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312" r:id="rId2"/>
    <p:sldId id="336" r:id="rId3"/>
    <p:sldId id="347" r:id="rId4"/>
    <p:sldId id="348" r:id="rId5"/>
    <p:sldId id="338" r:id="rId6"/>
    <p:sldId id="349" r:id="rId7"/>
    <p:sldId id="350" r:id="rId8"/>
    <p:sldId id="351" r:id="rId9"/>
    <p:sldId id="342" r:id="rId10"/>
    <p:sldId id="340" r:id="rId11"/>
    <p:sldId id="337" r:id="rId12"/>
    <p:sldId id="333" r:id="rId13"/>
    <p:sldId id="308" r:id="rId14"/>
    <p:sldId id="310" r:id="rId15"/>
  </p:sldIdLst>
  <p:sldSz cx="9144000" cy="6858000" type="screen4x3"/>
  <p:notesSz cx="92964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00"/>
    <a:srgbClr val="8FEEFB"/>
    <a:srgbClr val="D6F6FA"/>
    <a:srgbClr val="D1F4FB"/>
    <a:srgbClr val="D5F5FB"/>
    <a:srgbClr val="112B5F"/>
    <a:srgbClr val="5967ED"/>
    <a:srgbClr val="8AC8E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1" autoAdjust="0"/>
    <p:restoredTop sz="91026" autoAdjust="0"/>
  </p:normalViewPr>
  <p:slideViewPr>
    <p:cSldViewPr>
      <p:cViewPr>
        <p:scale>
          <a:sx n="70" d="100"/>
          <a:sy n="70" d="100"/>
        </p:scale>
        <p:origin x="-130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5"/>
            <a:ext cx="4028489" cy="342981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6428" y="5"/>
            <a:ext cx="4028489" cy="342981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CEBE6B3-E442-4CA5-A4DE-67A3370C0113}" type="datetimeFigureOut">
              <a:rPr lang="en-US"/>
              <a:pPr>
                <a:defRPr/>
              </a:pPr>
              <a:t>3/17/2014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6513411"/>
            <a:ext cx="4028489" cy="342980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6428" y="6513411"/>
            <a:ext cx="4028489" cy="342980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CDDC40C-DE02-43DA-A66D-BB2E774393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466091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5"/>
            <a:ext cx="4028489" cy="342981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6428" y="5"/>
            <a:ext cx="4028489" cy="342981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806FD5C-BF81-4DAF-863B-33D7FE54E5BD}" type="datetimeFigureOut">
              <a:rPr lang="en-US"/>
              <a:pPr>
                <a:defRPr/>
              </a:pPr>
              <a:t>3/17/2014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337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3" rIns="91427" bIns="45713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199" y="3257511"/>
            <a:ext cx="7438011" cy="3086824"/>
          </a:xfrm>
          <a:prstGeom prst="rect">
            <a:avLst/>
          </a:prstGeom>
        </p:spPr>
        <p:txBody>
          <a:bodyPr vert="horz" lIns="91427" tIns="45713" rIns="91427" bIns="45713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6513411"/>
            <a:ext cx="4028489" cy="342980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6428" y="6513411"/>
            <a:ext cx="4028489" cy="342980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E1A92D3-F4EC-454D-8817-5E9437368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3211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2359ED-3FBC-45F8-AA36-912C72012E8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2359ED-3FBC-45F8-AA36-912C72012E8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2359ED-3FBC-45F8-AA36-912C72012E8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2359ED-3FBC-45F8-AA36-912C72012E8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2359ED-3FBC-45F8-AA36-912C72012E8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2359ED-3FBC-45F8-AA36-912C72012E8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2359ED-3FBC-45F8-AA36-912C72012E8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2359ED-3FBC-45F8-AA36-912C72012E8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2359ED-3FBC-45F8-AA36-912C72012E8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2359ED-3FBC-45F8-AA36-912C72012E8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2359ED-3FBC-45F8-AA36-912C72012E8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F8518-7856-4C51-817E-001DBD3F98F9}" type="datetime1">
              <a:rPr lang="en-US"/>
              <a:pPr>
                <a:defRPr/>
              </a:pPr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C4CC8-581C-4CE3-9C95-A873145066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95D43-5B54-4C15-B5B9-2D199BA9CFB3}" type="datetime1">
              <a:rPr lang="en-US"/>
              <a:pPr>
                <a:defRPr/>
              </a:pPr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69231-C715-41CF-9EB4-6F2D772831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91DBB-CFD7-493B-8F46-1822E134F70E}" type="datetime1">
              <a:rPr lang="en-US"/>
              <a:pPr>
                <a:defRPr/>
              </a:pPr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2268D-D206-462B-8D80-851E63F70B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437FF-2C24-4E5F-A38C-4F069A4F3DFE}" type="datetime1">
              <a:rPr lang="en-US"/>
              <a:pPr>
                <a:defRPr/>
              </a:pPr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2C470-A3F6-4B87-A7E3-44C00D05EA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01AD4-6C46-42C7-8724-61C1AD009169}" type="datetime1">
              <a:rPr lang="en-US"/>
              <a:pPr>
                <a:defRPr/>
              </a:pPr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B36A7-C41B-4431-96A6-0931F5D135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106A6-D947-4118-958C-5C02CA2E76C2}" type="datetime1">
              <a:rPr lang="en-US"/>
              <a:pPr>
                <a:defRPr/>
              </a:pPr>
              <a:t>3/17/2014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223BE-F3B4-4DE7-8178-410EBFDC1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F4F64-D376-4D1E-B049-D4A3D97ACEAC}" type="datetime1">
              <a:rPr lang="en-US"/>
              <a:pPr>
                <a:defRPr/>
              </a:pPr>
              <a:t>3/17/2014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377E5-7A8C-400A-8942-93A87787E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31EDD-7042-4C50-82FF-AB6DC4BA8BEF}" type="datetime1">
              <a:rPr lang="en-US"/>
              <a:pPr>
                <a:defRPr/>
              </a:pPr>
              <a:t>3/17/2014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B49D2-C861-4391-8EAE-9E1FEC8B91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81C0B-BD80-4039-BBD4-0CD8A303E15D}" type="datetime1">
              <a:rPr lang="en-US"/>
              <a:pPr>
                <a:defRPr/>
              </a:pPr>
              <a:t>3/17/2014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7D861B0-372B-42EA-8A41-786409AF9ED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EC233-B067-453E-87D0-867EF4028003}" type="datetime1">
              <a:rPr lang="en-US"/>
              <a:pPr>
                <a:defRPr/>
              </a:pPr>
              <a:t>3/17/2014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CA5BB-FAA8-4483-97C8-18AF0B3B2D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EEBDA-E4DF-4CF3-BA42-0C92408C1D92}" type="datetime1">
              <a:rPr lang="en-US"/>
              <a:pPr>
                <a:defRPr/>
              </a:pPr>
              <a:t>3/17/2014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9CB07-27AA-4CD5-B9DA-991660AD84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212508-4A74-41A9-88D4-44005AD9C631}" type="datetime1">
              <a:rPr lang="en-US"/>
              <a:pPr>
                <a:defRPr/>
              </a:pPr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E765DB7-303A-4694-A204-71AC4E5CEF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228600"/>
            <a:ext cx="8763000" cy="762000"/>
          </a:xfrm>
          <a:prstGeom prst="rect">
            <a:avLst/>
          </a:prstGeom>
          <a:solidFill>
            <a:srgbClr val="8EB4E3"/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i="1" dirty="0" smtClean="0">
                <a:solidFill>
                  <a:srgbClr val="990000"/>
                </a:solidFill>
                <a:latin typeface="Constantia" pitchFamily="18" charset="0"/>
              </a:rPr>
              <a:t>NATIONAL  TRANSMISSION  AND  DESPATCH COMPANY   LIMITED</a:t>
            </a:r>
            <a:endParaRPr lang="en-US" sz="2100" b="1" i="1" dirty="0">
              <a:solidFill>
                <a:srgbClr val="990000"/>
              </a:solidFill>
              <a:latin typeface="Constantia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04800" y="6096000"/>
            <a:ext cx="8534400" cy="0"/>
          </a:xfrm>
          <a:prstGeom prst="line">
            <a:avLst/>
          </a:prstGeom>
          <a:ln w="381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04800" y="6248400"/>
            <a:ext cx="8534400" cy="457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rgbClr val="99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3029428"/>
            <a:ext cx="77724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onstantia" pitchFamily="18" charset="0"/>
              <a:cs typeface="+mj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nstantia" pitchFamily="18" charset="0"/>
                <a:cs typeface="+mj-cs"/>
              </a:rPr>
              <a:t>NTDC Projects for which Financing is Required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onstantia" pitchFamily="18" charset="0"/>
              <a:cs typeface="+mj-cs"/>
            </a:endParaRPr>
          </a:p>
          <a:p>
            <a:pPr algn="ctr">
              <a:defRPr/>
            </a:pPr>
            <a:endParaRPr lang="en-US" sz="2400" b="1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onstantia" pitchFamily="18" charset="0"/>
              <a:cs typeface="+mj-cs"/>
            </a:endParaRPr>
          </a:p>
          <a:p>
            <a:pPr algn="ctr">
              <a:defRPr/>
            </a:pPr>
            <a:r>
              <a:rPr lang="en-US" sz="2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nstantia" pitchFamily="18" charset="0"/>
                <a:cs typeface="+mj-cs"/>
              </a:rPr>
              <a:t>Planning Power NTDC</a:t>
            </a:r>
          </a:p>
          <a:p>
            <a:pPr algn="ctr">
              <a:defRPr/>
            </a:pPr>
            <a:r>
              <a:rPr lang="en-US" sz="2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nstantia" pitchFamily="18" charset="0"/>
                <a:cs typeface="+mj-cs"/>
              </a:rPr>
              <a:t>March, 2014</a:t>
            </a:r>
            <a:endParaRPr lang="en-US" sz="20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onstantia" pitchFamily="18" charset="0"/>
              <a:cs typeface="+mj-cs"/>
            </a:endParaRPr>
          </a:p>
        </p:txBody>
      </p:sp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5700" y="1143000"/>
            <a:ext cx="1828800" cy="16764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22348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71816" y="-30712"/>
            <a:ext cx="9372600" cy="762000"/>
          </a:xfrm>
          <a:prstGeom prst="rect">
            <a:avLst/>
          </a:prstGeom>
          <a:noFill/>
          <a:ln w="3175" cmpd="dbl">
            <a:noFill/>
          </a:ln>
          <a:effectLst>
            <a:outerShdw blurRad="107950" dist="12700" dir="5400000" sx="1000" sy="1000" algn="ctr">
              <a:srgbClr val="000000"/>
            </a:outerShdw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990000"/>
                </a:solidFill>
                <a:latin typeface="Constantia" pitchFamily="18" charset="0"/>
              </a:rPr>
              <a:t>NATIONAL  TRANSMISSION  AND  DESPATCH COMPANY   LIMITED</a:t>
            </a:r>
            <a:endParaRPr lang="en-US" sz="2000" b="1" dirty="0">
              <a:solidFill>
                <a:srgbClr val="990000"/>
              </a:solidFill>
              <a:latin typeface="Constantia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6324600"/>
            <a:ext cx="8534400" cy="381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990000"/>
                </a:solidFill>
              </a:rPr>
              <a:t>PLANNING POWER</a:t>
            </a:r>
            <a:endParaRPr lang="en-US" sz="1400" b="1" dirty="0">
              <a:solidFill>
                <a:srgbClr val="990000"/>
              </a:solidFill>
            </a:endParaRPr>
          </a:p>
        </p:txBody>
      </p:sp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726285" cy="685800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0" name="Straight Connector 29"/>
          <p:cNvCxnSpPr/>
          <p:nvPr/>
        </p:nvCxnSpPr>
        <p:spPr>
          <a:xfrm>
            <a:off x="805216" y="578888"/>
            <a:ext cx="8229600" cy="0"/>
          </a:xfrm>
          <a:prstGeom prst="line">
            <a:avLst/>
          </a:prstGeom>
          <a:ln w="254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805216" y="655088"/>
            <a:ext cx="8229600" cy="0"/>
          </a:xfrm>
          <a:prstGeom prst="line">
            <a:avLst/>
          </a:prstGeom>
          <a:ln w="381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23769507"/>
              </p:ext>
            </p:extLst>
          </p:nvPr>
        </p:nvGraphicFramePr>
        <p:xfrm>
          <a:off x="304801" y="741529"/>
          <a:ext cx="8458199" cy="52276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371"/>
                <a:gridCol w="1246339"/>
                <a:gridCol w="3299489"/>
                <a:gridCol w="932386"/>
                <a:gridCol w="1048814"/>
                <a:gridCol w="1447800"/>
              </a:tblGrid>
              <a:tr h="70626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parajita" pitchFamily="34" charset="0"/>
                        </a:rPr>
                        <a:t>Sr.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parajita" pitchFamily="34" charset="0"/>
                        </a:rPr>
                        <a:t>No.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parajita" pitchFamily="34" charset="0"/>
                        </a:rPr>
                        <a:t>Name of the Project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parajit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parajita" pitchFamily="34" charset="0"/>
                        </a:rPr>
                        <a:t>Scope of Work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parajita" pitchFamily="34" charset="0"/>
                        </a:rPr>
                        <a:t>Estimated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parajita" pitchFamily="34" charset="0"/>
                        </a:rPr>
                        <a:t> EPC Cost</a:t>
                      </a:r>
                    </a:p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parajita" pitchFamily="34" charset="0"/>
                        </a:rPr>
                        <a:t>(MUS$)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 Narrow" pitchFamily="34" charset="0"/>
                        <a:cs typeface="Aparajit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parajita" pitchFamily="34" charset="0"/>
                        </a:rPr>
                        <a:t>Expected Completion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 Narrow" pitchFamily="34" charset="0"/>
                        <a:cs typeface="Aparajit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parajita" pitchFamily="34" charset="0"/>
                        </a:rPr>
                        <a:t>Status of PC-I</a:t>
                      </a: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Arial Narrow" pitchFamily="34" charset="0"/>
                        <a:cs typeface="Aparajit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33000"/>
                      </a:schemeClr>
                    </a:solidFill>
                  </a:tcPr>
                </a:tc>
              </a:tr>
              <a:tr h="2145324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parajita" pitchFamily="34" charset="0"/>
                        </a:rPr>
                        <a:t>7.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Dispersal of Power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From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Diamer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Bhasha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Hydro Power Project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(4500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MW)</a:t>
                      </a:r>
                      <a:endParaRPr lang="en-US" sz="1200" b="1" kern="1200" dirty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sng" dirty="0" smtClean="0">
                          <a:latin typeface="Arial Narrow" pitchFamily="34" charset="0"/>
                          <a:cs typeface="Arial" pitchFamily="34" charset="0"/>
                        </a:rPr>
                        <a:t>500 kV D/C T/Ls</a:t>
                      </a:r>
                      <a:r>
                        <a:rPr lang="en-US" sz="1200" b="1" u="sng" baseline="0" dirty="0" smtClean="0">
                          <a:latin typeface="Arial Narrow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285750" marR="0" lvl="0" indent="-23177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LcPeriod"/>
                        <a:tabLst/>
                        <a:defRPr/>
                      </a:pP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Basha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I –Mardan new via </a:t>
                      </a: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Sawat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Valley  (337 km)</a:t>
                      </a:r>
                    </a:p>
                    <a:p>
                      <a:pPr marL="285750" marR="0" lvl="0" indent="-23177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LcPeriod"/>
                        <a:tabLst/>
                        <a:defRPr/>
                      </a:pP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Mardan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New – Peshawar New</a:t>
                      </a:r>
                      <a:r>
                        <a:rPr lang="en-US" sz="1200" b="0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(50 km)</a:t>
                      </a:r>
                    </a:p>
                    <a:p>
                      <a:pPr marL="285750" marR="0" lvl="0" indent="-23177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LcPeriod"/>
                        <a:tabLst/>
                        <a:defRPr/>
                      </a:pP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Basha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I – </a:t>
                      </a: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Basha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II (5 km)</a:t>
                      </a:r>
                    </a:p>
                    <a:p>
                      <a:pPr marL="285750" marR="0" lvl="0" indent="-23177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LcPeriod"/>
                        <a:tabLst/>
                        <a:defRPr/>
                      </a:pP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Basha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II – </a:t>
                      </a: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Chillas</a:t>
                      </a:r>
                      <a:r>
                        <a:rPr lang="en-US" sz="1200" b="0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(42 km)</a:t>
                      </a:r>
                    </a:p>
                    <a:p>
                      <a:pPr marL="285750" marR="0" lvl="0" indent="-23177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LcPeriod"/>
                        <a:tabLst/>
                        <a:defRPr/>
                      </a:pP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Chillas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– </a:t>
                      </a: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Alliot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(212 km)</a:t>
                      </a:r>
                    </a:p>
                    <a:p>
                      <a:pPr marL="285750" marR="0" lvl="0" indent="-23177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LcPeriod"/>
                        <a:tabLst/>
                        <a:defRPr/>
                      </a:pP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Alliot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– Lahore (North)</a:t>
                      </a:r>
                      <a:r>
                        <a:rPr lang="en-US" sz="1200" b="0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(330 km)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sng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500 kV Substations</a:t>
                      </a:r>
                    </a:p>
                    <a:p>
                      <a:pPr marL="285750" marR="0" lvl="0" indent="-23177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LcPeriod"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500 kV Substation </a:t>
                      </a: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Mardan</a:t>
                      </a:r>
                      <a:endParaRPr lang="en-US" sz="1200" b="0" kern="1200" dirty="0" smtClean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285750" marR="0" lvl="0" indent="-23177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LcPeriod"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500 kV substation Lahore – North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parajita" pitchFamily="34" charset="0"/>
                        </a:rPr>
                        <a:t>1700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parajita" pitchFamily="34" charset="0"/>
                        </a:rPr>
                        <a:t>2021-22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parajita" pitchFamily="34" charset="0"/>
                        </a:rPr>
                        <a:t>PC-I will be prepared on finalization of load flow studies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62051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parajita" pitchFamily="34" charset="0"/>
                        </a:rPr>
                        <a:t>8.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Dispersal of Power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From</a:t>
                      </a:r>
                      <a:r>
                        <a:rPr lang="en-US" sz="1200" b="0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1200MW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b="0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Power Plant at Bin Qasim</a:t>
                      </a:r>
                      <a:endParaRPr lang="en-US" sz="1200" b="0" kern="1200" dirty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+mj-lt"/>
                        <a:buAutoNum type="romanLcPeriod"/>
                      </a:pPr>
                      <a:r>
                        <a:rPr lang="en-US" altLang="en-US" sz="12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500 kV double circuit transmission line from Bin </a:t>
                      </a:r>
                      <a:r>
                        <a:rPr lang="en-US" altLang="en-US" sz="1200" b="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Qasim</a:t>
                      </a:r>
                      <a:r>
                        <a:rPr lang="en-US" altLang="en-US" sz="12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Power Plant to </a:t>
                      </a:r>
                      <a:r>
                        <a:rPr lang="en-US" altLang="en-US" sz="1200" b="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Matiari</a:t>
                      </a:r>
                      <a:r>
                        <a:rPr lang="en-US" altLang="en-US" sz="12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500 kV switching station approx. 180 km on quad bundle Greeley Conductor.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LcPeriod"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Land and compensation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LcPeriod"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Two 500 kV Line bays with shunt Reactors</a:t>
                      </a:r>
                      <a:endParaRPr lang="en-US" altLang="en-US" sz="1200" b="0" kern="1200" dirty="0" smtClean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parajita" pitchFamily="34" charset="0"/>
                        </a:rPr>
                        <a:t>120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parajita" pitchFamily="34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parajita" pitchFamily="34" charset="0"/>
                        </a:rPr>
                        <a:t>PC-I will be prepared on finalization of load flow studies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62051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 Narrow" pitchFamily="34" charset="0"/>
                          <a:cs typeface="Aparajita" pitchFamily="34" charset="0"/>
                        </a:rPr>
                        <a:t>9.</a:t>
                      </a:r>
                      <a:endParaRPr lang="en-US" sz="1200" b="0" dirty="0">
                        <a:latin typeface="Arial Narrow" pitchFamily="34" charset="0"/>
                        <a:cs typeface="Aparajita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err="1" smtClean="0">
                          <a:latin typeface="Arial Narrow" pitchFamily="34" charset="0"/>
                          <a:cs typeface="Aparajita" pitchFamily="34" charset="0"/>
                        </a:rPr>
                        <a:t>Alliot</a:t>
                      </a:r>
                      <a:r>
                        <a:rPr lang="en-US" sz="1200" b="0" dirty="0" smtClean="0">
                          <a:latin typeface="Arial Narrow" pitchFamily="34" charset="0"/>
                          <a:cs typeface="Aparajita" pitchFamily="34" charset="0"/>
                        </a:rPr>
                        <a:t> Substation and Evacuation of associated HPPs (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parajita" pitchFamily="34" charset="0"/>
                        </a:rPr>
                        <a:t>840MW)</a:t>
                      </a:r>
                      <a:endParaRPr lang="en-US" sz="1200" b="0" dirty="0" smtClean="0">
                        <a:latin typeface="Arial Narrow" pitchFamily="34" charset="0"/>
                        <a:cs typeface="Aparajit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LcPeriod"/>
                        <a:tabLst/>
                        <a:defRPr/>
                      </a:pPr>
                      <a:r>
                        <a:rPr lang="en-US" sz="1200" b="0" dirty="0" smtClean="0">
                          <a:latin typeface="Arial Narrow" pitchFamily="34" charset="0"/>
                          <a:cs typeface="Aparajita" pitchFamily="34" charset="0"/>
                        </a:rPr>
                        <a:t>500 kV D/C T/L from </a:t>
                      </a:r>
                      <a:r>
                        <a:rPr lang="en-US" sz="1200" b="0" dirty="0" err="1" smtClean="0">
                          <a:latin typeface="Arial Narrow" pitchFamily="34" charset="0"/>
                          <a:cs typeface="Aparajita" pitchFamily="34" charset="0"/>
                        </a:rPr>
                        <a:t>Suki</a:t>
                      </a:r>
                      <a:r>
                        <a:rPr lang="en-US" sz="1200" b="0" dirty="0" smtClean="0">
                          <a:latin typeface="Arial Narrow" pitchFamily="34" charset="0"/>
                          <a:cs typeface="Aparajita" pitchFamily="34" charset="0"/>
                        </a:rPr>
                        <a:t> </a:t>
                      </a:r>
                      <a:r>
                        <a:rPr lang="en-US" sz="1200" b="0" dirty="0" err="1" smtClean="0">
                          <a:latin typeface="Arial Narrow" pitchFamily="34" charset="0"/>
                          <a:cs typeface="Aparajita" pitchFamily="34" charset="0"/>
                        </a:rPr>
                        <a:t>Kinari</a:t>
                      </a:r>
                      <a:r>
                        <a:rPr lang="en-US" sz="1200" b="0" dirty="0" smtClean="0">
                          <a:latin typeface="Arial Narrow" pitchFamily="34" charset="0"/>
                          <a:cs typeface="Aparajita" pitchFamily="34" charset="0"/>
                        </a:rPr>
                        <a:t> to </a:t>
                      </a:r>
                      <a:r>
                        <a:rPr lang="en-US" sz="1200" b="0" dirty="0" err="1" smtClean="0">
                          <a:latin typeface="Arial Narrow" pitchFamily="34" charset="0"/>
                          <a:cs typeface="Aparajita" pitchFamily="34" charset="0"/>
                        </a:rPr>
                        <a:t>Alliot</a:t>
                      </a:r>
                      <a:r>
                        <a:rPr lang="en-US" sz="1200" b="0" dirty="0" smtClean="0">
                          <a:latin typeface="Arial Narrow" pitchFamily="34" charset="0"/>
                          <a:cs typeface="Aparajita" pitchFamily="34" charset="0"/>
                        </a:rPr>
                        <a:t>  (100 km)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LcPeriod"/>
                        <a:tabLst/>
                        <a:defRPr/>
                      </a:pPr>
                      <a:endParaRPr lang="en-US" sz="1200" b="0" dirty="0" smtClean="0">
                        <a:latin typeface="Arial Narrow" pitchFamily="34" charset="0"/>
                        <a:cs typeface="Aparajita" pitchFamily="34" charset="0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LcPeriod"/>
                        <a:tabLst/>
                        <a:defRPr/>
                      </a:pPr>
                      <a:r>
                        <a:rPr lang="en-US" sz="1200" b="0" baseline="0" dirty="0" smtClean="0">
                          <a:latin typeface="Arial Narrow" pitchFamily="34" charset="0"/>
                          <a:cs typeface="Aparajita" pitchFamily="34" charset="0"/>
                        </a:rPr>
                        <a:t>Extension at </a:t>
                      </a:r>
                      <a:r>
                        <a:rPr lang="en-US" sz="1200" b="0" baseline="0" dirty="0" err="1" smtClean="0">
                          <a:latin typeface="Arial Narrow" pitchFamily="34" charset="0"/>
                          <a:cs typeface="Aparajita" pitchFamily="34" charset="0"/>
                        </a:rPr>
                        <a:t>Alliot</a:t>
                      </a:r>
                      <a:r>
                        <a:rPr lang="en-US" sz="1200" b="0" baseline="0" dirty="0" smtClean="0">
                          <a:latin typeface="Arial Narrow" pitchFamily="34" charset="0"/>
                          <a:cs typeface="Aparajita" pitchFamily="34" charset="0"/>
                        </a:rPr>
                        <a:t> substation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latin typeface="Arial Narrow" pitchFamily="34" charset="0"/>
                          <a:cs typeface="Aparajita" pitchFamily="34" charset="0"/>
                        </a:rPr>
                        <a:t>176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parajita" pitchFamily="34" charset="0"/>
                        </a:rPr>
                        <a:t>2019-20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parajita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parajita" pitchFamily="34" charset="0"/>
                        </a:rPr>
                        <a:t>PC-I will be prepared on finalization of load flow studies.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6" name="Straight Connector 15"/>
          <p:cNvCxnSpPr/>
          <p:nvPr/>
        </p:nvCxnSpPr>
        <p:spPr>
          <a:xfrm>
            <a:off x="304800" y="6248400"/>
            <a:ext cx="8519160" cy="0"/>
          </a:xfrm>
          <a:prstGeom prst="line">
            <a:avLst/>
          </a:prstGeom>
          <a:ln w="381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6</a:t>
            </a:r>
          </a:p>
        </p:txBody>
      </p:sp>
    </p:spTree>
    <p:extLst>
      <p:ext uri="{BB962C8B-B14F-4D97-AF65-F5344CB8AC3E}">
        <p14:creationId xmlns="" xmlns:p14="http://schemas.microsoft.com/office/powerpoint/2010/main" val="204914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97173" y="2362200"/>
            <a:ext cx="7772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NTDC’s SYSTEM STABILITY PROJECTS</a:t>
            </a:r>
            <a:r>
              <a:rPr lang="en-US" sz="3200" b="1" dirty="0" smtClean="0">
                <a:latin typeface="Constantia" pitchFamily="18" charset="0"/>
              </a:rPr>
              <a:t/>
            </a:r>
            <a:br>
              <a:rPr lang="en-US" sz="3200" b="1" dirty="0" smtClean="0">
                <a:latin typeface="Constantia" pitchFamily="18" charset="0"/>
              </a:rPr>
            </a:br>
            <a:endParaRPr lang="en-US" sz="40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onstantia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686800" y="6324600"/>
            <a:ext cx="34612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/>
              <a:t>11</a:t>
            </a:r>
            <a:endParaRPr lang="en-US" sz="1200" b="1" dirty="0"/>
          </a:p>
        </p:txBody>
      </p:sp>
    </p:spTree>
    <p:extLst>
      <p:ext uri="{BB962C8B-B14F-4D97-AF65-F5344CB8AC3E}">
        <p14:creationId xmlns="" xmlns:p14="http://schemas.microsoft.com/office/powerpoint/2010/main" val="309126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6408" y="-17064"/>
            <a:ext cx="9372600" cy="762000"/>
          </a:xfrm>
          <a:prstGeom prst="rect">
            <a:avLst/>
          </a:prstGeom>
          <a:noFill/>
          <a:ln w="3175" cmpd="dbl">
            <a:noFill/>
          </a:ln>
          <a:effectLst>
            <a:outerShdw blurRad="107950" dist="12700" dir="5400000" sx="1000" sy="1000" algn="ctr">
              <a:srgbClr val="000000"/>
            </a:outerShdw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990000"/>
                </a:solidFill>
                <a:latin typeface="Constantia" pitchFamily="18" charset="0"/>
              </a:rPr>
              <a:t>NATIONAL  TRANSMISSION  AND  DESPATCH COMPANY   LIMITED</a:t>
            </a:r>
            <a:endParaRPr lang="en-US" sz="2000" b="1" dirty="0">
              <a:solidFill>
                <a:srgbClr val="990000"/>
              </a:solidFill>
              <a:latin typeface="Constantia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6324600"/>
            <a:ext cx="8534400" cy="457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990000"/>
                </a:solidFill>
              </a:rPr>
              <a:t>PLANNING POWER</a:t>
            </a:r>
            <a:endParaRPr lang="en-US" sz="1400" b="1" dirty="0">
              <a:solidFill>
                <a:srgbClr val="990000"/>
              </a:solidFill>
            </a:endParaRPr>
          </a:p>
        </p:txBody>
      </p:sp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76200"/>
            <a:ext cx="726285" cy="685800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Straight Connector 14"/>
          <p:cNvCxnSpPr/>
          <p:nvPr/>
        </p:nvCxnSpPr>
        <p:spPr>
          <a:xfrm>
            <a:off x="381000" y="6248400"/>
            <a:ext cx="8519160" cy="0"/>
          </a:xfrm>
          <a:prstGeom prst="line">
            <a:avLst/>
          </a:prstGeom>
          <a:ln w="381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859808" y="592536"/>
            <a:ext cx="8229600" cy="0"/>
          </a:xfrm>
          <a:prstGeom prst="line">
            <a:avLst/>
          </a:prstGeom>
          <a:ln w="254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859808" y="668736"/>
            <a:ext cx="8229600" cy="0"/>
          </a:xfrm>
          <a:prstGeom prst="line">
            <a:avLst/>
          </a:prstGeom>
          <a:ln w="381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b="1" dirty="0" smtClean="0"/>
              <a:t>12</a:t>
            </a:r>
            <a:endParaRPr 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8723750"/>
              </p:ext>
            </p:extLst>
          </p:nvPr>
        </p:nvGraphicFramePr>
        <p:xfrm>
          <a:off x="304800" y="1084993"/>
          <a:ext cx="8458200" cy="40966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286"/>
                <a:gridCol w="1685793"/>
                <a:gridCol w="3165810"/>
                <a:gridCol w="888911"/>
                <a:gridCol w="838200"/>
                <a:gridCol w="1219200"/>
              </a:tblGrid>
              <a:tr h="78451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parajita" pitchFamily="34" charset="0"/>
                        </a:rPr>
                        <a:t>Sr. No.</a:t>
                      </a:r>
                      <a:endParaRPr lang="en-US" sz="1300" dirty="0">
                        <a:solidFill>
                          <a:schemeClr val="tx1"/>
                        </a:solidFill>
                        <a:latin typeface="Arial Narrow" pitchFamily="34" charset="0"/>
                        <a:cs typeface="Aparajita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parajita" pitchFamily="34" charset="0"/>
                        </a:rPr>
                        <a:t>Name of the Projects</a:t>
                      </a:r>
                      <a:endParaRPr lang="en-US" sz="1300" dirty="0">
                        <a:solidFill>
                          <a:schemeClr val="tx1"/>
                        </a:solidFill>
                        <a:latin typeface="Arial Narrow" pitchFamily="34" charset="0"/>
                        <a:cs typeface="Aparajita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parajita" pitchFamily="34" charset="0"/>
                        </a:rPr>
                        <a:t>Scope of work</a:t>
                      </a:r>
                      <a:endParaRPr lang="en-US" sz="1300" dirty="0">
                        <a:solidFill>
                          <a:schemeClr val="tx1"/>
                        </a:solidFill>
                        <a:latin typeface="Arial Narrow" pitchFamily="34" charset="0"/>
                        <a:cs typeface="Aparajita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parajita" pitchFamily="34" charset="0"/>
                        </a:rPr>
                        <a:t>Estimated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parajita" pitchFamily="34" charset="0"/>
                        </a:rPr>
                        <a:t> EPC Cost</a:t>
                      </a:r>
                    </a:p>
                    <a:p>
                      <a:pPr algn="ctr"/>
                      <a:r>
                        <a:rPr lang="en-US" sz="13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parajita" pitchFamily="34" charset="0"/>
                        </a:rPr>
                        <a:t>(MUS$)</a:t>
                      </a:r>
                      <a:endParaRPr lang="en-US" sz="1300" b="1" dirty="0">
                        <a:solidFill>
                          <a:schemeClr val="tx1"/>
                        </a:solidFill>
                        <a:latin typeface="Arial Narrow" pitchFamily="34" charset="0"/>
                        <a:cs typeface="Aparajita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parajita" pitchFamily="34" charset="0"/>
                        </a:rPr>
                        <a:t>Expected Completion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 Narrow" pitchFamily="34" charset="0"/>
                        <a:cs typeface="Aparajita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parajita" pitchFamily="34" charset="0"/>
                        </a:rPr>
                        <a:t>Status of PC-I</a:t>
                      </a:r>
                      <a:endParaRPr lang="en-US" sz="1300" dirty="0">
                        <a:solidFill>
                          <a:schemeClr val="tx1"/>
                        </a:solidFill>
                        <a:latin typeface="Arial Narrow" pitchFamily="34" charset="0"/>
                        <a:cs typeface="Aparajita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33000"/>
                      </a:schemeClr>
                    </a:solidFill>
                  </a:tcPr>
                </a:tc>
              </a:tr>
              <a:tr h="732209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Narrow" pitchFamily="34" charset="0"/>
                        </a:rPr>
                        <a:t>1.</a:t>
                      </a:r>
                      <a:endParaRPr lang="en-US" sz="1200" dirty="0">
                        <a:latin typeface="Arial Narrow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parajita" pitchFamily="34" charset="0"/>
                        </a:rPr>
                        <a:t>500 kV Faisalabad West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parajit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sng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parajita" pitchFamily="34" charset="0"/>
                        </a:rPr>
                        <a:t>Phase-</a:t>
                      </a:r>
                      <a:r>
                        <a:rPr lang="en-US" sz="1200" b="1" u="sng" kern="12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parajita" pitchFamily="34" charset="0"/>
                        </a:rPr>
                        <a:t> II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parajita" pitchFamily="34" charset="0"/>
                        </a:rPr>
                        <a:t>500kV D/C T/L for In/Out of 500 kV Multan-</a:t>
                      </a:r>
                      <a:r>
                        <a:rPr lang="en-US" sz="1200" b="0" kern="120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parajita" pitchFamily="34" charset="0"/>
                        </a:rPr>
                        <a:t>Gatti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parajita" pitchFamily="34" charset="0"/>
                        </a:rPr>
                        <a:t> 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parajita" pitchFamily="34" charset="0"/>
                        </a:rPr>
                        <a:t>S/C at 500 kV Faisalabad West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parajita" pitchFamily="34" charset="0"/>
                        </a:rPr>
                        <a:t> 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parajita" pitchFamily="34" charset="0"/>
                        </a:rPr>
                        <a:t>(30 km)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parajita" pitchFamily="34" charset="0"/>
                        </a:rPr>
                        <a:t>32.3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parajita" pitchFamily="34" charset="0"/>
                        </a:rPr>
                        <a:t>2016-17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parajita" pitchFamily="34" charset="0"/>
                        </a:rPr>
                        <a:t>50 copies forwarded to Planning Commission on 13-09-2013.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76531">
                <a:tc vMerge="1">
                  <a:txBody>
                    <a:bodyPr/>
                    <a:lstStyle/>
                    <a:p>
                      <a:pPr algn="ctr"/>
                      <a:endParaRPr lang="en-US" sz="1300" dirty="0">
                        <a:latin typeface="Arial Narrow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parajit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parajita" pitchFamily="34" charset="0"/>
                        </a:rPr>
                        <a:t>220kV D/C T/L from 500 kV Faisalabad West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parajita" pitchFamily="34" charset="0"/>
                        </a:rPr>
                        <a:t> to 220 kV </a:t>
                      </a:r>
                      <a:r>
                        <a:rPr lang="en-US" sz="1200" b="0" kern="1200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parajita" pitchFamily="34" charset="0"/>
                        </a:rPr>
                        <a:t>Lalian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parajita" pitchFamily="34" charset="0"/>
                        </a:rPr>
                        <a:t> New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parajita" pitchFamily="34" charset="0"/>
                        </a:rPr>
                        <a:t> (80km)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300" dirty="0"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parajit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2006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rPr>
                        <a:t>2.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Extension/Augmentation of 500/220kV Rewat substation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Extension of 1x250 MVA 220/132 kV T/F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rPr>
                        <a:t>7.04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parajita" pitchFamily="34" charset="0"/>
                        </a:rPr>
                        <a:t>2014-15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rPr>
                        <a:t>50 copies forwarded to Planning Commission on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rPr>
                        <a:t> 13-09-2013.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42944">
                <a:tc vMerge="1"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Augmentation of 2x160 MVA 220/132kV T/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Fs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 to 2x250MVA T/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Fs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8407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 Narrow" pitchFamily="34" charset="0"/>
                          <a:cs typeface="Arial" pitchFamily="34" charset="0"/>
                        </a:rPr>
                        <a:t>3.</a:t>
                      </a:r>
                      <a:endParaRPr lang="en-US" sz="1200" b="0" dirty="0"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220 kV Chakdara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(500 MVA at 220/132 kV )       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latin typeface="Arial Narrow" pitchFamily="34" charset="0"/>
                          <a:cs typeface="Arial" pitchFamily="34" charset="0"/>
                        </a:rPr>
                        <a:t>220kV sub station with 2x250MVA 220/132 kV T/</a:t>
                      </a:r>
                      <a:r>
                        <a:rPr lang="en-US" sz="1200" b="0" dirty="0" err="1" smtClean="0">
                          <a:latin typeface="Arial Narrow" pitchFamily="34" charset="0"/>
                          <a:cs typeface="Arial" pitchFamily="34" charset="0"/>
                        </a:rPr>
                        <a:t>Fs</a:t>
                      </a:r>
                      <a:r>
                        <a:rPr lang="en-US" sz="1200" b="0" dirty="0" smtClean="0">
                          <a:latin typeface="Arial Narrow" pitchFamily="34" charset="0"/>
                          <a:cs typeface="Arial" pitchFamily="34" charset="0"/>
                        </a:rPr>
                        <a:t> and allied equipment.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parajit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parajita" pitchFamily="34" charset="0"/>
                        </a:rPr>
                        <a:t>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Narrow" pitchFamily="34" charset="0"/>
                        </a:rPr>
                        <a:t>49.5</a:t>
                      </a:r>
                      <a:endParaRPr lang="en-US" sz="1200" dirty="0"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parajita" pitchFamily="34" charset="0"/>
                        </a:rPr>
                        <a:t>2015-16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8216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6408" y="-17064"/>
            <a:ext cx="9372600" cy="762000"/>
          </a:xfrm>
          <a:prstGeom prst="rect">
            <a:avLst/>
          </a:prstGeom>
          <a:noFill/>
          <a:ln w="3175" cmpd="dbl">
            <a:noFill/>
          </a:ln>
          <a:effectLst>
            <a:outerShdw blurRad="107950" dist="12700" dir="5400000" sx="1000" sy="1000" algn="ctr">
              <a:srgbClr val="000000"/>
            </a:outerShdw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990000"/>
                </a:solidFill>
                <a:latin typeface="Constantia" pitchFamily="18" charset="0"/>
              </a:rPr>
              <a:t>NATIONAL  TRANSMISSION  AND  DESPATCH COMPANY   LIMITED</a:t>
            </a:r>
            <a:endParaRPr lang="en-US" sz="2000" b="1" dirty="0">
              <a:solidFill>
                <a:srgbClr val="990000"/>
              </a:solidFill>
              <a:latin typeface="Constantia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6248400"/>
            <a:ext cx="8534400" cy="457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990000"/>
                </a:solidFill>
              </a:rPr>
              <a:t>PLANNING POWER</a:t>
            </a:r>
            <a:endParaRPr lang="en-US" sz="1400" b="1" dirty="0">
              <a:solidFill>
                <a:srgbClr val="990000"/>
              </a:solidFill>
            </a:endParaRPr>
          </a:p>
        </p:txBody>
      </p:sp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" y="0"/>
            <a:ext cx="762000" cy="719524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0" name="Straight Connector 29"/>
          <p:cNvCxnSpPr/>
          <p:nvPr/>
        </p:nvCxnSpPr>
        <p:spPr>
          <a:xfrm>
            <a:off x="859808" y="592536"/>
            <a:ext cx="8229600" cy="0"/>
          </a:xfrm>
          <a:prstGeom prst="line">
            <a:avLst/>
          </a:prstGeom>
          <a:ln w="254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859808" y="668736"/>
            <a:ext cx="8229600" cy="0"/>
          </a:xfrm>
          <a:prstGeom prst="line">
            <a:avLst/>
          </a:prstGeom>
          <a:ln w="381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b="1" dirty="0" smtClean="0"/>
              <a:t>13</a:t>
            </a:r>
            <a:endParaRPr 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75673888"/>
              </p:ext>
            </p:extLst>
          </p:nvPr>
        </p:nvGraphicFramePr>
        <p:xfrm>
          <a:off x="533400" y="914400"/>
          <a:ext cx="8026400" cy="38995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5773"/>
                <a:gridCol w="1149266"/>
                <a:gridCol w="2727601"/>
                <a:gridCol w="949960"/>
                <a:gridCol w="990600"/>
                <a:gridCol w="1473200"/>
              </a:tblGrid>
              <a:tr h="68203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parajita" pitchFamily="34" charset="0"/>
                        </a:rPr>
                        <a:t>Sr.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parajita" pitchFamily="34" charset="0"/>
                        </a:rPr>
                        <a:t>No.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parajita" pitchFamily="34" charset="0"/>
                        </a:rPr>
                        <a:t>Name of the Project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parajita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parajita" pitchFamily="34" charset="0"/>
                        </a:rPr>
                        <a:t>Scope of work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parajita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parajita" pitchFamily="34" charset="0"/>
                        </a:rPr>
                        <a:t>Estimated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parajita" pitchFamily="34" charset="0"/>
                        </a:rPr>
                        <a:t> EPC Cost</a:t>
                      </a:r>
                    </a:p>
                    <a:p>
                      <a:pPr algn="ctr"/>
                      <a:r>
                        <a:rPr lang="en-US" sz="13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parajita" pitchFamily="34" charset="0"/>
                        </a:rPr>
                        <a:t>(MUS$)</a:t>
                      </a:r>
                      <a:endParaRPr lang="en-US" sz="1300" b="1" dirty="0">
                        <a:solidFill>
                          <a:schemeClr val="tx1"/>
                        </a:solidFill>
                        <a:latin typeface="Arial Narrow" pitchFamily="34" charset="0"/>
                        <a:cs typeface="Aparajita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parajita" pitchFamily="34" charset="0"/>
                        </a:rPr>
                        <a:t>Expected Completion</a:t>
                      </a:r>
                      <a:endParaRPr lang="en-US" sz="1300" dirty="0">
                        <a:solidFill>
                          <a:schemeClr val="tx1"/>
                        </a:solidFill>
                        <a:latin typeface="Arial Narrow" pitchFamily="34" charset="0"/>
                        <a:cs typeface="Aparajita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parajita" pitchFamily="34" charset="0"/>
                        </a:rPr>
                        <a:t>Status of PC-I</a:t>
                      </a:r>
                      <a:endParaRPr lang="en-US" sz="1300" dirty="0">
                        <a:solidFill>
                          <a:schemeClr val="tx1"/>
                        </a:solidFill>
                        <a:latin typeface="Arial Narrow" pitchFamily="34" charset="0"/>
                        <a:cs typeface="Aparajita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33000"/>
                      </a:schemeClr>
                    </a:solidFill>
                  </a:tcPr>
                </a:tc>
              </a:tr>
              <a:tr h="1034164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parajita" pitchFamily="34" charset="0"/>
                        </a:rPr>
                        <a:t>4.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parajita" pitchFamily="34" charset="0"/>
                        </a:rPr>
                        <a:t>500 kV Islamabad West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parajita" pitchFamily="34" charset="0"/>
                        </a:rPr>
                        <a:t>(1500 MVA at 500/220 kV 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parajita" pitchFamily="34" charset="0"/>
                        </a:rPr>
                        <a:t>And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parajita" pitchFamily="34" charset="0"/>
                        </a:rPr>
                        <a:t>500 MVA at 220/132 kV)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latin typeface="Arial Narrow" pitchFamily="34" charset="0"/>
                          <a:cs typeface="Arial" pitchFamily="34" charset="0"/>
                        </a:rPr>
                        <a:t>500/220kV sub station with 500/220kV 2x750 MVA &amp;</a:t>
                      </a:r>
                      <a:r>
                        <a:rPr lang="en-US" sz="1200" b="0" baseline="0" dirty="0" smtClean="0">
                          <a:latin typeface="Arial Narrow" pitchFamily="34" charset="0"/>
                          <a:cs typeface="Arial" pitchFamily="34" charset="0"/>
                        </a:rPr>
                        <a:t> 220/132 kV 2x250MVA </a:t>
                      </a:r>
                      <a:r>
                        <a:rPr lang="en-US" sz="1200" b="0" dirty="0" smtClean="0">
                          <a:latin typeface="Arial Narrow" pitchFamily="34" charset="0"/>
                          <a:cs typeface="Arial" pitchFamily="34" charset="0"/>
                        </a:rPr>
                        <a:t>T/</a:t>
                      </a:r>
                      <a:r>
                        <a:rPr lang="en-US" sz="1200" b="0" dirty="0" err="1" smtClean="0">
                          <a:latin typeface="Arial Narrow" pitchFamily="34" charset="0"/>
                          <a:cs typeface="Arial" pitchFamily="34" charset="0"/>
                        </a:rPr>
                        <a:t>Fs</a:t>
                      </a:r>
                      <a:r>
                        <a:rPr lang="en-US" sz="1200" b="0" dirty="0" smtClean="0">
                          <a:latin typeface="Arial Narrow" pitchFamily="34" charset="0"/>
                          <a:cs typeface="Arial" pitchFamily="34" charset="0"/>
                        </a:rPr>
                        <a:t> and allied</a:t>
                      </a:r>
                      <a:r>
                        <a:rPr lang="en-US" sz="1200" b="0" baseline="0" dirty="0" smtClean="0">
                          <a:latin typeface="Arial Narrow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00" b="0" dirty="0" smtClean="0">
                          <a:latin typeface="Arial Narrow" pitchFamily="34" charset="0"/>
                          <a:cs typeface="Arial" pitchFamily="34" charset="0"/>
                        </a:rPr>
                        <a:t>equipment.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parajita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parajita" pitchFamily="34" charset="0"/>
                        </a:rPr>
                        <a:t>126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parajita" pitchFamily="34" charset="0"/>
                        </a:rPr>
                        <a:t>2017-18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parajita" pitchFamily="34" charset="0"/>
                        </a:rPr>
                        <a:t>PC-I will be prepared on finalization of load flow studies.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parajita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parajita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parajita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682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parajit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parajit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parajita" pitchFamily="34" charset="0"/>
                        </a:rPr>
                        <a:t>In/Out of 500 kV </a:t>
                      </a:r>
                      <a:r>
                        <a:rPr lang="en-US" sz="1200" b="0" kern="120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parajita" pitchFamily="34" charset="0"/>
                        </a:rPr>
                        <a:t>Tarbela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parajita" pitchFamily="34" charset="0"/>
                        </a:rPr>
                        <a:t> – </a:t>
                      </a:r>
                      <a:r>
                        <a:rPr lang="en-US" sz="1200" b="0" kern="120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parajita" pitchFamily="34" charset="0"/>
                        </a:rPr>
                        <a:t>Rewat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parajita" pitchFamily="34" charset="0"/>
                        </a:rPr>
                        <a:t> S/C at Islamabad West (40+40km)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parajit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parajit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728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parajit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parajit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parajita" pitchFamily="34" charset="0"/>
                        </a:rPr>
                        <a:t>In/Out of 500 kV G/</a:t>
                      </a:r>
                      <a:r>
                        <a:rPr lang="en-US" sz="1200" b="0" kern="120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parajita" pitchFamily="34" charset="0"/>
                        </a:rPr>
                        <a:t>Barotha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parajita" pitchFamily="34" charset="0"/>
                        </a:rPr>
                        <a:t>–</a:t>
                      </a:r>
                      <a:r>
                        <a:rPr lang="en-US" sz="1200" b="0" kern="120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parajita" pitchFamily="34" charset="0"/>
                        </a:rPr>
                        <a:t>Rewat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parajita" pitchFamily="34" charset="0"/>
                        </a:rPr>
                        <a:t> S/C at Islamabad West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parajita" pitchFamily="34" charset="0"/>
                        </a:rPr>
                        <a:t> 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parajita" pitchFamily="34" charset="0"/>
                        </a:rPr>
                        <a:t>(50+50 km)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parajit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parajit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728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parajit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parajit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parajita" pitchFamily="34" charset="0"/>
                        </a:rPr>
                        <a:t>In/Out of 220 kV </a:t>
                      </a:r>
                      <a:r>
                        <a:rPr lang="en-US" sz="1200" b="0" kern="120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parajita" pitchFamily="34" charset="0"/>
                        </a:rPr>
                        <a:t>Tarbela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parajita" pitchFamily="34" charset="0"/>
                        </a:rPr>
                        <a:t>–ISPR S/C at Islamabad West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parajita" pitchFamily="34" charset="0"/>
                        </a:rPr>
                        <a:t> 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parajita" pitchFamily="34" charset="0"/>
                        </a:rPr>
                        <a:t>(15km) 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parajit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parajit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681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parajit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parajit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parajita" pitchFamily="34" charset="0"/>
                        </a:rPr>
                        <a:t>In/Out of 220 kV </a:t>
                      </a:r>
                      <a:r>
                        <a:rPr lang="en-US" sz="1200" b="0" kern="120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parajita" pitchFamily="34" charset="0"/>
                        </a:rPr>
                        <a:t>Mansehra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parajita" pitchFamily="34" charset="0"/>
                        </a:rPr>
                        <a:t>/Islamabad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parajita" pitchFamily="34" charset="0"/>
                        </a:rPr>
                        <a:t> University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parajita" pitchFamily="34" charset="0"/>
                        </a:rPr>
                        <a:t>–ISPR D/C at Islamabad West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parajita" pitchFamily="34" charset="0"/>
                        </a:rPr>
                        <a:t> 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parajita" pitchFamily="34" charset="0"/>
                        </a:rPr>
                        <a:t>(5+5km) 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parajit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parajit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6" name="Straight Connector 15"/>
          <p:cNvCxnSpPr/>
          <p:nvPr/>
        </p:nvCxnSpPr>
        <p:spPr>
          <a:xfrm>
            <a:off x="304800" y="6096000"/>
            <a:ext cx="8519160" cy="0"/>
          </a:xfrm>
          <a:prstGeom prst="line">
            <a:avLst/>
          </a:prstGeom>
          <a:ln w="381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22348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0056" y="-17064"/>
            <a:ext cx="9372600" cy="609600"/>
          </a:xfrm>
          <a:prstGeom prst="rect">
            <a:avLst/>
          </a:prstGeom>
          <a:noFill/>
          <a:ln w="3175" cmpd="dbl">
            <a:noFill/>
          </a:ln>
          <a:effectLst>
            <a:outerShdw blurRad="107950" dist="12700" dir="5400000" sx="1000" sy="1000" algn="ctr">
              <a:srgbClr val="000000"/>
            </a:outerShdw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990000"/>
                </a:solidFill>
                <a:latin typeface="Constantia" pitchFamily="18" charset="0"/>
              </a:rPr>
              <a:t>NATIONAL  TRANSMISSION  AND  DESPATCH COMPANY   LIMITED</a:t>
            </a:r>
            <a:endParaRPr lang="en-US" sz="2000" b="1" dirty="0">
              <a:solidFill>
                <a:srgbClr val="990000"/>
              </a:solidFill>
              <a:latin typeface="Constantia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6248400"/>
            <a:ext cx="8534400" cy="457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990000"/>
                </a:solidFill>
              </a:rPr>
              <a:t>PLANNING POWER </a:t>
            </a:r>
            <a:endParaRPr lang="en-US" sz="1400" b="1" dirty="0">
              <a:solidFill>
                <a:srgbClr val="990000"/>
              </a:solidFill>
            </a:endParaRPr>
          </a:p>
        </p:txBody>
      </p:sp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76200"/>
            <a:ext cx="685800" cy="647571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0" name="Straight Connector 29"/>
          <p:cNvCxnSpPr/>
          <p:nvPr/>
        </p:nvCxnSpPr>
        <p:spPr>
          <a:xfrm>
            <a:off x="838200" y="497000"/>
            <a:ext cx="8229600" cy="0"/>
          </a:xfrm>
          <a:prstGeom prst="line">
            <a:avLst/>
          </a:prstGeom>
          <a:ln w="254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838200" y="573200"/>
            <a:ext cx="8229600" cy="0"/>
          </a:xfrm>
          <a:prstGeom prst="line">
            <a:avLst/>
          </a:prstGeom>
          <a:ln w="381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b="1" dirty="0" smtClean="0"/>
              <a:t>14</a:t>
            </a:r>
            <a:endParaRPr 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81903391"/>
              </p:ext>
            </p:extLst>
          </p:nvPr>
        </p:nvGraphicFramePr>
        <p:xfrm>
          <a:off x="304799" y="882189"/>
          <a:ext cx="8382001" cy="34509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5769"/>
                <a:gridCol w="1822713"/>
                <a:gridCol w="2820865"/>
                <a:gridCol w="852854"/>
                <a:gridCol w="839665"/>
                <a:gridCol w="1370135"/>
              </a:tblGrid>
              <a:tr h="59211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parajita" pitchFamily="34" charset="0"/>
                        </a:rPr>
                        <a:t>Sr.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parajita" pitchFamily="34" charset="0"/>
                        </a:rPr>
                        <a:t>No.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parajita" pitchFamily="34" charset="0"/>
                        </a:rPr>
                        <a:t>Name of the Project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parajita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parajita" pitchFamily="34" charset="0"/>
                        </a:rPr>
                        <a:t>Scope of Work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parajita" pitchFamily="34" charset="0"/>
                        </a:rPr>
                        <a:t>Estimated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parajita" pitchFamily="34" charset="0"/>
                        </a:rPr>
                        <a:t> EPC Cost</a:t>
                      </a:r>
                    </a:p>
                    <a:p>
                      <a:pPr algn="ctr"/>
                      <a:r>
                        <a:rPr lang="en-US" sz="13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parajita" pitchFamily="34" charset="0"/>
                        </a:rPr>
                        <a:t>(MUS$)</a:t>
                      </a:r>
                      <a:endParaRPr lang="en-US" sz="1300" b="1" dirty="0">
                        <a:solidFill>
                          <a:schemeClr val="tx1"/>
                        </a:solidFill>
                        <a:latin typeface="Arial Narrow" pitchFamily="34" charset="0"/>
                        <a:cs typeface="Aparajita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parajita" pitchFamily="34" charset="0"/>
                        </a:rPr>
                        <a:t>Expected Completion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 Narrow" pitchFamily="34" charset="0"/>
                        <a:cs typeface="Aparajita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parajita" pitchFamily="34" charset="0"/>
                        </a:rPr>
                        <a:t>Status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parajita" pitchFamily="34" charset="0"/>
                        </a:rPr>
                        <a:t> of PC-I</a:t>
                      </a:r>
                      <a:endParaRPr lang="en-US" sz="1300" dirty="0">
                        <a:solidFill>
                          <a:schemeClr val="tx1"/>
                        </a:solidFill>
                        <a:latin typeface="Arial Narrow" pitchFamily="34" charset="0"/>
                        <a:cs typeface="Aparajita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33000"/>
                      </a:schemeClr>
                    </a:solidFill>
                  </a:tcPr>
                </a:tc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rPr>
                        <a:t>5.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Replacement of depleted  material at existing grid stations of NTDC system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Replacement of obsolete/depleted equipment at 24 No. 500 &amp; 220 kV grid stations.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rPr>
                        <a:t>15.4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rPr>
                        <a:t>2015-16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PC-I forwarded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to Planning Commission on 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13.09.2013 .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rPr>
                        <a:t>Financing is proposed in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rPr>
                        <a:t>ADB Tranche- III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kern="1200" dirty="0" smtClean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kern="1200" dirty="0" smtClean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9907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Narrow" pitchFamily="34" charset="0"/>
                        </a:rPr>
                        <a:t>6.</a:t>
                      </a:r>
                      <a:endParaRPr lang="en-US" sz="1200" dirty="0">
                        <a:latin typeface="Arial Narrow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parajita" pitchFamily="34" charset="0"/>
                        </a:rPr>
                        <a:t>220 kV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parajita" pitchFamily="34" charset="0"/>
                        </a:rPr>
                        <a:t>Chakwal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parajita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parajita" pitchFamily="34" charset="0"/>
                        </a:rPr>
                        <a:t>(500 MVA at 220/132 kV)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latin typeface="Arial Narrow" pitchFamily="34" charset="0"/>
                          <a:cs typeface="Arial" pitchFamily="34" charset="0"/>
                        </a:rPr>
                        <a:t>220kV sub station with 2x250</a:t>
                      </a:r>
                      <a:r>
                        <a:rPr lang="en-US" sz="1200" b="0" baseline="0" dirty="0" smtClean="0">
                          <a:latin typeface="Arial Narrow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00" b="0" dirty="0" smtClean="0">
                          <a:latin typeface="Arial Narrow" pitchFamily="34" charset="0"/>
                          <a:cs typeface="Arial" pitchFamily="34" charset="0"/>
                        </a:rPr>
                        <a:t>MVA 220/132 kV T/Fs and allied equipment. (500 MVA)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Narrow" pitchFamily="34" charset="0"/>
                        </a:rPr>
                        <a:t>39</a:t>
                      </a:r>
                      <a:endParaRPr lang="en-US" sz="1200" dirty="0">
                        <a:latin typeface="Arial Narrow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parajita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parajita" pitchFamily="34" charset="0"/>
                        </a:rPr>
                        <a:t>2016-17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parajita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parajita" pitchFamily="34" charset="0"/>
                        </a:rPr>
                        <a:t>PC-I will be prepared on finalization of load flow studies.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parajita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061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parajit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parajit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parajita" pitchFamily="34" charset="0"/>
                        </a:rPr>
                        <a:t>In/out of 220 kV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parajita" pitchFamily="34" charset="0"/>
                        </a:rPr>
                        <a:t>Mangla-Rewat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parajita" pitchFamily="34" charset="0"/>
                        </a:rPr>
                        <a:t> S/C at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parajita" pitchFamily="34" charset="0"/>
                        </a:rPr>
                        <a:t>Chakwal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parajita" pitchFamily="34" charset="0"/>
                        </a:rPr>
                        <a:t> (60 km)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parajit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parajita" pitchFamily="34" charset="0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  <p:cxnSp>
        <p:nvCxnSpPr>
          <p:cNvPr id="14" name="Straight Connector 13"/>
          <p:cNvCxnSpPr/>
          <p:nvPr/>
        </p:nvCxnSpPr>
        <p:spPr>
          <a:xfrm>
            <a:off x="304800" y="6096000"/>
            <a:ext cx="8519160" cy="0"/>
          </a:xfrm>
          <a:prstGeom prst="line">
            <a:avLst/>
          </a:prstGeom>
          <a:ln w="381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22348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97173" y="2362200"/>
            <a:ext cx="7772400" cy="1658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POWER DISPERSAL PROJECTS</a:t>
            </a:r>
            <a:r>
              <a:rPr lang="en-US" sz="3200" b="1" dirty="0" smtClean="0">
                <a:latin typeface="Constantia" pitchFamily="18" charset="0"/>
              </a:rPr>
              <a:t/>
            </a:r>
            <a:br>
              <a:rPr lang="en-US" sz="3200" b="1" dirty="0" smtClean="0">
                <a:latin typeface="Constantia" pitchFamily="18" charset="0"/>
              </a:rPr>
            </a:br>
            <a:endParaRPr lang="en-US" sz="40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onstantia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686800" y="6324600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/>
              <a:t>1</a:t>
            </a:r>
          </a:p>
        </p:txBody>
      </p:sp>
    </p:spTree>
    <p:extLst>
      <p:ext uri="{BB962C8B-B14F-4D97-AF65-F5344CB8AC3E}">
        <p14:creationId xmlns="" xmlns:p14="http://schemas.microsoft.com/office/powerpoint/2010/main" val="361198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6408" y="-87576"/>
            <a:ext cx="9372600" cy="762000"/>
          </a:xfrm>
          <a:prstGeom prst="rect">
            <a:avLst/>
          </a:prstGeom>
          <a:noFill/>
          <a:ln w="3175" cmpd="dbl">
            <a:noFill/>
          </a:ln>
          <a:effectLst>
            <a:outerShdw blurRad="107950" dist="12700" dir="5400000" sx="1000" sy="1000" algn="ctr">
              <a:srgbClr val="000000"/>
            </a:outerShdw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990000"/>
                </a:solidFill>
                <a:latin typeface="Constantia" pitchFamily="18" charset="0"/>
              </a:rPr>
              <a:t>NATIONAL  TRANSMISSION  AND  DESPATCH COMPANY   LIMITED</a:t>
            </a:r>
            <a:endParaRPr lang="en-US" sz="2000" b="1" dirty="0">
              <a:solidFill>
                <a:srgbClr val="990000"/>
              </a:solidFill>
              <a:latin typeface="Constantia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6400800"/>
            <a:ext cx="85344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990000"/>
                </a:solidFill>
              </a:rPr>
              <a:t>PLANNING POWER</a:t>
            </a:r>
            <a:endParaRPr lang="en-US" sz="1400" b="1" dirty="0">
              <a:solidFill>
                <a:srgbClr val="990000"/>
              </a:solidFill>
            </a:endParaRPr>
          </a:p>
        </p:txBody>
      </p:sp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838200" cy="791476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0" name="Straight Connector 29"/>
          <p:cNvCxnSpPr/>
          <p:nvPr/>
        </p:nvCxnSpPr>
        <p:spPr>
          <a:xfrm>
            <a:off x="859808" y="522024"/>
            <a:ext cx="8229600" cy="0"/>
          </a:xfrm>
          <a:prstGeom prst="line">
            <a:avLst/>
          </a:prstGeom>
          <a:ln w="254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859808" y="598224"/>
            <a:ext cx="8229600" cy="0"/>
          </a:xfrm>
          <a:prstGeom prst="line">
            <a:avLst/>
          </a:prstGeom>
          <a:ln w="381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31013272"/>
              </p:ext>
            </p:extLst>
          </p:nvPr>
        </p:nvGraphicFramePr>
        <p:xfrm>
          <a:off x="152400" y="1424234"/>
          <a:ext cx="8686801" cy="41840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629400"/>
                <a:gridCol w="1447801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Sr.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Name of the Project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Estimated  EPC Cost (MUS$)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33000"/>
                      </a:schemeClr>
                    </a:solidFill>
                  </a:tcPr>
                </a:tc>
              </a:tr>
              <a:tr h="66775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parajita" pitchFamily="34" charset="0"/>
                        </a:rPr>
                        <a:t>1-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eaLnBrk="1" hangingPunct="1"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Dispersal of Power from  </a:t>
                      </a: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6600 MW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Imported Coal Based Plants at Gadani and </a:t>
                      </a:r>
                    </a:p>
                    <a:p>
                      <a:pPr eaLnBrk="1" hangingPunct="1">
                        <a:defRPr/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2200 MW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Nuclear Power Plants near Karachi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parajita" pitchFamily="34" charset="0"/>
                        </a:rPr>
                        <a:t>4432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775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parajita" pitchFamily="34" charset="0"/>
                        </a:rPr>
                        <a:t>2-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Evacuation of Power from Wind Power Projects at Jhimpir &amp;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Gharo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Wind Clusters</a:t>
                      </a:r>
                    </a:p>
                    <a:p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(1756 MW)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parajita" pitchFamily="34" charset="0"/>
                        </a:rPr>
                        <a:t>86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775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parajita" pitchFamily="34" charset="0"/>
                        </a:rPr>
                        <a:t>3-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Evacuation of Power  from </a:t>
                      </a: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1000 MW </a:t>
                      </a:r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Quaid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-e-</a:t>
                      </a:r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Azam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 Solar Park at  Lal-Suhanra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parajita" pitchFamily="34" charset="0"/>
                        </a:rPr>
                        <a:t>28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775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parajita" pitchFamily="34" charset="0"/>
                        </a:rPr>
                        <a:t>4-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parajita" pitchFamily="34" charset="0"/>
                        </a:rPr>
                        <a:t>500 kV HVDC Transmission system between Tajikistan and Pakistan for Central Asia – South Asia Transmission Interconnection </a:t>
                      </a: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parajita" pitchFamily="34" charset="0"/>
                        </a:rPr>
                        <a:t>(CASA-1000)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parajita" pitchFamily="34" charset="0"/>
                        </a:rPr>
                        <a:t>97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8674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parajita" pitchFamily="34" charset="0"/>
                        </a:rPr>
                        <a:t>5-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parajita" pitchFamily="34" charset="0"/>
                        </a:rPr>
                        <a:t>Dispersal of Power From Patrind Hydro Power Project </a:t>
                      </a: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parajita" pitchFamily="34" charset="0"/>
                        </a:rPr>
                        <a:t>(147 MW)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parajita" pitchFamily="34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6" name="Straight Connector 15"/>
          <p:cNvCxnSpPr/>
          <p:nvPr/>
        </p:nvCxnSpPr>
        <p:spPr>
          <a:xfrm>
            <a:off x="304800" y="6324600"/>
            <a:ext cx="8519160" cy="0"/>
          </a:xfrm>
          <a:prstGeom prst="line">
            <a:avLst/>
          </a:prstGeom>
          <a:ln w="381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828800" y="660777"/>
            <a:ext cx="5743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Summary of Power Dispersal Projects</a:t>
            </a:r>
            <a:endParaRPr lang="en-US" sz="2400" b="1" dirty="0"/>
          </a:p>
        </p:txBody>
      </p:sp>
      <p:sp>
        <p:nvSpPr>
          <p:cNvPr id="14" name="Slide Number Placeholder 3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r>
              <a:rPr lang="en-US" b="1" dirty="0"/>
              <a:t>2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1160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6408" y="-87576"/>
            <a:ext cx="9372600" cy="762000"/>
          </a:xfrm>
          <a:prstGeom prst="rect">
            <a:avLst/>
          </a:prstGeom>
          <a:noFill/>
          <a:ln w="3175" cmpd="dbl">
            <a:noFill/>
          </a:ln>
          <a:effectLst>
            <a:outerShdw blurRad="107950" dist="12700" dir="5400000" sx="1000" sy="1000" algn="ctr">
              <a:srgbClr val="000000"/>
            </a:outerShdw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990000"/>
                </a:solidFill>
                <a:latin typeface="Constantia" pitchFamily="18" charset="0"/>
              </a:rPr>
              <a:t>NATIONAL  TRANSMISSION  AND  DESPATCH COMPANY   LIMITED</a:t>
            </a:r>
            <a:endParaRPr lang="en-US" sz="2000" b="1" dirty="0">
              <a:solidFill>
                <a:srgbClr val="990000"/>
              </a:solidFill>
              <a:latin typeface="Constantia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6400800"/>
            <a:ext cx="85344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990000"/>
                </a:solidFill>
              </a:rPr>
              <a:t>PLANNING POWER</a:t>
            </a:r>
            <a:endParaRPr lang="en-US" sz="1400" b="1" dirty="0">
              <a:solidFill>
                <a:srgbClr val="990000"/>
              </a:solidFill>
            </a:endParaRPr>
          </a:p>
        </p:txBody>
      </p:sp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838200" cy="791476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0" name="Straight Connector 29"/>
          <p:cNvCxnSpPr/>
          <p:nvPr/>
        </p:nvCxnSpPr>
        <p:spPr>
          <a:xfrm>
            <a:off x="859808" y="522024"/>
            <a:ext cx="8229600" cy="0"/>
          </a:xfrm>
          <a:prstGeom prst="line">
            <a:avLst/>
          </a:prstGeom>
          <a:ln w="254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859808" y="598224"/>
            <a:ext cx="8229600" cy="0"/>
          </a:xfrm>
          <a:prstGeom prst="line">
            <a:avLst/>
          </a:prstGeom>
          <a:ln w="381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31013272"/>
              </p:ext>
            </p:extLst>
          </p:nvPr>
        </p:nvGraphicFramePr>
        <p:xfrm>
          <a:off x="228599" y="1330413"/>
          <a:ext cx="8686801" cy="41255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629400"/>
                <a:gridCol w="1447801"/>
              </a:tblGrid>
              <a:tr h="6254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Sr.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Name of the Project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Estimated EPC Cost (MUS$)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33000"/>
                      </a:schemeClr>
                    </a:solidFill>
                  </a:tcPr>
                </a:tc>
              </a:tr>
              <a:tr h="64301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parajita" pitchFamily="34" charset="0"/>
                        </a:rPr>
                        <a:t>6-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Dispersal of Power From Dasu Hydro Power Project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(Phase-II    1080 MW)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parajita" pitchFamily="34" charset="0"/>
                        </a:rPr>
                        <a:t>432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6491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parajita" pitchFamily="34" charset="0"/>
                        </a:rPr>
                        <a:t>7-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Dispersal of Power From </a:t>
                      </a:r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Diamer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Bhasha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Hydro Power Project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(4500</a:t>
                      </a:r>
                      <a:r>
                        <a:rPr lang="en-US" sz="1600" b="1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MW)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parajita" pitchFamily="34" charset="0"/>
                        </a:rPr>
                        <a:t>1700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6491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parajita" pitchFamily="34" charset="0"/>
                        </a:rPr>
                        <a:t>8-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Dispersal of Power From</a:t>
                      </a:r>
                      <a:r>
                        <a:rPr lang="en-US" sz="1600" b="0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1200MW</a:t>
                      </a:r>
                      <a:r>
                        <a:rPr lang="en-US" sz="1600" b="1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600" b="0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Power Plant at Bin Qasim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parajita" pitchFamily="34" charset="0"/>
                        </a:rPr>
                        <a:t>120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04199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parajita" pitchFamily="34" charset="0"/>
                        </a:rPr>
                        <a:t>9-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err="1" smtClean="0">
                          <a:latin typeface="Arial Narrow" pitchFamily="34" charset="0"/>
                          <a:cs typeface="Aparajita" pitchFamily="34" charset="0"/>
                        </a:rPr>
                        <a:t>Alliot</a:t>
                      </a:r>
                      <a:r>
                        <a:rPr lang="en-US" sz="1600" b="0" dirty="0" smtClean="0">
                          <a:latin typeface="Arial Narrow" pitchFamily="34" charset="0"/>
                          <a:cs typeface="Aparajita" pitchFamily="34" charset="0"/>
                        </a:rPr>
                        <a:t> Substation and Evacuation of associated HPPs (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parajita" pitchFamily="34" charset="0"/>
                        </a:rPr>
                        <a:t>840MW)</a:t>
                      </a:r>
                      <a:endParaRPr lang="en-US" sz="1600" b="0" dirty="0" smtClean="0">
                        <a:latin typeface="Arial Narrow" pitchFamily="34" charset="0"/>
                        <a:cs typeface="Aparajit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parajita" pitchFamily="34" charset="0"/>
                        </a:rPr>
                        <a:t>176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8287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parajit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Total Added Generation Capacity ( 20323 MW)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parajita" pitchFamily="34" charset="0"/>
                        </a:rPr>
                        <a:t>2679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6" name="Straight Connector 15"/>
          <p:cNvCxnSpPr/>
          <p:nvPr/>
        </p:nvCxnSpPr>
        <p:spPr>
          <a:xfrm>
            <a:off x="304800" y="6324600"/>
            <a:ext cx="8519160" cy="0"/>
          </a:xfrm>
          <a:prstGeom prst="line">
            <a:avLst/>
          </a:prstGeom>
          <a:ln w="381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828800" y="660777"/>
            <a:ext cx="5743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Summary of Power Dispersal Projects</a:t>
            </a:r>
            <a:endParaRPr lang="en-US" sz="2400" b="1" dirty="0"/>
          </a:p>
        </p:txBody>
      </p:sp>
      <p:sp>
        <p:nvSpPr>
          <p:cNvPr id="10" name="Slide Number Placeholder 3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r>
              <a:rPr lang="en-US" b="1" dirty="0"/>
              <a:t>3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1160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-98952"/>
            <a:ext cx="9372600" cy="762000"/>
          </a:xfrm>
          <a:prstGeom prst="rect">
            <a:avLst/>
          </a:prstGeom>
          <a:noFill/>
          <a:ln w="3175" cmpd="dbl">
            <a:noFill/>
          </a:ln>
          <a:effectLst>
            <a:outerShdw blurRad="107950" dist="12700" dir="5400000" sx="1000" sy="1000" algn="ctr">
              <a:srgbClr val="000000"/>
            </a:outerShdw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990000"/>
                </a:solidFill>
                <a:latin typeface="Constantia" pitchFamily="18" charset="0"/>
              </a:rPr>
              <a:t>NATIONAL  TRANSMISSION  AND  DESPATCH COMPANY   LIMITED</a:t>
            </a:r>
            <a:endParaRPr lang="en-US" sz="2000" b="1" dirty="0">
              <a:solidFill>
                <a:srgbClr val="990000"/>
              </a:solidFill>
              <a:latin typeface="Constantia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6248400"/>
            <a:ext cx="8534400" cy="457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990000"/>
                </a:solidFill>
              </a:rPr>
              <a:t>PLANNING POWER</a:t>
            </a:r>
            <a:endParaRPr lang="en-US" sz="1400" b="1" dirty="0">
              <a:solidFill>
                <a:srgbClr val="990000"/>
              </a:solidFill>
            </a:endParaRPr>
          </a:p>
        </p:txBody>
      </p:sp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9654" y="0"/>
            <a:ext cx="762000" cy="719524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0" name="Straight Connector 29"/>
          <p:cNvCxnSpPr/>
          <p:nvPr/>
        </p:nvCxnSpPr>
        <p:spPr>
          <a:xfrm>
            <a:off x="914400" y="510648"/>
            <a:ext cx="8229600" cy="0"/>
          </a:xfrm>
          <a:prstGeom prst="line">
            <a:avLst/>
          </a:prstGeom>
          <a:ln w="254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914400" y="586848"/>
            <a:ext cx="8229600" cy="0"/>
          </a:xfrm>
          <a:prstGeom prst="line">
            <a:avLst/>
          </a:prstGeom>
          <a:ln w="381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5550470"/>
              </p:ext>
            </p:extLst>
          </p:nvPr>
        </p:nvGraphicFramePr>
        <p:xfrm>
          <a:off x="327661" y="838200"/>
          <a:ext cx="8587738" cy="5074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7561"/>
                <a:gridCol w="1013109"/>
                <a:gridCol w="3829538"/>
                <a:gridCol w="829131"/>
                <a:gridCol w="1014091"/>
                <a:gridCol w="1424308"/>
              </a:tblGrid>
              <a:tr h="48674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parajita" pitchFamily="34" charset="0"/>
                        </a:rPr>
                        <a:t>Sr.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parajita" pitchFamily="34" charset="0"/>
                        </a:rPr>
                        <a:t>No.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parajita" pitchFamily="34" charset="0"/>
                        </a:rPr>
                        <a:t>Name of the Project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parajit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parajita" pitchFamily="34" charset="0"/>
                        </a:rPr>
                        <a:t>Scope of Work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parajita" pitchFamily="34" charset="0"/>
                        </a:rPr>
                        <a:t>Estimated  EPC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parajita" pitchFamily="34" charset="0"/>
                        </a:rPr>
                        <a:t> Cost</a:t>
                      </a:r>
                    </a:p>
                    <a:p>
                      <a:pPr algn="ctr"/>
                      <a:r>
                        <a:rPr lang="en-US" sz="13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parajita" pitchFamily="34" charset="0"/>
                        </a:rPr>
                        <a:t>(MUS$)</a:t>
                      </a:r>
                      <a:endParaRPr lang="en-US" sz="1300" b="1" dirty="0">
                        <a:solidFill>
                          <a:schemeClr val="tx1"/>
                        </a:solidFill>
                        <a:latin typeface="Arial Narrow" pitchFamily="34" charset="0"/>
                        <a:cs typeface="Aparajit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parajita" pitchFamily="34" charset="0"/>
                        </a:rPr>
                        <a:t>Expected Completion</a:t>
                      </a:r>
                      <a:endParaRPr lang="en-US" sz="1300" dirty="0">
                        <a:solidFill>
                          <a:schemeClr val="tx1"/>
                        </a:solidFill>
                        <a:latin typeface="Arial Narrow" pitchFamily="34" charset="0"/>
                        <a:cs typeface="Aparajit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parajita" pitchFamily="34" charset="0"/>
                        </a:rPr>
                        <a:t>Status of PC-I</a:t>
                      </a:r>
                      <a:endParaRPr lang="en-US" sz="1300" dirty="0">
                        <a:solidFill>
                          <a:schemeClr val="tx1"/>
                        </a:solidFill>
                        <a:latin typeface="Arial Narrow" pitchFamily="34" charset="0"/>
                        <a:cs typeface="Aparajit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33000"/>
                      </a:schemeClr>
                    </a:solidFill>
                  </a:tcPr>
                </a:tc>
              </a:tr>
              <a:tr h="249996">
                <a:tc rowSpan="11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parajita" pitchFamily="34" charset="0"/>
                        </a:rPr>
                        <a:t>1.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1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Dispersal of Power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from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6600 MW 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Imported Coal Based Plants at Gadani and</a:t>
                      </a:r>
                      <a:r>
                        <a:rPr lang="en-US" sz="1200" b="0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2200 MW 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Nuclear Power Plants near</a:t>
                      </a:r>
                      <a:r>
                        <a:rPr lang="en-US" sz="1200" b="0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Karachi</a:t>
                      </a:r>
                      <a:endParaRPr lang="en-US" sz="1200" b="0" kern="1200" dirty="0" smtClean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Phase-I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parajita" pitchFamily="34" charset="0"/>
                        </a:rPr>
                        <a:t>1089.4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parajita" pitchFamily="34" charset="0"/>
                        </a:rPr>
                        <a:t>2017-18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parajita" pitchFamily="34" charset="0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rPr>
                        <a:t>50 copies forwarded to Planning Commission on 06-03-2014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parajita" pitchFamily="34" charset="0"/>
                        </a:rPr>
                        <a:t>for approval from ECNEC.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66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parajit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kern="1200" dirty="0" smtClean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One 500 kV HVAC D/C T/L from Power Plants to 500 kV substation at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Gadani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 (25 km)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parajit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parajita" pitchFamily="34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parajita" pitchFamily="34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22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500 kV Collector Station at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Gadani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 with 14 Line Bays.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66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±600 kV HVDC Converter Station at Gadani  and Lahore </a:t>
                      </a:r>
                    </a:p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(4000 MW) with Electrode/Grounding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 stations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.</a:t>
                      </a:r>
                      <a:endParaRPr lang="en-US" sz="1200" dirty="0"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9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±600 kV Bi-polar HVDC Gadani-Lahore T/L (1000 km).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9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Phase-II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parajita" pitchFamily="34" charset="0"/>
                        </a:rPr>
                        <a:t>2271.4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parajita" pitchFamily="34" charset="0"/>
                        </a:rPr>
                        <a:t>2017-18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parajita" pitchFamily="34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66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±600 kV HVDC Converter Stations at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Gadani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 &amp; Faisalabad (4000 MW each) with Grounding stations.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parajit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parajita" pitchFamily="34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66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±600 kV Bi-polar HVDC T/L from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Gadani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 to Faisalabad (1200 km).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9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500kV Grid station at Lahore East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 and D/C T/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Ls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 (2026km)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66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parajit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kern="1200" dirty="0" smtClean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500 kV Switching Station at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Khuzdar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Ludewala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Ormara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 and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Gawadar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. </a:t>
                      </a:r>
                      <a:endParaRPr lang="en-US" sz="1200" b="0" u="none" kern="1200" dirty="0" smtClean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parajit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parajita" pitchFamily="34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66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parajit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kern="1200" dirty="0" smtClean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For Evacuation of 2x1100 MW Nuclear Power Plants near Karachi </a:t>
                      </a:r>
                      <a:endParaRPr lang="en-US" sz="1200" b="0" u="none" kern="1200" dirty="0" smtClean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parajita" pitchFamily="34" charset="0"/>
                        </a:rPr>
                        <a:t>1227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parajita" pitchFamily="34" charset="0"/>
                        </a:rPr>
                        <a:t>2018-19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parajita" pitchFamily="34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9996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parajit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kern="1200" dirty="0" smtClean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Tota</a:t>
                      </a:r>
                      <a:r>
                        <a:rPr lang="en-US" sz="1200" b="0" u="none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parajita" pitchFamily="34" charset="0"/>
                        </a:rPr>
                        <a:t>4587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parajita" pitchFamily="34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parajita" pitchFamily="34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6" name="Straight Connector 15"/>
          <p:cNvCxnSpPr/>
          <p:nvPr/>
        </p:nvCxnSpPr>
        <p:spPr>
          <a:xfrm>
            <a:off x="304800" y="6096000"/>
            <a:ext cx="8519160" cy="0"/>
          </a:xfrm>
          <a:prstGeom prst="line">
            <a:avLst/>
          </a:prstGeom>
          <a:ln w="381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3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r>
              <a:rPr lang="en-US" b="1" dirty="0"/>
              <a:t>4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6451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71816" y="-30712"/>
            <a:ext cx="9372600" cy="564112"/>
          </a:xfrm>
          <a:prstGeom prst="rect">
            <a:avLst/>
          </a:prstGeom>
          <a:noFill/>
          <a:ln w="3175" cmpd="dbl">
            <a:noFill/>
          </a:ln>
          <a:effectLst>
            <a:outerShdw blurRad="107950" dist="12700" dir="5400000" sx="1000" sy="1000" algn="ctr">
              <a:srgbClr val="000000"/>
            </a:outerShdw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990000"/>
                </a:solidFill>
                <a:latin typeface="Constantia" pitchFamily="18" charset="0"/>
              </a:rPr>
              <a:t>NATIONAL  TRANSMISSION  AND  DESPATCH COMPANY   LIMITED</a:t>
            </a:r>
            <a:endParaRPr lang="en-US" sz="2000" b="1" dirty="0">
              <a:solidFill>
                <a:srgbClr val="990000"/>
              </a:solidFill>
              <a:latin typeface="Constantia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6400800"/>
            <a:ext cx="85344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990000"/>
                </a:solidFill>
              </a:rPr>
              <a:t>PLANNING POWER</a:t>
            </a:r>
            <a:endParaRPr lang="en-US" sz="1400" b="1" dirty="0">
              <a:solidFill>
                <a:srgbClr val="990000"/>
              </a:solidFill>
            </a:endParaRPr>
          </a:p>
        </p:txBody>
      </p:sp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0"/>
            <a:ext cx="609600" cy="575619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0" name="Straight Connector 29"/>
          <p:cNvCxnSpPr/>
          <p:nvPr/>
        </p:nvCxnSpPr>
        <p:spPr>
          <a:xfrm>
            <a:off x="805216" y="442408"/>
            <a:ext cx="8229600" cy="0"/>
          </a:xfrm>
          <a:prstGeom prst="line">
            <a:avLst/>
          </a:prstGeom>
          <a:ln w="254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805216" y="518608"/>
            <a:ext cx="8229600" cy="0"/>
          </a:xfrm>
          <a:prstGeom prst="line">
            <a:avLst/>
          </a:prstGeom>
          <a:ln w="381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04800" y="6324600"/>
            <a:ext cx="8519160" cy="0"/>
          </a:xfrm>
          <a:prstGeom prst="line">
            <a:avLst/>
          </a:prstGeom>
          <a:ln w="381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83692500"/>
              </p:ext>
            </p:extLst>
          </p:nvPr>
        </p:nvGraphicFramePr>
        <p:xfrm>
          <a:off x="152400" y="762000"/>
          <a:ext cx="8534401" cy="5135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8105"/>
                <a:gridCol w="966730"/>
                <a:gridCol w="4217843"/>
                <a:gridCol w="890522"/>
                <a:gridCol w="904305"/>
                <a:gridCol w="1076896"/>
              </a:tblGrid>
              <a:tr h="703257">
                <a:tc>
                  <a:txBody>
                    <a:bodyPr/>
                    <a:lstStyle/>
                    <a:p>
                      <a:pPr algn="ctr"/>
                      <a:r>
                        <a:rPr lang="en-US" sz="115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parajita" pitchFamily="34" charset="0"/>
                        </a:rPr>
                        <a:t>Sr. No.</a:t>
                      </a:r>
                      <a:endParaRPr lang="en-US" sz="1150" dirty="0">
                        <a:solidFill>
                          <a:schemeClr val="tx1"/>
                        </a:solidFill>
                        <a:latin typeface="Arial Narrow" pitchFamily="34" charset="0"/>
                        <a:cs typeface="Aparajita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parajita" pitchFamily="34" charset="0"/>
                        </a:rPr>
                        <a:t>Name of the Project</a:t>
                      </a:r>
                      <a:endParaRPr lang="en-US" sz="1150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parajita" pitchFamily="34" charset="0"/>
                        </a:rPr>
                        <a:t>Scope of work</a:t>
                      </a:r>
                      <a:endParaRPr lang="en-US" sz="1150" dirty="0">
                        <a:solidFill>
                          <a:schemeClr val="tx1"/>
                        </a:solidFill>
                        <a:latin typeface="Arial Narrow" pitchFamily="34" charset="0"/>
                        <a:cs typeface="Aparajit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parajita" pitchFamily="34" charset="0"/>
                        </a:rPr>
                        <a:t>Estimated</a:t>
                      </a:r>
                      <a:r>
                        <a:rPr lang="en-US" sz="115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parajita" pitchFamily="34" charset="0"/>
                        </a:rPr>
                        <a:t>  EPC Cost</a:t>
                      </a:r>
                      <a:endParaRPr lang="en-US" sz="1150" baseline="0" dirty="0">
                        <a:solidFill>
                          <a:schemeClr val="tx1"/>
                        </a:solidFill>
                        <a:latin typeface="Arial Narrow" pitchFamily="34" charset="0"/>
                        <a:cs typeface="Aparajita" pitchFamily="34" charset="0"/>
                      </a:endParaRPr>
                    </a:p>
                    <a:p>
                      <a:pPr algn="ctr"/>
                      <a:r>
                        <a:rPr lang="en-US" sz="115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parajita" pitchFamily="34" charset="0"/>
                        </a:rPr>
                        <a:t>(MUS$)</a:t>
                      </a:r>
                      <a:endParaRPr lang="en-US" sz="1150" b="1" dirty="0">
                        <a:solidFill>
                          <a:schemeClr val="tx1"/>
                        </a:solidFill>
                        <a:latin typeface="Arial Narrow" pitchFamily="34" charset="0"/>
                        <a:cs typeface="Aparajit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parajita" pitchFamily="34" charset="0"/>
                        </a:rPr>
                        <a:t>PC-I Status</a:t>
                      </a:r>
                      <a:endParaRPr lang="en-US" sz="1150" dirty="0">
                        <a:solidFill>
                          <a:schemeClr val="tx1"/>
                        </a:solidFill>
                        <a:latin typeface="Arial Narrow" pitchFamily="34" charset="0"/>
                        <a:cs typeface="Aparajit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50" b="1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parajita" pitchFamily="34" charset="0"/>
                        </a:rPr>
                        <a:t>Expected Completion</a:t>
                      </a:r>
                      <a:endParaRPr lang="en-US" sz="1150" b="1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parajit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33000"/>
                      </a:schemeClr>
                    </a:solidFill>
                  </a:tcPr>
                </a:tc>
              </a:tr>
              <a:tr h="870698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parajita" pitchFamily="34" charset="0"/>
                        </a:rPr>
                        <a:t>2.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r>
                        <a:rPr lang="en-US" sz="115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Evacuation of Power from </a:t>
                      </a:r>
                    </a:p>
                    <a:p>
                      <a:r>
                        <a:rPr lang="en-US" sz="115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Wind Power Projects at Jhimpir &amp; </a:t>
                      </a:r>
                      <a:r>
                        <a:rPr lang="en-US" sz="115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Gharo</a:t>
                      </a:r>
                      <a:r>
                        <a:rPr lang="en-US" sz="115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Wind Clusters</a:t>
                      </a:r>
                    </a:p>
                    <a:p>
                      <a:r>
                        <a:rPr lang="en-US" sz="1150" b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(1756 MW)</a:t>
                      </a:r>
                      <a:endParaRPr lang="en-US" sz="1150" b="1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AutoNum type="romanLcPeriod"/>
                        <a:tabLst/>
                        <a:defRPr/>
                      </a:pPr>
                      <a:r>
                        <a:rPr kumimoji="0" lang="en-US" sz="11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13</a:t>
                      </a:r>
                      <a:r>
                        <a:rPr lang="en-US" sz="1150" b="1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2 kV</a:t>
                      </a:r>
                      <a:r>
                        <a:rPr lang="en-US" sz="115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150" b="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Jhimpir</a:t>
                      </a:r>
                      <a:r>
                        <a:rPr lang="en-US" sz="115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New Substation</a:t>
                      </a:r>
                    </a:p>
                    <a:p>
                      <a:pPr marL="285750" marR="0" lvl="0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AutoNum type="romanLcPeriod"/>
                        <a:tabLst/>
                        <a:defRPr/>
                      </a:pPr>
                      <a:r>
                        <a:rPr lang="en-US" sz="1150" b="1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132 kV</a:t>
                      </a:r>
                      <a:r>
                        <a:rPr lang="en-US" sz="115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150" b="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Jhimpir</a:t>
                      </a:r>
                      <a:r>
                        <a:rPr lang="en-US" sz="115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New –TM Khan D/C T/L (82 km)</a:t>
                      </a:r>
                    </a:p>
                    <a:p>
                      <a:pPr marL="285750" marR="0" lvl="0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AutoNum type="romanLcPeriod"/>
                        <a:tabLst/>
                        <a:defRPr/>
                      </a:pPr>
                      <a:r>
                        <a:rPr lang="en-US" sz="1150" b="1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132 kV</a:t>
                      </a:r>
                      <a:r>
                        <a:rPr lang="en-US" sz="115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D/C T/L for interconnection of WPPs with 132 kV </a:t>
                      </a:r>
                      <a:r>
                        <a:rPr lang="en-US" sz="1150" b="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Jhimpir</a:t>
                      </a:r>
                      <a:r>
                        <a:rPr lang="en-US" sz="1150" b="0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New </a:t>
                      </a:r>
                      <a:r>
                        <a:rPr lang="en-US" sz="1150" b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(25 km)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15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86</a:t>
                      </a:r>
                      <a:endParaRPr lang="en-US" sz="115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b="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PC-I forwarded</a:t>
                      </a:r>
                      <a:r>
                        <a:rPr lang="en-US" sz="1150" b="0" kern="12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to Planning Commission on </a:t>
                      </a:r>
                      <a:r>
                        <a:rPr lang="en-US" sz="1150" b="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13.09.2013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parajita" pitchFamily="34" charset="0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parajit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parajita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parajita" pitchFamily="34" charset="0"/>
                        </a:rPr>
                        <a:t>2016-17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parajit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962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spcAft>
                          <a:spcPts val="600"/>
                        </a:spcAft>
                        <a:buFont typeface="+mj-lt"/>
                        <a:buAutoNum type="romanLcPeriod"/>
                      </a:pPr>
                      <a:r>
                        <a:rPr lang="en-US" sz="1150" b="1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Upgradation</a:t>
                      </a:r>
                      <a:r>
                        <a:rPr lang="en-US" sz="115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of 132 kV Jhimpir substation to 220 kV substation  with 3x250MVA</a:t>
                      </a:r>
                      <a:r>
                        <a:rPr lang="en-US" sz="1150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50" b="1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(750 MVA)</a:t>
                      </a:r>
                      <a:r>
                        <a:rPr lang="en-US" sz="115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220/132 kV T/Fs</a:t>
                      </a:r>
                    </a:p>
                    <a:p>
                      <a:pPr marL="285750" lvl="0" indent="-285750" algn="l" defTabSz="914400" rtl="0" eaLnBrk="1" latinLnBrk="0" hangingPunct="1">
                        <a:spcAft>
                          <a:spcPts val="600"/>
                        </a:spcAft>
                        <a:buFont typeface="+mj-lt"/>
                        <a:buAutoNum type="romanLcPeriod"/>
                      </a:pPr>
                      <a:r>
                        <a:rPr lang="en-US" sz="1150" b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220 kV</a:t>
                      </a:r>
                      <a:r>
                        <a:rPr lang="en-US" sz="115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Gas Insulated Substation</a:t>
                      </a:r>
                      <a:r>
                        <a:rPr lang="en-US" sz="1150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5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(GIS) at </a:t>
                      </a:r>
                      <a:r>
                        <a:rPr lang="en-US" sz="115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Gharo</a:t>
                      </a:r>
                      <a:r>
                        <a:rPr lang="en-US" sz="115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with</a:t>
                      </a:r>
                      <a:r>
                        <a:rPr lang="en-US" sz="1150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         </a:t>
                      </a:r>
                      <a:r>
                        <a:rPr lang="en-US" sz="115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2x250 MVA </a:t>
                      </a:r>
                      <a:r>
                        <a:rPr lang="en-US" sz="1150" b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(500 MVA) </a:t>
                      </a:r>
                      <a:r>
                        <a:rPr lang="en-US" sz="115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220/132 kV T/Fs.</a:t>
                      </a:r>
                    </a:p>
                    <a:p>
                      <a:pPr marL="285750" lvl="0" indent="-285750" algn="l" defTabSz="914400" rtl="0" eaLnBrk="1" latinLnBrk="0" hangingPunct="1">
                        <a:spcAft>
                          <a:spcPts val="600"/>
                        </a:spcAft>
                        <a:buFont typeface="+mj-lt"/>
                        <a:buAutoNum type="romanLcPeriod"/>
                      </a:pPr>
                      <a:r>
                        <a:rPr lang="en-US" sz="1150" b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220 kV </a:t>
                      </a:r>
                      <a:r>
                        <a:rPr lang="en-US" sz="115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D/C T/</a:t>
                      </a:r>
                      <a:r>
                        <a:rPr lang="en-US" sz="115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Ls</a:t>
                      </a:r>
                      <a:r>
                        <a:rPr lang="en-US" sz="115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from 220 kV </a:t>
                      </a:r>
                      <a:r>
                        <a:rPr lang="en-US" sz="115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Jhimpir</a:t>
                      </a:r>
                      <a:r>
                        <a:rPr lang="en-US" sz="115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to existing 220 kV T.M. Khan Road substation (70 km).</a:t>
                      </a:r>
                    </a:p>
                    <a:p>
                      <a:pPr marL="285750" lvl="0" indent="-285750" algn="l" defTabSz="914400" rtl="0" eaLnBrk="1" latinLnBrk="0" hangingPunct="1">
                        <a:spcAft>
                          <a:spcPts val="600"/>
                        </a:spcAft>
                        <a:buFont typeface="+mj-lt"/>
                        <a:buAutoNum type="romanLcPeriod"/>
                      </a:pPr>
                      <a:r>
                        <a:rPr lang="en-US" sz="1150" b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220 kV</a:t>
                      </a:r>
                      <a:r>
                        <a:rPr lang="en-US" sz="115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double circuit transmission line</a:t>
                      </a:r>
                      <a:r>
                        <a:rPr lang="en-US" sz="1150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5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from 220 kV </a:t>
                      </a:r>
                      <a:r>
                        <a:rPr lang="en-US" sz="115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Gharo</a:t>
                      </a:r>
                      <a:r>
                        <a:rPr lang="en-US" sz="115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to 220 kV </a:t>
                      </a:r>
                      <a:r>
                        <a:rPr lang="en-US" sz="115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Jhimpir</a:t>
                      </a:r>
                      <a:r>
                        <a:rPr lang="en-US" sz="115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substation</a:t>
                      </a:r>
                      <a:r>
                        <a:rPr lang="en-US" sz="1150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5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(75 km).</a:t>
                      </a:r>
                    </a:p>
                    <a:p>
                      <a:pPr marL="285750" lvl="0" indent="-285750" algn="l" defTabSz="914400" rtl="0" eaLnBrk="1" latinLnBrk="0" hangingPunct="1">
                        <a:spcAft>
                          <a:spcPts val="600"/>
                        </a:spcAft>
                        <a:buFont typeface="+mj-lt"/>
                        <a:buAutoNum type="romanLcPeriod"/>
                      </a:pPr>
                      <a:r>
                        <a:rPr lang="en-US" sz="1150" b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132 kV</a:t>
                      </a:r>
                      <a:r>
                        <a:rPr lang="en-US" sz="115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double circuit transmission lines for interconnection of WPPs to </a:t>
                      </a:r>
                      <a:r>
                        <a:rPr lang="en-US" sz="115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Gharo</a:t>
                      </a:r>
                      <a:r>
                        <a:rPr lang="en-US" sz="115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(20 km).</a:t>
                      </a:r>
                    </a:p>
                    <a:p>
                      <a:pPr marL="285750" lvl="0" indent="-285750" algn="l" defTabSz="914400" rtl="0" eaLnBrk="1" latinLnBrk="0" hangingPunct="1">
                        <a:spcAft>
                          <a:spcPts val="600"/>
                        </a:spcAft>
                        <a:buFont typeface="+mj-lt"/>
                        <a:buAutoNum type="romanLcPeriod"/>
                      </a:pPr>
                      <a:r>
                        <a:rPr lang="en-US" sz="1150" b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132 kV</a:t>
                      </a:r>
                      <a:r>
                        <a:rPr lang="en-US" sz="115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double circuit transmission lines for interconnection of WPPs to </a:t>
                      </a:r>
                      <a:r>
                        <a:rPr lang="en-US" sz="115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Jhimpir</a:t>
                      </a:r>
                      <a:r>
                        <a:rPr lang="en-US" sz="115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(65 km).</a:t>
                      </a:r>
                    </a:p>
                    <a:p>
                      <a:pPr marL="285750" lvl="0" indent="-285750" algn="l" defTabSz="914400" rtl="0" eaLnBrk="1" latinLnBrk="0" hangingPunct="1">
                        <a:spcAft>
                          <a:spcPts val="600"/>
                        </a:spcAft>
                        <a:buFont typeface="+mj-lt"/>
                        <a:buAutoNum type="romanLcPeriod"/>
                      </a:pPr>
                      <a:r>
                        <a:rPr lang="en-US" sz="1150" b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Addition</a:t>
                      </a:r>
                      <a:r>
                        <a:rPr lang="en-US" sz="115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of 3rd 450 MVA, 500/220 kV transformer at 500 kV </a:t>
                      </a:r>
                      <a:r>
                        <a:rPr lang="en-US" sz="115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Jamshoro</a:t>
                      </a:r>
                      <a:r>
                        <a:rPr lang="en-US" sz="115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55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220 kV</a:t>
                      </a:r>
                      <a:r>
                        <a:rPr kumimoji="0" lang="en-US" sz="11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D/C T/L for in/out of </a:t>
                      </a:r>
                      <a:r>
                        <a:rPr kumimoji="0" lang="en-US" sz="115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Jamshoro</a:t>
                      </a:r>
                      <a:r>
                        <a:rPr kumimoji="0" lang="en-US" sz="11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 –KDA S/C at 2x250 MW NBT Wind Power Plants (10 km)</a:t>
                      </a:r>
                      <a:endParaRPr lang="en-US" sz="1150" b="1" u="none" dirty="0" smtClean="0"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04914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71816" y="-30712"/>
            <a:ext cx="9372600" cy="564112"/>
          </a:xfrm>
          <a:prstGeom prst="rect">
            <a:avLst/>
          </a:prstGeom>
          <a:noFill/>
          <a:ln w="3175" cmpd="dbl">
            <a:noFill/>
          </a:ln>
          <a:effectLst>
            <a:outerShdw blurRad="107950" dist="12700" dir="5400000" sx="1000" sy="1000" algn="ctr">
              <a:srgbClr val="000000"/>
            </a:outerShdw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990000"/>
                </a:solidFill>
                <a:latin typeface="Constantia" pitchFamily="18" charset="0"/>
              </a:rPr>
              <a:t>NATIONAL  TRANSMISSION  AND  DESPATCH COMPANY   LIMITED</a:t>
            </a:r>
            <a:endParaRPr lang="en-US" sz="2000" b="1" dirty="0">
              <a:solidFill>
                <a:srgbClr val="990000"/>
              </a:solidFill>
              <a:latin typeface="Constantia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6400800"/>
            <a:ext cx="85344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990000"/>
                </a:solidFill>
              </a:rPr>
              <a:t>PLANNING POWER</a:t>
            </a:r>
            <a:endParaRPr lang="en-US" sz="1400" b="1" dirty="0">
              <a:solidFill>
                <a:srgbClr val="990000"/>
              </a:solidFill>
            </a:endParaRPr>
          </a:p>
        </p:txBody>
      </p:sp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0"/>
            <a:ext cx="609600" cy="575619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0" name="Straight Connector 29"/>
          <p:cNvCxnSpPr/>
          <p:nvPr/>
        </p:nvCxnSpPr>
        <p:spPr>
          <a:xfrm>
            <a:off x="805216" y="442408"/>
            <a:ext cx="8229600" cy="0"/>
          </a:xfrm>
          <a:prstGeom prst="line">
            <a:avLst/>
          </a:prstGeom>
          <a:ln w="254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805216" y="518608"/>
            <a:ext cx="8229600" cy="0"/>
          </a:xfrm>
          <a:prstGeom prst="line">
            <a:avLst/>
          </a:prstGeom>
          <a:ln w="381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9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03327922"/>
              </p:ext>
            </p:extLst>
          </p:nvPr>
        </p:nvGraphicFramePr>
        <p:xfrm>
          <a:off x="152400" y="609600"/>
          <a:ext cx="8610600" cy="5386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4240"/>
                <a:gridCol w="1071324"/>
                <a:gridCol w="4261812"/>
                <a:gridCol w="782782"/>
                <a:gridCol w="956733"/>
                <a:gridCol w="1043709"/>
              </a:tblGrid>
              <a:tr h="48812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Aparajita" pitchFamily="34" charset="0"/>
                        </a:rPr>
                        <a:t>Sr.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Aparajita" pitchFamily="34" charset="0"/>
                        </a:rPr>
                        <a:t>No.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5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parajita" pitchFamily="34" charset="0"/>
                        </a:rPr>
                        <a:t>Name of the Project</a:t>
                      </a:r>
                      <a:endParaRPr kumimoji="0" lang="en-US" sz="11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parajit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parajita" pitchFamily="34" charset="0"/>
                        </a:rPr>
                        <a:t>Scope of Work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parajita" pitchFamily="34" charset="0"/>
                        </a:rPr>
                        <a:t>Estimated</a:t>
                      </a:r>
                      <a:r>
                        <a:rPr lang="en-US" sz="115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parajita" pitchFamily="34" charset="0"/>
                        </a:rPr>
                        <a:t>  EPC Cost</a:t>
                      </a:r>
                    </a:p>
                    <a:p>
                      <a:pPr algn="ctr"/>
                      <a:r>
                        <a:rPr lang="en-US" sz="115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parajita" pitchFamily="34" charset="0"/>
                        </a:rPr>
                        <a:t>(MUS$)</a:t>
                      </a:r>
                      <a:endParaRPr lang="en-US" sz="1150" b="1" dirty="0">
                        <a:solidFill>
                          <a:schemeClr val="tx1"/>
                        </a:solidFill>
                        <a:latin typeface="Arial Narrow" pitchFamily="34" charset="0"/>
                        <a:cs typeface="Aparajit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parajita" pitchFamily="34" charset="0"/>
                        </a:rPr>
                        <a:t>PC-I Status</a:t>
                      </a:r>
                      <a:endParaRPr lang="en-US" sz="1150" dirty="0">
                        <a:solidFill>
                          <a:schemeClr val="tx1"/>
                        </a:solidFill>
                        <a:latin typeface="Arial Narrow" pitchFamily="34" charset="0"/>
                        <a:cs typeface="Aparajit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parajita" pitchFamily="34" charset="0"/>
                        </a:rPr>
                        <a:t>Expected Completion</a:t>
                      </a:r>
                      <a:endParaRPr lang="en-US" sz="1150" dirty="0">
                        <a:solidFill>
                          <a:schemeClr val="tx1"/>
                        </a:solidFill>
                        <a:latin typeface="Arial Narrow" pitchFamily="34" charset="0"/>
                        <a:cs typeface="Aparajit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33000"/>
                      </a:schemeClr>
                    </a:solidFill>
                  </a:tcPr>
                </a:tc>
              </a:tr>
              <a:tr h="95533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parajita" pitchFamily="34" charset="0"/>
                        </a:rPr>
                        <a:t>3.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150" b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Evacuation of Power </a:t>
                      </a:r>
                    </a:p>
                    <a:p>
                      <a:pPr algn="ctr"/>
                      <a:r>
                        <a:rPr lang="en-US" sz="1150" b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from         </a:t>
                      </a:r>
                    </a:p>
                    <a:p>
                      <a:pPr algn="ctr"/>
                      <a:r>
                        <a:rPr lang="en-US" sz="1150" b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50" b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1000 MW </a:t>
                      </a:r>
                      <a:r>
                        <a:rPr lang="en-US" sz="1150" b="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Quaid</a:t>
                      </a:r>
                      <a:r>
                        <a:rPr lang="en-US" sz="1150" b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-e-</a:t>
                      </a:r>
                      <a:r>
                        <a:rPr lang="en-US" sz="1150" b="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Azam</a:t>
                      </a:r>
                      <a:r>
                        <a:rPr lang="en-US" sz="1150" b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r>
                        <a:rPr lang="en-US" sz="1150" b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Solar Park</a:t>
                      </a:r>
                    </a:p>
                    <a:p>
                      <a:pPr algn="ctr"/>
                      <a:r>
                        <a:rPr lang="en-US" sz="1150" b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At</a:t>
                      </a:r>
                    </a:p>
                    <a:p>
                      <a:pPr algn="ctr"/>
                      <a:r>
                        <a:rPr lang="en-US" sz="1150" b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Lal-Suhanra </a:t>
                      </a:r>
                      <a:endParaRPr lang="en-US" sz="1150" b="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en-US" sz="1150" b="1" u="sng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Evacuation of First 100 MW Solar Power Plants (Phase-I):</a:t>
                      </a:r>
                    </a:p>
                    <a:p>
                      <a:pPr marL="285750" indent="-285750" algn="l" defTabSz="914400" rtl="0" eaLnBrk="1" latinLnBrk="0" hangingPunct="1">
                        <a:spcAft>
                          <a:spcPts val="600"/>
                        </a:spcAft>
                        <a:buFont typeface="+mj-lt"/>
                        <a:buAutoNum type="romanLcPeriod"/>
                      </a:pPr>
                      <a:r>
                        <a:rPr lang="en-US" sz="1150" b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132 kV</a:t>
                      </a:r>
                      <a:r>
                        <a:rPr lang="en-US" sz="1150" b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double circuit transmission line on Rail conductor for interconnection of first 2x50 MW Solar Plants with the proposed   132 kV Bahawalpur – Lal-Suhanra S/C transmission line (4km).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150" dirty="0" smtClean="0">
                          <a:latin typeface="Arial Narrow" panose="020B0606020202030204" pitchFamily="34" charset="0"/>
                        </a:rPr>
                        <a:t>28</a:t>
                      </a:r>
                      <a:endParaRPr lang="en-US" sz="1150" dirty="0"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PC-I approved by ECNEC on 12.02.2014.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parajita" pitchFamily="34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parajita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parajita" pitchFamily="34" charset="0"/>
                        </a:rPr>
                        <a:t>2015-16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174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en-US" sz="1150" b="1" u="sng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Evacuation of 300 MW Solar Power Plants (Phase-II):</a:t>
                      </a:r>
                    </a:p>
                    <a:p>
                      <a:pPr marL="285750" indent="-285750" algn="l" defTabSz="914400" rtl="0" eaLnBrk="1" latinLnBrk="0" hangingPunct="1">
                        <a:spcAft>
                          <a:spcPts val="600"/>
                        </a:spcAft>
                        <a:buFont typeface="+mj-lt"/>
                        <a:buAutoNum type="romanLcPeriod"/>
                      </a:pPr>
                      <a:r>
                        <a:rPr lang="en-US" sz="1150" b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132 kV</a:t>
                      </a:r>
                      <a:r>
                        <a:rPr lang="en-US" sz="1150" b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double circuit transmission line on Rail conductor for interconnection of 2x50 MW Solar Plants with proposed 132 kV Bahawalpur – Lal-Suhanra S/C at solar power plants (4km).</a:t>
                      </a:r>
                    </a:p>
                    <a:p>
                      <a:pPr marL="285750" indent="-285750" algn="l" defTabSz="914400" rtl="0" eaLnBrk="1" latinLnBrk="0" hangingPunct="1">
                        <a:spcAft>
                          <a:spcPts val="600"/>
                        </a:spcAft>
                        <a:buFont typeface="+mj-lt"/>
                        <a:buAutoNum type="romanLcPeriod"/>
                      </a:pPr>
                      <a:r>
                        <a:rPr lang="en-US" sz="1150" b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132 kV</a:t>
                      </a:r>
                      <a:r>
                        <a:rPr lang="en-US" sz="1150" b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double circuit transmission line on Rail conductor for interconnection of 4x50 MW Solar Plants with proposed 132 kV Bahawalpur </a:t>
                      </a:r>
                      <a:r>
                        <a:rPr lang="en-US" sz="1150" b="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Cantt</a:t>
                      </a:r>
                      <a:r>
                        <a:rPr lang="en-US" sz="1150" b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–</a:t>
                      </a:r>
                      <a:r>
                        <a:rPr lang="en-US" sz="1150" b="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Lal-Suhanra</a:t>
                      </a:r>
                      <a:r>
                        <a:rPr lang="en-US" sz="1150" b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S/C transmission line (8km).</a:t>
                      </a:r>
                    </a:p>
                    <a:p>
                      <a:pPr marL="285750" indent="-285750" algn="l" defTabSz="914400" rtl="0" eaLnBrk="1" latinLnBrk="0" hangingPunct="1">
                        <a:spcAft>
                          <a:spcPts val="600"/>
                        </a:spcAft>
                        <a:buFont typeface="+mj-lt"/>
                        <a:buAutoNum type="romanLcPeriod"/>
                      </a:pPr>
                      <a:r>
                        <a:rPr lang="en-US" sz="1150" b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132 kV</a:t>
                      </a:r>
                      <a:r>
                        <a:rPr lang="en-US" sz="1150" b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double circuit transmission line on Rail conductor from Bahawalpur New to </a:t>
                      </a:r>
                      <a:r>
                        <a:rPr lang="en-US" sz="1150" b="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Lodhran</a:t>
                      </a:r>
                      <a:r>
                        <a:rPr lang="en-US" sz="1150" b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&amp; looping In/Out of one circuit at 132 kV Baghdad-</a:t>
                      </a:r>
                      <a:r>
                        <a:rPr lang="en-US" sz="1150" b="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ul</a:t>
                      </a:r>
                      <a:r>
                        <a:rPr lang="en-US" sz="1150" b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 Jaded Grid Station (40km).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968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en-US" sz="1150" b="1" u="sng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Evacuation of 600 MW Solar Power Plants (Phase-III):</a:t>
                      </a:r>
                    </a:p>
                    <a:p>
                      <a:pPr marL="285750" indent="-285750" algn="l" defTabSz="914400" rtl="0" eaLnBrk="1" latinLnBrk="0" hangingPunct="1">
                        <a:spcAft>
                          <a:spcPts val="600"/>
                        </a:spcAft>
                        <a:buFont typeface="+mj-lt"/>
                        <a:buAutoNum type="romanLcPeriod"/>
                      </a:pPr>
                      <a:r>
                        <a:rPr lang="en-US" sz="1150" b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220 kV</a:t>
                      </a:r>
                      <a:r>
                        <a:rPr lang="en-US" sz="1150" b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Grid Station at </a:t>
                      </a:r>
                      <a:r>
                        <a:rPr lang="en-US" sz="1150" b="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Lal-Suhanara</a:t>
                      </a:r>
                      <a:r>
                        <a:rPr lang="en-US" sz="1150" b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with 3x250MVA, 220/132kV transformers along with allied equipment and accessories.</a:t>
                      </a:r>
                    </a:p>
                    <a:p>
                      <a:pPr marL="285750" indent="-285750" algn="l" defTabSz="914400" rtl="0" eaLnBrk="1" latinLnBrk="0" hangingPunct="1">
                        <a:spcAft>
                          <a:spcPts val="600"/>
                        </a:spcAft>
                        <a:buFont typeface="+mj-lt"/>
                        <a:buAutoNum type="romanLcPeriod"/>
                      </a:pPr>
                      <a:r>
                        <a:rPr lang="en-US" sz="1150" b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220 kV</a:t>
                      </a:r>
                      <a:r>
                        <a:rPr lang="en-US" sz="1150" b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D/C transmission line on twin bundled Rail conductor from 220 kV Lal-Suhanra to 220kV Bahawalpur G/S (40km).</a:t>
                      </a:r>
                    </a:p>
                    <a:p>
                      <a:pPr marL="285750" indent="-285750" algn="l" defTabSz="914400" rtl="0" eaLnBrk="1" latinLnBrk="0" hangingPunct="1">
                        <a:spcAft>
                          <a:spcPts val="600"/>
                        </a:spcAft>
                        <a:buFont typeface="+mj-lt"/>
                        <a:buAutoNum type="romanLcPeriod"/>
                      </a:pPr>
                      <a:r>
                        <a:rPr lang="en-US" sz="1150" b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Three</a:t>
                      </a:r>
                      <a:r>
                        <a:rPr lang="en-US" sz="1150" b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132 kV D/C transmission lines on Rail conductor from Solar projects sites to 220kV Grid Station at Lal-Suhanra (8km each).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3" name="Straight Connector 12"/>
          <p:cNvCxnSpPr/>
          <p:nvPr/>
        </p:nvCxnSpPr>
        <p:spPr>
          <a:xfrm>
            <a:off x="304800" y="6324600"/>
            <a:ext cx="8519160" cy="0"/>
          </a:xfrm>
          <a:prstGeom prst="line">
            <a:avLst/>
          </a:prstGeom>
          <a:ln w="381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04914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71816" y="-30712"/>
            <a:ext cx="9372600" cy="564112"/>
          </a:xfrm>
          <a:prstGeom prst="rect">
            <a:avLst/>
          </a:prstGeom>
          <a:noFill/>
          <a:ln w="3175" cmpd="dbl">
            <a:noFill/>
          </a:ln>
          <a:effectLst>
            <a:outerShdw blurRad="107950" dist="12700" dir="5400000" sx="1000" sy="1000" algn="ctr">
              <a:srgbClr val="000000"/>
            </a:outerShdw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990000"/>
                </a:solidFill>
                <a:latin typeface="Constantia" pitchFamily="18" charset="0"/>
              </a:rPr>
              <a:t>NATIONAL  TRANSMISSION  AND  DESPATCH COMPANY   LIMITED</a:t>
            </a:r>
            <a:endParaRPr lang="en-US" sz="2000" b="1" dirty="0">
              <a:solidFill>
                <a:srgbClr val="990000"/>
              </a:solidFill>
              <a:latin typeface="Constantia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6400800"/>
            <a:ext cx="85344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990000"/>
                </a:solidFill>
              </a:rPr>
              <a:t>PLANNING POWER</a:t>
            </a:r>
            <a:endParaRPr lang="en-US" sz="1400" b="1" dirty="0">
              <a:solidFill>
                <a:srgbClr val="990000"/>
              </a:solidFill>
            </a:endParaRPr>
          </a:p>
        </p:txBody>
      </p:sp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0"/>
            <a:ext cx="609600" cy="575619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0" name="Straight Connector 29"/>
          <p:cNvCxnSpPr/>
          <p:nvPr/>
        </p:nvCxnSpPr>
        <p:spPr>
          <a:xfrm>
            <a:off x="805216" y="442408"/>
            <a:ext cx="8229600" cy="0"/>
          </a:xfrm>
          <a:prstGeom prst="line">
            <a:avLst/>
          </a:prstGeom>
          <a:ln w="254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805216" y="518608"/>
            <a:ext cx="8229600" cy="0"/>
          </a:xfrm>
          <a:prstGeom prst="line">
            <a:avLst/>
          </a:prstGeom>
          <a:ln w="381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10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8893796"/>
              </p:ext>
            </p:extLst>
          </p:nvPr>
        </p:nvGraphicFramePr>
        <p:xfrm>
          <a:off x="266699" y="838200"/>
          <a:ext cx="8496301" cy="47993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1569"/>
                <a:gridCol w="1437190"/>
                <a:gridCol w="3233293"/>
                <a:gridCol w="1074449"/>
                <a:gridCol w="987729"/>
                <a:gridCol w="1222071"/>
              </a:tblGrid>
              <a:tr h="126299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parajita" pitchFamily="34" charset="0"/>
                        </a:rPr>
                        <a:t>Sr.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parajita" pitchFamily="34" charset="0"/>
                        </a:rPr>
                        <a:t>No.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parajita" pitchFamily="34" charset="0"/>
                        </a:rPr>
                        <a:t>Name of the Project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parajit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parajita" pitchFamily="34" charset="0"/>
                        </a:rPr>
                        <a:t>Scope of Work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parajita" pitchFamily="34" charset="0"/>
                        </a:rPr>
                        <a:t>Estimated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parajita" pitchFamily="34" charset="0"/>
                        </a:rPr>
                        <a:t> EPC Cost</a:t>
                      </a:r>
                    </a:p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parajita" pitchFamily="34" charset="0"/>
                        </a:rPr>
                        <a:t>(MUS$)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 Narrow" pitchFamily="34" charset="0"/>
                        <a:cs typeface="Aparajit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parajita" pitchFamily="34" charset="0"/>
                        </a:rPr>
                        <a:t>PC-I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parajita" pitchFamily="34" charset="0"/>
                        </a:rPr>
                        <a:t>Status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 Narrow" pitchFamily="34" charset="0"/>
                        <a:cs typeface="Aparajit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parajita" pitchFamily="34" charset="0"/>
                        </a:rPr>
                        <a:t>Expected Completion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 Narrow" pitchFamily="34" charset="0"/>
                        <a:cs typeface="Aparajit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33000"/>
                      </a:schemeClr>
                    </a:solidFill>
                  </a:tcPr>
                </a:tc>
              </a:tr>
              <a:tr h="1262994"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Arial Narrow" pitchFamily="34" charset="0"/>
                          <a:cs typeface="Aparajita" pitchFamily="34" charset="0"/>
                        </a:rPr>
                        <a:t>4.</a:t>
                      </a:r>
                      <a:endParaRPr lang="en-US" sz="1400" b="0" dirty="0">
                        <a:latin typeface="Arial Narrow" pitchFamily="34" charset="0"/>
                        <a:cs typeface="Aparajita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parajita" pitchFamily="34" charset="0"/>
                        </a:rPr>
                        <a:t>500 kV HVDC Transmission system between Tajikistan and Pakistan for Central Asia – South Asia Transmission Interconnection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parajita" pitchFamily="34" charset="0"/>
                        </a:rPr>
                        <a:t>(CASA-1000)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parajit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 smtClean="0">
                          <a:latin typeface="Arial Narrow" pitchFamily="34" charset="0"/>
                          <a:cs typeface="Aparajita" pitchFamily="34" charset="0"/>
                        </a:rPr>
                        <a:t>500 kV Sub-station at Peshawar</a:t>
                      </a:r>
                    </a:p>
                    <a:p>
                      <a:pPr algn="l"/>
                      <a:r>
                        <a:rPr lang="en-US" sz="1400" b="0" dirty="0" smtClean="0">
                          <a:latin typeface="Arial Narrow" pitchFamily="34" charset="0"/>
                          <a:cs typeface="Aparajita" pitchFamily="34" charset="0"/>
                        </a:rPr>
                        <a:t>(250 km)</a:t>
                      </a:r>
                      <a:endParaRPr lang="en-US" sz="1400" b="0" baseline="0" dirty="0" smtClean="0">
                        <a:latin typeface="Arial Narrow" pitchFamily="34" charset="0"/>
                        <a:cs typeface="Aparajit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Arial Narrow" pitchFamily="34" charset="0"/>
                          <a:cs typeface="Aparajita" pitchFamily="34" charset="0"/>
                        </a:rPr>
                        <a:t>97</a:t>
                      </a:r>
                      <a:endParaRPr lang="en-US" sz="1400" b="0" dirty="0">
                        <a:latin typeface="Arial Narrow" pitchFamily="34" charset="0"/>
                        <a:cs typeface="Aparajit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parajita" pitchFamily="34" charset="0"/>
                        </a:rPr>
                        <a:t>Forwarded to Planning Commission on</a:t>
                      </a: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parajita" pitchFamily="34" charset="0"/>
                        </a:rPr>
                        <a:t>06-02-2014  for approval from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parajita" pitchFamily="34" charset="0"/>
                        </a:rPr>
                        <a:t> ECNEC.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 Narrow" pitchFamily="34" charset="0"/>
                        <a:cs typeface="Aparajit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parajita" pitchFamily="34" charset="0"/>
                        </a:rPr>
                        <a:t>2017-18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 Narrow" pitchFamily="34" charset="0"/>
                        <a:cs typeface="Aparajit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366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parajita" pitchFamily="34" charset="0"/>
                        </a:rPr>
                        <a:t>500kV D/C T/L for In/Out of 500 kV </a:t>
                      </a: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parajita" pitchFamily="34" charset="0"/>
                        </a:rPr>
                        <a:t>Terbela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parajita" pitchFamily="34" charset="0"/>
                        </a:rPr>
                        <a:t>-Peshawar</a:t>
                      </a:r>
                      <a:r>
                        <a:rPr lang="en-US" sz="1400" b="0" kern="12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parajita" pitchFamily="34" charset="0"/>
                        </a:rPr>
                        <a:t> 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parajita" pitchFamily="34" charset="0"/>
                        </a:rPr>
                        <a:t>S/C at 500 kV Peshawar New </a:t>
                      </a:r>
                      <a:r>
                        <a:rPr lang="en-US" sz="1400" b="0" kern="12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parajita" pitchFamily="34" charset="0"/>
                        </a:rPr>
                        <a:t>      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parajita" pitchFamily="34" charset="0"/>
                        </a:rPr>
                        <a:t>(15 km 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36697">
                <a:tc vMerge="1">
                  <a:txBody>
                    <a:bodyPr/>
                    <a:lstStyle/>
                    <a:p>
                      <a:pPr algn="ctr"/>
                      <a:endParaRPr lang="en-US" sz="1400" b="0" dirty="0">
                        <a:latin typeface="Arial Narrow" pitchFamily="34" charset="0"/>
                        <a:cs typeface="Aparajita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b="0" dirty="0" smtClean="0">
                        <a:latin typeface="Arial Narrow" pitchFamily="34" charset="0"/>
                        <a:cs typeface="Aparajit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parajita" pitchFamily="34" charset="0"/>
                        </a:rPr>
                        <a:t>In/Out of Two 220 kV Peshawar–</a:t>
                      </a: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parajita" pitchFamily="34" charset="0"/>
                        </a:rPr>
                        <a:t>Shahi</a:t>
                      </a:r>
                      <a:r>
                        <a:rPr lang="en-US" sz="1400" b="0" kern="12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parajita" pitchFamily="34" charset="0"/>
                        </a:rPr>
                        <a:t> </a:t>
                      </a:r>
                      <a:r>
                        <a:rPr lang="en-US" sz="1400" b="0" kern="1200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parajita" pitchFamily="34" charset="0"/>
                        </a:rPr>
                        <a:t>Bagh</a:t>
                      </a:r>
                      <a:r>
                        <a:rPr lang="en-US" sz="1400" b="0" kern="12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parajita" pitchFamily="34" charset="0"/>
                        </a:rPr>
                        <a:t> D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parajita" pitchFamily="34" charset="0"/>
                        </a:rPr>
                        <a:t>/C at Peshawar New</a:t>
                      </a:r>
                      <a:r>
                        <a:rPr lang="en-US" sz="1400" b="0" kern="12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parajita" pitchFamily="34" charset="0"/>
                        </a:rPr>
                        <a:t> 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parajita" pitchFamily="34" charset="0"/>
                        </a:rPr>
                        <a:t>(1+1</a:t>
                      </a:r>
                      <a:r>
                        <a:rPr lang="en-US" sz="1400" b="0" kern="12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parajita" pitchFamily="34" charset="0"/>
                        </a:rPr>
                        <a:t> 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parajita" pitchFamily="34" charset="0"/>
                        </a:rPr>
                        <a:t>km)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 smtClean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parajit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b="0" dirty="0">
                        <a:latin typeface="Arial Narrow" pitchFamily="34" charset="0"/>
                        <a:cs typeface="Aparajit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b="0" dirty="0">
                        <a:latin typeface="Arial Narrow" pitchFamily="34" charset="0"/>
                        <a:cs typeface="Aparajit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0" name="Straight Connector 9"/>
          <p:cNvCxnSpPr/>
          <p:nvPr/>
        </p:nvCxnSpPr>
        <p:spPr>
          <a:xfrm>
            <a:off x="304800" y="6324600"/>
            <a:ext cx="8519160" cy="0"/>
          </a:xfrm>
          <a:prstGeom prst="line">
            <a:avLst/>
          </a:prstGeom>
          <a:ln w="381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04914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0056" y="-85304"/>
            <a:ext cx="9372600" cy="762000"/>
          </a:xfrm>
          <a:prstGeom prst="rect">
            <a:avLst/>
          </a:prstGeom>
          <a:noFill/>
          <a:ln w="3175" cmpd="dbl">
            <a:noFill/>
          </a:ln>
          <a:effectLst>
            <a:outerShdw blurRad="107950" dist="12700" dir="5400000" sx="1000" sy="1000" algn="ctr">
              <a:srgbClr val="000000"/>
            </a:outerShdw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990000"/>
                </a:solidFill>
                <a:latin typeface="Constantia" pitchFamily="18" charset="0"/>
              </a:rPr>
              <a:t>NATIONAL  TRANSMISSION  AND  DESPATCH COMPANY   LIMITED</a:t>
            </a:r>
            <a:endParaRPr lang="en-US" sz="2000" b="1" dirty="0">
              <a:solidFill>
                <a:srgbClr val="990000"/>
              </a:solidFill>
              <a:latin typeface="Constantia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6248400"/>
            <a:ext cx="8686800" cy="457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990000"/>
                </a:solidFill>
              </a:rPr>
              <a:t>PLANNING POWER</a:t>
            </a:r>
            <a:endParaRPr lang="en-US" sz="1400" b="1" dirty="0">
              <a:solidFill>
                <a:srgbClr val="990000"/>
              </a:solidFill>
            </a:endParaRPr>
          </a:p>
        </p:txBody>
      </p:sp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915" y="0"/>
            <a:ext cx="726285" cy="685800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0" name="Straight Connector 29"/>
          <p:cNvCxnSpPr/>
          <p:nvPr/>
        </p:nvCxnSpPr>
        <p:spPr>
          <a:xfrm>
            <a:off x="873456" y="524296"/>
            <a:ext cx="8229600" cy="0"/>
          </a:xfrm>
          <a:prstGeom prst="line">
            <a:avLst/>
          </a:prstGeom>
          <a:ln w="254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873456" y="600496"/>
            <a:ext cx="8229600" cy="0"/>
          </a:xfrm>
          <a:prstGeom prst="line">
            <a:avLst/>
          </a:prstGeom>
          <a:ln w="381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>
          <a:xfrm>
            <a:off x="6781800" y="6340475"/>
            <a:ext cx="2133600" cy="365125"/>
          </a:xfrm>
        </p:spPr>
        <p:txBody>
          <a:bodyPr/>
          <a:lstStyle/>
          <a:p>
            <a:r>
              <a:rPr lang="en-US" b="1" dirty="0"/>
              <a:t>5</a:t>
            </a:r>
            <a:endParaRPr 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26434253"/>
              </p:ext>
            </p:extLst>
          </p:nvPr>
        </p:nvGraphicFramePr>
        <p:xfrm>
          <a:off x="533401" y="762001"/>
          <a:ext cx="8305798" cy="5112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607"/>
                <a:gridCol w="1184099"/>
                <a:gridCol w="2508256"/>
                <a:gridCol w="1231562"/>
                <a:gridCol w="1283622"/>
                <a:gridCol w="1585652"/>
              </a:tblGrid>
              <a:tr h="66771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Aparajita" pitchFamily="34" charset="0"/>
                        </a:rPr>
                        <a:t>Sr.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Aparajita" pitchFamily="34" charset="0"/>
                        </a:rPr>
                        <a:t>No.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parajita" pitchFamily="34" charset="0"/>
                        </a:rPr>
                        <a:t>Name of the Project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parajit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parajita" pitchFamily="34" charset="0"/>
                        </a:rPr>
                        <a:t>Scope of Work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parajita" pitchFamily="34" charset="0"/>
                        </a:rPr>
                        <a:t>Estimated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parajita" pitchFamily="34" charset="0"/>
                        </a:rPr>
                        <a:t> EPC Cost</a:t>
                      </a:r>
                    </a:p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parajita" pitchFamily="34" charset="0"/>
                        </a:rPr>
                        <a:t>(MUS$)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 Narrow" pitchFamily="34" charset="0"/>
                        <a:cs typeface="Aparajit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parajita" pitchFamily="34" charset="0"/>
                        </a:rPr>
                        <a:t>Expected Completion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 Narrow" pitchFamily="34" charset="0"/>
                        <a:cs typeface="Aparajit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parajita" pitchFamily="34" charset="0"/>
                        </a:rPr>
                        <a:t>Status of PC-I</a:t>
                      </a: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Arial Narrow" pitchFamily="34" charset="0"/>
                        <a:cs typeface="Aparajit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33000"/>
                      </a:schemeClr>
                    </a:solidFill>
                  </a:tcPr>
                </a:tc>
              </a:tr>
              <a:tr h="141889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parajita" pitchFamily="34" charset="0"/>
                        </a:rPr>
                        <a:t>5.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parajita" pitchFamily="34" charset="0"/>
                        </a:rPr>
                        <a:t>Dispersal of Power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parajita" pitchFamily="34" charset="0"/>
                        </a:rPr>
                        <a:t>From Patrind Hydro Power Project </a:t>
                      </a: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parajita" pitchFamily="34" charset="0"/>
                        </a:rPr>
                        <a:t>(147 MW)</a:t>
                      </a:r>
                      <a:endParaRPr lang="en-US" sz="1200" b="1" kern="1200" dirty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LcPeriod"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parajita" pitchFamily="34" charset="0"/>
                        </a:rPr>
                        <a:t>132 KV D/C  T/L f </a:t>
                      </a:r>
                      <a:r>
                        <a:rPr kumimoji="0" lang="en-US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parajita" pitchFamily="34" charset="0"/>
                        </a:rPr>
                        <a:t>rom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parajita" pitchFamily="34" charset="0"/>
                        </a:rPr>
                        <a:t> Patrind HPP to Mansehra G/S (45 km)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LcPeriod"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parajita" pitchFamily="34" charset="0"/>
                        </a:rPr>
                        <a:t>132 KV D/C  T/L for I/O of 132 kV D/C Patrind HPP to Mansehra G/S at Balakot ( 5 km)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LcPeriod"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parajita" pitchFamily="34" charset="0"/>
                        </a:rPr>
                        <a:t>132 KV D/C  T/L for I/O of 132 kV D/C Patrind HPP to Mansehra G/S at Muzaffarabad II     (5 km)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parajita" pitchFamily="34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parajita" pitchFamily="34" charset="0"/>
                        </a:rPr>
                        <a:t>2015-16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rPr>
                        <a:t>50 copies forwarded to Planning Commission on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rPr>
                        <a:t> 07-03-2014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rPr>
                        <a:t> for approval from ECNEC.</a:t>
                      </a:r>
                      <a:endParaRPr lang="en-US" sz="1200" b="0" dirty="0" smtClean="0">
                        <a:solidFill>
                          <a:schemeClr val="tx1"/>
                        </a:solidFill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7719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parajita" pitchFamily="34" charset="0"/>
                        </a:rPr>
                        <a:t>6.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parajita" pitchFamily="34" charset="0"/>
                        </a:rPr>
                        <a:t>Dispersal of Power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parajita" pitchFamily="34" charset="0"/>
                        </a:rPr>
                        <a:t>From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parajita" pitchFamily="34" charset="0"/>
                        </a:rPr>
                        <a:t>Dasu Hydro Power Project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parajita" pitchFamily="34" charset="0"/>
                        </a:rPr>
                        <a:t>( 2160 </a:t>
                      </a: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parajita" pitchFamily="34" charset="0"/>
                        </a:rPr>
                        <a:t>MW)</a:t>
                      </a:r>
                      <a:endParaRPr kumimoji="0" 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Aparajit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Phase I</a:t>
                      </a:r>
                    </a:p>
                    <a:p>
                      <a:pPr marL="285750" marR="0" indent="-1762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LcPeriod"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Two 500 kV D/C T/L  from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Dasu to 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Palas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Valley (35 km)</a:t>
                      </a:r>
                    </a:p>
                    <a:p>
                      <a:pPr marL="285750" marR="0" indent="-1762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LcPeriod"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Two 500 kV D/C T/L  from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Palas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Valley to Mansehra (105 km)</a:t>
                      </a:r>
                    </a:p>
                    <a:p>
                      <a:pPr marL="285750" marR="0" indent="-1762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LcPeriod"/>
                        <a:tabLst/>
                        <a:defRPr/>
                      </a:pP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500 kV D/C T/L from Mansehra to Islamabad West (100 km)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parajita" pitchFamily="34" charset="0"/>
                        </a:rPr>
                        <a:t>456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parajit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parajita" pitchFamily="34" charset="0"/>
                        </a:rPr>
                        <a:t>2018-19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parajita" pitchFamily="34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parajita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parajita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parajita" pitchFamily="34" charset="0"/>
                        </a:rPr>
                        <a:t>PC-I is under preparation.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parajita" pitchFamily="34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3680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parajit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Aparajit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Phase II</a:t>
                      </a:r>
                    </a:p>
                    <a:p>
                      <a:pPr marL="285750" indent="-176213" algn="l" fontAlgn="b">
                        <a:buFont typeface="+mj-lt"/>
                        <a:buAutoNum type="romanLcPeriod"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500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kV D/C T/L from Mansehra to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Faisalabad West with 40% series compensation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(375 km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)</a:t>
                      </a:r>
                    </a:p>
                    <a:p>
                      <a:pPr marL="285750" marR="0" indent="-1762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LcPeriod"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500 kV Switching Station at Mansehra</a:t>
                      </a:r>
                    </a:p>
                    <a:p>
                      <a:pPr marL="285750" marR="0" indent="-1762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LcPeriod"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Extension at Islamabad and Faisalabad West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parajita" pitchFamily="34" charset="0"/>
                        </a:rPr>
                        <a:t>432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parajita" pitchFamily="34" charset="0"/>
                        </a:rPr>
                        <a:t>2021-22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parajita" pitchFamily="34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4" name="Straight Connector 13"/>
          <p:cNvCxnSpPr/>
          <p:nvPr/>
        </p:nvCxnSpPr>
        <p:spPr>
          <a:xfrm>
            <a:off x="304800" y="6096000"/>
            <a:ext cx="8686800" cy="0"/>
          </a:xfrm>
          <a:prstGeom prst="line">
            <a:avLst/>
          </a:prstGeom>
          <a:ln w="381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53307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5317</TotalTime>
  <Words>1926</Words>
  <Application>Microsoft Office PowerPoint</Application>
  <PresentationFormat>On-screen Show (4:3)</PresentationFormat>
  <Paragraphs>367</Paragraphs>
  <Slides>14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Sadia Murshad</dc:creator>
  <cp:lastModifiedBy>hp</cp:lastModifiedBy>
  <cp:revision>632</cp:revision>
  <cp:lastPrinted>2013-10-08T08:12:35Z</cp:lastPrinted>
  <dcterms:created xsi:type="dcterms:W3CDTF">2012-04-12T04:52:08Z</dcterms:created>
  <dcterms:modified xsi:type="dcterms:W3CDTF">2014-03-17T08:12:46Z</dcterms:modified>
</cp:coreProperties>
</file>