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3"/>
  </p:sldMasterIdLst>
  <p:notesMasterIdLst>
    <p:notesMasterId r:id="rId30"/>
  </p:notesMasterIdLst>
  <p:sldIdLst>
    <p:sldId id="256" r:id="rId4"/>
    <p:sldId id="266" r:id="rId5"/>
    <p:sldId id="291" r:id="rId6"/>
    <p:sldId id="382" r:id="rId7"/>
    <p:sldId id="384" r:id="rId8"/>
    <p:sldId id="293" r:id="rId9"/>
    <p:sldId id="295" r:id="rId10"/>
    <p:sldId id="383" r:id="rId11"/>
    <p:sldId id="385" r:id="rId12"/>
    <p:sldId id="272" r:id="rId13"/>
    <p:sldId id="258" r:id="rId14"/>
    <p:sldId id="367" r:id="rId15"/>
    <p:sldId id="365" r:id="rId16"/>
    <p:sldId id="287" r:id="rId17"/>
    <p:sldId id="371" r:id="rId18"/>
    <p:sldId id="376" r:id="rId19"/>
    <p:sldId id="369" r:id="rId20"/>
    <p:sldId id="378" r:id="rId21"/>
    <p:sldId id="377" r:id="rId22"/>
    <p:sldId id="374" r:id="rId23"/>
    <p:sldId id="370" r:id="rId24"/>
    <p:sldId id="380" r:id="rId25"/>
    <p:sldId id="381" r:id="rId26"/>
    <p:sldId id="379" r:id="rId27"/>
    <p:sldId id="368" r:id="rId28"/>
    <p:sldId id="271" r:id="rId29"/>
  </p:sldIdLst>
  <p:sldSz cx="9144000" cy="5184775"/>
  <p:notesSz cx="6858000" cy="9144000"/>
  <p:embeddedFontLst>
    <p:embeddedFont>
      <p:font typeface="Cabin"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Gill Sans"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A7852F-38D9-B48E-A929-C65C76D80F8F}" name="Scott Morgan" initials="SM" userId="S::smorgan@enernex.com::42d29b36-418f-43ed-9141-93a36e188a51" providerId="AD"/>
  <p188:author id="{F0128959-E69B-C8C8-CAE4-AE0AD7062431}" name="Frances Cleveland" initials="FC" userId="1ff49d190042304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80F6F-098C-4CC8-9391-FF3FE794B1A8}" type="doc">
      <dgm:prSet loTypeId="urn:microsoft.com/office/officeart/2005/8/layout/process1" loCatId="process" qsTypeId="urn:microsoft.com/office/officeart/2005/8/quickstyle/simple1" qsCatId="simple" csTypeId="urn:microsoft.com/office/officeart/2005/8/colors/accent1_2" csCatId="accent1" phldr="1"/>
      <dgm:spPr/>
    </dgm:pt>
    <dgm:pt modelId="{1A9B070D-E2BB-41A4-B41F-62C00F7450A3}">
      <dgm:prSet phldrT="[Text]"/>
      <dgm:spPr/>
      <dgm:t>
        <a:bodyPr/>
        <a:lstStyle/>
        <a:p>
          <a:r>
            <a:rPr lang="it-IT" dirty="0"/>
            <a:t>Manufacturer/provider</a:t>
          </a:r>
        </a:p>
        <a:p>
          <a:r>
            <a:rPr lang="it-IT" dirty="0"/>
            <a:t>Qualification</a:t>
          </a:r>
        </a:p>
      </dgm:t>
    </dgm:pt>
    <dgm:pt modelId="{E118D1B6-8722-4056-8EA6-473C925710BC}" type="parTrans" cxnId="{1DD5C719-EA75-4F78-A6C7-3857B5BEE9A4}">
      <dgm:prSet/>
      <dgm:spPr/>
      <dgm:t>
        <a:bodyPr/>
        <a:lstStyle/>
        <a:p>
          <a:endParaRPr lang="it-IT"/>
        </a:p>
      </dgm:t>
    </dgm:pt>
    <dgm:pt modelId="{ED771158-BB77-4C1A-A1CC-085263BF306D}" type="sibTrans" cxnId="{1DD5C719-EA75-4F78-A6C7-3857B5BEE9A4}">
      <dgm:prSet/>
      <dgm:spPr/>
      <dgm:t>
        <a:bodyPr/>
        <a:lstStyle/>
        <a:p>
          <a:endParaRPr lang="it-IT"/>
        </a:p>
      </dgm:t>
    </dgm:pt>
    <dgm:pt modelId="{E178AE8B-CE94-47F6-96F1-EC3C6BD776D5}">
      <dgm:prSet phldrT="[Text]"/>
      <dgm:spPr/>
      <dgm:t>
        <a:bodyPr/>
        <a:lstStyle/>
        <a:p>
          <a:r>
            <a:rPr lang="it-IT" dirty="0"/>
            <a:t>Purchase (tender) for product/service</a:t>
          </a:r>
        </a:p>
      </dgm:t>
    </dgm:pt>
    <dgm:pt modelId="{4C990FA3-AA6D-4E5A-BB52-3BAB284BA47D}" type="parTrans" cxnId="{2D9B5E01-C748-43F4-9238-0CEEC249A718}">
      <dgm:prSet/>
      <dgm:spPr/>
      <dgm:t>
        <a:bodyPr/>
        <a:lstStyle/>
        <a:p>
          <a:endParaRPr lang="it-IT"/>
        </a:p>
      </dgm:t>
    </dgm:pt>
    <dgm:pt modelId="{004A58B3-013F-4C8F-A128-59343D4AEBC7}" type="sibTrans" cxnId="{2D9B5E01-C748-43F4-9238-0CEEC249A718}">
      <dgm:prSet/>
      <dgm:spPr/>
      <dgm:t>
        <a:bodyPr/>
        <a:lstStyle/>
        <a:p>
          <a:endParaRPr lang="it-IT"/>
        </a:p>
      </dgm:t>
    </dgm:pt>
    <dgm:pt modelId="{8B840D27-1797-4049-B1B8-1FC6C318EE38}">
      <dgm:prSet phldrT="[Text]"/>
      <dgm:spPr/>
      <dgm:t>
        <a:bodyPr/>
        <a:lstStyle/>
        <a:p>
          <a:r>
            <a:rPr lang="it-IT" dirty="0"/>
            <a:t>Development and deployment of the solution</a:t>
          </a:r>
        </a:p>
      </dgm:t>
    </dgm:pt>
    <dgm:pt modelId="{E213407D-F030-47D9-BB3F-19D597BBAD9B}" type="parTrans" cxnId="{0C434955-5AE1-4B71-9405-DC5F9568D258}">
      <dgm:prSet/>
      <dgm:spPr/>
      <dgm:t>
        <a:bodyPr/>
        <a:lstStyle/>
        <a:p>
          <a:endParaRPr lang="it-IT"/>
        </a:p>
      </dgm:t>
    </dgm:pt>
    <dgm:pt modelId="{47D522A0-F972-403E-A9C0-8D9FBDCDB0AA}" type="sibTrans" cxnId="{0C434955-5AE1-4B71-9405-DC5F9568D258}">
      <dgm:prSet/>
      <dgm:spPr/>
      <dgm:t>
        <a:bodyPr/>
        <a:lstStyle/>
        <a:p>
          <a:endParaRPr lang="it-IT"/>
        </a:p>
      </dgm:t>
    </dgm:pt>
    <dgm:pt modelId="{2AA04CA5-E091-42BC-B8BB-C9B9D7906899}">
      <dgm:prSet/>
      <dgm:spPr/>
      <dgm:t>
        <a:bodyPr/>
        <a:lstStyle/>
        <a:p>
          <a:r>
            <a:rPr lang="it-IT" dirty="0"/>
            <a:t>Maintenance </a:t>
          </a:r>
        </a:p>
      </dgm:t>
    </dgm:pt>
    <dgm:pt modelId="{09902367-075C-4757-88F0-692BF0C900FA}" type="parTrans" cxnId="{777E7F9D-3234-4492-A7A1-4B0F7D98DF87}">
      <dgm:prSet/>
      <dgm:spPr/>
      <dgm:t>
        <a:bodyPr/>
        <a:lstStyle/>
        <a:p>
          <a:endParaRPr lang="it-IT"/>
        </a:p>
      </dgm:t>
    </dgm:pt>
    <dgm:pt modelId="{6F220F59-A696-4F09-8487-B5F8FA514267}" type="sibTrans" cxnId="{777E7F9D-3234-4492-A7A1-4B0F7D98DF87}">
      <dgm:prSet/>
      <dgm:spPr/>
      <dgm:t>
        <a:bodyPr/>
        <a:lstStyle/>
        <a:p>
          <a:endParaRPr lang="it-IT"/>
        </a:p>
      </dgm:t>
    </dgm:pt>
    <dgm:pt modelId="{08014FC3-E88C-4EFB-A6E1-6EBC191B1636}">
      <dgm:prSet/>
      <dgm:spPr/>
      <dgm:t>
        <a:bodyPr/>
        <a:lstStyle/>
        <a:p>
          <a:r>
            <a:rPr lang="it-IT" dirty="0"/>
            <a:t>Decommissioning</a:t>
          </a:r>
        </a:p>
      </dgm:t>
    </dgm:pt>
    <dgm:pt modelId="{97DE122A-8D94-4687-874A-8D1C4A0B022B}" type="parTrans" cxnId="{653AC909-EB78-45F8-B064-329BBA13033D}">
      <dgm:prSet/>
      <dgm:spPr/>
      <dgm:t>
        <a:bodyPr/>
        <a:lstStyle/>
        <a:p>
          <a:endParaRPr lang="it-IT"/>
        </a:p>
      </dgm:t>
    </dgm:pt>
    <dgm:pt modelId="{7FC5496E-8225-4A76-B3A1-B3A24E4AC096}" type="sibTrans" cxnId="{653AC909-EB78-45F8-B064-329BBA13033D}">
      <dgm:prSet/>
      <dgm:spPr/>
      <dgm:t>
        <a:bodyPr/>
        <a:lstStyle/>
        <a:p>
          <a:endParaRPr lang="it-IT"/>
        </a:p>
      </dgm:t>
    </dgm:pt>
    <dgm:pt modelId="{3C2CF323-9AAC-4BCB-98B0-88E5E1988785}" type="pres">
      <dgm:prSet presAssocID="{B2280F6F-098C-4CC8-9391-FF3FE794B1A8}" presName="Name0" presStyleCnt="0">
        <dgm:presLayoutVars>
          <dgm:dir/>
          <dgm:resizeHandles val="exact"/>
        </dgm:presLayoutVars>
      </dgm:prSet>
      <dgm:spPr/>
    </dgm:pt>
    <dgm:pt modelId="{E5F97F46-5EBA-497A-8798-F0C238FFD1B4}" type="pres">
      <dgm:prSet presAssocID="{1A9B070D-E2BB-41A4-B41F-62C00F7450A3}" presName="node" presStyleLbl="node1" presStyleIdx="0" presStyleCnt="5">
        <dgm:presLayoutVars>
          <dgm:bulletEnabled val="1"/>
        </dgm:presLayoutVars>
      </dgm:prSet>
      <dgm:spPr/>
    </dgm:pt>
    <dgm:pt modelId="{EF13D51F-F8C6-494C-91DF-5FF673C18422}" type="pres">
      <dgm:prSet presAssocID="{ED771158-BB77-4C1A-A1CC-085263BF306D}" presName="sibTrans" presStyleLbl="sibTrans2D1" presStyleIdx="0" presStyleCnt="4"/>
      <dgm:spPr/>
    </dgm:pt>
    <dgm:pt modelId="{60B002BB-8D94-49E0-83F4-021A660B611F}" type="pres">
      <dgm:prSet presAssocID="{ED771158-BB77-4C1A-A1CC-085263BF306D}" presName="connectorText" presStyleLbl="sibTrans2D1" presStyleIdx="0" presStyleCnt="4"/>
      <dgm:spPr/>
    </dgm:pt>
    <dgm:pt modelId="{DF36AD76-8E36-4EDA-A42D-A5FCE557A2D1}" type="pres">
      <dgm:prSet presAssocID="{E178AE8B-CE94-47F6-96F1-EC3C6BD776D5}" presName="node" presStyleLbl="node1" presStyleIdx="1" presStyleCnt="5">
        <dgm:presLayoutVars>
          <dgm:bulletEnabled val="1"/>
        </dgm:presLayoutVars>
      </dgm:prSet>
      <dgm:spPr/>
    </dgm:pt>
    <dgm:pt modelId="{7B49A1E4-D6FF-481B-B62E-7AFEF439AFF8}" type="pres">
      <dgm:prSet presAssocID="{004A58B3-013F-4C8F-A128-59343D4AEBC7}" presName="sibTrans" presStyleLbl="sibTrans2D1" presStyleIdx="1" presStyleCnt="4"/>
      <dgm:spPr/>
    </dgm:pt>
    <dgm:pt modelId="{17678994-200E-40F5-BE39-07B094CD5E77}" type="pres">
      <dgm:prSet presAssocID="{004A58B3-013F-4C8F-A128-59343D4AEBC7}" presName="connectorText" presStyleLbl="sibTrans2D1" presStyleIdx="1" presStyleCnt="4"/>
      <dgm:spPr/>
    </dgm:pt>
    <dgm:pt modelId="{2EFF46A7-4F6C-465F-8AD6-5457B43A3DAC}" type="pres">
      <dgm:prSet presAssocID="{8B840D27-1797-4049-B1B8-1FC6C318EE38}" presName="node" presStyleLbl="node1" presStyleIdx="2" presStyleCnt="5">
        <dgm:presLayoutVars>
          <dgm:bulletEnabled val="1"/>
        </dgm:presLayoutVars>
      </dgm:prSet>
      <dgm:spPr/>
    </dgm:pt>
    <dgm:pt modelId="{1943BA0B-29F4-4DA6-8F63-B3750ED88550}" type="pres">
      <dgm:prSet presAssocID="{47D522A0-F972-403E-A9C0-8D9FBDCDB0AA}" presName="sibTrans" presStyleLbl="sibTrans2D1" presStyleIdx="2" presStyleCnt="4"/>
      <dgm:spPr/>
    </dgm:pt>
    <dgm:pt modelId="{ADCB5D6E-7DE9-4524-B14B-2B490A6FEECB}" type="pres">
      <dgm:prSet presAssocID="{47D522A0-F972-403E-A9C0-8D9FBDCDB0AA}" presName="connectorText" presStyleLbl="sibTrans2D1" presStyleIdx="2" presStyleCnt="4"/>
      <dgm:spPr/>
    </dgm:pt>
    <dgm:pt modelId="{DFD4E535-3F54-4B42-89C4-4D501F8A11FD}" type="pres">
      <dgm:prSet presAssocID="{2AA04CA5-E091-42BC-B8BB-C9B9D7906899}" presName="node" presStyleLbl="node1" presStyleIdx="3" presStyleCnt="5">
        <dgm:presLayoutVars>
          <dgm:bulletEnabled val="1"/>
        </dgm:presLayoutVars>
      </dgm:prSet>
      <dgm:spPr/>
    </dgm:pt>
    <dgm:pt modelId="{8BA387D0-0DDE-4FB0-8E1B-0F5DF56F7526}" type="pres">
      <dgm:prSet presAssocID="{6F220F59-A696-4F09-8487-B5F8FA514267}" presName="sibTrans" presStyleLbl="sibTrans2D1" presStyleIdx="3" presStyleCnt="4"/>
      <dgm:spPr/>
    </dgm:pt>
    <dgm:pt modelId="{64B4C53F-6C75-43D7-81F2-FDE65E3ED5EC}" type="pres">
      <dgm:prSet presAssocID="{6F220F59-A696-4F09-8487-B5F8FA514267}" presName="connectorText" presStyleLbl="sibTrans2D1" presStyleIdx="3" presStyleCnt="4"/>
      <dgm:spPr/>
    </dgm:pt>
    <dgm:pt modelId="{9E1A88C2-1381-4A11-B376-51ADFD7BE45F}" type="pres">
      <dgm:prSet presAssocID="{08014FC3-E88C-4EFB-A6E1-6EBC191B1636}" presName="node" presStyleLbl="node1" presStyleIdx="4" presStyleCnt="5">
        <dgm:presLayoutVars>
          <dgm:bulletEnabled val="1"/>
        </dgm:presLayoutVars>
      </dgm:prSet>
      <dgm:spPr/>
    </dgm:pt>
  </dgm:ptLst>
  <dgm:cxnLst>
    <dgm:cxn modelId="{2D9B5E01-C748-43F4-9238-0CEEC249A718}" srcId="{B2280F6F-098C-4CC8-9391-FF3FE794B1A8}" destId="{E178AE8B-CE94-47F6-96F1-EC3C6BD776D5}" srcOrd="1" destOrd="0" parTransId="{4C990FA3-AA6D-4E5A-BB52-3BAB284BA47D}" sibTransId="{004A58B3-013F-4C8F-A128-59343D4AEBC7}"/>
    <dgm:cxn modelId="{653AC909-EB78-45F8-B064-329BBA13033D}" srcId="{B2280F6F-098C-4CC8-9391-FF3FE794B1A8}" destId="{08014FC3-E88C-4EFB-A6E1-6EBC191B1636}" srcOrd="4" destOrd="0" parTransId="{97DE122A-8D94-4687-874A-8D1C4A0B022B}" sibTransId="{7FC5496E-8225-4A76-B3A1-B3A24E4AC096}"/>
    <dgm:cxn modelId="{1DD5C719-EA75-4F78-A6C7-3857B5BEE9A4}" srcId="{B2280F6F-098C-4CC8-9391-FF3FE794B1A8}" destId="{1A9B070D-E2BB-41A4-B41F-62C00F7450A3}" srcOrd="0" destOrd="0" parTransId="{E118D1B6-8722-4056-8EA6-473C925710BC}" sibTransId="{ED771158-BB77-4C1A-A1CC-085263BF306D}"/>
    <dgm:cxn modelId="{443EA233-4013-4D7C-924E-CE27623FC04F}" type="presOf" srcId="{004A58B3-013F-4C8F-A128-59343D4AEBC7}" destId="{7B49A1E4-D6FF-481B-B62E-7AFEF439AFF8}" srcOrd="0" destOrd="0" presId="urn:microsoft.com/office/officeart/2005/8/layout/process1"/>
    <dgm:cxn modelId="{4F544B38-9F05-40FE-8B43-C88150BC8481}" type="presOf" srcId="{08014FC3-E88C-4EFB-A6E1-6EBC191B1636}" destId="{9E1A88C2-1381-4A11-B376-51ADFD7BE45F}" srcOrd="0" destOrd="0" presId="urn:microsoft.com/office/officeart/2005/8/layout/process1"/>
    <dgm:cxn modelId="{740A5B39-513C-499E-8BDD-E602BCE8522A}" type="presOf" srcId="{6F220F59-A696-4F09-8487-B5F8FA514267}" destId="{64B4C53F-6C75-43D7-81F2-FDE65E3ED5EC}" srcOrd="1" destOrd="0" presId="urn:microsoft.com/office/officeart/2005/8/layout/process1"/>
    <dgm:cxn modelId="{2EA9615B-005E-488C-BF50-32F1B6AD16EE}" type="presOf" srcId="{2AA04CA5-E091-42BC-B8BB-C9B9D7906899}" destId="{DFD4E535-3F54-4B42-89C4-4D501F8A11FD}" srcOrd="0" destOrd="0" presId="urn:microsoft.com/office/officeart/2005/8/layout/process1"/>
    <dgm:cxn modelId="{14FDC94D-98B6-423C-A22C-4272F9F45E14}" type="presOf" srcId="{ED771158-BB77-4C1A-A1CC-085263BF306D}" destId="{60B002BB-8D94-49E0-83F4-021A660B611F}" srcOrd="1" destOrd="0" presId="urn:microsoft.com/office/officeart/2005/8/layout/process1"/>
    <dgm:cxn modelId="{BC702273-DB26-4F89-B6DE-04F1CB9E919E}" type="presOf" srcId="{47D522A0-F972-403E-A9C0-8D9FBDCDB0AA}" destId="{1943BA0B-29F4-4DA6-8F63-B3750ED88550}" srcOrd="0" destOrd="0" presId="urn:microsoft.com/office/officeart/2005/8/layout/process1"/>
    <dgm:cxn modelId="{C3E19474-E556-4AB2-B89B-F46B1DA36C0A}" type="presOf" srcId="{1A9B070D-E2BB-41A4-B41F-62C00F7450A3}" destId="{E5F97F46-5EBA-497A-8798-F0C238FFD1B4}" srcOrd="0" destOrd="0" presId="urn:microsoft.com/office/officeart/2005/8/layout/process1"/>
    <dgm:cxn modelId="{0C434955-5AE1-4B71-9405-DC5F9568D258}" srcId="{B2280F6F-098C-4CC8-9391-FF3FE794B1A8}" destId="{8B840D27-1797-4049-B1B8-1FC6C318EE38}" srcOrd="2" destOrd="0" parTransId="{E213407D-F030-47D9-BB3F-19D597BBAD9B}" sibTransId="{47D522A0-F972-403E-A9C0-8D9FBDCDB0AA}"/>
    <dgm:cxn modelId="{9AD2058B-A32E-48A7-8E65-58BDB29EFE02}" type="presOf" srcId="{47D522A0-F972-403E-A9C0-8D9FBDCDB0AA}" destId="{ADCB5D6E-7DE9-4524-B14B-2B490A6FEECB}" srcOrd="1" destOrd="0" presId="urn:microsoft.com/office/officeart/2005/8/layout/process1"/>
    <dgm:cxn modelId="{B951D39A-C188-474D-8C99-04BEC758ACD1}" type="presOf" srcId="{E178AE8B-CE94-47F6-96F1-EC3C6BD776D5}" destId="{DF36AD76-8E36-4EDA-A42D-A5FCE557A2D1}" srcOrd="0" destOrd="0" presId="urn:microsoft.com/office/officeart/2005/8/layout/process1"/>
    <dgm:cxn modelId="{FA73B19B-B6DF-4C50-9988-B3420ECBECDF}" type="presOf" srcId="{8B840D27-1797-4049-B1B8-1FC6C318EE38}" destId="{2EFF46A7-4F6C-465F-8AD6-5457B43A3DAC}" srcOrd="0" destOrd="0" presId="urn:microsoft.com/office/officeart/2005/8/layout/process1"/>
    <dgm:cxn modelId="{777E7F9D-3234-4492-A7A1-4B0F7D98DF87}" srcId="{B2280F6F-098C-4CC8-9391-FF3FE794B1A8}" destId="{2AA04CA5-E091-42BC-B8BB-C9B9D7906899}" srcOrd="3" destOrd="0" parTransId="{09902367-075C-4757-88F0-692BF0C900FA}" sibTransId="{6F220F59-A696-4F09-8487-B5F8FA514267}"/>
    <dgm:cxn modelId="{9389B6A7-C520-4502-979E-9F9305FB879B}" type="presOf" srcId="{004A58B3-013F-4C8F-A128-59343D4AEBC7}" destId="{17678994-200E-40F5-BE39-07B094CD5E77}" srcOrd="1" destOrd="0" presId="urn:microsoft.com/office/officeart/2005/8/layout/process1"/>
    <dgm:cxn modelId="{A6D5C7D2-30A0-4EC4-86BA-F4F4E9D737BC}" type="presOf" srcId="{ED771158-BB77-4C1A-A1CC-085263BF306D}" destId="{EF13D51F-F8C6-494C-91DF-5FF673C18422}" srcOrd="0" destOrd="0" presId="urn:microsoft.com/office/officeart/2005/8/layout/process1"/>
    <dgm:cxn modelId="{B93052DE-A240-42FB-9593-789CA1795C27}" type="presOf" srcId="{B2280F6F-098C-4CC8-9391-FF3FE794B1A8}" destId="{3C2CF323-9AAC-4BCB-98B0-88E5E1988785}" srcOrd="0" destOrd="0" presId="urn:microsoft.com/office/officeart/2005/8/layout/process1"/>
    <dgm:cxn modelId="{DFFCCCF6-CD37-4413-86D3-429AD898BB69}" type="presOf" srcId="{6F220F59-A696-4F09-8487-B5F8FA514267}" destId="{8BA387D0-0DDE-4FB0-8E1B-0F5DF56F7526}" srcOrd="0" destOrd="0" presId="urn:microsoft.com/office/officeart/2005/8/layout/process1"/>
    <dgm:cxn modelId="{E66DA287-D2EF-4547-89BB-3AF1FB309C23}" type="presParOf" srcId="{3C2CF323-9AAC-4BCB-98B0-88E5E1988785}" destId="{E5F97F46-5EBA-497A-8798-F0C238FFD1B4}" srcOrd="0" destOrd="0" presId="urn:microsoft.com/office/officeart/2005/8/layout/process1"/>
    <dgm:cxn modelId="{EF85A116-4F52-4635-9A96-92A5EE8258E8}" type="presParOf" srcId="{3C2CF323-9AAC-4BCB-98B0-88E5E1988785}" destId="{EF13D51F-F8C6-494C-91DF-5FF673C18422}" srcOrd="1" destOrd="0" presId="urn:microsoft.com/office/officeart/2005/8/layout/process1"/>
    <dgm:cxn modelId="{B9D86EFC-6C1C-426E-BAF7-1CB83947864B}" type="presParOf" srcId="{EF13D51F-F8C6-494C-91DF-5FF673C18422}" destId="{60B002BB-8D94-49E0-83F4-021A660B611F}" srcOrd="0" destOrd="0" presId="urn:microsoft.com/office/officeart/2005/8/layout/process1"/>
    <dgm:cxn modelId="{3327037D-DB65-4F04-BD79-8738134AB60A}" type="presParOf" srcId="{3C2CF323-9AAC-4BCB-98B0-88E5E1988785}" destId="{DF36AD76-8E36-4EDA-A42D-A5FCE557A2D1}" srcOrd="2" destOrd="0" presId="urn:microsoft.com/office/officeart/2005/8/layout/process1"/>
    <dgm:cxn modelId="{EF1BB08B-2F79-4CA7-AE16-10C1189C6C52}" type="presParOf" srcId="{3C2CF323-9AAC-4BCB-98B0-88E5E1988785}" destId="{7B49A1E4-D6FF-481B-B62E-7AFEF439AFF8}" srcOrd="3" destOrd="0" presId="urn:microsoft.com/office/officeart/2005/8/layout/process1"/>
    <dgm:cxn modelId="{E692E22B-C7DC-4707-A96A-A96F6C387CEC}" type="presParOf" srcId="{7B49A1E4-D6FF-481B-B62E-7AFEF439AFF8}" destId="{17678994-200E-40F5-BE39-07B094CD5E77}" srcOrd="0" destOrd="0" presId="urn:microsoft.com/office/officeart/2005/8/layout/process1"/>
    <dgm:cxn modelId="{ED7F53D5-F169-470A-8340-19F50D91F6D1}" type="presParOf" srcId="{3C2CF323-9AAC-4BCB-98B0-88E5E1988785}" destId="{2EFF46A7-4F6C-465F-8AD6-5457B43A3DAC}" srcOrd="4" destOrd="0" presId="urn:microsoft.com/office/officeart/2005/8/layout/process1"/>
    <dgm:cxn modelId="{13A555F6-FD5F-4453-8ADE-391A42B31552}" type="presParOf" srcId="{3C2CF323-9AAC-4BCB-98B0-88E5E1988785}" destId="{1943BA0B-29F4-4DA6-8F63-B3750ED88550}" srcOrd="5" destOrd="0" presId="urn:microsoft.com/office/officeart/2005/8/layout/process1"/>
    <dgm:cxn modelId="{9CE40555-F865-47AF-B268-292771412999}" type="presParOf" srcId="{1943BA0B-29F4-4DA6-8F63-B3750ED88550}" destId="{ADCB5D6E-7DE9-4524-B14B-2B490A6FEECB}" srcOrd="0" destOrd="0" presId="urn:microsoft.com/office/officeart/2005/8/layout/process1"/>
    <dgm:cxn modelId="{EC35F1BB-E866-4F60-971C-AAF0B264AAAE}" type="presParOf" srcId="{3C2CF323-9AAC-4BCB-98B0-88E5E1988785}" destId="{DFD4E535-3F54-4B42-89C4-4D501F8A11FD}" srcOrd="6" destOrd="0" presId="urn:microsoft.com/office/officeart/2005/8/layout/process1"/>
    <dgm:cxn modelId="{B366D463-B642-4C44-AD50-D8F1CE89CA5A}" type="presParOf" srcId="{3C2CF323-9AAC-4BCB-98B0-88E5E1988785}" destId="{8BA387D0-0DDE-4FB0-8E1B-0F5DF56F7526}" srcOrd="7" destOrd="0" presId="urn:microsoft.com/office/officeart/2005/8/layout/process1"/>
    <dgm:cxn modelId="{65E418EC-6155-498C-A114-626455927E77}" type="presParOf" srcId="{8BA387D0-0DDE-4FB0-8E1B-0F5DF56F7526}" destId="{64B4C53F-6C75-43D7-81F2-FDE65E3ED5EC}" srcOrd="0" destOrd="0" presId="urn:microsoft.com/office/officeart/2005/8/layout/process1"/>
    <dgm:cxn modelId="{C2091A3C-E6D8-40FD-9FE0-0305A6534958}" type="presParOf" srcId="{3C2CF323-9AAC-4BCB-98B0-88E5E1988785}" destId="{9E1A88C2-1381-4A11-B376-51ADFD7BE45F}"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97F46-5EBA-497A-8798-F0C238FFD1B4}">
      <dsp:nvSpPr>
        <dsp:cNvPr id="0" name=""/>
        <dsp:cNvSpPr/>
      </dsp:nvSpPr>
      <dsp:spPr>
        <a:xfrm>
          <a:off x="4289" y="254225"/>
          <a:ext cx="1329726" cy="797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Manufacturer/provider</a:t>
          </a:r>
        </a:p>
        <a:p>
          <a:pPr marL="0" lvl="0" indent="0" algn="ctr" defTabSz="400050">
            <a:lnSpc>
              <a:spcPct val="90000"/>
            </a:lnSpc>
            <a:spcBef>
              <a:spcPct val="0"/>
            </a:spcBef>
            <a:spcAft>
              <a:spcPct val="35000"/>
            </a:spcAft>
            <a:buNone/>
          </a:pPr>
          <a:r>
            <a:rPr lang="it-IT" sz="900" kern="1200" dirty="0"/>
            <a:t>Qualification</a:t>
          </a:r>
        </a:p>
      </dsp:txBody>
      <dsp:txXfrm>
        <a:off x="27657" y="277593"/>
        <a:ext cx="1282990" cy="751099"/>
      </dsp:txXfrm>
    </dsp:sp>
    <dsp:sp modelId="{EF13D51F-F8C6-494C-91DF-5FF673C18422}">
      <dsp:nvSpPr>
        <dsp:cNvPr id="0" name=""/>
        <dsp:cNvSpPr/>
      </dsp:nvSpPr>
      <dsp:spPr>
        <a:xfrm>
          <a:off x="1466988" y="488256"/>
          <a:ext cx="281901" cy="3297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1466988" y="554210"/>
        <a:ext cx="197331" cy="197864"/>
      </dsp:txXfrm>
    </dsp:sp>
    <dsp:sp modelId="{DF36AD76-8E36-4EDA-A42D-A5FCE557A2D1}">
      <dsp:nvSpPr>
        <dsp:cNvPr id="0" name=""/>
        <dsp:cNvSpPr/>
      </dsp:nvSpPr>
      <dsp:spPr>
        <a:xfrm>
          <a:off x="1865905" y="254225"/>
          <a:ext cx="1329726" cy="797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Purchase (tender) for product/service</a:t>
          </a:r>
        </a:p>
      </dsp:txBody>
      <dsp:txXfrm>
        <a:off x="1889273" y="277593"/>
        <a:ext cx="1282990" cy="751099"/>
      </dsp:txXfrm>
    </dsp:sp>
    <dsp:sp modelId="{7B49A1E4-D6FF-481B-B62E-7AFEF439AFF8}">
      <dsp:nvSpPr>
        <dsp:cNvPr id="0" name=""/>
        <dsp:cNvSpPr/>
      </dsp:nvSpPr>
      <dsp:spPr>
        <a:xfrm>
          <a:off x="3328604" y="488256"/>
          <a:ext cx="281901" cy="3297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3328604" y="554210"/>
        <a:ext cx="197331" cy="197864"/>
      </dsp:txXfrm>
    </dsp:sp>
    <dsp:sp modelId="{2EFF46A7-4F6C-465F-8AD6-5457B43A3DAC}">
      <dsp:nvSpPr>
        <dsp:cNvPr id="0" name=""/>
        <dsp:cNvSpPr/>
      </dsp:nvSpPr>
      <dsp:spPr>
        <a:xfrm>
          <a:off x="3727522" y="254225"/>
          <a:ext cx="1329726" cy="797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Development and deployment of the solution</a:t>
          </a:r>
        </a:p>
      </dsp:txBody>
      <dsp:txXfrm>
        <a:off x="3750890" y="277593"/>
        <a:ext cx="1282990" cy="751099"/>
      </dsp:txXfrm>
    </dsp:sp>
    <dsp:sp modelId="{1943BA0B-29F4-4DA6-8F63-B3750ED88550}">
      <dsp:nvSpPr>
        <dsp:cNvPr id="0" name=""/>
        <dsp:cNvSpPr/>
      </dsp:nvSpPr>
      <dsp:spPr>
        <a:xfrm>
          <a:off x="5190221" y="488256"/>
          <a:ext cx="281901" cy="3297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5190221" y="554210"/>
        <a:ext cx="197331" cy="197864"/>
      </dsp:txXfrm>
    </dsp:sp>
    <dsp:sp modelId="{DFD4E535-3F54-4B42-89C4-4D501F8A11FD}">
      <dsp:nvSpPr>
        <dsp:cNvPr id="0" name=""/>
        <dsp:cNvSpPr/>
      </dsp:nvSpPr>
      <dsp:spPr>
        <a:xfrm>
          <a:off x="5589138" y="254225"/>
          <a:ext cx="1329726" cy="797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Maintenance </a:t>
          </a:r>
        </a:p>
      </dsp:txBody>
      <dsp:txXfrm>
        <a:off x="5612506" y="277593"/>
        <a:ext cx="1282990" cy="751099"/>
      </dsp:txXfrm>
    </dsp:sp>
    <dsp:sp modelId="{8BA387D0-0DDE-4FB0-8E1B-0F5DF56F7526}">
      <dsp:nvSpPr>
        <dsp:cNvPr id="0" name=""/>
        <dsp:cNvSpPr/>
      </dsp:nvSpPr>
      <dsp:spPr>
        <a:xfrm>
          <a:off x="7051837" y="488256"/>
          <a:ext cx="281901" cy="3297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7051837" y="554210"/>
        <a:ext cx="197331" cy="197864"/>
      </dsp:txXfrm>
    </dsp:sp>
    <dsp:sp modelId="{9E1A88C2-1381-4A11-B376-51ADFD7BE45F}">
      <dsp:nvSpPr>
        <dsp:cNvPr id="0" name=""/>
        <dsp:cNvSpPr/>
      </dsp:nvSpPr>
      <dsp:spPr>
        <a:xfrm>
          <a:off x="7450755" y="254225"/>
          <a:ext cx="1329726" cy="797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it-IT" sz="900" kern="1200" dirty="0"/>
            <a:t>Decommissioning</a:t>
          </a:r>
        </a:p>
      </dsp:txBody>
      <dsp:txXfrm>
        <a:off x="7474123" y="277593"/>
        <a:ext cx="1282990" cy="7510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4: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Times New Roman" panose="02020603050405020304" pitchFamily="18" charset="0"/>
              </a:rPr>
              <a:t>Già prima, ma ancor più a seguito delle innovazioni introdotte dalla cosiddetta quarta rivoluzione industriale, il settore delle costruzioni si è riconfermato come uno degli elementi propulsori dello sviluppo economico intrinsecamente interconnesso con diverse soluzioni dell’industria 4.0. L’Associazione START 4.0 ha nel proprio DNA, in qualità di centro di competenza promosso dal MISE nel Piano Nazionale I4.0, la </a:t>
            </a:r>
            <a:r>
              <a:rPr lang="it-IT" sz="1800" i="1" dirty="0">
                <a:effectLst/>
                <a:latin typeface="Calibri" panose="020F0502020204030204" pitchFamily="34" charset="0"/>
                <a:ea typeface="Times New Roman" panose="02020603050405020304" pitchFamily="18" charset="0"/>
              </a:rPr>
              <a:t>mission</a:t>
            </a:r>
            <a:r>
              <a:rPr lang="it-IT" sz="1800" dirty="0">
                <a:effectLst/>
                <a:latin typeface="Calibri" panose="020F0502020204030204" pitchFamily="34" charset="0"/>
                <a:ea typeface="Times New Roman" panose="02020603050405020304" pitchFamily="18" charset="0"/>
              </a:rPr>
              <a:t> di supportare le imprese e le PA nel trarre vantaggio da questa quarta rivoluzione industriale più che esserne spettatori. Come lo facciamo? Aggregando l’expertise tecnologica di una rete di soggetti pubblici e oltre 40 tra grandi imprese e PMI, per abilitare e trasferire l’innovazione su cinque domini applicativi</a:t>
            </a:r>
            <a:endParaRPr lang="it-IT" dirty="0"/>
          </a:p>
          <a:p>
            <a:r>
              <a:rPr lang="it-IT" dirty="0"/>
              <a:t>Domini in cui, come dappertutto, è pervasiva la presenza di asset costruiti e dove la transizione digitale ed ecologica pone imprese ed enti di settore di fronte a obiettivi particolarmente sfidanti, oltre che a grandi opportunità</a:t>
            </a:r>
          </a:p>
        </p:txBody>
      </p:sp>
      <p:sp>
        <p:nvSpPr>
          <p:cNvPr id="4" name="Segnaposto numero diapositiva 3"/>
          <p:cNvSpPr>
            <a:spLocks noGrp="1"/>
          </p:cNvSpPr>
          <p:nvPr>
            <p:ph type="sldNum" sz="quarter" idx="5"/>
          </p:nvPr>
        </p:nvSpPr>
        <p:spPr/>
        <p:txBody>
          <a:bodyPr/>
          <a:lstStyle/>
          <a:p>
            <a:fld id="{B851F9CB-BC1B-5543-B164-F6828E4F78B5}" type="slidenum">
              <a:rPr lang="it-IT" smtClean="0"/>
              <a:t>12</a:t>
            </a:fld>
            <a:endParaRPr lang="it-IT"/>
          </a:p>
        </p:txBody>
      </p:sp>
    </p:spTree>
    <p:extLst>
      <p:ext uri="{BB962C8B-B14F-4D97-AF65-F5344CB8AC3E}">
        <p14:creationId xmlns:p14="http://schemas.microsoft.com/office/powerpoint/2010/main" val="420083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20: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3"/>
        <p:cNvGrpSpPr/>
        <p:nvPr/>
      </p:nvGrpSpPr>
      <p:grpSpPr>
        <a:xfrm>
          <a:off x="0" y="0"/>
          <a:ext cx="0" cy="0"/>
          <a:chOff x="0" y="0"/>
          <a:chExt cx="0" cy="0"/>
        </a:xfrm>
      </p:grpSpPr>
      <p:sp>
        <p:nvSpPr>
          <p:cNvPr id="14" name="Google Shape;14;p2"/>
          <p:cNvSpPr/>
          <p:nvPr/>
        </p:nvSpPr>
        <p:spPr>
          <a:xfrm>
            <a:off x="152400" y="154000"/>
            <a:ext cx="8839200" cy="4876800"/>
          </a:xfrm>
          <a:prstGeom prst="rect">
            <a:avLst/>
          </a:prstGeom>
          <a:solidFill>
            <a:srgbClr val="002F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Gill Sans"/>
              <a:buNone/>
              <a:defRPr sz="2400" i="0" u="none" strike="noStrike" cap="none">
                <a:solidFill>
                  <a:schemeClr val="lt1"/>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dirty="0"/>
          </a:p>
        </p:txBody>
      </p:sp>
      <p:sp>
        <p:nvSpPr>
          <p:cNvPr id="17" name="Google Shape;17;p2"/>
          <p:cNvSpPr txBox="1">
            <a:spLocks noGrp="1"/>
          </p:cNvSpPr>
          <p:nvPr>
            <p:ph type="subTitle" idx="1"/>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1pPr>
            <a:lvl2pPr marL="457200" marR="0" lvl="1" indent="0" algn="ctr" rtl="0">
              <a:spcBef>
                <a:spcPts val="8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2pPr>
            <a:lvl3pPr marL="914400" marR="0" lvl="2" indent="0" algn="ctr" rtl="0">
              <a:spcBef>
                <a:spcPts val="8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L="1371600" marR="0" lvl="3" indent="0" algn="ctr" rtl="0">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L="1828800" marR="0" lvl="4" indent="0" algn="ctr" rtl="0">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L="2286000" marR="0" lvl="5"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L="2743200" marR="0" lvl="6"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L="3200400" marR="0" lvl="7"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L="3657600" marR="0" lvl="8"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dirty="0"/>
          </a:p>
        </p:txBody>
      </p:sp>
      <p:sp>
        <p:nvSpPr>
          <p:cNvPr id="18" name="Google Shape;18;p2"/>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19" name="Google Shape;19;p2" descr="USAID_Logo_White_v02.png"/>
          <p:cNvPicPr preferRelativeResize="0"/>
          <p:nvPr/>
        </p:nvPicPr>
        <p:blipFill rotWithShape="1">
          <a:blip r:embed="rId2">
            <a:alphaModFix/>
          </a:blip>
          <a:srcRect/>
          <a:stretch/>
        </p:blipFill>
        <p:spPr>
          <a:xfrm>
            <a:off x="683805" y="569937"/>
            <a:ext cx="1371600" cy="411000"/>
          </a:xfrm>
          <a:prstGeom prst="rect">
            <a:avLst/>
          </a:prstGeom>
          <a:noFill/>
          <a:ln>
            <a:noFill/>
          </a:ln>
          <a:effectLst>
            <a:outerShdw blurRad="254000" algn="tl" rotWithShape="0">
              <a:srgbClr val="000000">
                <a:alpha val="20000"/>
              </a:srgbClr>
            </a:outerShdw>
          </a:effectLst>
        </p:spPr>
      </p:pic>
      <p:pic>
        <p:nvPicPr>
          <p:cNvPr id="21" name="Picture 20">
            <a:extLst>
              <a:ext uri="{FF2B5EF4-FFF2-40B4-BE49-F238E27FC236}">
                <a16:creationId xmlns:a16="http://schemas.microsoft.com/office/drawing/2014/main" id="{E862648D-B93B-3683-1904-50FA0B18F4F0}"/>
              </a:ext>
            </a:extLst>
          </p:cNvPr>
          <p:cNvPicPr>
            <a:picLocks noChangeAspect="1"/>
          </p:cNvPicPr>
          <p:nvPr userDrawn="1"/>
        </p:nvPicPr>
        <p:blipFill>
          <a:blip r:embed="rId3"/>
          <a:stretch>
            <a:fillRect/>
          </a:stretch>
        </p:blipFill>
        <p:spPr>
          <a:xfrm>
            <a:off x="2421188" y="600099"/>
            <a:ext cx="956136" cy="3840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18"/>
        <p:cNvGrpSpPr/>
        <p:nvPr/>
      </p:nvGrpSpPr>
      <p:grpSpPr>
        <a:xfrm>
          <a:off x="0" y="0"/>
          <a:ext cx="0" cy="0"/>
          <a:chOff x="0" y="0"/>
          <a:chExt cx="0" cy="0"/>
        </a:xfrm>
      </p:grpSpPr>
      <p:sp>
        <p:nvSpPr>
          <p:cNvPr id="119" name="Google Shape;119;p23"/>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FFFFFF"/>
              </a:buClr>
              <a:buSzPts val="1400"/>
              <a:buFont typeface="Gill Sans"/>
              <a:buChar char="»"/>
              <a:defRPr sz="1400" i="0" u="none" strike="noStrike" cap="none">
                <a:solidFill>
                  <a:srgbClr val="FFFFFF"/>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20" name="Google Shape;120;p23"/>
          <p:cNvSpPr txBox="1">
            <a:spLocks noGrp="1"/>
          </p:cNvSpPr>
          <p:nvPr>
            <p:ph type="body" idx="2"/>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1" name="Google Shape;121;p23"/>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22"/>
        <p:cNvGrpSpPr/>
        <p:nvPr/>
      </p:nvGrpSpPr>
      <p:grpSpPr>
        <a:xfrm>
          <a:off x="0" y="0"/>
          <a:ext cx="0" cy="0"/>
          <a:chOff x="0" y="0"/>
          <a:chExt cx="0" cy="0"/>
        </a:xfrm>
      </p:grpSpPr>
      <p:sp>
        <p:nvSpPr>
          <p:cNvPr id="123" name="Google Shape;123;p24"/>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FFFFFF"/>
              </a:buClr>
              <a:buSzPts val="1400"/>
              <a:buFont typeface="Gill Sans"/>
              <a:buChar char="»"/>
              <a:defRPr sz="1400" i="0" u="none" strike="noStrike" cap="none">
                <a:solidFill>
                  <a:srgbClr val="FFFFFF"/>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24" name="Google Shape;124;p24"/>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5" name="Google Shape;125;p24"/>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26"/>
        <p:cNvGrpSpPr/>
        <p:nvPr/>
      </p:nvGrpSpPr>
      <p:grpSpPr>
        <a:xfrm>
          <a:off x="0" y="0"/>
          <a:ext cx="0" cy="0"/>
          <a:chOff x="0" y="0"/>
          <a:chExt cx="0" cy="0"/>
        </a:xfrm>
      </p:grpSpPr>
      <p:pic>
        <p:nvPicPr>
          <p:cNvPr id="127" name="Google Shape;127;p25" descr="USAID_Logo_White_v02.png"/>
          <p:cNvPicPr preferRelativeResize="0"/>
          <p:nvPr/>
        </p:nvPicPr>
        <p:blipFill rotWithShape="1">
          <a:blip r:embed="rId2">
            <a:alphaModFix/>
          </a:blip>
          <a:srcRect/>
          <a:stretch/>
        </p:blipFill>
        <p:spPr>
          <a:xfrm>
            <a:off x="683805" y="569937"/>
            <a:ext cx="1371600" cy="410902"/>
          </a:xfrm>
          <a:prstGeom prst="rect">
            <a:avLst/>
          </a:prstGeom>
          <a:noFill/>
          <a:ln>
            <a:noFill/>
          </a:ln>
        </p:spPr>
      </p:pic>
      <p:sp>
        <p:nvSpPr>
          <p:cNvPr id="128" name="Google Shape;128;p25"/>
          <p:cNvSpPr txBox="1">
            <a:spLocks noGrp="1"/>
          </p:cNvSpPr>
          <p:nvPr>
            <p:ph type="ctrTitle"/>
          </p:nvPr>
        </p:nvSpPr>
        <p:spPr>
          <a:xfrm>
            <a:off x="685800" y="1601787"/>
            <a:ext cx="3886200" cy="1209781"/>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Gill Sans"/>
              <a:buNone/>
              <a:defRPr sz="2400" i="0" u="none" strike="noStrike" cap="none">
                <a:solidFill>
                  <a:schemeClr val="lt1"/>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129" name="Google Shape;129;p25"/>
          <p:cNvSpPr txBox="1">
            <a:spLocks noGrp="1"/>
          </p:cNvSpPr>
          <p:nvPr>
            <p:ph type="subTitle" idx="1"/>
          </p:nvPr>
        </p:nvSpPr>
        <p:spPr>
          <a:xfrm>
            <a:off x="685800" y="3135206"/>
            <a:ext cx="3429000" cy="1209781"/>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Gill Sans"/>
              <a:buNone/>
              <a:defRPr sz="1600" i="0" u="none" strike="noStrike" cap="none">
                <a:solidFill>
                  <a:schemeClr val="lt1"/>
                </a:solidFill>
                <a:latin typeface="Gill Sans"/>
                <a:ea typeface="Gill Sans"/>
                <a:cs typeface="Gill Sans"/>
                <a:sym typeface="Gill Sans"/>
              </a:defRPr>
            </a:lvl1pPr>
            <a:lvl2pPr marL="457200" marR="0" lvl="1" indent="0" algn="ctr" rtl="0">
              <a:spcBef>
                <a:spcPts val="8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2pPr>
            <a:lvl3pPr marL="914400" marR="0" lvl="2" indent="0" algn="ctr" rtl="0">
              <a:spcBef>
                <a:spcPts val="8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L="1371600" marR="0" lvl="3" indent="0" algn="ctr" rtl="0">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L="1828800" marR="0" lvl="4" indent="0" algn="ctr" rtl="0">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L="2286000" marR="0" lvl="5"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L="2743200" marR="0" lvl="6"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L="3200400" marR="0" lvl="7"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L="3657600" marR="0" lvl="8"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pic>
        <p:nvPicPr>
          <p:cNvPr id="6" name="Picture 5">
            <a:extLst>
              <a:ext uri="{FF2B5EF4-FFF2-40B4-BE49-F238E27FC236}">
                <a16:creationId xmlns:a16="http://schemas.microsoft.com/office/drawing/2014/main" id="{75E4E538-D465-4E00-CED0-5D3C7D49CB96}"/>
              </a:ext>
            </a:extLst>
          </p:cNvPr>
          <p:cNvPicPr>
            <a:picLocks noChangeAspect="1"/>
          </p:cNvPicPr>
          <p:nvPr userDrawn="1"/>
        </p:nvPicPr>
        <p:blipFill>
          <a:blip r:embed="rId3"/>
          <a:stretch>
            <a:fillRect/>
          </a:stretch>
        </p:blipFill>
        <p:spPr>
          <a:xfrm>
            <a:off x="2421188" y="600099"/>
            <a:ext cx="956136" cy="38404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1143000" y="534987"/>
            <a:ext cx="5486400" cy="46166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FFFFFF"/>
              </a:buClr>
              <a:buSzPts val="1400"/>
              <a:buFont typeface="Cabin"/>
              <a:buNone/>
              <a:defRPr sz="2400" b="0" i="0" u="none" strike="noStrike" cap="none">
                <a:solidFill>
                  <a:srgbClr val="FFFFF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132" name="Google Shape;132;p26" descr="USAID_Logo_White_v02.png"/>
          <p:cNvPicPr preferRelativeResize="0"/>
          <p:nvPr/>
        </p:nvPicPr>
        <p:blipFill rotWithShape="1">
          <a:blip r:embed="rId2">
            <a:alphaModFix/>
          </a:blip>
          <a:srcRect/>
          <a:stretch/>
        </p:blipFill>
        <p:spPr>
          <a:xfrm>
            <a:off x="683805" y="4344987"/>
            <a:ext cx="1371600" cy="410902"/>
          </a:xfrm>
          <a:prstGeom prst="rect">
            <a:avLst/>
          </a:prstGeom>
          <a:noFill/>
          <a:ln>
            <a:noFill/>
          </a:ln>
        </p:spPr>
      </p:pic>
      <p:cxnSp>
        <p:nvCxnSpPr>
          <p:cNvPr id="133" name="Google Shape;133;p26"/>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3" name="Picture 2">
            <a:extLst>
              <a:ext uri="{FF2B5EF4-FFF2-40B4-BE49-F238E27FC236}">
                <a16:creationId xmlns:a16="http://schemas.microsoft.com/office/drawing/2014/main" id="{71CC470E-1DF4-F6AA-64B1-F2E24E88138D}"/>
              </a:ext>
            </a:extLst>
          </p:cNvPr>
          <p:cNvPicPr>
            <a:picLocks noChangeAspect="1"/>
          </p:cNvPicPr>
          <p:nvPr userDrawn="1"/>
        </p:nvPicPr>
        <p:blipFill>
          <a:blip r:embed="rId3"/>
          <a:stretch>
            <a:fillRect/>
          </a:stretch>
        </p:blipFill>
        <p:spPr>
          <a:xfrm>
            <a:off x="2422618" y="4378762"/>
            <a:ext cx="956136" cy="38404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136" name="Google Shape;136;p27"/>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37"/>
        <p:cNvGrpSpPr/>
        <p:nvPr/>
      </p:nvGrpSpPr>
      <p:grpSpPr>
        <a:xfrm>
          <a:off x="0" y="0"/>
          <a:ext cx="0" cy="0"/>
          <a:chOff x="0" y="0"/>
          <a:chExt cx="0" cy="0"/>
        </a:xfrm>
      </p:grpSpPr>
      <p:sp>
        <p:nvSpPr>
          <p:cNvPr id="138" name="Google Shape;138;p28"/>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39" name="Google Shape;139;p28"/>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40" name="Google Shape;140;p28"/>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41"/>
        <p:cNvGrpSpPr/>
        <p:nvPr/>
      </p:nvGrpSpPr>
      <p:grpSpPr>
        <a:xfrm>
          <a:off x="0" y="0"/>
          <a:ext cx="0" cy="0"/>
          <a:chOff x="0" y="0"/>
          <a:chExt cx="0" cy="0"/>
        </a:xfrm>
      </p:grpSpPr>
      <p:sp>
        <p:nvSpPr>
          <p:cNvPr id="142" name="Google Shape;142;p29"/>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43" name="Google Shape;143;p29"/>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44" name="Google Shape;144;p29"/>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45" name="Google Shape;145;p29"/>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46"/>
        <p:cNvGrpSpPr/>
        <p:nvPr/>
      </p:nvGrpSpPr>
      <p:grpSpPr>
        <a:xfrm>
          <a:off x="0" y="0"/>
          <a:ext cx="0" cy="0"/>
          <a:chOff x="0" y="0"/>
          <a:chExt cx="0" cy="0"/>
        </a:xfrm>
      </p:grpSpPr>
      <p:sp>
        <p:nvSpPr>
          <p:cNvPr id="147" name="Google Shape;147;p30"/>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FFFFFF"/>
              </a:buClr>
              <a:buSzPts val="1400"/>
              <a:buFont typeface="Gill Sans"/>
              <a:buChar char="»"/>
              <a:defRPr sz="1400" i="0" u="none" strike="noStrike" cap="none">
                <a:solidFill>
                  <a:srgbClr val="FFFFFF"/>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48" name="Google Shape;148;p30"/>
          <p:cNvSpPr txBox="1">
            <a:spLocks noGrp="1"/>
          </p:cNvSpPr>
          <p:nvPr>
            <p:ph type="body" idx="2"/>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49" name="Google Shape;149;p30"/>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50"/>
        <p:cNvGrpSpPr/>
        <p:nvPr/>
      </p:nvGrpSpPr>
      <p:grpSpPr>
        <a:xfrm>
          <a:off x="0" y="0"/>
          <a:ext cx="0" cy="0"/>
          <a:chOff x="0" y="0"/>
          <a:chExt cx="0" cy="0"/>
        </a:xfrm>
      </p:grpSpPr>
      <p:sp>
        <p:nvSpPr>
          <p:cNvPr id="151" name="Google Shape;151;p31"/>
          <p:cNvSpPr>
            <a:spLocks noGrp="1"/>
          </p:cNvSpPr>
          <p:nvPr>
            <p:ph type="pic" idx="2"/>
          </p:nvPr>
        </p:nvSpPr>
        <p:spPr>
          <a:xfrm>
            <a:off x="4572000" y="153988"/>
            <a:ext cx="4419600" cy="4876800"/>
          </a:xfrm>
          <a:prstGeom prst="rect">
            <a:avLst/>
          </a:prstGeom>
          <a:solidFill>
            <a:srgbClr val="FFFFFF"/>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2" name="Google Shape;152;p31"/>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FFFFFF"/>
              </a:buClr>
              <a:buSzPts val="1400"/>
              <a:buFont typeface="Gill Sans"/>
              <a:buChar char="»"/>
              <a:defRPr sz="1400" i="0" u="none" strike="noStrike" cap="none">
                <a:solidFill>
                  <a:srgbClr val="FFFFFF"/>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53" name="Google Shape;153;p31"/>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4" name="Google Shape;154;p31"/>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55"/>
        <p:cNvGrpSpPr/>
        <p:nvPr/>
      </p:nvGrpSpPr>
      <p:grpSpPr>
        <a:xfrm>
          <a:off x="0" y="0"/>
          <a:ext cx="0" cy="0"/>
          <a:chOff x="0" y="0"/>
          <a:chExt cx="0" cy="0"/>
        </a:xfrm>
      </p:grpSpPr>
      <p:sp>
        <p:nvSpPr>
          <p:cNvPr id="156" name="Google Shape;156;p32"/>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7" name="Google Shape;157;p32"/>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69"/>
        <p:cNvGrpSpPr/>
        <p:nvPr/>
      </p:nvGrpSpPr>
      <p:grpSpPr>
        <a:xfrm>
          <a:off x="0" y="0"/>
          <a:ext cx="0" cy="0"/>
          <a:chOff x="0" y="0"/>
          <a:chExt cx="0" cy="0"/>
        </a:xfrm>
      </p:grpSpPr>
      <p:sp>
        <p:nvSpPr>
          <p:cNvPr id="70" name="Google Shape;70;p12"/>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FFFFFF"/>
              </a:buClr>
              <a:buSzPts val="1400"/>
              <a:buFont typeface="Gill Sans"/>
              <a:buChar char="»"/>
              <a:defRPr sz="1400" i="0" u="none" strike="noStrike" cap="none">
                <a:solidFill>
                  <a:srgbClr val="FFFFFF"/>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71" name="Google Shape;71;p12"/>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2" name="Google Shape;72;p12"/>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3" name="Google Shape;73;p1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12"/>
          <p:cNvSpPr txBox="1">
            <a:spLocks noGrp="1"/>
          </p:cNvSpPr>
          <p:nvPr>
            <p:ph type="body" idx="2"/>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5" name="Google Shape;75;p12"/>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160" name="Google Shape;160;p33"/>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161"/>
        <p:cNvGrpSpPr/>
        <p:nvPr/>
      </p:nvGrpSpPr>
      <p:grpSpPr>
        <a:xfrm>
          <a:off x="0" y="0"/>
          <a:ext cx="0" cy="0"/>
          <a:chOff x="0" y="0"/>
          <a:chExt cx="0" cy="0"/>
        </a:xfrm>
      </p:grpSpPr>
      <p:sp>
        <p:nvSpPr>
          <p:cNvPr id="162" name="Google Shape;162;p34"/>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63" name="Google Shape;163;p34"/>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64" name="Google Shape;164;p34"/>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65"/>
        <p:cNvGrpSpPr/>
        <p:nvPr/>
      </p:nvGrpSpPr>
      <p:grpSpPr>
        <a:xfrm>
          <a:off x="0" y="0"/>
          <a:ext cx="0" cy="0"/>
          <a:chOff x="0" y="0"/>
          <a:chExt cx="0" cy="0"/>
        </a:xfrm>
      </p:grpSpPr>
      <p:sp>
        <p:nvSpPr>
          <p:cNvPr id="166" name="Google Shape;166;p35"/>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67" name="Google Shape;167;p35"/>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68" name="Google Shape;168;p35"/>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69" name="Google Shape;169;p35"/>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170"/>
        <p:cNvGrpSpPr/>
        <p:nvPr/>
      </p:nvGrpSpPr>
      <p:grpSpPr>
        <a:xfrm>
          <a:off x="0" y="0"/>
          <a:ext cx="0" cy="0"/>
          <a:chOff x="0" y="0"/>
          <a:chExt cx="0" cy="0"/>
        </a:xfrm>
      </p:grpSpPr>
      <p:sp>
        <p:nvSpPr>
          <p:cNvPr id="171" name="Google Shape;171;p36"/>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2" name="Google Shape;172;p36"/>
          <p:cNvSpPr txBox="1">
            <a:spLocks noGrp="1"/>
          </p:cNvSpPr>
          <p:nvPr>
            <p:ph type="body" idx="2"/>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3" name="Google Shape;173;p36"/>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174"/>
        <p:cNvGrpSpPr/>
        <p:nvPr/>
      </p:nvGrpSpPr>
      <p:grpSpPr>
        <a:xfrm>
          <a:off x="0" y="0"/>
          <a:ext cx="0" cy="0"/>
          <a:chOff x="0" y="0"/>
          <a:chExt cx="0" cy="0"/>
        </a:xfrm>
      </p:grpSpPr>
      <p:sp>
        <p:nvSpPr>
          <p:cNvPr id="175" name="Google Shape;175;p37"/>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76" name="Google Shape;176;p3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77" name="Google Shape;177;p37"/>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FFFFFF"/>
              </a:buClr>
              <a:buSzPts val="1400"/>
              <a:buFont typeface="Gill Sans"/>
              <a:buChar char="»"/>
              <a:defRPr sz="1400" i="0" u="none" strike="noStrike" cap="none">
                <a:solidFill>
                  <a:srgbClr val="FFFFFF"/>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78" name="Google Shape;178;p37"/>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9" name="Google Shape;179;p37"/>
          <p:cNvSpPr txBox="1">
            <a:spLocks noGrp="1"/>
          </p:cNvSpPr>
          <p:nvPr>
            <p:ph type="title"/>
          </p:nvPr>
        </p:nvSpPr>
        <p:spPr>
          <a:xfrm>
            <a:off x="685800" y="678715"/>
            <a:ext cx="3657600" cy="8310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Gill Sans"/>
              <a:buNone/>
              <a:defRPr sz="2400" i="0" u="none" strike="noStrike" cap="none">
                <a:solidFill>
                  <a:srgbClr val="0067B9"/>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a:xfrm>
            <a:off x="0" y="4643494"/>
            <a:ext cx="1117600" cy="276041"/>
          </a:xfrm>
        </p:spPr>
        <p:txBody>
          <a:bodyPr/>
          <a:lstStyle>
            <a:lvl1pPr>
              <a:defRPr/>
            </a:lvl1pPr>
          </a:lstStyle>
          <a:p>
            <a:pPr>
              <a:defRPr/>
            </a:pPr>
            <a:fld id="{4F082D44-2399-4DA3-906C-B85A445E8BC8}" type="datetime1">
              <a:rPr lang="en-US"/>
              <a:pPr>
                <a:defRPr/>
              </a:pPr>
              <a:t>1/11/2024</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1123C62E-9D06-4688-99A1-53BC0EE0E4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1837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BD4B12-E040-564B-B486-10099E037926}"/>
              </a:ext>
            </a:extLst>
          </p:cNvPr>
          <p:cNvSpPr>
            <a:spLocks noGrp="1"/>
          </p:cNvSpPr>
          <p:nvPr>
            <p:ph type="ctrTitle"/>
          </p:nvPr>
        </p:nvSpPr>
        <p:spPr>
          <a:xfrm>
            <a:off x="1143000" y="848527"/>
            <a:ext cx="6858000" cy="1805070"/>
          </a:xfrm>
        </p:spPr>
        <p:txBody>
          <a:bodyPr anchor="b"/>
          <a:lstStyle>
            <a:lvl1pPr algn="ctr">
              <a:defRPr sz="4500"/>
            </a:lvl1pPr>
          </a:lstStyle>
          <a:p>
            <a:r>
              <a:rPr lang="en-US"/>
              <a:t>Click to edit Master title style</a:t>
            </a:r>
            <a:endParaRPr lang="it-IT"/>
          </a:p>
        </p:txBody>
      </p:sp>
      <p:sp>
        <p:nvSpPr>
          <p:cNvPr id="3" name="Sottotitolo 2">
            <a:extLst>
              <a:ext uri="{FF2B5EF4-FFF2-40B4-BE49-F238E27FC236}">
                <a16:creationId xmlns:a16="http://schemas.microsoft.com/office/drawing/2014/main" id="{E09D1EA6-F975-4D46-A4B1-49F61D25CD86}"/>
              </a:ext>
            </a:extLst>
          </p:cNvPr>
          <p:cNvSpPr>
            <a:spLocks noGrp="1"/>
          </p:cNvSpPr>
          <p:nvPr>
            <p:ph type="subTitle" idx="1"/>
          </p:nvPr>
        </p:nvSpPr>
        <p:spPr>
          <a:xfrm>
            <a:off x="1143000" y="2723207"/>
            <a:ext cx="6858000" cy="125178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it-IT"/>
          </a:p>
        </p:txBody>
      </p:sp>
      <p:sp>
        <p:nvSpPr>
          <p:cNvPr id="4" name="Segnaposto data 3">
            <a:extLst>
              <a:ext uri="{FF2B5EF4-FFF2-40B4-BE49-F238E27FC236}">
                <a16:creationId xmlns:a16="http://schemas.microsoft.com/office/drawing/2014/main" id="{2DD63FF9-2BE3-ED41-9A36-42FDD4A03EEC}"/>
              </a:ext>
            </a:extLst>
          </p:cNvPr>
          <p:cNvSpPr>
            <a:spLocks noGrp="1"/>
          </p:cNvSpPr>
          <p:nvPr>
            <p:ph type="dt" sz="half" idx="10"/>
          </p:nvPr>
        </p:nvSpPr>
        <p:spPr/>
        <p:txBody>
          <a:bodyPr/>
          <a:lstStyle/>
          <a:p>
            <a:fld id="{2283EE1A-E96A-5043-B9E7-ED8DB6610FAC}" type="datetimeFigureOut">
              <a:rPr lang="it-IT" smtClean="0"/>
              <a:t>11/01/2024</a:t>
            </a:fld>
            <a:endParaRPr lang="it-IT"/>
          </a:p>
        </p:txBody>
      </p:sp>
      <p:sp>
        <p:nvSpPr>
          <p:cNvPr id="5" name="Segnaposto piè di pagina 4">
            <a:extLst>
              <a:ext uri="{FF2B5EF4-FFF2-40B4-BE49-F238E27FC236}">
                <a16:creationId xmlns:a16="http://schemas.microsoft.com/office/drawing/2014/main" id="{A119C6F0-82F1-BF4A-BCB5-D3DC09B34A4D}"/>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99BA9B15-6675-7846-BC62-AC1E842F5450}"/>
              </a:ext>
            </a:extLst>
          </p:cNvPr>
          <p:cNvSpPr>
            <a:spLocks noGrp="1"/>
          </p:cNvSpPr>
          <p:nvPr>
            <p:ph type="sldNum" sz="quarter" idx="12"/>
          </p:nvPr>
        </p:nvSpPr>
        <p:spPr/>
        <p:txBody>
          <a:bodyPr/>
          <a:lstStyle/>
          <a:p>
            <a:fld id="{26FF1D68-E445-9149-9076-963A20CF6792}" type="slidenum">
              <a:rPr lang="it-IT" smtClean="0"/>
              <a:t>‹#›</a:t>
            </a:fld>
            <a:endParaRPr lang="it-IT"/>
          </a:p>
        </p:txBody>
      </p:sp>
    </p:spTree>
    <p:extLst>
      <p:ext uri="{BB962C8B-B14F-4D97-AF65-F5344CB8AC3E}">
        <p14:creationId xmlns:p14="http://schemas.microsoft.com/office/powerpoint/2010/main" val="2229644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A119C6F0-82F1-BF4A-BCB5-D3DC09B34A4D}"/>
              </a:ext>
            </a:extLst>
          </p:cNvPr>
          <p:cNvSpPr>
            <a:spLocks noGrp="1"/>
          </p:cNvSpPr>
          <p:nvPr>
            <p:ph type="ftr" sz="quarter" idx="11"/>
          </p:nvPr>
        </p:nvSpPr>
        <p:spPr>
          <a:xfrm>
            <a:off x="1890133" y="4839590"/>
            <a:ext cx="5243861" cy="276041"/>
          </a:xfrm>
          <a:ln>
            <a:noFill/>
          </a:ln>
        </p:spPr>
        <p:txBody>
          <a:bodyPr/>
          <a:lstStyle>
            <a:lvl1pPr>
              <a:defRPr>
                <a:solidFill>
                  <a:schemeClr val="bg1"/>
                </a:solidFill>
              </a:defRPr>
            </a:lvl1pPr>
          </a:lstStyle>
          <a:p>
            <a:r>
              <a:rPr lang="en-US" dirty="0"/>
              <a:t> 20/05/2021 | WEBINAR “INDUSTRY 4.0, SMART FACTORY &amp; DIGITAL TWINS” @</a:t>
            </a:r>
            <a:r>
              <a:rPr lang="it-IT"/>
              <a:t>IOTHINGS WEEK</a:t>
            </a:r>
            <a:endParaRPr lang="it-IT" dirty="0"/>
          </a:p>
        </p:txBody>
      </p:sp>
    </p:spTree>
    <p:extLst>
      <p:ext uri="{BB962C8B-B14F-4D97-AF65-F5344CB8AC3E}">
        <p14:creationId xmlns:p14="http://schemas.microsoft.com/office/powerpoint/2010/main" val="1172107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9750FF-D1DC-7B49-93DF-D869E6398B31}"/>
              </a:ext>
            </a:extLst>
          </p:cNvPr>
          <p:cNvSpPr>
            <a:spLocks noGrp="1"/>
          </p:cNvSpPr>
          <p:nvPr>
            <p:ph type="title"/>
          </p:nvPr>
        </p:nvSpPr>
        <p:spPr/>
        <p:txBody>
          <a:bodyPr/>
          <a:lstStyle/>
          <a:p>
            <a:r>
              <a:rPr lang="en-US"/>
              <a:t>Click to edit Master title style</a:t>
            </a:r>
            <a:endParaRPr lang="it-IT"/>
          </a:p>
        </p:txBody>
      </p:sp>
      <p:sp>
        <p:nvSpPr>
          <p:cNvPr id="3" name="Segnaposto contenuto 2">
            <a:extLst>
              <a:ext uri="{FF2B5EF4-FFF2-40B4-BE49-F238E27FC236}">
                <a16:creationId xmlns:a16="http://schemas.microsoft.com/office/drawing/2014/main" id="{2729FF79-CE01-2F4A-A37A-01A1BB98BA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Segnaposto data 3">
            <a:extLst>
              <a:ext uri="{FF2B5EF4-FFF2-40B4-BE49-F238E27FC236}">
                <a16:creationId xmlns:a16="http://schemas.microsoft.com/office/drawing/2014/main" id="{93CD9350-EF8F-B544-9EA6-21413916EF8E}"/>
              </a:ext>
            </a:extLst>
          </p:cNvPr>
          <p:cNvSpPr>
            <a:spLocks noGrp="1"/>
          </p:cNvSpPr>
          <p:nvPr>
            <p:ph type="dt" sz="half" idx="10"/>
          </p:nvPr>
        </p:nvSpPr>
        <p:spPr/>
        <p:txBody>
          <a:bodyPr/>
          <a:lstStyle/>
          <a:p>
            <a:fld id="{2283EE1A-E96A-5043-B9E7-ED8DB6610FAC}" type="datetimeFigureOut">
              <a:rPr lang="it-IT" smtClean="0"/>
              <a:t>11/01/2024</a:t>
            </a:fld>
            <a:endParaRPr lang="it-IT"/>
          </a:p>
        </p:txBody>
      </p:sp>
      <p:sp>
        <p:nvSpPr>
          <p:cNvPr id="5" name="Segnaposto piè di pagina 4">
            <a:extLst>
              <a:ext uri="{FF2B5EF4-FFF2-40B4-BE49-F238E27FC236}">
                <a16:creationId xmlns:a16="http://schemas.microsoft.com/office/drawing/2014/main" id="{3B311E92-6305-EF48-9BB4-6967F7D3694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2FDA16A-E330-6743-B375-A8F923492BF5}"/>
              </a:ext>
            </a:extLst>
          </p:cNvPr>
          <p:cNvSpPr>
            <a:spLocks noGrp="1"/>
          </p:cNvSpPr>
          <p:nvPr>
            <p:ph type="sldNum" sz="quarter" idx="12"/>
          </p:nvPr>
        </p:nvSpPr>
        <p:spPr/>
        <p:txBody>
          <a:bodyPr/>
          <a:lstStyle/>
          <a:p>
            <a:fld id="{26FF1D68-E445-9149-9076-963A20CF6792}" type="slidenum">
              <a:rPr lang="it-IT" smtClean="0"/>
              <a:t>‹#›</a:t>
            </a:fld>
            <a:endParaRPr lang="it-IT"/>
          </a:p>
        </p:txBody>
      </p:sp>
    </p:spTree>
    <p:extLst>
      <p:ext uri="{BB962C8B-B14F-4D97-AF65-F5344CB8AC3E}">
        <p14:creationId xmlns:p14="http://schemas.microsoft.com/office/powerpoint/2010/main" val="2611934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3E22D63-7C97-8F49-9769-5BE47CD19FCA}"/>
              </a:ext>
            </a:extLst>
          </p:cNvPr>
          <p:cNvSpPr>
            <a:spLocks noGrp="1"/>
          </p:cNvSpPr>
          <p:nvPr>
            <p:ph type="dt" sz="half" idx="10"/>
          </p:nvPr>
        </p:nvSpPr>
        <p:spPr/>
        <p:txBody>
          <a:bodyPr/>
          <a:lstStyle/>
          <a:p>
            <a:fld id="{2283EE1A-E96A-5043-B9E7-ED8DB6610FAC}" type="datetimeFigureOut">
              <a:rPr lang="it-IT" smtClean="0"/>
              <a:t>11/01/2024</a:t>
            </a:fld>
            <a:endParaRPr lang="it-IT"/>
          </a:p>
        </p:txBody>
      </p:sp>
      <p:sp>
        <p:nvSpPr>
          <p:cNvPr id="3" name="Segnaposto piè di pagina 2">
            <a:extLst>
              <a:ext uri="{FF2B5EF4-FFF2-40B4-BE49-F238E27FC236}">
                <a16:creationId xmlns:a16="http://schemas.microsoft.com/office/drawing/2014/main" id="{43E87FBA-6276-D249-B0BE-FD81055994E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166416B-2F3F-E747-BE8E-6C70019B6F22}"/>
              </a:ext>
            </a:extLst>
          </p:cNvPr>
          <p:cNvSpPr>
            <a:spLocks noGrp="1"/>
          </p:cNvSpPr>
          <p:nvPr>
            <p:ph type="sldNum" sz="quarter" idx="12"/>
          </p:nvPr>
        </p:nvSpPr>
        <p:spPr/>
        <p:txBody>
          <a:bodyPr/>
          <a:lstStyle/>
          <a:p>
            <a:fld id="{26FF1D68-E445-9149-9076-963A20CF6792}" type="slidenum">
              <a:rPr lang="it-IT" smtClean="0"/>
              <a:t>‹#›</a:t>
            </a:fld>
            <a:endParaRPr lang="it-IT"/>
          </a:p>
        </p:txBody>
      </p:sp>
    </p:spTree>
    <p:extLst>
      <p:ext uri="{BB962C8B-B14F-4D97-AF65-F5344CB8AC3E}">
        <p14:creationId xmlns:p14="http://schemas.microsoft.com/office/powerpoint/2010/main" val="127899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82" name="Google Shape;82;p14"/>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94"/>
        <p:cNvGrpSpPr/>
        <p:nvPr/>
      </p:nvGrpSpPr>
      <p:grpSpPr>
        <a:xfrm>
          <a:off x="0" y="0"/>
          <a:ext cx="0" cy="0"/>
          <a:chOff x="0" y="0"/>
          <a:chExt cx="0" cy="0"/>
        </a:xfrm>
      </p:grpSpPr>
      <p:pic>
        <p:nvPicPr>
          <p:cNvPr id="2" name="Google Shape;28;p4">
            <a:extLst>
              <a:ext uri="{FF2B5EF4-FFF2-40B4-BE49-F238E27FC236}">
                <a16:creationId xmlns:a16="http://schemas.microsoft.com/office/drawing/2014/main" id="{09C3259C-D447-D4C1-0720-3FD2D68F6621}"/>
              </a:ext>
            </a:extLst>
          </p:cNvPr>
          <p:cNvPicPr preferRelativeResize="0"/>
          <p:nvPr userDrawn="1"/>
        </p:nvPicPr>
        <p:blipFill>
          <a:blip r:embed="rId2">
            <a:alphaModFix/>
          </a:blip>
          <a:stretch>
            <a:fillRect/>
          </a:stretch>
        </p:blipFill>
        <p:spPr>
          <a:xfrm>
            <a:off x="478427" y="4215396"/>
            <a:ext cx="1794100" cy="697916"/>
          </a:xfrm>
          <a:prstGeom prst="rect">
            <a:avLst/>
          </a:prstGeom>
          <a:noFill/>
          <a:ln>
            <a:noFill/>
          </a:ln>
        </p:spPr>
      </p:pic>
      <p:sp>
        <p:nvSpPr>
          <p:cNvPr id="96" name="Google Shape;96;p17"/>
          <p:cNvSpPr txBox="1">
            <a:spLocks noGrp="1"/>
          </p:cNvSpPr>
          <p:nvPr>
            <p:ph type="body" idx="1"/>
          </p:nvPr>
        </p:nvSpPr>
        <p:spPr>
          <a:xfrm rot="-5400000">
            <a:off x="78623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chemeClr val="tx1"/>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98" name="Google Shape;98;p17"/>
          <p:cNvSpPr txBox="1">
            <a:spLocks noGrp="1"/>
          </p:cNvSpPr>
          <p:nvPr>
            <p:ph type="subTitle" idx="2"/>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Gill Sans"/>
              <a:buNone/>
              <a:defRPr sz="1600" i="0" u="none" strike="noStrike" cap="none">
                <a:solidFill>
                  <a:schemeClr val="tx1"/>
                </a:solidFill>
                <a:latin typeface="Gill Sans"/>
                <a:ea typeface="Gill Sans"/>
                <a:cs typeface="Gill Sans"/>
                <a:sym typeface="Gill Sans"/>
              </a:defRPr>
            </a:lvl1pPr>
            <a:lvl2pPr marL="457200" marR="0" lvl="1" indent="0" algn="ctr" rtl="0">
              <a:spcBef>
                <a:spcPts val="8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2pPr>
            <a:lvl3pPr marL="914400" marR="0" lvl="2" indent="0" algn="ctr" rtl="0">
              <a:spcBef>
                <a:spcPts val="8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L="1371600" marR="0" lvl="3" indent="0" algn="ctr" rtl="0">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L="1828800" marR="0" lvl="4" indent="0" algn="ctr" rtl="0">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L="2286000" marR="0" lvl="5"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L="2743200" marR="0" lvl="6"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L="3200400" marR="0" lvl="7"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L="3657600" marR="0" lvl="8"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pic>
        <p:nvPicPr>
          <p:cNvPr id="3" name="Picture 2" descr="Home">
            <a:extLst>
              <a:ext uri="{FF2B5EF4-FFF2-40B4-BE49-F238E27FC236}">
                <a16:creationId xmlns:a16="http://schemas.microsoft.com/office/drawing/2014/main" id="{805B1D4A-F896-29E7-3580-118AC8DBE3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15662" y="4384575"/>
            <a:ext cx="948145" cy="380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99"/>
        <p:cNvGrpSpPr/>
        <p:nvPr/>
      </p:nvGrpSpPr>
      <p:grpSpPr>
        <a:xfrm>
          <a:off x="0" y="0"/>
          <a:ext cx="0" cy="0"/>
          <a:chOff x="0" y="0"/>
          <a:chExt cx="0" cy="0"/>
        </a:xfrm>
      </p:grpSpPr>
      <p:sp>
        <p:nvSpPr>
          <p:cNvPr id="100" name="Google Shape;100;p18"/>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01" name="Google Shape;101;p18"/>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02" name="Google Shape;102;p18"/>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Gill Sans"/>
              <a:buNone/>
              <a:defRPr sz="600" i="0" u="none" strike="noStrike" cap="none">
                <a:solidFill>
                  <a:srgbClr val="FFFFFF"/>
                </a:solidFill>
                <a:latin typeface="Gill Sans"/>
                <a:ea typeface="Gill Sans"/>
                <a:cs typeface="Gill Sans"/>
                <a:sym typeface="Gill Sans"/>
              </a:defRPr>
            </a:lvl1pPr>
            <a:lvl2pPr marL="914400" marR="0" lvl="1" indent="-228600" algn="l" rtl="0">
              <a:spcBef>
                <a:spcPts val="800"/>
              </a:spcBef>
              <a:spcAft>
                <a:spcPts val="0"/>
              </a:spcAft>
              <a:buClr>
                <a:schemeClr val="lt1"/>
              </a:buClr>
              <a:buSzPts val="1600"/>
              <a:buFont typeface="Gill Sans"/>
              <a:buNone/>
              <a:defRPr sz="1800" i="0" u="none" strike="noStrike" cap="none">
                <a:solidFill>
                  <a:schemeClr val="lt1"/>
                </a:solidFill>
                <a:latin typeface="Gill Sans"/>
                <a:ea typeface="Gill Sans"/>
                <a:cs typeface="Gill Sans"/>
                <a:sym typeface="Gill Sans"/>
              </a:defRPr>
            </a:lvl2pPr>
            <a:lvl3pPr marL="1371600" marR="0" lvl="2" indent="-228600" algn="l" rtl="0">
              <a:spcBef>
                <a:spcPts val="800"/>
              </a:spcBef>
              <a:spcAft>
                <a:spcPts val="0"/>
              </a:spcAft>
              <a:buClr>
                <a:schemeClr val="lt1"/>
              </a:buClr>
              <a:buSzPts val="1800"/>
              <a:buFont typeface="Gill Sans"/>
              <a:buNone/>
              <a:defRPr sz="1600" i="0" u="none" strike="noStrike" cap="none">
                <a:solidFill>
                  <a:schemeClr val="lt1"/>
                </a:solidFill>
                <a:latin typeface="Gill Sans"/>
                <a:ea typeface="Gill Sans"/>
                <a:cs typeface="Gill Sans"/>
                <a:sym typeface="Gill Sans"/>
              </a:defRPr>
            </a:lvl3pPr>
            <a:lvl4pPr marL="1828800" marR="0" lvl="3" indent="-228600" algn="l" rtl="0">
              <a:spcBef>
                <a:spcPts val="280"/>
              </a:spcBef>
              <a:spcAft>
                <a:spcPts val="0"/>
              </a:spcAft>
              <a:buClr>
                <a:schemeClr val="lt1"/>
              </a:buClr>
              <a:buSzPts val="1600"/>
              <a:buFont typeface="Gill Sans"/>
              <a:buNone/>
              <a:defRPr sz="1400" i="0" u="none" strike="noStrike" cap="none">
                <a:solidFill>
                  <a:schemeClr val="lt1"/>
                </a:solidFill>
                <a:latin typeface="Gill Sans"/>
                <a:ea typeface="Gill Sans"/>
                <a:cs typeface="Gill Sans"/>
                <a:sym typeface="Gill Sans"/>
              </a:defRPr>
            </a:lvl4pPr>
            <a:lvl5pPr marL="2286000" marR="0" lvl="4" indent="-228600" algn="l" rtl="0">
              <a:spcBef>
                <a:spcPts val="240"/>
              </a:spcBef>
              <a:spcAft>
                <a:spcPts val="0"/>
              </a:spcAft>
              <a:buClr>
                <a:schemeClr val="lt1"/>
              </a:buClr>
              <a:buSzPts val="1400"/>
              <a:buFont typeface="Gill Sans"/>
              <a:buNone/>
              <a:defRPr sz="1200" i="0" u="none" strike="noStrike" cap="none">
                <a:solidFill>
                  <a:schemeClr val="lt1"/>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05" name="Google Shape;105;p19"/>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108" name="Google Shape;108;p20"/>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109"/>
        <p:cNvGrpSpPr/>
        <p:nvPr/>
      </p:nvGrpSpPr>
      <p:grpSpPr>
        <a:xfrm>
          <a:off x="0" y="0"/>
          <a:ext cx="0" cy="0"/>
          <a:chOff x="0" y="0"/>
          <a:chExt cx="0" cy="0"/>
        </a:xfrm>
      </p:grpSpPr>
      <p:sp>
        <p:nvSpPr>
          <p:cNvPr id="110" name="Google Shape;110;p21"/>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11" name="Google Shape;111;p21"/>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12" name="Google Shape;112;p21"/>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13"/>
        <p:cNvGrpSpPr/>
        <p:nvPr/>
      </p:nvGrpSpPr>
      <p:grpSpPr>
        <a:xfrm>
          <a:off x="0" y="0"/>
          <a:ext cx="0" cy="0"/>
          <a:chOff x="0" y="0"/>
          <a:chExt cx="0" cy="0"/>
        </a:xfrm>
      </p:grpSpPr>
      <p:sp>
        <p:nvSpPr>
          <p:cNvPr id="114" name="Google Shape;114;p22"/>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15" name="Google Shape;115;p22"/>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16" name="Google Shape;116;p22"/>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1371600" marR="0" lvl="2" indent="-330200" algn="l" rtl="0">
              <a:spcBef>
                <a:spcPts val="8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3pPr>
            <a:lvl4pPr marL="1828800" marR="0" lvl="3" indent="-317500"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4pPr>
            <a:lvl5pPr marL="2286000" marR="0" lvl="4" indent="-330200" algn="l" rtl="0">
              <a:spcBef>
                <a:spcPts val="320"/>
              </a:spcBef>
              <a:spcAft>
                <a:spcPts val="0"/>
              </a:spcAft>
              <a:buClr>
                <a:srgbClr val="FFFFFF"/>
              </a:buClr>
              <a:buSzPts val="1600"/>
              <a:buFont typeface="Gill Sans"/>
              <a:buChar char="»"/>
              <a:defRPr sz="1600" i="0" u="none" strike="noStrike" cap="none">
                <a:solidFill>
                  <a:srgbClr val="FFFFFF"/>
                </a:solidFill>
                <a:latin typeface="Gill Sans"/>
                <a:ea typeface="Gill Sans"/>
                <a:cs typeface="Gill Sans"/>
                <a:sym typeface="Gill Sans"/>
              </a:defRPr>
            </a:lvl5pPr>
            <a:lvl6pPr marL="2743200" marR="0" lvl="5"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6pPr>
            <a:lvl7pPr marL="3200400" marR="0" lvl="6"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7pPr>
            <a:lvl8pPr marL="3657600" marR="0" lvl="7"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8pPr>
            <a:lvl9pPr marL="4114800" marR="0" lvl="8" indent="-342900" algn="l" rtl="0">
              <a:spcBef>
                <a:spcPts val="360"/>
              </a:spcBef>
              <a:spcAft>
                <a:spcPts val="0"/>
              </a:spcAft>
              <a:buClr>
                <a:schemeClr val="dk1"/>
              </a:buClr>
              <a:buSzPts val="1800"/>
              <a:buFont typeface="Gill Sans"/>
              <a:buChar char="•"/>
              <a:defRPr sz="1800" i="0" u="none" strike="noStrike" cap="none">
                <a:solidFill>
                  <a:schemeClr val="dk1"/>
                </a:solidFill>
                <a:latin typeface="Gill Sans"/>
                <a:ea typeface="Gill Sans"/>
                <a:cs typeface="Gill Sans"/>
                <a:sym typeface="Gill Sans"/>
              </a:defRPr>
            </a:lvl9pPr>
          </a:lstStyle>
          <a:p>
            <a:endParaRPr/>
          </a:p>
        </p:txBody>
      </p:sp>
      <p:sp>
        <p:nvSpPr>
          <p:cNvPr id="117" name="Google Shape;117;p22"/>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Gill Sans"/>
              <a:buNone/>
              <a:defRPr sz="2400" i="0" u="none" strike="noStrike" cap="none">
                <a:solidFill>
                  <a:srgbClr val="BA0C2F"/>
                </a:solidFill>
                <a:latin typeface="Gill Sans"/>
                <a:ea typeface="Gill Sans"/>
                <a:cs typeface="Gill Sans"/>
                <a:sym typeface="Gill Sans"/>
              </a:defRPr>
            </a:lvl1pPr>
            <a:lvl2pPr lvl="1" indent="0">
              <a:spcBef>
                <a:spcPts val="0"/>
              </a:spcBef>
              <a:spcAft>
                <a:spcPts val="0"/>
              </a:spcAft>
              <a:buSzPts val="1400"/>
              <a:buFont typeface="Gill Sans"/>
              <a:buNone/>
              <a:defRPr sz="1800">
                <a:latin typeface="Gill Sans"/>
                <a:ea typeface="Gill Sans"/>
                <a:cs typeface="Gill Sans"/>
                <a:sym typeface="Gill Sans"/>
              </a:defRPr>
            </a:lvl2pPr>
            <a:lvl3pPr lvl="2" indent="0">
              <a:spcBef>
                <a:spcPts val="0"/>
              </a:spcBef>
              <a:spcAft>
                <a:spcPts val="0"/>
              </a:spcAft>
              <a:buSzPts val="1400"/>
              <a:buFont typeface="Gill Sans"/>
              <a:buNone/>
              <a:defRPr sz="1800">
                <a:latin typeface="Gill Sans"/>
                <a:ea typeface="Gill Sans"/>
                <a:cs typeface="Gill Sans"/>
                <a:sym typeface="Gill Sans"/>
              </a:defRPr>
            </a:lvl3pPr>
            <a:lvl4pPr lvl="3" indent="0">
              <a:spcBef>
                <a:spcPts val="0"/>
              </a:spcBef>
              <a:spcAft>
                <a:spcPts val="0"/>
              </a:spcAft>
              <a:buSzPts val="1400"/>
              <a:buFont typeface="Gill Sans"/>
              <a:buNone/>
              <a:defRPr sz="1800">
                <a:latin typeface="Gill Sans"/>
                <a:ea typeface="Gill Sans"/>
                <a:cs typeface="Gill Sans"/>
                <a:sym typeface="Gill Sans"/>
              </a:defRPr>
            </a:lvl4pPr>
            <a:lvl5pPr lvl="4" indent="0">
              <a:spcBef>
                <a:spcPts val="0"/>
              </a:spcBef>
              <a:spcAft>
                <a:spcPts val="0"/>
              </a:spcAft>
              <a:buSzPts val="1400"/>
              <a:buFont typeface="Gill Sans"/>
              <a:buNone/>
              <a:defRPr sz="1800">
                <a:latin typeface="Gill Sans"/>
                <a:ea typeface="Gill Sans"/>
                <a:cs typeface="Gill Sans"/>
                <a:sym typeface="Gill Sans"/>
              </a:defRPr>
            </a:lvl5pPr>
            <a:lvl6pPr lvl="5" indent="0">
              <a:spcBef>
                <a:spcPts val="0"/>
              </a:spcBef>
              <a:spcAft>
                <a:spcPts val="0"/>
              </a:spcAft>
              <a:buSzPts val="1400"/>
              <a:buFont typeface="Gill Sans"/>
              <a:buNone/>
              <a:defRPr sz="1800">
                <a:latin typeface="Gill Sans"/>
                <a:ea typeface="Gill Sans"/>
                <a:cs typeface="Gill Sans"/>
                <a:sym typeface="Gill Sans"/>
              </a:defRPr>
            </a:lvl6pPr>
            <a:lvl7pPr lvl="6" indent="0">
              <a:spcBef>
                <a:spcPts val="0"/>
              </a:spcBef>
              <a:spcAft>
                <a:spcPts val="0"/>
              </a:spcAft>
              <a:buSzPts val="1400"/>
              <a:buFont typeface="Gill Sans"/>
              <a:buNone/>
              <a:defRPr sz="1800">
                <a:latin typeface="Gill Sans"/>
                <a:ea typeface="Gill Sans"/>
                <a:cs typeface="Gill Sans"/>
                <a:sym typeface="Gill Sans"/>
              </a:defRPr>
            </a:lvl7pPr>
            <a:lvl8pPr lvl="7" indent="0">
              <a:spcBef>
                <a:spcPts val="0"/>
              </a:spcBef>
              <a:spcAft>
                <a:spcPts val="0"/>
              </a:spcAft>
              <a:buSzPts val="1400"/>
              <a:buFont typeface="Gill Sans"/>
              <a:buNone/>
              <a:defRPr sz="1800">
                <a:latin typeface="Gill Sans"/>
                <a:ea typeface="Gill Sans"/>
                <a:cs typeface="Gill Sans"/>
                <a:sym typeface="Gill Sans"/>
              </a:defRPr>
            </a:lvl8pPr>
            <a:lvl9pPr lvl="8" indent="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 name="Google Shape;12;p1"/>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60"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5" r:id="rId25"/>
    <p:sldLayoutId id="2147483686" r:id="rId26"/>
    <p:sldLayoutId id="2147483687" r:id="rId27"/>
    <p:sldLayoutId id="2147483688" r:id="rId28"/>
    <p:sldLayoutId id="2147483689"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8.xml"/><Relationship Id="rId4" Type="http://schemas.openxmlformats.org/officeDocument/2006/relationships/hyperlink" Target="https://csrc.nist.gov/pubs/cswp/29/the-nist-cybersecurity-framework-20/ip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hyperlink" Target="https://www.nist.gov/system/files/documents/2023/01/19/CSF_2.0_Concept_Paper_01-18-23.pdf" TargetMode="External"/><Relationship Id="rId2" Type="http://schemas.openxmlformats.org/officeDocument/2006/relationships/hyperlink" Target="https://nvlpubs.nist.gov/nistpubs/SpecialPublications/NIST.SP.800-161r1.pdf" TargetMode="External"/><Relationship Id="rId1" Type="http://schemas.openxmlformats.org/officeDocument/2006/relationships/slideLayout" Target="../slideLayouts/slideLayout28.xml"/><Relationship Id="rId5" Type="http://schemas.openxmlformats.org/officeDocument/2006/relationships/hyperlink" Target="https://www.ee-isac.eu/" TargetMode="External"/><Relationship Id="rId4" Type="http://schemas.openxmlformats.org/officeDocument/2006/relationships/hyperlink" Target="https://www.nist.gov/news-events/events/2023/09/journey-nist-cybersecurity-framework-csf-20-workshop-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fcleve@xanthus-consulting.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mailto:glpugni@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8"/>
          <p:cNvSpPr txBox="1">
            <a:spLocks noGrp="1"/>
          </p:cNvSpPr>
          <p:nvPr>
            <p:ph type="ctrTitle"/>
          </p:nvPr>
        </p:nvSpPr>
        <p:spPr>
          <a:xfrm>
            <a:off x="685800" y="1601788"/>
            <a:ext cx="4668574" cy="626109"/>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Autofit/>
          </a:bodyPr>
          <a:lstStyle/>
          <a:p>
            <a:pPr marL="0" marR="0" lvl="0" indent="0" algn="l" rtl="0">
              <a:spcBef>
                <a:spcPts val="0"/>
              </a:spcBef>
              <a:spcAft>
                <a:spcPts val="0"/>
              </a:spcAft>
              <a:buClr>
                <a:schemeClr val="lt1"/>
              </a:buClr>
              <a:buFont typeface="Cabin"/>
              <a:buNone/>
            </a:pPr>
            <a:r>
              <a:rPr lang="en-US" sz="3200" i="0" u="none" strike="noStrike" cap="none" dirty="0">
                <a:solidFill>
                  <a:schemeClr val="lt1"/>
                </a:solidFill>
              </a:rPr>
              <a:t>Supply Chain Standards</a:t>
            </a:r>
          </a:p>
        </p:txBody>
      </p:sp>
      <p:sp>
        <p:nvSpPr>
          <p:cNvPr id="185" name="Google Shape;185;p38"/>
          <p:cNvSpPr txBox="1">
            <a:spLocks noGrp="1"/>
          </p:cNvSpPr>
          <p:nvPr>
            <p:ph type="subTitle" idx="1"/>
          </p:nvPr>
        </p:nvSpPr>
        <p:spPr>
          <a:xfrm>
            <a:off x="685799" y="2373923"/>
            <a:ext cx="7798778" cy="2268415"/>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1"/>
              </a:buClr>
              <a:buFont typeface="Arial"/>
              <a:buNone/>
            </a:pPr>
            <a:r>
              <a:rPr lang="en-US" sz="2000" i="0" u="none" strike="noStrike" cap="none" dirty="0">
                <a:solidFill>
                  <a:schemeClr val="lt1"/>
                </a:solidFill>
              </a:rPr>
              <a:t>Cybersecurity and Digitalization: </a:t>
            </a:r>
          </a:p>
          <a:p>
            <a:pPr marL="0" marR="0" lvl="0" indent="0" algn="l" rtl="0">
              <a:spcBef>
                <a:spcPts val="0"/>
              </a:spcBef>
              <a:spcAft>
                <a:spcPts val="0"/>
              </a:spcAft>
              <a:buClr>
                <a:schemeClr val="lt1"/>
              </a:buClr>
              <a:buFont typeface="Arial"/>
              <a:buNone/>
            </a:pPr>
            <a:r>
              <a:rPr lang="en-US" sz="2000" i="0" u="none" strike="noStrike" cap="none" dirty="0">
                <a:solidFill>
                  <a:schemeClr val="lt1"/>
                </a:solidFill>
              </a:rPr>
              <a:t>Supply Chain Risks in the Electricity Sector</a:t>
            </a:r>
          </a:p>
          <a:p>
            <a:pPr marL="0" marR="0" lvl="0" indent="0" algn="l" rtl="0">
              <a:spcBef>
                <a:spcPts val="0"/>
              </a:spcBef>
              <a:spcAft>
                <a:spcPts val="0"/>
              </a:spcAft>
              <a:buClr>
                <a:schemeClr val="lt1"/>
              </a:buClr>
              <a:buFont typeface="Arial"/>
              <a:buNone/>
            </a:pPr>
            <a:endParaRPr lang="en-US" dirty="0"/>
          </a:p>
          <a:p>
            <a:pPr marL="0" marR="0" lvl="0" indent="0" algn="l" rtl="0">
              <a:spcBef>
                <a:spcPts val="0"/>
              </a:spcBef>
              <a:spcAft>
                <a:spcPts val="0"/>
              </a:spcAft>
              <a:buClr>
                <a:schemeClr val="lt1"/>
              </a:buClr>
              <a:buFont typeface="Arial"/>
              <a:buNone/>
            </a:pPr>
            <a:endParaRPr lang="en-US" dirty="0"/>
          </a:p>
          <a:p>
            <a:pPr marL="0" marR="0" lvl="0" indent="0" algn="ctr" rtl="0">
              <a:spcBef>
                <a:spcPts val="0"/>
              </a:spcBef>
              <a:spcAft>
                <a:spcPts val="0"/>
              </a:spcAft>
              <a:buClr>
                <a:schemeClr val="lt1"/>
              </a:buClr>
              <a:buFont typeface="Arial"/>
              <a:buNone/>
            </a:pPr>
            <a:r>
              <a:rPr lang="en-US" sz="2000" i="0" u="none" strike="noStrike" cap="none" dirty="0">
                <a:solidFill>
                  <a:schemeClr val="lt1"/>
                </a:solidFill>
              </a:rPr>
              <a:t>Frances Cleveland</a:t>
            </a:r>
          </a:p>
          <a:p>
            <a:pPr marL="0" marR="0" lvl="0" indent="0" algn="ctr" rtl="0">
              <a:spcBef>
                <a:spcPts val="0"/>
              </a:spcBef>
              <a:spcAft>
                <a:spcPts val="0"/>
              </a:spcAft>
              <a:buClr>
                <a:schemeClr val="lt1"/>
              </a:buClr>
              <a:buFont typeface="Arial"/>
              <a:buNone/>
            </a:pPr>
            <a:endParaRPr lang="en-US" sz="2000" i="0" u="none" strike="noStrike" cap="none" dirty="0">
              <a:solidFill>
                <a:schemeClr val="lt1"/>
              </a:solidFill>
            </a:endParaRPr>
          </a:p>
          <a:p>
            <a:pPr marL="0" marR="0" lvl="0" indent="0" algn="ctr" rtl="0">
              <a:spcBef>
                <a:spcPts val="0"/>
              </a:spcBef>
              <a:spcAft>
                <a:spcPts val="0"/>
              </a:spcAft>
              <a:buClr>
                <a:schemeClr val="lt1"/>
              </a:buClr>
              <a:buFont typeface="Arial"/>
              <a:buNone/>
            </a:pPr>
            <a:r>
              <a:rPr lang="en-US" sz="2000" i="0" u="none" strike="noStrike" cap="none" dirty="0">
                <a:solidFill>
                  <a:schemeClr val="lt1"/>
                </a:solidFill>
              </a:rPr>
              <a:t>Gian Luigi Pugni</a:t>
            </a:r>
          </a:p>
          <a:p>
            <a:pPr marL="0" marR="0" lvl="0" indent="0" algn="l" rtl="0">
              <a:spcBef>
                <a:spcPts val="0"/>
              </a:spcBef>
              <a:spcAft>
                <a:spcPts val="0"/>
              </a:spcAft>
              <a:buClr>
                <a:schemeClr val="lt1"/>
              </a:buClr>
              <a:buFont typeface="Arial"/>
              <a:buNone/>
            </a:pPr>
            <a:endParaRPr lang="en-US" sz="1600" i="0" u="none" strike="noStrike" cap="none" dirty="0">
              <a:solidFill>
                <a:schemeClr val="lt1"/>
              </a:solidFill>
            </a:endParaRPr>
          </a:p>
        </p:txBody>
      </p:sp>
      <p:sp>
        <p:nvSpPr>
          <p:cNvPr id="186" name="Google Shape;186;p38"/>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Font typeface="Arial"/>
              <a:buNone/>
            </a:pPr>
            <a:endParaRPr sz="600" b="0" i="0" u="none" strike="noStrike" cap="none">
              <a:solidFill>
                <a:schemeClr val="lt1"/>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F852B6-4844-B0F4-2160-11FDA0BCF793}"/>
              </a:ext>
            </a:extLst>
          </p:cNvPr>
          <p:cNvSpPr>
            <a:spLocks noGrp="1"/>
          </p:cNvSpPr>
          <p:nvPr>
            <p:ph type="body" idx="1"/>
          </p:nvPr>
        </p:nvSpPr>
        <p:spPr>
          <a:xfrm>
            <a:off x="152399" y="788713"/>
            <a:ext cx="4191527" cy="4242073"/>
          </a:xfrm>
        </p:spPr>
        <p:txBody>
          <a:bodyPr>
            <a:normAutofit fontScale="85000" lnSpcReduction="10000"/>
          </a:bodyPr>
          <a:lstStyle/>
          <a:p>
            <a:pPr>
              <a:spcBef>
                <a:spcPts val="1200"/>
              </a:spcBef>
            </a:pPr>
            <a:r>
              <a:rPr lang="en-US" sz="1800" b="1" i="1" u="none" strike="noStrike" baseline="0" dirty="0">
                <a:solidFill>
                  <a:srgbClr val="000000"/>
                </a:solidFill>
                <a:latin typeface="Times New Roman" panose="02020603050405020304" pitchFamily="18" charset="0"/>
              </a:rPr>
              <a:t>GOVERN (GV) </a:t>
            </a:r>
            <a:r>
              <a:rPr lang="en-US" sz="1800" b="0" i="1" u="none" strike="noStrike" baseline="0" dirty="0">
                <a:solidFill>
                  <a:srgbClr val="000000"/>
                </a:solidFill>
                <a:latin typeface="Times New Roman" panose="02020603050405020304" pitchFamily="18" charset="0"/>
              </a:rPr>
              <a:t>– Establish and monitor the organization’s cybersecurity risk management</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strategy, expectations, and policy. </a:t>
            </a:r>
            <a:endParaRPr lang="en-US" sz="1800" b="0" i="0" u="none" strike="noStrike" baseline="0" dirty="0">
              <a:solidFill>
                <a:srgbClr val="000000"/>
              </a:solidFill>
              <a:latin typeface="Times New Roman" panose="02020603050405020304" pitchFamily="18" charset="0"/>
            </a:endParaRPr>
          </a:p>
          <a:p>
            <a:pPr>
              <a:spcBef>
                <a:spcPts val="1200"/>
              </a:spcBef>
            </a:pPr>
            <a:r>
              <a:rPr lang="en-US" sz="1800" b="1" i="1" u="none" strike="noStrike" baseline="0" dirty="0">
                <a:solidFill>
                  <a:srgbClr val="000000"/>
                </a:solidFill>
                <a:latin typeface="Times New Roman" panose="02020603050405020304" pitchFamily="18" charset="0"/>
              </a:rPr>
              <a:t>IDENTIFY (ID) </a:t>
            </a:r>
            <a:r>
              <a:rPr lang="en-US" sz="1800" b="0" i="1" u="none" strike="noStrike" baseline="0" dirty="0">
                <a:solidFill>
                  <a:srgbClr val="000000"/>
                </a:solidFill>
                <a:latin typeface="Times New Roman" panose="02020603050405020304" pitchFamily="18" charset="0"/>
              </a:rPr>
              <a:t>– Help determine the current cybersecurity risk to the organization. </a:t>
            </a:r>
            <a:r>
              <a:rPr lang="en-US" sz="1800" b="0" i="0" u="none" strike="noStrike" baseline="0" dirty="0">
                <a:solidFill>
                  <a:srgbClr val="000000"/>
                </a:solidFill>
                <a:latin typeface="Times New Roman" panose="02020603050405020304" pitchFamily="18" charset="0"/>
              </a:rPr>
              <a:t> </a:t>
            </a:r>
          </a:p>
          <a:p>
            <a:pPr>
              <a:spcBef>
                <a:spcPts val="1200"/>
              </a:spcBef>
            </a:pPr>
            <a:r>
              <a:rPr lang="en-US" sz="1800" b="1" i="1" u="none" strike="noStrike" baseline="0" dirty="0">
                <a:solidFill>
                  <a:srgbClr val="000000"/>
                </a:solidFill>
                <a:latin typeface="Times New Roman" panose="02020603050405020304" pitchFamily="18" charset="0"/>
              </a:rPr>
              <a:t>PROTECT (PR) </a:t>
            </a:r>
            <a:r>
              <a:rPr lang="en-US" sz="1800" b="0" i="1" u="none" strike="noStrike" baseline="0" dirty="0">
                <a:solidFill>
                  <a:srgbClr val="000000"/>
                </a:solidFill>
                <a:latin typeface="Times New Roman" panose="02020603050405020304" pitchFamily="18" charset="0"/>
              </a:rPr>
              <a:t>– Use safeguards to prevent or reduce cybersecurity risk. </a:t>
            </a:r>
            <a:endParaRPr lang="en-US" sz="1800" b="0" i="0" u="none" strike="noStrike" baseline="0" dirty="0">
              <a:solidFill>
                <a:srgbClr val="000000"/>
              </a:solidFill>
              <a:latin typeface="Times New Roman" panose="02020603050405020304" pitchFamily="18" charset="0"/>
            </a:endParaRPr>
          </a:p>
          <a:p>
            <a:pPr>
              <a:spcBef>
                <a:spcPts val="1200"/>
              </a:spcBef>
            </a:pPr>
            <a:r>
              <a:rPr lang="en-US" sz="1800" b="1" i="1" u="none" strike="noStrike" baseline="0" dirty="0">
                <a:solidFill>
                  <a:srgbClr val="000000"/>
                </a:solidFill>
                <a:latin typeface="Times New Roman" panose="02020603050405020304" pitchFamily="18" charset="0"/>
              </a:rPr>
              <a:t>DETECT (DE) </a:t>
            </a:r>
            <a:r>
              <a:rPr lang="en-US" sz="1800" b="0" i="1" u="none" strike="noStrike" baseline="0" dirty="0">
                <a:solidFill>
                  <a:srgbClr val="000000"/>
                </a:solidFill>
                <a:latin typeface="Times New Roman" panose="02020603050405020304" pitchFamily="18" charset="0"/>
              </a:rPr>
              <a:t>– Find and analyze possible cybersecurity attacks and compromises. </a:t>
            </a:r>
          </a:p>
          <a:p>
            <a:pPr>
              <a:spcBef>
                <a:spcPts val="1200"/>
              </a:spcBef>
            </a:pPr>
            <a:r>
              <a:rPr lang="en-US" sz="1800" b="1" i="1" u="none" strike="noStrike" baseline="0" dirty="0">
                <a:solidFill>
                  <a:srgbClr val="000000"/>
                </a:solidFill>
                <a:latin typeface="Times New Roman" panose="02020603050405020304" pitchFamily="18" charset="0"/>
              </a:rPr>
              <a:t>RESPOND (RS) </a:t>
            </a:r>
            <a:r>
              <a:rPr lang="en-US" sz="1800" b="0" i="1" u="none" strike="noStrike" baseline="0" dirty="0">
                <a:solidFill>
                  <a:srgbClr val="000000"/>
                </a:solidFill>
                <a:latin typeface="Times New Roman" panose="02020603050405020304" pitchFamily="18" charset="0"/>
              </a:rPr>
              <a:t>– Take action regarding a detected cybersecurity incident. </a:t>
            </a:r>
            <a:endParaRPr lang="en-US" sz="1800" b="0" i="0" u="none" strike="noStrike" baseline="0" dirty="0">
              <a:solidFill>
                <a:srgbClr val="000000"/>
              </a:solidFill>
              <a:latin typeface="Times New Roman" panose="02020603050405020304" pitchFamily="18" charset="0"/>
            </a:endParaRPr>
          </a:p>
          <a:p>
            <a:pPr>
              <a:spcBef>
                <a:spcPts val="1200"/>
              </a:spcBef>
            </a:pPr>
            <a:r>
              <a:rPr lang="en-US" sz="1800" b="1" i="1" u="none" strike="noStrike" baseline="0" dirty="0">
                <a:solidFill>
                  <a:srgbClr val="000000"/>
                </a:solidFill>
                <a:latin typeface="Times New Roman" panose="02020603050405020304" pitchFamily="18" charset="0"/>
              </a:rPr>
              <a:t>RECOVER (RC) </a:t>
            </a:r>
            <a:r>
              <a:rPr lang="en-US" sz="1800" b="0" i="1" u="none" strike="noStrike" baseline="0" dirty="0">
                <a:solidFill>
                  <a:srgbClr val="000000"/>
                </a:solidFill>
                <a:latin typeface="Times New Roman" panose="02020603050405020304" pitchFamily="18" charset="0"/>
              </a:rPr>
              <a:t>– Restore assets and operations that were impacted by a cybersecurity</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incident. </a:t>
            </a:r>
            <a:endParaRPr lang="en-US" dirty="0"/>
          </a:p>
        </p:txBody>
      </p:sp>
      <p:sp>
        <p:nvSpPr>
          <p:cNvPr id="3" name="Slide Number Placeholder 2">
            <a:extLst>
              <a:ext uri="{FF2B5EF4-FFF2-40B4-BE49-F238E27FC236}">
                <a16:creationId xmlns:a16="http://schemas.microsoft.com/office/drawing/2014/main" id="{8531B8C7-5D52-8315-1D3E-7DAFBE393F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4" name="Text Placeholder 3">
            <a:extLst>
              <a:ext uri="{FF2B5EF4-FFF2-40B4-BE49-F238E27FC236}">
                <a16:creationId xmlns:a16="http://schemas.microsoft.com/office/drawing/2014/main" id="{39924CFD-353D-78B4-A31A-51A63F181E42}"/>
              </a:ext>
            </a:extLst>
          </p:cNvPr>
          <p:cNvSpPr>
            <a:spLocks noGrp="1"/>
          </p:cNvSpPr>
          <p:nvPr>
            <p:ph type="body" idx="2"/>
          </p:nvPr>
        </p:nvSpPr>
        <p:spPr/>
        <p:txBody>
          <a:bodyPr/>
          <a:lstStyle/>
          <a:p>
            <a:endParaRPr lang="en-US"/>
          </a:p>
        </p:txBody>
      </p:sp>
      <p:sp>
        <p:nvSpPr>
          <p:cNvPr id="5" name="Title 4">
            <a:extLst>
              <a:ext uri="{FF2B5EF4-FFF2-40B4-BE49-F238E27FC236}">
                <a16:creationId xmlns:a16="http://schemas.microsoft.com/office/drawing/2014/main" id="{B1125DD5-C72C-689E-82F0-1965A2C5D9C0}"/>
              </a:ext>
            </a:extLst>
          </p:cNvPr>
          <p:cNvSpPr>
            <a:spLocks noGrp="1"/>
          </p:cNvSpPr>
          <p:nvPr>
            <p:ph type="title"/>
          </p:nvPr>
        </p:nvSpPr>
        <p:spPr>
          <a:xfrm>
            <a:off x="863404" y="239602"/>
            <a:ext cx="7595099" cy="537549"/>
          </a:xfrm>
        </p:spPr>
        <p:txBody>
          <a:bodyPr/>
          <a:lstStyle/>
          <a:p>
            <a:r>
              <a:rPr lang="en-US" sz="2800" dirty="0"/>
              <a:t>NIST Cybersecurity Framework 2.0 (draft)</a:t>
            </a:r>
          </a:p>
        </p:txBody>
      </p:sp>
      <p:pic>
        <p:nvPicPr>
          <p:cNvPr id="9" name="Picture 8">
            <a:extLst>
              <a:ext uri="{FF2B5EF4-FFF2-40B4-BE49-F238E27FC236}">
                <a16:creationId xmlns:a16="http://schemas.microsoft.com/office/drawing/2014/main" id="{C0B907E0-430B-75CF-371C-71062840F785}"/>
              </a:ext>
            </a:extLst>
          </p:cNvPr>
          <p:cNvPicPr>
            <a:picLocks noChangeAspect="1"/>
          </p:cNvPicPr>
          <p:nvPr/>
        </p:nvPicPr>
        <p:blipFill>
          <a:blip r:embed="rId2"/>
          <a:stretch>
            <a:fillRect/>
          </a:stretch>
        </p:blipFill>
        <p:spPr>
          <a:xfrm>
            <a:off x="94593" y="6272"/>
            <a:ext cx="768812" cy="673058"/>
          </a:xfrm>
          <a:prstGeom prst="rect">
            <a:avLst/>
          </a:prstGeom>
        </p:spPr>
      </p:pic>
      <p:pic>
        <p:nvPicPr>
          <p:cNvPr id="10" name="Picture 9">
            <a:extLst>
              <a:ext uri="{FF2B5EF4-FFF2-40B4-BE49-F238E27FC236}">
                <a16:creationId xmlns:a16="http://schemas.microsoft.com/office/drawing/2014/main" id="{D508C85C-B9E0-2D76-3C1D-AC5835DB36A4}"/>
              </a:ext>
            </a:extLst>
          </p:cNvPr>
          <p:cNvPicPr>
            <a:picLocks noChangeAspect="1"/>
          </p:cNvPicPr>
          <p:nvPr/>
        </p:nvPicPr>
        <p:blipFill>
          <a:blip r:embed="rId3"/>
          <a:stretch>
            <a:fillRect/>
          </a:stretch>
        </p:blipFill>
        <p:spPr>
          <a:xfrm>
            <a:off x="4439570" y="847531"/>
            <a:ext cx="4647674" cy="4150322"/>
          </a:xfrm>
          <a:prstGeom prst="rect">
            <a:avLst/>
          </a:prstGeom>
        </p:spPr>
      </p:pic>
      <p:sp>
        <p:nvSpPr>
          <p:cNvPr id="13" name="Oval 12">
            <a:extLst>
              <a:ext uri="{FF2B5EF4-FFF2-40B4-BE49-F238E27FC236}">
                <a16:creationId xmlns:a16="http://schemas.microsoft.com/office/drawing/2014/main" id="{6129E023-604A-AAAB-3F8A-FF9A14775CB4}"/>
              </a:ext>
            </a:extLst>
          </p:cNvPr>
          <p:cNvSpPr/>
          <p:nvPr/>
        </p:nvSpPr>
        <p:spPr>
          <a:xfrm>
            <a:off x="5169948" y="1322901"/>
            <a:ext cx="2309214" cy="354550"/>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98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04776" y="1320468"/>
            <a:ext cx="6787502" cy="1990022"/>
          </a:xfrm>
        </p:spPr>
        <p:txBody>
          <a:bodyPr>
            <a:noAutofit/>
          </a:bodyPr>
          <a:lstStyle/>
          <a:p>
            <a:pPr>
              <a:lnSpc>
                <a:spcPct val="150000"/>
              </a:lnSpc>
            </a:pPr>
            <a:r>
              <a:rPr lang="en-US" sz="2400" b="1" dirty="0"/>
              <a:t>Standards on Third-Party Risk Management and Cyber Risk Assessment Methodologies</a:t>
            </a:r>
            <a:br>
              <a:rPr lang="en-US" sz="2400" b="1" dirty="0"/>
            </a:br>
            <a:r>
              <a:rPr lang="en-US" sz="1800" b="1" dirty="0" err="1"/>
              <a:t>Gian</a:t>
            </a:r>
            <a:r>
              <a:rPr lang="en-US" sz="1800" b="1" dirty="0"/>
              <a:t> Luigi </a:t>
            </a:r>
            <a:r>
              <a:rPr lang="en-US" sz="1800" b="1" dirty="0" err="1"/>
              <a:t>Pugni</a:t>
            </a:r>
            <a:br>
              <a:rPr lang="en-US" sz="1800" b="1" dirty="0"/>
            </a:br>
            <a:endParaRPr lang="fr-CA" altLang="fr-FR" sz="1800" b="1" dirty="0"/>
          </a:p>
        </p:txBody>
      </p:sp>
    </p:spTree>
    <p:extLst>
      <p:ext uri="{BB962C8B-B14F-4D97-AF65-F5344CB8AC3E}">
        <p14:creationId xmlns:p14="http://schemas.microsoft.com/office/powerpoint/2010/main" val="388387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0CF71AFC-4807-9448-AE9B-5CEBAAC6172D}"/>
              </a:ext>
            </a:extLst>
          </p:cNvPr>
          <p:cNvSpPr txBox="1"/>
          <p:nvPr/>
        </p:nvSpPr>
        <p:spPr>
          <a:xfrm>
            <a:off x="7717836" y="4816620"/>
            <a:ext cx="1272209" cy="253916"/>
          </a:xfrm>
          <a:prstGeom prst="rect">
            <a:avLst/>
          </a:prstGeom>
          <a:noFill/>
        </p:spPr>
        <p:txBody>
          <a:bodyPr wrap="square" rtlCol="0">
            <a:spAutoFit/>
          </a:bodyPr>
          <a:lstStyle/>
          <a:p>
            <a:r>
              <a:rPr lang="it-IT" sz="1050" b="1" dirty="0">
                <a:solidFill>
                  <a:schemeClr val="bg1"/>
                </a:solidFill>
              </a:rPr>
              <a:t>www.start4-0.it</a:t>
            </a:r>
          </a:p>
        </p:txBody>
      </p:sp>
      <p:sp>
        <p:nvSpPr>
          <p:cNvPr id="24" name="Titolo 1">
            <a:extLst>
              <a:ext uri="{FF2B5EF4-FFF2-40B4-BE49-F238E27FC236}">
                <a16:creationId xmlns:a16="http://schemas.microsoft.com/office/drawing/2014/main" id="{9996626B-E44A-43A3-A84A-B32A097A006F}"/>
              </a:ext>
            </a:extLst>
          </p:cNvPr>
          <p:cNvSpPr txBox="1">
            <a:spLocks/>
          </p:cNvSpPr>
          <p:nvPr/>
        </p:nvSpPr>
        <p:spPr>
          <a:xfrm>
            <a:off x="207586" y="890595"/>
            <a:ext cx="6660212" cy="651617"/>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endParaRPr lang="it-IT" sz="3000" b="1" i="1" dirty="0">
              <a:solidFill>
                <a:schemeClr val="accent1">
                  <a:lumMod val="60000"/>
                  <a:lumOff val="40000"/>
                </a:schemeClr>
              </a:solidFill>
            </a:endParaRPr>
          </a:p>
        </p:txBody>
      </p:sp>
      <p:pic>
        <p:nvPicPr>
          <p:cNvPr id="3" name="Immagine 2">
            <a:extLst>
              <a:ext uri="{FF2B5EF4-FFF2-40B4-BE49-F238E27FC236}">
                <a16:creationId xmlns:a16="http://schemas.microsoft.com/office/drawing/2014/main" id="{352ABA77-BC7A-9652-37DA-93070AF696C8}"/>
              </a:ext>
            </a:extLst>
          </p:cNvPr>
          <p:cNvPicPr>
            <a:picLocks noChangeAspect="1"/>
          </p:cNvPicPr>
          <p:nvPr/>
        </p:nvPicPr>
        <p:blipFill>
          <a:blip r:embed="rId3"/>
          <a:stretch>
            <a:fillRect/>
          </a:stretch>
        </p:blipFill>
        <p:spPr>
          <a:xfrm>
            <a:off x="5269357" y="1161870"/>
            <a:ext cx="3795869" cy="3032731"/>
          </a:xfrm>
          <a:prstGeom prst="rect">
            <a:avLst/>
          </a:prstGeom>
        </p:spPr>
      </p:pic>
      <p:pic>
        <p:nvPicPr>
          <p:cNvPr id="6" name="Immagine 5">
            <a:extLst>
              <a:ext uri="{FF2B5EF4-FFF2-40B4-BE49-F238E27FC236}">
                <a16:creationId xmlns:a16="http://schemas.microsoft.com/office/drawing/2014/main" id="{EDC53225-19C5-248B-D85C-94997A43D3E8}"/>
              </a:ext>
            </a:extLst>
          </p:cNvPr>
          <p:cNvPicPr>
            <a:picLocks noChangeAspect="1"/>
          </p:cNvPicPr>
          <p:nvPr/>
        </p:nvPicPr>
        <p:blipFill>
          <a:blip r:embed="rId4"/>
          <a:stretch>
            <a:fillRect/>
          </a:stretch>
        </p:blipFill>
        <p:spPr>
          <a:xfrm>
            <a:off x="118943" y="1561556"/>
            <a:ext cx="7662638" cy="2579569"/>
          </a:xfrm>
          <a:prstGeom prst="rect">
            <a:avLst/>
          </a:prstGeom>
        </p:spPr>
      </p:pic>
      <p:sp>
        <p:nvSpPr>
          <p:cNvPr id="11" name="Rettangolo 10">
            <a:extLst>
              <a:ext uri="{FF2B5EF4-FFF2-40B4-BE49-F238E27FC236}">
                <a16:creationId xmlns:a16="http://schemas.microsoft.com/office/drawing/2014/main" id="{6EEE0D95-4D0B-EE85-3AB3-F234D0F78DC0}"/>
              </a:ext>
            </a:extLst>
          </p:cNvPr>
          <p:cNvSpPr/>
          <p:nvPr/>
        </p:nvSpPr>
        <p:spPr>
          <a:xfrm>
            <a:off x="226944" y="4730318"/>
            <a:ext cx="1008588" cy="447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dirty="0"/>
          </a:p>
        </p:txBody>
      </p:sp>
      <p:sp>
        <p:nvSpPr>
          <p:cNvPr id="12" name="Titolo 1">
            <a:extLst>
              <a:ext uri="{FF2B5EF4-FFF2-40B4-BE49-F238E27FC236}">
                <a16:creationId xmlns:a16="http://schemas.microsoft.com/office/drawing/2014/main" id="{AB927774-4C48-F5FF-3F82-6EB4C62373BD}"/>
              </a:ext>
            </a:extLst>
          </p:cNvPr>
          <p:cNvSpPr txBox="1">
            <a:spLocks/>
          </p:cNvSpPr>
          <p:nvPr/>
        </p:nvSpPr>
        <p:spPr>
          <a:xfrm>
            <a:off x="226944" y="519472"/>
            <a:ext cx="7819948" cy="4254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nSpc>
                <a:spcPct val="120000"/>
              </a:lnSpc>
            </a:pPr>
            <a:r>
              <a:rPr lang="it-IT" sz="2700" b="1" dirty="0">
                <a:solidFill>
                  <a:srgbClr val="002060"/>
                </a:solidFill>
                <a:latin typeface="Arial" panose="020B0604020202020204" pitchFamily="34" charset="0"/>
                <a:cs typeface="Arial" panose="020B0604020202020204" pitchFamily="34" charset="0"/>
              </a:rPr>
              <a:t>Competence Center START 4.0 </a:t>
            </a:r>
          </a:p>
        </p:txBody>
      </p:sp>
      <p:sp>
        <p:nvSpPr>
          <p:cNvPr id="9" name="Rettangolo 8">
            <a:extLst>
              <a:ext uri="{FF2B5EF4-FFF2-40B4-BE49-F238E27FC236}">
                <a16:creationId xmlns:a16="http://schemas.microsoft.com/office/drawing/2014/main" id="{0D5C3CCE-0184-C149-7DEE-5FE09C9D7EB7}"/>
              </a:ext>
            </a:extLst>
          </p:cNvPr>
          <p:cNvSpPr/>
          <p:nvPr/>
        </p:nvSpPr>
        <p:spPr>
          <a:xfrm>
            <a:off x="6668504" y="1759152"/>
            <a:ext cx="1024383" cy="109492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dirty="0"/>
          </a:p>
        </p:txBody>
      </p:sp>
      <p:sp>
        <p:nvSpPr>
          <p:cNvPr id="13" name="Rettangolo 12">
            <a:extLst>
              <a:ext uri="{FF2B5EF4-FFF2-40B4-BE49-F238E27FC236}">
                <a16:creationId xmlns:a16="http://schemas.microsoft.com/office/drawing/2014/main" id="{A4AFE8DA-CE51-C5AA-03C1-C8E6DF5D5B02}"/>
              </a:ext>
            </a:extLst>
          </p:cNvPr>
          <p:cNvSpPr/>
          <p:nvPr/>
        </p:nvSpPr>
        <p:spPr>
          <a:xfrm>
            <a:off x="5961648" y="2974391"/>
            <a:ext cx="1024383" cy="109492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dirty="0"/>
          </a:p>
        </p:txBody>
      </p:sp>
      <p:sp>
        <p:nvSpPr>
          <p:cNvPr id="14" name="Rettangolo 13">
            <a:extLst>
              <a:ext uri="{FF2B5EF4-FFF2-40B4-BE49-F238E27FC236}">
                <a16:creationId xmlns:a16="http://schemas.microsoft.com/office/drawing/2014/main" id="{424BED4C-7539-E807-55BD-9172264F26BB}"/>
              </a:ext>
            </a:extLst>
          </p:cNvPr>
          <p:cNvSpPr/>
          <p:nvPr/>
        </p:nvSpPr>
        <p:spPr>
          <a:xfrm>
            <a:off x="7421132" y="2974391"/>
            <a:ext cx="1024383" cy="109492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dirty="0"/>
          </a:p>
        </p:txBody>
      </p:sp>
      <p:sp>
        <p:nvSpPr>
          <p:cNvPr id="16" name="Triangolo rettangolo 15">
            <a:extLst>
              <a:ext uri="{FF2B5EF4-FFF2-40B4-BE49-F238E27FC236}">
                <a16:creationId xmlns:a16="http://schemas.microsoft.com/office/drawing/2014/main" id="{734D24C6-46E1-1100-B523-8561CD4C8C22}"/>
              </a:ext>
            </a:extLst>
          </p:cNvPr>
          <p:cNvSpPr/>
          <p:nvPr/>
        </p:nvSpPr>
        <p:spPr>
          <a:xfrm rot="10800000">
            <a:off x="7692887" y="20636"/>
            <a:ext cx="1451113" cy="1381540"/>
          </a:xfrm>
          <a:prstGeom prst="rtTriangle">
            <a:avLst/>
          </a:prstGeom>
          <a:blipFill>
            <a:blip r:embed="rId5">
              <a:duotone>
                <a:prstClr val="black"/>
                <a:schemeClr val="accent1">
                  <a:tint val="45000"/>
                  <a:satMod val="40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dirty="0"/>
          </a:p>
        </p:txBody>
      </p:sp>
      <p:pic>
        <p:nvPicPr>
          <p:cNvPr id="17" name="Picture 6" descr="Start 4.0 – Il Centro di Competenza per la sicurezza e l'ottimizzazione  delle infrastrutture strategiche">
            <a:extLst>
              <a:ext uri="{FF2B5EF4-FFF2-40B4-BE49-F238E27FC236}">
                <a16:creationId xmlns:a16="http://schemas.microsoft.com/office/drawing/2014/main" id="{57C7A949-70BF-605A-6834-C20EB13154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0084" y="114256"/>
            <a:ext cx="500800" cy="666089"/>
          </a:xfrm>
          <a:prstGeom prst="rect">
            <a:avLst/>
          </a:prstGeom>
          <a:noFill/>
          <a:extLst>
            <a:ext uri="{909E8E84-426E-40DD-AFC4-6F175D3DCCD1}">
              <a14:hiddenFill xmlns:a14="http://schemas.microsoft.com/office/drawing/2010/main">
                <a:solidFill>
                  <a:srgbClr val="FFFFFF"/>
                </a:solidFill>
              </a14:hiddenFill>
            </a:ext>
          </a:extLst>
        </p:spPr>
      </p:pic>
      <p:sp>
        <p:nvSpPr>
          <p:cNvPr id="18" name="Titolo 1">
            <a:extLst>
              <a:ext uri="{FF2B5EF4-FFF2-40B4-BE49-F238E27FC236}">
                <a16:creationId xmlns:a16="http://schemas.microsoft.com/office/drawing/2014/main" id="{55A50BDF-2740-4991-EAA6-781124097C3A}"/>
              </a:ext>
            </a:extLst>
          </p:cNvPr>
          <p:cNvSpPr txBox="1">
            <a:spLocks/>
          </p:cNvSpPr>
          <p:nvPr/>
        </p:nvSpPr>
        <p:spPr>
          <a:xfrm>
            <a:off x="6365137" y="4009910"/>
            <a:ext cx="1751351" cy="290595"/>
          </a:xfrm>
          <a:prstGeom prst="rect">
            <a:avLst/>
          </a:prstGeom>
          <a:solidFill>
            <a:schemeClr val="bg1"/>
          </a:solidFill>
        </p:spPr>
        <p:txBody>
          <a:bodyPr vert="horz" lIns="68580" tIns="34290" rIns="68580" bIns="34290" rtlCol="0" anchor="ctr">
            <a:noAutofit/>
          </a:bodyPr>
          <a:lstStyle>
            <a:lvl1pPr algn="l" defTabSz="914400" rtl="0" eaLnBrk="1" latinLnBrk="0" hangingPunct="1">
              <a:lnSpc>
                <a:spcPct val="90000"/>
              </a:lnSpc>
              <a:spcBef>
                <a:spcPct val="0"/>
              </a:spcBef>
              <a:buNone/>
              <a:defRPr sz="8000" kern="1200">
                <a:solidFill>
                  <a:schemeClr val="tx1"/>
                </a:solidFill>
                <a:latin typeface="+mj-lt"/>
                <a:ea typeface="+mj-ea"/>
                <a:cs typeface="+mj-cs"/>
              </a:defRPr>
            </a:lvl1pPr>
          </a:lstStyle>
          <a:p>
            <a:pPr algn="ctr">
              <a:lnSpc>
                <a:spcPct val="120000"/>
              </a:lnSpc>
            </a:pPr>
            <a:endParaRPr lang="it-IT" sz="1800" i="1" dirty="0">
              <a:solidFill>
                <a:schemeClr val="accent4"/>
              </a:solidFill>
            </a:endParaRPr>
          </a:p>
        </p:txBody>
      </p:sp>
      <p:sp>
        <p:nvSpPr>
          <p:cNvPr id="4" name="Triangolo rettangolo 3">
            <a:extLst>
              <a:ext uri="{FF2B5EF4-FFF2-40B4-BE49-F238E27FC236}">
                <a16:creationId xmlns:a16="http://schemas.microsoft.com/office/drawing/2014/main" id="{6A65DB58-25B1-C089-9411-C740E72A4141}"/>
              </a:ext>
            </a:extLst>
          </p:cNvPr>
          <p:cNvSpPr/>
          <p:nvPr/>
        </p:nvSpPr>
        <p:spPr>
          <a:xfrm rot="10800000">
            <a:off x="7692887" y="12063"/>
            <a:ext cx="1451113" cy="1381540"/>
          </a:xfrm>
          <a:prstGeom prst="rtTriangle">
            <a:avLst/>
          </a:prstGeom>
          <a:blipFill>
            <a:blip r:embed="rId5">
              <a:duotone>
                <a:prstClr val="black"/>
                <a:schemeClr val="accent1">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dirty="0"/>
          </a:p>
        </p:txBody>
      </p:sp>
      <p:pic>
        <p:nvPicPr>
          <p:cNvPr id="7" name="Picture 6" descr="Start 4.0 – Il Centro di Competenza per la sicurezza e l'ottimizzazione  delle infrastrutture strategiche">
            <a:extLst>
              <a:ext uri="{FF2B5EF4-FFF2-40B4-BE49-F238E27FC236}">
                <a16:creationId xmlns:a16="http://schemas.microsoft.com/office/drawing/2014/main" id="{5B569117-E8BC-E541-BB6F-1E2E4879A5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0084" y="105684"/>
            <a:ext cx="500800" cy="666089"/>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a:extLst>
              <a:ext uri="{FF2B5EF4-FFF2-40B4-BE49-F238E27FC236}">
                <a16:creationId xmlns:a16="http://schemas.microsoft.com/office/drawing/2014/main" id="{9A9CF2AB-4D31-DE51-A578-7A4E58046A18}"/>
              </a:ext>
            </a:extLst>
          </p:cNvPr>
          <p:cNvSpPr txBox="1"/>
          <p:nvPr/>
        </p:nvSpPr>
        <p:spPr>
          <a:xfrm>
            <a:off x="7717836" y="4818241"/>
            <a:ext cx="1272209" cy="253916"/>
          </a:xfrm>
          <a:prstGeom prst="rect">
            <a:avLst/>
          </a:prstGeom>
          <a:noFill/>
        </p:spPr>
        <p:txBody>
          <a:bodyPr wrap="square" rtlCol="0">
            <a:spAutoFit/>
          </a:bodyPr>
          <a:lstStyle/>
          <a:p>
            <a:r>
              <a:rPr lang="it-IT" sz="1050" b="1" dirty="0">
                <a:solidFill>
                  <a:schemeClr val="bg1"/>
                </a:solidFill>
              </a:rPr>
              <a:t>www.start4-0.it</a:t>
            </a:r>
          </a:p>
        </p:txBody>
      </p:sp>
      <p:pic>
        <p:nvPicPr>
          <p:cNvPr id="22" name="Immagine 21">
            <a:extLst>
              <a:ext uri="{FF2B5EF4-FFF2-40B4-BE49-F238E27FC236}">
                <a16:creationId xmlns:a16="http://schemas.microsoft.com/office/drawing/2014/main" id="{8C334C46-8673-344F-4312-4083DC0908F5}"/>
              </a:ext>
            </a:extLst>
          </p:cNvPr>
          <p:cNvPicPr>
            <a:picLocks noChangeAspect="1"/>
          </p:cNvPicPr>
          <p:nvPr/>
        </p:nvPicPr>
        <p:blipFill rotWithShape="1">
          <a:blip r:embed="rId7"/>
          <a:srcRect l="254" t="66040" r="77698" b="-1381"/>
          <a:stretch/>
        </p:blipFill>
        <p:spPr>
          <a:xfrm rot="10800000">
            <a:off x="7420554" y="-53475"/>
            <a:ext cx="1746962" cy="1617461"/>
          </a:xfrm>
          <a:prstGeom prst="rtTriangle">
            <a:avLst/>
          </a:prstGeom>
        </p:spPr>
      </p:pic>
      <p:sp>
        <p:nvSpPr>
          <p:cNvPr id="25" name="Triangolo rettangolo 24">
            <a:extLst>
              <a:ext uri="{FF2B5EF4-FFF2-40B4-BE49-F238E27FC236}">
                <a16:creationId xmlns:a16="http://schemas.microsoft.com/office/drawing/2014/main" id="{BB58746C-57F9-6D6B-1CC4-049B966B11D5}"/>
              </a:ext>
            </a:extLst>
          </p:cNvPr>
          <p:cNvSpPr/>
          <p:nvPr/>
        </p:nvSpPr>
        <p:spPr>
          <a:xfrm rot="10800000">
            <a:off x="7492363" y="12064"/>
            <a:ext cx="1666283" cy="1551923"/>
          </a:xfrm>
          <a:prstGeom prst="rtTriangle">
            <a:avLst/>
          </a:prstGeom>
          <a:solidFill>
            <a:srgbClr val="002F4B">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dirty="0"/>
          </a:p>
        </p:txBody>
      </p:sp>
      <p:pic>
        <p:nvPicPr>
          <p:cNvPr id="26" name="Picture 6" descr="Start 4.0 – Il Centro di Competenza per la sicurezza e l'ottimizzazione  delle infrastrutture strategiche">
            <a:extLst>
              <a:ext uri="{FF2B5EF4-FFF2-40B4-BE49-F238E27FC236}">
                <a16:creationId xmlns:a16="http://schemas.microsoft.com/office/drawing/2014/main" id="{0091F138-7819-B70D-F5F2-2478226E5F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6858" y="89344"/>
            <a:ext cx="573041" cy="76217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62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89856"/>
            <a:ext cx="7886700" cy="2538246"/>
          </a:xfrm>
        </p:spPr>
        <p:txBody>
          <a:bodyPr>
            <a:normAutofit/>
          </a:bodyPr>
          <a:lstStyle/>
          <a:p>
            <a:pPr>
              <a:spcAft>
                <a:spcPts val="1200"/>
              </a:spcAft>
            </a:pPr>
            <a:r>
              <a:rPr lang="en-US" sz="1800" b="1" dirty="0"/>
              <a:t>Risk assessment for Energy Systems </a:t>
            </a:r>
            <a:r>
              <a:rPr lang="en-US" sz="1800" dirty="0"/>
              <a:t>with the goal of </a:t>
            </a:r>
            <a:r>
              <a:rPr lang="en-US" sz="1800" b="1" dirty="0"/>
              <a:t>Business Continuity</a:t>
            </a:r>
          </a:p>
          <a:p>
            <a:pPr>
              <a:spcAft>
                <a:spcPts val="1200"/>
              </a:spcAft>
            </a:pPr>
            <a:r>
              <a:rPr lang="en-US" sz="1800" dirty="0"/>
              <a:t>Adoption of company policy and guidelines in Supply Chain management: </a:t>
            </a:r>
            <a:r>
              <a:rPr lang="en-US" sz="1800" b="1" dirty="0"/>
              <a:t>Cybersecurity Supply Chain Risk Management (C-SCRM)  </a:t>
            </a:r>
          </a:p>
        </p:txBody>
      </p:sp>
      <p:sp>
        <p:nvSpPr>
          <p:cNvPr id="11" name="Rectangle 10"/>
          <p:cNvSpPr/>
          <p:nvPr/>
        </p:nvSpPr>
        <p:spPr>
          <a:xfrm>
            <a:off x="602457" y="613986"/>
            <a:ext cx="960519" cy="380873"/>
          </a:xfrm>
          <a:prstGeom prst="rect">
            <a:avLst/>
          </a:prstGeom>
        </p:spPr>
        <p:txBody>
          <a:bodyPr wrap="none">
            <a:spAutoFit/>
          </a:bodyPr>
          <a:lstStyle/>
          <a:p>
            <a:r>
              <a:rPr lang="it-IT" sz="1875" b="1" dirty="0">
                <a:latin typeface="Arial" panose="020B0604020202020204" pitchFamily="34" charset="0"/>
                <a:cs typeface="Arial" panose="020B0604020202020204" pitchFamily="34" charset="0"/>
              </a:rPr>
              <a:t>Topics</a:t>
            </a:r>
          </a:p>
        </p:txBody>
      </p:sp>
    </p:spTree>
    <p:extLst>
      <p:ext uri="{BB962C8B-B14F-4D97-AF65-F5344CB8AC3E}">
        <p14:creationId xmlns:p14="http://schemas.microsoft.com/office/powerpoint/2010/main" val="401794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p:cNvSpPr>
          <p:nvPr>
            <p:ph type="title" idx="4294967295"/>
          </p:nvPr>
        </p:nvSpPr>
        <p:spPr>
          <a:xfrm>
            <a:off x="586406" y="231474"/>
            <a:ext cx="6912768" cy="512364"/>
          </a:xfrm>
        </p:spPr>
        <p:txBody>
          <a:bodyPr>
            <a:normAutofit fontScale="90000"/>
          </a:bodyPr>
          <a:lstStyle/>
          <a:p>
            <a:r>
              <a:rPr lang="en-US" b="1" dirty="0"/>
              <a:t>NIST 2.0 Framework draft perspective</a:t>
            </a:r>
            <a:endParaRPr lang="it-IT"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0" y="821476"/>
            <a:ext cx="3991050" cy="3557771"/>
          </a:xfrm>
          <a:prstGeom prst="rect">
            <a:avLst/>
          </a:prstGeom>
        </p:spPr>
      </p:pic>
      <p:sp>
        <p:nvSpPr>
          <p:cNvPr id="6" name="Rounded Rectangle 5"/>
          <p:cNvSpPr/>
          <p:nvPr/>
        </p:nvSpPr>
        <p:spPr>
          <a:xfrm>
            <a:off x="51740" y="1029588"/>
            <a:ext cx="3927495" cy="885164"/>
          </a:xfrm>
          <a:prstGeom prst="roundRect">
            <a:avLst/>
          </a:prstGeom>
          <a:noFill/>
          <a:ln w="38100">
            <a:solidFill>
              <a:srgbClr val="FFC00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sz="1050"/>
          </a:p>
        </p:txBody>
      </p:sp>
      <p:sp>
        <p:nvSpPr>
          <p:cNvPr id="7" name="Oval 6"/>
          <p:cNvSpPr/>
          <p:nvPr/>
        </p:nvSpPr>
        <p:spPr>
          <a:xfrm>
            <a:off x="757570" y="1256203"/>
            <a:ext cx="2153093" cy="2955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530" y="1087339"/>
            <a:ext cx="4717203" cy="3564554"/>
          </a:xfrm>
          <a:prstGeom prst="rect">
            <a:avLst/>
          </a:prstGeom>
        </p:spPr>
      </p:pic>
      <p:cxnSp>
        <p:nvCxnSpPr>
          <p:cNvPr id="15" name="Straight Arrow Connector 14"/>
          <p:cNvCxnSpPr>
            <a:stCxn id="7" idx="6"/>
          </p:cNvCxnSpPr>
          <p:nvPr/>
        </p:nvCxnSpPr>
        <p:spPr>
          <a:xfrm flipV="1">
            <a:off x="2910663" y="1256202"/>
            <a:ext cx="1183867" cy="14776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042790" y="1029589"/>
            <a:ext cx="4832738" cy="3680006"/>
          </a:xfrm>
          <a:prstGeom prst="roundRect">
            <a:avLst>
              <a:gd name="adj" fmla="val 4327"/>
            </a:avLst>
          </a:prstGeom>
          <a:noFill/>
          <a:ln w="38100">
            <a:solidFill>
              <a:srgbClr val="FF0000"/>
            </a:solidFill>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it-IT" sz="1050"/>
          </a:p>
        </p:txBody>
      </p:sp>
      <p:sp>
        <p:nvSpPr>
          <p:cNvPr id="19" name="TextBox 18"/>
          <p:cNvSpPr txBox="1"/>
          <p:nvPr/>
        </p:nvSpPr>
        <p:spPr>
          <a:xfrm>
            <a:off x="145550" y="4421194"/>
            <a:ext cx="3803429" cy="507831"/>
          </a:xfrm>
          <a:prstGeom prst="rect">
            <a:avLst/>
          </a:prstGeom>
          <a:noFill/>
        </p:spPr>
        <p:txBody>
          <a:bodyPr wrap="square" rtlCol="0">
            <a:spAutoFit/>
          </a:bodyPr>
          <a:lstStyle/>
          <a:p>
            <a:r>
              <a:rPr lang="en-US" sz="900" dirty="0"/>
              <a:t>Source: Public Draft: The NIST Cybersecurity Framework 2.0 – NIST -August 8, 2023 </a:t>
            </a:r>
            <a:r>
              <a:rPr lang="en-US" sz="900" dirty="0">
                <a:hlinkClick r:id="rId4"/>
              </a:rPr>
              <a:t>https://csrc.nist.gov/pubs/cswp/29/the-nist-cybersecurity-framework-20/ipd</a:t>
            </a:r>
            <a:r>
              <a:rPr lang="en-US" sz="900" dirty="0"/>
              <a:t> </a:t>
            </a:r>
            <a:endParaRPr lang="it-IT" sz="900" dirty="0"/>
          </a:p>
        </p:txBody>
      </p:sp>
      <p:sp>
        <p:nvSpPr>
          <p:cNvPr id="12" name="Oval 11"/>
          <p:cNvSpPr/>
          <p:nvPr/>
        </p:nvSpPr>
        <p:spPr>
          <a:xfrm>
            <a:off x="4161974" y="3909731"/>
            <a:ext cx="4765294" cy="7998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14" name="Oval 13"/>
          <p:cNvSpPr/>
          <p:nvPr/>
        </p:nvSpPr>
        <p:spPr>
          <a:xfrm>
            <a:off x="4161974" y="2998224"/>
            <a:ext cx="4765294" cy="4253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16" name="Oval 15"/>
          <p:cNvSpPr/>
          <p:nvPr/>
        </p:nvSpPr>
        <p:spPr>
          <a:xfrm>
            <a:off x="4161973" y="2376885"/>
            <a:ext cx="4765294" cy="3797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Tree>
    <p:extLst>
      <p:ext uri="{BB962C8B-B14F-4D97-AF65-F5344CB8AC3E}">
        <p14:creationId xmlns:p14="http://schemas.microsoft.com/office/powerpoint/2010/main" val="3160162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294481"/>
            <a:ext cx="7886700" cy="460942"/>
          </a:xfrm>
        </p:spPr>
        <p:txBody>
          <a:bodyPr>
            <a:normAutofit fontScale="90000"/>
          </a:bodyPr>
          <a:lstStyle/>
          <a:p>
            <a:r>
              <a:rPr lang="it-IT" sz="2700" b="1" dirty="0"/>
              <a:t>Enterprise supply chain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908" y="755423"/>
            <a:ext cx="6392432" cy="3831081"/>
          </a:xfrm>
          <a:prstGeom prst="rect">
            <a:avLst/>
          </a:prstGeom>
        </p:spPr>
      </p:pic>
      <p:sp>
        <p:nvSpPr>
          <p:cNvPr id="7" name="TextBox 6"/>
          <p:cNvSpPr txBox="1"/>
          <p:nvPr/>
        </p:nvSpPr>
        <p:spPr>
          <a:xfrm>
            <a:off x="1583392" y="4531458"/>
            <a:ext cx="1899879" cy="253916"/>
          </a:xfrm>
          <a:prstGeom prst="rect">
            <a:avLst/>
          </a:prstGeom>
          <a:noFill/>
        </p:spPr>
        <p:txBody>
          <a:bodyPr wrap="none" rtlCol="0">
            <a:spAutoFit/>
          </a:bodyPr>
          <a:lstStyle/>
          <a:p>
            <a:r>
              <a:rPr lang="it-IT" sz="1050" dirty="0"/>
              <a:t>Source: NIST SP 800-161r1 </a:t>
            </a:r>
          </a:p>
        </p:txBody>
      </p:sp>
    </p:spTree>
    <p:extLst>
      <p:ext uri="{BB962C8B-B14F-4D97-AF65-F5344CB8AC3E}">
        <p14:creationId xmlns:p14="http://schemas.microsoft.com/office/powerpoint/2010/main" val="1912944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294481"/>
            <a:ext cx="7886700" cy="460942"/>
          </a:xfrm>
        </p:spPr>
        <p:txBody>
          <a:bodyPr>
            <a:normAutofit fontScale="90000"/>
          </a:bodyPr>
          <a:lstStyle/>
          <a:p>
            <a:r>
              <a:rPr lang="it-IT" sz="2700" b="1" dirty="0"/>
              <a:t>Enterprise supply chain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908" y="755423"/>
            <a:ext cx="6392432" cy="3831081"/>
          </a:xfrm>
          <a:prstGeom prst="rect">
            <a:avLst/>
          </a:prstGeom>
        </p:spPr>
      </p:pic>
      <p:sp>
        <p:nvSpPr>
          <p:cNvPr id="7" name="TextBox 6"/>
          <p:cNvSpPr txBox="1"/>
          <p:nvPr/>
        </p:nvSpPr>
        <p:spPr>
          <a:xfrm>
            <a:off x="1583392" y="4531458"/>
            <a:ext cx="1899879" cy="253916"/>
          </a:xfrm>
          <a:prstGeom prst="rect">
            <a:avLst/>
          </a:prstGeom>
          <a:noFill/>
        </p:spPr>
        <p:txBody>
          <a:bodyPr wrap="none" rtlCol="0">
            <a:spAutoFit/>
          </a:bodyPr>
          <a:lstStyle/>
          <a:p>
            <a:r>
              <a:rPr lang="it-IT" sz="1050" dirty="0"/>
              <a:t>Source: NIST SP 800-161r1 </a:t>
            </a:r>
          </a:p>
        </p:txBody>
      </p:sp>
      <p:sp>
        <p:nvSpPr>
          <p:cNvPr id="8" name="Content Placeholder 2"/>
          <p:cNvSpPr>
            <a:spLocks noGrp="1"/>
          </p:cNvSpPr>
          <p:nvPr>
            <p:ph idx="1"/>
          </p:nvPr>
        </p:nvSpPr>
        <p:spPr>
          <a:xfrm>
            <a:off x="571501" y="953093"/>
            <a:ext cx="7943849" cy="3832281"/>
          </a:xfrm>
          <a:solidFill>
            <a:srgbClr val="FFFFFF">
              <a:alpha val="87059"/>
            </a:srgbClr>
          </a:solidFill>
        </p:spPr>
        <p:txBody>
          <a:bodyPr>
            <a:noAutofit/>
          </a:bodyPr>
          <a:lstStyle/>
          <a:p>
            <a:pPr marL="0" indent="0" algn="just">
              <a:buNone/>
            </a:pPr>
            <a:endParaRPr lang="en-US" sz="1500" dirty="0"/>
          </a:p>
          <a:p>
            <a:pPr marL="0" indent="0" algn="just">
              <a:buNone/>
            </a:pPr>
            <a:endParaRPr lang="en-US" sz="1500" dirty="0"/>
          </a:p>
          <a:p>
            <a:pPr marL="0" indent="0" algn="just">
              <a:spcAft>
                <a:spcPts val="600"/>
              </a:spcAft>
              <a:buNone/>
            </a:pPr>
            <a:r>
              <a:rPr lang="en-US" sz="1500" dirty="0"/>
              <a:t>The </a:t>
            </a:r>
            <a:r>
              <a:rPr lang="en-US" sz="1500" b="1" dirty="0"/>
              <a:t>Supply Chain </a:t>
            </a:r>
            <a:r>
              <a:rPr lang="en-US" sz="1500" dirty="0"/>
              <a:t>is a </a:t>
            </a:r>
            <a:r>
              <a:rPr lang="en-US" sz="1500" b="1" dirty="0"/>
              <a:t>set of complex, globally distributed and interconnected resources</a:t>
            </a:r>
            <a:r>
              <a:rPr lang="en-US" sz="1500" dirty="0"/>
              <a:t> and processes.</a:t>
            </a:r>
          </a:p>
          <a:p>
            <a:pPr marL="0" indent="0" algn="just">
              <a:spcAft>
                <a:spcPts val="600"/>
              </a:spcAft>
              <a:buNone/>
            </a:pPr>
            <a:r>
              <a:rPr lang="en-US" sz="1500" b="1" dirty="0"/>
              <a:t>Cyber ​​SCRM </a:t>
            </a:r>
            <a:r>
              <a:rPr lang="en-US" sz="1500" dirty="0"/>
              <a:t>is the </a:t>
            </a:r>
            <a:r>
              <a:rPr lang="en-US" sz="1500" b="1" dirty="0"/>
              <a:t>set of activities </a:t>
            </a:r>
            <a:r>
              <a:rPr lang="en-US" sz="1500" dirty="0"/>
              <a:t>necessary to </a:t>
            </a:r>
            <a:r>
              <a:rPr lang="en-US" sz="1500" b="1" dirty="0"/>
              <a:t>manage the Cyber ​​Security risk</a:t>
            </a:r>
            <a:r>
              <a:rPr lang="en-US" sz="1500" dirty="0"/>
              <a:t> associated with </a:t>
            </a:r>
            <a:r>
              <a:rPr lang="en-US" sz="1500" b="1" dirty="0"/>
              <a:t>external parties</a:t>
            </a:r>
            <a:r>
              <a:rPr lang="en-US" sz="1500" dirty="0"/>
              <a:t>.</a:t>
            </a:r>
          </a:p>
          <a:p>
            <a:pPr marL="0" indent="0" algn="just">
              <a:spcAft>
                <a:spcPts val="600"/>
              </a:spcAft>
              <a:buNone/>
            </a:pPr>
            <a:r>
              <a:rPr lang="en-US" sz="1500" dirty="0"/>
              <a:t>This is needed to:</a:t>
            </a:r>
          </a:p>
          <a:p>
            <a:pPr algn="just">
              <a:spcAft>
                <a:spcPts val="600"/>
              </a:spcAft>
            </a:pPr>
            <a:r>
              <a:rPr lang="en-US" sz="1500" b="1" dirty="0"/>
              <a:t>Determine</a:t>
            </a:r>
            <a:r>
              <a:rPr lang="en-US" sz="1500" dirty="0"/>
              <a:t> Cyber ​​Security Requirements for Suppliers</a:t>
            </a:r>
          </a:p>
          <a:p>
            <a:pPr algn="just">
              <a:spcAft>
                <a:spcPts val="600"/>
              </a:spcAft>
            </a:pPr>
            <a:r>
              <a:rPr lang="en-US" sz="1500" b="1" dirty="0"/>
              <a:t>Implement </a:t>
            </a:r>
            <a:r>
              <a:rPr lang="en-US" sz="1500" dirty="0"/>
              <a:t>requirements through formal agreements (e.g. contracts)</a:t>
            </a:r>
          </a:p>
          <a:p>
            <a:pPr algn="just">
              <a:spcAft>
                <a:spcPts val="600"/>
              </a:spcAft>
            </a:pPr>
            <a:r>
              <a:rPr lang="en-US" sz="1500" b="1" dirty="0"/>
              <a:t>Communicate </a:t>
            </a:r>
            <a:r>
              <a:rPr lang="en-US" sz="1500" dirty="0"/>
              <a:t>to suppliers how these requirements will be verified and validated</a:t>
            </a:r>
          </a:p>
          <a:p>
            <a:pPr algn="just">
              <a:spcAft>
                <a:spcPts val="600"/>
              </a:spcAft>
            </a:pPr>
            <a:r>
              <a:rPr lang="en-US" sz="1500" b="1" dirty="0"/>
              <a:t>Verify</a:t>
            </a:r>
            <a:r>
              <a:rPr lang="en-US" sz="1500" dirty="0"/>
              <a:t> that </a:t>
            </a:r>
            <a:r>
              <a:rPr lang="en-US" sz="1500" dirty="0" err="1"/>
              <a:t>cybersecurity</a:t>
            </a:r>
            <a:r>
              <a:rPr lang="en-US" sz="1500" dirty="0"/>
              <a:t> requirements are met through a variety of assessment methodologies</a:t>
            </a:r>
          </a:p>
          <a:p>
            <a:pPr algn="just">
              <a:spcAft>
                <a:spcPts val="600"/>
              </a:spcAft>
            </a:pPr>
            <a:r>
              <a:rPr lang="en-US" sz="1500" b="1" dirty="0"/>
              <a:t>Maintain and improve continuously </a:t>
            </a:r>
            <a:r>
              <a:rPr lang="en-US" sz="1500" dirty="0"/>
              <a:t>this process as part of cyber security process</a:t>
            </a:r>
            <a:endParaRPr lang="it-IT" sz="1650" dirty="0"/>
          </a:p>
        </p:txBody>
      </p:sp>
    </p:spTree>
    <p:extLst>
      <p:ext uri="{BB962C8B-B14F-4D97-AF65-F5344CB8AC3E}">
        <p14:creationId xmlns:p14="http://schemas.microsoft.com/office/powerpoint/2010/main" val="386380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4481"/>
            <a:ext cx="7886700" cy="460942"/>
          </a:xfrm>
        </p:spPr>
        <p:txBody>
          <a:bodyPr>
            <a:normAutofit fontScale="90000"/>
          </a:bodyPr>
          <a:lstStyle/>
          <a:p>
            <a:r>
              <a:rPr lang="it-IT" sz="2700" b="1" dirty="0"/>
              <a:t>Governance Risk &amp; Compliance management</a:t>
            </a:r>
          </a:p>
        </p:txBody>
      </p:sp>
      <p:sp>
        <p:nvSpPr>
          <p:cNvPr id="8" name="Rounded Rectangle 7"/>
          <p:cNvSpPr/>
          <p:nvPr/>
        </p:nvSpPr>
        <p:spPr>
          <a:xfrm>
            <a:off x="3017854" y="2459266"/>
            <a:ext cx="2833007" cy="416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Governance Risk &amp; Compliance</a:t>
            </a:r>
          </a:p>
        </p:txBody>
      </p:sp>
      <p:sp>
        <p:nvSpPr>
          <p:cNvPr id="9" name="Rounded Rectangle 8"/>
          <p:cNvSpPr/>
          <p:nvPr/>
        </p:nvSpPr>
        <p:spPr>
          <a:xfrm>
            <a:off x="3414757" y="1467054"/>
            <a:ext cx="2039201" cy="656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Roles and Responsabilities</a:t>
            </a:r>
          </a:p>
          <a:p>
            <a:pPr algn="ctr"/>
            <a:r>
              <a:rPr lang="it-IT" sz="1050" dirty="0"/>
              <a:t>Policy and Guidelines</a:t>
            </a:r>
          </a:p>
        </p:txBody>
      </p:sp>
      <p:sp>
        <p:nvSpPr>
          <p:cNvPr id="10" name="Rounded Rectangle 9"/>
          <p:cNvSpPr/>
          <p:nvPr/>
        </p:nvSpPr>
        <p:spPr>
          <a:xfrm>
            <a:off x="540715" y="2464169"/>
            <a:ext cx="2039201" cy="416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Asset Management process</a:t>
            </a:r>
          </a:p>
        </p:txBody>
      </p:sp>
      <p:sp>
        <p:nvSpPr>
          <p:cNvPr id="11" name="Rounded Rectangle 10"/>
          <p:cNvSpPr/>
          <p:nvPr/>
        </p:nvSpPr>
        <p:spPr>
          <a:xfrm>
            <a:off x="6836827" y="2464169"/>
            <a:ext cx="2039201" cy="416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Risk Assessment &amp; management process</a:t>
            </a:r>
          </a:p>
        </p:txBody>
      </p:sp>
      <p:cxnSp>
        <p:nvCxnSpPr>
          <p:cNvPr id="24" name="Straight Arrow Connector 23"/>
          <p:cNvCxnSpPr>
            <a:stCxn id="9" idx="2"/>
            <a:endCxn id="8" idx="0"/>
          </p:cNvCxnSpPr>
          <p:nvPr/>
        </p:nvCxnSpPr>
        <p:spPr>
          <a:xfrm>
            <a:off x="4434358" y="2123444"/>
            <a:ext cx="0" cy="335822"/>
          </a:xfrm>
          <a:prstGeom prst="straightConnector1">
            <a:avLst/>
          </a:prstGeom>
          <a:ln w="412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3"/>
            <a:endCxn id="8" idx="1"/>
          </p:cNvCxnSpPr>
          <p:nvPr/>
        </p:nvCxnSpPr>
        <p:spPr>
          <a:xfrm flipV="1">
            <a:off x="2579915" y="2667456"/>
            <a:ext cx="437939" cy="4903"/>
          </a:xfrm>
          <a:prstGeom prst="straightConnector1">
            <a:avLst/>
          </a:prstGeom>
          <a:ln w="412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1"/>
            <a:endCxn id="8" idx="3"/>
          </p:cNvCxnSpPr>
          <p:nvPr/>
        </p:nvCxnSpPr>
        <p:spPr>
          <a:xfrm flipH="1" flipV="1">
            <a:off x="5850861" y="2667456"/>
            <a:ext cx="985966" cy="4903"/>
          </a:xfrm>
          <a:prstGeom prst="straightConnector1">
            <a:avLst/>
          </a:prstGeom>
          <a:ln w="412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2703886" y="3310240"/>
            <a:ext cx="1021952" cy="41637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Dashboards</a:t>
            </a:r>
          </a:p>
        </p:txBody>
      </p:sp>
      <p:cxnSp>
        <p:nvCxnSpPr>
          <p:cNvPr id="44" name="Straight Arrow Connector 43"/>
          <p:cNvCxnSpPr>
            <a:endCxn id="42" idx="0"/>
          </p:cNvCxnSpPr>
          <p:nvPr/>
        </p:nvCxnSpPr>
        <p:spPr>
          <a:xfrm>
            <a:off x="3214862" y="2875645"/>
            <a:ext cx="0" cy="434595"/>
          </a:xfrm>
          <a:prstGeom prst="straightConnector1">
            <a:avLst/>
          </a:prstGeom>
          <a:ln w="41275">
            <a:solidFill>
              <a:srgbClr val="00B05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128148" y="3294993"/>
            <a:ext cx="1030248" cy="431626"/>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Compliance report</a:t>
            </a:r>
          </a:p>
        </p:txBody>
      </p:sp>
      <p:cxnSp>
        <p:nvCxnSpPr>
          <p:cNvPr id="26" name="Straight Arrow Connector 25"/>
          <p:cNvCxnSpPr>
            <a:endCxn id="25" idx="0"/>
          </p:cNvCxnSpPr>
          <p:nvPr/>
        </p:nvCxnSpPr>
        <p:spPr>
          <a:xfrm>
            <a:off x="5643272" y="2880547"/>
            <a:ext cx="0" cy="414446"/>
          </a:xfrm>
          <a:prstGeom prst="straightConnector1">
            <a:avLst/>
          </a:prstGeom>
          <a:ln w="41275">
            <a:solidFill>
              <a:srgbClr val="00B05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3918091" y="3310240"/>
            <a:ext cx="1021952" cy="41637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Evolution planning</a:t>
            </a:r>
          </a:p>
        </p:txBody>
      </p:sp>
      <p:cxnSp>
        <p:nvCxnSpPr>
          <p:cNvPr id="40" name="Straight Arrow Connector 39"/>
          <p:cNvCxnSpPr>
            <a:stCxn id="8" idx="2"/>
            <a:endCxn id="39" idx="0"/>
          </p:cNvCxnSpPr>
          <p:nvPr/>
        </p:nvCxnSpPr>
        <p:spPr>
          <a:xfrm flipH="1">
            <a:off x="4429067" y="2875645"/>
            <a:ext cx="5291" cy="434595"/>
          </a:xfrm>
          <a:prstGeom prst="straightConnector1">
            <a:avLst/>
          </a:prstGeom>
          <a:ln w="41275">
            <a:solidFill>
              <a:srgbClr val="00B05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957310" y="4213261"/>
            <a:ext cx="2074124" cy="468953"/>
            <a:chOff x="2107564" y="2182286"/>
            <a:chExt cx="1250543" cy="625271"/>
          </a:xfrm>
          <a:solidFill>
            <a:srgbClr val="55BD5A"/>
          </a:solidFill>
        </p:grpSpPr>
        <p:sp>
          <p:nvSpPr>
            <p:cNvPr id="27" name="Rounded Rectangle 26"/>
            <p:cNvSpPr/>
            <p:nvPr/>
          </p:nvSpPr>
          <p:spPr>
            <a:xfrm>
              <a:off x="2107564" y="2182286"/>
              <a:ext cx="1250543" cy="62527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050"/>
            </a:p>
          </p:txBody>
        </p:sp>
        <p:sp>
          <p:nvSpPr>
            <p:cNvPr id="28" name="Rounded Rectangle 4"/>
            <p:cNvSpPr/>
            <p:nvPr/>
          </p:nvSpPr>
          <p:spPr>
            <a:xfrm>
              <a:off x="2138087" y="2212809"/>
              <a:ext cx="1189497" cy="5642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it-IT" sz="1200" kern="1200" dirty="0" err="1"/>
                <a:t>Compliance</a:t>
              </a:r>
              <a:endParaRPr lang="it-IT" sz="1200" kern="1200" dirty="0"/>
            </a:p>
          </p:txBody>
        </p:sp>
      </p:grpSp>
      <p:grpSp>
        <p:nvGrpSpPr>
          <p:cNvPr id="30" name="Group 29"/>
          <p:cNvGrpSpPr/>
          <p:nvPr/>
        </p:nvGrpSpPr>
        <p:grpSpPr>
          <a:xfrm>
            <a:off x="3379148" y="4205924"/>
            <a:ext cx="2074124" cy="468953"/>
            <a:chOff x="2107564" y="2182286"/>
            <a:chExt cx="1250543" cy="625271"/>
          </a:xfrm>
          <a:solidFill>
            <a:srgbClr val="55BD5A"/>
          </a:solidFill>
        </p:grpSpPr>
        <p:sp>
          <p:nvSpPr>
            <p:cNvPr id="31" name="Rounded Rectangle 30"/>
            <p:cNvSpPr/>
            <p:nvPr/>
          </p:nvSpPr>
          <p:spPr>
            <a:xfrm>
              <a:off x="2107564" y="2182286"/>
              <a:ext cx="1250543" cy="62527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050"/>
            </a:p>
          </p:txBody>
        </p:sp>
        <p:sp>
          <p:nvSpPr>
            <p:cNvPr id="32" name="Rounded Rectangle 4"/>
            <p:cNvSpPr/>
            <p:nvPr/>
          </p:nvSpPr>
          <p:spPr>
            <a:xfrm>
              <a:off x="2138087" y="2212809"/>
              <a:ext cx="1189497" cy="5642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it-IT" sz="1200" kern="1200" dirty="0"/>
                <a:t>Business </a:t>
              </a:r>
              <a:r>
                <a:rPr lang="it-IT" sz="1200" kern="1200" dirty="0" err="1"/>
                <a:t>Continuity</a:t>
              </a:r>
              <a:endParaRPr lang="it-IT" sz="1200" kern="1200" dirty="0"/>
            </a:p>
          </p:txBody>
        </p:sp>
      </p:grpSp>
      <p:grpSp>
        <p:nvGrpSpPr>
          <p:cNvPr id="33" name="Group 32"/>
          <p:cNvGrpSpPr/>
          <p:nvPr/>
        </p:nvGrpSpPr>
        <p:grpSpPr>
          <a:xfrm>
            <a:off x="5800986" y="4215952"/>
            <a:ext cx="2074124" cy="468953"/>
            <a:chOff x="2107564" y="2182286"/>
            <a:chExt cx="1250543" cy="625271"/>
          </a:xfrm>
          <a:solidFill>
            <a:srgbClr val="55BD5A"/>
          </a:solidFill>
        </p:grpSpPr>
        <p:sp>
          <p:nvSpPr>
            <p:cNvPr id="35" name="Rounded Rectangle 34"/>
            <p:cNvSpPr/>
            <p:nvPr/>
          </p:nvSpPr>
          <p:spPr>
            <a:xfrm>
              <a:off x="2107564" y="2182286"/>
              <a:ext cx="1250543" cy="62527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050"/>
            </a:p>
          </p:txBody>
        </p:sp>
        <p:sp>
          <p:nvSpPr>
            <p:cNvPr id="36" name="Rounded Rectangle 4"/>
            <p:cNvSpPr/>
            <p:nvPr/>
          </p:nvSpPr>
          <p:spPr>
            <a:xfrm>
              <a:off x="2138087" y="2212809"/>
              <a:ext cx="1189497" cy="5642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it-IT" sz="1200" kern="1200" dirty="0" err="1"/>
                <a:t>Conformance</a:t>
              </a:r>
              <a:endParaRPr lang="it-IT" sz="1200" kern="1200" dirty="0"/>
            </a:p>
          </p:txBody>
        </p:sp>
      </p:grpSp>
      <p:sp>
        <p:nvSpPr>
          <p:cNvPr id="37" name="Down Arrow 36"/>
          <p:cNvSpPr/>
          <p:nvPr/>
        </p:nvSpPr>
        <p:spPr>
          <a:xfrm>
            <a:off x="1828800" y="3939827"/>
            <a:ext cx="392680" cy="240921"/>
          </a:xfrm>
          <a:prstGeom prst="downArrow">
            <a:avLst/>
          </a:prstGeom>
          <a:solidFill>
            <a:srgbClr val="55BD5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dirty="0" err="1"/>
          </a:p>
        </p:txBody>
      </p:sp>
      <p:sp>
        <p:nvSpPr>
          <p:cNvPr id="38" name="Down Arrow 37"/>
          <p:cNvSpPr/>
          <p:nvPr/>
        </p:nvSpPr>
        <p:spPr>
          <a:xfrm>
            <a:off x="4229809" y="3933667"/>
            <a:ext cx="392680" cy="240921"/>
          </a:xfrm>
          <a:prstGeom prst="downArrow">
            <a:avLst/>
          </a:prstGeom>
          <a:solidFill>
            <a:srgbClr val="55BD5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dirty="0" err="1"/>
          </a:p>
        </p:txBody>
      </p:sp>
      <p:sp>
        <p:nvSpPr>
          <p:cNvPr id="41" name="Down Arrow 40"/>
          <p:cNvSpPr/>
          <p:nvPr/>
        </p:nvSpPr>
        <p:spPr>
          <a:xfrm>
            <a:off x="6630819" y="3942414"/>
            <a:ext cx="392680" cy="240921"/>
          </a:xfrm>
          <a:prstGeom prst="downArrow">
            <a:avLst/>
          </a:prstGeom>
          <a:solidFill>
            <a:srgbClr val="55BD5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en-US" sz="1500" dirty="0" err="1"/>
          </a:p>
        </p:txBody>
      </p:sp>
      <p:sp>
        <p:nvSpPr>
          <p:cNvPr id="43" name="Rounded Rectangle 42"/>
          <p:cNvSpPr/>
          <p:nvPr/>
        </p:nvSpPr>
        <p:spPr>
          <a:xfrm>
            <a:off x="564512" y="1033202"/>
            <a:ext cx="2039201" cy="41637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Regulatory requirements</a:t>
            </a:r>
          </a:p>
          <a:p>
            <a:pPr algn="ctr"/>
            <a:r>
              <a:rPr lang="it-IT" sz="1050" dirty="0"/>
              <a:t>(NERC CIP, NIS2, …)</a:t>
            </a:r>
          </a:p>
        </p:txBody>
      </p:sp>
      <p:sp>
        <p:nvSpPr>
          <p:cNvPr id="45" name="Rounded Rectangle 44"/>
          <p:cNvSpPr/>
          <p:nvPr/>
        </p:nvSpPr>
        <p:spPr>
          <a:xfrm>
            <a:off x="6167777" y="998909"/>
            <a:ext cx="2039201" cy="73472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NIST Framework</a:t>
            </a:r>
          </a:p>
          <a:p>
            <a:pPr algn="ctr"/>
            <a:r>
              <a:rPr lang="it-IT" sz="1050" dirty="0"/>
              <a:t>Requirement Standards</a:t>
            </a:r>
          </a:p>
          <a:p>
            <a:pPr algn="ctr"/>
            <a:r>
              <a:rPr lang="it-IT" sz="1050" dirty="0"/>
              <a:t>(IEC 62443, ISO 27K, …)</a:t>
            </a:r>
          </a:p>
        </p:txBody>
      </p:sp>
      <p:sp>
        <p:nvSpPr>
          <p:cNvPr id="46" name="Rounded Rectangle 45"/>
          <p:cNvSpPr/>
          <p:nvPr/>
        </p:nvSpPr>
        <p:spPr>
          <a:xfrm>
            <a:off x="6167777" y="1822321"/>
            <a:ext cx="2039201" cy="41637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Technical Standards</a:t>
            </a:r>
          </a:p>
          <a:p>
            <a:pPr algn="ctr"/>
            <a:r>
              <a:rPr lang="it-IT" sz="1050" dirty="0"/>
              <a:t>(IEC 62351, …)</a:t>
            </a:r>
          </a:p>
        </p:txBody>
      </p:sp>
      <p:cxnSp>
        <p:nvCxnSpPr>
          <p:cNvPr id="47" name="Straight Arrow Connector 46"/>
          <p:cNvCxnSpPr>
            <a:stCxn id="43" idx="3"/>
            <a:endCxn id="9" idx="1"/>
          </p:cNvCxnSpPr>
          <p:nvPr/>
        </p:nvCxnSpPr>
        <p:spPr>
          <a:xfrm>
            <a:off x="2603713" y="1241391"/>
            <a:ext cx="811045" cy="553858"/>
          </a:xfrm>
          <a:prstGeom prst="straightConnector1">
            <a:avLst/>
          </a:prstGeom>
          <a:ln w="41275">
            <a:solidFill>
              <a:srgbClr val="7030A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5" idx="1"/>
            <a:endCxn id="9" idx="3"/>
          </p:cNvCxnSpPr>
          <p:nvPr/>
        </p:nvCxnSpPr>
        <p:spPr>
          <a:xfrm flipH="1">
            <a:off x="5453959" y="1366269"/>
            <a:ext cx="713819" cy="428980"/>
          </a:xfrm>
          <a:prstGeom prst="straightConnector1">
            <a:avLst/>
          </a:prstGeom>
          <a:ln w="41275">
            <a:solidFill>
              <a:srgbClr val="7030A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6" idx="1"/>
            <a:endCxn id="9" idx="3"/>
          </p:cNvCxnSpPr>
          <p:nvPr/>
        </p:nvCxnSpPr>
        <p:spPr>
          <a:xfrm flipH="1" flipV="1">
            <a:off x="5453959" y="1795249"/>
            <a:ext cx="713819" cy="235262"/>
          </a:xfrm>
          <a:prstGeom prst="straightConnector1">
            <a:avLst/>
          </a:prstGeom>
          <a:ln w="41275">
            <a:solidFill>
              <a:srgbClr val="7030A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0715" y="3843024"/>
            <a:ext cx="8335313" cy="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560885" y="1787747"/>
            <a:ext cx="2039201" cy="41637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Risk management</a:t>
            </a:r>
          </a:p>
          <a:p>
            <a:pPr algn="ctr"/>
            <a:r>
              <a:rPr lang="it-IT" sz="1050" dirty="0"/>
              <a:t>ISO/IEC 31010</a:t>
            </a:r>
          </a:p>
        </p:txBody>
      </p:sp>
      <p:cxnSp>
        <p:nvCxnSpPr>
          <p:cNvPr id="62" name="Straight Arrow Connector 61"/>
          <p:cNvCxnSpPr>
            <a:stCxn id="57" idx="3"/>
            <a:endCxn id="9" idx="1"/>
          </p:cNvCxnSpPr>
          <p:nvPr/>
        </p:nvCxnSpPr>
        <p:spPr>
          <a:xfrm flipV="1">
            <a:off x="2600086" y="1795249"/>
            <a:ext cx="814672" cy="200687"/>
          </a:xfrm>
          <a:prstGeom prst="straightConnector1">
            <a:avLst/>
          </a:prstGeom>
          <a:ln w="41275">
            <a:solidFill>
              <a:srgbClr val="7030A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3001179" y="782992"/>
            <a:ext cx="2854138" cy="41637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Supply Chain Risk management</a:t>
            </a:r>
          </a:p>
          <a:p>
            <a:pPr algn="ctr"/>
            <a:r>
              <a:rPr lang="it-IT" sz="1050" dirty="0"/>
              <a:t>NIST SP 800-161r1</a:t>
            </a:r>
          </a:p>
        </p:txBody>
      </p:sp>
      <p:cxnSp>
        <p:nvCxnSpPr>
          <p:cNvPr id="69" name="Straight Arrow Connector 68"/>
          <p:cNvCxnSpPr>
            <a:stCxn id="68" idx="2"/>
            <a:endCxn id="9" idx="0"/>
          </p:cNvCxnSpPr>
          <p:nvPr/>
        </p:nvCxnSpPr>
        <p:spPr>
          <a:xfrm>
            <a:off x="4428248" y="1199371"/>
            <a:ext cx="6110" cy="267683"/>
          </a:xfrm>
          <a:prstGeom prst="straightConnector1">
            <a:avLst/>
          </a:prstGeom>
          <a:ln w="41275">
            <a:solidFill>
              <a:srgbClr val="002060"/>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89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46763" y="2466124"/>
            <a:ext cx="2293883" cy="5912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dirty="0"/>
          </a:p>
        </p:txBody>
      </p:sp>
      <p:sp>
        <p:nvSpPr>
          <p:cNvPr id="7" name="Content Placeholder 2"/>
          <p:cNvSpPr>
            <a:spLocks noGrp="1"/>
          </p:cNvSpPr>
          <p:nvPr>
            <p:ph idx="1"/>
          </p:nvPr>
        </p:nvSpPr>
        <p:spPr>
          <a:xfrm>
            <a:off x="631699" y="239636"/>
            <a:ext cx="6030580" cy="400581"/>
          </a:xfrm>
        </p:spPr>
        <p:txBody>
          <a:bodyPr>
            <a:noAutofit/>
          </a:bodyPr>
          <a:lstStyle/>
          <a:p>
            <a:pPr marL="0" indent="0" algn="just">
              <a:buNone/>
            </a:pPr>
            <a:r>
              <a:rPr lang="it-IT" sz="1800" b="1" dirty="0">
                <a:solidFill>
                  <a:schemeClr val="tx2"/>
                </a:solidFill>
              </a:rPr>
              <a:t>Policy and Guidelines – concept and examples</a:t>
            </a:r>
          </a:p>
          <a:p>
            <a:pPr marL="0" indent="0" algn="just">
              <a:buNone/>
            </a:pPr>
            <a:endParaRPr lang="it-IT" sz="1350" dirty="0">
              <a:solidFill>
                <a:schemeClr val="tx2"/>
              </a:solidFill>
            </a:endParaRPr>
          </a:p>
          <a:p>
            <a:pPr algn="just"/>
            <a:endParaRPr lang="it-IT" sz="1350" dirty="0">
              <a:solidFill>
                <a:schemeClr val="tx2"/>
              </a:solidFill>
            </a:endParaRPr>
          </a:p>
          <a:p>
            <a:pPr marL="0" indent="0" algn="just">
              <a:buNone/>
            </a:pPr>
            <a:endParaRPr lang="it-IT" sz="1350" dirty="0">
              <a:solidFill>
                <a:schemeClr val="tx2"/>
              </a:solidFill>
            </a:endParaRPr>
          </a:p>
          <a:p>
            <a:pPr algn="just"/>
            <a:endParaRPr lang="it-IT" sz="1350" dirty="0">
              <a:solidFill>
                <a:schemeClr val="tx2"/>
              </a:solidFill>
            </a:endParaRPr>
          </a:p>
          <a:p>
            <a:pPr marL="0" indent="0" algn="just">
              <a:buNone/>
            </a:pPr>
            <a:r>
              <a:rPr lang="it-IT" sz="1650" dirty="0">
                <a:solidFill>
                  <a:schemeClr val="tx2"/>
                </a:solidFill>
              </a:rPr>
              <a:t> </a:t>
            </a:r>
          </a:p>
        </p:txBody>
      </p:sp>
      <p:sp>
        <p:nvSpPr>
          <p:cNvPr id="10" name="Rounded Rectangle 9"/>
          <p:cNvSpPr/>
          <p:nvPr/>
        </p:nvSpPr>
        <p:spPr>
          <a:xfrm>
            <a:off x="461142" y="2373512"/>
            <a:ext cx="2293883" cy="5912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Specifications on </a:t>
            </a:r>
          </a:p>
          <a:p>
            <a:pPr algn="ctr"/>
            <a:r>
              <a:rPr lang="it-IT" sz="1050" dirty="0"/>
              <a:t>context requirements</a:t>
            </a:r>
          </a:p>
        </p:txBody>
      </p:sp>
      <p:sp>
        <p:nvSpPr>
          <p:cNvPr id="16" name="Rounded Rectangle 15"/>
          <p:cNvSpPr/>
          <p:nvPr/>
        </p:nvSpPr>
        <p:spPr>
          <a:xfrm>
            <a:off x="546763" y="1152167"/>
            <a:ext cx="2293883" cy="5912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dirty="0"/>
          </a:p>
        </p:txBody>
      </p:sp>
      <p:sp>
        <p:nvSpPr>
          <p:cNvPr id="17" name="Rounded Rectangle 16"/>
          <p:cNvSpPr/>
          <p:nvPr/>
        </p:nvSpPr>
        <p:spPr>
          <a:xfrm>
            <a:off x="461142" y="1059556"/>
            <a:ext cx="2293883" cy="5912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Global Policy</a:t>
            </a:r>
          </a:p>
        </p:txBody>
      </p:sp>
      <p:sp>
        <p:nvSpPr>
          <p:cNvPr id="18" name="Rounded Rectangle 17"/>
          <p:cNvSpPr/>
          <p:nvPr/>
        </p:nvSpPr>
        <p:spPr>
          <a:xfrm>
            <a:off x="546763" y="3801645"/>
            <a:ext cx="2293883" cy="5912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dirty="0"/>
          </a:p>
        </p:txBody>
      </p:sp>
      <p:sp>
        <p:nvSpPr>
          <p:cNvPr id="19" name="Rounded Rectangle 18"/>
          <p:cNvSpPr/>
          <p:nvPr/>
        </p:nvSpPr>
        <p:spPr>
          <a:xfrm>
            <a:off x="461142" y="3709034"/>
            <a:ext cx="2293883" cy="5912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Specific context technical specifications &amp; guidelines</a:t>
            </a:r>
          </a:p>
        </p:txBody>
      </p:sp>
      <p:cxnSp>
        <p:nvCxnSpPr>
          <p:cNvPr id="20" name="Straight Connector 19"/>
          <p:cNvCxnSpPr/>
          <p:nvPr/>
        </p:nvCxnSpPr>
        <p:spPr>
          <a:xfrm flipV="1">
            <a:off x="461142" y="2129864"/>
            <a:ext cx="8371489" cy="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34797" y="3607800"/>
            <a:ext cx="8371489" cy="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85914" y="1080505"/>
            <a:ext cx="2719552" cy="738664"/>
          </a:xfrm>
          <a:prstGeom prst="rect">
            <a:avLst/>
          </a:prstGeom>
          <a:noFill/>
        </p:spPr>
        <p:txBody>
          <a:bodyPr wrap="square" rtlCol="0">
            <a:spAutoFit/>
          </a:bodyPr>
          <a:lstStyle/>
          <a:p>
            <a:pPr marL="214313" indent="-214313">
              <a:buFont typeface="Arial" panose="020B0604020202020204" pitchFamily="34" charset="0"/>
              <a:buChar char="•"/>
            </a:pPr>
            <a:r>
              <a:rPr lang="it-IT" sz="1050" dirty="0"/>
              <a:t>Identity and Access Management </a:t>
            </a:r>
          </a:p>
          <a:p>
            <a:pPr marL="214313" indent="-214313">
              <a:buFont typeface="Arial" panose="020B0604020202020204" pitchFamily="34" charset="0"/>
              <a:buChar char="•"/>
            </a:pPr>
            <a:r>
              <a:rPr lang="it-IT" sz="1050" dirty="0"/>
              <a:t>Role Based Access Control</a:t>
            </a:r>
          </a:p>
          <a:p>
            <a:pPr marL="214313" indent="-214313">
              <a:buFont typeface="Arial" panose="020B0604020202020204" pitchFamily="34" charset="0"/>
              <a:buChar char="•"/>
            </a:pPr>
            <a:r>
              <a:rPr lang="it-IT" sz="1050" dirty="0"/>
              <a:t>Physical Security </a:t>
            </a:r>
          </a:p>
          <a:p>
            <a:pPr marL="214313" indent="-214313">
              <a:buFont typeface="Arial" panose="020B0604020202020204" pitchFamily="34" charset="0"/>
              <a:buChar char="•"/>
            </a:pPr>
            <a:r>
              <a:rPr lang="it-IT" sz="1050" dirty="0"/>
              <a:t>Network Security</a:t>
            </a:r>
          </a:p>
        </p:txBody>
      </p:sp>
      <p:sp>
        <p:nvSpPr>
          <p:cNvPr id="28" name="TextBox 27"/>
          <p:cNvSpPr txBox="1"/>
          <p:nvPr/>
        </p:nvSpPr>
        <p:spPr>
          <a:xfrm>
            <a:off x="6061888" y="1101302"/>
            <a:ext cx="2719552" cy="1061829"/>
          </a:xfrm>
          <a:prstGeom prst="rect">
            <a:avLst/>
          </a:prstGeom>
          <a:noFill/>
        </p:spPr>
        <p:txBody>
          <a:bodyPr wrap="square" rtlCol="0">
            <a:spAutoFit/>
          </a:bodyPr>
          <a:lstStyle/>
          <a:p>
            <a:pPr marL="214313" indent="-214313">
              <a:buFont typeface="Arial" panose="020B0604020202020204" pitchFamily="34" charset="0"/>
              <a:buChar char="•"/>
            </a:pPr>
            <a:r>
              <a:rPr lang="it-IT" sz="1050" dirty="0"/>
              <a:t>Asset management</a:t>
            </a:r>
          </a:p>
          <a:p>
            <a:pPr marL="214313" indent="-214313">
              <a:buFont typeface="Arial" panose="020B0604020202020204" pitchFamily="34" charset="0"/>
              <a:buChar char="•"/>
            </a:pPr>
            <a:r>
              <a:rPr lang="it-IT" sz="1050" dirty="0"/>
              <a:t>Security Monitoring</a:t>
            </a:r>
          </a:p>
          <a:p>
            <a:pPr marL="214313" indent="-214313">
              <a:buFont typeface="Arial" panose="020B0604020202020204" pitchFamily="34" charset="0"/>
              <a:buChar char="•"/>
            </a:pPr>
            <a:r>
              <a:rPr lang="it-IT" sz="1050" dirty="0"/>
              <a:t>Business Continuity requirements</a:t>
            </a:r>
          </a:p>
          <a:p>
            <a:pPr marL="214313" indent="-214313">
              <a:buFont typeface="Arial" panose="020B0604020202020204" pitchFamily="34" charset="0"/>
              <a:buChar char="•"/>
            </a:pPr>
            <a:r>
              <a:rPr lang="it-IT" sz="1050" dirty="0"/>
              <a:t>Data Classification</a:t>
            </a:r>
          </a:p>
          <a:p>
            <a:endParaRPr lang="it-IT" sz="1050" dirty="0"/>
          </a:p>
          <a:p>
            <a:endParaRPr lang="it-IT" sz="1050" dirty="0"/>
          </a:p>
        </p:txBody>
      </p:sp>
      <p:sp>
        <p:nvSpPr>
          <p:cNvPr id="29" name="TextBox 28"/>
          <p:cNvSpPr txBox="1"/>
          <p:nvPr/>
        </p:nvSpPr>
        <p:spPr>
          <a:xfrm>
            <a:off x="3385914" y="2316817"/>
            <a:ext cx="2719552" cy="900246"/>
          </a:xfrm>
          <a:prstGeom prst="rect">
            <a:avLst/>
          </a:prstGeom>
          <a:noFill/>
        </p:spPr>
        <p:txBody>
          <a:bodyPr wrap="square" rtlCol="0">
            <a:spAutoFit/>
          </a:bodyPr>
          <a:lstStyle/>
          <a:p>
            <a:pPr marL="214313" indent="-214313">
              <a:buFont typeface="Arial" panose="020B0604020202020204" pitchFamily="34" charset="0"/>
              <a:buChar char="•"/>
            </a:pPr>
            <a:r>
              <a:rPr lang="it-IT" sz="1050" dirty="0"/>
              <a:t>Authentication requirements </a:t>
            </a:r>
          </a:p>
          <a:p>
            <a:pPr marL="214313" indent="-214313">
              <a:buFont typeface="Arial" panose="020B0604020202020204" pitchFamily="34" charset="0"/>
              <a:buChar char="•"/>
            </a:pPr>
            <a:r>
              <a:rPr lang="it-IT" sz="1050" dirty="0"/>
              <a:t>Data protection and encryption</a:t>
            </a:r>
          </a:p>
          <a:p>
            <a:pPr marL="214313" indent="-214313">
              <a:buFont typeface="Arial" panose="020B0604020202020204" pitchFamily="34" charset="0"/>
              <a:buChar char="•"/>
            </a:pPr>
            <a:r>
              <a:rPr lang="it-IT" sz="1050" dirty="0"/>
              <a:t>Physical monitoring for Substations</a:t>
            </a:r>
          </a:p>
          <a:p>
            <a:pPr marL="214313" indent="-214313">
              <a:buFont typeface="Arial" panose="020B0604020202020204" pitchFamily="34" charset="0"/>
              <a:buChar char="•"/>
            </a:pPr>
            <a:r>
              <a:rPr lang="it-IT" sz="1050" dirty="0"/>
              <a:t>PKI Systems requirements</a:t>
            </a:r>
          </a:p>
          <a:p>
            <a:pPr marL="214313" indent="-214313">
              <a:buFont typeface="Arial" panose="020B0604020202020204" pitchFamily="34" charset="0"/>
              <a:buChar char="•"/>
            </a:pPr>
            <a:r>
              <a:rPr lang="it-IT" sz="1050" dirty="0"/>
              <a:t>Monitoring of OT networks</a:t>
            </a:r>
          </a:p>
        </p:txBody>
      </p:sp>
      <p:sp>
        <p:nvSpPr>
          <p:cNvPr id="30" name="TextBox 29"/>
          <p:cNvSpPr txBox="1"/>
          <p:nvPr/>
        </p:nvSpPr>
        <p:spPr>
          <a:xfrm>
            <a:off x="6042222" y="2386013"/>
            <a:ext cx="2719552" cy="738664"/>
          </a:xfrm>
          <a:prstGeom prst="rect">
            <a:avLst/>
          </a:prstGeom>
          <a:noFill/>
        </p:spPr>
        <p:txBody>
          <a:bodyPr wrap="square" rtlCol="0">
            <a:spAutoFit/>
          </a:bodyPr>
          <a:lstStyle/>
          <a:p>
            <a:pPr marL="214313" indent="-214313">
              <a:buFont typeface="Arial" panose="020B0604020202020204" pitchFamily="34" charset="0"/>
              <a:buChar char="•"/>
            </a:pPr>
            <a:r>
              <a:rPr lang="it-IT" sz="1050" dirty="0"/>
              <a:t>OT/IoT Cyber Security requirements</a:t>
            </a:r>
          </a:p>
          <a:p>
            <a:pPr marL="214313" indent="-214313">
              <a:buFont typeface="Arial" panose="020B0604020202020204" pitchFamily="34" charset="0"/>
              <a:buChar char="•"/>
            </a:pPr>
            <a:r>
              <a:rPr lang="it-IT" sz="1050" dirty="0"/>
              <a:t>Network Segregation in OT environments</a:t>
            </a:r>
          </a:p>
          <a:p>
            <a:pPr marL="214313" indent="-214313">
              <a:buFont typeface="Arial" panose="020B0604020202020204" pitchFamily="34" charset="0"/>
              <a:buChar char="•"/>
            </a:pPr>
            <a:r>
              <a:rPr lang="it-IT" sz="1050" dirty="0"/>
              <a:t>IaaS cloud security requirements</a:t>
            </a:r>
          </a:p>
        </p:txBody>
      </p:sp>
      <p:sp>
        <p:nvSpPr>
          <p:cNvPr id="31" name="TextBox 30"/>
          <p:cNvSpPr txBox="1"/>
          <p:nvPr/>
        </p:nvSpPr>
        <p:spPr>
          <a:xfrm>
            <a:off x="3385913" y="3642267"/>
            <a:ext cx="2719552" cy="738664"/>
          </a:xfrm>
          <a:prstGeom prst="rect">
            <a:avLst/>
          </a:prstGeom>
          <a:noFill/>
        </p:spPr>
        <p:txBody>
          <a:bodyPr wrap="square" rtlCol="0">
            <a:spAutoFit/>
          </a:bodyPr>
          <a:lstStyle/>
          <a:p>
            <a:pPr marL="214313" indent="-214313">
              <a:buFont typeface="Arial" panose="020B0604020202020204" pitchFamily="34" charset="0"/>
              <a:buChar char="•"/>
            </a:pPr>
            <a:r>
              <a:rPr lang="it-IT" sz="1050" dirty="0"/>
              <a:t>AD architecture structure and procedures </a:t>
            </a:r>
          </a:p>
          <a:p>
            <a:pPr marL="214313" indent="-214313">
              <a:buFont typeface="Arial" panose="020B0604020202020204" pitchFamily="34" charset="0"/>
              <a:buChar char="•"/>
            </a:pPr>
            <a:r>
              <a:rPr lang="it-IT" sz="1050" dirty="0"/>
              <a:t>IEC 62351 implementation guide</a:t>
            </a:r>
          </a:p>
          <a:p>
            <a:pPr marL="214313" indent="-214313">
              <a:buFont typeface="Arial" panose="020B0604020202020204" pitchFamily="34" charset="0"/>
              <a:buChar char="•"/>
            </a:pPr>
            <a:r>
              <a:rPr lang="it-IT" sz="1050" dirty="0"/>
              <a:t>Monitoring of OT networks</a:t>
            </a:r>
          </a:p>
        </p:txBody>
      </p:sp>
      <p:sp>
        <p:nvSpPr>
          <p:cNvPr id="32" name="TextBox 31"/>
          <p:cNvSpPr txBox="1"/>
          <p:nvPr/>
        </p:nvSpPr>
        <p:spPr>
          <a:xfrm>
            <a:off x="6105464" y="3627382"/>
            <a:ext cx="2932766" cy="900246"/>
          </a:xfrm>
          <a:prstGeom prst="rect">
            <a:avLst/>
          </a:prstGeom>
          <a:noFill/>
        </p:spPr>
        <p:txBody>
          <a:bodyPr wrap="square" rtlCol="0">
            <a:spAutoFit/>
          </a:bodyPr>
          <a:lstStyle/>
          <a:p>
            <a:pPr marL="214313" indent="-214313">
              <a:buFont typeface="Arial" panose="020B0604020202020204" pitchFamily="34" charset="0"/>
              <a:buChar char="•"/>
            </a:pPr>
            <a:r>
              <a:rPr lang="it-IT" sz="1050" dirty="0"/>
              <a:t>Firewall configuration profiles</a:t>
            </a:r>
          </a:p>
          <a:p>
            <a:pPr marL="214313" indent="-214313">
              <a:buFont typeface="Arial" panose="020B0604020202020204" pitchFamily="34" charset="0"/>
              <a:buChar char="•"/>
            </a:pPr>
            <a:r>
              <a:rPr lang="it-IT" sz="1050" dirty="0"/>
              <a:t>Certification Authority CP and CPS</a:t>
            </a:r>
          </a:p>
          <a:p>
            <a:pPr marL="214313" indent="-214313">
              <a:buFont typeface="Arial" panose="020B0604020202020204" pitchFamily="34" charset="0"/>
              <a:buChar char="•"/>
            </a:pPr>
            <a:r>
              <a:rPr lang="it-IT" sz="1050" dirty="0"/>
              <a:t>Monitoring of OT networks</a:t>
            </a:r>
          </a:p>
          <a:p>
            <a:pPr marL="214313" indent="-214313">
              <a:buFont typeface="Arial" panose="020B0604020202020204" pitchFamily="34" charset="0"/>
              <a:buChar char="•"/>
            </a:pPr>
            <a:r>
              <a:rPr lang="it-IT" sz="1050" dirty="0"/>
              <a:t>IaaS Security zones configuration and management</a:t>
            </a:r>
          </a:p>
        </p:txBody>
      </p:sp>
      <p:sp>
        <p:nvSpPr>
          <p:cNvPr id="33" name="Down Arrow 32"/>
          <p:cNvSpPr/>
          <p:nvPr/>
        </p:nvSpPr>
        <p:spPr>
          <a:xfrm>
            <a:off x="1232563" y="1901083"/>
            <a:ext cx="922283" cy="392761"/>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34" name="Down Arrow 33"/>
          <p:cNvSpPr/>
          <p:nvPr/>
        </p:nvSpPr>
        <p:spPr>
          <a:xfrm>
            <a:off x="1232563" y="3182491"/>
            <a:ext cx="922283" cy="392761"/>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Tree>
    <p:extLst>
      <p:ext uri="{BB962C8B-B14F-4D97-AF65-F5344CB8AC3E}">
        <p14:creationId xmlns:p14="http://schemas.microsoft.com/office/powerpoint/2010/main" val="1785841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546763" y="2466124"/>
            <a:ext cx="2293883" cy="5912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dirty="0"/>
          </a:p>
        </p:txBody>
      </p:sp>
      <p:sp>
        <p:nvSpPr>
          <p:cNvPr id="7" name="Content Placeholder 2"/>
          <p:cNvSpPr>
            <a:spLocks noGrp="1"/>
          </p:cNvSpPr>
          <p:nvPr>
            <p:ph idx="1"/>
          </p:nvPr>
        </p:nvSpPr>
        <p:spPr>
          <a:xfrm>
            <a:off x="272246" y="134921"/>
            <a:ext cx="6030580" cy="462461"/>
          </a:xfrm>
        </p:spPr>
        <p:txBody>
          <a:bodyPr>
            <a:noAutofit/>
          </a:bodyPr>
          <a:lstStyle/>
          <a:p>
            <a:pPr marL="0" indent="0" algn="just">
              <a:buNone/>
            </a:pPr>
            <a:r>
              <a:rPr lang="it-IT" sz="1800" b="1" dirty="0">
                <a:solidFill>
                  <a:schemeClr val="tx2"/>
                </a:solidFill>
              </a:rPr>
              <a:t>Policy and Guidelines – concept and examples</a:t>
            </a:r>
          </a:p>
          <a:p>
            <a:pPr marL="0" indent="0" algn="just">
              <a:buNone/>
            </a:pPr>
            <a:endParaRPr lang="it-IT" sz="1350" dirty="0">
              <a:solidFill>
                <a:schemeClr val="tx2"/>
              </a:solidFill>
            </a:endParaRPr>
          </a:p>
          <a:p>
            <a:pPr algn="just"/>
            <a:endParaRPr lang="it-IT" sz="1350" dirty="0">
              <a:solidFill>
                <a:schemeClr val="tx2"/>
              </a:solidFill>
            </a:endParaRPr>
          </a:p>
          <a:p>
            <a:pPr marL="0" indent="0" algn="just">
              <a:buNone/>
            </a:pPr>
            <a:endParaRPr lang="it-IT" sz="1350" dirty="0">
              <a:solidFill>
                <a:schemeClr val="tx2"/>
              </a:solidFill>
            </a:endParaRPr>
          </a:p>
          <a:p>
            <a:pPr algn="just"/>
            <a:endParaRPr lang="it-IT" sz="1350" dirty="0">
              <a:solidFill>
                <a:schemeClr val="tx2"/>
              </a:solidFill>
            </a:endParaRPr>
          </a:p>
          <a:p>
            <a:pPr marL="0" indent="0" algn="just">
              <a:buNone/>
            </a:pPr>
            <a:r>
              <a:rPr lang="it-IT" sz="1650" dirty="0">
                <a:solidFill>
                  <a:schemeClr val="tx2"/>
                </a:solidFill>
              </a:rPr>
              <a:t> </a:t>
            </a:r>
          </a:p>
        </p:txBody>
      </p:sp>
      <p:sp>
        <p:nvSpPr>
          <p:cNvPr id="10" name="Rounded Rectangle 9"/>
          <p:cNvSpPr/>
          <p:nvPr/>
        </p:nvSpPr>
        <p:spPr>
          <a:xfrm>
            <a:off x="461142" y="2373512"/>
            <a:ext cx="2293883" cy="5912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Specifications on </a:t>
            </a:r>
          </a:p>
          <a:p>
            <a:pPr algn="ctr"/>
            <a:r>
              <a:rPr lang="it-IT" sz="1050" dirty="0"/>
              <a:t>context requirements</a:t>
            </a:r>
          </a:p>
        </p:txBody>
      </p:sp>
      <p:sp>
        <p:nvSpPr>
          <p:cNvPr id="16" name="Rounded Rectangle 15"/>
          <p:cNvSpPr/>
          <p:nvPr/>
        </p:nvSpPr>
        <p:spPr>
          <a:xfrm>
            <a:off x="546763" y="1152167"/>
            <a:ext cx="2293883" cy="5912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dirty="0"/>
          </a:p>
        </p:txBody>
      </p:sp>
      <p:sp>
        <p:nvSpPr>
          <p:cNvPr id="17" name="Rounded Rectangle 16"/>
          <p:cNvSpPr/>
          <p:nvPr/>
        </p:nvSpPr>
        <p:spPr>
          <a:xfrm>
            <a:off x="461142" y="1059556"/>
            <a:ext cx="2293883" cy="5912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Global Policy</a:t>
            </a:r>
          </a:p>
        </p:txBody>
      </p:sp>
      <p:sp>
        <p:nvSpPr>
          <p:cNvPr id="18" name="Rounded Rectangle 17"/>
          <p:cNvSpPr/>
          <p:nvPr/>
        </p:nvSpPr>
        <p:spPr>
          <a:xfrm>
            <a:off x="546763" y="3801645"/>
            <a:ext cx="2293883" cy="5912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dirty="0"/>
          </a:p>
        </p:txBody>
      </p:sp>
      <p:sp>
        <p:nvSpPr>
          <p:cNvPr id="19" name="Rounded Rectangle 18"/>
          <p:cNvSpPr/>
          <p:nvPr/>
        </p:nvSpPr>
        <p:spPr>
          <a:xfrm>
            <a:off x="461142" y="3709034"/>
            <a:ext cx="2293883" cy="591207"/>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Specific context technical specifications &amp; guidelines</a:t>
            </a:r>
          </a:p>
        </p:txBody>
      </p:sp>
      <p:cxnSp>
        <p:nvCxnSpPr>
          <p:cNvPr id="20" name="Straight Connector 19"/>
          <p:cNvCxnSpPr/>
          <p:nvPr/>
        </p:nvCxnSpPr>
        <p:spPr>
          <a:xfrm flipV="1">
            <a:off x="461142" y="2129864"/>
            <a:ext cx="8371489" cy="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34797" y="3607800"/>
            <a:ext cx="8371489" cy="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85914" y="1080505"/>
            <a:ext cx="2719552" cy="738664"/>
          </a:xfrm>
          <a:prstGeom prst="rect">
            <a:avLst/>
          </a:prstGeom>
          <a:noFill/>
        </p:spPr>
        <p:txBody>
          <a:bodyPr wrap="square" rtlCol="0">
            <a:spAutoFit/>
          </a:bodyPr>
          <a:lstStyle/>
          <a:p>
            <a:pPr marL="214313" indent="-214313">
              <a:buFont typeface="Arial" panose="020B0604020202020204" pitchFamily="34" charset="0"/>
              <a:buChar char="•"/>
            </a:pPr>
            <a:r>
              <a:rPr lang="it-IT" sz="1050" dirty="0"/>
              <a:t>Identity and Access Management </a:t>
            </a:r>
          </a:p>
          <a:p>
            <a:pPr marL="214313" indent="-214313">
              <a:buFont typeface="Arial" panose="020B0604020202020204" pitchFamily="34" charset="0"/>
              <a:buChar char="•"/>
            </a:pPr>
            <a:r>
              <a:rPr lang="it-IT" sz="1050" dirty="0"/>
              <a:t>Role Based Access Control</a:t>
            </a:r>
          </a:p>
          <a:p>
            <a:pPr marL="214313" indent="-214313">
              <a:buFont typeface="Arial" panose="020B0604020202020204" pitchFamily="34" charset="0"/>
              <a:buChar char="•"/>
            </a:pPr>
            <a:r>
              <a:rPr lang="it-IT" sz="1050" dirty="0"/>
              <a:t>Physical Security </a:t>
            </a:r>
          </a:p>
          <a:p>
            <a:pPr marL="214313" indent="-214313">
              <a:buFont typeface="Arial" panose="020B0604020202020204" pitchFamily="34" charset="0"/>
              <a:buChar char="•"/>
            </a:pPr>
            <a:r>
              <a:rPr lang="it-IT" sz="1050" dirty="0"/>
              <a:t>Network Security</a:t>
            </a:r>
          </a:p>
        </p:txBody>
      </p:sp>
      <p:sp>
        <p:nvSpPr>
          <p:cNvPr id="28" name="TextBox 27"/>
          <p:cNvSpPr txBox="1"/>
          <p:nvPr/>
        </p:nvSpPr>
        <p:spPr>
          <a:xfrm>
            <a:off x="6061888" y="1101302"/>
            <a:ext cx="2719552" cy="1061829"/>
          </a:xfrm>
          <a:prstGeom prst="rect">
            <a:avLst/>
          </a:prstGeom>
          <a:noFill/>
        </p:spPr>
        <p:txBody>
          <a:bodyPr wrap="square" rtlCol="0">
            <a:spAutoFit/>
          </a:bodyPr>
          <a:lstStyle/>
          <a:p>
            <a:pPr marL="214313" indent="-214313">
              <a:buFont typeface="Arial" panose="020B0604020202020204" pitchFamily="34" charset="0"/>
              <a:buChar char="•"/>
            </a:pPr>
            <a:r>
              <a:rPr lang="it-IT" sz="1050" dirty="0"/>
              <a:t>Asset management</a:t>
            </a:r>
          </a:p>
          <a:p>
            <a:pPr marL="214313" indent="-214313">
              <a:buFont typeface="Arial" panose="020B0604020202020204" pitchFamily="34" charset="0"/>
              <a:buChar char="•"/>
            </a:pPr>
            <a:r>
              <a:rPr lang="it-IT" sz="1050" dirty="0"/>
              <a:t>Security Monitoring</a:t>
            </a:r>
          </a:p>
          <a:p>
            <a:pPr marL="214313" indent="-214313">
              <a:buFont typeface="Arial" panose="020B0604020202020204" pitchFamily="34" charset="0"/>
              <a:buChar char="•"/>
            </a:pPr>
            <a:r>
              <a:rPr lang="it-IT" sz="1050" dirty="0"/>
              <a:t>Business Continuity requirements</a:t>
            </a:r>
          </a:p>
          <a:p>
            <a:pPr marL="214313" indent="-214313">
              <a:buFont typeface="Arial" panose="020B0604020202020204" pitchFamily="34" charset="0"/>
              <a:buChar char="•"/>
            </a:pPr>
            <a:r>
              <a:rPr lang="it-IT" sz="1050" dirty="0"/>
              <a:t>Data Classification</a:t>
            </a:r>
          </a:p>
          <a:p>
            <a:endParaRPr lang="it-IT" sz="1050" dirty="0"/>
          </a:p>
          <a:p>
            <a:endParaRPr lang="it-IT" sz="1050" dirty="0"/>
          </a:p>
        </p:txBody>
      </p:sp>
      <p:sp>
        <p:nvSpPr>
          <p:cNvPr id="29" name="TextBox 28"/>
          <p:cNvSpPr txBox="1"/>
          <p:nvPr/>
        </p:nvSpPr>
        <p:spPr>
          <a:xfrm>
            <a:off x="3385914" y="2316817"/>
            <a:ext cx="2719552" cy="900246"/>
          </a:xfrm>
          <a:prstGeom prst="rect">
            <a:avLst/>
          </a:prstGeom>
          <a:noFill/>
        </p:spPr>
        <p:txBody>
          <a:bodyPr wrap="square" rtlCol="0">
            <a:spAutoFit/>
          </a:bodyPr>
          <a:lstStyle/>
          <a:p>
            <a:pPr marL="214313" indent="-214313">
              <a:buFont typeface="Arial" panose="020B0604020202020204" pitchFamily="34" charset="0"/>
              <a:buChar char="•"/>
            </a:pPr>
            <a:r>
              <a:rPr lang="it-IT" sz="1050" dirty="0"/>
              <a:t>Authentication requirements </a:t>
            </a:r>
          </a:p>
          <a:p>
            <a:pPr marL="214313" indent="-214313">
              <a:buFont typeface="Arial" panose="020B0604020202020204" pitchFamily="34" charset="0"/>
              <a:buChar char="•"/>
            </a:pPr>
            <a:r>
              <a:rPr lang="it-IT" sz="1050" dirty="0"/>
              <a:t>Data protection and encryption</a:t>
            </a:r>
          </a:p>
          <a:p>
            <a:pPr marL="214313" indent="-214313">
              <a:buFont typeface="Arial" panose="020B0604020202020204" pitchFamily="34" charset="0"/>
              <a:buChar char="•"/>
            </a:pPr>
            <a:r>
              <a:rPr lang="it-IT" sz="1050" dirty="0"/>
              <a:t>Physical monitoring for Substations</a:t>
            </a:r>
          </a:p>
          <a:p>
            <a:pPr marL="214313" indent="-214313">
              <a:buFont typeface="Arial" panose="020B0604020202020204" pitchFamily="34" charset="0"/>
              <a:buChar char="•"/>
            </a:pPr>
            <a:r>
              <a:rPr lang="it-IT" sz="1050" dirty="0"/>
              <a:t>PKI Systems requirements</a:t>
            </a:r>
          </a:p>
          <a:p>
            <a:pPr marL="214313" indent="-214313">
              <a:buFont typeface="Arial" panose="020B0604020202020204" pitchFamily="34" charset="0"/>
              <a:buChar char="•"/>
            </a:pPr>
            <a:r>
              <a:rPr lang="it-IT" sz="1050" dirty="0"/>
              <a:t>Monitoring of OT networks</a:t>
            </a:r>
          </a:p>
        </p:txBody>
      </p:sp>
      <p:sp>
        <p:nvSpPr>
          <p:cNvPr id="30" name="TextBox 29"/>
          <p:cNvSpPr txBox="1"/>
          <p:nvPr/>
        </p:nvSpPr>
        <p:spPr>
          <a:xfrm>
            <a:off x="6042222" y="2386013"/>
            <a:ext cx="2719552" cy="738664"/>
          </a:xfrm>
          <a:prstGeom prst="rect">
            <a:avLst/>
          </a:prstGeom>
          <a:noFill/>
        </p:spPr>
        <p:txBody>
          <a:bodyPr wrap="square" rtlCol="0">
            <a:spAutoFit/>
          </a:bodyPr>
          <a:lstStyle/>
          <a:p>
            <a:pPr marL="214313" indent="-214313">
              <a:buFont typeface="Arial" panose="020B0604020202020204" pitchFamily="34" charset="0"/>
              <a:buChar char="•"/>
            </a:pPr>
            <a:r>
              <a:rPr lang="it-IT" sz="1050" dirty="0"/>
              <a:t>OT/IoT Cyber Security requirements</a:t>
            </a:r>
          </a:p>
          <a:p>
            <a:pPr marL="214313" indent="-214313">
              <a:buFont typeface="Arial" panose="020B0604020202020204" pitchFamily="34" charset="0"/>
              <a:buChar char="•"/>
            </a:pPr>
            <a:r>
              <a:rPr lang="it-IT" sz="1050" dirty="0"/>
              <a:t>Network Segregation in OT environments</a:t>
            </a:r>
          </a:p>
          <a:p>
            <a:pPr marL="214313" indent="-214313">
              <a:buFont typeface="Arial" panose="020B0604020202020204" pitchFamily="34" charset="0"/>
              <a:buChar char="•"/>
            </a:pPr>
            <a:r>
              <a:rPr lang="it-IT" sz="1050" dirty="0"/>
              <a:t>IaaS cloud security requirements</a:t>
            </a:r>
          </a:p>
        </p:txBody>
      </p:sp>
      <p:sp>
        <p:nvSpPr>
          <p:cNvPr id="31" name="TextBox 30"/>
          <p:cNvSpPr txBox="1"/>
          <p:nvPr/>
        </p:nvSpPr>
        <p:spPr>
          <a:xfrm>
            <a:off x="3385913" y="3642267"/>
            <a:ext cx="2719552" cy="738664"/>
          </a:xfrm>
          <a:prstGeom prst="rect">
            <a:avLst/>
          </a:prstGeom>
          <a:noFill/>
        </p:spPr>
        <p:txBody>
          <a:bodyPr wrap="square" rtlCol="0">
            <a:spAutoFit/>
          </a:bodyPr>
          <a:lstStyle/>
          <a:p>
            <a:pPr marL="214313" indent="-214313">
              <a:buFont typeface="Arial" panose="020B0604020202020204" pitchFamily="34" charset="0"/>
              <a:buChar char="•"/>
            </a:pPr>
            <a:r>
              <a:rPr lang="it-IT" sz="1050" dirty="0"/>
              <a:t>AD architecture structure and procedures </a:t>
            </a:r>
          </a:p>
          <a:p>
            <a:pPr marL="214313" indent="-214313">
              <a:buFont typeface="Arial" panose="020B0604020202020204" pitchFamily="34" charset="0"/>
              <a:buChar char="•"/>
            </a:pPr>
            <a:r>
              <a:rPr lang="it-IT" sz="1050" dirty="0"/>
              <a:t>IEC 62351 implementation guide</a:t>
            </a:r>
          </a:p>
          <a:p>
            <a:pPr marL="214313" indent="-214313">
              <a:buFont typeface="Arial" panose="020B0604020202020204" pitchFamily="34" charset="0"/>
              <a:buChar char="•"/>
            </a:pPr>
            <a:r>
              <a:rPr lang="it-IT" sz="1050" dirty="0"/>
              <a:t>Monitoring of OT networks</a:t>
            </a:r>
          </a:p>
        </p:txBody>
      </p:sp>
      <p:sp>
        <p:nvSpPr>
          <p:cNvPr id="32" name="TextBox 31"/>
          <p:cNvSpPr txBox="1"/>
          <p:nvPr/>
        </p:nvSpPr>
        <p:spPr>
          <a:xfrm>
            <a:off x="6105464" y="3627382"/>
            <a:ext cx="2932766" cy="900246"/>
          </a:xfrm>
          <a:prstGeom prst="rect">
            <a:avLst/>
          </a:prstGeom>
          <a:noFill/>
        </p:spPr>
        <p:txBody>
          <a:bodyPr wrap="square" rtlCol="0">
            <a:spAutoFit/>
          </a:bodyPr>
          <a:lstStyle/>
          <a:p>
            <a:pPr marL="214313" indent="-214313">
              <a:buFont typeface="Arial" panose="020B0604020202020204" pitchFamily="34" charset="0"/>
              <a:buChar char="•"/>
            </a:pPr>
            <a:r>
              <a:rPr lang="it-IT" sz="1050" dirty="0"/>
              <a:t>Firewall configuration profiles</a:t>
            </a:r>
          </a:p>
          <a:p>
            <a:pPr marL="214313" indent="-214313">
              <a:buFont typeface="Arial" panose="020B0604020202020204" pitchFamily="34" charset="0"/>
              <a:buChar char="•"/>
            </a:pPr>
            <a:r>
              <a:rPr lang="it-IT" sz="1050" dirty="0"/>
              <a:t>Certification Authority CP and CPS</a:t>
            </a:r>
          </a:p>
          <a:p>
            <a:pPr marL="214313" indent="-214313">
              <a:buFont typeface="Arial" panose="020B0604020202020204" pitchFamily="34" charset="0"/>
              <a:buChar char="•"/>
            </a:pPr>
            <a:r>
              <a:rPr lang="it-IT" sz="1050" dirty="0"/>
              <a:t>Monitoring of OT networks</a:t>
            </a:r>
          </a:p>
          <a:p>
            <a:pPr marL="214313" indent="-214313">
              <a:buFont typeface="Arial" panose="020B0604020202020204" pitchFamily="34" charset="0"/>
              <a:buChar char="•"/>
            </a:pPr>
            <a:r>
              <a:rPr lang="it-IT" sz="1050" dirty="0"/>
              <a:t>IaaS Security zones configuration and management</a:t>
            </a:r>
          </a:p>
        </p:txBody>
      </p:sp>
      <p:sp>
        <p:nvSpPr>
          <p:cNvPr id="33" name="Down Arrow 32"/>
          <p:cNvSpPr/>
          <p:nvPr/>
        </p:nvSpPr>
        <p:spPr>
          <a:xfrm>
            <a:off x="1232563" y="1901083"/>
            <a:ext cx="922283" cy="392761"/>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34" name="Down Arrow 33"/>
          <p:cNvSpPr/>
          <p:nvPr/>
        </p:nvSpPr>
        <p:spPr>
          <a:xfrm>
            <a:off x="1232563" y="3182491"/>
            <a:ext cx="922283" cy="392761"/>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35" name="Rounded Rectangle 34"/>
          <p:cNvSpPr/>
          <p:nvPr/>
        </p:nvSpPr>
        <p:spPr>
          <a:xfrm>
            <a:off x="5156002" y="98915"/>
            <a:ext cx="3072919" cy="85768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It must be defined and well communicated Who is responsible of issuing, maintenance and deployment</a:t>
            </a:r>
            <a:endParaRPr lang="it-IT" sz="1050" b="1" dirty="0">
              <a:solidFill>
                <a:schemeClr val="tx1"/>
              </a:solidFill>
            </a:endParaRPr>
          </a:p>
        </p:txBody>
      </p:sp>
      <p:sp>
        <p:nvSpPr>
          <p:cNvPr id="23" name="Rounded Rectangle 22"/>
          <p:cNvSpPr/>
          <p:nvPr/>
        </p:nvSpPr>
        <p:spPr>
          <a:xfrm>
            <a:off x="5156001" y="1083862"/>
            <a:ext cx="3072919" cy="85768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These are “the rules of the game” that must be valid for the whole supply chain (both for suppliers or clients)</a:t>
            </a:r>
            <a:endParaRPr lang="it-IT" sz="1050" b="1" dirty="0">
              <a:solidFill>
                <a:schemeClr val="tx1"/>
              </a:solidFill>
            </a:endParaRPr>
          </a:p>
        </p:txBody>
      </p:sp>
      <p:sp>
        <p:nvSpPr>
          <p:cNvPr id="24" name="Rounded Rectangle 23"/>
          <p:cNvSpPr/>
          <p:nvPr/>
        </p:nvSpPr>
        <p:spPr>
          <a:xfrm>
            <a:off x="5156001" y="2089108"/>
            <a:ext cx="3072919" cy="85768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Policy and guidelines are guided by:</a:t>
            </a:r>
          </a:p>
          <a:p>
            <a:pPr algn="ctr"/>
            <a:r>
              <a:rPr lang="en-US" sz="1050" b="1" dirty="0">
                <a:solidFill>
                  <a:schemeClr val="tx1"/>
                </a:solidFill>
              </a:rPr>
              <a:t>Regulatory requirements</a:t>
            </a:r>
          </a:p>
          <a:p>
            <a:pPr algn="ctr"/>
            <a:r>
              <a:rPr lang="en-US" sz="1050" b="1" dirty="0">
                <a:solidFill>
                  <a:schemeClr val="tx1"/>
                </a:solidFill>
              </a:rPr>
              <a:t>Standard and best practices</a:t>
            </a:r>
          </a:p>
          <a:p>
            <a:pPr algn="ctr"/>
            <a:r>
              <a:rPr lang="en-US" sz="1050" b="1" dirty="0">
                <a:solidFill>
                  <a:schemeClr val="tx1"/>
                </a:solidFill>
              </a:rPr>
              <a:t>yet must reflect the company reality</a:t>
            </a:r>
            <a:endParaRPr lang="it-IT" sz="1050" b="1" dirty="0">
              <a:solidFill>
                <a:schemeClr val="tx1"/>
              </a:solidFill>
            </a:endParaRPr>
          </a:p>
        </p:txBody>
      </p:sp>
      <p:sp>
        <p:nvSpPr>
          <p:cNvPr id="25" name="Rounded Rectangle 24"/>
          <p:cNvSpPr/>
          <p:nvPr/>
        </p:nvSpPr>
        <p:spPr>
          <a:xfrm>
            <a:off x="5156000" y="3055152"/>
            <a:ext cx="3072919" cy="74649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Must be shared, agreed and adopted in the product/service procurement phase</a:t>
            </a:r>
          </a:p>
          <a:p>
            <a:pPr algn="ctr"/>
            <a:r>
              <a:rPr lang="en-US" sz="1050" b="1" dirty="0">
                <a:solidFill>
                  <a:schemeClr val="tx1"/>
                </a:solidFill>
              </a:rPr>
              <a:t>and in internal solution development</a:t>
            </a:r>
            <a:endParaRPr lang="it-IT" sz="1050" b="1" dirty="0">
              <a:solidFill>
                <a:schemeClr val="tx1"/>
              </a:solidFill>
            </a:endParaRPr>
          </a:p>
        </p:txBody>
      </p:sp>
      <p:sp>
        <p:nvSpPr>
          <p:cNvPr id="36" name="Rounded Rectangle 35"/>
          <p:cNvSpPr/>
          <p:nvPr/>
        </p:nvSpPr>
        <p:spPr>
          <a:xfrm>
            <a:off x="5155999" y="3931816"/>
            <a:ext cx="3072919" cy="690099"/>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Represent the basis for certification and Audit processes</a:t>
            </a:r>
            <a:endParaRPr lang="it-IT" sz="1050" b="1" dirty="0">
              <a:solidFill>
                <a:schemeClr val="tx1"/>
              </a:solidFill>
            </a:endParaRPr>
          </a:p>
        </p:txBody>
      </p:sp>
      <p:sp>
        <p:nvSpPr>
          <p:cNvPr id="37" name="Rounded Rectangle 36"/>
          <p:cNvSpPr/>
          <p:nvPr/>
        </p:nvSpPr>
        <p:spPr>
          <a:xfrm>
            <a:off x="188050" y="778001"/>
            <a:ext cx="4583954" cy="160801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50" b="1" dirty="0">
                <a:solidFill>
                  <a:schemeClr val="tx1"/>
                </a:solidFill>
              </a:rPr>
              <a:t>Context requirements and technical specifications will feed the afterward supply chain processes and can incorporate controls from requirement standards (e.g., IEC 62443) or technical standard (e.g., IEC 62351).</a:t>
            </a:r>
          </a:p>
          <a:p>
            <a:pPr algn="ctr">
              <a:spcAft>
                <a:spcPts val="600"/>
              </a:spcAft>
            </a:pPr>
            <a:r>
              <a:rPr lang="en-US" sz="1050" b="1" dirty="0">
                <a:solidFill>
                  <a:schemeClr val="tx1"/>
                </a:solidFill>
              </a:rPr>
              <a:t>Each control responsibility should be clearly assigned to specific actors of the supply chain (client, integrator, manufacturer, service provider)</a:t>
            </a:r>
            <a:endParaRPr lang="it-IT" sz="1050" b="1" dirty="0">
              <a:solidFill>
                <a:schemeClr val="tx1"/>
              </a:solidFill>
            </a:endParaRPr>
          </a:p>
        </p:txBody>
      </p:sp>
    </p:spTree>
    <p:extLst>
      <p:ext uri="{BB962C8B-B14F-4D97-AF65-F5344CB8AC3E}">
        <p14:creationId xmlns:p14="http://schemas.microsoft.com/office/powerpoint/2010/main" val="18686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animBg="1"/>
      <p:bldP spid="24" grpId="0" animBg="1"/>
      <p:bldP spid="2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8"/>
          <p:cNvSpPr txBox="1">
            <a:spLocks noGrp="1"/>
          </p:cNvSpPr>
          <p:nvPr>
            <p:ph type="body" idx="1"/>
          </p:nvPr>
        </p:nvSpPr>
        <p:spPr>
          <a:xfrm>
            <a:off x="521839" y="1044099"/>
            <a:ext cx="7772400" cy="3285971"/>
          </a:xfrm>
          <a:prstGeom prst="rect">
            <a:avLst/>
          </a:prstGeom>
          <a:noFill/>
          <a:ln>
            <a:noFill/>
          </a:ln>
        </p:spPr>
        <p:txBody>
          <a:bodyPr spcFirstLastPara="1" wrap="square" lIns="91425" tIns="45700" rIns="91425" bIns="45700" anchor="t" anchorCtr="0">
            <a:noAutofit/>
          </a:bodyPr>
          <a:lstStyle/>
          <a:p>
            <a:pPr marL="230188" indent="-230188">
              <a:spcAft>
                <a:spcPts val="1200"/>
              </a:spcAft>
            </a:pPr>
            <a:r>
              <a:rPr lang="en-US" sz="1800" dirty="0">
                <a:solidFill>
                  <a:srgbClr val="000000"/>
                </a:solidFill>
                <a:effectLst/>
                <a:latin typeface="Calibri" panose="020F0502020204030204" pitchFamily="34" charset="0"/>
                <a:ea typeface="Calibri" panose="020F0502020204030204" pitchFamily="34" charset="0"/>
              </a:rPr>
              <a:t>Focus on Electric Power Utility supply chain issues in the operational environment</a:t>
            </a:r>
          </a:p>
          <a:p>
            <a:pPr marL="230188" indent="-230188">
              <a:spcAft>
                <a:spcPts val="1200"/>
              </a:spcAft>
            </a:pPr>
            <a:r>
              <a:rPr lang="en-US" sz="1800" dirty="0">
                <a:solidFill>
                  <a:srgbClr val="000000"/>
                </a:solidFill>
                <a:effectLst/>
                <a:latin typeface="Calibri" panose="020F0502020204030204" pitchFamily="34" charset="0"/>
                <a:ea typeface="Calibri" panose="020F0502020204030204" pitchFamily="34" charset="0"/>
              </a:rPr>
              <a:t>Cover internationally accepted standards and guidelines relevant to identifying and managing cybersecurity risks associated with </a:t>
            </a:r>
            <a:r>
              <a:rPr lang="en-US" sz="1800" dirty="0">
                <a:solidFill>
                  <a:srgbClr val="7030A0"/>
                </a:solidFill>
                <a:effectLst/>
                <a:latin typeface="Calibri" panose="020F0502020204030204" pitchFamily="34" charset="0"/>
                <a:ea typeface="Calibri" panose="020F0502020204030204" pitchFamily="34" charset="0"/>
              </a:rPr>
              <a:t>the supply chain risk from </a:t>
            </a:r>
            <a:r>
              <a:rPr lang="en-US" sz="1800" dirty="0">
                <a:solidFill>
                  <a:srgbClr val="000000"/>
                </a:solidFill>
                <a:effectLst/>
                <a:latin typeface="Calibri" panose="020F0502020204030204" pitchFamily="34" charset="0"/>
                <a:ea typeface="Calibri" panose="020F0502020204030204" pitchFamily="34" charset="0"/>
              </a:rPr>
              <a:t>third-parties / suppliers and will provide a survey of these documents (e.g., the U.S. National Institute of Standards and Technology [NIST] Cybersecurity Framework</a:t>
            </a:r>
            <a:r>
              <a:rPr lang="en-US" sz="1800" dirty="0">
                <a:solidFill>
                  <a:srgbClr val="7030A0"/>
                </a:solidFill>
                <a:effectLst/>
                <a:latin typeface="Calibri" panose="020F0502020204030204" pitchFamily="34" charset="0"/>
                <a:ea typeface="Calibri" panose="020F0502020204030204" pitchFamily="34" charset="0"/>
              </a:rPr>
              <a:t>, NIST SP800-161, ISO/IEC 27036-1:2021,</a:t>
            </a:r>
            <a:r>
              <a:rPr lang="en-US" sz="1800" dirty="0">
                <a:effectLst/>
                <a:latin typeface="Calibri" panose="020F0502020204030204" pitchFamily="34" charset="0"/>
                <a:ea typeface="Calibri" panose="020F0502020204030204" pitchFamily="34" charset="0"/>
              </a:rPr>
              <a:t> </a:t>
            </a:r>
            <a:r>
              <a:rPr lang="en-US" sz="1800" dirty="0">
                <a:solidFill>
                  <a:srgbClr val="7030A0"/>
                </a:solidFill>
                <a:effectLst/>
                <a:latin typeface="Calibri" panose="020F0502020204030204" pitchFamily="34" charset="0"/>
                <a:ea typeface="Calibri" panose="020F0502020204030204" pitchFamily="34" charset="0"/>
              </a:rPr>
              <a:t>NISTIR 8276</a:t>
            </a:r>
            <a:r>
              <a:rPr lang="en-US" sz="1800" dirty="0">
                <a:solidFill>
                  <a:srgbClr val="000000"/>
                </a:solidFill>
                <a:effectLst/>
                <a:latin typeface="Calibri" panose="020F0502020204030204" pitchFamily="34" charset="0"/>
                <a:ea typeface="Calibri" panose="020F0502020204030204" pitchFamily="34" charset="0"/>
              </a:rPr>
              <a:t>). </a:t>
            </a:r>
          </a:p>
          <a:p>
            <a:pPr marL="230188" indent="-230188">
              <a:spcAft>
                <a:spcPts val="1200"/>
              </a:spcAft>
            </a:pPr>
            <a:r>
              <a:rPr lang="en-US" sz="1800" dirty="0">
                <a:solidFill>
                  <a:srgbClr val="000000"/>
                </a:solidFill>
                <a:effectLst/>
                <a:latin typeface="Calibri" panose="020F0502020204030204" pitchFamily="34" charset="0"/>
                <a:ea typeface="Calibri" panose="020F0502020204030204" pitchFamily="34" charset="0"/>
              </a:rPr>
              <a:t>Address different approaches and considerations that utilities should take into account based on their context (e.g., generation, transmission, distribution, DER aggregators). </a:t>
            </a:r>
            <a:endParaRPr lang="en-US" sz="1800" dirty="0">
              <a:effectLst/>
              <a:latin typeface="Calibri" panose="020F0502020204030204" pitchFamily="34" charset="0"/>
              <a:ea typeface="Calibri" panose="020F0502020204030204" pitchFamily="34" charset="0"/>
            </a:endParaRPr>
          </a:p>
        </p:txBody>
      </p:sp>
      <p:sp>
        <p:nvSpPr>
          <p:cNvPr id="258" name="Google Shape;258;p48"/>
          <p:cNvSpPr txBox="1">
            <a:spLocks noGrp="1"/>
          </p:cNvSpPr>
          <p:nvPr>
            <p:ph type="body" idx="2"/>
          </p:nvPr>
        </p:nvSpPr>
        <p:spPr>
          <a:xfrm rot="-5400000">
            <a:off x="7862313" y="3537008"/>
            <a:ext cx="2073910" cy="18466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FFFFFF"/>
              </a:buClr>
              <a:buFont typeface="Arial"/>
              <a:buNone/>
            </a:pPr>
            <a:endParaRPr sz="600" b="0" i="0" u="none" strike="noStrike" cap="none">
              <a:solidFill>
                <a:srgbClr val="FFFFFF"/>
              </a:solidFill>
              <a:latin typeface="Cabin"/>
              <a:ea typeface="Cabin"/>
              <a:cs typeface="Cabin"/>
              <a:sym typeface="Cabin"/>
            </a:endParaRPr>
          </a:p>
        </p:txBody>
      </p:sp>
      <p:sp>
        <p:nvSpPr>
          <p:cNvPr id="259" name="Google Shape;259;p48"/>
          <p:cNvSpPr txBox="1">
            <a:spLocks noGrp="1"/>
          </p:cNvSpPr>
          <p:nvPr>
            <p:ph type="title"/>
          </p:nvPr>
        </p:nvSpPr>
        <p:spPr>
          <a:xfrm>
            <a:off x="353147" y="313591"/>
            <a:ext cx="8330499" cy="58614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651D32"/>
              </a:buClr>
              <a:buFont typeface="Cabin"/>
              <a:buNone/>
            </a:pPr>
            <a:r>
              <a:rPr lang="en-US" sz="2400" i="0" u="none" strike="noStrike" cap="none" dirty="0">
                <a:solidFill>
                  <a:srgbClr val="651D32"/>
                </a:solidFill>
                <a:latin typeface="Gill Sans"/>
                <a:ea typeface="Gill Sans"/>
                <a:cs typeface="Gill Sans"/>
                <a:sym typeface="Gill Sans"/>
              </a:rPr>
              <a:t>Agenda: Supply Chain Standards for Electric Power Utilities</a:t>
            </a:r>
            <a:endParaRPr sz="2400" i="0" u="none" strike="noStrike" cap="none" dirty="0">
              <a:solidFill>
                <a:srgbClr val="BA0C2F"/>
              </a:solidFill>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4481"/>
            <a:ext cx="7886700" cy="460942"/>
          </a:xfrm>
        </p:spPr>
        <p:txBody>
          <a:bodyPr>
            <a:normAutofit fontScale="90000"/>
          </a:bodyPr>
          <a:lstStyle/>
          <a:p>
            <a:r>
              <a:rPr lang="it-IT" sz="2700" b="1" dirty="0"/>
              <a:t>C-SCRM Lifecycle – Agree with suppliers on…</a:t>
            </a:r>
          </a:p>
        </p:txBody>
      </p:sp>
      <p:graphicFrame>
        <p:nvGraphicFramePr>
          <p:cNvPr id="5" name="Diagram 4"/>
          <p:cNvGraphicFramePr/>
          <p:nvPr/>
        </p:nvGraphicFramePr>
        <p:xfrm>
          <a:off x="206829" y="524952"/>
          <a:ext cx="8784771" cy="1306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 name="Rounded Rectangle 51"/>
          <p:cNvSpPr/>
          <p:nvPr/>
        </p:nvSpPr>
        <p:spPr>
          <a:xfrm>
            <a:off x="32657" y="1609952"/>
            <a:ext cx="1774371" cy="3428707"/>
          </a:xfrm>
          <a:prstGeom prst="roundRect">
            <a:avLst>
              <a:gd name="adj" fmla="val 351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buFont typeface="Arial" panose="020B0604020202020204" pitchFamily="34" charset="0"/>
              <a:buChar char="•"/>
            </a:pPr>
            <a:r>
              <a:rPr lang="en-US" sz="1200" b="1" dirty="0">
                <a:solidFill>
                  <a:schemeClr val="tx1"/>
                </a:solidFill>
              </a:rPr>
              <a:t>Certifications</a:t>
            </a:r>
          </a:p>
          <a:p>
            <a:pPr marL="214313" indent="-214313">
              <a:buFont typeface="Arial" panose="020B0604020202020204" pitchFamily="34" charset="0"/>
              <a:buChar char="•"/>
            </a:pPr>
            <a:r>
              <a:rPr lang="en-US" sz="1200" b="1" dirty="0">
                <a:solidFill>
                  <a:schemeClr val="tx1"/>
                </a:solidFill>
              </a:rPr>
              <a:t>Competences and contribution on Cybersecurity standards and best practices </a:t>
            </a:r>
          </a:p>
          <a:p>
            <a:pPr marL="214313" indent="-214313">
              <a:buFont typeface="Arial" panose="020B0604020202020204" pitchFamily="34" charset="0"/>
              <a:buChar char="•"/>
            </a:pPr>
            <a:r>
              <a:rPr lang="en-US" sz="1200" b="1" dirty="0">
                <a:solidFill>
                  <a:schemeClr val="tx1"/>
                </a:solidFill>
              </a:rPr>
              <a:t>Better to share at this stage policy and guidelines</a:t>
            </a:r>
          </a:p>
          <a:p>
            <a:pPr marL="214313" indent="-214313">
              <a:buFont typeface="Arial" panose="020B0604020202020204" pitchFamily="34" charset="0"/>
              <a:buChar char="•"/>
            </a:pPr>
            <a:r>
              <a:rPr lang="en-US" sz="1200" b="1" dirty="0">
                <a:solidFill>
                  <a:schemeClr val="tx1"/>
                </a:solidFill>
              </a:rPr>
              <a:t>Share the expected standard compliance (e.g. IEC 62443, ISO 27K)</a:t>
            </a:r>
          </a:p>
          <a:p>
            <a:endParaRPr lang="en-US" sz="1200" b="1" dirty="0">
              <a:solidFill>
                <a:schemeClr val="tx1"/>
              </a:solidFill>
            </a:endParaRPr>
          </a:p>
        </p:txBody>
      </p:sp>
      <p:sp>
        <p:nvSpPr>
          <p:cNvPr id="53" name="Rounded Rectangle 52"/>
          <p:cNvSpPr/>
          <p:nvPr/>
        </p:nvSpPr>
        <p:spPr>
          <a:xfrm>
            <a:off x="1883229" y="1609952"/>
            <a:ext cx="1785257" cy="3428707"/>
          </a:xfrm>
          <a:prstGeom prst="roundRect">
            <a:avLst>
              <a:gd name="adj" fmla="val 147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buFont typeface="Arial" panose="020B0604020202020204" pitchFamily="34" charset="0"/>
              <a:buChar char="•"/>
            </a:pPr>
            <a:r>
              <a:rPr lang="en-US" sz="1200" b="1" dirty="0">
                <a:solidFill>
                  <a:schemeClr val="tx1"/>
                </a:solidFill>
              </a:rPr>
              <a:t>Risk assessment </a:t>
            </a:r>
          </a:p>
          <a:p>
            <a:pPr marL="214313" indent="-214313">
              <a:buFont typeface="Arial" panose="020B0604020202020204" pitchFamily="34" charset="0"/>
              <a:buChar char="•"/>
            </a:pPr>
            <a:r>
              <a:rPr lang="en-US" sz="1200" b="1" dirty="0">
                <a:solidFill>
                  <a:schemeClr val="tx1"/>
                </a:solidFill>
              </a:rPr>
              <a:t>Technical standard periodical  Audit clause</a:t>
            </a:r>
          </a:p>
          <a:p>
            <a:pPr marL="214313" indent="-214313">
              <a:buFont typeface="Arial" panose="020B0604020202020204" pitchFamily="34" charset="0"/>
              <a:buChar char="•"/>
            </a:pPr>
            <a:r>
              <a:rPr lang="en-US" sz="1200" b="1" dirty="0">
                <a:solidFill>
                  <a:schemeClr val="tx1"/>
                </a:solidFill>
              </a:rPr>
              <a:t>HR requirement</a:t>
            </a:r>
          </a:p>
          <a:p>
            <a:pPr marL="214313" indent="-214313">
              <a:buFont typeface="Arial" panose="020B0604020202020204" pitchFamily="34" charset="0"/>
              <a:buChar char="•"/>
            </a:pPr>
            <a:r>
              <a:rPr lang="en-US" sz="1200" b="1" dirty="0">
                <a:solidFill>
                  <a:schemeClr val="tx1"/>
                </a:solidFill>
              </a:rPr>
              <a:t>Vulnerability and event  notification</a:t>
            </a:r>
          </a:p>
          <a:p>
            <a:pPr marL="214313" indent="-214313">
              <a:buFont typeface="Arial" panose="020B0604020202020204" pitchFamily="34" charset="0"/>
              <a:buChar char="•"/>
            </a:pPr>
            <a:r>
              <a:rPr lang="en-US" sz="1200" b="1" dirty="0">
                <a:solidFill>
                  <a:schemeClr val="tx1"/>
                </a:solidFill>
              </a:rPr>
              <a:t>Lifecycle clauses (patching, maintenance, decommissioning)</a:t>
            </a:r>
          </a:p>
          <a:p>
            <a:pPr marL="214313" indent="-214313">
              <a:buFont typeface="Arial" panose="020B0604020202020204" pitchFamily="34" charset="0"/>
              <a:buChar char="•"/>
            </a:pPr>
            <a:r>
              <a:rPr lang="en-US" sz="1200" b="1" dirty="0">
                <a:solidFill>
                  <a:schemeClr val="tx1"/>
                </a:solidFill>
              </a:rPr>
              <a:t>SLA with attention to Business Continuity</a:t>
            </a:r>
          </a:p>
          <a:p>
            <a:pPr marL="214313" indent="-214313">
              <a:buFont typeface="Arial" panose="020B0604020202020204" pitchFamily="34" charset="0"/>
              <a:buChar char="•"/>
            </a:pPr>
            <a:r>
              <a:rPr lang="en-US" sz="1200" b="1" dirty="0">
                <a:solidFill>
                  <a:schemeClr val="tx1"/>
                </a:solidFill>
              </a:rPr>
              <a:t>Info sharing agreement</a:t>
            </a:r>
          </a:p>
          <a:p>
            <a:pPr marL="214313" indent="-214313">
              <a:buFont typeface="Arial" panose="020B0604020202020204" pitchFamily="34" charset="0"/>
              <a:buChar char="•"/>
            </a:pPr>
            <a:endParaRPr lang="en-US" sz="1200" b="1" dirty="0">
              <a:solidFill>
                <a:schemeClr val="tx1"/>
              </a:solidFill>
            </a:endParaRPr>
          </a:p>
          <a:p>
            <a:pPr marL="214313" indent="-214313">
              <a:buFont typeface="Arial" panose="020B0604020202020204" pitchFamily="34" charset="0"/>
              <a:buChar char="•"/>
            </a:pPr>
            <a:endParaRPr lang="en-US" sz="1200" b="1" dirty="0">
              <a:solidFill>
                <a:schemeClr val="tx1"/>
              </a:solidFill>
            </a:endParaRPr>
          </a:p>
        </p:txBody>
      </p:sp>
      <p:sp>
        <p:nvSpPr>
          <p:cNvPr id="54" name="Rounded Rectangle 53"/>
          <p:cNvSpPr/>
          <p:nvPr/>
        </p:nvSpPr>
        <p:spPr>
          <a:xfrm>
            <a:off x="3739243" y="1609952"/>
            <a:ext cx="1785257" cy="3384564"/>
          </a:xfrm>
          <a:prstGeom prst="roundRect">
            <a:avLst>
              <a:gd name="adj" fmla="val 247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buFont typeface="Arial" panose="020B0604020202020204" pitchFamily="34" charset="0"/>
              <a:buChar char="•"/>
            </a:pPr>
            <a:r>
              <a:rPr lang="en-US" sz="1200" b="1" dirty="0">
                <a:solidFill>
                  <a:schemeClr val="tx1"/>
                </a:solidFill>
              </a:rPr>
              <a:t>Security by design, standard based  development or integration</a:t>
            </a:r>
          </a:p>
          <a:p>
            <a:pPr marL="214313" indent="-214313">
              <a:buFont typeface="Arial" panose="020B0604020202020204" pitchFamily="34" charset="0"/>
              <a:buChar char="•"/>
            </a:pPr>
            <a:r>
              <a:rPr lang="en-US" sz="1200" b="1" dirty="0">
                <a:solidFill>
                  <a:schemeClr val="tx1"/>
                </a:solidFill>
              </a:rPr>
              <a:t>Vulnerability Assessment on development and pre deployment</a:t>
            </a:r>
          </a:p>
          <a:p>
            <a:pPr marL="214313" indent="-214313">
              <a:buFont typeface="Arial" panose="020B0604020202020204" pitchFamily="34" charset="0"/>
              <a:buChar char="•"/>
            </a:pPr>
            <a:r>
              <a:rPr lang="en-US" sz="1200" b="1" dirty="0">
                <a:solidFill>
                  <a:schemeClr val="tx1"/>
                </a:solidFill>
              </a:rPr>
              <a:t>At this stage Policy, and technical specification based on standard (</a:t>
            </a:r>
            <a:r>
              <a:rPr lang="en-US" sz="1200" b="1" dirty="0" err="1">
                <a:solidFill>
                  <a:schemeClr val="tx1"/>
                </a:solidFill>
              </a:rPr>
              <a:t>e.g</a:t>
            </a:r>
            <a:r>
              <a:rPr lang="en-US" sz="1200" b="1" dirty="0">
                <a:solidFill>
                  <a:schemeClr val="tx1"/>
                </a:solidFill>
              </a:rPr>
              <a:t> IEC 62351) must be commonly adopted </a:t>
            </a:r>
          </a:p>
        </p:txBody>
      </p:sp>
      <p:sp>
        <p:nvSpPr>
          <p:cNvPr id="55" name="Rounded Rectangle 54"/>
          <p:cNvSpPr/>
          <p:nvPr/>
        </p:nvSpPr>
        <p:spPr>
          <a:xfrm>
            <a:off x="5617029" y="1609952"/>
            <a:ext cx="1785257" cy="3384564"/>
          </a:xfrm>
          <a:prstGeom prst="roundRect">
            <a:avLst>
              <a:gd name="adj" fmla="val 211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buFont typeface="Arial" panose="020B0604020202020204" pitchFamily="34" charset="0"/>
              <a:buChar char="•"/>
            </a:pPr>
            <a:r>
              <a:rPr lang="en-US" sz="1200" b="1" dirty="0">
                <a:solidFill>
                  <a:schemeClr val="tx1"/>
                </a:solidFill>
              </a:rPr>
              <a:t>Business Continuity process regular testing</a:t>
            </a:r>
          </a:p>
          <a:p>
            <a:pPr marL="214313" indent="-214313">
              <a:buFont typeface="Arial" panose="020B0604020202020204" pitchFamily="34" charset="0"/>
              <a:buChar char="•"/>
            </a:pPr>
            <a:r>
              <a:rPr lang="en-US" sz="1200" b="1" dirty="0">
                <a:solidFill>
                  <a:schemeClr val="tx1"/>
                </a:solidFill>
              </a:rPr>
              <a:t>Patching / maintenance process </a:t>
            </a:r>
          </a:p>
          <a:p>
            <a:pPr marL="214313" indent="-214313">
              <a:buFont typeface="Arial" panose="020B0604020202020204" pitchFamily="34" charset="0"/>
              <a:buChar char="•"/>
            </a:pPr>
            <a:r>
              <a:rPr lang="en-US" sz="1200" b="1" dirty="0">
                <a:solidFill>
                  <a:schemeClr val="tx1"/>
                </a:solidFill>
              </a:rPr>
              <a:t>Regular Audit on product / systems and services</a:t>
            </a:r>
          </a:p>
          <a:p>
            <a:pPr marL="214313" indent="-214313">
              <a:buFont typeface="Arial" panose="020B0604020202020204" pitchFamily="34" charset="0"/>
              <a:buChar char="•"/>
            </a:pPr>
            <a:r>
              <a:rPr lang="en-US" sz="1200" b="1" dirty="0">
                <a:solidFill>
                  <a:schemeClr val="tx1"/>
                </a:solidFill>
              </a:rPr>
              <a:t>Monitoring of events -&gt; incident detection</a:t>
            </a:r>
          </a:p>
          <a:p>
            <a:pPr marL="214313" indent="-214313">
              <a:buFont typeface="Arial" panose="020B0604020202020204" pitchFamily="34" charset="0"/>
              <a:buChar char="•"/>
            </a:pPr>
            <a:r>
              <a:rPr lang="en-US" sz="1200" b="1" dirty="0">
                <a:solidFill>
                  <a:schemeClr val="tx1"/>
                </a:solidFill>
              </a:rPr>
              <a:t>Asset management</a:t>
            </a:r>
          </a:p>
          <a:p>
            <a:pPr marL="214313" indent="-214313">
              <a:buFont typeface="Arial" panose="020B0604020202020204" pitchFamily="34" charset="0"/>
              <a:buChar char="•"/>
            </a:pPr>
            <a:r>
              <a:rPr lang="en-US" sz="1200" b="1" dirty="0">
                <a:solidFill>
                  <a:schemeClr val="tx1"/>
                </a:solidFill>
              </a:rPr>
              <a:t>CERT/CSIRT process with asset responsibility</a:t>
            </a:r>
          </a:p>
          <a:p>
            <a:pPr marL="214313" indent="-214313">
              <a:buFont typeface="Arial" panose="020B0604020202020204" pitchFamily="34" charset="0"/>
              <a:buChar char="•"/>
            </a:pPr>
            <a:endParaRPr lang="en-US" sz="1200" b="1" dirty="0">
              <a:solidFill>
                <a:schemeClr val="tx1"/>
              </a:solidFill>
            </a:endParaRPr>
          </a:p>
        </p:txBody>
      </p:sp>
      <p:sp>
        <p:nvSpPr>
          <p:cNvPr id="56" name="Rounded Rectangle 55"/>
          <p:cNvSpPr/>
          <p:nvPr/>
        </p:nvSpPr>
        <p:spPr>
          <a:xfrm>
            <a:off x="7473043" y="1604509"/>
            <a:ext cx="1518557" cy="3080657"/>
          </a:xfrm>
          <a:prstGeom prst="roundRect">
            <a:avLst>
              <a:gd name="adj" fmla="val 254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buFont typeface="Arial" panose="020B0604020202020204" pitchFamily="34" charset="0"/>
              <a:buChar char="•"/>
            </a:pPr>
            <a:r>
              <a:rPr lang="en-US" sz="1200" b="1" dirty="0">
                <a:solidFill>
                  <a:schemeClr val="tx1"/>
                </a:solidFill>
              </a:rPr>
              <a:t>Secure Information back transfer</a:t>
            </a:r>
          </a:p>
          <a:p>
            <a:pPr marL="214313" indent="-214313">
              <a:buFont typeface="Arial" panose="020B0604020202020204" pitchFamily="34" charset="0"/>
              <a:buChar char="•"/>
            </a:pPr>
            <a:r>
              <a:rPr lang="en-US" sz="1200" b="1" dirty="0">
                <a:solidFill>
                  <a:schemeClr val="tx1"/>
                </a:solidFill>
              </a:rPr>
              <a:t>Cleanup of devices and supplier data base</a:t>
            </a:r>
          </a:p>
          <a:p>
            <a:pPr marL="214313" indent="-214313">
              <a:buFont typeface="Arial" panose="020B0604020202020204" pitchFamily="34" charset="0"/>
              <a:buChar char="•"/>
            </a:pPr>
            <a:endParaRPr lang="en-US" sz="1200" b="1" dirty="0">
              <a:solidFill>
                <a:schemeClr val="tx1"/>
              </a:solidFill>
            </a:endParaRPr>
          </a:p>
          <a:p>
            <a:pPr marL="214313" indent="-214313">
              <a:buFont typeface="Arial" panose="020B0604020202020204" pitchFamily="34" charset="0"/>
              <a:buChar char="•"/>
            </a:pPr>
            <a:endParaRPr lang="en-US" sz="1200" b="1" dirty="0">
              <a:solidFill>
                <a:schemeClr val="tx1"/>
              </a:solidFill>
            </a:endParaRPr>
          </a:p>
          <a:p>
            <a:pPr marL="214313" indent="-214313">
              <a:buFont typeface="Arial" panose="020B0604020202020204" pitchFamily="34" charset="0"/>
              <a:buChar char="•"/>
            </a:pPr>
            <a:endParaRPr lang="en-US" sz="1200" b="1" dirty="0">
              <a:solidFill>
                <a:schemeClr val="tx1"/>
              </a:solidFill>
            </a:endParaRPr>
          </a:p>
        </p:txBody>
      </p:sp>
    </p:spTree>
    <p:extLst>
      <p:ext uri="{BB962C8B-B14F-4D97-AF65-F5344CB8AC3E}">
        <p14:creationId xmlns:p14="http://schemas.microsoft.com/office/powerpoint/2010/main" val="176432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95D03-A460-4E07-9C5C-1DE71FCD6051}"/>
              </a:ext>
            </a:extLst>
          </p:cNvPr>
          <p:cNvSpPr txBox="1">
            <a:spLocks/>
          </p:cNvSpPr>
          <p:nvPr/>
        </p:nvSpPr>
        <p:spPr>
          <a:xfrm>
            <a:off x="199801" y="116882"/>
            <a:ext cx="8186906" cy="341061"/>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it-IT" sz="2100" kern="0" dirty="0">
                <a:solidFill>
                  <a:schemeClr val="tx2"/>
                </a:solidFill>
                <a:latin typeface="Arial" panose="020B0604020202020204" pitchFamily="34" charset="0"/>
                <a:cs typeface="Arial" panose="020B0604020202020204" pitchFamily="34" charset="0"/>
              </a:rPr>
              <a:t>Risk management ISO 31000 process and supply chain</a:t>
            </a:r>
            <a:endParaRPr lang="it-IT" sz="1500" i="1" kern="0" dirty="0">
              <a:solidFill>
                <a:schemeClr val="tx2"/>
              </a:solidFill>
              <a:latin typeface="Arial" panose="020B0604020202020204" pitchFamily="34" charset="0"/>
              <a:cs typeface="Arial" panose="020B0604020202020204" pitchFamily="34" charset="0"/>
            </a:endParaRPr>
          </a:p>
        </p:txBody>
      </p:sp>
      <p:sp>
        <p:nvSpPr>
          <p:cNvPr id="5" name="Rettangolo 4"/>
          <p:cNvSpPr/>
          <p:nvPr/>
        </p:nvSpPr>
        <p:spPr>
          <a:xfrm>
            <a:off x="1401552" y="659824"/>
            <a:ext cx="3170311" cy="383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Scope, context and criteria</a:t>
            </a:r>
          </a:p>
        </p:txBody>
      </p:sp>
      <p:sp>
        <p:nvSpPr>
          <p:cNvPr id="17" name="Rettangolo 16"/>
          <p:cNvSpPr/>
          <p:nvPr/>
        </p:nvSpPr>
        <p:spPr>
          <a:xfrm rot="16200000">
            <a:off x="3355456" y="2372781"/>
            <a:ext cx="3814773" cy="391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Monitoring and review</a:t>
            </a:r>
          </a:p>
        </p:txBody>
      </p:sp>
      <p:grpSp>
        <p:nvGrpSpPr>
          <p:cNvPr id="6" name="Group 5"/>
          <p:cNvGrpSpPr/>
          <p:nvPr/>
        </p:nvGrpSpPr>
        <p:grpSpPr>
          <a:xfrm>
            <a:off x="1000485" y="1434407"/>
            <a:ext cx="3841517" cy="1458636"/>
            <a:chOff x="1333980" y="1672995"/>
            <a:chExt cx="5122022" cy="1944848"/>
          </a:xfrm>
        </p:grpSpPr>
        <p:sp>
          <p:nvSpPr>
            <p:cNvPr id="25" name="Rettangolo 24"/>
            <p:cNvSpPr/>
            <p:nvPr/>
          </p:nvSpPr>
          <p:spPr>
            <a:xfrm>
              <a:off x="1333983" y="1672995"/>
              <a:ext cx="5122019" cy="1944848"/>
            </a:xfrm>
            <a:prstGeom prst="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11" name="Rettangolo 10"/>
            <p:cNvSpPr/>
            <p:nvPr/>
          </p:nvSpPr>
          <p:spPr>
            <a:xfrm>
              <a:off x="1797674" y="2101499"/>
              <a:ext cx="4220609" cy="288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Risk identification</a:t>
              </a:r>
            </a:p>
          </p:txBody>
        </p:sp>
        <p:sp>
          <p:nvSpPr>
            <p:cNvPr id="21" name="Rettangolo 20"/>
            <p:cNvSpPr/>
            <p:nvPr/>
          </p:nvSpPr>
          <p:spPr>
            <a:xfrm>
              <a:off x="1791201" y="2595914"/>
              <a:ext cx="4220609" cy="288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Risk Analysis</a:t>
              </a:r>
            </a:p>
          </p:txBody>
        </p:sp>
        <p:sp>
          <p:nvSpPr>
            <p:cNvPr id="22" name="Rettangolo 21"/>
            <p:cNvSpPr/>
            <p:nvPr/>
          </p:nvSpPr>
          <p:spPr>
            <a:xfrm>
              <a:off x="1784689" y="3121100"/>
              <a:ext cx="4220609" cy="288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Risk Evaluattion</a:t>
              </a:r>
            </a:p>
          </p:txBody>
        </p:sp>
        <p:sp>
          <p:nvSpPr>
            <p:cNvPr id="26" name="CasellaDiTesto 25"/>
            <p:cNvSpPr txBox="1"/>
            <p:nvPr/>
          </p:nvSpPr>
          <p:spPr>
            <a:xfrm flipH="1">
              <a:off x="1333980" y="1719014"/>
              <a:ext cx="1918609" cy="338555"/>
            </a:xfrm>
            <a:prstGeom prst="rect">
              <a:avLst/>
            </a:prstGeom>
            <a:noFill/>
          </p:spPr>
          <p:txBody>
            <a:bodyPr wrap="square" rtlCol="0">
              <a:spAutoFit/>
            </a:bodyPr>
            <a:lstStyle/>
            <a:p>
              <a:pPr algn="ctr"/>
              <a:r>
                <a:rPr lang="it-IT" sz="1050" b="1" dirty="0" err="1"/>
                <a:t>Risk</a:t>
              </a:r>
              <a:r>
                <a:rPr lang="it-IT" sz="1050" b="1" dirty="0"/>
                <a:t> </a:t>
              </a:r>
              <a:r>
                <a:rPr lang="it-IT" sz="1050" b="1" dirty="0" err="1"/>
                <a:t>Assessment</a:t>
              </a:r>
              <a:endParaRPr lang="it-IT" sz="1050" b="1" dirty="0"/>
            </a:p>
          </p:txBody>
        </p:sp>
      </p:grpSp>
      <p:sp>
        <p:nvSpPr>
          <p:cNvPr id="14" name="Rettangolo 13"/>
          <p:cNvSpPr/>
          <p:nvPr/>
        </p:nvSpPr>
        <p:spPr>
          <a:xfrm>
            <a:off x="1348255" y="3213413"/>
            <a:ext cx="3175166" cy="312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Risk Treatment</a:t>
            </a:r>
          </a:p>
        </p:txBody>
      </p:sp>
      <p:sp>
        <p:nvSpPr>
          <p:cNvPr id="15" name="Rettangolo 14"/>
          <p:cNvSpPr/>
          <p:nvPr/>
        </p:nvSpPr>
        <p:spPr>
          <a:xfrm>
            <a:off x="1343401" y="4038259"/>
            <a:ext cx="3170312" cy="278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Residual Risk acceptance</a:t>
            </a:r>
          </a:p>
        </p:txBody>
      </p:sp>
      <p:sp>
        <p:nvSpPr>
          <p:cNvPr id="18" name="Rettangolo 17"/>
          <p:cNvSpPr/>
          <p:nvPr/>
        </p:nvSpPr>
        <p:spPr>
          <a:xfrm rot="16200000">
            <a:off x="-1304930" y="2360065"/>
            <a:ext cx="3814773" cy="391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Communication ad consultation</a:t>
            </a:r>
          </a:p>
        </p:txBody>
      </p:sp>
      <p:sp>
        <p:nvSpPr>
          <p:cNvPr id="7" name="Down Arrow 6"/>
          <p:cNvSpPr/>
          <p:nvPr/>
        </p:nvSpPr>
        <p:spPr>
          <a:xfrm>
            <a:off x="2745358" y="1133819"/>
            <a:ext cx="387626" cy="188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75" name="Down Arrow 74"/>
          <p:cNvSpPr/>
          <p:nvPr/>
        </p:nvSpPr>
        <p:spPr>
          <a:xfrm>
            <a:off x="2742025" y="2961491"/>
            <a:ext cx="387626" cy="188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80" name="Down Arrow 79"/>
          <p:cNvSpPr/>
          <p:nvPr/>
        </p:nvSpPr>
        <p:spPr>
          <a:xfrm>
            <a:off x="2732316" y="3758234"/>
            <a:ext cx="387626" cy="188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cxnSp>
        <p:nvCxnSpPr>
          <p:cNvPr id="35" name="Elbow Connector 34"/>
          <p:cNvCxnSpPr>
            <a:stCxn id="15" idx="2"/>
            <a:endCxn id="5" idx="0"/>
          </p:cNvCxnSpPr>
          <p:nvPr/>
        </p:nvCxnSpPr>
        <p:spPr>
          <a:xfrm rot="5400000" flipH="1" flipV="1">
            <a:off x="1129089" y="2459291"/>
            <a:ext cx="3657086" cy="58151"/>
          </a:xfrm>
          <a:prstGeom prst="bentConnector5">
            <a:avLst>
              <a:gd name="adj1" fmla="val -4688"/>
              <a:gd name="adj2" fmla="val 3462633"/>
              <a:gd name="adj3" fmla="val 104688"/>
            </a:avLst>
          </a:prstGeom>
          <a:ln w="57150">
            <a:prstDash val="dash"/>
            <a:tailEnd type="triangle"/>
          </a:ln>
        </p:spPr>
        <p:style>
          <a:lnRef idx="3">
            <a:schemeClr val="accent1"/>
          </a:lnRef>
          <a:fillRef idx="0">
            <a:schemeClr val="accent1"/>
          </a:fillRef>
          <a:effectRef idx="2">
            <a:schemeClr val="accent1"/>
          </a:effectRef>
          <a:fontRef idx="minor">
            <a:schemeClr val="tx1"/>
          </a:fontRef>
        </p:style>
      </p:cxnSp>
      <p:sp>
        <p:nvSpPr>
          <p:cNvPr id="86" name="Rounded Rectangle 85"/>
          <p:cNvSpPr/>
          <p:nvPr/>
        </p:nvSpPr>
        <p:spPr>
          <a:xfrm>
            <a:off x="5568914" y="766072"/>
            <a:ext cx="3177521" cy="369700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50" b="1" dirty="0">
                <a:solidFill>
                  <a:schemeClr val="tx1"/>
                </a:solidFill>
              </a:rPr>
              <a:t>Enterprise Policies must consider  Business process </a:t>
            </a:r>
            <a:r>
              <a:rPr lang="it-IT" sz="1050" dirty="0">
                <a:solidFill>
                  <a:schemeClr val="tx1"/>
                </a:solidFill>
              </a:rPr>
              <a:t>relationship with supplier, customers and all stakeholders</a:t>
            </a:r>
          </a:p>
          <a:p>
            <a:endParaRPr lang="it-IT" sz="1050" b="1" dirty="0">
              <a:solidFill>
                <a:schemeClr val="tx1"/>
              </a:solidFill>
            </a:endParaRPr>
          </a:p>
          <a:p>
            <a:r>
              <a:rPr lang="it-IT" sz="1050" b="1" dirty="0">
                <a:solidFill>
                  <a:schemeClr val="tx1"/>
                </a:solidFill>
              </a:rPr>
              <a:t>Since vendor qualification stage the context will enrich</a:t>
            </a:r>
          </a:p>
          <a:p>
            <a:endParaRPr lang="it-IT" sz="1050" b="1" dirty="0">
              <a:solidFill>
                <a:schemeClr val="tx1"/>
              </a:solidFill>
            </a:endParaRPr>
          </a:p>
          <a:p>
            <a:r>
              <a:rPr lang="it-IT" sz="1050" b="1" dirty="0">
                <a:solidFill>
                  <a:schemeClr val="tx1"/>
                </a:solidFill>
              </a:rPr>
              <a:t>For every  new product, system, service the contex will change</a:t>
            </a:r>
          </a:p>
          <a:p>
            <a:endParaRPr lang="it-IT" sz="1050" b="1" dirty="0">
              <a:solidFill>
                <a:schemeClr val="tx1"/>
              </a:solidFill>
            </a:endParaRPr>
          </a:p>
          <a:p>
            <a:r>
              <a:rPr lang="it-IT" sz="1050" b="1" dirty="0">
                <a:solidFill>
                  <a:schemeClr val="tx1"/>
                </a:solidFill>
              </a:rPr>
              <a:t>New Business processes will change the scope </a:t>
            </a:r>
          </a:p>
          <a:p>
            <a:endParaRPr lang="it-IT" sz="1050" b="1" dirty="0">
              <a:solidFill>
                <a:schemeClr val="tx1"/>
              </a:solidFill>
            </a:endParaRPr>
          </a:p>
          <a:p>
            <a:r>
              <a:rPr lang="it-IT" sz="1050" b="1" dirty="0">
                <a:solidFill>
                  <a:schemeClr val="tx1"/>
                </a:solidFill>
              </a:rPr>
              <a:t>At this stage the reference contacts for afterwards steps must be agreed</a:t>
            </a:r>
          </a:p>
        </p:txBody>
      </p:sp>
      <p:sp>
        <p:nvSpPr>
          <p:cNvPr id="89" name="Oval 88"/>
          <p:cNvSpPr/>
          <p:nvPr/>
        </p:nvSpPr>
        <p:spPr>
          <a:xfrm>
            <a:off x="1395698" y="659824"/>
            <a:ext cx="3170311" cy="35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Tree>
    <p:extLst>
      <p:ext uri="{BB962C8B-B14F-4D97-AF65-F5344CB8AC3E}">
        <p14:creationId xmlns:p14="http://schemas.microsoft.com/office/powerpoint/2010/main" val="277929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95D03-A460-4E07-9C5C-1DE71FCD6051}"/>
              </a:ext>
            </a:extLst>
          </p:cNvPr>
          <p:cNvSpPr txBox="1">
            <a:spLocks/>
          </p:cNvSpPr>
          <p:nvPr/>
        </p:nvSpPr>
        <p:spPr>
          <a:xfrm>
            <a:off x="161963" y="66466"/>
            <a:ext cx="8186906" cy="341061"/>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it-IT" sz="2100" kern="0" dirty="0">
                <a:solidFill>
                  <a:schemeClr val="tx2"/>
                </a:solidFill>
                <a:latin typeface="Arial" panose="020B0604020202020204" pitchFamily="34" charset="0"/>
                <a:cs typeface="Arial" panose="020B0604020202020204" pitchFamily="34" charset="0"/>
              </a:rPr>
              <a:t>Risk management ISO 31000 process and supply chain</a:t>
            </a:r>
            <a:endParaRPr lang="it-IT" sz="1500" i="1" kern="0" dirty="0">
              <a:solidFill>
                <a:schemeClr val="tx2"/>
              </a:solidFill>
              <a:latin typeface="Arial" panose="020B0604020202020204" pitchFamily="34" charset="0"/>
              <a:cs typeface="Arial" panose="020B0604020202020204" pitchFamily="34" charset="0"/>
            </a:endParaRPr>
          </a:p>
        </p:txBody>
      </p:sp>
      <p:sp>
        <p:nvSpPr>
          <p:cNvPr id="5" name="Rettangolo 4"/>
          <p:cNvSpPr/>
          <p:nvPr/>
        </p:nvSpPr>
        <p:spPr>
          <a:xfrm>
            <a:off x="1401552" y="659824"/>
            <a:ext cx="3170311" cy="383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Scope, context and criteria</a:t>
            </a:r>
          </a:p>
        </p:txBody>
      </p:sp>
      <p:sp>
        <p:nvSpPr>
          <p:cNvPr id="17" name="Rettangolo 16"/>
          <p:cNvSpPr/>
          <p:nvPr/>
        </p:nvSpPr>
        <p:spPr>
          <a:xfrm rot="16200000">
            <a:off x="3355456" y="2372781"/>
            <a:ext cx="3814773" cy="391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Monitoring and review</a:t>
            </a:r>
          </a:p>
        </p:txBody>
      </p:sp>
      <p:grpSp>
        <p:nvGrpSpPr>
          <p:cNvPr id="6" name="Group 5"/>
          <p:cNvGrpSpPr/>
          <p:nvPr/>
        </p:nvGrpSpPr>
        <p:grpSpPr>
          <a:xfrm>
            <a:off x="1000485" y="1434407"/>
            <a:ext cx="3841517" cy="1458636"/>
            <a:chOff x="1333980" y="1672995"/>
            <a:chExt cx="5122022" cy="1944848"/>
          </a:xfrm>
        </p:grpSpPr>
        <p:sp>
          <p:nvSpPr>
            <p:cNvPr id="25" name="Rettangolo 24"/>
            <p:cNvSpPr/>
            <p:nvPr/>
          </p:nvSpPr>
          <p:spPr>
            <a:xfrm>
              <a:off x="1333983" y="1672995"/>
              <a:ext cx="5122019" cy="1944848"/>
            </a:xfrm>
            <a:prstGeom prst="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11" name="Rettangolo 10"/>
            <p:cNvSpPr/>
            <p:nvPr/>
          </p:nvSpPr>
          <p:spPr>
            <a:xfrm>
              <a:off x="1797674" y="2101499"/>
              <a:ext cx="4220609" cy="288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Risk identification</a:t>
              </a:r>
            </a:p>
          </p:txBody>
        </p:sp>
        <p:sp>
          <p:nvSpPr>
            <p:cNvPr id="21" name="Rettangolo 20"/>
            <p:cNvSpPr/>
            <p:nvPr/>
          </p:nvSpPr>
          <p:spPr>
            <a:xfrm>
              <a:off x="1791201" y="2595914"/>
              <a:ext cx="4220609" cy="288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Risk Analysis</a:t>
              </a:r>
            </a:p>
          </p:txBody>
        </p:sp>
        <p:sp>
          <p:nvSpPr>
            <p:cNvPr id="22" name="Rettangolo 21"/>
            <p:cNvSpPr/>
            <p:nvPr/>
          </p:nvSpPr>
          <p:spPr>
            <a:xfrm>
              <a:off x="1784689" y="3121100"/>
              <a:ext cx="4220609" cy="288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Risk Evaluattion</a:t>
              </a:r>
            </a:p>
          </p:txBody>
        </p:sp>
        <p:sp>
          <p:nvSpPr>
            <p:cNvPr id="26" name="CasellaDiTesto 25"/>
            <p:cNvSpPr txBox="1"/>
            <p:nvPr/>
          </p:nvSpPr>
          <p:spPr>
            <a:xfrm flipH="1">
              <a:off x="1333980" y="1719014"/>
              <a:ext cx="1918609" cy="338555"/>
            </a:xfrm>
            <a:prstGeom prst="rect">
              <a:avLst/>
            </a:prstGeom>
            <a:noFill/>
          </p:spPr>
          <p:txBody>
            <a:bodyPr wrap="square" rtlCol="0">
              <a:spAutoFit/>
            </a:bodyPr>
            <a:lstStyle/>
            <a:p>
              <a:pPr algn="ctr"/>
              <a:r>
                <a:rPr lang="it-IT" sz="1050" b="1" dirty="0" err="1"/>
                <a:t>Risk</a:t>
              </a:r>
              <a:r>
                <a:rPr lang="it-IT" sz="1050" b="1" dirty="0"/>
                <a:t> </a:t>
              </a:r>
              <a:r>
                <a:rPr lang="it-IT" sz="1050" b="1" dirty="0" err="1"/>
                <a:t>Assessment</a:t>
              </a:r>
              <a:endParaRPr lang="it-IT" sz="1050" b="1" dirty="0"/>
            </a:p>
          </p:txBody>
        </p:sp>
      </p:grpSp>
      <p:sp>
        <p:nvSpPr>
          <p:cNvPr id="14" name="Rettangolo 13"/>
          <p:cNvSpPr/>
          <p:nvPr/>
        </p:nvSpPr>
        <p:spPr>
          <a:xfrm>
            <a:off x="1348255" y="3213413"/>
            <a:ext cx="3175166" cy="312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Risk Treatment</a:t>
            </a:r>
          </a:p>
        </p:txBody>
      </p:sp>
      <p:sp>
        <p:nvSpPr>
          <p:cNvPr id="15" name="Rettangolo 14"/>
          <p:cNvSpPr/>
          <p:nvPr/>
        </p:nvSpPr>
        <p:spPr>
          <a:xfrm>
            <a:off x="1343401" y="4038259"/>
            <a:ext cx="3170312" cy="278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Residual Risk acceptance</a:t>
            </a:r>
          </a:p>
        </p:txBody>
      </p:sp>
      <p:sp>
        <p:nvSpPr>
          <p:cNvPr id="18" name="Rettangolo 17"/>
          <p:cNvSpPr/>
          <p:nvPr/>
        </p:nvSpPr>
        <p:spPr>
          <a:xfrm rot="16200000">
            <a:off x="-1304930" y="2360065"/>
            <a:ext cx="3814773" cy="391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Communication ad consultation</a:t>
            </a:r>
          </a:p>
        </p:txBody>
      </p:sp>
      <p:sp>
        <p:nvSpPr>
          <p:cNvPr id="7" name="Down Arrow 6"/>
          <p:cNvSpPr/>
          <p:nvPr/>
        </p:nvSpPr>
        <p:spPr>
          <a:xfrm>
            <a:off x="2745358" y="1133819"/>
            <a:ext cx="387626" cy="188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75" name="Down Arrow 74"/>
          <p:cNvSpPr/>
          <p:nvPr/>
        </p:nvSpPr>
        <p:spPr>
          <a:xfrm>
            <a:off x="2742025" y="2961491"/>
            <a:ext cx="387626" cy="188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80" name="Down Arrow 79"/>
          <p:cNvSpPr/>
          <p:nvPr/>
        </p:nvSpPr>
        <p:spPr>
          <a:xfrm>
            <a:off x="2732316" y="3758234"/>
            <a:ext cx="387626" cy="188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cxnSp>
        <p:nvCxnSpPr>
          <p:cNvPr id="35" name="Elbow Connector 34"/>
          <p:cNvCxnSpPr>
            <a:stCxn id="15" idx="2"/>
            <a:endCxn id="5" idx="0"/>
          </p:cNvCxnSpPr>
          <p:nvPr/>
        </p:nvCxnSpPr>
        <p:spPr>
          <a:xfrm rot="5400000" flipH="1" flipV="1">
            <a:off x="1129089" y="2459291"/>
            <a:ext cx="3657086" cy="58151"/>
          </a:xfrm>
          <a:prstGeom prst="bentConnector5">
            <a:avLst>
              <a:gd name="adj1" fmla="val -4688"/>
              <a:gd name="adj2" fmla="val 3462633"/>
              <a:gd name="adj3" fmla="val 104688"/>
            </a:avLst>
          </a:prstGeom>
          <a:ln w="57150">
            <a:prstDash val="dash"/>
            <a:tailEnd type="triangle"/>
          </a:ln>
        </p:spPr>
        <p:style>
          <a:lnRef idx="3">
            <a:schemeClr val="accent1"/>
          </a:lnRef>
          <a:fillRef idx="0">
            <a:schemeClr val="accent1"/>
          </a:fillRef>
          <a:effectRef idx="2">
            <a:schemeClr val="accent1"/>
          </a:effectRef>
          <a:fontRef idx="minor">
            <a:schemeClr val="tx1"/>
          </a:fontRef>
        </p:style>
      </p:cxnSp>
      <p:sp>
        <p:nvSpPr>
          <p:cNvPr id="86" name="Rounded Rectangle 85"/>
          <p:cNvSpPr/>
          <p:nvPr/>
        </p:nvSpPr>
        <p:spPr>
          <a:xfrm>
            <a:off x="5568914" y="766072"/>
            <a:ext cx="3487681" cy="369700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50" b="1" dirty="0">
                <a:solidFill>
                  <a:schemeClr val="tx1"/>
                </a:solidFill>
              </a:rPr>
              <a:t>ISO 31010 </a:t>
            </a:r>
            <a:r>
              <a:rPr lang="it-IT" sz="1050" dirty="0">
                <a:solidFill>
                  <a:schemeClr val="tx1"/>
                </a:solidFill>
              </a:rPr>
              <a:t>provides several example metodologies for Risk Identification, Analysis and Evaluation. </a:t>
            </a:r>
            <a:r>
              <a:rPr lang="it-IT" sz="1050" b="1" dirty="0">
                <a:solidFill>
                  <a:schemeClr val="tx1"/>
                </a:solidFill>
              </a:rPr>
              <a:t>NIST SP 800-161r1 provides specific practices for C-SCRM</a:t>
            </a:r>
          </a:p>
          <a:p>
            <a:endParaRPr lang="it-IT" sz="1050" b="1" dirty="0">
              <a:solidFill>
                <a:schemeClr val="tx1"/>
              </a:solidFill>
            </a:endParaRPr>
          </a:p>
          <a:p>
            <a:r>
              <a:rPr lang="it-IT" sz="1050" dirty="0">
                <a:solidFill>
                  <a:schemeClr val="tx1"/>
                </a:solidFill>
              </a:rPr>
              <a:t>Questionaire, interviews but also statistical information. </a:t>
            </a:r>
            <a:r>
              <a:rPr lang="it-IT" sz="1050" b="1" dirty="0">
                <a:solidFill>
                  <a:schemeClr val="tx1"/>
                </a:solidFill>
              </a:rPr>
              <a:t>Best should be using common and standard tools. Perceived Risk is normaly unreliable. </a:t>
            </a:r>
          </a:p>
          <a:p>
            <a:endParaRPr lang="it-IT" sz="1050" b="1" dirty="0">
              <a:solidFill>
                <a:schemeClr val="tx1"/>
              </a:solidFill>
            </a:endParaRPr>
          </a:p>
          <a:p>
            <a:r>
              <a:rPr lang="it-IT" sz="1050" b="1" dirty="0">
                <a:solidFill>
                  <a:srgbClr val="7030A0"/>
                </a:solidFill>
              </a:rPr>
              <a:t>Data from monitoring and Review subprocess </a:t>
            </a:r>
            <a:r>
              <a:rPr lang="it-IT" sz="1050" dirty="0">
                <a:solidFill>
                  <a:srgbClr val="7030A0"/>
                </a:solidFill>
              </a:rPr>
              <a:t>are essential, but also a tools and metodologies to collect them (inside company and from supplier).</a:t>
            </a:r>
          </a:p>
          <a:p>
            <a:r>
              <a:rPr lang="it-IT" sz="1050" dirty="0">
                <a:solidFill>
                  <a:srgbClr val="7030A0"/>
                </a:solidFill>
              </a:rPr>
              <a:t> </a:t>
            </a:r>
            <a:endParaRPr lang="it-IT" sz="1050" dirty="0">
              <a:solidFill>
                <a:schemeClr val="tx1"/>
              </a:solidFill>
            </a:endParaRPr>
          </a:p>
          <a:p>
            <a:r>
              <a:rPr lang="it-IT" sz="1050" b="1" dirty="0">
                <a:solidFill>
                  <a:srgbClr val="00B050"/>
                </a:solidFill>
              </a:rPr>
              <a:t>Information Sharing with all sector stakeholders, and authorities is important</a:t>
            </a:r>
            <a:endParaRPr lang="it-IT" sz="1050" b="1" dirty="0">
              <a:solidFill>
                <a:schemeClr val="tx1"/>
              </a:solidFill>
            </a:endParaRPr>
          </a:p>
        </p:txBody>
      </p:sp>
      <p:sp>
        <p:nvSpPr>
          <p:cNvPr id="89" name="Oval 88"/>
          <p:cNvSpPr/>
          <p:nvPr/>
        </p:nvSpPr>
        <p:spPr>
          <a:xfrm>
            <a:off x="1245210" y="1363479"/>
            <a:ext cx="3170311" cy="17587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27" name="Oval 26"/>
          <p:cNvSpPr/>
          <p:nvPr/>
        </p:nvSpPr>
        <p:spPr>
          <a:xfrm>
            <a:off x="258418" y="372739"/>
            <a:ext cx="705824" cy="431807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28" name="Oval 27"/>
          <p:cNvSpPr/>
          <p:nvPr/>
        </p:nvSpPr>
        <p:spPr>
          <a:xfrm>
            <a:off x="4902579" y="372740"/>
            <a:ext cx="666335" cy="431807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10" name="TextBox 9"/>
          <p:cNvSpPr txBox="1"/>
          <p:nvPr/>
        </p:nvSpPr>
        <p:spPr>
          <a:xfrm>
            <a:off x="1000487" y="4497923"/>
            <a:ext cx="2536272" cy="253916"/>
          </a:xfrm>
          <a:prstGeom prst="rect">
            <a:avLst/>
          </a:prstGeom>
          <a:noFill/>
        </p:spPr>
        <p:txBody>
          <a:bodyPr wrap="none" rtlCol="0">
            <a:spAutoFit/>
          </a:bodyPr>
          <a:lstStyle/>
          <a:p>
            <a:r>
              <a:rPr lang="it-IT" sz="1050" dirty="0"/>
              <a:t>Source: ISO IEC 31010 and ISO 27005</a:t>
            </a:r>
          </a:p>
        </p:txBody>
      </p:sp>
    </p:spTree>
    <p:extLst>
      <p:ext uri="{BB962C8B-B14F-4D97-AF65-F5344CB8AC3E}">
        <p14:creationId xmlns:p14="http://schemas.microsoft.com/office/powerpoint/2010/main" val="75976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95D03-A460-4E07-9C5C-1DE71FCD6051}"/>
              </a:ext>
            </a:extLst>
          </p:cNvPr>
          <p:cNvSpPr txBox="1">
            <a:spLocks/>
          </p:cNvSpPr>
          <p:nvPr/>
        </p:nvSpPr>
        <p:spPr>
          <a:xfrm>
            <a:off x="161963" y="66466"/>
            <a:ext cx="8186906" cy="341061"/>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it-IT" sz="2100" kern="0" dirty="0">
                <a:solidFill>
                  <a:schemeClr val="tx2"/>
                </a:solidFill>
                <a:latin typeface="Arial" panose="020B0604020202020204" pitchFamily="34" charset="0"/>
                <a:cs typeface="Arial" panose="020B0604020202020204" pitchFamily="34" charset="0"/>
              </a:rPr>
              <a:t>Risk management ISO 31000 process and supply chain</a:t>
            </a:r>
            <a:endParaRPr lang="it-IT" sz="1500" i="1" kern="0" dirty="0">
              <a:solidFill>
                <a:schemeClr val="tx2"/>
              </a:solidFill>
              <a:latin typeface="Arial" panose="020B0604020202020204" pitchFamily="34" charset="0"/>
              <a:cs typeface="Arial" panose="020B0604020202020204" pitchFamily="34" charset="0"/>
            </a:endParaRPr>
          </a:p>
        </p:txBody>
      </p:sp>
      <p:sp>
        <p:nvSpPr>
          <p:cNvPr id="5" name="Rettangolo 4"/>
          <p:cNvSpPr/>
          <p:nvPr/>
        </p:nvSpPr>
        <p:spPr>
          <a:xfrm>
            <a:off x="1401552" y="659824"/>
            <a:ext cx="3170311" cy="383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Scope, context and criteria</a:t>
            </a:r>
          </a:p>
        </p:txBody>
      </p:sp>
      <p:sp>
        <p:nvSpPr>
          <p:cNvPr id="17" name="Rettangolo 16"/>
          <p:cNvSpPr/>
          <p:nvPr/>
        </p:nvSpPr>
        <p:spPr>
          <a:xfrm rot="16200000">
            <a:off x="3355456" y="2372781"/>
            <a:ext cx="3814773" cy="391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Monitoring and review</a:t>
            </a:r>
          </a:p>
        </p:txBody>
      </p:sp>
      <p:grpSp>
        <p:nvGrpSpPr>
          <p:cNvPr id="6" name="Group 5"/>
          <p:cNvGrpSpPr/>
          <p:nvPr/>
        </p:nvGrpSpPr>
        <p:grpSpPr>
          <a:xfrm>
            <a:off x="1000485" y="1434407"/>
            <a:ext cx="3841517" cy="1458636"/>
            <a:chOff x="1333980" y="1672995"/>
            <a:chExt cx="5122022" cy="1944848"/>
          </a:xfrm>
        </p:grpSpPr>
        <p:sp>
          <p:nvSpPr>
            <p:cNvPr id="25" name="Rettangolo 24"/>
            <p:cNvSpPr/>
            <p:nvPr/>
          </p:nvSpPr>
          <p:spPr>
            <a:xfrm>
              <a:off x="1333983" y="1672995"/>
              <a:ext cx="5122019" cy="1944848"/>
            </a:xfrm>
            <a:prstGeom prst="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11" name="Rettangolo 10"/>
            <p:cNvSpPr/>
            <p:nvPr/>
          </p:nvSpPr>
          <p:spPr>
            <a:xfrm>
              <a:off x="1797674" y="2101499"/>
              <a:ext cx="4220609" cy="288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Risk identification</a:t>
              </a:r>
            </a:p>
          </p:txBody>
        </p:sp>
        <p:sp>
          <p:nvSpPr>
            <p:cNvPr id="21" name="Rettangolo 20"/>
            <p:cNvSpPr/>
            <p:nvPr/>
          </p:nvSpPr>
          <p:spPr>
            <a:xfrm>
              <a:off x="1791201" y="2595914"/>
              <a:ext cx="4220609" cy="288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Risk Analysis</a:t>
              </a:r>
            </a:p>
          </p:txBody>
        </p:sp>
        <p:sp>
          <p:nvSpPr>
            <p:cNvPr id="22" name="Rettangolo 21"/>
            <p:cNvSpPr/>
            <p:nvPr/>
          </p:nvSpPr>
          <p:spPr>
            <a:xfrm>
              <a:off x="1784689" y="3121100"/>
              <a:ext cx="4220609" cy="288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Risk Evaluattion</a:t>
              </a:r>
            </a:p>
          </p:txBody>
        </p:sp>
        <p:sp>
          <p:nvSpPr>
            <p:cNvPr id="26" name="CasellaDiTesto 25"/>
            <p:cNvSpPr txBox="1"/>
            <p:nvPr/>
          </p:nvSpPr>
          <p:spPr>
            <a:xfrm flipH="1">
              <a:off x="1333980" y="1719014"/>
              <a:ext cx="1918609" cy="338555"/>
            </a:xfrm>
            <a:prstGeom prst="rect">
              <a:avLst/>
            </a:prstGeom>
            <a:noFill/>
          </p:spPr>
          <p:txBody>
            <a:bodyPr wrap="square" rtlCol="0">
              <a:spAutoFit/>
            </a:bodyPr>
            <a:lstStyle/>
            <a:p>
              <a:pPr algn="ctr"/>
              <a:r>
                <a:rPr lang="it-IT" sz="1050" b="1" dirty="0" err="1"/>
                <a:t>Risk</a:t>
              </a:r>
              <a:r>
                <a:rPr lang="it-IT" sz="1050" b="1" dirty="0"/>
                <a:t> </a:t>
              </a:r>
              <a:r>
                <a:rPr lang="it-IT" sz="1050" b="1" dirty="0" err="1"/>
                <a:t>Assessment</a:t>
              </a:r>
              <a:endParaRPr lang="it-IT" sz="1050" b="1" dirty="0"/>
            </a:p>
          </p:txBody>
        </p:sp>
      </p:grpSp>
      <p:sp>
        <p:nvSpPr>
          <p:cNvPr id="14" name="Rettangolo 13"/>
          <p:cNvSpPr/>
          <p:nvPr/>
        </p:nvSpPr>
        <p:spPr>
          <a:xfrm>
            <a:off x="1348255" y="3213413"/>
            <a:ext cx="3175166" cy="312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Risk Treatment</a:t>
            </a:r>
          </a:p>
        </p:txBody>
      </p:sp>
      <p:sp>
        <p:nvSpPr>
          <p:cNvPr id="15" name="Rettangolo 14"/>
          <p:cNvSpPr/>
          <p:nvPr/>
        </p:nvSpPr>
        <p:spPr>
          <a:xfrm>
            <a:off x="1343401" y="4038259"/>
            <a:ext cx="3170312" cy="278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Residual Risk acceptance</a:t>
            </a:r>
          </a:p>
        </p:txBody>
      </p:sp>
      <p:sp>
        <p:nvSpPr>
          <p:cNvPr id="18" name="Rettangolo 17"/>
          <p:cNvSpPr/>
          <p:nvPr/>
        </p:nvSpPr>
        <p:spPr>
          <a:xfrm rot="16200000">
            <a:off x="-1304930" y="2360065"/>
            <a:ext cx="3814773" cy="391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50" dirty="0"/>
              <a:t>Communication ad consultation</a:t>
            </a:r>
          </a:p>
        </p:txBody>
      </p:sp>
      <p:sp>
        <p:nvSpPr>
          <p:cNvPr id="7" name="Down Arrow 6"/>
          <p:cNvSpPr/>
          <p:nvPr/>
        </p:nvSpPr>
        <p:spPr>
          <a:xfrm>
            <a:off x="2745358" y="1133819"/>
            <a:ext cx="387626" cy="188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75" name="Down Arrow 74"/>
          <p:cNvSpPr/>
          <p:nvPr/>
        </p:nvSpPr>
        <p:spPr>
          <a:xfrm>
            <a:off x="2742025" y="2961491"/>
            <a:ext cx="387626" cy="188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80" name="Down Arrow 79"/>
          <p:cNvSpPr/>
          <p:nvPr/>
        </p:nvSpPr>
        <p:spPr>
          <a:xfrm>
            <a:off x="2732316" y="3758234"/>
            <a:ext cx="387626" cy="188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cxnSp>
        <p:nvCxnSpPr>
          <p:cNvPr id="35" name="Elbow Connector 34"/>
          <p:cNvCxnSpPr>
            <a:stCxn id="15" idx="2"/>
            <a:endCxn id="5" idx="0"/>
          </p:cNvCxnSpPr>
          <p:nvPr/>
        </p:nvCxnSpPr>
        <p:spPr>
          <a:xfrm rot="5400000" flipH="1" flipV="1">
            <a:off x="1129089" y="2459291"/>
            <a:ext cx="3657086" cy="58151"/>
          </a:xfrm>
          <a:prstGeom prst="bentConnector5">
            <a:avLst>
              <a:gd name="adj1" fmla="val -4688"/>
              <a:gd name="adj2" fmla="val 3462633"/>
              <a:gd name="adj3" fmla="val 104688"/>
            </a:avLst>
          </a:prstGeom>
          <a:ln w="57150">
            <a:prstDash val="dash"/>
            <a:tailEnd type="triangle"/>
          </a:ln>
        </p:spPr>
        <p:style>
          <a:lnRef idx="3">
            <a:schemeClr val="accent1"/>
          </a:lnRef>
          <a:fillRef idx="0">
            <a:schemeClr val="accent1"/>
          </a:fillRef>
          <a:effectRef idx="2">
            <a:schemeClr val="accent1"/>
          </a:effectRef>
          <a:fontRef idx="minor">
            <a:schemeClr val="tx1"/>
          </a:fontRef>
        </p:style>
      </p:cxnSp>
      <p:sp>
        <p:nvSpPr>
          <p:cNvPr id="86" name="Rounded Rectangle 85"/>
          <p:cNvSpPr/>
          <p:nvPr/>
        </p:nvSpPr>
        <p:spPr>
          <a:xfrm>
            <a:off x="5568914" y="766072"/>
            <a:ext cx="3487681" cy="369700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50" b="1" dirty="0">
                <a:solidFill>
                  <a:schemeClr val="tx1"/>
                </a:solidFill>
              </a:rPr>
              <a:t>Risk Assessments results may require to be: Avoid, Transfer, Mitigate or Accept every specific Risk.</a:t>
            </a:r>
          </a:p>
          <a:p>
            <a:endParaRPr lang="it-IT" sz="1050" b="1" dirty="0">
              <a:solidFill>
                <a:schemeClr val="tx1"/>
              </a:solidFill>
            </a:endParaRPr>
          </a:p>
          <a:p>
            <a:r>
              <a:rPr lang="it-IT" sz="1050" b="1" dirty="0">
                <a:solidFill>
                  <a:schemeClr val="tx1"/>
                </a:solidFill>
              </a:rPr>
              <a:t>In a multilevel SC Risk Transfer is needed and must me specified in the contract agreement: Policy and Technical specification must be clear in defining roles between parties (e.g. CERT relationships). </a:t>
            </a:r>
          </a:p>
          <a:p>
            <a:endParaRPr lang="it-IT" sz="1050" b="1" dirty="0">
              <a:solidFill>
                <a:schemeClr val="tx1"/>
              </a:solidFill>
            </a:endParaRPr>
          </a:p>
          <a:p>
            <a:r>
              <a:rPr lang="it-IT" sz="1050" b="1" dirty="0">
                <a:solidFill>
                  <a:schemeClr val="tx1"/>
                </a:solidFill>
              </a:rPr>
              <a:t>Requirement and Technical standard are fundamental to build Company technical specifications</a:t>
            </a:r>
          </a:p>
          <a:p>
            <a:endParaRPr lang="it-IT" sz="1050" b="1" dirty="0">
              <a:solidFill>
                <a:schemeClr val="tx1"/>
              </a:solidFill>
            </a:endParaRPr>
          </a:p>
          <a:p>
            <a:r>
              <a:rPr lang="it-IT" sz="1050" b="1" dirty="0">
                <a:solidFill>
                  <a:schemeClr val="tx1"/>
                </a:solidFill>
              </a:rPr>
              <a:t>Product, maintenance and Service supply require quite different approach.</a:t>
            </a:r>
          </a:p>
        </p:txBody>
      </p:sp>
      <p:sp>
        <p:nvSpPr>
          <p:cNvPr id="89" name="Oval 88"/>
          <p:cNvSpPr/>
          <p:nvPr/>
        </p:nvSpPr>
        <p:spPr>
          <a:xfrm>
            <a:off x="1174117" y="3145340"/>
            <a:ext cx="3472946" cy="5217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10" name="TextBox 9"/>
          <p:cNvSpPr txBox="1"/>
          <p:nvPr/>
        </p:nvSpPr>
        <p:spPr>
          <a:xfrm>
            <a:off x="1000487" y="4497923"/>
            <a:ext cx="2536272" cy="253916"/>
          </a:xfrm>
          <a:prstGeom prst="rect">
            <a:avLst/>
          </a:prstGeom>
          <a:noFill/>
        </p:spPr>
        <p:txBody>
          <a:bodyPr wrap="none" rtlCol="0">
            <a:spAutoFit/>
          </a:bodyPr>
          <a:lstStyle/>
          <a:p>
            <a:r>
              <a:rPr lang="it-IT" sz="1050" dirty="0"/>
              <a:t>Source: ISO IEC 31010 and ISO 27005</a:t>
            </a:r>
          </a:p>
        </p:txBody>
      </p:sp>
    </p:spTree>
    <p:extLst>
      <p:ext uri="{BB962C8B-B14F-4D97-AF65-F5344CB8AC3E}">
        <p14:creationId xmlns:p14="http://schemas.microsoft.com/office/powerpoint/2010/main" val="4251757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294481"/>
            <a:ext cx="7886700" cy="460942"/>
          </a:xfrm>
        </p:spPr>
        <p:txBody>
          <a:bodyPr>
            <a:normAutofit fontScale="90000"/>
          </a:bodyPr>
          <a:lstStyle/>
          <a:p>
            <a:r>
              <a:rPr lang="it-IT" sz="2700" b="1" dirty="0"/>
              <a:t>C-SCRM additional elements</a:t>
            </a:r>
          </a:p>
        </p:txBody>
      </p:sp>
      <p:sp>
        <p:nvSpPr>
          <p:cNvPr id="6" name="Rounded Rectangle 5"/>
          <p:cNvSpPr/>
          <p:nvPr/>
        </p:nvSpPr>
        <p:spPr>
          <a:xfrm>
            <a:off x="284219" y="859851"/>
            <a:ext cx="3164952" cy="160142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50" b="1" dirty="0">
                <a:solidFill>
                  <a:schemeClr val="tx1"/>
                </a:solidFill>
              </a:rPr>
              <a:t>Regulatory compliance requirements</a:t>
            </a:r>
            <a:r>
              <a:rPr lang="it-IT" sz="1050" dirty="0">
                <a:solidFill>
                  <a:schemeClr val="tx1"/>
                </a:solidFill>
              </a:rPr>
              <a:t>:</a:t>
            </a:r>
          </a:p>
          <a:p>
            <a:r>
              <a:rPr lang="it-IT" sz="1050" dirty="0">
                <a:solidFill>
                  <a:schemeClr val="tx1"/>
                </a:solidFill>
              </a:rPr>
              <a:t>NERC-CIP</a:t>
            </a:r>
          </a:p>
          <a:p>
            <a:r>
              <a:rPr lang="it-IT" sz="1050" dirty="0">
                <a:solidFill>
                  <a:schemeClr val="tx1"/>
                </a:solidFill>
              </a:rPr>
              <a:t>NIS, NIS2</a:t>
            </a:r>
          </a:p>
          <a:p>
            <a:r>
              <a:rPr lang="it-IT" sz="1050" dirty="0">
                <a:solidFill>
                  <a:schemeClr val="tx1"/>
                </a:solidFill>
              </a:rPr>
              <a:t>GDPR</a:t>
            </a:r>
          </a:p>
          <a:p>
            <a:r>
              <a:rPr lang="it-IT" sz="1050" dirty="0">
                <a:solidFill>
                  <a:schemeClr val="tx1"/>
                </a:solidFill>
              </a:rPr>
              <a:t>RED directive</a:t>
            </a:r>
          </a:p>
          <a:p>
            <a:r>
              <a:rPr lang="it-IT" sz="1050" dirty="0">
                <a:solidFill>
                  <a:schemeClr val="tx1"/>
                </a:solidFill>
              </a:rPr>
              <a:t>EC Cyber Resilience Act (upcoming)</a:t>
            </a:r>
          </a:p>
          <a:p>
            <a:r>
              <a:rPr lang="it-IT" sz="1050" b="1" dirty="0">
                <a:solidFill>
                  <a:schemeClr val="tx1"/>
                </a:solidFill>
              </a:rPr>
              <a:t>…</a:t>
            </a:r>
          </a:p>
        </p:txBody>
      </p:sp>
      <p:sp>
        <p:nvSpPr>
          <p:cNvPr id="10" name="Rounded Rectangle 9"/>
          <p:cNvSpPr/>
          <p:nvPr/>
        </p:nvSpPr>
        <p:spPr>
          <a:xfrm>
            <a:off x="4189294" y="856139"/>
            <a:ext cx="4806788" cy="217859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50" b="1" dirty="0">
                <a:solidFill>
                  <a:schemeClr val="tx1"/>
                </a:solidFill>
              </a:rPr>
              <a:t>Strict requirements for services and products:</a:t>
            </a:r>
          </a:p>
          <a:p>
            <a:pPr marL="214313" indent="-214313">
              <a:buFont typeface="Arial" panose="020B0604020202020204" pitchFamily="34" charset="0"/>
              <a:buChar char="•"/>
            </a:pPr>
            <a:r>
              <a:rPr lang="it-IT" sz="1050" dirty="0">
                <a:solidFill>
                  <a:schemeClr val="tx1"/>
                </a:solidFill>
              </a:rPr>
              <a:t>Notification timing for discovered vulnerabilities and incidens</a:t>
            </a:r>
          </a:p>
          <a:p>
            <a:pPr marL="214313" indent="-214313">
              <a:buFont typeface="Arial" panose="020B0604020202020204" pitchFamily="34" charset="0"/>
              <a:buChar char="•"/>
            </a:pPr>
            <a:r>
              <a:rPr lang="it-IT" sz="1050" dirty="0">
                <a:solidFill>
                  <a:schemeClr val="tx1"/>
                </a:solidFill>
              </a:rPr>
              <a:t>Product/service 3party certification</a:t>
            </a:r>
          </a:p>
          <a:p>
            <a:pPr marL="214313" indent="-214313">
              <a:buFont typeface="Arial" panose="020B0604020202020204" pitchFamily="34" charset="0"/>
              <a:buChar char="•"/>
            </a:pPr>
            <a:r>
              <a:rPr lang="it-IT" sz="1050" dirty="0">
                <a:solidFill>
                  <a:schemeClr val="tx1"/>
                </a:solidFill>
              </a:rPr>
              <a:t>Lifecycle duration for maintenance</a:t>
            </a:r>
          </a:p>
          <a:p>
            <a:pPr marL="214313" indent="-214313">
              <a:buFont typeface="Arial" panose="020B0604020202020204" pitchFamily="34" charset="0"/>
              <a:buChar char="•"/>
            </a:pPr>
            <a:r>
              <a:rPr lang="it-IT" sz="1050" b="1" dirty="0">
                <a:solidFill>
                  <a:schemeClr val="tx1"/>
                </a:solidFill>
              </a:rPr>
              <a:t>…</a:t>
            </a:r>
          </a:p>
          <a:p>
            <a:pPr>
              <a:spcBef>
                <a:spcPts val="600"/>
              </a:spcBef>
            </a:pPr>
            <a:r>
              <a:rPr lang="it-IT" sz="1050" b="1" dirty="0">
                <a:solidFill>
                  <a:schemeClr val="tx1"/>
                </a:solidFill>
              </a:rPr>
              <a:t>Difficult to comply and be aware to everything expecially for small companies. To overcome this problem is possible : </a:t>
            </a:r>
          </a:p>
          <a:p>
            <a:pPr marL="214313" indent="-214313">
              <a:buFont typeface="Arial" panose="020B0604020202020204" pitchFamily="34" charset="0"/>
              <a:buChar char="•"/>
            </a:pPr>
            <a:r>
              <a:rPr lang="it-IT" sz="1050" b="1" dirty="0">
                <a:solidFill>
                  <a:schemeClr val="tx1"/>
                </a:solidFill>
              </a:rPr>
              <a:t>adopt collaborative model based on Competence Centers</a:t>
            </a:r>
          </a:p>
          <a:p>
            <a:pPr marL="214313" indent="-214313">
              <a:buFont typeface="Arial" panose="020B0604020202020204" pitchFamily="34" charset="0"/>
              <a:buChar char="•"/>
            </a:pPr>
            <a:r>
              <a:rPr lang="it-IT" sz="1050" b="1" dirty="0">
                <a:solidFill>
                  <a:schemeClr val="tx1"/>
                </a:solidFill>
              </a:rPr>
              <a:t>enter Information Sharing groups like EE-ISAC</a:t>
            </a:r>
          </a:p>
        </p:txBody>
      </p:sp>
      <p:sp>
        <p:nvSpPr>
          <p:cNvPr id="4" name="Right Arrow 3"/>
          <p:cNvSpPr/>
          <p:nvPr/>
        </p:nvSpPr>
        <p:spPr>
          <a:xfrm>
            <a:off x="3618132" y="1389390"/>
            <a:ext cx="402202"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11" name="Rounded Rectangle 10"/>
          <p:cNvSpPr/>
          <p:nvPr/>
        </p:nvSpPr>
        <p:spPr>
          <a:xfrm>
            <a:off x="284219" y="2699015"/>
            <a:ext cx="3164952" cy="140616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it-IT" sz="1050" b="1" dirty="0">
                <a:solidFill>
                  <a:schemeClr val="tx1"/>
                </a:solidFill>
              </a:rPr>
              <a:t>OT environment specific complexity:</a:t>
            </a:r>
          </a:p>
          <a:p>
            <a:pPr marL="214313" indent="-214313">
              <a:spcAft>
                <a:spcPts val="300"/>
              </a:spcAft>
              <a:buFont typeface="Arial" panose="020B0604020202020204" pitchFamily="34" charset="0"/>
              <a:buChar char="•"/>
            </a:pPr>
            <a:r>
              <a:rPr lang="it-IT" sz="1050" b="1" dirty="0">
                <a:solidFill>
                  <a:schemeClr val="tx1"/>
                </a:solidFill>
              </a:rPr>
              <a:t>extended solution lifecycle (15-20y) compared with IT systems</a:t>
            </a:r>
          </a:p>
          <a:p>
            <a:pPr marL="214313" indent="-214313">
              <a:spcAft>
                <a:spcPts val="300"/>
              </a:spcAft>
              <a:buFont typeface="Arial" panose="020B0604020202020204" pitchFamily="34" charset="0"/>
              <a:buChar char="•"/>
            </a:pPr>
            <a:r>
              <a:rPr lang="it-IT" sz="1050" dirty="0">
                <a:solidFill>
                  <a:schemeClr val="tx1"/>
                </a:solidFill>
              </a:rPr>
              <a:t>Very distributed environment</a:t>
            </a:r>
          </a:p>
          <a:p>
            <a:pPr marL="214313" indent="-214313">
              <a:spcAft>
                <a:spcPts val="300"/>
              </a:spcAft>
              <a:buFont typeface="Arial" panose="020B0604020202020204" pitchFamily="34" charset="0"/>
              <a:buChar char="•"/>
            </a:pPr>
            <a:r>
              <a:rPr lang="it-IT" sz="1050" b="1" dirty="0">
                <a:solidFill>
                  <a:schemeClr val="tx1"/>
                </a:solidFill>
              </a:rPr>
              <a:t>Relationship</a:t>
            </a:r>
          </a:p>
        </p:txBody>
      </p:sp>
      <p:sp>
        <p:nvSpPr>
          <p:cNvPr id="12" name="Right Arrow 11"/>
          <p:cNvSpPr/>
          <p:nvPr/>
        </p:nvSpPr>
        <p:spPr>
          <a:xfrm rot="20295627">
            <a:off x="3618132" y="2438444"/>
            <a:ext cx="402202"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
        <p:nvSpPr>
          <p:cNvPr id="13" name="Rounded Rectangle 12"/>
          <p:cNvSpPr/>
          <p:nvPr/>
        </p:nvSpPr>
        <p:spPr>
          <a:xfrm>
            <a:off x="4189294" y="3429467"/>
            <a:ext cx="4806788" cy="87455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it-IT" sz="1050" b="1" dirty="0">
                <a:solidFill>
                  <a:schemeClr val="tx1"/>
                </a:solidFill>
              </a:rPr>
              <a:t>Open source based solutions, responsibilities, and compliance to upcoming regulations.</a:t>
            </a:r>
          </a:p>
          <a:p>
            <a:pPr>
              <a:spcAft>
                <a:spcPts val="300"/>
              </a:spcAft>
            </a:pPr>
            <a:r>
              <a:rPr lang="it-IT" sz="1050" b="1" dirty="0">
                <a:solidFill>
                  <a:schemeClr val="tx1"/>
                </a:solidFill>
              </a:rPr>
              <a:t>Information Sharing</a:t>
            </a:r>
          </a:p>
        </p:txBody>
      </p:sp>
      <p:sp>
        <p:nvSpPr>
          <p:cNvPr id="14" name="Right Arrow 13"/>
          <p:cNvSpPr/>
          <p:nvPr/>
        </p:nvSpPr>
        <p:spPr>
          <a:xfrm rot="16200000">
            <a:off x="6379921" y="3050361"/>
            <a:ext cx="230552"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p>
        </p:txBody>
      </p:sp>
    </p:spTree>
    <p:extLst>
      <p:ext uri="{BB962C8B-B14F-4D97-AF65-F5344CB8AC3E}">
        <p14:creationId xmlns:p14="http://schemas.microsoft.com/office/powerpoint/2010/main" val="268590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p:cNvSpPr>
          <p:nvPr>
            <p:ph type="title" idx="4294967295"/>
          </p:nvPr>
        </p:nvSpPr>
        <p:spPr>
          <a:xfrm>
            <a:off x="586406" y="231474"/>
            <a:ext cx="6912768" cy="512364"/>
          </a:xfrm>
        </p:spPr>
        <p:txBody>
          <a:bodyPr>
            <a:normAutofit fontScale="90000"/>
          </a:bodyPr>
          <a:lstStyle/>
          <a:p>
            <a:r>
              <a:rPr lang="en-US" b="1" dirty="0"/>
              <a:t>References and contacts</a:t>
            </a:r>
            <a:endParaRPr lang="it-IT" b="1" dirty="0"/>
          </a:p>
        </p:txBody>
      </p:sp>
      <p:sp>
        <p:nvSpPr>
          <p:cNvPr id="6" name="Content Placeholder 2"/>
          <p:cNvSpPr>
            <a:spLocks noGrp="1"/>
          </p:cNvSpPr>
          <p:nvPr>
            <p:ph idx="1"/>
          </p:nvPr>
        </p:nvSpPr>
        <p:spPr>
          <a:xfrm>
            <a:off x="161365" y="890984"/>
            <a:ext cx="8784291" cy="3037118"/>
          </a:xfrm>
        </p:spPr>
        <p:txBody>
          <a:bodyPr>
            <a:normAutofit fontScale="92500" lnSpcReduction="20000"/>
          </a:bodyPr>
          <a:lstStyle/>
          <a:p>
            <a:endParaRPr lang="it-IT" sz="1800" dirty="0"/>
          </a:p>
          <a:p>
            <a:endParaRPr lang="it-IT" sz="1500" dirty="0"/>
          </a:p>
          <a:p>
            <a:r>
              <a:rPr lang="it-IT" sz="1800" b="1" dirty="0"/>
              <a:t>NIST SP 800-161r1, </a:t>
            </a:r>
            <a:r>
              <a:rPr lang="en-US" sz="1800" b="1" dirty="0"/>
              <a:t>Cybersecurity Supply Chain Risk Management Practices for Systems and Organizations, May 2023, </a:t>
            </a:r>
            <a:r>
              <a:rPr lang="en-US" sz="1800" b="1" dirty="0">
                <a:hlinkClick r:id="rId2"/>
              </a:rPr>
              <a:t>https://nvlpubs.nist.gov/nistpubs/SpecialPublications/NIST.SP.800-161r1.pdf</a:t>
            </a:r>
            <a:endParaRPr lang="en-US" sz="1800" b="1" dirty="0"/>
          </a:p>
          <a:p>
            <a:endParaRPr lang="en-US" sz="1800" b="1" u="sng" dirty="0"/>
          </a:p>
          <a:p>
            <a:r>
              <a:rPr lang="en-US" sz="1650" b="1" dirty="0"/>
              <a:t>NIST CSF v2.0, </a:t>
            </a:r>
            <a:r>
              <a:rPr lang="en-US" sz="1650" b="1" dirty="0">
                <a:hlinkClick r:id="rId3"/>
              </a:rPr>
              <a:t>https://www.nist.gov/system/files/documents/2023/01/19/CSF_2.0_Concept_Paper_01-18-23.pdf</a:t>
            </a:r>
            <a:r>
              <a:rPr lang="en-US" sz="1650" b="1" dirty="0"/>
              <a:t>, </a:t>
            </a:r>
            <a:r>
              <a:rPr lang="en-US" sz="1800" b="1" dirty="0">
                <a:hlinkClick r:id="rId4"/>
              </a:rPr>
              <a:t>https://www.nist.gov/news-events/events/2023/09/journey-nist-cybersecurity-framework-csf-20-workshop-3</a:t>
            </a:r>
            <a:endParaRPr lang="en-US" sz="1800" b="1" dirty="0"/>
          </a:p>
          <a:p>
            <a:endParaRPr lang="en-US" sz="1800" b="1" dirty="0"/>
          </a:p>
          <a:p>
            <a:r>
              <a:rPr lang="en-US" sz="1800" b="1" dirty="0"/>
              <a:t>EE-ISAC, </a:t>
            </a:r>
            <a:r>
              <a:rPr lang="it-IT" sz="1800" b="1" dirty="0"/>
              <a:t>European Energy Information Sharing &amp; Analysis Centre: </a:t>
            </a:r>
            <a:r>
              <a:rPr lang="it-IT" sz="1800" b="1" dirty="0">
                <a:hlinkClick r:id="rId5"/>
              </a:rPr>
              <a:t>https://www.ee-isac.eu/</a:t>
            </a:r>
            <a:endParaRPr lang="it-IT" sz="1800" b="1" dirty="0"/>
          </a:p>
          <a:p>
            <a:endParaRPr lang="it-IT" sz="1800" b="1" dirty="0"/>
          </a:p>
          <a:p>
            <a:endParaRPr lang="en-US" sz="1800" b="1" dirty="0"/>
          </a:p>
          <a:p>
            <a:endParaRPr lang="en-US" sz="1800" b="1" dirty="0"/>
          </a:p>
        </p:txBody>
      </p:sp>
    </p:spTree>
    <p:extLst>
      <p:ext uri="{BB962C8B-B14F-4D97-AF65-F5344CB8AC3E}">
        <p14:creationId xmlns:p14="http://schemas.microsoft.com/office/powerpoint/2010/main" val="626430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3"/>
          <p:cNvSpPr txBox="1">
            <a:spLocks noGrp="1"/>
          </p:cNvSpPr>
          <p:nvPr>
            <p:ph type="body" idx="1"/>
          </p:nvPr>
        </p:nvSpPr>
        <p:spPr>
          <a:xfrm rot="-5400000">
            <a:off x="7862313" y="1098609"/>
            <a:ext cx="2073910" cy="18466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FFFFFF"/>
              </a:buClr>
              <a:buFont typeface="Arial"/>
              <a:buNone/>
            </a:pPr>
            <a:endParaRPr sz="600" b="0" i="0" u="none" strike="noStrike" cap="none">
              <a:solidFill>
                <a:srgbClr val="FFFFFF"/>
              </a:solidFill>
              <a:latin typeface="Cabin"/>
              <a:ea typeface="Cabin"/>
              <a:cs typeface="Cabin"/>
              <a:sym typeface="Cabin"/>
            </a:endParaRPr>
          </a:p>
        </p:txBody>
      </p:sp>
      <p:sp>
        <p:nvSpPr>
          <p:cNvPr id="293" name="Google Shape;293;p53"/>
          <p:cNvSpPr txBox="1">
            <a:spLocks noGrp="1"/>
          </p:cNvSpPr>
          <p:nvPr>
            <p:ph type="subTitle" idx="2"/>
          </p:nvPr>
        </p:nvSpPr>
        <p:spPr>
          <a:xfrm>
            <a:off x="685799" y="1242323"/>
            <a:ext cx="5689775" cy="3102665"/>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lt1"/>
              </a:buClr>
              <a:buFont typeface="Arial"/>
              <a:buNone/>
            </a:pPr>
            <a:r>
              <a:rPr lang="en-GB" sz="4400" dirty="0"/>
              <a:t>Thank You</a:t>
            </a:r>
            <a:br>
              <a:rPr lang="en-GB" sz="4400" dirty="0"/>
            </a:br>
            <a:endParaRPr lang="en-GB" sz="4400" dirty="0"/>
          </a:p>
          <a:p>
            <a:pPr lvl="0"/>
            <a:r>
              <a:rPr lang="en-US" sz="2000" dirty="0">
                <a:solidFill>
                  <a:srgbClr val="FF0000"/>
                </a:solidFill>
              </a:rPr>
              <a:t>Frances Cleveland, Xanthus Consulting International</a:t>
            </a:r>
          </a:p>
          <a:p>
            <a:pPr lvl="0"/>
            <a:r>
              <a:rPr lang="en-US" sz="2000" dirty="0">
                <a:solidFill>
                  <a:srgbClr val="FF0000"/>
                </a:solidFill>
                <a:hlinkClick r:id="rId3"/>
              </a:rPr>
              <a:t>fcleve@xanthus-consulting.com</a:t>
            </a:r>
            <a:r>
              <a:rPr lang="en-US" sz="2000" dirty="0">
                <a:solidFill>
                  <a:srgbClr val="FF0000"/>
                </a:solidFill>
              </a:rPr>
              <a:t> </a:t>
            </a:r>
          </a:p>
          <a:p>
            <a:pPr lvl="0"/>
            <a:endParaRPr lang="en-US" sz="2000" dirty="0">
              <a:solidFill>
                <a:srgbClr val="FF0000"/>
              </a:solidFill>
            </a:endParaRPr>
          </a:p>
          <a:p>
            <a:r>
              <a:rPr lang="en-GB" sz="2000" dirty="0">
                <a:solidFill>
                  <a:srgbClr val="FF0000"/>
                </a:solidFill>
              </a:rPr>
              <a:t>Gian Luigi Pugni, </a:t>
            </a:r>
            <a:r>
              <a:rPr lang="it-IT" sz="2000" dirty="0">
                <a:solidFill>
                  <a:srgbClr val="FF0000"/>
                </a:solidFill>
              </a:rPr>
              <a:t>Competence Center START 4.0</a:t>
            </a:r>
            <a:endParaRPr lang="en-GB" sz="2000" dirty="0">
              <a:solidFill>
                <a:srgbClr val="FF0000"/>
              </a:solidFill>
            </a:endParaRPr>
          </a:p>
          <a:p>
            <a:pPr marL="0" marR="0" lvl="0" indent="0" algn="l" rtl="0">
              <a:spcBef>
                <a:spcPts val="0"/>
              </a:spcBef>
              <a:spcAft>
                <a:spcPts val="0"/>
              </a:spcAft>
              <a:buClr>
                <a:schemeClr val="lt1"/>
              </a:buClr>
              <a:buFont typeface="Arial"/>
              <a:buNone/>
            </a:pPr>
            <a:r>
              <a:rPr lang="en-GB" sz="2000" dirty="0">
                <a:solidFill>
                  <a:srgbClr val="FF0000"/>
                </a:solidFill>
                <a:hlinkClick r:id="rId4"/>
              </a:rPr>
              <a:t>glpugni@gmail.com</a:t>
            </a:r>
            <a:r>
              <a:rPr lang="en-GB" sz="2000" dirty="0">
                <a:solidFill>
                  <a:srgbClr val="FF0000"/>
                </a:solidFill>
              </a:rPr>
              <a:t>  </a:t>
            </a:r>
          </a:p>
          <a:p>
            <a:pPr marL="0" marR="0" lvl="0" indent="0" algn="l" rtl="0">
              <a:spcBef>
                <a:spcPts val="0"/>
              </a:spcBef>
              <a:spcAft>
                <a:spcPts val="0"/>
              </a:spcAft>
              <a:buClr>
                <a:schemeClr val="lt1"/>
              </a:buClr>
              <a:buFont typeface="Arial"/>
              <a:buNone/>
            </a:pPr>
            <a:endParaRPr lang="en-GB" sz="2000" i="0" u="none" strike="noStrike" cap="none" dirty="0">
              <a:solidFill>
                <a:srgbClr val="FF0000"/>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6061" y="252983"/>
            <a:ext cx="7772400" cy="461665"/>
          </a:xfrm>
        </p:spPr>
        <p:txBody>
          <a:bodyPr/>
          <a:lstStyle/>
          <a:p>
            <a:r>
              <a:rPr lang="en-US" sz="2000" dirty="0"/>
              <a:t>Overview of Cyber Security Standards and Guidelines</a:t>
            </a:r>
          </a:p>
        </p:txBody>
      </p:sp>
      <p:sp>
        <p:nvSpPr>
          <p:cNvPr id="7" name="Content Placeholder 6"/>
          <p:cNvSpPr>
            <a:spLocks noGrp="1"/>
          </p:cNvSpPr>
          <p:nvPr>
            <p:ph type="body" idx="1"/>
          </p:nvPr>
        </p:nvSpPr>
        <p:spPr>
          <a:xfrm>
            <a:off x="396077" y="679688"/>
            <a:ext cx="8062123" cy="3817699"/>
          </a:xfrm>
        </p:spPr>
        <p:txBody>
          <a:bodyPr/>
          <a:lstStyle/>
          <a:p>
            <a:pPr marL="0" indent="0">
              <a:buNone/>
            </a:pPr>
            <a:r>
              <a:rPr lang="en-US" dirty="0">
                <a:solidFill>
                  <a:srgbClr val="000000"/>
                </a:solidFill>
              </a:rPr>
              <a:t>The key IEC, ISO, IEEE, NIST, NERC, and IETF cyber security standards and best practices are shown in the diagram, organized by type (</a:t>
            </a:r>
            <a:r>
              <a:rPr lang="en-US" dirty="0">
                <a:solidFill>
                  <a:srgbClr val="FF0000"/>
                </a:solidFill>
              </a:rPr>
              <a:t>What</a:t>
            </a:r>
            <a:r>
              <a:rPr lang="en-US" dirty="0">
                <a:solidFill>
                  <a:srgbClr val="000000"/>
                </a:solidFill>
              </a:rPr>
              <a:t>, </a:t>
            </a:r>
            <a:r>
              <a:rPr lang="en-US" dirty="0">
                <a:solidFill>
                  <a:srgbClr val="FF0000"/>
                </a:solidFill>
              </a:rPr>
              <a:t>How</a:t>
            </a:r>
            <a:r>
              <a:rPr lang="en-US" dirty="0">
                <a:solidFill>
                  <a:srgbClr val="000000"/>
                </a:solidFill>
              </a:rPr>
              <a:t>, Process towards </a:t>
            </a:r>
            <a:r>
              <a:rPr lang="en-US" dirty="0">
                <a:solidFill>
                  <a:srgbClr val="FF0000"/>
                </a:solidFill>
              </a:rPr>
              <a:t>Compliance</a:t>
            </a:r>
            <a:r>
              <a:rPr lang="en-US" dirty="0">
                <a:solidFill>
                  <a:srgbClr val="000000"/>
                </a:solidFill>
              </a:rPr>
              <a:t>) and by Focus Area (</a:t>
            </a:r>
            <a:r>
              <a:rPr lang="en-US" dirty="0">
                <a:solidFill>
                  <a:srgbClr val="FF0000"/>
                </a:solidFill>
              </a:rPr>
              <a:t>High general level</a:t>
            </a:r>
            <a:r>
              <a:rPr lang="en-US" dirty="0">
                <a:solidFill>
                  <a:srgbClr val="000000"/>
                </a:solidFill>
              </a:rPr>
              <a:t>, </a:t>
            </a:r>
            <a:r>
              <a:rPr lang="en-US" dirty="0">
                <a:solidFill>
                  <a:srgbClr val="FF0000"/>
                </a:solidFill>
              </a:rPr>
              <a:t>High energy</a:t>
            </a:r>
            <a:r>
              <a:rPr lang="en-US" dirty="0">
                <a:solidFill>
                  <a:srgbClr val="000000"/>
                </a:solidFill>
              </a:rPr>
              <a:t>-specific level, </a:t>
            </a:r>
            <a:r>
              <a:rPr lang="en-US" dirty="0">
                <a:solidFill>
                  <a:srgbClr val="FF0000"/>
                </a:solidFill>
              </a:rPr>
              <a:t>Detailed technical level</a:t>
            </a:r>
            <a:r>
              <a:rPr lang="en-US" dirty="0">
                <a:solidFill>
                  <a:srgbClr val="000000"/>
                </a:solidFill>
              </a:rPr>
              <a:t>). </a:t>
            </a:r>
          </a:p>
        </p:txBody>
      </p:sp>
      <p:pic>
        <p:nvPicPr>
          <p:cNvPr id="6" name="Picture 5">
            <a:extLst>
              <a:ext uri="{FF2B5EF4-FFF2-40B4-BE49-F238E27FC236}">
                <a16:creationId xmlns:a16="http://schemas.microsoft.com/office/drawing/2014/main" id="{3570F96E-E8C8-466B-9588-940584F9FB60}"/>
              </a:ext>
            </a:extLst>
          </p:cNvPr>
          <p:cNvPicPr>
            <a:picLocks noChangeAspect="1"/>
          </p:cNvPicPr>
          <p:nvPr/>
        </p:nvPicPr>
        <p:blipFill>
          <a:blip r:embed="rId2"/>
          <a:stretch>
            <a:fillRect/>
          </a:stretch>
        </p:blipFill>
        <p:spPr>
          <a:xfrm>
            <a:off x="689463" y="1589981"/>
            <a:ext cx="7475350" cy="3385353"/>
          </a:xfrm>
          <a:prstGeom prst="rect">
            <a:avLst/>
          </a:prstGeom>
        </p:spPr>
      </p:pic>
    </p:spTree>
    <p:extLst>
      <p:ext uri="{BB962C8B-B14F-4D97-AF65-F5344CB8AC3E}">
        <p14:creationId xmlns:p14="http://schemas.microsoft.com/office/powerpoint/2010/main" val="244449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517F-E69A-F984-FCE0-6F1F3C029E4B}"/>
              </a:ext>
            </a:extLst>
          </p:cNvPr>
          <p:cNvSpPr>
            <a:spLocks noGrp="1"/>
          </p:cNvSpPr>
          <p:nvPr>
            <p:ph type="title"/>
          </p:nvPr>
        </p:nvSpPr>
        <p:spPr>
          <a:xfrm>
            <a:off x="685800" y="281364"/>
            <a:ext cx="7772400" cy="872672"/>
          </a:xfrm>
        </p:spPr>
        <p:txBody>
          <a:bodyPr/>
          <a:lstStyle/>
          <a:p>
            <a:r>
              <a:rPr lang="en-US" sz="2000" dirty="0"/>
              <a:t>Elements of Cybersecurity:  Organization, Procedures, and Technologies, based on  Risk Assessment</a:t>
            </a:r>
          </a:p>
        </p:txBody>
      </p:sp>
      <p:sp>
        <p:nvSpPr>
          <p:cNvPr id="3" name="Text Placeholder 2">
            <a:extLst>
              <a:ext uri="{FF2B5EF4-FFF2-40B4-BE49-F238E27FC236}">
                <a16:creationId xmlns:a16="http://schemas.microsoft.com/office/drawing/2014/main" id="{534D0D10-357A-F406-5790-FB093637C5F7}"/>
              </a:ext>
            </a:extLst>
          </p:cNvPr>
          <p:cNvSpPr>
            <a:spLocks noGrp="1"/>
          </p:cNvSpPr>
          <p:nvPr>
            <p:ph type="body" idx="1"/>
          </p:nvPr>
        </p:nvSpPr>
        <p:spPr/>
        <p:txBody>
          <a:bodyPr/>
          <a:lstStyle/>
          <a:p>
            <a:endParaRPr lang="en-US" dirty="0"/>
          </a:p>
        </p:txBody>
      </p:sp>
      <p:pic>
        <p:nvPicPr>
          <p:cNvPr id="4" name="Content Placeholder 5">
            <a:extLst>
              <a:ext uri="{FF2B5EF4-FFF2-40B4-BE49-F238E27FC236}">
                <a16:creationId xmlns:a16="http://schemas.microsoft.com/office/drawing/2014/main" id="{2AFD8D37-AD8F-3504-BC8F-47D6DFB153F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7102" y="1296987"/>
            <a:ext cx="7267220" cy="3450985"/>
          </a:xfrm>
          <a:prstGeom prst="rect">
            <a:avLst/>
          </a:prstGeom>
          <a:noFill/>
        </p:spPr>
      </p:pic>
    </p:spTree>
    <p:extLst>
      <p:ext uri="{BB962C8B-B14F-4D97-AF65-F5344CB8AC3E}">
        <p14:creationId xmlns:p14="http://schemas.microsoft.com/office/powerpoint/2010/main" val="62405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3A79-1114-A534-F9FC-BA6BC0A51BAE}"/>
              </a:ext>
            </a:extLst>
          </p:cNvPr>
          <p:cNvSpPr>
            <a:spLocks noGrp="1"/>
          </p:cNvSpPr>
          <p:nvPr>
            <p:ph type="title"/>
          </p:nvPr>
        </p:nvSpPr>
        <p:spPr>
          <a:xfrm>
            <a:off x="471693" y="263572"/>
            <a:ext cx="7772400" cy="461665"/>
          </a:xfrm>
        </p:spPr>
        <p:txBody>
          <a:bodyPr/>
          <a:lstStyle/>
          <a:p>
            <a:r>
              <a:rPr lang="en-US" dirty="0"/>
              <a:t>What is Unique about Supply Chain Standards?</a:t>
            </a:r>
          </a:p>
        </p:txBody>
      </p:sp>
      <p:sp>
        <p:nvSpPr>
          <p:cNvPr id="3" name="Text Placeholder 2">
            <a:extLst>
              <a:ext uri="{FF2B5EF4-FFF2-40B4-BE49-F238E27FC236}">
                <a16:creationId xmlns:a16="http://schemas.microsoft.com/office/drawing/2014/main" id="{F3DE203C-97E4-FF40-9ABF-2EECAAC24187}"/>
              </a:ext>
            </a:extLst>
          </p:cNvPr>
          <p:cNvSpPr>
            <a:spLocks noGrp="1"/>
          </p:cNvSpPr>
          <p:nvPr>
            <p:ph type="body" idx="1"/>
          </p:nvPr>
        </p:nvSpPr>
        <p:spPr>
          <a:xfrm>
            <a:off x="145044" y="636927"/>
            <a:ext cx="5808016" cy="4284276"/>
          </a:xfrm>
        </p:spPr>
        <p:txBody>
          <a:bodyPr>
            <a:normAutofit lnSpcReduction="10000"/>
          </a:bodyPr>
          <a:lstStyle/>
          <a:p>
            <a:pPr>
              <a:lnSpc>
                <a:spcPct val="120000"/>
              </a:lnSpc>
              <a:spcAft>
                <a:spcPts val="600"/>
              </a:spcAft>
            </a:pPr>
            <a:r>
              <a:rPr lang="en-US" dirty="0"/>
              <a:t>Most cybersecurity standards focus on what </a:t>
            </a:r>
            <a:r>
              <a:rPr lang="en-US" b="1" dirty="0"/>
              <a:t>a single organization </a:t>
            </a:r>
            <a:r>
              <a:rPr lang="en-US" dirty="0"/>
              <a:t>needs to do to secure their own people, systems, and operations.</a:t>
            </a:r>
          </a:p>
          <a:p>
            <a:pPr>
              <a:lnSpc>
                <a:spcPct val="120000"/>
              </a:lnSpc>
              <a:spcAft>
                <a:spcPts val="600"/>
              </a:spcAft>
            </a:pPr>
            <a:r>
              <a:rPr lang="en-US" dirty="0"/>
              <a:t>Supply Chain security issues, by definition, involve </a:t>
            </a:r>
            <a:r>
              <a:rPr lang="en-US" b="1" dirty="0"/>
              <a:t>multiple organizations</a:t>
            </a:r>
          </a:p>
          <a:p>
            <a:pPr lvl="1">
              <a:lnSpc>
                <a:spcPct val="120000"/>
              </a:lnSpc>
              <a:spcBef>
                <a:spcPts val="0"/>
              </a:spcBef>
              <a:spcAft>
                <a:spcPts val="600"/>
              </a:spcAft>
            </a:pPr>
            <a:r>
              <a:rPr lang="en-US" dirty="0"/>
              <a:t>Procurement of products from other organizations.</a:t>
            </a:r>
          </a:p>
          <a:p>
            <a:pPr lvl="1">
              <a:lnSpc>
                <a:spcPct val="120000"/>
              </a:lnSpc>
              <a:spcBef>
                <a:spcPts val="0"/>
              </a:spcBef>
              <a:spcAft>
                <a:spcPts val="600"/>
              </a:spcAft>
            </a:pPr>
            <a:r>
              <a:rPr lang="en-US" dirty="0"/>
              <a:t>Utilization of external communication networks and services, such as markets and cloud services.</a:t>
            </a:r>
          </a:p>
          <a:p>
            <a:pPr lvl="1">
              <a:lnSpc>
                <a:spcPct val="120000"/>
              </a:lnSpc>
              <a:spcBef>
                <a:spcPts val="0"/>
              </a:spcBef>
              <a:spcAft>
                <a:spcPts val="600"/>
              </a:spcAft>
            </a:pPr>
            <a:r>
              <a:rPr lang="en-US" dirty="0"/>
              <a:t>Interactions with personnel from other organizations: vendors, plant operators, aggregators, and customers.</a:t>
            </a:r>
          </a:p>
          <a:p>
            <a:pPr lvl="1">
              <a:lnSpc>
                <a:spcPct val="120000"/>
              </a:lnSpc>
              <a:spcBef>
                <a:spcPts val="0"/>
              </a:spcBef>
              <a:spcAft>
                <a:spcPts val="600"/>
              </a:spcAft>
            </a:pPr>
            <a:r>
              <a:rPr lang="en-US" dirty="0"/>
              <a:t>Incorporation of equipment from other organizations into power system operations, such as generating plants and distributed energy resources.</a:t>
            </a:r>
          </a:p>
          <a:p>
            <a:pPr lvl="1"/>
            <a:endParaRPr lang="en-US" dirty="0"/>
          </a:p>
        </p:txBody>
      </p:sp>
      <p:pic>
        <p:nvPicPr>
          <p:cNvPr id="7" name="Picture 6">
            <a:extLst>
              <a:ext uri="{FF2B5EF4-FFF2-40B4-BE49-F238E27FC236}">
                <a16:creationId xmlns:a16="http://schemas.microsoft.com/office/drawing/2014/main" id="{48311B11-A92B-7ECC-1017-0A634B02989B}"/>
              </a:ext>
            </a:extLst>
          </p:cNvPr>
          <p:cNvPicPr>
            <a:picLocks noChangeAspect="1"/>
          </p:cNvPicPr>
          <p:nvPr/>
        </p:nvPicPr>
        <p:blipFill>
          <a:blip r:embed="rId2"/>
          <a:stretch>
            <a:fillRect/>
          </a:stretch>
        </p:blipFill>
        <p:spPr>
          <a:xfrm>
            <a:off x="5757566" y="725236"/>
            <a:ext cx="3386433" cy="3248417"/>
          </a:xfrm>
          <a:prstGeom prst="rect">
            <a:avLst/>
          </a:prstGeom>
        </p:spPr>
      </p:pic>
    </p:spTree>
    <p:extLst>
      <p:ext uri="{BB962C8B-B14F-4D97-AF65-F5344CB8AC3E}">
        <p14:creationId xmlns:p14="http://schemas.microsoft.com/office/powerpoint/2010/main" val="3113451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1FBC-7269-4F77-0382-AD6A129BE397}"/>
              </a:ext>
            </a:extLst>
          </p:cNvPr>
          <p:cNvSpPr>
            <a:spLocks noGrp="1"/>
          </p:cNvSpPr>
          <p:nvPr>
            <p:ph type="title"/>
          </p:nvPr>
        </p:nvSpPr>
        <p:spPr>
          <a:xfrm>
            <a:off x="451391" y="133505"/>
            <a:ext cx="7772400" cy="358380"/>
          </a:xfrm>
        </p:spPr>
        <p:txBody>
          <a:bodyPr/>
          <a:lstStyle/>
          <a:p>
            <a:r>
              <a:rPr lang="en-US" sz="2000" dirty="0"/>
              <a:t>What are the Supply Chain Risks? </a:t>
            </a:r>
          </a:p>
        </p:txBody>
      </p:sp>
      <p:sp>
        <p:nvSpPr>
          <p:cNvPr id="3" name="Text Placeholder 2">
            <a:extLst>
              <a:ext uri="{FF2B5EF4-FFF2-40B4-BE49-F238E27FC236}">
                <a16:creationId xmlns:a16="http://schemas.microsoft.com/office/drawing/2014/main" id="{BA7DAEA6-D5FF-8D36-0102-BDA0F571C1B3}"/>
              </a:ext>
            </a:extLst>
          </p:cNvPr>
          <p:cNvSpPr>
            <a:spLocks noGrp="1"/>
          </p:cNvSpPr>
          <p:nvPr>
            <p:ph type="body" idx="1"/>
          </p:nvPr>
        </p:nvSpPr>
        <p:spPr>
          <a:xfrm>
            <a:off x="245942" y="426921"/>
            <a:ext cx="8551216" cy="3146796"/>
          </a:xfrm>
        </p:spPr>
        <p:txBody>
          <a:bodyPr>
            <a:normAutofit fontScale="70000" lnSpcReduction="20000"/>
          </a:bodyPr>
          <a:lstStyle/>
          <a:p>
            <a:pPr>
              <a:lnSpc>
                <a:spcPct val="110000"/>
              </a:lnSpc>
              <a:spcAft>
                <a:spcPts val="600"/>
              </a:spcAft>
            </a:pPr>
            <a:r>
              <a:rPr lang="en-US" sz="1900" dirty="0">
                <a:solidFill>
                  <a:schemeClr val="tx1"/>
                </a:solidFill>
              </a:rPr>
              <a:t>Utility purchases energy management products from vendors who have deliberately or accidentally incorporated malicious code into their systems.</a:t>
            </a:r>
          </a:p>
          <a:p>
            <a:pPr>
              <a:lnSpc>
                <a:spcPct val="110000"/>
              </a:lnSpc>
              <a:spcAft>
                <a:spcPts val="600"/>
              </a:spcAft>
            </a:pPr>
            <a:r>
              <a:rPr lang="en-US" sz="1900" dirty="0">
                <a:solidFill>
                  <a:schemeClr val="tx1"/>
                </a:solidFill>
              </a:rPr>
              <a:t>Utility interfaces to 3</a:t>
            </a:r>
            <a:r>
              <a:rPr lang="en-US" sz="1900" baseline="30000" dirty="0">
                <a:solidFill>
                  <a:schemeClr val="tx1"/>
                </a:solidFill>
              </a:rPr>
              <a:t>rd</a:t>
            </a:r>
            <a:r>
              <a:rPr lang="en-US" sz="1900" dirty="0">
                <a:solidFill>
                  <a:schemeClr val="tx1"/>
                </a:solidFill>
              </a:rPr>
              <a:t> party products which contain malicious code.</a:t>
            </a:r>
          </a:p>
          <a:p>
            <a:pPr>
              <a:lnSpc>
                <a:spcPct val="110000"/>
              </a:lnSpc>
              <a:spcAft>
                <a:spcPts val="600"/>
              </a:spcAft>
            </a:pPr>
            <a:r>
              <a:rPr lang="en-US" sz="1900" dirty="0">
                <a:solidFill>
                  <a:schemeClr val="tx1"/>
                </a:solidFill>
              </a:rPr>
              <a:t>Utility develops software using code from compromised sources.</a:t>
            </a:r>
          </a:p>
          <a:p>
            <a:pPr>
              <a:lnSpc>
                <a:spcPct val="110000"/>
              </a:lnSpc>
              <a:spcAft>
                <a:spcPts val="600"/>
              </a:spcAft>
            </a:pPr>
            <a:r>
              <a:rPr lang="en-US" sz="1900" dirty="0">
                <a:solidFill>
                  <a:schemeClr val="tx1"/>
                </a:solidFill>
              </a:rPr>
              <a:t>Utility installs 2 software/firmware patches with malicious code that is undetected: only detectable with both patches applied.</a:t>
            </a:r>
          </a:p>
          <a:p>
            <a:pPr>
              <a:lnSpc>
                <a:spcPct val="110000"/>
              </a:lnSpc>
              <a:spcAft>
                <a:spcPts val="600"/>
              </a:spcAft>
            </a:pPr>
            <a:r>
              <a:rPr lang="en-US" sz="1900" dirty="0">
                <a:solidFill>
                  <a:schemeClr val="tx1"/>
                </a:solidFill>
              </a:rPr>
              <a:t>3</a:t>
            </a:r>
            <a:r>
              <a:rPr lang="en-US" sz="1900" baseline="30000" dirty="0">
                <a:solidFill>
                  <a:schemeClr val="tx1"/>
                </a:solidFill>
              </a:rPr>
              <a:t>rd</a:t>
            </a:r>
            <a:r>
              <a:rPr lang="en-US" sz="1900" dirty="0">
                <a:solidFill>
                  <a:schemeClr val="tx1"/>
                </a:solidFill>
              </a:rPr>
              <a:t> parties connect to utility operations without adequate access control, authentication, or authorization.</a:t>
            </a:r>
          </a:p>
          <a:p>
            <a:pPr>
              <a:lnSpc>
                <a:spcPct val="110000"/>
              </a:lnSpc>
              <a:spcAft>
                <a:spcPts val="600"/>
              </a:spcAft>
            </a:pPr>
            <a:r>
              <a:rPr lang="en-US" sz="1900" dirty="0">
                <a:solidFill>
                  <a:schemeClr val="tx1"/>
                </a:solidFill>
              </a:rPr>
              <a:t>Supplier cannot provide products to utility in a timely manner due to their supply chain problems.</a:t>
            </a:r>
          </a:p>
          <a:p>
            <a:pPr>
              <a:lnSpc>
                <a:spcPct val="110000"/>
              </a:lnSpc>
              <a:spcAft>
                <a:spcPts val="600"/>
              </a:spcAft>
            </a:pPr>
            <a:r>
              <a:rPr lang="en-US" sz="1900" dirty="0">
                <a:solidFill>
                  <a:schemeClr val="tx1"/>
                </a:solidFill>
              </a:rPr>
              <a:t>Supplier provides lower quality or even counterfeit products due to their supply chain problems.</a:t>
            </a:r>
          </a:p>
          <a:p>
            <a:pPr>
              <a:lnSpc>
                <a:spcPct val="110000"/>
              </a:lnSpc>
              <a:spcAft>
                <a:spcPts val="600"/>
              </a:spcAft>
            </a:pPr>
            <a:r>
              <a:rPr lang="en-US" sz="1900" dirty="0">
                <a:solidFill>
                  <a:schemeClr val="tx1"/>
                </a:solidFill>
              </a:rPr>
              <a:t>Natural disasters physically disrupt the development and/or delivery of products.</a:t>
            </a:r>
          </a:p>
          <a:p>
            <a:pPr>
              <a:lnSpc>
                <a:spcPct val="110000"/>
              </a:lnSpc>
              <a:spcAft>
                <a:spcPts val="600"/>
              </a:spcAft>
            </a:pPr>
            <a:r>
              <a:rPr lang="en-US" sz="1900" dirty="0">
                <a:solidFill>
                  <a:schemeClr val="tx1"/>
                </a:solidFill>
              </a:rPr>
              <a:t>Regulatory changes affect delivery of systems – timing and/or quality.</a:t>
            </a:r>
          </a:p>
          <a:p>
            <a:pPr>
              <a:lnSpc>
                <a:spcPct val="110000"/>
              </a:lnSpc>
              <a:spcAft>
                <a:spcPts val="600"/>
              </a:spcAft>
            </a:pPr>
            <a:r>
              <a:rPr lang="en-US" sz="1900" dirty="0">
                <a:solidFill>
                  <a:schemeClr val="tx1"/>
                </a:solidFill>
              </a:rPr>
              <a:t>Cloud services experience cyber attacks, impacting sensitive data and power system operations.</a:t>
            </a:r>
          </a:p>
          <a:p>
            <a:pPr lvl="1">
              <a:spcAft>
                <a:spcPts val="1200"/>
              </a:spcAft>
            </a:pPr>
            <a:endParaRPr lang="en-US" sz="1200" dirty="0"/>
          </a:p>
        </p:txBody>
      </p:sp>
      <p:pic>
        <p:nvPicPr>
          <p:cNvPr id="6" name="Picture 5">
            <a:extLst>
              <a:ext uri="{FF2B5EF4-FFF2-40B4-BE49-F238E27FC236}">
                <a16:creationId xmlns:a16="http://schemas.microsoft.com/office/drawing/2014/main" id="{A1080C7E-8F1B-BB20-FA84-76F15F69CDC9}"/>
              </a:ext>
            </a:extLst>
          </p:cNvPr>
          <p:cNvPicPr>
            <a:picLocks noChangeAspect="1"/>
          </p:cNvPicPr>
          <p:nvPr/>
        </p:nvPicPr>
        <p:blipFill>
          <a:blip r:embed="rId2"/>
          <a:stretch>
            <a:fillRect/>
          </a:stretch>
        </p:blipFill>
        <p:spPr>
          <a:xfrm>
            <a:off x="5044965" y="3323141"/>
            <a:ext cx="4042279" cy="1833970"/>
          </a:xfrm>
          <a:prstGeom prst="rect">
            <a:avLst/>
          </a:prstGeom>
        </p:spPr>
      </p:pic>
      <p:sp>
        <p:nvSpPr>
          <p:cNvPr id="8" name="TextBox 7">
            <a:extLst>
              <a:ext uri="{FF2B5EF4-FFF2-40B4-BE49-F238E27FC236}">
                <a16:creationId xmlns:a16="http://schemas.microsoft.com/office/drawing/2014/main" id="{922D4D1D-DC70-2F93-599B-40FEA46EA3FA}"/>
              </a:ext>
            </a:extLst>
          </p:cNvPr>
          <p:cNvSpPr txBox="1"/>
          <p:nvPr/>
        </p:nvSpPr>
        <p:spPr>
          <a:xfrm>
            <a:off x="425669" y="3433078"/>
            <a:ext cx="4508938" cy="1614096"/>
          </a:xfrm>
          <a:prstGeom prst="rect">
            <a:avLst/>
          </a:prstGeom>
          <a:noFill/>
          <a:ln>
            <a:solidFill>
              <a:schemeClr val="tx2"/>
            </a:solidFill>
          </a:ln>
        </p:spPr>
        <p:txBody>
          <a:bodyPr wrap="square" rtlCol="0">
            <a:spAutoFit/>
          </a:bodyPr>
          <a:lstStyle/>
          <a:p>
            <a:pPr>
              <a:lnSpc>
                <a:spcPct val="110000"/>
              </a:lnSpc>
              <a:spcAft>
                <a:spcPts val="600"/>
              </a:spcAft>
            </a:pPr>
            <a:r>
              <a:rPr lang="en-US" sz="900" dirty="0">
                <a:latin typeface="Gill Sans" panose="020B0604020202020204" charset="0"/>
              </a:rPr>
              <a:t>Malicious code impacts:</a:t>
            </a:r>
          </a:p>
          <a:p>
            <a:pPr marL="171450" lvl="1" indent="-171450">
              <a:lnSpc>
                <a:spcPct val="110000"/>
              </a:lnSpc>
              <a:spcBef>
                <a:spcPts val="0"/>
              </a:spcBef>
              <a:spcAft>
                <a:spcPts val="600"/>
              </a:spcAft>
              <a:buFont typeface="Arial" panose="020B0604020202020204" pitchFamily="34" charset="0"/>
              <a:buChar char="•"/>
            </a:pPr>
            <a:r>
              <a:rPr lang="en-US" sz="900" dirty="0">
                <a:latin typeface="Gill Sans" panose="020B0604020202020204" charset="0"/>
              </a:rPr>
              <a:t>Allows sensitive information to be stolen.</a:t>
            </a:r>
          </a:p>
          <a:p>
            <a:pPr marL="171450" lvl="1" indent="-171450">
              <a:lnSpc>
                <a:spcPct val="110000"/>
              </a:lnSpc>
              <a:spcBef>
                <a:spcPts val="0"/>
              </a:spcBef>
              <a:spcAft>
                <a:spcPts val="600"/>
              </a:spcAft>
              <a:buFont typeface="Arial" panose="020B0604020202020204" pitchFamily="34" charset="0"/>
              <a:buChar char="•"/>
            </a:pPr>
            <a:r>
              <a:rPr lang="en-US" sz="900" dirty="0">
                <a:latin typeface="Gill Sans" panose="020B0604020202020204" charset="0"/>
              </a:rPr>
              <a:t>Affects power system operations, causing power outages, frequency or voltage problems, equipment failures, or even safety issues.</a:t>
            </a:r>
          </a:p>
          <a:p>
            <a:pPr marL="171450" lvl="1" indent="-171450">
              <a:lnSpc>
                <a:spcPct val="110000"/>
              </a:lnSpc>
              <a:spcBef>
                <a:spcPts val="0"/>
              </a:spcBef>
              <a:spcAft>
                <a:spcPts val="600"/>
              </a:spcAft>
              <a:buFont typeface="Arial" panose="020B0604020202020204" pitchFamily="34" charset="0"/>
              <a:buChar char="•"/>
            </a:pPr>
            <a:r>
              <a:rPr lang="en-US" sz="900" dirty="0">
                <a:latin typeface="Gill Sans" panose="020B0604020202020204" charset="0"/>
              </a:rPr>
              <a:t>Affects power markets so that subtle changes allow one market participant to gain more than the rules permit.</a:t>
            </a:r>
          </a:p>
          <a:p>
            <a:pPr marL="171450" lvl="1" indent="-171450">
              <a:lnSpc>
                <a:spcPct val="110000"/>
              </a:lnSpc>
              <a:spcBef>
                <a:spcPts val="0"/>
              </a:spcBef>
              <a:spcAft>
                <a:spcPts val="600"/>
              </a:spcAft>
              <a:buFont typeface="Arial" panose="020B0604020202020204" pitchFamily="34" charset="0"/>
              <a:buChar char="•"/>
            </a:pPr>
            <a:r>
              <a:rPr lang="en-US" sz="900" dirty="0">
                <a:latin typeface="Gill Sans" panose="020B0604020202020204" charset="0"/>
              </a:rPr>
              <a:t>Affects customer’s appliances, causing utility loss of reputation even if they pay for damaged appliances.</a:t>
            </a:r>
          </a:p>
        </p:txBody>
      </p:sp>
    </p:spTree>
    <p:extLst>
      <p:ext uri="{BB962C8B-B14F-4D97-AF65-F5344CB8AC3E}">
        <p14:creationId xmlns:p14="http://schemas.microsoft.com/office/powerpoint/2010/main" val="410561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D6E7-0C01-B468-38DF-A0923348A5D6}"/>
              </a:ext>
            </a:extLst>
          </p:cNvPr>
          <p:cNvSpPr>
            <a:spLocks noGrp="1"/>
          </p:cNvSpPr>
          <p:nvPr>
            <p:ph type="title"/>
          </p:nvPr>
        </p:nvSpPr>
        <p:spPr>
          <a:xfrm>
            <a:off x="396018" y="317162"/>
            <a:ext cx="7772400" cy="461665"/>
          </a:xfrm>
        </p:spPr>
        <p:txBody>
          <a:bodyPr/>
          <a:lstStyle/>
          <a:p>
            <a:r>
              <a:rPr lang="en-US" dirty="0"/>
              <a:t>What are the Supply Chain Vulnerabilities?</a:t>
            </a:r>
          </a:p>
        </p:txBody>
      </p:sp>
      <p:sp>
        <p:nvSpPr>
          <p:cNvPr id="3" name="Text Placeholder 2">
            <a:extLst>
              <a:ext uri="{FF2B5EF4-FFF2-40B4-BE49-F238E27FC236}">
                <a16:creationId xmlns:a16="http://schemas.microsoft.com/office/drawing/2014/main" id="{7FDC8C1D-06B7-1607-EDE1-8363EAD34EE5}"/>
              </a:ext>
            </a:extLst>
          </p:cNvPr>
          <p:cNvSpPr>
            <a:spLocks noGrp="1"/>
          </p:cNvSpPr>
          <p:nvPr>
            <p:ph type="body" idx="1"/>
          </p:nvPr>
        </p:nvSpPr>
        <p:spPr>
          <a:xfrm>
            <a:off x="208105" y="731520"/>
            <a:ext cx="8765627" cy="4136094"/>
          </a:xfrm>
        </p:spPr>
        <p:txBody>
          <a:bodyPr>
            <a:normAutofit fontScale="92500" lnSpcReduction="10000"/>
          </a:bodyPr>
          <a:lstStyle/>
          <a:p>
            <a:pPr>
              <a:spcAft>
                <a:spcPts val="600"/>
              </a:spcAft>
            </a:pPr>
            <a:r>
              <a:rPr lang="en-US" dirty="0"/>
              <a:t>Utility fails to have comprehensive Security Policies for their OT systems (ISO/IEC 27019, IEC 62443, NIST CSF, NERC CIPs, etc.)</a:t>
            </a:r>
          </a:p>
          <a:p>
            <a:pPr>
              <a:spcAft>
                <a:spcPts val="600"/>
              </a:spcAft>
            </a:pPr>
            <a:r>
              <a:rPr lang="en-US" dirty="0"/>
              <a:t>Utility fails to have a supply chain policy for their procurements</a:t>
            </a:r>
          </a:p>
          <a:p>
            <a:pPr>
              <a:spcAft>
                <a:spcPts val="600"/>
              </a:spcAft>
            </a:pPr>
            <a:r>
              <a:rPr lang="en-US" dirty="0"/>
              <a:t>Utility fails to check on their vendors’ supply chain policies</a:t>
            </a:r>
          </a:p>
          <a:p>
            <a:pPr>
              <a:spcAft>
                <a:spcPts val="600"/>
              </a:spcAft>
            </a:pPr>
            <a:r>
              <a:rPr lang="en-US" dirty="0"/>
              <a:t>Utility fails to test vendor products for common malware</a:t>
            </a:r>
          </a:p>
          <a:p>
            <a:pPr>
              <a:spcAft>
                <a:spcPts val="600"/>
              </a:spcAft>
            </a:pPr>
            <a:r>
              <a:rPr lang="en-US" dirty="0"/>
              <a:t>Utility fails to request the vendor to validate software systems and patches</a:t>
            </a:r>
          </a:p>
          <a:p>
            <a:pPr>
              <a:spcAft>
                <a:spcPts val="600"/>
              </a:spcAft>
            </a:pPr>
            <a:r>
              <a:rPr lang="en-US" dirty="0"/>
              <a:t>Utility fails to test the cybersecurity of vendor products including interfaces with utility equipment</a:t>
            </a:r>
          </a:p>
          <a:p>
            <a:pPr>
              <a:spcAft>
                <a:spcPts val="600"/>
              </a:spcAft>
            </a:pPr>
            <a:r>
              <a:rPr lang="en-US" dirty="0"/>
              <a:t>Utility fails to have multiple vendors able to supply similar products</a:t>
            </a:r>
          </a:p>
          <a:p>
            <a:pPr>
              <a:spcAft>
                <a:spcPts val="600"/>
              </a:spcAft>
            </a:pPr>
            <a:r>
              <a:rPr lang="en-US" dirty="0"/>
              <a:t>Utility fails to use multifactor authentication for access to critical systems</a:t>
            </a:r>
          </a:p>
          <a:p>
            <a:pPr>
              <a:spcAft>
                <a:spcPts val="600"/>
              </a:spcAft>
            </a:pPr>
            <a:r>
              <a:rPr lang="en-US" dirty="0"/>
              <a:t>Utility fails to require 3</a:t>
            </a:r>
            <a:r>
              <a:rPr lang="en-US" baseline="30000" dirty="0"/>
              <a:t>rd</a:t>
            </a:r>
            <a:r>
              <a:rPr lang="en-US" dirty="0"/>
              <a:t> party owners and operators of generating plants and distributed energy resources (DER) to implement cybersecurity before connecting to the power system</a:t>
            </a:r>
          </a:p>
          <a:p>
            <a:pPr>
              <a:spcAft>
                <a:spcPts val="600"/>
              </a:spcAft>
            </a:pPr>
            <a:r>
              <a:rPr lang="en-US" dirty="0"/>
              <a:t>Utility fails to have cybersecurity contractual agreements on responsibilities and actions with 3</a:t>
            </a:r>
            <a:r>
              <a:rPr lang="en-US" baseline="30000" dirty="0"/>
              <a:t>rd</a:t>
            </a:r>
            <a:r>
              <a:rPr lang="en-US" dirty="0"/>
              <a:t> party aggregators and DER owner/operators</a:t>
            </a:r>
          </a:p>
          <a:p>
            <a:pPr>
              <a:spcAft>
                <a:spcPts val="600"/>
              </a:spcAft>
            </a:pPr>
            <a:r>
              <a:rPr lang="en-US" dirty="0"/>
              <a:t>Utility fails to have plans for operations during natural disasters and recovering after such events</a:t>
            </a:r>
          </a:p>
          <a:p>
            <a:pPr lvl="1">
              <a:spcAft>
                <a:spcPts val="600"/>
              </a:spcAft>
            </a:pPr>
            <a:endParaRPr lang="en-US" dirty="0"/>
          </a:p>
        </p:txBody>
      </p:sp>
      <p:pic>
        <p:nvPicPr>
          <p:cNvPr id="5" name="Picture 4">
            <a:extLst>
              <a:ext uri="{FF2B5EF4-FFF2-40B4-BE49-F238E27FC236}">
                <a16:creationId xmlns:a16="http://schemas.microsoft.com/office/drawing/2014/main" id="{0D9E10C1-9339-E4A8-3A8C-64C552B54E57}"/>
              </a:ext>
            </a:extLst>
          </p:cNvPr>
          <p:cNvPicPr>
            <a:picLocks noChangeAspect="1"/>
          </p:cNvPicPr>
          <p:nvPr/>
        </p:nvPicPr>
        <p:blipFill>
          <a:blip r:embed="rId2"/>
          <a:stretch>
            <a:fillRect/>
          </a:stretch>
        </p:blipFill>
        <p:spPr>
          <a:xfrm>
            <a:off x="1695690" y="4572810"/>
            <a:ext cx="5382229" cy="611965"/>
          </a:xfrm>
          <a:prstGeom prst="rect">
            <a:avLst/>
          </a:prstGeom>
        </p:spPr>
      </p:pic>
    </p:spTree>
    <p:extLst>
      <p:ext uri="{BB962C8B-B14F-4D97-AF65-F5344CB8AC3E}">
        <p14:creationId xmlns:p14="http://schemas.microsoft.com/office/powerpoint/2010/main" val="7853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E0B2-39F2-7EDA-410E-5FB76F75E066}"/>
              </a:ext>
            </a:extLst>
          </p:cNvPr>
          <p:cNvSpPr>
            <a:spLocks noGrp="1"/>
          </p:cNvSpPr>
          <p:nvPr>
            <p:ph type="title"/>
          </p:nvPr>
        </p:nvSpPr>
        <p:spPr>
          <a:xfrm>
            <a:off x="327924" y="317162"/>
            <a:ext cx="8661894" cy="461665"/>
          </a:xfrm>
        </p:spPr>
        <p:txBody>
          <a:bodyPr/>
          <a:lstStyle/>
          <a:p>
            <a:r>
              <a:rPr lang="en-US" sz="2000" dirty="0"/>
              <a:t>What are Some Key Actions to Address these Supply Chain Vulnerabilities?</a:t>
            </a:r>
          </a:p>
        </p:txBody>
      </p:sp>
      <p:sp>
        <p:nvSpPr>
          <p:cNvPr id="3" name="Text Placeholder 2">
            <a:extLst>
              <a:ext uri="{FF2B5EF4-FFF2-40B4-BE49-F238E27FC236}">
                <a16:creationId xmlns:a16="http://schemas.microsoft.com/office/drawing/2014/main" id="{D90DE5F9-F7E9-46AA-A9EE-9C32AA20C3DD}"/>
              </a:ext>
            </a:extLst>
          </p:cNvPr>
          <p:cNvSpPr>
            <a:spLocks noGrp="1"/>
          </p:cNvSpPr>
          <p:nvPr>
            <p:ph type="body" idx="1"/>
          </p:nvPr>
        </p:nvSpPr>
        <p:spPr>
          <a:xfrm>
            <a:off x="402021" y="778827"/>
            <a:ext cx="3894208" cy="4088786"/>
          </a:xfrm>
        </p:spPr>
        <p:txBody>
          <a:bodyPr/>
          <a:lstStyle/>
          <a:p>
            <a:pPr>
              <a:spcAft>
                <a:spcPts val="600"/>
              </a:spcAft>
            </a:pPr>
            <a:r>
              <a:rPr lang="en-US" dirty="0"/>
              <a:t>Risk Assessment (see later slides)</a:t>
            </a:r>
          </a:p>
          <a:p>
            <a:pPr>
              <a:spcAft>
                <a:spcPts val="600"/>
              </a:spcAft>
            </a:pPr>
            <a:r>
              <a:rPr lang="en-US" dirty="0"/>
              <a:t>Use of power system monitoring to detect and log possible cyber attacks</a:t>
            </a:r>
          </a:p>
          <a:p>
            <a:pPr>
              <a:spcAft>
                <a:spcPts val="600"/>
              </a:spcAft>
            </a:pPr>
            <a:r>
              <a:rPr lang="en-US" dirty="0"/>
              <a:t>Cybersecurity requirements and testing certification for all interconnecting systems and personnel</a:t>
            </a:r>
          </a:p>
          <a:p>
            <a:pPr>
              <a:spcAft>
                <a:spcPts val="600"/>
              </a:spcAft>
            </a:pPr>
            <a:r>
              <a:rPr lang="en-US" dirty="0"/>
              <a:t>Cross-organizational contractual agreements on responsibilities and actions of all parties</a:t>
            </a:r>
          </a:p>
          <a:p>
            <a:pPr>
              <a:spcAft>
                <a:spcPts val="600"/>
              </a:spcAft>
            </a:pPr>
            <a:r>
              <a:rPr lang="en-US" dirty="0"/>
              <a:t>Role-Based Access Control (IEC 62351-8) for all external parties</a:t>
            </a:r>
          </a:p>
          <a:p>
            <a:pPr>
              <a:spcAft>
                <a:spcPts val="600"/>
              </a:spcAft>
            </a:pPr>
            <a:r>
              <a:rPr lang="en-US" dirty="0"/>
              <a:t>Gateways with strong security (next slide)</a:t>
            </a:r>
          </a:p>
          <a:p>
            <a:endParaRPr lang="en-US" dirty="0"/>
          </a:p>
          <a:p>
            <a:endParaRPr lang="en-US" dirty="0"/>
          </a:p>
        </p:txBody>
      </p:sp>
      <p:pic>
        <p:nvPicPr>
          <p:cNvPr id="5" name="Picture 4">
            <a:extLst>
              <a:ext uri="{FF2B5EF4-FFF2-40B4-BE49-F238E27FC236}">
                <a16:creationId xmlns:a16="http://schemas.microsoft.com/office/drawing/2014/main" id="{AC27792D-D04D-372C-5CE4-939FE866104E}"/>
              </a:ext>
            </a:extLst>
          </p:cNvPr>
          <p:cNvPicPr>
            <a:picLocks noChangeAspect="1"/>
          </p:cNvPicPr>
          <p:nvPr/>
        </p:nvPicPr>
        <p:blipFill>
          <a:blip r:embed="rId2"/>
          <a:stretch>
            <a:fillRect/>
          </a:stretch>
        </p:blipFill>
        <p:spPr>
          <a:xfrm>
            <a:off x="4370326" y="912668"/>
            <a:ext cx="4523315" cy="2273217"/>
          </a:xfrm>
          <a:prstGeom prst="rect">
            <a:avLst/>
          </a:prstGeom>
        </p:spPr>
      </p:pic>
      <p:sp>
        <p:nvSpPr>
          <p:cNvPr id="6" name="TextBox 5">
            <a:extLst>
              <a:ext uri="{FF2B5EF4-FFF2-40B4-BE49-F238E27FC236}">
                <a16:creationId xmlns:a16="http://schemas.microsoft.com/office/drawing/2014/main" id="{9468A629-C941-0D91-5A16-278A9411B7BA}"/>
              </a:ext>
            </a:extLst>
          </p:cNvPr>
          <p:cNvSpPr txBox="1"/>
          <p:nvPr/>
        </p:nvSpPr>
        <p:spPr>
          <a:xfrm>
            <a:off x="4982996" y="3237924"/>
            <a:ext cx="3320054" cy="307777"/>
          </a:xfrm>
          <a:prstGeom prst="rect">
            <a:avLst/>
          </a:prstGeom>
          <a:noFill/>
        </p:spPr>
        <p:txBody>
          <a:bodyPr wrap="square">
            <a:spAutoFit/>
          </a:bodyPr>
          <a:lstStyle/>
          <a:p>
            <a:r>
              <a:rPr lang="en-US" dirty="0"/>
              <a:t>Example: Role-Based Access Control</a:t>
            </a:r>
          </a:p>
        </p:txBody>
      </p:sp>
    </p:spTree>
    <p:extLst>
      <p:ext uri="{BB962C8B-B14F-4D97-AF65-F5344CB8AC3E}">
        <p14:creationId xmlns:p14="http://schemas.microsoft.com/office/powerpoint/2010/main" val="333083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E0B2-39F2-7EDA-410E-5FB76F75E066}"/>
              </a:ext>
            </a:extLst>
          </p:cNvPr>
          <p:cNvSpPr>
            <a:spLocks noGrp="1"/>
          </p:cNvSpPr>
          <p:nvPr>
            <p:ph type="title"/>
          </p:nvPr>
        </p:nvSpPr>
        <p:spPr>
          <a:xfrm>
            <a:off x="327924" y="317162"/>
            <a:ext cx="8661894" cy="461665"/>
          </a:xfrm>
        </p:spPr>
        <p:txBody>
          <a:bodyPr/>
          <a:lstStyle/>
          <a:p>
            <a:r>
              <a:rPr lang="en-US" sz="2000" dirty="0"/>
              <a:t>What are Some Key Actions to Address these Supply Chain Vulnerabilities?</a:t>
            </a:r>
          </a:p>
        </p:txBody>
      </p:sp>
      <p:sp>
        <p:nvSpPr>
          <p:cNvPr id="3" name="Text Placeholder 2">
            <a:extLst>
              <a:ext uri="{FF2B5EF4-FFF2-40B4-BE49-F238E27FC236}">
                <a16:creationId xmlns:a16="http://schemas.microsoft.com/office/drawing/2014/main" id="{D90DE5F9-F7E9-46AA-A9EE-9C32AA20C3DD}"/>
              </a:ext>
            </a:extLst>
          </p:cNvPr>
          <p:cNvSpPr>
            <a:spLocks noGrp="1"/>
          </p:cNvSpPr>
          <p:nvPr>
            <p:ph type="body" idx="1"/>
          </p:nvPr>
        </p:nvSpPr>
        <p:spPr>
          <a:xfrm>
            <a:off x="402020" y="778827"/>
            <a:ext cx="8325770" cy="461665"/>
          </a:xfrm>
        </p:spPr>
        <p:txBody>
          <a:bodyPr/>
          <a:lstStyle/>
          <a:p>
            <a:r>
              <a:rPr lang="en-US" dirty="0"/>
              <a:t>Example DER architecture with gateways</a:t>
            </a:r>
          </a:p>
          <a:p>
            <a:endParaRPr lang="en-US" dirty="0"/>
          </a:p>
        </p:txBody>
      </p:sp>
      <p:pic>
        <p:nvPicPr>
          <p:cNvPr id="8" name="Picture 7">
            <a:extLst>
              <a:ext uri="{FF2B5EF4-FFF2-40B4-BE49-F238E27FC236}">
                <a16:creationId xmlns:a16="http://schemas.microsoft.com/office/drawing/2014/main" id="{24E4F3AF-CC1B-4056-6AD9-491133DA82E3}"/>
              </a:ext>
            </a:extLst>
          </p:cNvPr>
          <p:cNvPicPr>
            <a:picLocks noChangeAspect="1"/>
          </p:cNvPicPr>
          <p:nvPr/>
        </p:nvPicPr>
        <p:blipFill>
          <a:blip r:embed="rId2"/>
          <a:stretch>
            <a:fillRect/>
          </a:stretch>
        </p:blipFill>
        <p:spPr>
          <a:xfrm>
            <a:off x="456442" y="1192152"/>
            <a:ext cx="8271347" cy="3755288"/>
          </a:xfrm>
          <a:prstGeom prst="rect">
            <a:avLst/>
          </a:prstGeom>
        </p:spPr>
      </p:pic>
      <p:sp>
        <p:nvSpPr>
          <p:cNvPr id="4" name="Oval 3">
            <a:extLst>
              <a:ext uri="{FF2B5EF4-FFF2-40B4-BE49-F238E27FC236}">
                <a16:creationId xmlns:a16="http://schemas.microsoft.com/office/drawing/2014/main" id="{61BA23EF-22DD-225D-ED1A-54279FB51748}"/>
              </a:ext>
            </a:extLst>
          </p:cNvPr>
          <p:cNvSpPr/>
          <p:nvPr/>
        </p:nvSpPr>
        <p:spPr>
          <a:xfrm>
            <a:off x="1865085" y="2177143"/>
            <a:ext cx="1008743" cy="24892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2A155C2F-5D57-EBD3-1CFA-7DF12B07BC5B}"/>
              </a:ext>
            </a:extLst>
          </p:cNvPr>
          <p:cNvSpPr/>
          <p:nvPr/>
        </p:nvSpPr>
        <p:spPr>
          <a:xfrm>
            <a:off x="4187371" y="1916748"/>
            <a:ext cx="1219200" cy="131268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2D0B4D6A-7FA7-A93B-99EA-8B90B16FBE9B}"/>
              </a:ext>
            </a:extLst>
          </p:cNvPr>
          <p:cNvSpPr/>
          <p:nvPr/>
        </p:nvSpPr>
        <p:spPr>
          <a:xfrm>
            <a:off x="4187371" y="3336282"/>
            <a:ext cx="1219200" cy="131268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6805465"/>
      </p:ext>
    </p:extLst>
  </p:cSld>
  <p:clrMapOvr>
    <a:masterClrMapping/>
  </p:clrMapOvr>
</p:sld>
</file>

<file path=ppt/theme/theme1.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368CD36E55D4EA3EAE144A6DD6145" ma:contentTypeVersion="9" ma:contentTypeDescription="Create a new document." ma:contentTypeScope="" ma:versionID="a48efa1a9cd1e684f6a8e42fdc5c5748">
  <xsd:schema xmlns:xsd="http://www.w3.org/2001/XMLSchema" xmlns:xs="http://www.w3.org/2001/XMLSchema" xmlns:p="http://schemas.microsoft.com/office/2006/metadata/properties" xmlns:ns2="5e2ae380-f4d4-4555-8abc-36b9d191e525" xmlns:ns3="ced6ff0a-2ece-4cc1-826f-57d878c80d32" targetNamespace="http://schemas.microsoft.com/office/2006/metadata/properties" ma:root="true" ma:fieldsID="53719e278f9cd2d05f4f800a55a6482e" ns2:_="" ns3:_="">
    <xsd:import namespace="5e2ae380-f4d4-4555-8abc-36b9d191e525"/>
    <xsd:import namespace="ced6ff0a-2ece-4cc1-826f-57d878c80d3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ae380-f4d4-4555-8abc-36b9d191e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686c43b-0629-4e33-a244-9adc9379fe1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d6ff0a-2ece-4cc1-826f-57d878c80d3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ea242c3-004d-4f60-8dc8-d08556801a9f}" ma:internalName="TaxCatchAll" ma:showField="CatchAllData" ma:web="ced6ff0a-2ece-4cc1-826f-57d878c80d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0728C9-717D-4A37-9EBE-F33B2A8DC1E8}">
  <ds:schemaRefs>
    <ds:schemaRef ds:uri="http://schemas.microsoft.com/sharepoint/v3/contenttype/forms"/>
  </ds:schemaRefs>
</ds:datastoreItem>
</file>

<file path=customXml/itemProps2.xml><?xml version="1.0" encoding="utf-8"?>
<ds:datastoreItem xmlns:ds="http://schemas.openxmlformats.org/officeDocument/2006/customXml" ds:itemID="{2348CFBE-8AC4-42AA-9FF8-2116CAD5DF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2ae380-f4d4-4555-8abc-36b9d191e525"/>
    <ds:schemaRef ds:uri="ced6ff0a-2ece-4cc1-826f-57d878c80d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7824</TotalTime>
  <Words>2448</Words>
  <Application>Microsoft Office PowerPoint</Application>
  <PresentationFormat>Custom</PresentationFormat>
  <Paragraphs>316</Paragraphs>
  <Slides>26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Gill Sans</vt:lpstr>
      <vt:lpstr>Cabin</vt:lpstr>
      <vt:lpstr>Times New Roman</vt:lpstr>
      <vt:lpstr>16.9-Template_4.29.2016</vt:lpstr>
      <vt:lpstr>Supply Chain Standards</vt:lpstr>
      <vt:lpstr>Agenda: Supply Chain Standards for Electric Power Utilities</vt:lpstr>
      <vt:lpstr>Overview of Cyber Security Standards and Guidelines</vt:lpstr>
      <vt:lpstr>Elements of Cybersecurity:  Organization, Procedures, and Technologies, based on  Risk Assessment</vt:lpstr>
      <vt:lpstr>What is Unique about Supply Chain Standards?</vt:lpstr>
      <vt:lpstr>What are the Supply Chain Risks? </vt:lpstr>
      <vt:lpstr>What are the Supply Chain Vulnerabilities?</vt:lpstr>
      <vt:lpstr>What are Some Key Actions to Address these Supply Chain Vulnerabilities?</vt:lpstr>
      <vt:lpstr>What are Some Key Actions to Address these Supply Chain Vulnerabilities?</vt:lpstr>
      <vt:lpstr>NIST Cybersecurity Framework 2.0 (draft)</vt:lpstr>
      <vt:lpstr>Standards on Third-Party Risk Management and Cyber Risk Assessment Methodologies Gian Luigi Pugni </vt:lpstr>
      <vt:lpstr>PowerPoint Presentation</vt:lpstr>
      <vt:lpstr>PowerPoint Presentation</vt:lpstr>
      <vt:lpstr>NIST 2.0 Framework draft perspective</vt:lpstr>
      <vt:lpstr>Enterprise supply chain</vt:lpstr>
      <vt:lpstr>Enterprise supply chain</vt:lpstr>
      <vt:lpstr>Governance Risk &amp; Compliance management</vt:lpstr>
      <vt:lpstr>PowerPoint Presentation</vt:lpstr>
      <vt:lpstr>PowerPoint Presentation</vt:lpstr>
      <vt:lpstr>C-SCRM Lifecycle – Agree with suppliers on…</vt:lpstr>
      <vt:lpstr>PowerPoint Presentation</vt:lpstr>
      <vt:lpstr>PowerPoint Presentation</vt:lpstr>
      <vt:lpstr>PowerPoint Presentation</vt:lpstr>
      <vt:lpstr>C-SCRM additional elements</vt:lpstr>
      <vt:lpstr>References and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CAN  RUN THREE LINES</dc:title>
  <dc:creator>Frances Cleveland</dc:creator>
  <cp:lastModifiedBy>Williams, Tricia</cp:lastModifiedBy>
  <cp:revision>14</cp:revision>
  <dcterms:modified xsi:type="dcterms:W3CDTF">2024-01-11T16:25:46Z</dcterms:modified>
</cp:coreProperties>
</file>