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19_967FB8C3.xml" ContentType="application/vnd.ms-powerpoint.comments+xml"/>
  <Override PartName="/ppt/notesSlides/notesSlide9.xml" ContentType="application/vnd.openxmlformats-officedocument.presentationml.notesSlide+xml"/>
  <Override PartName="/ppt/comments/modernComment_11D_D31CDAB0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modernComment_116_8CF6E40C.xml" ContentType="application/vnd.ms-powerpoint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modernComment_11C_C66A6A57.xml" ContentType="application/vnd.ms-powerpoint.comments+xml"/>
  <Override PartName="/ppt/notesSlides/notesSlide15.xml" ContentType="application/vnd.openxmlformats-officedocument.presentationml.notesSlide+xml"/>
  <Override PartName="/ppt/comments/modernComment_112_F9BD9FFA.xml" ContentType="application/vnd.ms-powerpoint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4"/>
  </p:sldMasterIdLst>
  <p:notesMasterIdLst>
    <p:notesMasterId r:id="rId22"/>
  </p:notesMasterIdLst>
  <p:sldIdLst>
    <p:sldId id="258" r:id="rId5"/>
    <p:sldId id="266" r:id="rId6"/>
    <p:sldId id="286" r:id="rId7"/>
    <p:sldId id="280" r:id="rId8"/>
    <p:sldId id="270" r:id="rId9"/>
    <p:sldId id="269" r:id="rId10"/>
    <p:sldId id="272" r:id="rId11"/>
    <p:sldId id="281" r:id="rId12"/>
    <p:sldId id="285" r:id="rId13"/>
    <p:sldId id="277" r:id="rId14"/>
    <p:sldId id="276" r:id="rId15"/>
    <p:sldId id="278" r:id="rId16"/>
    <p:sldId id="279" r:id="rId17"/>
    <p:sldId id="284" r:id="rId18"/>
    <p:sldId id="274" r:id="rId19"/>
    <p:sldId id="283" r:id="rId20"/>
    <p:sldId id="271" r:id="rId21"/>
  </p:sldIdLst>
  <p:sldSz cx="9144000" cy="5184775"/>
  <p:notesSz cx="6858000" cy="9144000"/>
  <p:embeddedFontLst>
    <p:embeddedFont>
      <p:font typeface="Cabin" panose="020B0604020202020204" charset="0"/>
      <p:regular r:id="rId23"/>
      <p:bold r:id="rId24"/>
      <p:italic r:id="rId25"/>
      <p:boldItalic r:id="rId26"/>
    </p:embeddedFont>
    <p:embeddedFont>
      <p:font typeface="Gill Sans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A7852F-38D9-B48E-A929-C65C76D80F8F}" name="Scott Morgan" initials="SM" userId="S::smorgan@enernex.com::42d29b36-418f-43ed-9141-93a36e188a51" providerId="AD"/>
  <p188:author id="{E877BE69-1C07-EA9F-7C4B-7150D1038BAD}" name="Anthony Assan" initials="AA" userId="S::tony.assan@gridcogh.com::d0350865-af7d-49de-9830-b50f2d27027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2" d="100"/>
          <a:sy n="22" d="100"/>
        </p:scale>
        <p:origin x="290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omments/modernComment_112_F9BD9FF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AE649DF-A0CA-4287-8883-904A7CB369AF}" authorId="{99A7852F-38D9-B48E-A929-C65C76D80F8F}" created="2024-03-05T21:52:05.17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89954042" sldId="274"/>
      <ac:spMk id="284" creationId="{EAB0D1BE-34DE-11DE-7ECC-8C26CC0DA240}"/>
      <ac:txMk cp="288" len="4">
        <ac:context len="608" hash="2065619901"/>
      </ac:txMk>
    </ac:txMkLst>
    <p188:pos x="2880785" y="2356997"/>
    <p188:txBody>
      <a:bodyPr/>
      <a:lstStyle/>
      <a:p>
        <a:r>
          <a:rPr lang="en-US"/>
          <a:t>Outside Intended Limit? Not sure what OIL is</a:t>
        </a:r>
      </a:p>
    </p188:txBody>
  </p188:cm>
</p188:cmLst>
</file>

<file path=ppt/comments/modernComment_116_8CF6E40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EC6D69E-C078-4956-AF3C-F05B783750C9}" authorId="{99A7852F-38D9-B48E-A929-C65C76D80F8F}" created="2024-03-05T21:45:39.32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64990476" sldId="278"/>
      <ac:spMk id="284" creationId="{9B784C85-1E74-8991-DB58-17180E24B2AA}"/>
      <ac:txMk cp="79" len="9">
        <ac:context len="337" hash="1265191793"/>
      </ac:txMk>
    </ac:txMkLst>
    <p188:pos x="3751639" y="1032562"/>
    <p188:txBody>
      <a:bodyPr/>
      <a:lstStyle/>
      <a:p>
        <a:r>
          <a:rPr lang="en-US"/>
          <a:t>Talk a bit about what are the triggers. Or maybe better to ask, what do you count as an issue / suspected issue?</a:t>
        </a:r>
      </a:p>
    </p188:txBody>
  </p188:cm>
</p188:cmLst>
</file>

<file path=ppt/comments/modernComment_119_967FB8C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2DA8CF2-37D0-4EA3-820E-B779D70B90D3}" authorId="{99A7852F-38D9-B48E-A929-C65C76D80F8F}" created="2024-03-05T21:58:01.27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24952771" sldId="281"/>
      <ac:spMk id="284" creationId="{3DBF8D72-93F0-8727-94B2-B0B191B5804F}"/>
    </ac:deMkLst>
    <p188:replyLst>
      <p188:reply id="{689FCEBD-A802-4D8F-B25B-CEAF3FA2DED3}" authorId="{E877BE69-1C07-EA9F-7C4B-7150D1038BAD}" created="2024-03-06T21:45:44.480">
        <p188:txBody>
          <a:bodyPr/>
          <a:lstStyle/>
          <a:p>
            <a:r>
              <a:rPr lang="en-GB"/>
              <a:t>Good. Thanks.</a:t>
            </a:r>
          </a:p>
        </p188:txBody>
      </p188:reply>
    </p188:replyLst>
    <p188:txBody>
      <a:bodyPr/>
      <a:lstStyle/>
      <a:p>
        <a:r>
          <a:rPr lang="en-US"/>
          <a:t>I tried to resolve the conflict between "the NIST Framework" and 800-82r3, which is the Guide to OT Security. 800-82r3 appears to be the source of the 4 step process.</a:t>
        </a:r>
      </a:p>
    </p188:txBody>
  </p188:cm>
</p188:cmLst>
</file>

<file path=ppt/comments/modernComment_11C_C66A6A5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FD15448-E696-42E5-BE16-DE4CAB365AE8}" authorId="{99A7852F-38D9-B48E-A929-C65C76D80F8F}" created="2024-03-05T21:49:02.42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28862807" sldId="284"/>
      <ac:spMk id="284" creationId="{8BA6B9D7-D4C5-57D3-C6B7-AD179CAC9D9C}"/>
      <ac:txMk cp="383" len="20">
        <ac:context len="404" hash="4001112734"/>
      </ac:txMk>
    </ac:txMkLst>
    <p188:pos x="4774896" y="2817826"/>
    <p188:txBody>
      <a:bodyPr/>
      <a:lstStyle/>
      <a:p>
        <a:r>
          <a:rPr lang="en-US"/>
          <a:t>Can you speak to an example of these activities?</a:t>
        </a:r>
      </a:p>
    </p188:txBody>
  </p188:cm>
  <p188:cm id="{DFB58DD3-B0E1-4AAB-BEF0-68F50718D7EA}" authorId="{99A7852F-38D9-B48E-A929-C65C76D80F8F}" created="2024-03-05T21:49:56.99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28862807" sldId="284"/>
      <ac:spMk id="284" creationId="{8BA6B9D7-D4C5-57D3-C6B7-AD179CAC9D9C}"/>
      <ac:txMk cp="266" len="74">
        <ac:context len="404" hash="4001112734"/>
      </ac:txMk>
    </ac:txMkLst>
    <p188:pos x="4361239" y="2251769"/>
    <p188:txBody>
      <a:bodyPr/>
      <a:lstStyle/>
      <a:p>
        <a:r>
          <a:rPr lang="en-US"/>
          <a:t>I think I need to research this point! I believe it's not the case in the US and that there is some discussion of whether this should be the case or not.</a:t>
        </a:r>
      </a:p>
    </p188:txBody>
  </p188:cm>
</p188:cmLst>
</file>

<file path=ppt/comments/modernComment_11D_D31CDAB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D4A77FB-C01E-46A8-B78D-77E686904F01}" authorId="{99A7852F-38D9-B48E-A929-C65C76D80F8F}" created="2024-03-05T21:44:35.782">
    <pc:sldMkLst xmlns:pc="http://schemas.microsoft.com/office/powerpoint/2013/main/command">
      <pc:docMk/>
      <pc:sldMk cId="3541883568" sldId="285"/>
    </pc:sldMkLst>
    <p188:txBody>
      <a:bodyPr/>
      <a:lstStyle/>
      <a:p>
        <a:r>
          <a:rPr lang="en-US"/>
          <a:t>Please explain this a little more when speaking to the slide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dd86964264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dd86964264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dd86964264_1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>
          <a:extLst>
            <a:ext uri="{FF2B5EF4-FFF2-40B4-BE49-F238E27FC236}">
              <a16:creationId xmlns:a16="http://schemas.microsoft.com/office/drawing/2014/main" id="{E1BEEE01-894A-7848-399E-5BAE2B815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>
            <a:extLst>
              <a:ext uri="{FF2B5EF4-FFF2-40B4-BE49-F238E27FC236}">
                <a16:creationId xmlns:a16="http://schemas.microsoft.com/office/drawing/2014/main" id="{F5A44414-782E-3EE0-05E7-AC076555EA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:notes">
            <a:extLst>
              <a:ext uri="{FF2B5EF4-FFF2-40B4-BE49-F238E27FC236}">
                <a16:creationId xmlns:a16="http://schemas.microsoft.com/office/drawing/2014/main" id="{74A1D52B-B7D6-86F8-39D2-BA195515CE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414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>
          <a:extLst>
            <a:ext uri="{FF2B5EF4-FFF2-40B4-BE49-F238E27FC236}">
              <a16:creationId xmlns:a16="http://schemas.microsoft.com/office/drawing/2014/main" id="{F7A4869E-8B7A-62BB-B45A-F4FF54111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>
            <a:extLst>
              <a:ext uri="{FF2B5EF4-FFF2-40B4-BE49-F238E27FC236}">
                <a16:creationId xmlns:a16="http://schemas.microsoft.com/office/drawing/2014/main" id="{E737CAF3-7558-22E4-801F-71095A30A1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:notes">
            <a:extLst>
              <a:ext uri="{FF2B5EF4-FFF2-40B4-BE49-F238E27FC236}">
                <a16:creationId xmlns:a16="http://schemas.microsoft.com/office/drawing/2014/main" id="{75895987-E1D6-66E2-679B-435FBF350E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7385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>
          <a:extLst>
            <a:ext uri="{FF2B5EF4-FFF2-40B4-BE49-F238E27FC236}">
              <a16:creationId xmlns:a16="http://schemas.microsoft.com/office/drawing/2014/main" id="{86AF4539-8608-0F1D-BC16-ADA0D1762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>
            <a:extLst>
              <a:ext uri="{FF2B5EF4-FFF2-40B4-BE49-F238E27FC236}">
                <a16:creationId xmlns:a16="http://schemas.microsoft.com/office/drawing/2014/main" id="{1C75A89D-530D-B5B1-2CAF-D0A3B12F94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:notes">
            <a:extLst>
              <a:ext uri="{FF2B5EF4-FFF2-40B4-BE49-F238E27FC236}">
                <a16:creationId xmlns:a16="http://schemas.microsoft.com/office/drawing/2014/main" id="{9CD78582-7017-90B2-9E16-4FAAB604B7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0608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>
          <a:extLst>
            <a:ext uri="{FF2B5EF4-FFF2-40B4-BE49-F238E27FC236}">
              <a16:creationId xmlns:a16="http://schemas.microsoft.com/office/drawing/2014/main" id="{0D58E0EB-D547-F1A0-8784-63AC922DD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>
            <a:extLst>
              <a:ext uri="{FF2B5EF4-FFF2-40B4-BE49-F238E27FC236}">
                <a16:creationId xmlns:a16="http://schemas.microsoft.com/office/drawing/2014/main" id="{1CA7240B-AA69-5E21-7567-17E21A2A9A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:notes">
            <a:extLst>
              <a:ext uri="{FF2B5EF4-FFF2-40B4-BE49-F238E27FC236}">
                <a16:creationId xmlns:a16="http://schemas.microsoft.com/office/drawing/2014/main" id="{383631F8-5817-B672-4074-2F11B6A3D3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4107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>
          <a:extLst>
            <a:ext uri="{FF2B5EF4-FFF2-40B4-BE49-F238E27FC236}">
              <a16:creationId xmlns:a16="http://schemas.microsoft.com/office/drawing/2014/main" id="{E0250964-B31B-E36E-EBD6-A73B375A9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>
            <a:extLst>
              <a:ext uri="{FF2B5EF4-FFF2-40B4-BE49-F238E27FC236}">
                <a16:creationId xmlns:a16="http://schemas.microsoft.com/office/drawing/2014/main" id="{F455F1E0-A403-88F4-8370-2E97E7784F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:notes">
            <a:extLst>
              <a:ext uri="{FF2B5EF4-FFF2-40B4-BE49-F238E27FC236}">
                <a16:creationId xmlns:a16="http://schemas.microsoft.com/office/drawing/2014/main" id="{F5650ABB-F622-C47C-9F1A-315D24F01C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0115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>
          <a:extLst>
            <a:ext uri="{FF2B5EF4-FFF2-40B4-BE49-F238E27FC236}">
              <a16:creationId xmlns:a16="http://schemas.microsoft.com/office/drawing/2014/main" id="{C710BC42-8685-9408-1997-B8C4F4722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>
            <a:extLst>
              <a:ext uri="{FF2B5EF4-FFF2-40B4-BE49-F238E27FC236}">
                <a16:creationId xmlns:a16="http://schemas.microsoft.com/office/drawing/2014/main" id="{D2A085C3-B824-4EB3-08C8-DE605E673E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:notes">
            <a:extLst>
              <a:ext uri="{FF2B5EF4-FFF2-40B4-BE49-F238E27FC236}">
                <a16:creationId xmlns:a16="http://schemas.microsoft.com/office/drawing/2014/main" id="{D019CB62-36AD-AFA4-30B2-E3AB51FE78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0567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>
          <a:extLst>
            <a:ext uri="{FF2B5EF4-FFF2-40B4-BE49-F238E27FC236}">
              <a16:creationId xmlns:a16="http://schemas.microsoft.com/office/drawing/2014/main" id="{3725E9F3-0CF7-5D8A-262C-A40DCB141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>
            <a:extLst>
              <a:ext uri="{FF2B5EF4-FFF2-40B4-BE49-F238E27FC236}">
                <a16:creationId xmlns:a16="http://schemas.microsoft.com/office/drawing/2014/main" id="{2F9CAAB8-FE3A-8AE4-33C0-464A656308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:notes">
            <a:extLst>
              <a:ext uri="{FF2B5EF4-FFF2-40B4-BE49-F238E27FC236}">
                <a16:creationId xmlns:a16="http://schemas.microsoft.com/office/drawing/2014/main" id="{CDF74E03-33B0-CC49-01BB-AB34C4FAC1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5740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>
          <a:extLst>
            <a:ext uri="{FF2B5EF4-FFF2-40B4-BE49-F238E27FC236}">
              <a16:creationId xmlns:a16="http://schemas.microsoft.com/office/drawing/2014/main" id="{568D235A-8A80-7E9A-D983-D46681901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>
            <a:extLst>
              <a:ext uri="{FF2B5EF4-FFF2-40B4-BE49-F238E27FC236}">
                <a16:creationId xmlns:a16="http://schemas.microsoft.com/office/drawing/2014/main" id="{F2FAF4F1-D793-1D7E-187E-EFC8E412B5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2:notes">
            <a:extLst>
              <a:ext uri="{FF2B5EF4-FFF2-40B4-BE49-F238E27FC236}">
                <a16:creationId xmlns:a16="http://schemas.microsoft.com/office/drawing/2014/main" id="{9063A475-7AF1-2F60-55B2-6C58C2C603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84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C6D10B0B-6F24-5F27-8510-873F4925C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:notes">
            <a:extLst>
              <a:ext uri="{FF2B5EF4-FFF2-40B4-BE49-F238E27FC236}">
                <a16:creationId xmlns:a16="http://schemas.microsoft.com/office/drawing/2014/main" id="{31A8560E-8C0E-384D-020D-0B00F6A450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6:notes">
            <a:extLst>
              <a:ext uri="{FF2B5EF4-FFF2-40B4-BE49-F238E27FC236}">
                <a16:creationId xmlns:a16="http://schemas.microsoft.com/office/drawing/2014/main" id="{F2439DDD-ABDB-F295-9565-A25319FA72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3792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>
          <a:extLst>
            <a:ext uri="{FF2B5EF4-FFF2-40B4-BE49-F238E27FC236}">
              <a16:creationId xmlns:a16="http://schemas.microsoft.com/office/drawing/2014/main" id="{7F5AB70D-E7D7-C00F-2C9F-934171224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>
            <a:extLst>
              <a:ext uri="{FF2B5EF4-FFF2-40B4-BE49-F238E27FC236}">
                <a16:creationId xmlns:a16="http://schemas.microsoft.com/office/drawing/2014/main" id="{76E842DC-C5F9-2D0A-55BA-973EC34968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:notes">
            <a:extLst>
              <a:ext uri="{FF2B5EF4-FFF2-40B4-BE49-F238E27FC236}">
                <a16:creationId xmlns:a16="http://schemas.microsoft.com/office/drawing/2014/main" id="{86C9F271-796C-D1CD-899B-37D9A62C18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0188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>
          <a:extLst>
            <a:ext uri="{FF2B5EF4-FFF2-40B4-BE49-F238E27FC236}">
              <a16:creationId xmlns:a16="http://schemas.microsoft.com/office/drawing/2014/main" id="{BD840A57-4786-3933-17C0-C6E0A5B59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>
            <a:extLst>
              <a:ext uri="{FF2B5EF4-FFF2-40B4-BE49-F238E27FC236}">
                <a16:creationId xmlns:a16="http://schemas.microsoft.com/office/drawing/2014/main" id="{EC9E5E4C-1E65-37EB-0EB3-29E87FF32D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:notes">
            <a:extLst>
              <a:ext uri="{FF2B5EF4-FFF2-40B4-BE49-F238E27FC236}">
                <a16:creationId xmlns:a16="http://schemas.microsoft.com/office/drawing/2014/main" id="{2FD8EBD0-9F9A-A80B-0233-94F90D1D07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261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149650" y="1353225"/>
            <a:ext cx="8841900" cy="367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9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24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9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  <a:defRPr sz="18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4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552" y="426463"/>
            <a:ext cx="1794100" cy="69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Home">
            <a:extLst>
              <a:ext uri="{FF2B5EF4-FFF2-40B4-BE49-F238E27FC236}">
                <a16:creationId xmlns:a16="http://schemas.microsoft.com/office/drawing/2014/main" id="{2CBDBC10-F870-EFD7-C429-D5452C3966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84" y="600099"/>
            <a:ext cx="948145" cy="3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2 Content">
  <p:cSld name="1_Red/Gray 2 Content"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3 Content">
  <p:cSld name="1_Red/Gray 3 Content"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Bottom Photo">
  <p:cSld name="1_Red/Gray 1 Content + Bottom Photo"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2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Right Photo">
  <p:cSld name="1_Red/Gray 1 Content + Right Photo"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2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- Full Red">
  <p:cSld name="1_Cover - Full Red">
    <p:bg>
      <p:bgPr>
        <a:solidFill>
          <a:srgbClr val="002F6C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5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805" y="569937"/>
            <a:ext cx="1371600" cy="41090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24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sz="18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sz="14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E4E538-D465-4E00-CED0-5D3C7D49CB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1188" y="600099"/>
            <a:ext cx="956136" cy="384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- Full Red">
  <p:cSld name="1_Divider - Full Red">
    <p:bg>
      <p:bgPr>
        <a:solidFill>
          <a:srgbClr val="002F6C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>
            <a:off x="1143000" y="53498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2" name="Google Shape;132;p26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805" y="4344987"/>
            <a:ext cx="1371600" cy="410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26"/>
          <p:cNvCxnSpPr/>
          <p:nvPr/>
        </p:nvCxnSpPr>
        <p:spPr>
          <a:xfrm>
            <a:off x="746760" y="687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1CC470E-1DF4-F6AA-64B1-F2E24E8813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2618" y="4378762"/>
            <a:ext cx="956136" cy="384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">
  <p:cSld name="2_Red/Gray 1 Content">
    <p:bg>
      <p:bgPr>
        <a:solidFill>
          <a:srgbClr val="E7E7E5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2 Content">
  <p:cSld name="2_Red/Gray 2 Content">
    <p:bg>
      <p:bgPr>
        <a:solidFill>
          <a:srgbClr val="E7E7E5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3 Content">
  <p:cSld name="2_Red/Gray 3 Content">
    <p:bg>
      <p:bgPr>
        <a:solidFill>
          <a:srgbClr val="E7E7E5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3" name="Google Shape;143;p29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Bottom Photo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body" idx="2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 + Bottom Photo">
  <p:cSld name="Red/Gray 1 Content + Bottom Photo">
    <p:bg>
      <p:bgPr>
        <a:solidFill>
          <a:srgbClr val="E7E7E5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2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Right Photo">
  <p:cSld name="2_Red/Gray 1 Content + Right Photo">
    <p:bg>
      <p:bgPr>
        <a:solidFill>
          <a:srgbClr val="E7E7E5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4213" marR="0" lvl="1" indent="-239712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-2413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46175" marR="0" lvl="3" indent="-231775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55713" marR="0" lvl="4" indent="-2397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Title Only">
  <p:cSld name="2_Red/Gray Title Only">
    <p:bg>
      <p:bgPr>
        <a:solidFill>
          <a:srgbClr val="E7E7E5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">
  <p:cSld name="3_Red/Gray 1 Content"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2 Content">
  <p:cSld name="3_Red/Gray 2 Content"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3 Content">
  <p:cSld name="3_Red/Gray 3 Content"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Bottom Photo">
  <p:cSld name="3_Red/Gray 1 Content + Bottom Photo"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2" name="Google Shape;172;p36"/>
          <p:cNvSpPr txBox="1">
            <a:spLocks noGrp="1"/>
          </p:cNvSpPr>
          <p:nvPr>
            <p:ph type="body" idx="2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Right Photo">
  <p:cSld name="3_Red/Gray 1 Content + Right Photo"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6" name="Google Shape;176;p37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37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8" name="Google Shape;178;p37"/>
          <p:cNvSpPr txBox="1">
            <a:spLocks noGrp="1"/>
          </p:cNvSpPr>
          <p:nvPr>
            <p:ph type="body" idx="2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9" name="Google Shape;179;p37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 + Right Photo">
  <p:cSld name="Red/Gray 1 Content + Right Photo">
    <p:bg>
      <p:bgPr>
        <a:solidFill>
          <a:srgbClr val="E7E7E5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2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2 Content">
  <p:cSld name="Red/Gray 2 Content">
    <p:bg>
      <p:bgPr>
        <a:solidFill>
          <a:srgbClr val="E7E7E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3 Content">
  <p:cSld name="Red/Gray 3 Content">
    <p:bg>
      <p:bgPr>
        <a:solidFill>
          <a:srgbClr val="E7E7E5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">
  <p:cSld name="Contact Inf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8;p4">
            <a:extLst>
              <a:ext uri="{FF2B5EF4-FFF2-40B4-BE49-F238E27FC236}">
                <a16:creationId xmlns:a16="http://schemas.microsoft.com/office/drawing/2014/main" id="{09C3259C-D447-D4C1-0720-3FD2D68F6621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8427" y="4215396"/>
            <a:ext cx="1794100" cy="69791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 rot="-5400000">
            <a:off x="78623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sz="18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sz="14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" name="Picture 2" descr="Home">
            <a:extLst>
              <a:ext uri="{FF2B5EF4-FFF2-40B4-BE49-F238E27FC236}">
                <a16:creationId xmlns:a16="http://schemas.microsoft.com/office/drawing/2014/main" id="{805B1D4A-F896-29E7-3580-118AC8DBE3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62" y="4384575"/>
            <a:ext cx="948145" cy="3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ed/Gray 2 Content">
  <p:cSld name="4_Red/Gray 2 Content">
    <p:bg>
      <p:bgPr>
        <a:solidFill>
          <a:srgbClr val="E7E7E5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Title Only">
  <p:cSld name="Red/Gray Title Only">
    <p:bg>
      <p:bgPr>
        <a:solidFill>
          <a:srgbClr val="E7E7E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None/>
              <a:defRPr sz="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8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4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2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">
  <p:cSld name="1_Red/Gray 1 Content"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6_8CF6E40C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C_C66A6A5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2_F9BD9FFA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9_967FB8C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D_D31CDAB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Cybersecurity Incident Response Plan Development</a:t>
            </a:r>
            <a:endParaRPr dirty="0"/>
          </a:p>
        </p:txBody>
      </p:sp>
      <p:sp>
        <p:nvSpPr>
          <p:cNvPr id="202" name="Google Shape;202;p40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/>
              <a:t>Incidence Response through Supply Chain Preparedness: The GRIDCo Case Study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1BC10-5818-7102-68B1-4D43D8BD63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" t="9091" r="28466"/>
          <a:stretch/>
        </p:blipFill>
        <p:spPr>
          <a:xfrm>
            <a:off x="4510314" y="1367981"/>
            <a:ext cx="4470400" cy="36067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>
          <a:extLst>
            <a:ext uri="{FF2B5EF4-FFF2-40B4-BE49-F238E27FC236}">
              <a16:creationId xmlns:a16="http://schemas.microsoft.com/office/drawing/2014/main" id="{59A81A9F-0CDC-08B3-4F84-53D88C2FF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2">
            <a:extLst>
              <a:ext uri="{FF2B5EF4-FFF2-40B4-BE49-F238E27FC236}">
                <a16:creationId xmlns:a16="http://schemas.microsoft.com/office/drawing/2014/main" id="{B98504A7-6978-7E68-3616-D0CEFC07CB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7074" y="230125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GB" dirty="0"/>
              <a:t>GRIDCo’s OT Incident Management: </a:t>
            </a:r>
            <a:br>
              <a:rPr lang="en-GB" dirty="0"/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Calculate business impact, using existing risk analysis</a:t>
            </a:r>
            <a:endParaRPr sz="240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Google Shape;284;p52">
            <a:extLst>
              <a:ext uri="{FF2B5EF4-FFF2-40B4-BE49-F238E27FC236}">
                <a16:creationId xmlns:a16="http://schemas.microsoft.com/office/drawing/2014/main" id="{2D3DC4E9-4FF9-E4C1-47CC-71F7A39491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4590" y="1286102"/>
            <a:ext cx="510146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indent="0">
              <a:buNone/>
            </a:pPr>
            <a:r>
              <a:rPr lang="en-US" b="1" dirty="0"/>
              <a:t>Risk Assessment – critical part of our </a:t>
            </a:r>
            <a:br>
              <a:rPr lang="en-US" b="1" dirty="0"/>
            </a:br>
            <a:r>
              <a:rPr lang="en-US" b="1" dirty="0"/>
              <a:t>USAID-sponsored BIP Program.</a:t>
            </a:r>
          </a:p>
          <a:p>
            <a:endParaRPr lang="en-US" b="1" dirty="0"/>
          </a:p>
          <a:p>
            <a:pPr>
              <a:spcAft>
                <a:spcPts val="1200"/>
              </a:spcAft>
            </a:pPr>
            <a:r>
              <a:rPr lang="en-US" dirty="0"/>
              <a:t>Engage Relevant Teams (Finance, Procurement, Engineering) to determine estimated value of potential operational losses and restoration costs.</a:t>
            </a:r>
          </a:p>
          <a:p>
            <a:pPr>
              <a:spcAft>
                <a:spcPts val="1200"/>
              </a:spcAft>
            </a:pPr>
            <a:r>
              <a:rPr lang="en-US" dirty="0"/>
              <a:t>Assess all probabilities and apply them to calculate Business impact, raw impact, and raw Risk Rating</a:t>
            </a:r>
          </a:p>
          <a:p>
            <a:pPr>
              <a:spcAft>
                <a:spcPts val="1200"/>
              </a:spcAft>
            </a:pPr>
            <a:r>
              <a:rPr lang="en-US" dirty="0"/>
              <a:t>Assess Treatment Cost (and status) and Calculate Target Risk and compare with current risk rating for decision making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243C09-F03B-1431-B3B3-1633C30C1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914" y="2065912"/>
            <a:ext cx="3112428" cy="145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97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>
          <a:extLst>
            <a:ext uri="{FF2B5EF4-FFF2-40B4-BE49-F238E27FC236}">
              <a16:creationId xmlns:a16="http://schemas.microsoft.com/office/drawing/2014/main" id="{33075979-9A1C-341E-8612-81B37EB87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2">
            <a:extLst>
              <a:ext uri="{FF2B5EF4-FFF2-40B4-BE49-F238E27FC236}">
                <a16:creationId xmlns:a16="http://schemas.microsoft.com/office/drawing/2014/main" id="{7698F29D-56B6-3F20-D54A-D4C8459F27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4590" y="1224409"/>
            <a:ext cx="499261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600" b="1" dirty="0"/>
              <a:t>Step 2: Detection and analysis. </a:t>
            </a:r>
          </a:p>
          <a:p>
            <a:pPr marL="12700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600" b="1" dirty="0"/>
              <a:t>Take steps to put security safeguards in place. </a:t>
            </a:r>
          </a:p>
          <a:p>
            <a:pPr marL="514350" indent="-285750">
              <a:lnSpc>
                <a:spcPct val="90000"/>
              </a:lnSpc>
              <a:spcAft>
                <a:spcPts val="1200"/>
              </a:spcAft>
            </a:pPr>
            <a:r>
              <a:rPr lang="en-US" sz="1600" dirty="0"/>
              <a:t>Ensure to deploy relevant systems</a:t>
            </a:r>
          </a:p>
          <a:p>
            <a:pPr marL="514350" indent="-285750">
              <a:lnSpc>
                <a:spcPct val="90000"/>
              </a:lnSpc>
              <a:spcAft>
                <a:spcPts val="1200"/>
              </a:spcAft>
            </a:pPr>
            <a:r>
              <a:rPr lang="en-US" sz="1600" dirty="0"/>
              <a:t>Vendors must meet GRIDCo’s criteria to qualify Vendor [where we are unsure, vendor makes written commitment]</a:t>
            </a:r>
          </a:p>
          <a:p>
            <a:pPr marL="514350" indent="-285750">
              <a:lnSpc>
                <a:spcPct val="90000"/>
              </a:lnSpc>
              <a:spcAft>
                <a:spcPts val="1200"/>
              </a:spcAft>
            </a:pPr>
            <a:r>
              <a:rPr lang="en-US" sz="1600" dirty="0"/>
              <a:t>Implemented Security by Design – Cybersecurity Assessment done with Vendors and Factory Acceptance Testing (FAT) before implementation</a:t>
            </a:r>
          </a:p>
          <a:p>
            <a:pPr marL="514350" indent="-285750">
              <a:lnSpc>
                <a:spcPct val="90000"/>
              </a:lnSpc>
              <a:spcAft>
                <a:spcPts val="1200"/>
              </a:spcAft>
            </a:pPr>
            <a:r>
              <a:rPr lang="en-US" sz="1600" dirty="0"/>
              <a:t>Site Acceptance Testing (SAT) not limited to only system functionality, but also CS compliance</a:t>
            </a:r>
          </a:p>
          <a:p>
            <a:pPr marL="514350" indent="-285750">
              <a:lnSpc>
                <a:spcPct val="90000"/>
              </a:lnSpc>
              <a:spcAft>
                <a:spcPts val="1200"/>
              </a:spcAft>
            </a:pPr>
            <a:r>
              <a:rPr lang="en-US" sz="1600" dirty="0"/>
              <a:t>CS Awareness programs and simulations</a:t>
            </a:r>
          </a:p>
        </p:txBody>
      </p:sp>
      <p:sp>
        <p:nvSpPr>
          <p:cNvPr id="287" name="Google Shape;287;p52">
            <a:extLst>
              <a:ext uri="{FF2B5EF4-FFF2-40B4-BE49-F238E27FC236}">
                <a16:creationId xmlns:a16="http://schemas.microsoft.com/office/drawing/2014/main" id="{7C5DAD95-B29C-D113-23EA-9752F5DE4B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6104" y="150296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GB" dirty="0"/>
              <a:t>GRIDCo’s OT Incident Management</a:t>
            </a:r>
            <a:endParaRPr sz="2400" i="0" u="none" strike="noStrike" cap="none" dirty="0">
              <a:solidFill>
                <a:srgbClr val="BA0C2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EA4E3-5F16-CB2A-D27A-C9137F3F6E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35" r="-2" b="-2"/>
          <a:stretch/>
        </p:blipFill>
        <p:spPr>
          <a:xfrm>
            <a:off x="5624503" y="1350247"/>
            <a:ext cx="3250043" cy="307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3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>
          <a:extLst>
            <a:ext uri="{FF2B5EF4-FFF2-40B4-BE49-F238E27FC236}">
              <a16:creationId xmlns:a16="http://schemas.microsoft.com/office/drawing/2014/main" id="{D2F3D578-D132-BF9F-316B-5530A0CEB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2">
            <a:extLst>
              <a:ext uri="{FF2B5EF4-FFF2-40B4-BE49-F238E27FC236}">
                <a16:creationId xmlns:a16="http://schemas.microsoft.com/office/drawing/2014/main" id="{9B784C85-1E74-8991-DB58-17180E24B2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4590" y="1224409"/>
            <a:ext cx="4121753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600" b="1" dirty="0"/>
              <a:t>Step 3: Containment, eradication, and recovery.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Incident Response process is triggered immediately when an issue / suspected issue is picked up</a:t>
            </a:r>
            <a:r>
              <a:rPr lang="en-US" sz="1600" b="0" i="0" dirty="0">
                <a:effectLst/>
              </a:rPr>
              <a:t>.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Incident Reporting process is triggered with the least positive information obtained. </a:t>
            </a:r>
          </a:p>
          <a:p>
            <a:pPr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Communicate to </a:t>
            </a:r>
            <a:r>
              <a:rPr lang="en-US" sz="1600" dirty="0"/>
              <a:t>Management first. Then industry stakeholders must be informed on a need-to-know basis. </a:t>
            </a:r>
          </a:p>
        </p:txBody>
      </p:sp>
      <p:sp>
        <p:nvSpPr>
          <p:cNvPr id="287" name="Google Shape;287;p52">
            <a:extLst>
              <a:ext uri="{FF2B5EF4-FFF2-40B4-BE49-F238E27FC236}">
                <a16:creationId xmlns:a16="http://schemas.microsoft.com/office/drawing/2014/main" id="{8DBDEB0D-615C-A6F9-407C-E00C4CE3ED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6104" y="150296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GB" dirty="0"/>
              <a:t>GRIDCo’s OT Incident Management</a:t>
            </a:r>
            <a:endParaRPr sz="2400" i="0" u="none" strike="noStrike" cap="none" dirty="0">
              <a:solidFill>
                <a:srgbClr val="BA0C2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3F944B-471E-6A5A-EF34-F442580BC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972" y="1544615"/>
            <a:ext cx="4063332" cy="265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9047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>
          <a:extLst>
            <a:ext uri="{FF2B5EF4-FFF2-40B4-BE49-F238E27FC236}">
              <a16:creationId xmlns:a16="http://schemas.microsoft.com/office/drawing/2014/main" id="{CCCE4E9A-F46E-B9C9-6FA3-2E6123164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2">
            <a:extLst>
              <a:ext uri="{FF2B5EF4-FFF2-40B4-BE49-F238E27FC236}">
                <a16:creationId xmlns:a16="http://schemas.microsoft.com/office/drawing/2014/main" id="{C14A7329-92E6-F8D0-F052-4156B86960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6104" y="1411448"/>
            <a:ext cx="438301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b="1" dirty="0"/>
              <a:t>Step 4: Post-incident Activity. </a:t>
            </a:r>
          </a:p>
          <a:p>
            <a:pPr marL="127000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b="1" dirty="0"/>
              <a:t>Test your plan.</a:t>
            </a:r>
          </a:p>
          <a:p>
            <a:pPr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Documented Simulations driven by Business Continuity and Compliance teams</a:t>
            </a:r>
          </a:p>
          <a:p>
            <a:pPr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Simulations in OT carried out. Results recorded and compared with expected outcomes. </a:t>
            </a:r>
          </a:p>
          <a:p>
            <a:pPr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Lessons Learnt log is kept.</a:t>
            </a:r>
          </a:p>
          <a:p>
            <a:pPr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Plan is reviewed annually.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87" name="Google Shape;287;p52">
            <a:extLst>
              <a:ext uri="{FF2B5EF4-FFF2-40B4-BE49-F238E27FC236}">
                <a16:creationId xmlns:a16="http://schemas.microsoft.com/office/drawing/2014/main" id="{4EB2E1F0-95A4-B73C-699D-F251D186AB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6104" y="150296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GB" dirty="0"/>
              <a:t>GRIDCo’s OT Incident Management</a:t>
            </a:r>
            <a:endParaRPr sz="2400" i="0" u="none" strike="noStrike" cap="none" dirty="0">
              <a:solidFill>
                <a:srgbClr val="BA0C2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249B75-F120-35CB-C53D-1C074E3F2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323" y="1411448"/>
            <a:ext cx="2721595" cy="268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24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>
          <a:extLst>
            <a:ext uri="{FF2B5EF4-FFF2-40B4-BE49-F238E27FC236}">
              <a16:creationId xmlns:a16="http://schemas.microsoft.com/office/drawing/2014/main" id="{9BEBFA87-91C9-6969-DBFF-6E32A106B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2">
            <a:extLst>
              <a:ext uri="{FF2B5EF4-FFF2-40B4-BE49-F238E27FC236}">
                <a16:creationId xmlns:a16="http://schemas.microsoft.com/office/drawing/2014/main" id="{8BA6B9D7-D4C5-57D3-C6B7-AD179CAC9D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4590" y="1565488"/>
            <a:ext cx="499261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indent="0">
              <a:spcAft>
                <a:spcPts val="600"/>
              </a:spcAft>
              <a:buNone/>
            </a:pPr>
            <a:r>
              <a:rPr lang="en-US" b="1" dirty="0"/>
              <a:t>The Process has been incorporated into our IRP</a:t>
            </a:r>
          </a:p>
          <a:p>
            <a:r>
              <a:rPr lang="en-US" dirty="0"/>
              <a:t>Know your Suppliers and Third Parties: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Have categorized database of all Suppliers, Vendors, and Contractors, and engage them through that database.</a:t>
            </a:r>
          </a:p>
          <a:p>
            <a:pPr>
              <a:spcAft>
                <a:spcPts val="600"/>
              </a:spcAft>
            </a:pPr>
            <a:r>
              <a:rPr lang="en-US" dirty="0"/>
              <a:t>Undertake periodic assessment of their cybersecurity compliance status</a:t>
            </a:r>
          </a:p>
          <a:p>
            <a:pPr>
              <a:spcAft>
                <a:spcPts val="600"/>
              </a:spcAft>
            </a:pPr>
            <a:r>
              <a:rPr lang="en-US" dirty="0"/>
              <a:t>Vendors legally accept responsibility for their undeclared vulnerabilities</a:t>
            </a:r>
          </a:p>
          <a:p>
            <a:pPr>
              <a:spcAft>
                <a:spcPts val="600"/>
              </a:spcAft>
            </a:pPr>
            <a:r>
              <a:rPr lang="en-US" dirty="0"/>
              <a:t>Pre-tender cybersecurity assessment – for specific activities </a:t>
            </a:r>
          </a:p>
        </p:txBody>
      </p:sp>
      <p:sp>
        <p:nvSpPr>
          <p:cNvPr id="287" name="Google Shape;287;p52">
            <a:extLst>
              <a:ext uri="{FF2B5EF4-FFF2-40B4-BE49-F238E27FC236}">
                <a16:creationId xmlns:a16="http://schemas.microsoft.com/office/drawing/2014/main" id="{6329E100-901D-6597-499C-C90D288EE0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6104" y="-20254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GB" dirty="0"/>
              <a:t>GRIDCo’s OT Incident Management Process Improvement</a:t>
            </a:r>
            <a:endParaRPr sz="2400" i="0" u="none" strike="noStrike" cap="none" dirty="0">
              <a:solidFill>
                <a:srgbClr val="BA0C2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1A121-1008-F30D-B84B-496629AD4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715" y="1736263"/>
            <a:ext cx="3027173" cy="30235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7D17FE-4941-E401-4689-F02DC1B91BDD}"/>
              </a:ext>
            </a:extLst>
          </p:cNvPr>
          <p:cNvSpPr txBox="1"/>
          <p:nvPr/>
        </p:nvSpPr>
        <p:spPr>
          <a:xfrm>
            <a:off x="667959" y="872072"/>
            <a:ext cx="8146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6C6463"/>
                </a:solidFill>
                <a:latin typeface="Gill Sans"/>
                <a:sym typeface="Gill Sans"/>
              </a:rPr>
              <a:t>We used Lean Six Sigma Approach we learnt through the USAID-sponsored Business Innovation Project to improve our incident management processes.</a:t>
            </a:r>
            <a:endParaRPr lang="en-US" sz="1600" b="1" dirty="0">
              <a:solidFill>
                <a:srgbClr val="FF0000"/>
              </a:solidFill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288628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>
          <a:extLst>
            <a:ext uri="{FF2B5EF4-FFF2-40B4-BE49-F238E27FC236}">
              <a16:creationId xmlns:a16="http://schemas.microsoft.com/office/drawing/2014/main" id="{6103C97B-B9FF-FE7D-8974-3BA8C49A2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2">
            <a:extLst>
              <a:ext uri="{FF2B5EF4-FFF2-40B4-BE49-F238E27FC236}">
                <a16:creationId xmlns:a16="http://schemas.microsoft.com/office/drawing/2014/main" id="{EAB0D1BE-34DE-11DE-7ECC-8C26CC0DA2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4129" y="647460"/>
            <a:ext cx="4866146" cy="324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Scope: Upgrade of the SCADA System including deployment of DR Site Control Centre.</a:t>
            </a:r>
          </a:p>
          <a:p>
            <a:pPr marL="1778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Ensured Security-by-design during scoping and Requirements gathering.</a:t>
            </a:r>
          </a:p>
          <a:p>
            <a:pPr marL="1778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Pre-qualification (Cybersecurity) of Tenderers</a:t>
            </a:r>
          </a:p>
          <a:p>
            <a:pPr marL="1778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Tenderer accepts responsibility for undeclared vulnerabilities</a:t>
            </a:r>
            <a:endParaRPr lang="en-US" sz="1600" dirty="0"/>
          </a:p>
          <a:p>
            <a:pPr marL="1778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FAT at Vendor’s Factory: OILs are documented for resolution</a:t>
            </a:r>
          </a:p>
          <a:p>
            <a:pPr marL="1778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Site Acceptance Testing – before project sign-off, includes CS Reviews and regression testing. Firewall config &amp; Setup, HW and OS hardening, AD systems security and in Redundancy, Firewall Configs reviews.</a:t>
            </a:r>
          </a:p>
          <a:p>
            <a:pPr marL="1778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Actual Red-Team attack-attempts, both internally and remotely – staged breach.</a:t>
            </a:r>
          </a:p>
        </p:txBody>
      </p:sp>
      <p:sp>
        <p:nvSpPr>
          <p:cNvPr id="287" name="Google Shape;287;p52">
            <a:extLst>
              <a:ext uri="{FF2B5EF4-FFF2-40B4-BE49-F238E27FC236}">
                <a16:creationId xmlns:a16="http://schemas.microsoft.com/office/drawing/2014/main" id="{B297CC97-F59B-D994-787A-8CEDC1815E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130" y="-245218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US" dirty="0"/>
              <a:t>A Case Study: SCADA Upgrade Project</a:t>
            </a:r>
            <a:endParaRPr sz="2400" i="0" u="none" strike="noStrike" cap="none" dirty="0">
              <a:solidFill>
                <a:srgbClr val="BA0C2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038F9A-874E-0497-F904-5B657AA1C4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28" r="18941" b="1"/>
          <a:stretch/>
        </p:blipFill>
        <p:spPr>
          <a:xfrm>
            <a:off x="5265589" y="815217"/>
            <a:ext cx="3595382" cy="381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540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>
          <a:extLst>
            <a:ext uri="{FF2B5EF4-FFF2-40B4-BE49-F238E27FC236}">
              <a16:creationId xmlns:a16="http://schemas.microsoft.com/office/drawing/2014/main" id="{F46B49C5-69A7-9043-467B-DE42DBEAB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2">
            <a:extLst>
              <a:ext uri="{FF2B5EF4-FFF2-40B4-BE49-F238E27FC236}">
                <a16:creationId xmlns:a16="http://schemas.microsoft.com/office/drawing/2014/main" id="{954CF8C4-8185-2CFD-CF11-0E3AD1060C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6102" y="999430"/>
            <a:ext cx="8178497" cy="373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Energy sector OT Cybersecurity threat landscape is rapidly evolving and expanding.</a:t>
            </a:r>
          </a:p>
          <a:p>
            <a:pPr marL="177800"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Attacks are now many and more frequent: Power sector is one of the most targeted.</a:t>
            </a:r>
          </a:p>
          <a:p>
            <a:pPr marL="177800"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Actors are increasingly getting, and using, sophisticated Malware tools.</a:t>
            </a:r>
          </a:p>
          <a:p>
            <a:pPr marL="177800"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Interruptions / Disruptions have dire consequences (financial, security, social, political...)</a:t>
            </a:r>
          </a:p>
          <a:p>
            <a:pPr marL="177800"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Supply chain has become one of the most challenging vulnerabilities to address. </a:t>
            </a:r>
          </a:p>
          <a:p>
            <a:pPr marL="177800"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Unfortunately, cyber-supply chain accountability are usually not well-defined, and CISOs have little or no control over their supply chain.</a:t>
            </a:r>
          </a:p>
          <a:p>
            <a:pPr marL="177800"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No matter how challenging, companies can start by identifying and mapping critical assets using a maturity framework (like NIST) to assess their maturing level, and take steps to treat critical gaps</a:t>
            </a:r>
            <a:r>
              <a:rPr lang="en-US" dirty="0"/>
              <a:t>.</a:t>
            </a:r>
          </a:p>
          <a:p>
            <a:pPr marL="177800" indent="-228600" algn="jus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Incident management / response is as important as incident prevention.</a:t>
            </a:r>
          </a:p>
        </p:txBody>
      </p:sp>
      <p:sp>
        <p:nvSpPr>
          <p:cNvPr id="287" name="Google Shape;287;p52">
            <a:extLst>
              <a:ext uri="{FF2B5EF4-FFF2-40B4-BE49-F238E27FC236}">
                <a16:creationId xmlns:a16="http://schemas.microsoft.com/office/drawing/2014/main" id="{A40EFCCD-D3DF-A159-8D37-2BB81B6CEB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6104" y="8782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US" dirty="0"/>
              <a:t>Conclusion</a:t>
            </a:r>
            <a:endParaRPr sz="2400" i="0" u="none" strike="noStrike" cap="none" dirty="0">
              <a:solidFill>
                <a:srgbClr val="BA0C2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93750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3"/>
          <p:cNvSpPr txBox="1">
            <a:spLocks noGrp="1"/>
          </p:cNvSpPr>
          <p:nvPr>
            <p:ph type="body" idx="1"/>
          </p:nvPr>
        </p:nvSpPr>
        <p:spPr>
          <a:xfrm rot="-5400000">
            <a:off x="78623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6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3" name="Google Shape;293;p53"/>
          <p:cNvSpPr txBox="1">
            <a:spLocks noGrp="1"/>
          </p:cNvSpPr>
          <p:nvPr>
            <p:ph type="subTitle" idx="2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60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Tony Assan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Chief Information Security Officer</a:t>
            </a:r>
            <a:endParaRPr sz="160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8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AutoNum type="arabicPeriod"/>
            </a:pPr>
            <a:r>
              <a:rPr lang="en-GB" dirty="0"/>
              <a:t>Intro &amp; Background – GRIDCo</a:t>
            </a:r>
          </a:p>
          <a:p>
            <a:pPr marL="342900" indent="-342900">
              <a:buAutoNum type="arabicPeriod"/>
            </a:pPr>
            <a:r>
              <a:rPr lang="en-GB" dirty="0"/>
              <a:t>Considerations for OT Security</a:t>
            </a:r>
          </a:p>
          <a:p>
            <a:pPr marL="342900" indent="-342900">
              <a:buAutoNum type="arabicPeriod"/>
            </a:pPr>
            <a:r>
              <a:rPr lang="en-GB" dirty="0"/>
              <a:t>GRIDCo’s OT Incident Management </a:t>
            </a:r>
          </a:p>
          <a:p>
            <a:pPr marL="342900" indent="-342900">
              <a:buAutoNum type="arabicPeriod"/>
            </a:pPr>
            <a:r>
              <a:rPr lang="en-GB" dirty="0"/>
              <a:t>SCADA Upgrade Case Study</a:t>
            </a:r>
          </a:p>
          <a:p>
            <a:pPr marL="342900" indent="-342900">
              <a:buAutoNum type="arabicPeriod"/>
            </a:pPr>
            <a:r>
              <a:rPr lang="en-GB" dirty="0"/>
              <a:t>Q&amp;A</a:t>
            </a:r>
          </a:p>
        </p:txBody>
      </p:sp>
      <p:sp>
        <p:nvSpPr>
          <p:cNvPr id="258" name="Google Shape;258;p48"/>
          <p:cNvSpPr txBox="1">
            <a:spLocks noGrp="1"/>
          </p:cNvSpPr>
          <p:nvPr>
            <p:ph type="body" idx="2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6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9" name="Google Shape;259;p48"/>
          <p:cNvSpPr txBox="1"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US" sz="2400" i="0" u="none" strike="noStrike" cap="none" dirty="0">
                <a:solidFill>
                  <a:srgbClr val="651D32"/>
                </a:solidFill>
                <a:latin typeface="Gill Sans"/>
                <a:ea typeface="Gill Sans"/>
                <a:cs typeface="Gill Sans"/>
                <a:sym typeface="Gill Sans"/>
              </a:rPr>
              <a:t>Table of Contents</a:t>
            </a:r>
            <a:endParaRPr sz="2400" i="0" u="none" strike="noStrike" cap="none" dirty="0">
              <a:solidFill>
                <a:srgbClr val="BA0C2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9"/>
          <p:cNvSpPr txBox="1">
            <a:spLocks noGrp="1"/>
          </p:cNvSpPr>
          <p:nvPr>
            <p:ph type="body" idx="2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6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6" name="Google Shape;266;p49"/>
          <p:cNvSpPr txBox="1">
            <a:spLocks noGrp="1"/>
          </p:cNvSpPr>
          <p:nvPr>
            <p:ph type="title"/>
          </p:nvPr>
        </p:nvSpPr>
        <p:spPr>
          <a:xfrm>
            <a:off x="242811" y="53989"/>
            <a:ext cx="743712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Introduction: 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Power</a:t>
            </a:r>
            <a:r>
              <a:rPr kumimoji="0" lang="en-US" sz="2400" b="0" i="0" u="none" strike="noStrike" kern="1200" cap="none" spc="-105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System</a:t>
            </a:r>
            <a:endParaRPr lang="en-US" dirty="0"/>
          </a:p>
        </p:txBody>
      </p:sp>
      <p:grpSp>
        <p:nvGrpSpPr>
          <p:cNvPr id="17" name="object 2">
            <a:extLst>
              <a:ext uri="{FF2B5EF4-FFF2-40B4-BE49-F238E27FC236}">
                <a16:creationId xmlns:a16="http://schemas.microsoft.com/office/drawing/2014/main" id="{600FBCE4-E66C-C161-EEDC-F1F8AB0D0FA5}"/>
              </a:ext>
            </a:extLst>
          </p:cNvPr>
          <p:cNvGrpSpPr/>
          <p:nvPr/>
        </p:nvGrpSpPr>
        <p:grpSpPr>
          <a:xfrm>
            <a:off x="322641" y="808288"/>
            <a:ext cx="5364650" cy="4231798"/>
            <a:chOff x="0" y="-1249"/>
            <a:chExt cx="12191999" cy="6859246"/>
          </a:xfrm>
        </p:grpSpPr>
        <p:sp>
          <p:nvSpPr>
            <p:cNvPr id="18" name="object 3">
              <a:extLst>
                <a:ext uri="{FF2B5EF4-FFF2-40B4-BE49-F238E27FC236}">
                  <a16:creationId xmlns:a16="http://schemas.microsoft.com/office/drawing/2014/main" id="{5D930156-30D5-1968-0A95-67C8C8A823A0}"/>
                </a:ext>
              </a:extLst>
            </p:cNvPr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  <a:defRPr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C62A64C1-98C4-0583-0207-3F53A25FCAC0}"/>
                </a:ext>
              </a:extLst>
            </p:cNvPr>
            <p:cNvSpPr/>
            <p:nvPr/>
          </p:nvSpPr>
          <p:spPr>
            <a:xfrm>
              <a:off x="10411968" y="6356602"/>
              <a:ext cx="1780031" cy="3886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  <a:defRPr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bject 5">
              <a:extLst>
                <a:ext uri="{FF2B5EF4-FFF2-40B4-BE49-F238E27FC236}">
                  <a16:creationId xmlns:a16="http://schemas.microsoft.com/office/drawing/2014/main" id="{FBE9194A-B92A-E53A-0814-351FCCAF0C26}"/>
                </a:ext>
              </a:extLst>
            </p:cNvPr>
            <p:cNvSpPr/>
            <p:nvPr/>
          </p:nvSpPr>
          <p:spPr>
            <a:xfrm>
              <a:off x="0" y="-1249"/>
              <a:ext cx="12132381" cy="6857997"/>
            </a:xfrm>
            <a:custGeom>
              <a:avLst/>
              <a:gdLst/>
              <a:ahLst/>
              <a:cxnLst/>
              <a:rect l="l" t="t" r="r" b="b"/>
              <a:pathLst>
                <a:path w="7823200" h="6858000">
                  <a:moveTo>
                    <a:pt x="782269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822692" y="6858000"/>
                  </a:lnTo>
                  <a:lnTo>
                    <a:pt x="7822692" y="0"/>
                  </a:lnTo>
                  <a:close/>
                </a:path>
              </a:pathLst>
            </a:custGeom>
            <a:solidFill>
              <a:srgbClr val="FFFFFF">
                <a:alpha val="83135"/>
              </a:srgbClr>
            </a:solid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  <a:defRPr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DBBBAE97-C84D-6897-722A-14E5CCA50844}"/>
                </a:ext>
              </a:extLst>
            </p:cNvPr>
            <p:cNvSpPr/>
            <p:nvPr/>
          </p:nvSpPr>
          <p:spPr>
            <a:xfrm>
              <a:off x="107224" y="441044"/>
              <a:ext cx="4505190" cy="58313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  <a:defRPr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6C90BC8F-0E3C-2D34-63B1-656B6776473C}"/>
                </a:ext>
              </a:extLst>
            </p:cNvPr>
            <p:cNvSpPr/>
            <p:nvPr/>
          </p:nvSpPr>
          <p:spPr>
            <a:xfrm>
              <a:off x="1242128" y="525118"/>
              <a:ext cx="1357623" cy="9281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  <a:defRPr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304F419C-3D22-ABDC-C1CD-FC746DC2F972}"/>
                </a:ext>
              </a:extLst>
            </p:cNvPr>
            <p:cNvSpPr/>
            <p:nvPr/>
          </p:nvSpPr>
          <p:spPr>
            <a:xfrm>
              <a:off x="2481606" y="1543150"/>
              <a:ext cx="1637117" cy="10637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  <a:defRPr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44551BC3-7CF4-AAA0-478C-0846ED37A746}"/>
                </a:ext>
              </a:extLst>
            </p:cNvPr>
            <p:cNvSpPr/>
            <p:nvPr/>
          </p:nvSpPr>
          <p:spPr>
            <a:xfrm>
              <a:off x="2927326" y="2919321"/>
              <a:ext cx="1407674" cy="10195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  <a:defRPr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bject 10">
              <a:extLst>
                <a:ext uri="{FF2B5EF4-FFF2-40B4-BE49-F238E27FC236}">
                  <a16:creationId xmlns:a16="http://schemas.microsoft.com/office/drawing/2014/main" id="{BEAB083F-1AF8-D334-C044-CBAF6C1AB3BA}"/>
                </a:ext>
              </a:extLst>
            </p:cNvPr>
            <p:cNvSpPr/>
            <p:nvPr/>
          </p:nvSpPr>
          <p:spPr>
            <a:xfrm>
              <a:off x="2315168" y="4364072"/>
              <a:ext cx="883738" cy="64007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  <a:defRPr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bject 11">
              <a:extLst>
                <a:ext uri="{FF2B5EF4-FFF2-40B4-BE49-F238E27FC236}">
                  <a16:creationId xmlns:a16="http://schemas.microsoft.com/office/drawing/2014/main" id="{B769576A-10AA-4AF2-335E-D1D7157A5417}"/>
                </a:ext>
              </a:extLst>
            </p:cNvPr>
            <p:cNvSpPr/>
            <p:nvPr/>
          </p:nvSpPr>
          <p:spPr>
            <a:xfrm>
              <a:off x="619587" y="5452211"/>
              <a:ext cx="932136" cy="6736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buClrTx/>
                <a:buFontTx/>
                <a:buNone/>
                <a:defRPr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object 12">
            <a:extLst>
              <a:ext uri="{FF2B5EF4-FFF2-40B4-BE49-F238E27FC236}">
                <a16:creationId xmlns:a16="http://schemas.microsoft.com/office/drawing/2014/main" id="{1801193C-CA7C-7571-23C2-C94684A3AD90}"/>
              </a:ext>
            </a:extLst>
          </p:cNvPr>
          <p:cNvSpPr txBox="1"/>
          <p:nvPr/>
        </p:nvSpPr>
        <p:spPr>
          <a:xfrm>
            <a:off x="1897741" y="1062616"/>
            <a:ext cx="173863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3</a:t>
            </a:r>
            <a:r>
              <a:rPr kumimoji="0" lang="en-US" sz="1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2</a:t>
            </a:r>
            <a:r>
              <a:rPr kumimoji="0" sz="1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Bulk</a:t>
            </a:r>
            <a:r>
              <a:rPr kumimoji="0" sz="15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Customers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1A8F7262-15B5-B69C-85D4-C02BE8D28A13}"/>
              </a:ext>
            </a:extLst>
          </p:cNvPr>
          <p:cNvSpPr txBox="1"/>
          <p:nvPr/>
        </p:nvSpPr>
        <p:spPr>
          <a:xfrm>
            <a:off x="2683109" y="1743416"/>
            <a:ext cx="2291661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1</a:t>
            </a:r>
            <a:r>
              <a:rPr kumimoji="0" lang="en-US" sz="1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0</a:t>
            </a:r>
            <a:r>
              <a:rPr kumimoji="0" sz="1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Generati</a:t>
            </a:r>
            <a:r>
              <a:rPr kumimoji="0" lang="en-US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ng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C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ompanies (incl.</a:t>
            </a:r>
            <a:r>
              <a:rPr kumimoji="0" sz="15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sz="1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IPPs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)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19A412CB-DD8E-4292-EEA0-B55B0AB61E8A}"/>
              </a:ext>
            </a:extLst>
          </p:cNvPr>
          <p:cNvSpPr txBox="1"/>
          <p:nvPr/>
        </p:nvSpPr>
        <p:spPr>
          <a:xfrm>
            <a:off x="2711377" y="2575657"/>
            <a:ext cx="3003626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5,</a:t>
            </a:r>
            <a:r>
              <a:rPr kumimoji="0" lang="en-US" sz="1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231</a:t>
            </a:r>
            <a:r>
              <a:rPr kumimoji="0" sz="1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MW installed generation capacity (3 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Hydro</a:t>
            </a:r>
            <a:r>
              <a:rPr kumimoji="0" lang="en-US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,</a:t>
            </a:r>
            <a:r>
              <a:rPr kumimoji="0" sz="15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13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Thermal</a:t>
            </a:r>
            <a:r>
              <a:rPr kumimoji="0" sz="15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15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&amp; 2 Solar </a:t>
            </a:r>
            <a:r>
              <a:rPr kumimoji="0" lang="en-US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P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lants)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91BB6D6A-2A0B-41B1-87ED-7792AE453226}"/>
              </a:ext>
            </a:extLst>
          </p:cNvPr>
          <p:cNvSpPr txBox="1"/>
          <p:nvPr/>
        </p:nvSpPr>
        <p:spPr>
          <a:xfrm>
            <a:off x="2228833" y="3503692"/>
            <a:ext cx="3507269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6,472.23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Circuit-km of transmission lines (69  </a:t>
            </a:r>
            <a:r>
              <a:rPr kumimoji="0" sz="15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kV, </a:t>
            </a:r>
            <a:r>
              <a:rPr kumimoji="0" sz="15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161kV,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225kV &amp; 330 kV) 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with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about </a:t>
            </a:r>
            <a:r>
              <a:rPr kumimoji="0" sz="1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70% 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fiber-optically</a:t>
            </a:r>
            <a:r>
              <a:rPr kumimoji="0" sz="15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equipped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07CE940D-6AFF-2F9A-8920-EEF1220FD536}"/>
              </a:ext>
            </a:extLst>
          </p:cNvPr>
          <p:cNvSpPr txBox="1"/>
          <p:nvPr/>
        </p:nvSpPr>
        <p:spPr>
          <a:xfrm>
            <a:off x="1409842" y="4353044"/>
            <a:ext cx="4305161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Peak Demand – 3</a:t>
            </a:r>
            <a:r>
              <a:rPr kumimoji="0" lang="en-US" sz="1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,618</a:t>
            </a:r>
            <a:r>
              <a:rPr kumimoji="0" sz="1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MW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in </a:t>
            </a:r>
            <a:r>
              <a:rPr kumimoji="0" lang="en-US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December 2023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1EA5FD9-9AB7-5A3A-73F3-DF6385A729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3050" y="805298"/>
            <a:ext cx="3283523" cy="42310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>
          <a:extLst>
            <a:ext uri="{FF2B5EF4-FFF2-40B4-BE49-F238E27FC236}">
              <a16:creationId xmlns:a16="http://schemas.microsoft.com/office/drawing/2014/main" id="{88F69314-1757-391A-B162-6CDC0F0F1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9">
            <a:extLst>
              <a:ext uri="{FF2B5EF4-FFF2-40B4-BE49-F238E27FC236}">
                <a16:creationId xmlns:a16="http://schemas.microsoft.com/office/drawing/2014/main" id="{8D973FA8-351C-2D6A-5CDC-FBC0CCCBE4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488" y="1182687"/>
            <a:ext cx="4165597" cy="337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GRIDCo Operates both IT and OT Infrastructure </a:t>
            </a: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endParaRPr lang="en-US" sz="1600" i="0" u="none" strike="noStrike" cap="none" dirty="0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30188" indent="-230188"/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GRIDCo is Interconnected with Cote D’Ivoire, Burkina Faso, Togo, Benin</a:t>
            </a:r>
            <a:endParaRPr lang="en-US" dirty="0"/>
          </a:p>
          <a:p>
            <a:pPr marL="444501" marR="0" lvl="1" indent="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None/>
            </a:pPr>
            <a:endParaRPr lang="en-US" sz="1600" i="0" u="none" strike="noStrike" cap="none" dirty="0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30188" indent="-230188"/>
            <a:r>
              <a:rPr lang="en-US" dirty="0"/>
              <a:t>Potential Impact of Outages</a:t>
            </a:r>
          </a:p>
          <a:p>
            <a:pPr marL="684213" lvl="1" indent="-239712"/>
            <a:r>
              <a:rPr lang="en-US" dirty="0"/>
              <a:t>Financial Loss of Millions of USD daily</a:t>
            </a:r>
          </a:p>
          <a:p>
            <a:pPr marL="684213" lvl="1" indent="-239712"/>
            <a:r>
              <a:rPr lang="en-US" dirty="0"/>
              <a:t>Negative impact on GDP as ~80% of National production depends on Electricity</a:t>
            </a:r>
          </a:p>
          <a:p>
            <a:pPr marL="684213" lvl="1" indent="-239712"/>
            <a:r>
              <a:rPr lang="en-US" dirty="0"/>
              <a:t>Sub-regional security stability</a:t>
            </a:r>
          </a:p>
        </p:txBody>
      </p:sp>
      <p:sp>
        <p:nvSpPr>
          <p:cNvPr id="265" name="Google Shape;265;p49">
            <a:extLst>
              <a:ext uri="{FF2B5EF4-FFF2-40B4-BE49-F238E27FC236}">
                <a16:creationId xmlns:a16="http://schemas.microsoft.com/office/drawing/2014/main" id="{C32FCCA1-FC79-E2E4-D040-8F593BE536D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6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6" name="Google Shape;266;p49">
            <a:extLst>
              <a:ext uri="{FF2B5EF4-FFF2-40B4-BE49-F238E27FC236}">
                <a16:creationId xmlns:a16="http://schemas.microsoft.com/office/drawing/2014/main" id="{4731B156-9816-0C8C-9ECB-B0CE8E947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45311"/>
            <a:ext cx="743712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Introduction: Background Information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9AD34-26CD-23E5-C651-8B36DD2FA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191" y="1378857"/>
            <a:ext cx="3833743" cy="249901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795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2"/>
          <p:cNvSpPr txBox="1">
            <a:spLocks noGrp="1"/>
          </p:cNvSpPr>
          <p:nvPr>
            <p:ph type="body" idx="1"/>
          </p:nvPr>
        </p:nvSpPr>
        <p:spPr>
          <a:xfrm>
            <a:off x="544589" y="1594534"/>
            <a:ext cx="5838067" cy="200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Threat actors can introduce compromised components into a system, unintentionally or by design, at any point in the system's lifecycle.</a:t>
            </a:r>
          </a:p>
          <a:p>
            <a:pPr algn="just">
              <a:spcAft>
                <a:spcPts val="1200"/>
              </a:spcAft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Attackers set sights on Industrial control systems (ICS) and third parties</a:t>
            </a:r>
          </a:p>
          <a:p>
            <a:pPr algn="just">
              <a:spcAft>
                <a:spcPts val="1200"/>
              </a:spcAft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Need to understand Supplier's maturity and security processes and products for connected products and services</a:t>
            </a:r>
          </a:p>
        </p:txBody>
      </p:sp>
      <p:sp>
        <p:nvSpPr>
          <p:cNvPr id="287" name="Google Shape;287;p52"/>
          <p:cNvSpPr txBox="1">
            <a:spLocks noGrp="1"/>
          </p:cNvSpPr>
          <p:nvPr>
            <p:ph type="title"/>
          </p:nvPr>
        </p:nvSpPr>
        <p:spPr>
          <a:xfrm>
            <a:off x="686104" y="150296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GB" sz="2400" dirty="0"/>
              <a:t>Considerations for OT Security and Incident Management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[to establish basis for IRP]</a:t>
            </a:r>
            <a:endParaRPr sz="240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B40330-E3C7-0FC1-7C9D-A11DF7147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711" y="1743305"/>
            <a:ext cx="2448175" cy="20013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1"/>
          <p:cNvSpPr txBox="1">
            <a:spLocks noGrp="1"/>
          </p:cNvSpPr>
          <p:nvPr>
            <p:ph type="body" idx="1"/>
          </p:nvPr>
        </p:nvSpPr>
        <p:spPr>
          <a:xfrm>
            <a:off x="221343" y="1296987"/>
            <a:ext cx="4503057" cy="350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OT Focus Area</a:t>
            </a:r>
            <a:endParaRPr dirty="0">
              <a:latin typeface="Gill Sans"/>
              <a:ea typeface="Gill Sans"/>
              <a:cs typeface="Gill Sans"/>
              <a:sym typeface="Gill Sans"/>
            </a:endParaRPr>
          </a:p>
          <a:p>
            <a:pPr marL="684213" lvl="1" indent="-239712"/>
            <a:r>
              <a:rPr lang="en-GB" dirty="0"/>
              <a:t>Direct Control of Devices and processes</a:t>
            </a:r>
          </a:p>
          <a:p>
            <a:pPr marL="684213" lvl="1" indent="-239712"/>
            <a:r>
              <a:rPr lang="en-GB" dirty="0"/>
              <a:t>Reliability and Continuity of Operations</a:t>
            </a:r>
          </a:p>
          <a:p>
            <a:pPr marL="684213" lvl="1" indent="-239712"/>
            <a:r>
              <a:rPr lang="en-GB" dirty="0"/>
              <a:t>System response times are critical</a:t>
            </a:r>
          </a:p>
          <a:p>
            <a:pPr marL="684213" lvl="1" indent="-239712"/>
            <a:endParaRPr lang="en-GB" dirty="0"/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OT Devices</a:t>
            </a: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  <a:p>
            <a:pPr marL="684213" lvl="1" indent="-239712" defTabSz="914400" eaLnBrk="1" latinLnBrk="0" hangingPunct="1"/>
            <a:r>
              <a:rPr lang="en-GB" dirty="0"/>
              <a:t>Customised OS devices running OEM apps, </a:t>
            </a:r>
            <a:br>
              <a:rPr lang="en-GB" dirty="0"/>
            </a:br>
            <a:r>
              <a:rPr lang="en-GB" dirty="0"/>
              <a:t>proprietary embedded devices, custom </a:t>
            </a:r>
            <a:br>
              <a:rPr lang="en-GB" dirty="0"/>
            </a:br>
            <a:r>
              <a:rPr lang="en-GB" dirty="0"/>
              <a:t>production systems</a:t>
            </a:r>
          </a:p>
          <a:p>
            <a:pPr marL="684213" lvl="1" indent="-239712" defTabSz="914400" eaLnBrk="1" latinLnBrk="0" hangingPunct="1"/>
            <a:r>
              <a:rPr lang="en-GB" dirty="0"/>
              <a:t>Refresh cycle sometimes over 20 years</a:t>
            </a:r>
          </a:p>
          <a:p>
            <a:pPr marL="684213" lvl="1" indent="-239712" defTabSz="914400" eaLnBrk="1" latinLnBrk="0" hangingPunct="1"/>
            <a:r>
              <a:rPr lang="en-GB" dirty="0"/>
              <a:t>Usually many legacy units</a:t>
            </a:r>
          </a:p>
          <a:p>
            <a:pPr marL="227013" indent="-239712"/>
            <a:endParaRPr lang="en-GB" dirty="0"/>
          </a:p>
        </p:txBody>
      </p:sp>
      <p:sp>
        <p:nvSpPr>
          <p:cNvPr id="278" name="Google Shape;278;p51"/>
          <p:cNvSpPr txBox="1">
            <a:spLocks noGrp="1"/>
          </p:cNvSpPr>
          <p:nvPr>
            <p:ph type="body" idx="1"/>
          </p:nvPr>
        </p:nvSpPr>
        <p:spPr>
          <a:xfrm>
            <a:off x="4648199" y="1296987"/>
            <a:ext cx="427445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IT Focus Area</a:t>
            </a:r>
            <a:endParaRPr dirty="0">
              <a:latin typeface="Gill Sans"/>
              <a:ea typeface="Gill Sans"/>
              <a:cs typeface="Gill Sans"/>
              <a:sym typeface="Gill Sans"/>
            </a:endParaRPr>
          </a:p>
          <a:p>
            <a:pPr marL="684213" lvl="1" indent="-239712"/>
            <a:r>
              <a:rPr lang="en-GB" dirty="0"/>
              <a:t>Information Management and Security</a:t>
            </a:r>
          </a:p>
          <a:p>
            <a:pPr marL="684213" lvl="1" indent="-239712"/>
            <a:r>
              <a:rPr lang="en-GB" dirty="0"/>
              <a:t>Digital Technologies</a:t>
            </a:r>
          </a:p>
          <a:p>
            <a:pPr marL="684213" lvl="1" indent="-239712"/>
            <a:r>
              <a:rPr lang="en-GB" dirty="0"/>
              <a:t>Internet and Connectivity</a:t>
            </a:r>
          </a:p>
          <a:p>
            <a:pPr marL="684213" lvl="1" indent="-239712"/>
            <a:endParaRPr lang="en-GB" dirty="0"/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IT Devices</a:t>
            </a: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  <a:p>
            <a:pPr marL="684213" lvl="1" indent="-239712" defTabSz="914400" eaLnBrk="1" latinLnBrk="0" hangingPunct="1"/>
            <a:r>
              <a:rPr lang="en-GB" dirty="0"/>
              <a:t>Commonly connected Windows servers, PCs, mobile devices running OS and Apps </a:t>
            </a:r>
          </a:p>
          <a:p>
            <a:pPr marL="684213" lvl="1" indent="-239712" defTabSz="914400" eaLnBrk="1" latinLnBrk="0" hangingPunct="1"/>
            <a:r>
              <a:rPr lang="en-GB" dirty="0"/>
              <a:t>Refresh cycle is 3-5 years</a:t>
            </a:r>
          </a:p>
          <a:p>
            <a:pPr marL="684213" lvl="1" indent="-239712"/>
            <a:endParaRPr lang="en-GB" dirty="0"/>
          </a:p>
        </p:txBody>
      </p:sp>
      <p:sp>
        <p:nvSpPr>
          <p:cNvPr id="279" name="Google Shape;279;p51"/>
          <p:cNvSpPr txBox="1">
            <a:spLocks noGrp="1"/>
          </p:cNvSpPr>
          <p:nvPr>
            <p:ph type="title"/>
          </p:nvPr>
        </p:nvSpPr>
        <p:spPr>
          <a:xfrm>
            <a:off x="686104" y="132156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GB" sz="2400" dirty="0"/>
              <a:t>Considerations for OT Security and Incident Management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[OT/ICS cannot be handled the same way as IT]</a:t>
            </a:r>
            <a:endParaRPr sz="2400" i="0" u="none" strike="noStrike" cap="none" dirty="0">
              <a:solidFill>
                <a:srgbClr val="BA0C2F"/>
              </a:solidFill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>
          <a:extLst>
            <a:ext uri="{FF2B5EF4-FFF2-40B4-BE49-F238E27FC236}">
              <a16:creationId xmlns:a16="http://schemas.microsoft.com/office/drawing/2014/main" id="{2E518B59-21DD-27E6-E625-4973C9E25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1">
            <a:extLst>
              <a:ext uri="{FF2B5EF4-FFF2-40B4-BE49-F238E27FC236}">
                <a16:creationId xmlns:a16="http://schemas.microsoft.com/office/drawing/2014/main" id="{D70DF7D1-3271-41F4-AA45-797A66B177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1343" y="1296987"/>
            <a:ext cx="4568371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OT Threat Identification</a:t>
            </a:r>
            <a:endParaRPr dirty="0">
              <a:latin typeface="Gill Sans"/>
              <a:ea typeface="Gill Sans"/>
              <a:cs typeface="Gill Sans"/>
              <a:sym typeface="Gill Sans"/>
            </a:endParaRPr>
          </a:p>
          <a:p>
            <a:pPr marL="684213" lvl="1" indent="-239712" defTabSz="914400" eaLnBrk="1" latinLnBrk="0" hangingPunct="1"/>
            <a:r>
              <a:rPr lang="en-GB" dirty="0"/>
              <a:t>Challenges in identifying domain-specific </a:t>
            </a:r>
            <a:br>
              <a:rPr lang="en-GB" dirty="0"/>
            </a:br>
            <a:r>
              <a:rPr lang="en-GB" dirty="0"/>
              <a:t>threats.</a:t>
            </a:r>
          </a:p>
          <a:p>
            <a:pPr marL="684213" lvl="1" indent="-239712" defTabSz="914400" eaLnBrk="1" latinLnBrk="0" hangingPunct="1"/>
            <a:r>
              <a:rPr lang="en-GB" dirty="0"/>
              <a:t>Higher exposure to zero-day vulnerabilities,</a:t>
            </a:r>
            <a:br>
              <a:rPr lang="en-GB" dirty="0"/>
            </a:br>
            <a:r>
              <a:rPr lang="en-GB" dirty="0"/>
              <a:t>especially in embedded devices</a:t>
            </a:r>
          </a:p>
          <a:p>
            <a:pPr marL="684213" lvl="1" indent="-239712"/>
            <a:endParaRPr lang="en-GB" dirty="0"/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OT Remediation</a:t>
            </a: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  <a:p>
            <a:pPr marL="684213" lvl="1" indent="-239712"/>
            <a:r>
              <a:rPr lang="en-GB" dirty="0"/>
              <a:t>Complex threat remediation</a:t>
            </a:r>
          </a:p>
          <a:p>
            <a:pPr marL="684213" lvl="1" indent="-239712"/>
            <a:r>
              <a:rPr lang="en-GB" dirty="0"/>
              <a:t>High operational risk; incorrect actions can </a:t>
            </a:r>
            <a:br>
              <a:rPr lang="en-GB" dirty="0"/>
            </a:br>
            <a:r>
              <a:rPr lang="en-GB" dirty="0"/>
              <a:t>halt production for extended periods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78" name="Google Shape;278;p51">
            <a:extLst>
              <a:ext uri="{FF2B5EF4-FFF2-40B4-BE49-F238E27FC236}">
                <a16:creationId xmlns:a16="http://schemas.microsoft.com/office/drawing/2014/main" id="{EF96B5BF-035B-E861-6DCF-719436A15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199" y="1296987"/>
            <a:ext cx="427445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IT Threat Identification</a:t>
            </a: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  <a:p>
            <a:pPr marL="684213" lvl="1" indent="-239712"/>
            <a:r>
              <a:rPr lang="en-GB" dirty="0"/>
              <a:t>Extensive public database for vulnerability identification</a:t>
            </a:r>
          </a:p>
          <a:p>
            <a:pPr marL="684213" lvl="1" indent="-239712"/>
            <a:r>
              <a:rPr lang="en-GB" dirty="0"/>
              <a:t>Lower zero-day vulnerability exposure</a:t>
            </a:r>
          </a:p>
          <a:p>
            <a:pPr marL="444501" lvl="1" indent="0">
              <a:buNone/>
            </a:pPr>
            <a:endParaRPr lang="en-GB" sz="1100" dirty="0"/>
          </a:p>
          <a:p>
            <a:pPr marL="444501" lvl="1" indent="0">
              <a:buNone/>
            </a:pPr>
            <a:endParaRPr lang="en-GB" sz="1100" dirty="0"/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</a:pPr>
            <a:r>
              <a:rPr lang="en-US" sz="16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IT Remediation</a:t>
            </a:r>
            <a:endParaRPr lang="en-US" dirty="0">
              <a:latin typeface="Gill Sans"/>
              <a:ea typeface="Gill Sans"/>
              <a:cs typeface="Gill Sans"/>
              <a:sym typeface="Gill Sans"/>
            </a:endParaRPr>
          </a:p>
          <a:p>
            <a:pPr marL="684213" lvl="1" indent="-239712" defTabSz="914400" eaLnBrk="1" latinLnBrk="0" hangingPunct="1"/>
            <a:r>
              <a:rPr lang="en-GB" dirty="0"/>
              <a:t>Simple and more available threat remediation with minimal impact</a:t>
            </a:r>
          </a:p>
          <a:p>
            <a:pPr marL="684213" lvl="1" indent="-239712" defTabSz="914400" eaLnBrk="1" latinLnBrk="0" hangingPunct="1"/>
            <a:r>
              <a:rPr lang="en-GB" dirty="0"/>
              <a:t>Lower operational risk</a:t>
            </a:r>
          </a:p>
          <a:p>
            <a:pPr marL="684213" lvl="1" indent="-239712"/>
            <a:endParaRPr lang="en-GB" dirty="0"/>
          </a:p>
        </p:txBody>
      </p:sp>
      <p:sp>
        <p:nvSpPr>
          <p:cNvPr id="279" name="Google Shape;279;p51">
            <a:extLst>
              <a:ext uri="{FF2B5EF4-FFF2-40B4-BE49-F238E27FC236}">
                <a16:creationId xmlns:a16="http://schemas.microsoft.com/office/drawing/2014/main" id="{AA3E2B03-F64F-9F75-48C2-7F78E16695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6104" y="95874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GB" sz="2400" dirty="0"/>
              <a:t>Considerations for OT Security and Incident Management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[OT/ICS cannot be handled the same way as IT]</a:t>
            </a:r>
            <a:endParaRPr sz="2400" i="0" u="none" strike="noStrike" cap="none" dirty="0">
              <a:solidFill>
                <a:srgbClr val="BA0C2F"/>
              </a:solidFill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14736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>
          <a:extLst>
            <a:ext uri="{FF2B5EF4-FFF2-40B4-BE49-F238E27FC236}">
              <a16:creationId xmlns:a16="http://schemas.microsoft.com/office/drawing/2014/main" id="{591A4870-89A7-6160-DEEA-4E48A02E4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2">
            <a:extLst>
              <a:ext uri="{FF2B5EF4-FFF2-40B4-BE49-F238E27FC236}">
                <a16:creationId xmlns:a16="http://schemas.microsoft.com/office/drawing/2014/main" id="{3DBF8D72-93F0-8727-94B2-B0B191B580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4590" y="1553027"/>
            <a:ext cx="4600724" cy="3321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GRIDCo has adopted and follows the NIST Guide to OT Security (800-82 Rev. 3) for incident management.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NIST 800-82r3 builds on the NIST Framework (Identify, Protect, Detect, Respond, Recover)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dirty="0"/>
              <a:t>It’s IMP includes four main stages: 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preparation and prevention; </a:t>
            </a:r>
          </a:p>
          <a:p>
            <a:pPr lvl="1">
              <a:spcBef>
                <a:spcPts val="0"/>
              </a:spcBef>
            </a:pPr>
            <a:r>
              <a:rPr lang="en-US" dirty="0"/>
              <a:t>detection and analysis; 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containment, eradication, and recovery; </a:t>
            </a:r>
          </a:p>
          <a:p>
            <a:pPr lvl="1">
              <a:spcBef>
                <a:spcPts val="0"/>
              </a:spcBef>
            </a:pPr>
            <a:r>
              <a:rPr lang="en-US" dirty="0"/>
              <a:t>post-incident activity.</a:t>
            </a:r>
          </a:p>
        </p:txBody>
      </p:sp>
      <p:sp>
        <p:nvSpPr>
          <p:cNvPr id="287" name="Google Shape;287;p52">
            <a:extLst>
              <a:ext uri="{FF2B5EF4-FFF2-40B4-BE49-F238E27FC236}">
                <a16:creationId xmlns:a16="http://schemas.microsoft.com/office/drawing/2014/main" id="{3F4019DB-D03C-5415-3FFD-DAACB43655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6104" y="368018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GB" dirty="0"/>
              <a:t>GRIDCo’s OT Incident Management Plan (IMP) – </a:t>
            </a:r>
            <a:br>
              <a:rPr lang="en-GB" dirty="0"/>
            </a:b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NIST Guide to OT Security (800-82 Rev. 3) </a:t>
            </a:r>
            <a:endParaRPr sz="240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78CB0D-FD8D-56CA-FBE8-EACC9BFD1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314" y="1775166"/>
            <a:ext cx="3718816" cy="20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5277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>
          <a:extLst>
            <a:ext uri="{FF2B5EF4-FFF2-40B4-BE49-F238E27FC236}">
              <a16:creationId xmlns:a16="http://schemas.microsoft.com/office/drawing/2014/main" id="{855686E4-DC6E-88BD-FCD1-AF36CB5E5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2">
            <a:extLst>
              <a:ext uri="{FF2B5EF4-FFF2-40B4-BE49-F238E27FC236}">
                <a16:creationId xmlns:a16="http://schemas.microsoft.com/office/drawing/2014/main" id="{259A7FBE-6312-009E-7378-A33BB4152B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4590" y="1286102"/>
            <a:ext cx="499261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indent="0" algn="just">
              <a:buNone/>
            </a:pPr>
            <a:r>
              <a:rPr lang="en-US" b="1" dirty="0"/>
              <a:t>Step 1: Preparation and Prevention. </a:t>
            </a:r>
          </a:p>
          <a:p>
            <a:pPr marL="127000" indent="0" algn="just">
              <a:buNone/>
            </a:pPr>
            <a:endParaRPr lang="en-US" b="1" dirty="0"/>
          </a:p>
          <a:p>
            <a:pPr marL="127000" indent="0" algn="just">
              <a:buNone/>
            </a:pPr>
            <a:r>
              <a:rPr lang="en-US" b="1" dirty="0"/>
              <a:t>Preparation is key to an effective response.</a:t>
            </a:r>
          </a:p>
          <a:p>
            <a:pPr algn="just"/>
            <a:endParaRPr lang="en-US" b="1" dirty="0"/>
          </a:p>
          <a:p>
            <a:pPr algn="just">
              <a:spcAft>
                <a:spcPts val="1200"/>
              </a:spcAft>
            </a:pPr>
            <a:r>
              <a:rPr lang="en-US" dirty="0"/>
              <a:t>Calculate business impacts</a:t>
            </a:r>
          </a:p>
          <a:p>
            <a:pPr algn="just">
              <a:spcAft>
                <a:spcPts val="1200"/>
              </a:spcAft>
            </a:pPr>
            <a:r>
              <a:rPr lang="en-US" dirty="0"/>
              <a:t>Use existing risk analysis.</a:t>
            </a:r>
          </a:p>
          <a:p>
            <a:pPr algn="just">
              <a:spcAft>
                <a:spcPts val="1200"/>
              </a:spcAft>
            </a:pPr>
            <a:r>
              <a:rPr lang="en-US" dirty="0"/>
              <a:t>Identify supporting systems/assets</a:t>
            </a:r>
          </a:p>
          <a:p>
            <a:pPr algn="just">
              <a:spcAft>
                <a:spcPts val="1200"/>
              </a:spcAft>
            </a:pPr>
            <a:r>
              <a:rPr lang="en-US" dirty="0"/>
              <a:t>Triage the Assets [meet 80/48 KPI] – Know and Prioritise Systems that are critical – Control 80% of our operations</a:t>
            </a:r>
          </a:p>
          <a:p>
            <a:pPr algn="just">
              <a:spcAft>
                <a:spcPts val="1200"/>
              </a:spcAft>
            </a:pPr>
            <a:r>
              <a:rPr lang="en-US" dirty="0"/>
              <a:t>95% Certainty of the priority of these Assets</a:t>
            </a:r>
          </a:p>
        </p:txBody>
      </p:sp>
      <p:sp>
        <p:nvSpPr>
          <p:cNvPr id="287" name="Google Shape;287;p52">
            <a:extLst>
              <a:ext uri="{FF2B5EF4-FFF2-40B4-BE49-F238E27FC236}">
                <a16:creationId xmlns:a16="http://schemas.microsoft.com/office/drawing/2014/main" id="{480F3070-F8FB-08AC-063C-C6A50F6409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6104" y="150296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Font typeface="Cabin"/>
              <a:buNone/>
            </a:pPr>
            <a:r>
              <a:rPr lang="en-GB" dirty="0"/>
              <a:t>GRIDCo’s OT Incident Management</a:t>
            </a:r>
            <a:endParaRPr sz="2400" i="0" u="none" strike="noStrike" cap="none" dirty="0">
              <a:solidFill>
                <a:srgbClr val="BA0C2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4B003-EFA8-4F84-DFB0-F29F73128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237" y="1338944"/>
            <a:ext cx="2782206" cy="27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356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16.9-Template_4.29.2016">
  <a:themeElements>
    <a:clrScheme name="Custom 2">
      <a:dk1>
        <a:srgbClr val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9368CD36E55D4EA3EAE144A6DD6145" ma:contentTypeVersion="10" ma:contentTypeDescription="Create a new document." ma:contentTypeScope="" ma:versionID="fe0068651bf31c4d81a457e3e84ec41a">
  <xsd:schema xmlns:xsd="http://www.w3.org/2001/XMLSchema" xmlns:xs="http://www.w3.org/2001/XMLSchema" xmlns:p="http://schemas.microsoft.com/office/2006/metadata/properties" xmlns:ns2="5e2ae380-f4d4-4555-8abc-36b9d191e525" xmlns:ns3="ced6ff0a-2ece-4cc1-826f-57d878c80d32" targetNamespace="http://schemas.microsoft.com/office/2006/metadata/properties" ma:root="true" ma:fieldsID="ffe51298d6bebc18d423b94131ac91fc" ns2:_="" ns3:_="">
    <xsd:import namespace="5e2ae380-f4d4-4555-8abc-36b9d191e525"/>
    <xsd:import namespace="ced6ff0a-2ece-4cc1-826f-57d878c80d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ae380-f4d4-4555-8abc-36b9d191e5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686c43b-0629-4e33-a244-9adc9379fe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6ff0a-2ece-4cc1-826f-57d878c80d3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ea242c3-004d-4f60-8dc8-d08556801a9f}" ma:internalName="TaxCatchAll" ma:showField="CatchAllData" ma:web="ced6ff0a-2ece-4cc1-826f-57d878c80d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2ae380-f4d4-4555-8abc-36b9d191e525">
      <Terms xmlns="http://schemas.microsoft.com/office/infopath/2007/PartnerControls"/>
    </lcf76f155ced4ddcb4097134ff3c332f>
    <TaxCatchAll xmlns="ced6ff0a-2ece-4cc1-826f-57d878c80d3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8D66B8-5298-40A0-88B1-2A78F823A5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2ae380-f4d4-4555-8abc-36b9d191e525"/>
    <ds:schemaRef ds:uri="ced6ff0a-2ece-4cc1-826f-57d878c80d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2FC276-2668-489B-80B6-9366F2D79301}">
  <ds:schemaRefs>
    <ds:schemaRef ds:uri="http://schemas.microsoft.com/office/2006/metadata/properties"/>
    <ds:schemaRef ds:uri="ced6ff0a-2ece-4cc1-826f-57d878c80d32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5e2ae380-f4d4-4555-8abc-36b9d191e52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70728C9-717D-4A37-9EBE-F33B2A8DC1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6413</TotalTime>
  <Words>1169</Words>
  <Application>Microsoft Office PowerPoint</Application>
  <PresentationFormat>Custom</PresentationFormat>
  <Paragraphs>134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Gill Sans</vt:lpstr>
      <vt:lpstr>Google Sans</vt:lpstr>
      <vt:lpstr>Arial</vt:lpstr>
      <vt:lpstr>Calibri</vt:lpstr>
      <vt:lpstr>Cabin</vt:lpstr>
      <vt:lpstr>16.9-Template_4.29.2016</vt:lpstr>
      <vt:lpstr>Cybersecurity Incident Response Plan Development</vt:lpstr>
      <vt:lpstr>Table of Contents</vt:lpstr>
      <vt:lpstr>Introduction: The Power System</vt:lpstr>
      <vt:lpstr>Introduction: Background Information</vt:lpstr>
      <vt:lpstr>Considerations for OT Security and Incident Management [to establish basis for IRP]</vt:lpstr>
      <vt:lpstr>Considerations for OT Security and Incident Management [OT/ICS cannot be handled the same way as IT]</vt:lpstr>
      <vt:lpstr>Considerations for OT Security and Incident Management [OT/ICS cannot be handled the same way as IT]</vt:lpstr>
      <vt:lpstr>GRIDCo’s OT Incident Management Plan (IMP) –  Based on NIST Guide to OT Security (800-82 Rev. 3) </vt:lpstr>
      <vt:lpstr>GRIDCo’s OT Incident Management</vt:lpstr>
      <vt:lpstr>GRIDCo’s OT Incident Management:  Calculate business impact, using existing risk analysis</vt:lpstr>
      <vt:lpstr>GRIDCo’s OT Incident Management</vt:lpstr>
      <vt:lpstr>GRIDCo’s OT Incident Management</vt:lpstr>
      <vt:lpstr>GRIDCo’s OT Incident Management</vt:lpstr>
      <vt:lpstr>GRIDCo’s OT Incident Management Process Improvement</vt:lpstr>
      <vt:lpstr>A Case Study: SCADA Upgrade Project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 CAN  RUN THREE LINES</dc:title>
  <dc:creator>Williams, Tricia</dc:creator>
  <cp:lastModifiedBy>Williams, Tricia</cp:lastModifiedBy>
  <cp:revision>15</cp:revision>
  <dcterms:modified xsi:type="dcterms:W3CDTF">2024-03-07T15:53:10Z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0x010100249368CD36E55D4EA3EAE144A6DD6145</vt:lpwstr>
  </property>
  <property fmtid="{D5CDD505-2E9C-101B-9397-08002B2CF9AE}" pid="3" name="MSIP_Label_431cd179-bb05-4aa0-96f2-4088daa4f6fc_Enabled">
    <vt:lpwstr>true</vt:lpwstr>
  </property>
  <property fmtid="{D5CDD505-2E9C-101B-9397-08002B2CF9AE}" pid="4" name="MSIP_Label_431cd179-bb05-4aa0-96f2-4088daa4f6fc_SetDate">
    <vt:lpwstr>2024-02-06T08:55:43Z</vt:lpwstr>
  </property>
  <property fmtid="{D5CDD505-2E9C-101B-9397-08002B2CF9AE}" pid="5" name="MSIP_Label_431cd179-bb05-4aa0-96f2-4088daa4f6fc_Method">
    <vt:lpwstr>Privileged</vt:lpwstr>
  </property>
  <property fmtid="{D5CDD505-2E9C-101B-9397-08002B2CF9AE}" pid="6" name="MSIP_Label_431cd179-bb05-4aa0-96f2-4088daa4f6fc_Name">
    <vt:lpwstr>PUBLIC NON-SECURE</vt:lpwstr>
  </property>
  <property fmtid="{D5CDD505-2E9C-101B-9397-08002B2CF9AE}" pid="7" name="MSIP_Label_431cd179-bb05-4aa0-96f2-4088daa4f6fc_SiteId">
    <vt:lpwstr>e426f9d8-8bfc-4952-938a-9b2fa7dadb9a</vt:lpwstr>
  </property>
  <property fmtid="{D5CDD505-2E9C-101B-9397-08002B2CF9AE}" pid="8" name="MSIP_Label_431cd179-bb05-4aa0-96f2-4088daa4f6fc_ActionId">
    <vt:lpwstr>70fb7fa6-6e85-44f4-84bd-ce97eb44c09a</vt:lpwstr>
  </property>
  <property fmtid="{D5CDD505-2E9C-101B-9397-08002B2CF9AE}" pid="9" name="MSIP_Label_431cd179-bb05-4aa0-96f2-4088daa4f6fc_ContentBits">
    <vt:lpwstr>0</vt:lpwstr>
  </property>
</Properties>
</file>