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4"/>
  </p:sldMasterIdLst>
  <p:notesMasterIdLst>
    <p:notesMasterId r:id="rId21"/>
  </p:notesMasterIdLst>
  <p:sldIdLst>
    <p:sldId id="256" r:id="rId5"/>
    <p:sldId id="831" r:id="rId6"/>
    <p:sldId id="804" r:id="rId7"/>
    <p:sldId id="828" r:id="rId8"/>
    <p:sldId id="829" r:id="rId9"/>
    <p:sldId id="817" r:id="rId10"/>
    <p:sldId id="825" r:id="rId11"/>
    <p:sldId id="826" r:id="rId12"/>
    <p:sldId id="824" r:id="rId13"/>
    <p:sldId id="818" r:id="rId14"/>
    <p:sldId id="809" r:id="rId15"/>
    <p:sldId id="819" r:id="rId16"/>
    <p:sldId id="820" r:id="rId17"/>
    <p:sldId id="830" r:id="rId18"/>
    <p:sldId id="807" r:id="rId19"/>
    <p:sldId id="271" r:id="rId20"/>
  </p:sldIdLst>
  <p:sldSz cx="9144000" cy="5184775"/>
  <p:notesSz cx="6858000" cy="9144000"/>
  <p:embeddedFontLst>
    <p:embeddedFont>
      <p:font typeface="Cabin" panose="020B0604020202020204" charset="0"/>
      <p:regular r:id="rId22"/>
      <p:bold r:id="rId23"/>
      <p:italic r:id="rId24"/>
      <p:boldItalic r:id="rId25"/>
    </p:embeddedFont>
    <p:embeddedFont>
      <p:font typeface="Gill Sans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BF9C28-6216-B9BC-3636-A2C57606D4D9}" name="Michael Martin" initials="MM" userId="S::Michael.Martin@chelanpud.org::21f4a29f-cffe-466e-a69c-5a542be21e3b" providerId="AD"/>
  <p188:author id="{99A7852F-38D9-B48E-A929-C65C76D80F8F}" name="Scott Morgan" initials="SM" userId="S::smorgan@enernex.com::42d29b36-418f-43ed-9141-93a36e188a5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5294"/>
    <a:srgbClr val="F89D1C"/>
    <a:srgbClr val="EB3D44"/>
    <a:srgbClr val="37B34A"/>
    <a:srgbClr val="4AA5DC"/>
    <a:srgbClr val="B72D33"/>
    <a:srgbClr val="8D42C6"/>
    <a:srgbClr val="A020E9"/>
    <a:srgbClr val="A4A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3" autoAdjust="0"/>
    <p:restoredTop sz="68421" autoAdjust="0"/>
  </p:normalViewPr>
  <p:slideViewPr>
    <p:cSldViewPr snapToGrid="0">
      <p:cViewPr varScale="1">
        <p:scale>
          <a:sx n="57" d="100"/>
          <a:sy n="57" d="100"/>
        </p:scale>
        <p:origin x="1724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52FDE7-07FB-42AD-851E-3A9E1D99ABF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4F5F770-3A1B-4609-9ED4-113D7B0312BE}">
      <dgm:prSet phldrT="[Text]"/>
      <dgm:spPr>
        <a:solidFill>
          <a:srgbClr val="4AA5DC"/>
        </a:solidFill>
      </dgm:spPr>
      <dgm:t>
        <a:bodyPr/>
        <a:lstStyle/>
        <a:p>
          <a:r>
            <a:rPr lang="en-US" dirty="0"/>
            <a:t>Identify</a:t>
          </a:r>
        </a:p>
      </dgm:t>
    </dgm:pt>
    <dgm:pt modelId="{5B77A5D5-342F-4177-9F35-300C22AE9AA9}" type="parTrans" cxnId="{992C0D2B-5817-45B5-BA81-3893FE0AE4BD}">
      <dgm:prSet/>
      <dgm:spPr/>
      <dgm:t>
        <a:bodyPr/>
        <a:lstStyle/>
        <a:p>
          <a:endParaRPr lang="en-US"/>
        </a:p>
      </dgm:t>
    </dgm:pt>
    <dgm:pt modelId="{888CD7E7-1298-4007-AB9F-37E5B7F5EEDD}" type="sibTrans" cxnId="{992C0D2B-5817-45B5-BA81-3893FE0AE4BD}">
      <dgm:prSet/>
      <dgm:spPr/>
      <dgm:t>
        <a:bodyPr/>
        <a:lstStyle/>
        <a:p>
          <a:endParaRPr lang="en-US"/>
        </a:p>
      </dgm:t>
    </dgm:pt>
    <dgm:pt modelId="{5352DF3A-193E-4D9D-9607-CD6E82BA96F7}">
      <dgm:prSet phldrT="[Text]"/>
      <dgm:spPr>
        <a:solidFill>
          <a:srgbClr val="835294"/>
        </a:solidFill>
      </dgm:spPr>
      <dgm:t>
        <a:bodyPr/>
        <a:lstStyle/>
        <a:p>
          <a:r>
            <a:rPr lang="en-US" dirty="0"/>
            <a:t>Protect</a:t>
          </a:r>
        </a:p>
      </dgm:t>
    </dgm:pt>
    <dgm:pt modelId="{49852631-ECDA-4ED7-AAB5-2ADB84DA2A22}" type="parTrans" cxnId="{BB3C5B7A-2DBD-45EC-8C69-5A16FB27331B}">
      <dgm:prSet/>
      <dgm:spPr/>
      <dgm:t>
        <a:bodyPr/>
        <a:lstStyle/>
        <a:p>
          <a:endParaRPr lang="en-US"/>
        </a:p>
      </dgm:t>
    </dgm:pt>
    <dgm:pt modelId="{5859457C-3C62-4245-AA9E-47C1C8E8F777}" type="sibTrans" cxnId="{BB3C5B7A-2DBD-45EC-8C69-5A16FB27331B}">
      <dgm:prSet/>
      <dgm:spPr/>
      <dgm:t>
        <a:bodyPr/>
        <a:lstStyle/>
        <a:p>
          <a:endParaRPr lang="en-US"/>
        </a:p>
      </dgm:t>
    </dgm:pt>
    <dgm:pt modelId="{4E75A507-515D-40E8-8305-B83E0F1A26AC}">
      <dgm:prSet phldrT="[Text]"/>
      <dgm:spPr>
        <a:solidFill>
          <a:srgbClr val="F89D1C"/>
        </a:solidFill>
      </dgm:spPr>
      <dgm:t>
        <a:bodyPr/>
        <a:lstStyle/>
        <a:p>
          <a:r>
            <a:rPr lang="en-US" dirty="0"/>
            <a:t>Detect</a:t>
          </a:r>
        </a:p>
      </dgm:t>
    </dgm:pt>
    <dgm:pt modelId="{67C8A95E-46AB-40C4-9B83-406026FF89B9}" type="parTrans" cxnId="{75FFE0FF-3AF1-4E7C-A812-EF40EB9CF60E}">
      <dgm:prSet/>
      <dgm:spPr/>
      <dgm:t>
        <a:bodyPr/>
        <a:lstStyle/>
        <a:p>
          <a:endParaRPr lang="en-US"/>
        </a:p>
      </dgm:t>
    </dgm:pt>
    <dgm:pt modelId="{0EBA3CE1-F37C-4CC9-B9C3-90933AA7830A}" type="sibTrans" cxnId="{75FFE0FF-3AF1-4E7C-A812-EF40EB9CF60E}">
      <dgm:prSet/>
      <dgm:spPr/>
      <dgm:t>
        <a:bodyPr/>
        <a:lstStyle/>
        <a:p>
          <a:endParaRPr lang="en-US"/>
        </a:p>
      </dgm:t>
    </dgm:pt>
    <dgm:pt modelId="{593C3D8F-4C00-48C1-AECF-EBE532788047}">
      <dgm:prSet phldrT="[Text]"/>
      <dgm:spPr>
        <a:solidFill>
          <a:srgbClr val="EB3D44"/>
        </a:solidFill>
        <a:ln w="76200">
          <a:solidFill>
            <a:schemeClr val="tx2"/>
          </a:solidFill>
        </a:ln>
      </dgm:spPr>
      <dgm:t>
        <a:bodyPr/>
        <a:lstStyle/>
        <a:p>
          <a:r>
            <a:rPr lang="en-US" dirty="0"/>
            <a:t>Respond</a:t>
          </a:r>
        </a:p>
      </dgm:t>
    </dgm:pt>
    <dgm:pt modelId="{6B3FC211-B5D2-421D-8635-48CDB382E619}" type="parTrans" cxnId="{8D465CF0-A994-46D5-A9BB-EFD60A77FFAF}">
      <dgm:prSet/>
      <dgm:spPr/>
      <dgm:t>
        <a:bodyPr/>
        <a:lstStyle/>
        <a:p>
          <a:endParaRPr lang="en-US"/>
        </a:p>
      </dgm:t>
    </dgm:pt>
    <dgm:pt modelId="{1C443D63-9BD4-4593-997A-91B77BD3B8CA}" type="sibTrans" cxnId="{8D465CF0-A994-46D5-A9BB-EFD60A77FFAF}">
      <dgm:prSet/>
      <dgm:spPr/>
      <dgm:t>
        <a:bodyPr/>
        <a:lstStyle/>
        <a:p>
          <a:endParaRPr lang="en-US"/>
        </a:p>
      </dgm:t>
    </dgm:pt>
    <dgm:pt modelId="{2AC5C068-F1FC-44FC-AD4C-C865CE10439A}">
      <dgm:prSet phldrT="[Text]"/>
      <dgm:spPr>
        <a:solidFill>
          <a:srgbClr val="37B34A"/>
        </a:solidFill>
      </dgm:spPr>
      <dgm:t>
        <a:bodyPr/>
        <a:lstStyle/>
        <a:p>
          <a:r>
            <a:rPr lang="en-US" dirty="0"/>
            <a:t>Recover</a:t>
          </a:r>
        </a:p>
      </dgm:t>
    </dgm:pt>
    <dgm:pt modelId="{4839B367-0B52-4314-9D1F-D6BDB053D488}" type="parTrans" cxnId="{31ECC848-AFD2-475F-A050-2CD5D7152961}">
      <dgm:prSet/>
      <dgm:spPr/>
      <dgm:t>
        <a:bodyPr/>
        <a:lstStyle/>
        <a:p>
          <a:endParaRPr lang="en-US"/>
        </a:p>
      </dgm:t>
    </dgm:pt>
    <dgm:pt modelId="{C802C7EF-22FF-4E8E-ACB1-697A61997646}" type="sibTrans" cxnId="{31ECC848-AFD2-475F-A050-2CD5D7152961}">
      <dgm:prSet/>
      <dgm:spPr/>
      <dgm:t>
        <a:bodyPr/>
        <a:lstStyle/>
        <a:p>
          <a:endParaRPr lang="en-US"/>
        </a:p>
      </dgm:t>
    </dgm:pt>
    <dgm:pt modelId="{57417AB0-03F3-45AA-99AF-6001C5F14917}" type="pres">
      <dgm:prSet presAssocID="{1C52FDE7-07FB-42AD-851E-3A9E1D99ABFE}" presName="Name0" presStyleCnt="0">
        <dgm:presLayoutVars>
          <dgm:dir/>
          <dgm:animLvl val="lvl"/>
          <dgm:resizeHandles val="exact"/>
        </dgm:presLayoutVars>
      </dgm:prSet>
      <dgm:spPr/>
    </dgm:pt>
    <dgm:pt modelId="{9558873E-F699-463E-A217-46F6C90B899B}" type="pres">
      <dgm:prSet presAssocID="{84F5F770-3A1B-4609-9ED4-113D7B0312BE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32D05305-C2F4-4A3E-9AD6-8BFACF2FFC71}" type="pres">
      <dgm:prSet presAssocID="{888CD7E7-1298-4007-AB9F-37E5B7F5EEDD}" presName="parTxOnlySpace" presStyleCnt="0"/>
      <dgm:spPr/>
    </dgm:pt>
    <dgm:pt modelId="{6B0E22CA-00D4-4E4A-8D85-ACA3F4FC0725}" type="pres">
      <dgm:prSet presAssocID="{5352DF3A-193E-4D9D-9607-CD6E82BA96F7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CC68098-B06A-4F44-B35E-23985ED25245}" type="pres">
      <dgm:prSet presAssocID="{5859457C-3C62-4245-AA9E-47C1C8E8F777}" presName="parTxOnlySpace" presStyleCnt="0"/>
      <dgm:spPr/>
    </dgm:pt>
    <dgm:pt modelId="{8A72DD0A-3BCD-4774-B593-9F7AAB48C036}" type="pres">
      <dgm:prSet presAssocID="{4E75A507-515D-40E8-8305-B83E0F1A26A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2C9BFA6E-0874-49F8-B654-21E7AD5E3C66}" type="pres">
      <dgm:prSet presAssocID="{0EBA3CE1-F37C-4CC9-B9C3-90933AA7830A}" presName="parTxOnlySpace" presStyleCnt="0"/>
      <dgm:spPr/>
    </dgm:pt>
    <dgm:pt modelId="{E534E0BA-F2B7-45A3-8724-7E6B6C97A86B}" type="pres">
      <dgm:prSet presAssocID="{593C3D8F-4C00-48C1-AECF-EBE53278804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E2E04E03-B9D9-416B-965D-7294D7280449}" type="pres">
      <dgm:prSet presAssocID="{1C443D63-9BD4-4593-997A-91B77BD3B8CA}" presName="parTxOnlySpace" presStyleCnt="0"/>
      <dgm:spPr/>
    </dgm:pt>
    <dgm:pt modelId="{CDCE6402-04D5-41B2-9F22-37EB05130143}" type="pres">
      <dgm:prSet presAssocID="{2AC5C068-F1FC-44FC-AD4C-C865CE10439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92C0D2B-5817-45B5-BA81-3893FE0AE4BD}" srcId="{1C52FDE7-07FB-42AD-851E-3A9E1D99ABFE}" destId="{84F5F770-3A1B-4609-9ED4-113D7B0312BE}" srcOrd="0" destOrd="0" parTransId="{5B77A5D5-342F-4177-9F35-300C22AE9AA9}" sibTransId="{888CD7E7-1298-4007-AB9F-37E5B7F5EEDD}"/>
    <dgm:cxn modelId="{BF5D8936-788F-4919-A84A-CC3159E15485}" type="presOf" srcId="{84F5F770-3A1B-4609-9ED4-113D7B0312BE}" destId="{9558873E-F699-463E-A217-46F6C90B899B}" srcOrd="0" destOrd="0" presId="urn:microsoft.com/office/officeart/2005/8/layout/chevron1"/>
    <dgm:cxn modelId="{31ECC848-AFD2-475F-A050-2CD5D7152961}" srcId="{1C52FDE7-07FB-42AD-851E-3A9E1D99ABFE}" destId="{2AC5C068-F1FC-44FC-AD4C-C865CE10439A}" srcOrd="4" destOrd="0" parTransId="{4839B367-0B52-4314-9D1F-D6BDB053D488}" sibTransId="{C802C7EF-22FF-4E8E-ACB1-697A61997646}"/>
    <dgm:cxn modelId="{83441671-FDA1-47BB-845A-AB9310360744}" type="presOf" srcId="{593C3D8F-4C00-48C1-AECF-EBE532788047}" destId="{E534E0BA-F2B7-45A3-8724-7E6B6C97A86B}" srcOrd="0" destOrd="0" presId="urn:microsoft.com/office/officeart/2005/8/layout/chevron1"/>
    <dgm:cxn modelId="{BB3C5B7A-2DBD-45EC-8C69-5A16FB27331B}" srcId="{1C52FDE7-07FB-42AD-851E-3A9E1D99ABFE}" destId="{5352DF3A-193E-4D9D-9607-CD6E82BA96F7}" srcOrd="1" destOrd="0" parTransId="{49852631-ECDA-4ED7-AAB5-2ADB84DA2A22}" sibTransId="{5859457C-3C62-4245-AA9E-47C1C8E8F777}"/>
    <dgm:cxn modelId="{8AA6F284-9725-4354-8783-D15C5C95A6DC}" type="presOf" srcId="{1C52FDE7-07FB-42AD-851E-3A9E1D99ABFE}" destId="{57417AB0-03F3-45AA-99AF-6001C5F14917}" srcOrd="0" destOrd="0" presId="urn:microsoft.com/office/officeart/2005/8/layout/chevron1"/>
    <dgm:cxn modelId="{B6CD0592-D823-4869-A79B-F6886E225007}" type="presOf" srcId="{5352DF3A-193E-4D9D-9607-CD6E82BA96F7}" destId="{6B0E22CA-00D4-4E4A-8D85-ACA3F4FC0725}" srcOrd="0" destOrd="0" presId="urn:microsoft.com/office/officeart/2005/8/layout/chevron1"/>
    <dgm:cxn modelId="{91C50D98-AFC8-4517-9E19-1667CBCBD597}" type="presOf" srcId="{4E75A507-515D-40E8-8305-B83E0F1A26AC}" destId="{8A72DD0A-3BCD-4774-B593-9F7AAB48C036}" srcOrd="0" destOrd="0" presId="urn:microsoft.com/office/officeart/2005/8/layout/chevron1"/>
    <dgm:cxn modelId="{8AC79EB4-0C32-49B7-8CBF-682D90BE8599}" type="presOf" srcId="{2AC5C068-F1FC-44FC-AD4C-C865CE10439A}" destId="{CDCE6402-04D5-41B2-9F22-37EB05130143}" srcOrd="0" destOrd="0" presId="urn:microsoft.com/office/officeart/2005/8/layout/chevron1"/>
    <dgm:cxn modelId="{8D465CF0-A994-46D5-A9BB-EFD60A77FFAF}" srcId="{1C52FDE7-07FB-42AD-851E-3A9E1D99ABFE}" destId="{593C3D8F-4C00-48C1-AECF-EBE532788047}" srcOrd="3" destOrd="0" parTransId="{6B3FC211-B5D2-421D-8635-48CDB382E619}" sibTransId="{1C443D63-9BD4-4593-997A-91B77BD3B8CA}"/>
    <dgm:cxn modelId="{75FFE0FF-3AF1-4E7C-A812-EF40EB9CF60E}" srcId="{1C52FDE7-07FB-42AD-851E-3A9E1D99ABFE}" destId="{4E75A507-515D-40E8-8305-B83E0F1A26AC}" srcOrd="2" destOrd="0" parTransId="{67C8A95E-46AB-40C4-9B83-406026FF89B9}" sibTransId="{0EBA3CE1-F37C-4CC9-B9C3-90933AA7830A}"/>
    <dgm:cxn modelId="{D479EB5E-B6D9-44D6-9B5A-3A5A66A624D1}" type="presParOf" srcId="{57417AB0-03F3-45AA-99AF-6001C5F14917}" destId="{9558873E-F699-463E-A217-46F6C90B899B}" srcOrd="0" destOrd="0" presId="urn:microsoft.com/office/officeart/2005/8/layout/chevron1"/>
    <dgm:cxn modelId="{9DF94302-A078-4F8C-A2A0-C19B71E4761F}" type="presParOf" srcId="{57417AB0-03F3-45AA-99AF-6001C5F14917}" destId="{32D05305-C2F4-4A3E-9AD6-8BFACF2FFC71}" srcOrd="1" destOrd="0" presId="urn:microsoft.com/office/officeart/2005/8/layout/chevron1"/>
    <dgm:cxn modelId="{C7B8D7F1-4134-45D5-9E1C-B387F28D8A7B}" type="presParOf" srcId="{57417AB0-03F3-45AA-99AF-6001C5F14917}" destId="{6B0E22CA-00D4-4E4A-8D85-ACA3F4FC0725}" srcOrd="2" destOrd="0" presId="urn:microsoft.com/office/officeart/2005/8/layout/chevron1"/>
    <dgm:cxn modelId="{C07C1033-D8FC-4170-9BBD-E198562E6CF2}" type="presParOf" srcId="{57417AB0-03F3-45AA-99AF-6001C5F14917}" destId="{0CC68098-B06A-4F44-B35E-23985ED25245}" srcOrd="3" destOrd="0" presId="urn:microsoft.com/office/officeart/2005/8/layout/chevron1"/>
    <dgm:cxn modelId="{B4951E3E-4B15-448F-BEF2-ACE0EBAE124F}" type="presParOf" srcId="{57417AB0-03F3-45AA-99AF-6001C5F14917}" destId="{8A72DD0A-3BCD-4774-B593-9F7AAB48C036}" srcOrd="4" destOrd="0" presId="urn:microsoft.com/office/officeart/2005/8/layout/chevron1"/>
    <dgm:cxn modelId="{D9627305-2AE4-43E5-93DD-E4673E87847A}" type="presParOf" srcId="{57417AB0-03F3-45AA-99AF-6001C5F14917}" destId="{2C9BFA6E-0874-49F8-B654-21E7AD5E3C66}" srcOrd="5" destOrd="0" presId="urn:microsoft.com/office/officeart/2005/8/layout/chevron1"/>
    <dgm:cxn modelId="{73D2C741-31DF-447A-8401-81F6D775E8D2}" type="presParOf" srcId="{57417AB0-03F3-45AA-99AF-6001C5F14917}" destId="{E534E0BA-F2B7-45A3-8724-7E6B6C97A86B}" srcOrd="6" destOrd="0" presId="urn:microsoft.com/office/officeart/2005/8/layout/chevron1"/>
    <dgm:cxn modelId="{799F92EB-10C0-4B0D-A494-E6D27D9C4E18}" type="presParOf" srcId="{57417AB0-03F3-45AA-99AF-6001C5F14917}" destId="{E2E04E03-B9D9-416B-965D-7294D7280449}" srcOrd="7" destOrd="0" presId="urn:microsoft.com/office/officeart/2005/8/layout/chevron1"/>
    <dgm:cxn modelId="{478CBCF3-EA50-4614-8678-3E07B43FA07E}" type="presParOf" srcId="{57417AB0-03F3-45AA-99AF-6001C5F14917}" destId="{CDCE6402-04D5-41B2-9F22-37EB0513014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58873E-F699-463E-A217-46F6C90B899B}">
      <dsp:nvSpPr>
        <dsp:cNvPr id="0" name=""/>
        <dsp:cNvSpPr/>
      </dsp:nvSpPr>
      <dsp:spPr>
        <a:xfrm>
          <a:off x="1897" y="388503"/>
          <a:ext cx="1688826" cy="675530"/>
        </a:xfrm>
        <a:prstGeom prst="chevron">
          <a:avLst/>
        </a:prstGeom>
        <a:solidFill>
          <a:srgbClr val="4AA5D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Identify</a:t>
          </a:r>
        </a:p>
      </dsp:txBody>
      <dsp:txXfrm>
        <a:off x="339662" y="388503"/>
        <a:ext cx="1013296" cy="675530"/>
      </dsp:txXfrm>
    </dsp:sp>
    <dsp:sp modelId="{6B0E22CA-00D4-4E4A-8D85-ACA3F4FC0725}">
      <dsp:nvSpPr>
        <dsp:cNvPr id="0" name=""/>
        <dsp:cNvSpPr/>
      </dsp:nvSpPr>
      <dsp:spPr>
        <a:xfrm>
          <a:off x="1521841" y="388503"/>
          <a:ext cx="1688826" cy="675530"/>
        </a:xfrm>
        <a:prstGeom prst="chevron">
          <a:avLst/>
        </a:prstGeom>
        <a:solidFill>
          <a:srgbClr val="8352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Protect</a:t>
          </a:r>
        </a:p>
      </dsp:txBody>
      <dsp:txXfrm>
        <a:off x="1859606" y="388503"/>
        <a:ext cx="1013296" cy="675530"/>
      </dsp:txXfrm>
    </dsp:sp>
    <dsp:sp modelId="{8A72DD0A-3BCD-4774-B593-9F7AAB48C036}">
      <dsp:nvSpPr>
        <dsp:cNvPr id="0" name=""/>
        <dsp:cNvSpPr/>
      </dsp:nvSpPr>
      <dsp:spPr>
        <a:xfrm>
          <a:off x="3041786" y="388503"/>
          <a:ext cx="1688826" cy="675530"/>
        </a:xfrm>
        <a:prstGeom prst="chevron">
          <a:avLst/>
        </a:prstGeom>
        <a:solidFill>
          <a:srgbClr val="F89D1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Detect</a:t>
          </a:r>
        </a:p>
      </dsp:txBody>
      <dsp:txXfrm>
        <a:off x="3379551" y="388503"/>
        <a:ext cx="1013296" cy="675530"/>
      </dsp:txXfrm>
    </dsp:sp>
    <dsp:sp modelId="{E534E0BA-F2B7-45A3-8724-7E6B6C97A86B}">
      <dsp:nvSpPr>
        <dsp:cNvPr id="0" name=""/>
        <dsp:cNvSpPr/>
      </dsp:nvSpPr>
      <dsp:spPr>
        <a:xfrm>
          <a:off x="4561730" y="388503"/>
          <a:ext cx="1688826" cy="675530"/>
        </a:xfrm>
        <a:prstGeom prst="chevron">
          <a:avLst/>
        </a:prstGeom>
        <a:solidFill>
          <a:srgbClr val="EB3D44"/>
        </a:solidFill>
        <a:ln w="762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Respond</a:t>
          </a:r>
        </a:p>
      </dsp:txBody>
      <dsp:txXfrm>
        <a:off x="4899495" y="388503"/>
        <a:ext cx="1013296" cy="675530"/>
      </dsp:txXfrm>
    </dsp:sp>
    <dsp:sp modelId="{CDCE6402-04D5-41B2-9F22-37EB05130143}">
      <dsp:nvSpPr>
        <dsp:cNvPr id="0" name=""/>
        <dsp:cNvSpPr/>
      </dsp:nvSpPr>
      <dsp:spPr>
        <a:xfrm>
          <a:off x="6081674" y="388503"/>
          <a:ext cx="1688826" cy="675530"/>
        </a:xfrm>
        <a:prstGeom prst="chevron">
          <a:avLst/>
        </a:prstGeom>
        <a:solidFill>
          <a:srgbClr val="37B34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Recover</a:t>
          </a:r>
        </a:p>
      </dsp:txBody>
      <dsp:txXfrm>
        <a:off x="6419439" y="388503"/>
        <a:ext cx="1013296" cy="675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82" name="Google Shape;1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F4B4EC5A-46BA-A7D7-D90E-E09F7F8E8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>
            <a:extLst>
              <a:ext uri="{FF2B5EF4-FFF2-40B4-BE49-F238E27FC236}">
                <a16:creationId xmlns:a16="http://schemas.microsoft.com/office/drawing/2014/main" id="{AAE7D824-07B7-EC1B-16AC-46309429FF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sp>
        <p:nvSpPr>
          <p:cNvPr id="269" name="Google Shape;269;p14:notes">
            <a:extLst>
              <a:ext uri="{FF2B5EF4-FFF2-40B4-BE49-F238E27FC236}">
                <a16:creationId xmlns:a16="http://schemas.microsoft.com/office/drawing/2014/main" id="{64863C9C-3823-A8EE-E917-D3381BB6DD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7121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8BB989AB-662A-6C80-0DA6-D18BF30D5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>
            <a:extLst>
              <a:ext uri="{FF2B5EF4-FFF2-40B4-BE49-F238E27FC236}">
                <a16:creationId xmlns:a16="http://schemas.microsoft.com/office/drawing/2014/main" id="{FE9A99D5-0C6A-3001-2E72-F5AA55525A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69" name="Google Shape;269;p14:notes">
            <a:extLst>
              <a:ext uri="{FF2B5EF4-FFF2-40B4-BE49-F238E27FC236}">
                <a16:creationId xmlns:a16="http://schemas.microsoft.com/office/drawing/2014/main" id="{4D710272-38EA-9519-DE97-4462E35EA7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5804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79CD5CFE-5052-4E24-4A37-8FA76FA1D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>
            <a:extLst>
              <a:ext uri="{FF2B5EF4-FFF2-40B4-BE49-F238E27FC236}">
                <a16:creationId xmlns:a16="http://schemas.microsoft.com/office/drawing/2014/main" id="{B872A3D4-15D2-2496-9A54-F1CF7BFF04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69" name="Google Shape;269;p14:notes">
            <a:extLst>
              <a:ext uri="{FF2B5EF4-FFF2-40B4-BE49-F238E27FC236}">
                <a16:creationId xmlns:a16="http://schemas.microsoft.com/office/drawing/2014/main" id="{4F0E2342-14D7-F724-4F57-02A9737C32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6323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2BDE17DC-6163-830A-8F0B-A6FA17C35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>
            <a:extLst>
              <a:ext uri="{FF2B5EF4-FFF2-40B4-BE49-F238E27FC236}">
                <a16:creationId xmlns:a16="http://schemas.microsoft.com/office/drawing/2014/main" id="{E1E32DD8-0EFE-FCDF-80AF-26A5A7F135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69" name="Google Shape;269;p14:notes">
            <a:extLst>
              <a:ext uri="{FF2B5EF4-FFF2-40B4-BE49-F238E27FC236}">
                <a16:creationId xmlns:a16="http://schemas.microsoft.com/office/drawing/2014/main" id="{711FD322-4E66-6901-0B12-A1A3841D70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203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47CBEA7B-B2D9-39B4-A04C-EEBB2AC6E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>
            <a:extLst>
              <a:ext uri="{FF2B5EF4-FFF2-40B4-BE49-F238E27FC236}">
                <a16:creationId xmlns:a16="http://schemas.microsoft.com/office/drawing/2014/main" id="{E81B447C-E189-5670-D10A-D74F593EFF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69" name="Google Shape;269;p14:notes">
            <a:extLst>
              <a:ext uri="{FF2B5EF4-FFF2-40B4-BE49-F238E27FC236}">
                <a16:creationId xmlns:a16="http://schemas.microsoft.com/office/drawing/2014/main" id="{FC93DE46-C820-6DA8-B587-75DFD203DF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9484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A9D374-6775-4BC6-C3FE-DC3490475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>
            <a:extLst>
              <a:ext uri="{FF2B5EF4-FFF2-40B4-BE49-F238E27FC236}">
                <a16:creationId xmlns:a16="http://schemas.microsoft.com/office/drawing/2014/main" id="{21E39023-AC6D-5BE5-A94F-384813DE7E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69" name="Google Shape;269;p14:notes">
            <a:extLst>
              <a:ext uri="{FF2B5EF4-FFF2-40B4-BE49-F238E27FC236}">
                <a16:creationId xmlns:a16="http://schemas.microsoft.com/office/drawing/2014/main" id="{41D49AAB-DE0D-EE78-16D5-936634A9E0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8641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4" name="Google Shape;2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>
          <a:extLst>
            <a:ext uri="{FF2B5EF4-FFF2-40B4-BE49-F238E27FC236}">
              <a16:creationId xmlns:a16="http://schemas.microsoft.com/office/drawing/2014/main" id="{C9F8C5A8-BF9D-D95B-648F-470A9575D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:notes">
            <a:extLst>
              <a:ext uri="{FF2B5EF4-FFF2-40B4-BE49-F238E27FC236}">
                <a16:creationId xmlns:a16="http://schemas.microsoft.com/office/drawing/2014/main" id="{24B85AB5-8877-59A2-5E15-D57361D181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55" name="Google Shape;255;p10:notes">
            <a:extLst>
              <a:ext uri="{FF2B5EF4-FFF2-40B4-BE49-F238E27FC236}">
                <a16:creationId xmlns:a16="http://schemas.microsoft.com/office/drawing/2014/main" id="{5973D1BB-E58A-DDDD-2C3E-66B99F83C9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7364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08EACCB9-B4D9-879F-F06F-8814AEE91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>
            <a:extLst>
              <a:ext uri="{FF2B5EF4-FFF2-40B4-BE49-F238E27FC236}">
                <a16:creationId xmlns:a16="http://schemas.microsoft.com/office/drawing/2014/main" id="{0FF6B0C5-ED4C-3F24-4358-E5069EC50E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69" name="Google Shape;269;p14:notes">
            <a:extLst>
              <a:ext uri="{FF2B5EF4-FFF2-40B4-BE49-F238E27FC236}">
                <a16:creationId xmlns:a16="http://schemas.microsoft.com/office/drawing/2014/main" id="{CB469398-1A22-1746-0686-DABEF70ECE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0387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7C05243-B080-BDCC-2114-35EDC1D10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>
            <a:extLst>
              <a:ext uri="{FF2B5EF4-FFF2-40B4-BE49-F238E27FC236}">
                <a16:creationId xmlns:a16="http://schemas.microsoft.com/office/drawing/2014/main" id="{4E9F23E8-1045-F691-556E-9773A45DC5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None/>
            </a:pPr>
            <a:endParaRPr lang="en-US" dirty="0"/>
          </a:p>
        </p:txBody>
      </p:sp>
      <p:sp>
        <p:nvSpPr>
          <p:cNvPr id="269" name="Google Shape;269;p14:notes">
            <a:extLst>
              <a:ext uri="{FF2B5EF4-FFF2-40B4-BE49-F238E27FC236}">
                <a16:creationId xmlns:a16="http://schemas.microsoft.com/office/drawing/2014/main" id="{49A12D04-64C4-40E7-E3D1-70904C5ACB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956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1FCAA634-1761-C384-F1B2-D33D1C0FE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>
            <a:extLst>
              <a:ext uri="{FF2B5EF4-FFF2-40B4-BE49-F238E27FC236}">
                <a16:creationId xmlns:a16="http://schemas.microsoft.com/office/drawing/2014/main" id="{3E78DCC9-052D-FD28-E2EC-67D75D5FE2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69" name="Google Shape;269;p14:notes">
            <a:extLst>
              <a:ext uri="{FF2B5EF4-FFF2-40B4-BE49-F238E27FC236}">
                <a16:creationId xmlns:a16="http://schemas.microsoft.com/office/drawing/2014/main" id="{87439040-F8FC-BA9F-5AB0-2FFE1B014F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545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A527CB29-28F2-1C81-ADD4-E9ACAA628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>
            <a:extLst>
              <a:ext uri="{FF2B5EF4-FFF2-40B4-BE49-F238E27FC236}">
                <a16:creationId xmlns:a16="http://schemas.microsoft.com/office/drawing/2014/main" id="{4EED1832-3671-944C-09DC-E9682C903A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69" name="Google Shape;269;p14:notes">
            <a:extLst>
              <a:ext uri="{FF2B5EF4-FFF2-40B4-BE49-F238E27FC236}">
                <a16:creationId xmlns:a16="http://schemas.microsoft.com/office/drawing/2014/main" id="{99A2FA1D-7939-1A1A-84B0-60F87E93F7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564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15F8646D-C231-AE71-44C8-CC9D868F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>
            <a:extLst>
              <a:ext uri="{FF2B5EF4-FFF2-40B4-BE49-F238E27FC236}">
                <a16:creationId xmlns:a16="http://schemas.microsoft.com/office/drawing/2014/main" id="{7FEA924D-0943-5DDC-BC17-D35E5032AD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269" name="Google Shape;269;p14:notes">
            <a:extLst>
              <a:ext uri="{FF2B5EF4-FFF2-40B4-BE49-F238E27FC236}">
                <a16:creationId xmlns:a16="http://schemas.microsoft.com/office/drawing/2014/main" id="{B417FD95-C238-B977-B274-18B76DA7F9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9888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A6760F31-89C2-E6D4-7B35-A6C78350E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>
            <a:extLst>
              <a:ext uri="{FF2B5EF4-FFF2-40B4-BE49-F238E27FC236}">
                <a16:creationId xmlns:a16="http://schemas.microsoft.com/office/drawing/2014/main" id="{3DA0F0F5-AD4D-7D8C-CBEA-4BB327C2E2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69" name="Google Shape;269;p14:notes">
            <a:extLst>
              <a:ext uri="{FF2B5EF4-FFF2-40B4-BE49-F238E27FC236}">
                <a16:creationId xmlns:a16="http://schemas.microsoft.com/office/drawing/2014/main" id="{193D33A8-D867-AB2B-EC64-40CBA25803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9275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Photo">
  <p:cSld name="Cover - Full Photo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152400" y="154000"/>
            <a:ext cx="8839200" cy="4876800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4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6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Gill Sans"/>
              <a:buNone/>
              <a:defRPr sz="18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Gill Sans"/>
              <a:buNone/>
              <a:defRPr sz="14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2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pic>
        <p:nvPicPr>
          <p:cNvPr id="19" name="Google Shape;19;p2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3805" y="569937"/>
            <a:ext cx="1371600" cy="4110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62648D-B93B-3683-1904-50FA0B18F4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1188" y="600099"/>
            <a:ext cx="956136" cy="384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3 Content">
  <p:cSld name="1_Red/Gray 3 Content"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 + Bottom Photo">
  <p:cSld name="1_Red/Gray 1 Content + Bottom Photo"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2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 + Right Photo">
  <p:cSld name="1_Red/Gray 1 Content + Right Photo"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body" idx="2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- Full Red">
  <p:cSld name="1_Cover - Full Red">
    <p:bg>
      <p:bgPr>
        <a:solidFill>
          <a:srgbClr val="002F6C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3805" y="569937"/>
            <a:ext cx="1371600" cy="41090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4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6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Gill Sans"/>
              <a:buNone/>
              <a:defRPr sz="18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Gill Sans"/>
              <a:buNone/>
              <a:defRPr sz="14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E4E538-D465-4E00-CED0-5D3C7D49C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1188" y="600099"/>
            <a:ext cx="956136" cy="384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- Full Red">
  <p:cSld name="1_Divider - Full Red">
    <p:bg>
      <p:bgPr>
        <a:solidFill>
          <a:srgbClr val="002F6C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1143000" y="534987"/>
            <a:ext cx="5486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32" name="Google Shape;132;p26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3805" y="4344987"/>
            <a:ext cx="1371600" cy="4109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26"/>
          <p:cNvCxnSpPr/>
          <p:nvPr/>
        </p:nvCxnSpPr>
        <p:spPr>
          <a:xfrm>
            <a:off x="746760" y="687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1CC470E-1DF4-F6AA-64B1-F2E24E8813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2618" y="4378762"/>
            <a:ext cx="956136" cy="384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">
  <p:cSld name="2_Red/Gray 1 Content">
    <p:bg>
      <p:bgPr>
        <a:solidFill>
          <a:srgbClr val="E7E7E5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2 Content">
  <p:cSld name="2_Red/Gray 2 Content">
    <p:bg>
      <p:bgPr>
        <a:solidFill>
          <a:srgbClr val="E7E7E5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3 Content">
  <p:cSld name="2_Red/Gray 3 Content">
    <p:bg>
      <p:bgPr>
        <a:solidFill>
          <a:srgbClr val="E7E7E5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5" name="Google Shape;145;p29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 + Bottom Photo">
  <p:cSld name="2_Red/Gray 1 Content + Bottom Photo">
    <p:bg>
      <p:bgPr>
        <a:solidFill>
          <a:srgbClr val="E7E7E5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body" idx="2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 + Right Photo">
  <p:cSld name="2_Red/Gray 1 Content + Right Photo">
    <p:bg>
      <p:bgPr>
        <a:solidFill>
          <a:srgbClr val="E7E7E5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>
            <a:spLocks noGrp="1"/>
          </p:cNvSpPr>
          <p:nvPr>
            <p:ph type="pic" idx="2"/>
          </p:nvPr>
        </p:nvSpPr>
        <p:spPr>
          <a:xfrm>
            <a:off x="4572000" y="153988"/>
            <a:ext cx="4419600" cy="487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body" idx="3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Full Red">
  <p:cSld name="Divider - Full Red">
    <p:bg>
      <p:bgPr>
        <a:solidFill>
          <a:srgbClr val="BA0C2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143000" y="534987"/>
            <a:ext cx="5486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bin"/>
              <a:buNone/>
              <a:defRPr sz="2400" b="0" i="0" u="none" strike="noStrike" cap="none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" name="Google Shape;65;p10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3805" y="4344987"/>
            <a:ext cx="1371600" cy="41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84BD42-8185-C451-1BEC-6B69DC81E0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2618" y="4378762"/>
            <a:ext cx="956136" cy="384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Title Only">
  <p:cSld name="2_Red/Gray Title Only">
    <p:bg>
      <p:bgPr>
        <a:solidFill>
          <a:srgbClr val="E7E7E5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 txBox="1">
            <a:spLocks noGrp="1"/>
          </p:cNvSpPr>
          <p:nvPr>
            <p:ph type="body" idx="1"/>
          </p:nvPr>
        </p:nvSpPr>
        <p:spPr>
          <a:xfrm rot="-5400000">
            <a:off x="34427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title"/>
          </p:nvPr>
        </p:nvSpPr>
        <p:spPr>
          <a:xfrm>
            <a:off x="4877104" y="2188567"/>
            <a:ext cx="3885896" cy="83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">
  <p:cSld name="3_Red/Gray 1 Content"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3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0" name="Google Shape;160;p33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2 Content">
  <p:cSld name="3_Red/Gray 2 Content"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3" name="Google Shape;163;p34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4" name="Google Shape;164;p34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3 Content">
  <p:cSld name="3_Red/Gray 3 Content"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7" name="Google Shape;167;p35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8" name="Google Shape;168;p35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9" name="Google Shape;169;p35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 + Bottom Photo">
  <p:cSld name="3_Red/Gray 1 Content + Bottom Photo"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6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72" name="Google Shape;172;p36"/>
          <p:cNvSpPr txBox="1">
            <a:spLocks noGrp="1"/>
          </p:cNvSpPr>
          <p:nvPr>
            <p:ph type="body" idx="2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73" name="Google Shape;173;p36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 + Right Photo">
  <p:cSld name="3_Red/Gray 1 Content + Right Photo"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7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76" name="Google Shape;176;p37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7" name="Google Shape;177;p37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body" idx="2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79" name="Google Shape;179;p37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0067B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Bottom Photo">
  <p:cSld name="Red/Gray 1 Content + Bottom Photo">
    <p:bg>
      <p:bgPr>
        <a:solidFill>
          <a:srgbClr val="E7E7E5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2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">
  <p:cSld name="Red/Gray 1 Content">
    <p:bg>
      <p:bgPr>
        <a:solidFill>
          <a:srgbClr val="E7E7E5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Info">
  <p:cSld name="Contact Info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8;p4">
            <a:extLst>
              <a:ext uri="{FF2B5EF4-FFF2-40B4-BE49-F238E27FC236}">
                <a16:creationId xmlns:a16="http://schemas.microsoft.com/office/drawing/2014/main" id="{09C3259C-D447-D4C1-0720-3FD2D68F662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8427" y="4215396"/>
            <a:ext cx="1794100" cy="69791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 rot="-5400000">
            <a:off x="78623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2"/>
          </p:nvPr>
        </p:nvSpPr>
        <p:spPr>
          <a:xfrm>
            <a:off x="685800" y="3135206"/>
            <a:ext cx="34290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600" i="0" u="none" strike="noStrike" cap="none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Gill Sans"/>
              <a:buNone/>
              <a:defRPr sz="18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Gill Sans"/>
              <a:buNone/>
              <a:defRPr sz="14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pic>
        <p:nvPicPr>
          <p:cNvPr id="3" name="Picture 2" descr="Home">
            <a:extLst>
              <a:ext uri="{FF2B5EF4-FFF2-40B4-BE49-F238E27FC236}">
                <a16:creationId xmlns:a16="http://schemas.microsoft.com/office/drawing/2014/main" id="{805B1D4A-F896-29E7-3580-118AC8DBE3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662" y="4384575"/>
            <a:ext cx="948145" cy="3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ed/Gray 2 Content">
  <p:cSld name="4_Red/Gray 2 Content">
    <p:bg>
      <p:bgPr>
        <a:solidFill>
          <a:srgbClr val="E7E7E5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Title Only">
  <p:cSld name="Red/Gray Title Only">
    <p:bg>
      <p:bgPr>
        <a:solidFill>
          <a:srgbClr val="E7E7E5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 rot="-5400000">
            <a:off x="34427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None/>
              <a:defRPr sz="60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8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  <a:defRPr sz="16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ill Sans"/>
              <a:buNone/>
              <a:defRPr sz="14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2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4877104" y="2188567"/>
            <a:ext cx="3885896" cy="83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">
  <p:cSld name="1_Red/Gray 1 Content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2 Content">
  <p:cSld name="1_Red/Gray 2 Content"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sz="240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0" y="0"/>
            <a:ext cx="9144000" cy="5189384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  <p:sldLayoutId id="2147483658" r:id="rId3"/>
    <p:sldLayoutId id="2147483660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isa.gov/sites/default/files/2023-10/StopRansomware-Guide-508C-v3_1.pdf" TargetMode="External"/><Relationship Id="rId3" Type="http://schemas.openxmlformats.org/officeDocument/2006/relationships/hyperlink" Target="https://www.publicpower.org/system/files/documents/Public-Power-Cyber-Incident-Response-Playbook.pdf" TargetMode="External"/><Relationship Id="rId7" Type="http://schemas.openxmlformats.org/officeDocument/2006/relationships/hyperlink" Target="https://www.nerc.com/comm/RSTC_Reliability_Guidelines/Reliability_Guideline-Cyber_Intrusion_Guide_for_System_Operators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nvlpubs.nist.gov/nistpubs/specialpublications/nist.sp.800-83r1.pdf" TargetMode="External"/><Relationship Id="rId5" Type="http://schemas.openxmlformats.org/officeDocument/2006/relationships/hyperlink" Target="https://nvlpubs.nist.gov/nistpubs/SpecialPublications/NIST.SP.800-82r3.pdf" TargetMode="External"/><Relationship Id="rId4" Type="http://schemas.openxmlformats.org/officeDocument/2006/relationships/hyperlink" Target="https://nvlpubs.nist.gov/nistpubs/SpecialPublications/NIST.SP.800-61r2.pd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3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2.png"/><Relationship Id="rId9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digital binary data on a screen">
            <a:extLst>
              <a:ext uri="{FF2B5EF4-FFF2-40B4-BE49-F238E27FC236}">
                <a16:creationId xmlns:a16="http://schemas.microsoft.com/office/drawing/2014/main" id="{4471FF52-346C-0773-595C-83FC8CD0F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16" y="1236616"/>
            <a:ext cx="8831384" cy="3794171"/>
          </a:xfrm>
          <a:prstGeom prst="rect">
            <a:avLst/>
          </a:prstGeom>
        </p:spPr>
      </p:pic>
      <p:sp>
        <p:nvSpPr>
          <p:cNvPr id="184" name="Google Shape;184;p38"/>
          <p:cNvSpPr txBox="1">
            <a:spLocks noGrp="1"/>
          </p:cNvSpPr>
          <p:nvPr>
            <p:ph type="ctrTitle"/>
          </p:nvPr>
        </p:nvSpPr>
        <p:spPr>
          <a:xfrm>
            <a:off x="685799" y="1601787"/>
            <a:ext cx="4025803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bin"/>
              <a:buNone/>
            </a:pPr>
            <a:r>
              <a:rPr lang="en-US" sz="2400" u="none" strike="noStrike" cap="none" dirty="0">
                <a:solidFill>
                  <a:schemeClr val="lt1"/>
                </a:solidFill>
              </a:rPr>
              <a:t>HOW TO DEVELOP AN</a:t>
            </a:r>
            <a:r>
              <a:rPr lang="en-US" sz="2400" i="0" u="none" strike="noStrike" cap="none" dirty="0">
                <a:solidFill>
                  <a:schemeClr val="lt1"/>
                </a:solidFill>
              </a:rPr>
              <a:t> INCIDENT RESPONSE PLAN</a:t>
            </a:r>
            <a:br>
              <a:rPr lang="en-US" sz="2400" i="0" u="none" strike="noStrike" cap="none" dirty="0">
                <a:solidFill>
                  <a:schemeClr val="lt1"/>
                </a:solidFill>
              </a:rPr>
            </a:br>
            <a:endParaRPr sz="2400" i="0" u="none" strike="noStrike" cap="none" dirty="0">
              <a:solidFill>
                <a:schemeClr val="lt1"/>
              </a:solidFill>
            </a:endParaRPr>
          </a:p>
        </p:txBody>
      </p:sp>
      <p:sp>
        <p:nvSpPr>
          <p:cNvPr id="185" name="Google Shape;185;p38"/>
          <p:cNvSpPr txBox="1">
            <a:spLocks noGrp="1"/>
          </p:cNvSpPr>
          <p:nvPr>
            <p:ph type="subTitle" idx="1"/>
          </p:nvPr>
        </p:nvSpPr>
        <p:spPr>
          <a:xfrm>
            <a:off x="685800" y="2995857"/>
            <a:ext cx="38862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1600" i="0" u="none" strike="noStrike" cap="none" dirty="0">
                <a:solidFill>
                  <a:schemeClr val="lt1"/>
                </a:solidFill>
              </a:rPr>
              <a:t>Michael Martin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dirty="0"/>
              <a:t>Chelan County Public Utility District</a:t>
            </a:r>
            <a:endParaRPr lang="en-US" sz="1600" i="0" u="none" strike="noStrike" cap="none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>
          <a:extLst>
            <a:ext uri="{FF2B5EF4-FFF2-40B4-BE49-F238E27FC236}">
              <a16:creationId xmlns:a16="http://schemas.microsoft.com/office/drawing/2014/main" id="{49540B30-0A78-D391-9CB4-7B1304C46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0">
            <a:extLst>
              <a:ext uri="{FF2B5EF4-FFF2-40B4-BE49-F238E27FC236}">
                <a16:creationId xmlns:a16="http://schemas.microsoft.com/office/drawing/2014/main" id="{133F8A62-FDE4-2DAF-8C6A-7FA0E27830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104" y="313591"/>
            <a:ext cx="7772400" cy="47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Font typeface="Cabin"/>
              <a:buNone/>
            </a:pPr>
            <a:r>
              <a:rPr lang="en-US" dirty="0">
                <a:solidFill>
                  <a:schemeClr val="accent2"/>
                </a:solidFill>
              </a:rPr>
              <a:t>EXERCISE YOUR INCIDENT RESPONSE PLAN</a:t>
            </a:r>
            <a:endParaRPr dirty="0">
              <a:solidFill>
                <a:schemeClr val="accent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2" name="Google Shape;272;p50">
            <a:extLst>
              <a:ext uri="{FF2B5EF4-FFF2-40B4-BE49-F238E27FC236}">
                <a16:creationId xmlns:a16="http://schemas.microsoft.com/office/drawing/2014/main" id="{AD19F4C2-9112-481B-15B4-4C5B9B6B90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935665"/>
            <a:ext cx="4299233" cy="356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dirty="0"/>
              <a:t>Practice the plan with a tabletop drill</a:t>
            </a:r>
            <a:endParaRPr lang="en-US" i="0" u="none" strike="noStrike" cap="none" dirty="0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687388" lvl="1" indent="-230188"/>
            <a:r>
              <a:rPr lang="en-US" dirty="0"/>
              <a:t>Once a year seems reasonable</a:t>
            </a:r>
          </a:p>
          <a:p>
            <a:pPr marL="230188" indent="-230188"/>
            <a:endParaRPr lang="en-US" dirty="0"/>
          </a:p>
          <a:p>
            <a:pPr marL="230188" indent="-230188"/>
            <a:r>
              <a:rPr lang="en-US" dirty="0"/>
              <a:t>Consider testing recent scenarios in the news</a:t>
            </a:r>
          </a:p>
          <a:p>
            <a:pPr marL="687388" lvl="1" indent="-230188"/>
            <a:r>
              <a:rPr lang="en-US" dirty="0"/>
              <a:t>Supply chain watering hole attack</a:t>
            </a:r>
          </a:p>
          <a:p>
            <a:pPr marL="687388" lvl="1" indent="-230188"/>
            <a:r>
              <a:rPr lang="en-US" dirty="0"/>
              <a:t>Insider threat:  Stolen two-factor fob and USB key logger enables unauthorized computer use</a:t>
            </a:r>
          </a:p>
          <a:p>
            <a:pPr marL="687388" lvl="1" indent="-230188"/>
            <a:r>
              <a:rPr lang="en-US" dirty="0"/>
              <a:t>Ransomware</a:t>
            </a:r>
          </a:p>
          <a:p>
            <a:pPr marL="230188" indent="-230188"/>
            <a:endParaRPr lang="en-US" dirty="0"/>
          </a:p>
          <a:p>
            <a:pPr marL="230188" indent="-230188"/>
            <a:r>
              <a:rPr lang="en-US" dirty="0"/>
              <a:t>USE the plan during the exercise</a:t>
            </a:r>
          </a:p>
          <a:p>
            <a:pPr marL="230188" indent="-230188"/>
            <a:endParaRPr lang="en-US" dirty="0"/>
          </a:p>
          <a:p>
            <a:pPr marL="230188" indent="-230188"/>
            <a:r>
              <a:rPr lang="en-US" dirty="0"/>
              <a:t>Train responders</a:t>
            </a:r>
          </a:p>
          <a:p>
            <a:pPr marL="230188" indent="-230188"/>
            <a:endParaRPr lang="en-US" dirty="0"/>
          </a:p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52907-AFBD-BEB0-8618-47081F1BC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033" y="1185495"/>
            <a:ext cx="4021879" cy="3842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C18572-7748-6838-0EAB-73B0F95EDC4D}"/>
              </a:ext>
            </a:extLst>
          </p:cNvPr>
          <p:cNvSpPr txBox="1"/>
          <p:nvPr/>
        </p:nvSpPr>
        <p:spPr>
          <a:xfrm>
            <a:off x="5878081" y="4989209"/>
            <a:ext cx="205376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U.S. Government Accountability Office</a:t>
            </a:r>
          </a:p>
        </p:txBody>
      </p:sp>
    </p:spTree>
    <p:extLst>
      <p:ext uri="{BB962C8B-B14F-4D97-AF65-F5344CB8AC3E}">
        <p14:creationId xmlns:p14="http://schemas.microsoft.com/office/powerpoint/2010/main" val="2056646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>
          <a:extLst>
            <a:ext uri="{FF2B5EF4-FFF2-40B4-BE49-F238E27FC236}">
              <a16:creationId xmlns:a16="http://schemas.microsoft.com/office/drawing/2014/main" id="{E0B0EA2C-E208-66DB-C7D3-7F558F19A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0">
            <a:extLst>
              <a:ext uri="{FF2B5EF4-FFF2-40B4-BE49-F238E27FC236}">
                <a16:creationId xmlns:a16="http://schemas.microsoft.com/office/drawing/2014/main" id="{7F34796B-0577-4438-13A6-F8744DBE65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104" y="313590"/>
            <a:ext cx="7772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Font typeface="Cabin"/>
              <a:buNone/>
            </a:pPr>
            <a:r>
              <a:rPr lang="en-US" sz="2400" i="0" u="none" strike="noStrike" cap="none" dirty="0">
                <a:solidFill>
                  <a:srgbClr val="651D32"/>
                </a:solidFill>
                <a:latin typeface="Gill Sans"/>
                <a:ea typeface="Gill Sans"/>
                <a:cs typeface="Gill Sans"/>
                <a:sym typeface="Gill Sans"/>
              </a:rPr>
              <a:t>Cybersecurity Incident Response Plan</a:t>
            </a:r>
            <a:br>
              <a:rPr lang="en-US" sz="2400" i="0" u="none" strike="noStrike" cap="none" dirty="0">
                <a:solidFill>
                  <a:srgbClr val="651D3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dirty="0"/>
              <a:t>LESSONS LEARNED MEETING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2" name="Google Shape;272;p50">
            <a:extLst>
              <a:ext uri="{FF2B5EF4-FFF2-40B4-BE49-F238E27FC236}">
                <a16:creationId xmlns:a16="http://schemas.microsoft.com/office/drawing/2014/main" id="{5F2EE9BD-4331-4EE3-A47C-C973115098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1296986"/>
            <a:ext cx="7772400" cy="32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None/>
            </a:pPr>
            <a:r>
              <a:rPr lang="en-US" i="1" dirty="0"/>
              <a:t>After testing your plan, hold a lessons learned meeting to improve the process and be better prepared for future incidents.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None/>
            </a:pPr>
            <a:endParaRPr lang="en-US" i="1" dirty="0"/>
          </a:p>
          <a:p>
            <a:pPr marL="230188" marR="0" lvl="0" indent="-230188" algn="l" rtl="0">
              <a:spcBef>
                <a:spcPts val="0"/>
              </a:spcBef>
              <a:spcAft>
                <a:spcPts val="60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dirty="0"/>
              <a:t>How well did we perform?</a:t>
            </a:r>
          </a:p>
          <a:p>
            <a:pPr marL="230188" marR="0" lvl="0" indent="-230188" algn="l" rtl="0">
              <a:spcBef>
                <a:spcPts val="0"/>
              </a:spcBef>
              <a:spcAft>
                <a:spcPts val="60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dirty="0"/>
              <a:t>What information was needed sooner?</a:t>
            </a:r>
          </a:p>
          <a:p>
            <a:pPr marL="230188" marR="0" lvl="0" indent="-230188" algn="l" rtl="0">
              <a:spcBef>
                <a:spcPts val="0"/>
              </a:spcBef>
              <a:spcAft>
                <a:spcPts val="60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dirty="0"/>
              <a:t>What should we do differently next time?</a:t>
            </a:r>
          </a:p>
          <a:p>
            <a:pPr marL="230188" marR="0" lvl="0" indent="-230188" algn="l" rtl="0">
              <a:spcBef>
                <a:spcPts val="0"/>
              </a:spcBef>
              <a:spcAft>
                <a:spcPts val="60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dirty="0"/>
              <a:t>How could information sharing be improved?</a:t>
            </a:r>
          </a:p>
          <a:p>
            <a:pPr marL="230188" marR="0" lvl="0" indent="-230188" algn="l" rtl="0">
              <a:spcBef>
                <a:spcPts val="0"/>
              </a:spcBef>
              <a:spcAft>
                <a:spcPts val="60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dirty="0"/>
              <a:t>Can corrective actions be implemented?</a:t>
            </a:r>
          </a:p>
          <a:p>
            <a:pPr marL="230188" indent="-230188">
              <a:spcAft>
                <a:spcPts val="600"/>
              </a:spcAft>
            </a:pPr>
            <a:r>
              <a:rPr lang="en-US" dirty="0"/>
              <a:t>Did any steps inhibit recovery?</a:t>
            </a:r>
          </a:p>
          <a:p>
            <a:pPr marL="230188" marR="0" lvl="0" indent="-230188" algn="l" rtl="0">
              <a:spcBef>
                <a:spcPts val="0"/>
              </a:spcBef>
              <a:spcAft>
                <a:spcPts val="60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dirty="0"/>
              <a:t>Are additional tools or resources needed?</a:t>
            </a:r>
          </a:p>
          <a:p>
            <a:pPr marL="230188" marR="0" lvl="0" indent="-230188" algn="l" rtl="0">
              <a:spcBef>
                <a:spcPts val="0"/>
              </a:spcBef>
              <a:spcAft>
                <a:spcPts val="60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Could this incident have been prevented</a:t>
            </a:r>
            <a:r>
              <a:rPr lang="en-US" dirty="0"/>
              <a:t>?</a:t>
            </a:r>
            <a:endParaRPr i="0" u="none" strike="noStrike" cap="none" dirty="0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2B32B2-1DDD-920A-7CF1-EC847807F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218" y="1989227"/>
            <a:ext cx="4089374" cy="21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067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>
          <a:extLst>
            <a:ext uri="{FF2B5EF4-FFF2-40B4-BE49-F238E27FC236}">
              <a16:creationId xmlns:a16="http://schemas.microsoft.com/office/drawing/2014/main" id="{9F7CEB0B-C4A6-15C6-EB2E-4435B8828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0">
            <a:extLst>
              <a:ext uri="{FF2B5EF4-FFF2-40B4-BE49-F238E27FC236}">
                <a16:creationId xmlns:a16="http://schemas.microsoft.com/office/drawing/2014/main" id="{82080B51-CD5D-1A33-AF07-FAB8A2B7AE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104" y="313590"/>
            <a:ext cx="7772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Font typeface="Cabin"/>
              <a:buNone/>
            </a:pPr>
            <a:r>
              <a:rPr lang="en-US" sz="2400" i="0" u="none" strike="noStrike" cap="none" dirty="0">
                <a:solidFill>
                  <a:srgbClr val="651D32"/>
                </a:solidFill>
                <a:latin typeface="Gill Sans"/>
                <a:ea typeface="Gill Sans"/>
                <a:cs typeface="Gill Sans"/>
                <a:sym typeface="Gill Sans"/>
              </a:rPr>
              <a:t>Cybersecurity Incident Response Plan</a:t>
            </a:r>
            <a:br>
              <a:rPr lang="en-US" sz="2400" i="0" u="none" strike="noStrike" cap="none" dirty="0">
                <a:solidFill>
                  <a:srgbClr val="651D3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dirty="0"/>
              <a:t>LESSONS LEARNED FEEDBACK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2" name="Google Shape;272;p50">
            <a:extLst>
              <a:ext uri="{FF2B5EF4-FFF2-40B4-BE49-F238E27FC236}">
                <a16:creationId xmlns:a16="http://schemas.microsoft.com/office/drawing/2014/main" id="{4D810C68-CF2E-FF27-2748-1C2496D64B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0188" indent="-230188"/>
            <a:r>
              <a:rPr lang="en-US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Plan was too long</a:t>
            </a:r>
          </a:p>
          <a:p>
            <a:pPr marL="687388" lvl="1" indent="-230188">
              <a:spcBef>
                <a:spcPts val="0"/>
              </a:spcBef>
            </a:pPr>
            <a:r>
              <a:rPr lang="en-US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Users wanted shorter plan or decision tree/checklist</a:t>
            </a:r>
          </a:p>
          <a:p>
            <a:pPr marL="230188" indent="-230188"/>
            <a:endParaRPr lang="en-US" sz="1600" i="0" u="none" strike="noStrike" cap="none" dirty="0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30188" indent="-230188"/>
            <a:r>
              <a:rPr lang="en-US" sz="1600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Communication plan didn’t reflect reality</a:t>
            </a:r>
          </a:p>
          <a:p>
            <a:pPr marL="687388" lvl="1" indent="-230188"/>
            <a:r>
              <a:rPr lang="en-US" dirty="0"/>
              <a:t>In early tests with just a few departments, participants met in a conference room to discuss scenarios</a:t>
            </a:r>
          </a:p>
          <a:p>
            <a:pPr marL="687388" lvl="1" indent="-230188"/>
            <a:r>
              <a:rPr lang="en-US" dirty="0"/>
              <a:t>Later exercises (like nationwide GridEx) involved more departments, and participants worked at their desks to simulate a real event—identifying many communication challenges</a:t>
            </a:r>
            <a:endParaRPr lang="en-US" i="0" u="none" strike="noStrike" cap="none" dirty="0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Graphic 4" descr="Classroom with solid fill">
            <a:extLst>
              <a:ext uri="{FF2B5EF4-FFF2-40B4-BE49-F238E27FC236}">
                <a16:creationId xmlns:a16="http://schemas.microsoft.com/office/drawing/2014/main" id="{2D400C4B-16CC-C636-0384-7B5CD8064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1263" y="452846"/>
            <a:ext cx="1795866" cy="179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33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>
          <a:extLst>
            <a:ext uri="{FF2B5EF4-FFF2-40B4-BE49-F238E27FC236}">
              <a16:creationId xmlns:a16="http://schemas.microsoft.com/office/drawing/2014/main" id="{C1D198ED-BACC-3C01-4636-82DBC9B3D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0">
            <a:extLst>
              <a:ext uri="{FF2B5EF4-FFF2-40B4-BE49-F238E27FC236}">
                <a16:creationId xmlns:a16="http://schemas.microsoft.com/office/drawing/2014/main" id="{45BFE8B9-8211-BA84-9DF3-52FFA24763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104" y="313590"/>
            <a:ext cx="7772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Font typeface="Cabin"/>
              <a:buNone/>
            </a:pPr>
            <a:r>
              <a:rPr lang="en-US" sz="2400" i="0" u="none" strike="noStrike" cap="none" dirty="0">
                <a:solidFill>
                  <a:srgbClr val="651D32"/>
                </a:solidFill>
                <a:latin typeface="Gill Sans"/>
                <a:ea typeface="Gill Sans"/>
                <a:cs typeface="Gill Sans"/>
                <a:sym typeface="Gill Sans"/>
              </a:rPr>
              <a:t>Cybersecurity Incident Response Plan</a:t>
            </a:r>
            <a:br>
              <a:rPr lang="en-US" sz="2400" i="0" u="none" strike="noStrike" cap="none" dirty="0">
                <a:solidFill>
                  <a:srgbClr val="651D3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dirty="0"/>
              <a:t>LESSONS LEARNED IMPROVEMENTS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2" name="Google Shape;272;p50">
            <a:extLst>
              <a:ext uri="{FF2B5EF4-FFF2-40B4-BE49-F238E27FC236}">
                <a16:creationId xmlns:a16="http://schemas.microsoft.com/office/drawing/2014/main" id="{F8D30DA2-8B8D-82BF-34BC-F6F63F1500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5369943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0188" indent="-230188"/>
            <a:r>
              <a:rPr lang="en-US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Application architecture improvements</a:t>
            </a:r>
          </a:p>
          <a:p>
            <a:pPr marL="230188" indent="-230188"/>
            <a:endParaRPr lang="en-US" sz="1600" i="0" u="none" strike="noStrike" cap="none" dirty="0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30188" indent="-230188"/>
            <a:r>
              <a:rPr lang="en-US" sz="1600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Additional security cameras</a:t>
            </a:r>
          </a:p>
          <a:p>
            <a:pPr marL="230188" indent="-230188"/>
            <a:endParaRPr lang="en-US" sz="1600" i="0" u="none" strike="noStrike" cap="none" dirty="0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30188" indent="-230188"/>
            <a:r>
              <a:rPr lang="en-US" sz="1600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Penetration tests of specific networks</a:t>
            </a:r>
          </a:p>
          <a:p>
            <a:pPr marL="230188" indent="-230188"/>
            <a:endParaRPr lang="en-US" dirty="0"/>
          </a:p>
          <a:p>
            <a:pPr marL="230188" indent="-230188"/>
            <a:r>
              <a:rPr lang="en-US" sz="1600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Enhanced event notifications (e.g., after-hours alerts)</a:t>
            </a:r>
          </a:p>
          <a:p>
            <a:pPr marL="230188" indent="-230188"/>
            <a:endParaRPr lang="en-US" dirty="0"/>
          </a:p>
          <a:p>
            <a:pPr marL="230188" indent="-230188"/>
            <a:r>
              <a:rPr lang="en-US" sz="1600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Tools – network monitoring solution to store packet data for operational troubleshooting and forensic analysis</a:t>
            </a:r>
          </a:p>
        </p:txBody>
      </p:sp>
      <p:pic>
        <p:nvPicPr>
          <p:cNvPr id="3" name="Picture 2" descr="CCTV camera">
            <a:extLst>
              <a:ext uri="{FF2B5EF4-FFF2-40B4-BE49-F238E27FC236}">
                <a16:creationId xmlns:a16="http://schemas.microsoft.com/office/drawing/2014/main" id="{918DDCA4-CC53-692F-59B8-135C1E595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571" y="155274"/>
            <a:ext cx="2933856" cy="1725283"/>
          </a:xfrm>
          <a:prstGeom prst="rect">
            <a:avLst/>
          </a:prstGeom>
        </p:spPr>
      </p:pic>
      <p:pic>
        <p:nvPicPr>
          <p:cNvPr id="5" name="Picture 4" descr="Programming data on computer monitor">
            <a:extLst>
              <a:ext uri="{FF2B5EF4-FFF2-40B4-BE49-F238E27FC236}">
                <a16:creationId xmlns:a16="http://schemas.microsoft.com/office/drawing/2014/main" id="{DC21BFF3-E5A3-3286-D50B-678BFB2C7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241" y="1876492"/>
            <a:ext cx="2938461" cy="195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85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>
          <a:extLst>
            <a:ext uri="{FF2B5EF4-FFF2-40B4-BE49-F238E27FC236}">
              <a16:creationId xmlns:a16="http://schemas.microsoft.com/office/drawing/2014/main" id="{08246E45-9C31-4532-6B8B-246561221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0">
            <a:extLst>
              <a:ext uri="{FF2B5EF4-FFF2-40B4-BE49-F238E27FC236}">
                <a16:creationId xmlns:a16="http://schemas.microsoft.com/office/drawing/2014/main" id="{F58D3ECE-4ABA-084B-CD5B-D26A72147F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104" y="193275"/>
            <a:ext cx="7772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Font typeface="Cabin"/>
              <a:buNone/>
            </a:pPr>
            <a:r>
              <a:rPr lang="en-US" sz="2400" i="0" u="none" strike="noStrike" cap="none" dirty="0">
                <a:solidFill>
                  <a:srgbClr val="651D32"/>
                </a:solidFill>
                <a:latin typeface="Gill Sans"/>
                <a:ea typeface="Gill Sans"/>
                <a:cs typeface="Gill Sans"/>
                <a:sym typeface="Gill Sans"/>
              </a:rPr>
              <a:t>Cybersecurity Incident Response Plan</a:t>
            </a:r>
            <a:br>
              <a:rPr lang="en-US" sz="2400" i="0" u="none" strike="noStrike" cap="none" dirty="0">
                <a:solidFill>
                  <a:srgbClr val="651D3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dirty="0">
                <a:solidFill>
                  <a:schemeClr val="accent2"/>
                </a:solidFill>
              </a:rPr>
              <a:t>SUGGESTIONS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2" name="Google Shape;272;p50">
            <a:extLst>
              <a:ext uri="{FF2B5EF4-FFF2-40B4-BE49-F238E27FC236}">
                <a16:creationId xmlns:a16="http://schemas.microsoft.com/office/drawing/2014/main" id="{6A936C8C-9904-3AFD-20A1-D5EAD3EF30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1208756"/>
            <a:ext cx="7772400" cy="341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0188" indent="-230188"/>
            <a:r>
              <a:rPr lang="en-US" dirty="0"/>
              <a:t>Print response plans and related information (contact list, vendor information)</a:t>
            </a:r>
          </a:p>
          <a:p>
            <a:pPr marL="230188" indent="-230188"/>
            <a:endParaRPr lang="en-US" dirty="0"/>
          </a:p>
          <a:p>
            <a:pPr marL="230188" indent="-230188"/>
            <a:r>
              <a:rPr lang="en-US" dirty="0"/>
              <a:t>Put the plan revision date in a header/footer on each page to identify the current version</a:t>
            </a:r>
          </a:p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endParaRPr lang="en-US" dirty="0"/>
          </a:p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dirty="0"/>
              <a:t>Establish delegates or backups for each role, so incident response isn't slowed when someone is not available</a:t>
            </a:r>
          </a:p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endParaRPr lang="en-US" dirty="0"/>
          </a:p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dirty="0"/>
              <a:t>Empower people to make decisions to facilitate efficient response (e.g., can a manager make the decision instead of a director?)</a:t>
            </a:r>
          </a:p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endParaRPr lang="en-US" dirty="0"/>
          </a:p>
          <a:p>
            <a:pPr marL="230188" indent="-230188"/>
            <a:r>
              <a:rPr lang="en-US" dirty="0"/>
              <a:t>Document incident response resources in your plan (contracted incident response service, government resources, insurance, etc.)</a:t>
            </a:r>
          </a:p>
        </p:txBody>
      </p:sp>
    </p:spTree>
    <p:extLst>
      <p:ext uri="{BB962C8B-B14F-4D97-AF65-F5344CB8AC3E}">
        <p14:creationId xmlns:p14="http://schemas.microsoft.com/office/powerpoint/2010/main" val="571780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>
          <a:extLst>
            <a:ext uri="{FF2B5EF4-FFF2-40B4-BE49-F238E27FC236}">
              <a16:creationId xmlns:a16="http://schemas.microsoft.com/office/drawing/2014/main" id="{27F1917C-F498-6007-3931-08DD8A05E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0">
            <a:extLst>
              <a:ext uri="{FF2B5EF4-FFF2-40B4-BE49-F238E27FC236}">
                <a16:creationId xmlns:a16="http://schemas.microsoft.com/office/drawing/2014/main" id="{993640BA-A980-D5F9-9251-6CE61B318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104" y="313591"/>
            <a:ext cx="7772400" cy="49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Font typeface="Cabin"/>
              <a:buNone/>
            </a:pPr>
            <a:r>
              <a:rPr lang="en-US" dirty="0"/>
              <a:t>RESOURCES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2" name="Google Shape;272;p50">
            <a:extLst>
              <a:ext uri="{FF2B5EF4-FFF2-40B4-BE49-F238E27FC236}">
                <a16:creationId xmlns:a16="http://schemas.microsoft.com/office/drawing/2014/main" id="{CEAD5DC0-7205-C6EA-BEFC-D893653BB4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965200"/>
            <a:ext cx="7772400" cy="353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rPr>
              <a:t>Public Power Cyber Incident Response Playbook</a:t>
            </a:r>
            <a:r>
              <a:rPr lang="en-US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 (2019)</a:t>
            </a:r>
          </a:p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sz="160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NIST SP 800-61 Revision 2, </a:t>
            </a:r>
            <a:r>
              <a:rPr lang="en-US" sz="160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  <a:hlinkClick r:id="rId4"/>
              </a:rPr>
              <a:t>Computer Security Incident Handling Guide</a:t>
            </a:r>
            <a:r>
              <a:rPr lang="en-US" sz="160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 (2012)</a:t>
            </a:r>
          </a:p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sz="160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NIST SP 800-82 Revision 3, </a:t>
            </a:r>
            <a:r>
              <a:rPr lang="en-US" sz="160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  <a:hlinkClick r:id="rId5"/>
              </a:rPr>
              <a:t>Guide to Operational Technology (OT) Security</a:t>
            </a:r>
            <a:r>
              <a:rPr lang="en-US" sz="160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 (2023)</a:t>
            </a:r>
          </a:p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sz="160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NIST SP 800-83 Revision 1, </a:t>
            </a:r>
            <a:r>
              <a:rPr lang="en-US" sz="160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  <a:hlinkClick r:id="rId6"/>
              </a:rPr>
              <a:t>Guide to Malware Incident Prevention and Handling for Desktops and Laptops</a:t>
            </a:r>
            <a:r>
              <a:rPr lang="en-US" sz="160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 (2013)</a:t>
            </a:r>
          </a:p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sv-SE" sz="160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NERC </a:t>
            </a:r>
            <a:r>
              <a:rPr lang="sv-SE" sz="160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  <a:hlinkClick r:id="rId7"/>
              </a:rPr>
              <a:t>Cyber Intrusion Guide for System Operators</a:t>
            </a:r>
            <a:r>
              <a:rPr lang="sv-SE" sz="160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 (2023)</a:t>
            </a:r>
            <a:endParaRPr lang="en-US" sz="1600" u="none" strike="noStrike" cap="none" dirty="0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sz="160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CISA </a:t>
            </a:r>
            <a:r>
              <a:rPr lang="en-US" sz="160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  <a:hlinkClick r:id="rId8"/>
              </a:rPr>
              <a:t>#StopRansomware Guide</a:t>
            </a:r>
            <a:r>
              <a:rPr lang="en-US" dirty="0"/>
              <a:t> (2023)</a:t>
            </a:r>
            <a:endParaRPr lang="en-US" sz="1600" u="none" strike="noStrike" cap="none" dirty="0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endParaRPr lang="en-US" dirty="0"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21119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3"/>
          <p:cNvSpPr txBox="1">
            <a:spLocks noGrp="1"/>
          </p:cNvSpPr>
          <p:nvPr>
            <p:ph type="body" idx="1"/>
          </p:nvPr>
        </p:nvSpPr>
        <p:spPr>
          <a:xfrm rot="-5400000">
            <a:off x="78623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600" b="0" i="0" u="none" strike="noStrike" cap="none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93" name="Google Shape;293;p53"/>
          <p:cNvSpPr txBox="1">
            <a:spLocks noGrp="1"/>
          </p:cNvSpPr>
          <p:nvPr>
            <p:ph type="subTitle" idx="2"/>
          </p:nvPr>
        </p:nvSpPr>
        <p:spPr>
          <a:xfrm>
            <a:off x="685800" y="3135206"/>
            <a:ext cx="4712368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1600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Michael Martin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CIP Standard Owner and Control Systems Engineer</a:t>
            </a:r>
            <a:endParaRPr lang="en-US" sz="1600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Chelan County Public Utility District</a:t>
            </a:r>
            <a:endParaRPr lang="en-US" sz="1600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6"/>
          <p:cNvSpPr txBox="1">
            <a:spLocks noGrp="1"/>
          </p:cNvSpPr>
          <p:nvPr>
            <p:ph type="title"/>
          </p:nvPr>
        </p:nvSpPr>
        <p:spPr>
          <a:xfrm>
            <a:off x="1143000" y="191013"/>
            <a:ext cx="6629400" cy="43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r>
              <a:rPr lang="en-US" sz="2400" i="0" u="none" strike="noStrike" cap="none" dirty="0">
                <a:latin typeface="Gill Sans"/>
                <a:ea typeface="Gill Sans"/>
                <a:cs typeface="Gill Sans"/>
                <a:sym typeface="Gill Sans"/>
              </a:rPr>
              <a:t>CHELAN COUNTY PUBLIC UTILITY DISTRICT</a:t>
            </a:r>
            <a:endParaRPr sz="240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79EC7-8BC5-2029-CBDB-C3A2FD67B7E6}"/>
              </a:ext>
            </a:extLst>
          </p:cNvPr>
          <p:cNvSpPr txBox="1"/>
          <p:nvPr/>
        </p:nvSpPr>
        <p:spPr>
          <a:xfrm>
            <a:off x="457200" y="614637"/>
            <a:ext cx="8229599" cy="1188720"/>
          </a:xfrm>
          <a:prstGeom prst="rect">
            <a:avLst/>
          </a:prstGeom>
          <a:solidFill>
            <a:srgbClr val="9E8D85"/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			</a:t>
            </a:r>
            <a:r>
              <a:rPr lang="en-US" sz="1800" b="1" kern="1200" dirty="0">
                <a:solidFill>
                  <a:srgbClr val="00447B"/>
                </a:solidFill>
                <a:latin typeface="Calibri"/>
                <a:ea typeface="+mn-ea"/>
                <a:cs typeface="+mn-cs"/>
              </a:rPr>
              <a:t>ROCKY REACH DAM</a:t>
            </a:r>
          </a:p>
          <a:p>
            <a:pPr>
              <a:buClrTx/>
              <a:buFontTx/>
              <a:buNone/>
            </a:pPr>
            <a:r>
              <a:rPr lang="en-US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				</a:t>
            </a:r>
            <a:r>
              <a:rPr lang="en-US" sz="1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5 MILLION megawatt hours generated in 2023</a:t>
            </a:r>
          </a:p>
          <a:p>
            <a:pPr>
              <a:buClrTx/>
              <a:buFontTx/>
              <a:buNone/>
            </a:pPr>
            <a:r>
              <a:rPr lang="en-US" sz="1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				11 generators</a:t>
            </a:r>
          </a:p>
          <a:p>
            <a:pPr>
              <a:buClrTx/>
              <a:buFontTx/>
              <a:buNone/>
            </a:pPr>
            <a:r>
              <a:rPr lang="en-US" sz="1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				2022 production cost $13.4/MWh</a:t>
            </a:r>
          </a:p>
          <a:p>
            <a:pPr>
              <a:buClrTx/>
              <a:buFontTx/>
              <a:buNone/>
            </a:pPr>
            <a:endParaRPr lang="en-US" sz="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3" descr="RR">
            <a:extLst>
              <a:ext uri="{FF2B5EF4-FFF2-40B4-BE49-F238E27FC236}">
                <a16:creationId xmlns:a16="http://schemas.microsoft.com/office/drawing/2014/main" id="{C78FF7A4-04E9-5319-52E7-8BCC2F846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2222"/>
          <a:stretch/>
        </p:blipFill>
        <p:spPr bwMode="auto">
          <a:xfrm>
            <a:off x="533397" y="662261"/>
            <a:ext cx="3162301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655AA8-CD3D-1890-23B0-DFE998D9B2E2}"/>
              </a:ext>
            </a:extLst>
          </p:cNvPr>
          <p:cNvSpPr txBox="1"/>
          <p:nvPr/>
        </p:nvSpPr>
        <p:spPr>
          <a:xfrm>
            <a:off x="457200" y="1833599"/>
            <a:ext cx="8229599" cy="1188720"/>
          </a:xfrm>
          <a:prstGeom prst="rect">
            <a:avLst/>
          </a:prstGeom>
          <a:solidFill>
            <a:srgbClr val="9E8D85"/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				</a:t>
            </a:r>
            <a:r>
              <a:rPr lang="en-US" sz="1800" b="1" kern="1200" dirty="0">
                <a:solidFill>
                  <a:srgbClr val="00447B"/>
                </a:solidFill>
                <a:latin typeface="Calibri"/>
                <a:ea typeface="+mn-ea"/>
                <a:cs typeface="+mn-cs"/>
              </a:rPr>
              <a:t>ROCK ISLAND DAM</a:t>
            </a:r>
          </a:p>
          <a:p>
            <a:pPr>
              <a:buClrTx/>
              <a:buFontTx/>
              <a:buNone/>
            </a:pPr>
            <a:r>
              <a:rPr lang="en-US" sz="1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				2.1 MILLION megawatt hours generated in 2023</a:t>
            </a:r>
          </a:p>
          <a:p>
            <a:pPr>
              <a:buClrTx/>
              <a:buFontTx/>
              <a:buNone/>
            </a:pPr>
            <a:r>
              <a:rPr lang="en-US" sz="1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				2 powerhouses – 19 generators</a:t>
            </a:r>
          </a:p>
          <a:p>
            <a:pPr>
              <a:buClrTx/>
              <a:buFontTx/>
              <a:buNone/>
            </a:pPr>
            <a:r>
              <a:rPr lang="en-US" sz="1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				2022 production cost $34.4/MWh</a:t>
            </a:r>
            <a:endParaRPr lang="en-US" sz="1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2" descr="RI">
            <a:extLst>
              <a:ext uri="{FF2B5EF4-FFF2-40B4-BE49-F238E27FC236}">
                <a16:creationId xmlns:a16="http://schemas.microsoft.com/office/drawing/2014/main" id="{3884D3FB-65A2-3235-CCA1-A084C6BD2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2222"/>
          <a:stretch/>
        </p:blipFill>
        <p:spPr bwMode="auto">
          <a:xfrm>
            <a:off x="533400" y="1879188"/>
            <a:ext cx="3162298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F44971-B41C-467D-8F49-B5DB2D76970C}"/>
              </a:ext>
            </a:extLst>
          </p:cNvPr>
          <p:cNvSpPr txBox="1"/>
          <p:nvPr/>
        </p:nvSpPr>
        <p:spPr>
          <a:xfrm>
            <a:off x="457200" y="3053037"/>
            <a:ext cx="8229599" cy="1188720"/>
          </a:xfrm>
          <a:prstGeom prst="rect">
            <a:avLst/>
          </a:prstGeom>
          <a:solidFill>
            <a:srgbClr val="9E8D85"/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				</a:t>
            </a:r>
            <a:r>
              <a:rPr lang="en-US" sz="1800" b="1" kern="1200" dirty="0">
                <a:solidFill>
                  <a:srgbClr val="00447B"/>
                </a:solidFill>
                <a:latin typeface="Calibri"/>
                <a:ea typeface="+mn-ea"/>
                <a:cs typeface="+mn-cs"/>
              </a:rPr>
              <a:t>LAKE CHELAN DAM</a:t>
            </a:r>
          </a:p>
          <a:p>
            <a:pPr>
              <a:buClrTx/>
              <a:buFontTx/>
              <a:buNone/>
            </a:pPr>
            <a:r>
              <a:rPr lang="en-US" sz="1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				0.3 MILLION megawatt hours generated in 2023</a:t>
            </a:r>
          </a:p>
          <a:p>
            <a:pPr>
              <a:buClrTx/>
              <a:buFontTx/>
              <a:buNone/>
            </a:pPr>
            <a:r>
              <a:rPr lang="en-US" sz="1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				2 generators</a:t>
            </a:r>
          </a:p>
          <a:p>
            <a:pPr>
              <a:buClrTx/>
              <a:buFontTx/>
              <a:buNone/>
            </a:pPr>
            <a:r>
              <a:rPr lang="en-US" sz="1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				2022 production cost $19.5/MWh</a:t>
            </a:r>
          </a:p>
          <a:p>
            <a:pPr>
              <a:buClrTx/>
              <a:buFontTx/>
              <a:buNone/>
            </a:pPr>
            <a:endParaRPr lang="en-US" sz="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A9D7F9-4FC6-0E2F-457E-A39CDCD9D142}"/>
              </a:ext>
            </a:extLst>
          </p:cNvPr>
          <p:cNvSpPr/>
          <p:nvPr/>
        </p:nvSpPr>
        <p:spPr>
          <a:xfrm>
            <a:off x="3798270" y="4284345"/>
            <a:ext cx="836257" cy="676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1CAA28BD-3E8E-3FBE-BA05-80F0E3A6ADCB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399" y="3090401"/>
            <a:ext cx="3162300" cy="10972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horse in a circle with water and text&#10;&#10;Description automatically generated">
            <a:extLst>
              <a:ext uri="{FF2B5EF4-FFF2-40B4-BE49-F238E27FC236}">
                <a16:creationId xmlns:a16="http://schemas.microsoft.com/office/drawing/2014/main" id="{7F3532DD-8D8D-93B7-9248-5D7BA3AAA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0050" y="4317699"/>
            <a:ext cx="787453" cy="6182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>
          <a:extLst>
            <a:ext uri="{FF2B5EF4-FFF2-40B4-BE49-F238E27FC236}">
              <a16:creationId xmlns:a16="http://schemas.microsoft.com/office/drawing/2014/main" id="{26F40730-3E53-5E40-283E-2A35C32CE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1887EE06-6B63-85DD-7D95-CCC1853AB6C5}"/>
              </a:ext>
            </a:extLst>
          </p:cNvPr>
          <p:cNvSpPr/>
          <p:nvPr/>
        </p:nvSpPr>
        <p:spPr>
          <a:xfrm>
            <a:off x="2626233" y="915582"/>
            <a:ext cx="786384" cy="775801"/>
          </a:xfrm>
          <a:prstGeom prst="ellipse">
            <a:avLst/>
          </a:prstGeom>
          <a:solidFill>
            <a:srgbClr val="8352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071A3F-7982-2001-E12F-662647A7BC85}"/>
              </a:ext>
            </a:extLst>
          </p:cNvPr>
          <p:cNvSpPr/>
          <p:nvPr/>
        </p:nvSpPr>
        <p:spPr>
          <a:xfrm>
            <a:off x="4112271" y="915582"/>
            <a:ext cx="786384" cy="775801"/>
          </a:xfrm>
          <a:prstGeom prst="ellipse">
            <a:avLst/>
          </a:prstGeom>
          <a:solidFill>
            <a:srgbClr val="F89D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4D970B-2D51-B1F3-5577-CA990C2C51A1}"/>
              </a:ext>
            </a:extLst>
          </p:cNvPr>
          <p:cNvSpPr/>
          <p:nvPr/>
        </p:nvSpPr>
        <p:spPr>
          <a:xfrm>
            <a:off x="5560374" y="915582"/>
            <a:ext cx="786384" cy="775801"/>
          </a:xfrm>
          <a:prstGeom prst="ellipse">
            <a:avLst/>
          </a:prstGeom>
          <a:solidFill>
            <a:srgbClr val="EB3D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C4F1DB-A540-A88D-471F-DC71428C85F1}"/>
              </a:ext>
            </a:extLst>
          </p:cNvPr>
          <p:cNvSpPr/>
          <p:nvPr/>
        </p:nvSpPr>
        <p:spPr>
          <a:xfrm>
            <a:off x="7215174" y="915582"/>
            <a:ext cx="786384" cy="775801"/>
          </a:xfrm>
          <a:prstGeom prst="ellipse">
            <a:avLst/>
          </a:prstGeom>
          <a:solidFill>
            <a:srgbClr val="37B3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Google Shape;258;p48">
            <a:extLst>
              <a:ext uri="{FF2B5EF4-FFF2-40B4-BE49-F238E27FC236}">
                <a16:creationId xmlns:a16="http://schemas.microsoft.com/office/drawing/2014/main" id="{DC0669C9-8316-82CC-B460-0832CAA83B3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600" b="0" i="0" u="none" strike="noStrike" cap="none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9" name="Google Shape;259;p48">
            <a:extLst>
              <a:ext uri="{FF2B5EF4-FFF2-40B4-BE49-F238E27FC236}">
                <a16:creationId xmlns:a16="http://schemas.microsoft.com/office/drawing/2014/main" id="{F0F50A5C-4107-6B73-27D3-456D6DE457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104" y="285671"/>
            <a:ext cx="7772400" cy="532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Font typeface="Cabin"/>
              <a:buNone/>
            </a:pPr>
            <a:r>
              <a:rPr lang="en-US" sz="2400" i="0" u="none" strike="noStrike" cap="none" dirty="0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rPr>
              <a:t>NIST Cybersecurity Framework: RESPOND</a:t>
            </a:r>
            <a:endParaRPr sz="2400" i="0" u="none" strike="noStrike" cap="none" dirty="0">
              <a:solidFill>
                <a:srgbClr val="BA0C2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78AF7F-B504-FC4E-029F-B2A7FABD6DD8}"/>
              </a:ext>
            </a:extLst>
          </p:cNvPr>
          <p:cNvSpPr txBox="1"/>
          <p:nvPr/>
        </p:nvSpPr>
        <p:spPr>
          <a:xfrm>
            <a:off x="4963088" y="2456587"/>
            <a:ext cx="34954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604020202020204" charset="0"/>
                <a:cs typeface="Arial" pitchFamily="34" charset="0"/>
              </a:rPr>
              <a:t>Example Outcomes: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604020202020204" charset="0"/>
                <a:cs typeface="Arial" pitchFamily="34" charset="0"/>
              </a:rPr>
              <a:t>Ensuring response planning processes are executed during and after an incident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Gill Sans" panose="020B060402020202020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604020202020204" charset="0"/>
                <a:cs typeface="Arial" pitchFamily="34" charset="0"/>
              </a:rPr>
              <a:t>Managing communications during and after an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Gill Sans" panose="020B060402020202020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604020202020204" charset="0"/>
                <a:cs typeface="Arial" pitchFamily="34" charset="0"/>
              </a:rPr>
              <a:t>Analyzing effectiveness of response activities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51785A-E451-4317-ED0C-8E775E446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94" y="2592386"/>
            <a:ext cx="4593557" cy="190922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7338AE0-2A99-3C02-7F1E-DA47029F25F9}"/>
              </a:ext>
            </a:extLst>
          </p:cNvPr>
          <p:cNvSpPr/>
          <p:nvPr/>
        </p:nvSpPr>
        <p:spPr>
          <a:xfrm>
            <a:off x="1155781" y="915582"/>
            <a:ext cx="786384" cy="775801"/>
          </a:xfrm>
          <a:prstGeom prst="ellipse">
            <a:avLst/>
          </a:prstGeom>
          <a:solidFill>
            <a:srgbClr val="4AA5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E68A3AB-95E9-D919-5856-0FC18C3AAAF4}"/>
              </a:ext>
            </a:extLst>
          </p:cNvPr>
          <p:cNvSpPr/>
          <p:nvPr/>
        </p:nvSpPr>
        <p:spPr>
          <a:xfrm>
            <a:off x="1147684" y="915582"/>
            <a:ext cx="788649" cy="775801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 descr="Safe">
            <a:extLst>
              <a:ext uri="{FF2B5EF4-FFF2-40B4-BE49-F238E27FC236}">
                <a16:creationId xmlns:a16="http://schemas.microsoft.com/office/drawing/2014/main" id="{70069C47-0978-6D76-CA2A-92166DC8D0AA}"/>
              </a:ext>
            </a:extLst>
          </p:cNvPr>
          <p:cNvSpPr/>
          <p:nvPr/>
        </p:nvSpPr>
        <p:spPr>
          <a:xfrm>
            <a:off x="2610498" y="915582"/>
            <a:ext cx="801015" cy="775801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 descr="Magnifying glass">
            <a:extLst>
              <a:ext uri="{FF2B5EF4-FFF2-40B4-BE49-F238E27FC236}">
                <a16:creationId xmlns:a16="http://schemas.microsoft.com/office/drawing/2014/main" id="{6765CD2D-59CE-4B82-76F1-462BC347D14A}"/>
              </a:ext>
            </a:extLst>
          </p:cNvPr>
          <p:cNvSpPr/>
          <p:nvPr/>
        </p:nvSpPr>
        <p:spPr>
          <a:xfrm>
            <a:off x="4123276" y="915582"/>
            <a:ext cx="764375" cy="775801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 descr="Siren">
            <a:extLst>
              <a:ext uri="{FF2B5EF4-FFF2-40B4-BE49-F238E27FC236}">
                <a16:creationId xmlns:a16="http://schemas.microsoft.com/office/drawing/2014/main" id="{A2825480-8101-6B63-ED99-C596ABC14EC9}"/>
              </a:ext>
            </a:extLst>
          </p:cNvPr>
          <p:cNvSpPr/>
          <p:nvPr/>
        </p:nvSpPr>
        <p:spPr>
          <a:xfrm>
            <a:off x="5562561" y="915582"/>
            <a:ext cx="766945" cy="775801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 descr="Sun">
            <a:extLst>
              <a:ext uri="{FF2B5EF4-FFF2-40B4-BE49-F238E27FC236}">
                <a16:creationId xmlns:a16="http://schemas.microsoft.com/office/drawing/2014/main" id="{6D3FF77E-004F-15E8-7A71-26CC3AD2CBD5}"/>
              </a:ext>
            </a:extLst>
          </p:cNvPr>
          <p:cNvSpPr/>
          <p:nvPr/>
        </p:nvSpPr>
        <p:spPr>
          <a:xfrm>
            <a:off x="7228514" y="915582"/>
            <a:ext cx="759705" cy="775801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8DC760C-5DA6-A4AB-DD6D-A193B9BAEF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6600023"/>
              </p:ext>
            </p:extLst>
          </p:nvPr>
        </p:nvGraphicFramePr>
        <p:xfrm>
          <a:off x="700674" y="1176558"/>
          <a:ext cx="7772399" cy="1452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0598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>
          <a:extLst>
            <a:ext uri="{FF2B5EF4-FFF2-40B4-BE49-F238E27FC236}">
              <a16:creationId xmlns:a16="http://schemas.microsoft.com/office/drawing/2014/main" id="{0830532A-0761-5D03-6389-D742B6765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0">
            <a:extLst>
              <a:ext uri="{FF2B5EF4-FFF2-40B4-BE49-F238E27FC236}">
                <a16:creationId xmlns:a16="http://schemas.microsoft.com/office/drawing/2014/main" id="{16FC5DD7-8F96-04ED-FA7D-30D0B61476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104" y="313591"/>
            <a:ext cx="7772400" cy="47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Font typeface="Cabin"/>
              <a:buNone/>
            </a:pPr>
            <a:r>
              <a:rPr lang="en-US" dirty="0">
                <a:solidFill>
                  <a:schemeClr val="accent2"/>
                </a:solidFill>
              </a:rPr>
              <a:t>OUR INCIDENT RESPONSE PLAN JOURNEY</a:t>
            </a:r>
            <a:endParaRPr dirty="0">
              <a:solidFill>
                <a:schemeClr val="accent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2" name="Google Shape;272;p50">
            <a:extLst>
              <a:ext uri="{FF2B5EF4-FFF2-40B4-BE49-F238E27FC236}">
                <a16:creationId xmlns:a16="http://schemas.microsoft.com/office/drawing/2014/main" id="{ECE9CFB5-C6FE-7729-52F2-0D86CE1AFE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935665"/>
            <a:ext cx="7772400" cy="356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dirty="0"/>
              <a:t>Overhauled incident response plan in 2016 to comply with </a:t>
            </a:r>
            <a:r>
              <a:rPr lang="en-US" sz="1600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U.S. North American Electric Reliability Corp. (NERC) Critical Infrastructure Protection (CIP) version 5 regulations</a:t>
            </a:r>
            <a:endParaRPr lang="en-US" dirty="0"/>
          </a:p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dirty="0"/>
              <a:t>A</a:t>
            </a:r>
            <a:r>
              <a:rPr lang="en-US" sz="1600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dopted the NIST Model</a:t>
            </a:r>
          </a:p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sz="1600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Referenced documents to develop plan:</a:t>
            </a:r>
          </a:p>
          <a:p>
            <a:pPr marL="687388" lvl="1" indent="-230188">
              <a:spcBef>
                <a:spcPts val="0"/>
              </a:spcBef>
              <a:buFont typeface="Gill Sans"/>
              <a:buChar char="•"/>
            </a:pPr>
            <a:r>
              <a:rPr lang="en-US" i="1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Computer Security Incident Handling Guide</a:t>
            </a:r>
            <a:r>
              <a:rPr lang="en-US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, NIST Special Publication 800-61 Revision 2 (2012)</a:t>
            </a:r>
          </a:p>
          <a:p>
            <a:pPr marL="687388" lvl="1" indent="-230188">
              <a:spcBef>
                <a:spcPts val="0"/>
              </a:spcBef>
              <a:buFont typeface="Gill Sans"/>
              <a:buChar char="•"/>
            </a:pPr>
            <a:r>
              <a:rPr lang="en-US" i="1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Developing an Industrial Control Systems Cyber Security Incident Response Capability</a:t>
            </a:r>
            <a:r>
              <a:rPr lang="en-US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, Department of Homeland Security (2009)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C59A72-DF59-656E-E1FA-2F613C0B0C8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41442" y="3040681"/>
            <a:ext cx="4068735" cy="1993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F3D1A0-7E3D-2918-F509-6361280C7280}"/>
              </a:ext>
            </a:extLst>
          </p:cNvPr>
          <p:cNvSpPr txBox="1"/>
          <p:nvPr/>
        </p:nvSpPr>
        <p:spPr>
          <a:xfrm>
            <a:off x="2624931" y="5013533"/>
            <a:ext cx="290175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U.S. National Institute of Standards and Technology (NIST) </a:t>
            </a:r>
          </a:p>
        </p:txBody>
      </p:sp>
    </p:spTree>
    <p:extLst>
      <p:ext uri="{BB962C8B-B14F-4D97-AF65-F5344CB8AC3E}">
        <p14:creationId xmlns:p14="http://schemas.microsoft.com/office/powerpoint/2010/main" val="80794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>
          <a:extLst>
            <a:ext uri="{FF2B5EF4-FFF2-40B4-BE49-F238E27FC236}">
              <a16:creationId xmlns:a16="http://schemas.microsoft.com/office/drawing/2014/main" id="{315DC5B8-9559-54DE-834C-12AFDB425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0">
            <a:extLst>
              <a:ext uri="{FF2B5EF4-FFF2-40B4-BE49-F238E27FC236}">
                <a16:creationId xmlns:a16="http://schemas.microsoft.com/office/drawing/2014/main" id="{18E115ED-BE8C-125E-61C7-61A7C9ED28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104" y="313591"/>
            <a:ext cx="7772400" cy="47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Font typeface="Cabin"/>
              <a:buNone/>
            </a:pPr>
            <a:r>
              <a:rPr lang="en-US" dirty="0">
                <a:solidFill>
                  <a:schemeClr val="accent2"/>
                </a:solidFill>
              </a:rPr>
              <a:t>PREPARATION: Identifying Critical Utility Assets</a:t>
            </a:r>
            <a:endParaRPr dirty="0">
              <a:solidFill>
                <a:schemeClr val="accent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2" name="Google Shape;272;p50">
            <a:extLst>
              <a:ext uri="{FF2B5EF4-FFF2-40B4-BE49-F238E27FC236}">
                <a16:creationId xmlns:a16="http://schemas.microsoft.com/office/drawing/2014/main" id="{28322CFA-B729-1B6A-5A42-EA10ED15F3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879517"/>
            <a:ext cx="4100870" cy="3867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sz="1600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All U.S. power utilities apply NERC Critical Infrastructure Protection (CIP) industry-standard classification criteria to identify critical and supporting systems with </a:t>
            </a:r>
            <a:r>
              <a:rPr lang="en-US" sz="1600" i="1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high</a:t>
            </a:r>
            <a:r>
              <a:rPr lang="en-US" sz="1600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US" sz="1600" i="1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medium</a:t>
            </a:r>
            <a:r>
              <a:rPr lang="en-US" sz="1600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US" sz="1600" i="1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low</a:t>
            </a:r>
            <a:r>
              <a:rPr lang="en-US" sz="1600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, or </a:t>
            </a:r>
            <a:r>
              <a:rPr lang="en-US" sz="1600" i="1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no impact </a:t>
            </a:r>
            <a:r>
              <a:rPr lang="en-US" sz="1600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to the greater interconnected power grid</a:t>
            </a:r>
            <a:r>
              <a:rPr lang="en-US" dirty="0"/>
              <a:t> </a:t>
            </a:r>
          </a:p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endParaRPr lang="en-US" dirty="0"/>
          </a:p>
          <a:p>
            <a:pPr marL="230188" indent="-230188"/>
            <a:r>
              <a:rPr lang="en-US" dirty="0"/>
              <a:t>Based on their impact, systems are protected by physical and cybersecurity controls to mitigate their risks</a:t>
            </a:r>
          </a:p>
          <a:p>
            <a:pPr marL="230188" indent="-230188"/>
            <a:endParaRPr lang="en-US" dirty="0"/>
          </a:p>
          <a:p>
            <a:pPr marL="230188" indent="-230188"/>
            <a:r>
              <a:rPr lang="en-US" dirty="0"/>
              <a:t>Chelan uses </a:t>
            </a:r>
            <a:r>
              <a:rPr lang="en-US" b="1" dirty="0"/>
              <a:t>business impact risk assessment </a:t>
            </a:r>
            <a:r>
              <a:rPr lang="en-US" dirty="0"/>
              <a:t>to identify additional mitigations for these systems (such as insurance, support agreements, spare inventory, preventative maintenance, etc.)</a:t>
            </a:r>
          </a:p>
        </p:txBody>
      </p:sp>
      <p:pic>
        <p:nvPicPr>
          <p:cNvPr id="1026" name="Picture 2" descr="Fire Safety Outage Background">
            <a:extLst>
              <a:ext uri="{FF2B5EF4-FFF2-40B4-BE49-F238E27FC236}">
                <a16:creationId xmlns:a16="http://schemas.microsoft.com/office/drawing/2014/main" id="{B0CA0E74-0872-6049-55B8-9EB949462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70" y="867133"/>
            <a:ext cx="4196909" cy="386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919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>
          <a:extLst>
            <a:ext uri="{FF2B5EF4-FFF2-40B4-BE49-F238E27FC236}">
              <a16:creationId xmlns:a16="http://schemas.microsoft.com/office/drawing/2014/main" id="{77567A7E-A08A-A0DC-9052-95AB99C40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0">
            <a:extLst>
              <a:ext uri="{FF2B5EF4-FFF2-40B4-BE49-F238E27FC236}">
                <a16:creationId xmlns:a16="http://schemas.microsoft.com/office/drawing/2014/main" id="{7F799635-A840-7E6B-72BD-3038CA93BB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104" y="313591"/>
            <a:ext cx="7772400" cy="47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Font typeface="Cabin"/>
              <a:buNone/>
            </a:pPr>
            <a:r>
              <a:rPr lang="en-US" dirty="0">
                <a:solidFill>
                  <a:schemeClr val="accent2"/>
                </a:solidFill>
              </a:rPr>
              <a:t>WRITING YOUR INCIDENT RESPONSE PLAN</a:t>
            </a:r>
            <a:endParaRPr dirty="0">
              <a:solidFill>
                <a:schemeClr val="accent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2" name="Google Shape;272;p50">
            <a:extLst>
              <a:ext uri="{FF2B5EF4-FFF2-40B4-BE49-F238E27FC236}">
                <a16:creationId xmlns:a16="http://schemas.microsoft.com/office/drawing/2014/main" id="{BD21389E-7A4C-D39A-75A8-DE5B1BFB42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935665"/>
            <a:ext cx="5589424" cy="356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dirty="0"/>
              <a:t>Follow the </a:t>
            </a:r>
            <a:r>
              <a:rPr lang="en-US" i="1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Public Power Cyber Incident Response Playbook </a:t>
            </a:r>
            <a:r>
              <a:rPr lang="en-US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(2019) and its “Top 10 Steps to Develop a Cyber Incident Response Plan”</a:t>
            </a:r>
          </a:p>
          <a:p>
            <a:pPr marL="687388" lvl="1" indent="-230188"/>
            <a:r>
              <a:rPr lang="en-US" dirty="0"/>
              <a:t>Helped our IT department develop its incident </a:t>
            </a:r>
            <a:br>
              <a:rPr lang="en-US" dirty="0"/>
            </a:br>
            <a:r>
              <a:rPr lang="en-US" dirty="0"/>
              <a:t>response plan</a:t>
            </a:r>
          </a:p>
          <a:p>
            <a:pPr marL="687388" lvl="1" indent="-230188"/>
            <a:r>
              <a:rPr lang="en-US" dirty="0"/>
              <a:t>“Right size” your plan to your organization’s size </a:t>
            </a:r>
            <a:br>
              <a:rPr lang="en-US" dirty="0"/>
            </a:br>
            <a:r>
              <a:rPr lang="en-US" dirty="0"/>
              <a:t>and resources</a:t>
            </a:r>
          </a:p>
          <a:p>
            <a:pPr marL="230188" indent="-230188"/>
            <a:r>
              <a:rPr lang="en-US" dirty="0"/>
              <a:t>Put together a plan</a:t>
            </a:r>
          </a:p>
          <a:p>
            <a:pPr marL="687388" lvl="1" indent="-230188"/>
            <a:r>
              <a:rPr lang="en-US" dirty="0"/>
              <a:t>It won't be perfect and doesn’t need to be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6B49F5-B9F7-9F46-8571-58358EC1D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664" y="1283703"/>
            <a:ext cx="2786325" cy="3524000"/>
          </a:xfrm>
          <a:prstGeom prst="rect">
            <a:avLst/>
          </a:prstGeom>
        </p:spPr>
      </p:pic>
      <p:pic>
        <p:nvPicPr>
          <p:cNvPr id="3" name="Picture 2" descr="A group of icons with text&#10;&#10;Description automatically generated with medium confidence">
            <a:extLst>
              <a:ext uri="{FF2B5EF4-FFF2-40B4-BE49-F238E27FC236}">
                <a16:creationId xmlns:a16="http://schemas.microsoft.com/office/drawing/2014/main" id="{DD0A2E11-D936-F75B-DB6A-19172B4D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109" y="3609473"/>
            <a:ext cx="3539827" cy="143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>
          <a:extLst>
            <a:ext uri="{FF2B5EF4-FFF2-40B4-BE49-F238E27FC236}">
              <a16:creationId xmlns:a16="http://schemas.microsoft.com/office/drawing/2014/main" id="{717E3321-7C9D-A14B-D8FC-325B01476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0">
            <a:extLst>
              <a:ext uri="{FF2B5EF4-FFF2-40B4-BE49-F238E27FC236}">
                <a16:creationId xmlns:a16="http://schemas.microsoft.com/office/drawing/2014/main" id="{81F8B925-012B-790A-F113-ECE9707F52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104" y="269700"/>
            <a:ext cx="7772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Font typeface="Cabin"/>
              <a:buNone/>
            </a:pPr>
            <a:r>
              <a:rPr lang="en-US" sz="2400" i="0" u="none" strike="noStrike" cap="none" dirty="0">
                <a:solidFill>
                  <a:srgbClr val="651D32"/>
                </a:solidFill>
                <a:latin typeface="Gill Sans"/>
                <a:ea typeface="Gill Sans"/>
                <a:cs typeface="Gill Sans"/>
                <a:sym typeface="Gill Sans"/>
              </a:rPr>
              <a:t>Cybersecurity Incident Response Plan</a:t>
            </a:r>
            <a:br>
              <a:rPr lang="en-US" sz="2400" i="0" u="none" strike="noStrike" cap="none" dirty="0">
                <a:solidFill>
                  <a:srgbClr val="651D3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2400" i="0" u="none" strike="noStrike" cap="none" dirty="0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rPr>
              <a:t>KEY ELEMENTS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2" name="Google Shape;272;p50">
            <a:extLst>
              <a:ext uri="{FF2B5EF4-FFF2-40B4-BE49-F238E27FC236}">
                <a16:creationId xmlns:a16="http://schemas.microsoft.com/office/drawing/2014/main" id="{A57AE7E9-CF49-CBBE-00FA-92D746EBE0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1231152"/>
            <a:ext cx="4903403" cy="347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b="1" dirty="0">
                <a:solidFill>
                  <a:schemeClr val="tx1"/>
                </a:solidFill>
              </a:rPr>
              <a:t>Roles and responsibilities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600" i="0" u="none" strike="noStrike" cap="none" dirty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– who does what</a:t>
            </a:r>
          </a:p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endParaRPr lang="en-US" sz="1600" i="0" u="none" strike="noStrike" cap="none" dirty="0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30188" indent="-230188"/>
            <a:r>
              <a:rPr lang="en-US" b="1" dirty="0">
                <a:solidFill>
                  <a:schemeClr val="tx1"/>
                </a:solidFill>
              </a:rPr>
              <a:t>Detection</a:t>
            </a:r>
            <a:r>
              <a:rPr lang="en-US" dirty="0"/>
              <a:t> – distinguish incident from normal events</a:t>
            </a:r>
          </a:p>
          <a:p>
            <a:pPr marL="687388" lvl="1" indent="-230188"/>
            <a:r>
              <a:rPr lang="en-US" dirty="0"/>
              <a:t>NERC: “malicious act or suspicious event”</a:t>
            </a:r>
          </a:p>
          <a:p>
            <a:pPr marL="687388" lvl="1" indent="-230188"/>
            <a:r>
              <a:rPr lang="en-US" dirty="0"/>
              <a:t>Operators: NERC </a:t>
            </a:r>
            <a:r>
              <a:rPr lang="en-US" i="1" dirty="0"/>
              <a:t>Cyber Intrusion Guide for System Operators</a:t>
            </a:r>
            <a:endParaRPr lang="en-US" dirty="0"/>
          </a:p>
          <a:p>
            <a:pPr marL="687388" lvl="1" indent="-230188"/>
            <a:r>
              <a:rPr lang="en-US" dirty="0"/>
              <a:t>System Admins: NIST </a:t>
            </a:r>
            <a:r>
              <a:rPr lang="en-US" i="1" dirty="0"/>
              <a:t>Guide to Industrial Control Systems (ICS) Security</a:t>
            </a:r>
          </a:p>
          <a:p>
            <a:pPr marL="230188" indent="-230188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2AD6DE-028C-5335-3A1E-322B80869032}"/>
              </a:ext>
            </a:extLst>
          </p:cNvPr>
          <p:cNvSpPr txBox="1"/>
          <p:nvPr/>
        </p:nvSpPr>
        <p:spPr>
          <a:xfrm>
            <a:off x="6056984" y="4969331"/>
            <a:ext cx="24913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Public Power Cyber Incident Response Playbook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8D2D2-38E6-F9DA-72DE-0EA80898C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203" y="263345"/>
            <a:ext cx="3388209" cy="4760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35851C-BE26-E3F5-BDA5-00B39947C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47" y="3691349"/>
            <a:ext cx="4503166" cy="14934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0CDC31-34D6-5D69-406D-72C5F23E22E0}"/>
              </a:ext>
            </a:extLst>
          </p:cNvPr>
          <p:cNvSpPr/>
          <p:nvPr/>
        </p:nvSpPr>
        <p:spPr>
          <a:xfrm>
            <a:off x="5589203" y="521368"/>
            <a:ext cx="3388209" cy="19250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>
          <a:extLst>
            <a:ext uri="{FF2B5EF4-FFF2-40B4-BE49-F238E27FC236}">
              <a16:creationId xmlns:a16="http://schemas.microsoft.com/office/drawing/2014/main" id="{61ED3855-2B18-D5E6-974C-8E2EF37DA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0">
            <a:extLst>
              <a:ext uri="{FF2B5EF4-FFF2-40B4-BE49-F238E27FC236}">
                <a16:creationId xmlns:a16="http://schemas.microsoft.com/office/drawing/2014/main" id="{3A69D9AD-A253-8E48-A755-5CCCB56E74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104" y="269700"/>
            <a:ext cx="7772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Font typeface="Cabin"/>
              <a:buNone/>
            </a:pPr>
            <a:r>
              <a:rPr lang="en-US" sz="2400" i="0" u="none" strike="noStrike" cap="none" dirty="0">
                <a:solidFill>
                  <a:srgbClr val="651D32"/>
                </a:solidFill>
                <a:latin typeface="Gill Sans"/>
                <a:ea typeface="Gill Sans"/>
                <a:cs typeface="Gill Sans"/>
                <a:sym typeface="Gill Sans"/>
              </a:rPr>
              <a:t>Cybersecurity Incident Response Plan</a:t>
            </a:r>
            <a:br>
              <a:rPr lang="en-US" sz="2400" i="0" u="none" strike="noStrike" cap="none" dirty="0">
                <a:solidFill>
                  <a:srgbClr val="651D3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2400" i="0" u="none" strike="noStrike" cap="none" dirty="0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rPr>
              <a:t>KEY ELEMENTS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2" name="Google Shape;272;p50">
            <a:extLst>
              <a:ext uri="{FF2B5EF4-FFF2-40B4-BE49-F238E27FC236}">
                <a16:creationId xmlns:a16="http://schemas.microsoft.com/office/drawing/2014/main" id="{A664EB24-5983-13DD-9EF9-AC0372DB7A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1231152"/>
            <a:ext cx="4903403" cy="347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0188" indent="-230188"/>
            <a:r>
              <a:rPr lang="en-US" b="1" dirty="0">
                <a:solidFill>
                  <a:schemeClr val="tx1"/>
                </a:solidFill>
              </a:rPr>
              <a:t>Containment</a:t>
            </a:r>
            <a:r>
              <a:rPr lang="en-US" dirty="0"/>
              <a:t> – prevent further damage</a:t>
            </a:r>
          </a:p>
          <a:p>
            <a:pPr marL="687388" lvl="1" indent="-230188"/>
            <a:r>
              <a:rPr lang="en-US" dirty="0"/>
              <a:t>Document potential containment actions for common incident types that might be overlooked during the frenzy of an incident</a:t>
            </a:r>
          </a:p>
          <a:p>
            <a:pPr marL="230188" indent="-230188"/>
            <a:endParaRPr lang="en-US" dirty="0"/>
          </a:p>
          <a:p>
            <a:pPr marL="230188" indent="-230188"/>
            <a:r>
              <a:rPr lang="en-US" b="1" dirty="0">
                <a:solidFill>
                  <a:schemeClr val="tx1"/>
                </a:solidFill>
              </a:rPr>
              <a:t>Eradication</a:t>
            </a:r>
            <a:r>
              <a:rPr lang="en-US" dirty="0"/>
              <a:t> – remove the threat</a:t>
            </a:r>
          </a:p>
          <a:p>
            <a:pPr marL="230188" indent="-230188"/>
            <a:endParaRPr lang="en-US" dirty="0"/>
          </a:p>
          <a:p>
            <a:pPr marL="230188" indent="-230188"/>
            <a:r>
              <a:rPr lang="en-US" b="1" dirty="0">
                <a:solidFill>
                  <a:schemeClr val="tx1"/>
                </a:solidFill>
              </a:rPr>
              <a:t>Recovery</a:t>
            </a:r>
            <a:r>
              <a:rPr lang="en-US" dirty="0"/>
              <a:t> – restore the system to full operation</a:t>
            </a:r>
          </a:p>
          <a:p>
            <a:pPr marL="687388" lvl="1" indent="-230188"/>
            <a:r>
              <a:rPr lang="en-US" dirty="0"/>
              <a:t>Spare hardware for computers, HMIs, PLCs, RTUs, switches, etc. (in case of supply chain delays)</a:t>
            </a:r>
          </a:p>
          <a:p>
            <a:pPr marL="687388" lvl="1" indent="-230188"/>
            <a:r>
              <a:rPr lang="en-US" dirty="0"/>
              <a:t>Practice operational recoveries of different system types (HMI, firewall, switch, etc.)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0F3054-9B61-44E3-605D-656ED29559C1}"/>
              </a:ext>
            </a:extLst>
          </p:cNvPr>
          <p:cNvSpPr txBox="1"/>
          <p:nvPr/>
        </p:nvSpPr>
        <p:spPr>
          <a:xfrm>
            <a:off x="6056984" y="5003621"/>
            <a:ext cx="24913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Public Power Cyber Incident Response Playbook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FAD89E-DE12-5901-3053-539571816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203" y="263345"/>
            <a:ext cx="3388209" cy="47604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BEA81D-9D35-BB42-580F-53C26D461C42}"/>
              </a:ext>
            </a:extLst>
          </p:cNvPr>
          <p:cNvSpPr/>
          <p:nvPr/>
        </p:nvSpPr>
        <p:spPr>
          <a:xfrm>
            <a:off x="5589203" y="2446421"/>
            <a:ext cx="3388209" cy="105075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2B308F-FD1B-2104-F469-B9BFD2F06606}"/>
              </a:ext>
            </a:extLst>
          </p:cNvPr>
          <p:cNvSpPr/>
          <p:nvPr/>
        </p:nvSpPr>
        <p:spPr>
          <a:xfrm>
            <a:off x="5592531" y="3497179"/>
            <a:ext cx="3388209" cy="681789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C7275C-93CF-E219-B7FE-B0F9E009168A}"/>
              </a:ext>
            </a:extLst>
          </p:cNvPr>
          <p:cNvSpPr/>
          <p:nvPr/>
        </p:nvSpPr>
        <p:spPr>
          <a:xfrm>
            <a:off x="5592531" y="4207042"/>
            <a:ext cx="3388209" cy="81679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5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>
          <a:extLst>
            <a:ext uri="{FF2B5EF4-FFF2-40B4-BE49-F238E27FC236}">
              <a16:creationId xmlns:a16="http://schemas.microsoft.com/office/drawing/2014/main" id="{7CDEA18A-74B0-4930-C870-16672A0AC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0">
            <a:extLst>
              <a:ext uri="{FF2B5EF4-FFF2-40B4-BE49-F238E27FC236}">
                <a16:creationId xmlns:a16="http://schemas.microsoft.com/office/drawing/2014/main" id="{B638FF5B-4C6C-1F01-90C1-8218F8D943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104" y="313590"/>
            <a:ext cx="7772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Font typeface="Cabin"/>
              <a:buNone/>
            </a:pPr>
            <a:r>
              <a:rPr lang="en-US" sz="2400" i="0" u="none" strike="noStrike" cap="none" dirty="0">
                <a:solidFill>
                  <a:srgbClr val="651D32"/>
                </a:solidFill>
                <a:latin typeface="Gill Sans"/>
                <a:ea typeface="Gill Sans"/>
                <a:cs typeface="Gill Sans"/>
                <a:sym typeface="Gill Sans"/>
              </a:rPr>
              <a:t>Cybersecurity Incident Response Plan</a:t>
            </a:r>
            <a:br>
              <a:rPr lang="en-US" sz="2400" i="0" u="none" strike="noStrike" cap="none" dirty="0">
                <a:solidFill>
                  <a:srgbClr val="651D3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2400" i="0" u="none" strike="noStrike" cap="none" dirty="0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rPr>
              <a:t>KEY ELEMENTS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2" name="Google Shape;272;p50">
            <a:extLst>
              <a:ext uri="{FF2B5EF4-FFF2-40B4-BE49-F238E27FC236}">
                <a16:creationId xmlns:a16="http://schemas.microsoft.com/office/drawing/2014/main" id="{0A97D3A1-1357-7D40-B606-D3CEA22F96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0188" marR="0" lvl="0" indent="-230188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</a:pPr>
            <a:r>
              <a:rPr lang="en-US" b="1" dirty="0">
                <a:solidFill>
                  <a:schemeClr val="tx1"/>
                </a:solidFill>
              </a:rPr>
              <a:t>Communication plans</a:t>
            </a:r>
          </a:p>
          <a:p>
            <a:pPr marL="687388" lvl="1" indent="-230188">
              <a:spcBef>
                <a:spcPts val="0"/>
              </a:spcBef>
              <a:buFont typeface="Gill Sans"/>
              <a:buChar char="•"/>
            </a:pPr>
            <a:r>
              <a:rPr lang="en-US" dirty="0"/>
              <a:t>Methods – cell phones, Slack, Teams, WhatsApp, Zoom, etc.</a:t>
            </a:r>
          </a:p>
          <a:p>
            <a:pPr marL="687388" lvl="1" indent="-230188">
              <a:spcBef>
                <a:spcPts val="0"/>
              </a:spcBef>
              <a:buFont typeface="Gill Sans"/>
              <a:buChar char="•"/>
            </a:pPr>
            <a:r>
              <a:rPr lang="en-US" dirty="0"/>
              <a:t>Technical response teams</a:t>
            </a:r>
          </a:p>
          <a:p>
            <a:pPr marL="687388" lvl="1" indent="-230188">
              <a:spcBef>
                <a:spcPts val="0"/>
              </a:spcBef>
              <a:buFont typeface="Gill Sans"/>
              <a:buChar char="•"/>
            </a:pPr>
            <a:r>
              <a:rPr lang="en-US" dirty="0"/>
              <a:t>Communication between groups or departments</a:t>
            </a:r>
          </a:p>
          <a:p>
            <a:pPr marL="687388" lvl="1" indent="-230188">
              <a:spcBef>
                <a:spcPts val="0"/>
              </a:spcBef>
              <a:buFont typeface="Gill Sans"/>
              <a:buChar char="•"/>
            </a:pPr>
            <a:r>
              <a:rPr lang="en-US" dirty="0"/>
              <a:t>External communications – law enforcement, public, partners, neighboring utilities</a:t>
            </a:r>
          </a:p>
        </p:txBody>
      </p:sp>
      <p:pic>
        <p:nvPicPr>
          <p:cNvPr id="3" name="Picture 2" descr="A digitally rendered city with numbers">
            <a:extLst>
              <a:ext uri="{FF2B5EF4-FFF2-40B4-BE49-F238E27FC236}">
                <a16:creationId xmlns:a16="http://schemas.microsoft.com/office/drawing/2014/main" id="{B8A280E8-C03F-FDFA-8E0C-489EC82C7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514" y="2729945"/>
            <a:ext cx="4388971" cy="23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00291"/>
      </p:ext>
    </p:extLst>
  </p:cSld>
  <p:clrMapOvr>
    <a:masterClrMapping/>
  </p:clrMapOvr>
</p:sld>
</file>

<file path=ppt/theme/theme1.xml><?xml version="1.0" encoding="utf-8"?>
<a:theme xmlns:a="http://schemas.openxmlformats.org/drawingml/2006/main" name="16.9-Template_4.29.2016">
  <a:themeElements>
    <a:clrScheme name="Custom 2">
      <a:dk1>
        <a:srgbClr val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9368CD36E55D4EA3EAE144A6DD6145" ma:contentTypeVersion="12" ma:contentTypeDescription="Create a new document." ma:contentTypeScope="" ma:versionID="3764fae17b13920be0e4d399eb3a1bd7">
  <xsd:schema xmlns:xsd="http://www.w3.org/2001/XMLSchema" xmlns:xs="http://www.w3.org/2001/XMLSchema" xmlns:p="http://schemas.microsoft.com/office/2006/metadata/properties" xmlns:ns2="5e2ae380-f4d4-4555-8abc-36b9d191e525" xmlns:ns3="ced6ff0a-2ece-4cc1-826f-57d878c80d32" targetNamespace="http://schemas.microsoft.com/office/2006/metadata/properties" ma:root="true" ma:fieldsID="658a61f465f5dc8e33320e4afde94bfe" ns2:_="" ns3:_="">
    <xsd:import namespace="5e2ae380-f4d4-4555-8abc-36b9d191e525"/>
    <xsd:import namespace="ced6ff0a-2ece-4cc1-826f-57d878c80d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2ae380-f4d4-4555-8abc-36b9d191e5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686c43b-0629-4e33-a244-9adc9379fe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d6ff0a-2ece-4cc1-826f-57d878c80d3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0ea242c3-004d-4f60-8dc8-d08556801a9f}" ma:internalName="TaxCatchAll" ma:showField="CatchAllData" ma:web="ced6ff0a-2ece-4cc1-826f-57d878c80d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2ae380-f4d4-4555-8abc-36b9d191e525">
      <Terms xmlns="http://schemas.microsoft.com/office/infopath/2007/PartnerControls"/>
    </lcf76f155ced4ddcb4097134ff3c332f>
    <TaxCatchAll xmlns="ced6ff0a-2ece-4cc1-826f-57d878c80d32" xsi:nil="true"/>
  </documentManagement>
</p:properties>
</file>

<file path=customXml/itemProps1.xml><?xml version="1.0" encoding="utf-8"?>
<ds:datastoreItem xmlns:ds="http://schemas.openxmlformats.org/officeDocument/2006/customXml" ds:itemID="{223BF647-F3B2-45D2-98B0-618B9DFDB1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2ae380-f4d4-4555-8abc-36b9d191e525"/>
    <ds:schemaRef ds:uri="ced6ff0a-2ece-4cc1-826f-57d878c80d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0728C9-717D-4A37-9EBE-F33B2A8DC1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2FC276-2668-489B-80B6-9366F2D79301}">
  <ds:schemaRefs>
    <ds:schemaRef ds:uri="http://purl.org/dc/elements/1.1/"/>
    <ds:schemaRef ds:uri="5e2ae380-f4d4-4555-8abc-36b9d191e525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ced6ff0a-2ece-4cc1-826f-57d878c80d32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5599</TotalTime>
  <Words>1062</Words>
  <Application>Microsoft Office PowerPoint</Application>
  <PresentationFormat>Custom</PresentationFormat>
  <Paragraphs>132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Cabin</vt:lpstr>
      <vt:lpstr>Gill Sans</vt:lpstr>
      <vt:lpstr>Arial</vt:lpstr>
      <vt:lpstr>Calibri</vt:lpstr>
      <vt:lpstr>16.9-Template_4.29.2016</vt:lpstr>
      <vt:lpstr>HOW TO DEVELOP AN INCIDENT RESPONSE PLAN </vt:lpstr>
      <vt:lpstr>CHELAN COUNTY PUBLIC UTILITY DISTRICT</vt:lpstr>
      <vt:lpstr>NIST Cybersecurity Framework: RESPOND</vt:lpstr>
      <vt:lpstr>OUR INCIDENT RESPONSE PLAN JOURNEY</vt:lpstr>
      <vt:lpstr>PREPARATION: Identifying Critical Utility Assets</vt:lpstr>
      <vt:lpstr>WRITING YOUR INCIDENT RESPONSE PLAN</vt:lpstr>
      <vt:lpstr>Cybersecurity Incident Response Plan KEY ELEMENTS</vt:lpstr>
      <vt:lpstr>Cybersecurity Incident Response Plan KEY ELEMENTS</vt:lpstr>
      <vt:lpstr>Cybersecurity Incident Response Plan KEY ELEMENTS</vt:lpstr>
      <vt:lpstr>EXERCISE YOUR INCIDENT RESPONSE PLAN</vt:lpstr>
      <vt:lpstr>Cybersecurity Incident Response Plan LESSONS LEARNED MEETING</vt:lpstr>
      <vt:lpstr>Cybersecurity Incident Response Plan LESSONS LEARNED FEEDBACK</vt:lpstr>
      <vt:lpstr>Cybersecurity Incident Response Plan LESSONS LEARNED IMPROVEMENTS</vt:lpstr>
      <vt:lpstr>Cybersecurity Incident Response Plan SUGGESTIONS</vt:lpstr>
      <vt:lpstr>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 CAN  RUN THREE LINES</dc:title>
  <cp:lastModifiedBy>Williams, Tricia</cp:lastModifiedBy>
  <cp:revision>108</cp:revision>
  <dcterms:modified xsi:type="dcterms:W3CDTF">2024-03-15T17:48:14Z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0x010100249368CD36E55D4EA3EAE144A6DD6145</vt:lpwstr>
  </property>
</Properties>
</file>