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3"/>
  </p:sldMasterIdLst>
  <p:notesMasterIdLst>
    <p:notesMasterId r:id="rId23"/>
  </p:notesMasterIdLst>
  <p:handoutMasterIdLst>
    <p:handoutMasterId r:id="rId24"/>
  </p:handoutMasterIdLst>
  <p:sldIdLst>
    <p:sldId id="257" r:id="rId4"/>
    <p:sldId id="259" r:id="rId5"/>
    <p:sldId id="260" r:id="rId6"/>
    <p:sldId id="261" r:id="rId7"/>
    <p:sldId id="263" r:id="rId8"/>
    <p:sldId id="283" r:id="rId9"/>
    <p:sldId id="282" r:id="rId10"/>
    <p:sldId id="275" r:id="rId11"/>
    <p:sldId id="271" r:id="rId12"/>
    <p:sldId id="286" r:id="rId13"/>
    <p:sldId id="284" r:id="rId14"/>
    <p:sldId id="288" r:id="rId15"/>
    <p:sldId id="276" r:id="rId16"/>
    <p:sldId id="269" r:id="rId17"/>
    <p:sldId id="278" r:id="rId18"/>
    <p:sldId id="289" r:id="rId19"/>
    <p:sldId id="290" r:id="rId20"/>
    <p:sldId id="281" r:id="rId21"/>
    <p:sldId id="273" r:id="rId22"/>
  </p:sldIdLst>
  <p:sldSz cx="9144000" cy="5184775"/>
  <p:notesSz cx="6858000" cy="9144000"/>
  <p:embeddedFontLst>
    <p:embeddedFont>
      <p:font typeface="Cabin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ill Sans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E73AE-F868-4EBA-86BC-82EFF022D8F5}" v="1352" dt="2023-12-13T19:43:18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5" autoAdjust="0"/>
  </p:normalViewPr>
  <p:slideViewPr>
    <p:cSldViewPr>
      <p:cViewPr varScale="1">
        <p:scale>
          <a:sx n="73" d="100"/>
          <a:sy n="73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E92A1-2713-4806-AC60-5150042935A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7C146BB-0D89-43C6-9FB5-74068CAEC994}">
      <dgm:prSet phldrT="[Text]" custT="1"/>
      <dgm:spPr/>
      <dgm:t>
        <a:bodyPr/>
        <a:lstStyle/>
        <a:p>
          <a:r>
            <a:rPr lang="en-US" sz="1400" dirty="0"/>
            <a:t>Insiders</a:t>
          </a:r>
        </a:p>
      </dgm:t>
    </dgm:pt>
    <dgm:pt modelId="{97A2DC4C-C4DE-4E6A-B64B-FDE6920F3E65}" type="parTrans" cxnId="{EAB04A8C-0FEE-411D-BE62-76512859B181}">
      <dgm:prSet/>
      <dgm:spPr/>
      <dgm:t>
        <a:bodyPr/>
        <a:lstStyle/>
        <a:p>
          <a:endParaRPr lang="en-US" sz="1050"/>
        </a:p>
      </dgm:t>
    </dgm:pt>
    <dgm:pt modelId="{6EA5C46C-E422-4158-8C20-D9F61A0A1A11}" type="sibTrans" cxnId="{EAB04A8C-0FEE-411D-BE62-76512859B181}">
      <dgm:prSet/>
      <dgm:spPr/>
      <dgm:t>
        <a:bodyPr/>
        <a:lstStyle/>
        <a:p>
          <a:endParaRPr lang="en-US" sz="1050"/>
        </a:p>
      </dgm:t>
    </dgm:pt>
    <dgm:pt modelId="{8AE87002-D1C9-4B4E-9576-518B3A9B9DC1}">
      <dgm:prSet phldrT="[Text]" custT="1"/>
      <dgm:spPr/>
      <dgm:t>
        <a:bodyPr/>
        <a:lstStyle/>
        <a:p>
          <a:r>
            <a:rPr lang="en-US" sz="1400" dirty="0"/>
            <a:t>Hacktivists</a:t>
          </a:r>
        </a:p>
      </dgm:t>
    </dgm:pt>
    <dgm:pt modelId="{695804BA-97B9-45EE-8B7B-F5EF5FCA923B}" type="parTrans" cxnId="{FD0538A8-0910-476F-AB57-3CE9581DD3C2}">
      <dgm:prSet/>
      <dgm:spPr/>
      <dgm:t>
        <a:bodyPr/>
        <a:lstStyle/>
        <a:p>
          <a:endParaRPr lang="en-US" sz="1050"/>
        </a:p>
      </dgm:t>
    </dgm:pt>
    <dgm:pt modelId="{9C06DD60-511D-48BE-AE05-58BCA32D2E14}" type="sibTrans" cxnId="{FD0538A8-0910-476F-AB57-3CE9581DD3C2}">
      <dgm:prSet/>
      <dgm:spPr/>
      <dgm:t>
        <a:bodyPr/>
        <a:lstStyle/>
        <a:p>
          <a:endParaRPr lang="en-US" sz="1050"/>
        </a:p>
      </dgm:t>
    </dgm:pt>
    <dgm:pt modelId="{0ECCCCCC-BE52-4764-86D9-AD416C71A425}">
      <dgm:prSet phldrT="[Text]" custT="1"/>
      <dgm:spPr/>
      <dgm:t>
        <a:bodyPr/>
        <a:lstStyle/>
        <a:p>
          <a:r>
            <a:rPr lang="en-US" sz="1400" dirty="0"/>
            <a:t>Cybercriminals</a:t>
          </a:r>
        </a:p>
      </dgm:t>
    </dgm:pt>
    <dgm:pt modelId="{1AAB4B34-21EB-47D5-8F5C-819561D5F40E}" type="parTrans" cxnId="{DCAAA33A-0AEF-4660-BBD6-377C9143AF1E}">
      <dgm:prSet/>
      <dgm:spPr/>
      <dgm:t>
        <a:bodyPr/>
        <a:lstStyle/>
        <a:p>
          <a:endParaRPr lang="en-US" sz="1050"/>
        </a:p>
      </dgm:t>
    </dgm:pt>
    <dgm:pt modelId="{7BA81F4D-851D-44C2-AB15-31F49F8C84BE}" type="sibTrans" cxnId="{DCAAA33A-0AEF-4660-BBD6-377C9143AF1E}">
      <dgm:prSet/>
      <dgm:spPr/>
      <dgm:t>
        <a:bodyPr/>
        <a:lstStyle/>
        <a:p>
          <a:endParaRPr lang="en-US" sz="1050"/>
        </a:p>
      </dgm:t>
    </dgm:pt>
    <dgm:pt modelId="{370960C2-2AF2-47F3-BFD9-94D790600D68}">
      <dgm:prSet phldrT="[Text]" custT="1"/>
      <dgm:spPr/>
      <dgm:t>
        <a:bodyPr/>
        <a:lstStyle/>
        <a:p>
          <a:r>
            <a:rPr lang="en-US" sz="1400" dirty="0"/>
            <a:t>Nation-states</a:t>
          </a:r>
        </a:p>
      </dgm:t>
    </dgm:pt>
    <dgm:pt modelId="{958561B1-CED5-4036-800C-5246DB982726}" type="parTrans" cxnId="{8623C71C-324A-4ADC-A68C-E99ED849DF47}">
      <dgm:prSet/>
      <dgm:spPr/>
      <dgm:t>
        <a:bodyPr/>
        <a:lstStyle/>
        <a:p>
          <a:endParaRPr lang="en-US" sz="1050"/>
        </a:p>
      </dgm:t>
    </dgm:pt>
    <dgm:pt modelId="{A75B667E-7605-4F68-BB43-11BDB1A84205}" type="sibTrans" cxnId="{8623C71C-324A-4ADC-A68C-E99ED849DF47}">
      <dgm:prSet/>
      <dgm:spPr/>
      <dgm:t>
        <a:bodyPr/>
        <a:lstStyle/>
        <a:p>
          <a:endParaRPr lang="en-US" sz="1050"/>
        </a:p>
      </dgm:t>
    </dgm:pt>
    <dgm:pt modelId="{63832718-CA31-420E-94D2-04B4C76708C4}">
      <dgm:prSet phldrT="[Text]" custT="1"/>
      <dgm:spPr/>
      <dgm:t>
        <a:bodyPr/>
        <a:lstStyle/>
        <a:p>
          <a:r>
            <a:rPr lang="en-US" sz="1400" dirty="0"/>
            <a:t>Terrorism</a:t>
          </a:r>
        </a:p>
      </dgm:t>
    </dgm:pt>
    <dgm:pt modelId="{0E6FBD67-DF3F-4899-AA3F-6250FF529E9C}" type="parTrans" cxnId="{440EBF59-E341-4E56-A05A-E6EC9310CF38}">
      <dgm:prSet/>
      <dgm:spPr/>
      <dgm:t>
        <a:bodyPr/>
        <a:lstStyle/>
        <a:p>
          <a:endParaRPr lang="en-US" sz="1050"/>
        </a:p>
      </dgm:t>
    </dgm:pt>
    <dgm:pt modelId="{C06FF8D9-F2AE-43DF-8BCE-9A85E4479DFA}" type="sibTrans" cxnId="{440EBF59-E341-4E56-A05A-E6EC9310CF38}">
      <dgm:prSet/>
      <dgm:spPr/>
      <dgm:t>
        <a:bodyPr/>
        <a:lstStyle/>
        <a:p>
          <a:endParaRPr lang="en-US" sz="1050"/>
        </a:p>
      </dgm:t>
    </dgm:pt>
    <dgm:pt modelId="{3BE5DA61-4782-4A7B-B04C-7FE9C99DE6AC}" type="pres">
      <dgm:prSet presAssocID="{7FEE92A1-2713-4806-AC60-5150042935A7}" presName="Name0" presStyleCnt="0">
        <dgm:presLayoutVars>
          <dgm:chMax val="7"/>
          <dgm:chPref val="7"/>
          <dgm:dir/>
        </dgm:presLayoutVars>
      </dgm:prSet>
      <dgm:spPr/>
    </dgm:pt>
    <dgm:pt modelId="{2B53F331-1B98-44F0-859B-4AABCC2DD5C9}" type="pres">
      <dgm:prSet presAssocID="{7FEE92A1-2713-4806-AC60-5150042935A7}" presName="Name1" presStyleCnt="0"/>
      <dgm:spPr/>
    </dgm:pt>
    <dgm:pt modelId="{05610CCB-2859-419C-9329-4C4DCA850C9A}" type="pres">
      <dgm:prSet presAssocID="{7FEE92A1-2713-4806-AC60-5150042935A7}" presName="cycle" presStyleCnt="0"/>
      <dgm:spPr/>
    </dgm:pt>
    <dgm:pt modelId="{7E0AB30A-3852-471E-A215-3E11303DCFE3}" type="pres">
      <dgm:prSet presAssocID="{7FEE92A1-2713-4806-AC60-5150042935A7}" presName="srcNode" presStyleLbl="node1" presStyleIdx="0" presStyleCnt="5"/>
      <dgm:spPr/>
    </dgm:pt>
    <dgm:pt modelId="{368FE976-80EB-481A-80A8-044C4855FD30}" type="pres">
      <dgm:prSet presAssocID="{7FEE92A1-2713-4806-AC60-5150042935A7}" presName="conn" presStyleLbl="parChTrans1D2" presStyleIdx="0" presStyleCnt="1"/>
      <dgm:spPr/>
    </dgm:pt>
    <dgm:pt modelId="{46E4AEFB-4197-4E93-9962-D8DC01A1FC13}" type="pres">
      <dgm:prSet presAssocID="{7FEE92A1-2713-4806-AC60-5150042935A7}" presName="extraNode" presStyleLbl="node1" presStyleIdx="0" presStyleCnt="5"/>
      <dgm:spPr/>
    </dgm:pt>
    <dgm:pt modelId="{03246645-1905-40D6-BB3E-50C3D4E8A873}" type="pres">
      <dgm:prSet presAssocID="{7FEE92A1-2713-4806-AC60-5150042935A7}" presName="dstNode" presStyleLbl="node1" presStyleIdx="0" presStyleCnt="5"/>
      <dgm:spPr/>
    </dgm:pt>
    <dgm:pt modelId="{83CBE6D3-0B99-4375-9DBA-55CEC119B726}" type="pres">
      <dgm:prSet presAssocID="{37C146BB-0D89-43C6-9FB5-74068CAEC994}" presName="text_1" presStyleLbl="node1" presStyleIdx="0" presStyleCnt="5" custLinFactNeighborX="959" custLinFactNeighborY="-2008">
        <dgm:presLayoutVars>
          <dgm:bulletEnabled val="1"/>
        </dgm:presLayoutVars>
      </dgm:prSet>
      <dgm:spPr/>
    </dgm:pt>
    <dgm:pt modelId="{73068BB6-7DBF-466E-92B7-8729DD10C57A}" type="pres">
      <dgm:prSet presAssocID="{37C146BB-0D89-43C6-9FB5-74068CAEC994}" presName="accent_1" presStyleCnt="0"/>
      <dgm:spPr/>
    </dgm:pt>
    <dgm:pt modelId="{EDF53A07-22A7-4461-8A2A-EA63BEF4BA40}" type="pres">
      <dgm:prSet presAssocID="{37C146BB-0D89-43C6-9FB5-74068CAEC994}" presName="accentRepeatNode" presStyleLbl="solidFgAcc1" presStyleIdx="0" presStyleCnt="5"/>
      <dgm:spPr/>
    </dgm:pt>
    <dgm:pt modelId="{8B23AFE5-F212-4D21-8C07-31067AB062AB}" type="pres">
      <dgm:prSet presAssocID="{8AE87002-D1C9-4B4E-9576-518B3A9B9DC1}" presName="text_2" presStyleLbl="node1" presStyleIdx="1" presStyleCnt="5">
        <dgm:presLayoutVars>
          <dgm:bulletEnabled val="1"/>
        </dgm:presLayoutVars>
      </dgm:prSet>
      <dgm:spPr/>
    </dgm:pt>
    <dgm:pt modelId="{32DFBCB4-C76B-441D-B4B9-F1F61E52A7E0}" type="pres">
      <dgm:prSet presAssocID="{8AE87002-D1C9-4B4E-9576-518B3A9B9DC1}" presName="accent_2" presStyleCnt="0"/>
      <dgm:spPr/>
    </dgm:pt>
    <dgm:pt modelId="{9A5073FB-5420-4E36-AA4D-68ED5A3FBF23}" type="pres">
      <dgm:prSet presAssocID="{8AE87002-D1C9-4B4E-9576-518B3A9B9DC1}" presName="accentRepeatNode" presStyleLbl="solidFgAcc1" presStyleIdx="1" presStyleCnt="5"/>
      <dgm:spPr/>
    </dgm:pt>
    <dgm:pt modelId="{0046B96E-1C4F-4FEB-8870-125FD2C858ED}" type="pres">
      <dgm:prSet presAssocID="{0ECCCCCC-BE52-4764-86D9-AD416C71A425}" presName="text_3" presStyleLbl="node1" presStyleIdx="2" presStyleCnt="5">
        <dgm:presLayoutVars>
          <dgm:bulletEnabled val="1"/>
        </dgm:presLayoutVars>
      </dgm:prSet>
      <dgm:spPr/>
    </dgm:pt>
    <dgm:pt modelId="{82392F73-F828-40C1-A7A9-FD00715E82BF}" type="pres">
      <dgm:prSet presAssocID="{0ECCCCCC-BE52-4764-86D9-AD416C71A425}" presName="accent_3" presStyleCnt="0"/>
      <dgm:spPr/>
    </dgm:pt>
    <dgm:pt modelId="{FD98B360-B6AE-4E5B-9528-7BF1FA8AFCB1}" type="pres">
      <dgm:prSet presAssocID="{0ECCCCCC-BE52-4764-86D9-AD416C71A425}" presName="accentRepeatNode" presStyleLbl="solidFgAcc1" presStyleIdx="2" presStyleCnt="5"/>
      <dgm:spPr/>
    </dgm:pt>
    <dgm:pt modelId="{0EF4AD97-D151-4282-8DEE-9BB40310F95C}" type="pres">
      <dgm:prSet presAssocID="{370960C2-2AF2-47F3-BFD9-94D790600D68}" presName="text_4" presStyleLbl="node1" presStyleIdx="3" presStyleCnt="5">
        <dgm:presLayoutVars>
          <dgm:bulletEnabled val="1"/>
        </dgm:presLayoutVars>
      </dgm:prSet>
      <dgm:spPr/>
    </dgm:pt>
    <dgm:pt modelId="{B5C058EF-10C1-41C0-B0F3-D79577FFC73B}" type="pres">
      <dgm:prSet presAssocID="{370960C2-2AF2-47F3-BFD9-94D790600D68}" presName="accent_4" presStyleCnt="0"/>
      <dgm:spPr/>
    </dgm:pt>
    <dgm:pt modelId="{EBE6B6A8-175D-4535-8F53-47E651E074D0}" type="pres">
      <dgm:prSet presAssocID="{370960C2-2AF2-47F3-BFD9-94D790600D68}" presName="accentRepeatNode" presStyleLbl="solidFgAcc1" presStyleIdx="3" presStyleCnt="5"/>
      <dgm:spPr/>
    </dgm:pt>
    <dgm:pt modelId="{82FDF264-45CC-41CD-B739-FE94C868CBCA}" type="pres">
      <dgm:prSet presAssocID="{63832718-CA31-420E-94D2-04B4C76708C4}" presName="text_5" presStyleLbl="node1" presStyleIdx="4" presStyleCnt="5">
        <dgm:presLayoutVars>
          <dgm:bulletEnabled val="1"/>
        </dgm:presLayoutVars>
      </dgm:prSet>
      <dgm:spPr/>
    </dgm:pt>
    <dgm:pt modelId="{915BBA84-BFB2-440A-8CA2-AC3B1864F797}" type="pres">
      <dgm:prSet presAssocID="{63832718-CA31-420E-94D2-04B4C76708C4}" presName="accent_5" presStyleCnt="0"/>
      <dgm:spPr/>
    </dgm:pt>
    <dgm:pt modelId="{BD3F8817-C95B-4F31-B763-D56849978ACF}" type="pres">
      <dgm:prSet presAssocID="{63832718-CA31-420E-94D2-04B4C76708C4}" presName="accentRepeatNode" presStyleLbl="solidFgAcc1" presStyleIdx="4" presStyleCnt="5"/>
      <dgm:spPr/>
    </dgm:pt>
  </dgm:ptLst>
  <dgm:cxnLst>
    <dgm:cxn modelId="{48CFD50F-1AB0-43A7-84B7-58E8ABFE79D3}" type="presOf" srcId="{37C146BB-0D89-43C6-9FB5-74068CAEC994}" destId="{83CBE6D3-0B99-4375-9DBA-55CEC119B726}" srcOrd="0" destOrd="0" presId="urn:microsoft.com/office/officeart/2008/layout/VerticalCurvedList"/>
    <dgm:cxn modelId="{8623C71C-324A-4ADC-A68C-E99ED849DF47}" srcId="{7FEE92A1-2713-4806-AC60-5150042935A7}" destId="{370960C2-2AF2-47F3-BFD9-94D790600D68}" srcOrd="3" destOrd="0" parTransId="{958561B1-CED5-4036-800C-5246DB982726}" sibTransId="{A75B667E-7605-4F68-BB43-11BDB1A84205}"/>
    <dgm:cxn modelId="{DCAAA33A-0AEF-4660-BBD6-377C9143AF1E}" srcId="{7FEE92A1-2713-4806-AC60-5150042935A7}" destId="{0ECCCCCC-BE52-4764-86D9-AD416C71A425}" srcOrd="2" destOrd="0" parTransId="{1AAB4B34-21EB-47D5-8F5C-819561D5F40E}" sibTransId="{7BA81F4D-851D-44C2-AB15-31F49F8C84BE}"/>
    <dgm:cxn modelId="{F10D3663-103B-4F97-9EC3-D9F2266FB307}" type="presOf" srcId="{0ECCCCCC-BE52-4764-86D9-AD416C71A425}" destId="{0046B96E-1C4F-4FEB-8870-125FD2C858ED}" srcOrd="0" destOrd="0" presId="urn:microsoft.com/office/officeart/2008/layout/VerticalCurvedList"/>
    <dgm:cxn modelId="{3395AE46-3FE4-482B-91D8-E504ED51E27C}" type="presOf" srcId="{370960C2-2AF2-47F3-BFD9-94D790600D68}" destId="{0EF4AD97-D151-4282-8DEE-9BB40310F95C}" srcOrd="0" destOrd="0" presId="urn:microsoft.com/office/officeart/2008/layout/VerticalCurvedList"/>
    <dgm:cxn modelId="{AD60D64A-98FF-4794-93AA-91F207F253EB}" type="presOf" srcId="{8AE87002-D1C9-4B4E-9576-518B3A9B9DC1}" destId="{8B23AFE5-F212-4D21-8C07-31067AB062AB}" srcOrd="0" destOrd="0" presId="urn:microsoft.com/office/officeart/2008/layout/VerticalCurvedList"/>
    <dgm:cxn modelId="{66112271-0400-43B1-91DA-CA3C2151D8D7}" type="presOf" srcId="{6EA5C46C-E422-4158-8C20-D9F61A0A1A11}" destId="{368FE976-80EB-481A-80A8-044C4855FD30}" srcOrd="0" destOrd="0" presId="urn:microsoft.com/office/officeart/2008/layout/VerticalCurvedList"/>
    <dgm:cxn modelId="{440EBF59-E341-4E56-A05A-E6EC9310CF38}" srcId="{7FEE92A1-2713-4806-AC60-5150042935A7}" destId="{63832718-CA31-420E-94D2-04B4C76708C4}" srcOrd="4" destOrd="0" parTransId="{0E6FBD67-DF3F-4899-AA3F-6250FF529E9C}" sibTransId="{C06FF8D9-F2AE-43DF-8BCE-9A85E4479DFA}"/>
    <dgm:cxn modelId="{396BAB89-E71C-4904-8BC9-651D4B7715CC}" type="presOf" srcId="{63832718-CA31-420E-94D2-04B4C76708C4}" destId="{82FDF264-45CC-41CD-B739-FE94C868CBCA}" srcOrd="0" destOrd="0" presId="urn:microsoft.com/office/officeart/2008/layout/VerticalCurvedList"/>
    <dgm:cxn modelId="{EAB04A8C-0FEE-411D-BE62-76512859B181}" srcId="{7FEE92A1-2713-4806-AC60-5150042935A7}" destId="{37C146BB-0D89-43C6-9FB5-74068CAEC994}" srcOrd="0" destOrd="0" parTransId="{97A2DC4C-C4DE-4E6A-B64B-FDE6920F3E65}" sibTransId="{6EA5C46C-E422-4158-8C20-D9F61A0A1A11}"/>
    <dgm:cxn modelId="{8D709B91-D32F-472D-882C-1968150AA878}" type="presOf" srcId="{7FEE92A1-2713-4806-AC60-5150042935A7}" destId="{3BE5DA61-4782-4A7B-B04C-7FE9C99DE6AC}" srcOrd="0" destOrd="0" presId="urn:microsoft.com/office/officeart/2008/layout/VerticalCurvedList"/>
    <dgm:cxn modelId="{FD0538A8-0910-476F-AB57-3CE9581DD3C2}" srcId="{7FEE92A1-2713-4806-AC60-5150042935A7}" destId="{8AE87002-D1C9-4B4E-9576-518B3A9B9DC1}" srcOrd="1" destOrd="0" parTransId="{695804BA-97B9-45EE-8B7B-F5EF5FCA923B}" sibTransId="{9C06DD60-511D-48BE-AE05-58BCA32D2E14}"/>
    <dgm:cxn modelId="{6485FA45-9C42-4545-97A8-B653C1E3FBAE}" type="presParOf" srcId="{3BE5DA61-4782-4A7B-B04C-7FE9C99DE6AC}" destId="{2B53F331-1B98-44F0-859B-4AABCC2DD5C9}" srcOrd="0" destOrd="0" presId="urn:microsoft.com/office/officeart/2008/layout/VerticalCurvedList"/>
    <dgm:cxn modelId="{37E9BB4D-906C-462B-9719-83BD3AF20D68}" type="presParOf" srcId="{2B53F331-1B98-44F0-859B-4AABCC2DD5C9}" destId="{05610CCB-2859-419C-9329-4C4DCA850C9A}" srcOrd="0" destOrd="0" presId="urn:microsoft.com/office/officeart/2008/layout/VerticalCurvedList"/>
    <dgm:cxn modelId="{F8B82A90-13B5-4A11-8947-B257233C2D07}" type="presParOf" srcId="{05610CCB-2859-419C-9329-4C4DCA850C9A}" destId="{7E0AB30A-3852-471E-A215-3E11303DCFE3}" srcOrd="0" destOrd="0" presId="urn:microsoft.com/office/officeart/2008/layout/VerticalCurvedList"/>
    <dgm:cxn modelId="{D34466BA-5524-4B80-839C-D9ED8BD61022}" type="presParOf" srcId="{05610CCB-2859-419C-9329-4C4DCA850C9A}" destId="{368FE976-80EB-481A-80A8-044C4855FD30}" srcOrd="1" destOrd="0" presId="urn:microsoft.com/office/officeart/2008/layout/VerticalCurvedList"/>
    <dgm:cxn modelId="{B855E0A1-6A21-4D79-AF81-FF1ECAC95B1C}" type="presParOf" srcId="{05610CCB-2859-419C-9329-4C4DCA850C9A}" destId="{46E4AEFB-4197-4E93-9962-D8DC01A1FC13}" srcOrd="2" destOrd="0" presId="urn:microsoft.com/office/officeart/2008/layout/VerticalCurvedList"/>
    <dgm:cxn modelId="{A209EA50-3F4A-4598-AA4D-38828BCC7C0B}" type="presParOf" srcId="{05610CCB-2859-419C-9329-4C4DCA850C9A}" destId="{03246645-1905-40D6-BB3E-50C3D4E8A873}" srcOrd="3" destOrd="0" presId="urn:microsoft.com/office/officeart/2008/layout/VerticalCurvedList"/>
    <dgm:cxn modelId="{3EBCDEB9-5A61-4080-8D5E-B7D68CFAF5FC}" type="presParOf" srcId="{2B53F331-1B98-44F0-859B-4AABCC2DD5C9}" destId="{83CBE6D3-0B99-4375-9DBA-55CEC119B726}" srcOrd="1" destOrd="0" presId="urn:microsoft.com/office/officeart/2008/layout/VerticalCurvedList"/>
    <dgm:cxn modelId="{BD971768-5C64-4425-927D-32C2766FB20E}" type="presParOf" srcId="{2B53F331-1B98-44F0-859B-4AABCC2DD5C9}" destId="{73068BB6-7DBF-466E-92B7-8729DD10C57A}" srcOrd="2" destOrd="0" presId="urn:microsoft.com/office/officeart/2008/layout/VerticalCurvedList"/>
    <dgm:cxn modelId="{058A8A00-3DA1-4ED9-AD2B-94C5A489A477}" type="presParOf" srcId="{73068BB6-7DBF-466E-92B7-8729DD10C57A}" destId="{EDF53A07-22A7-4461-8A2A-EA63BEF4BA40}" srcOrd="0" destOrd="0" presId="urn:microsoft.com/office/officeart/2008/layout/VerticalCurvedList"/>
    <dgm:cxn modelId="{EEC6BC89-3C40-4ADF-9C3F-7769B3120DB7}" type="presParOf" srcId="{2B53F331-1B98-44F0-859B-4AABCC2DD5C9}" destId="{8B23AFE5-F212-4D21-8C07-31067AB062AB}" srcOrd="3" destOrd="0" presId="urn:microsoft.com/office/officeart/2008/layout/VerticalCurvedList"/>
    <dgm:cxn modelId="{DE05A5EE-3300-4817-899D-B4DC46B880E0}" type="presParOf" srcId="{2B53F331-1B98-44F0-859B-4AABCC2DD5C9}" destId="{32DFBCB4-C76B-441D-B4B9-F1F61E52A7E0}" srcOrd="4" destOrd="0" presId="urn:microsoft.com/office/officeart/2008/layout/VerticalCurvedList"/>
    <dgm:cxn modelId="{BBE26D8A-7A0A-4232-9542-8557FBE6FDEC}" type="presParOf" srcId="{32DFBCB4-C76B-441D-B4B9-F1F61E52A7E0}" destId="{9A5073FB-5420-4E36-AA4D-68ED5A3FBF23}" srcOrd="0" destOrd="0" presId="urn:microsoft.com/office/officeart/2008/layout/VerticalCurvedList"/>
    <dgm:cxn modelId="{5BFEB307-5098-4B87-836E-E125F0C4D973}" type="presParOf" srcId="{2B53F331-1B98-44F0-859B-4AABCC2DD5C9}" destId="{0046B96E-1C4F-4FEB-8870-125FD2C858ED}" srcOrd="5" destOrd="0" presId="urn:microsoft.com/office/officeart/2008/layout/VerticalCurvedList"/>
    <dgm:cxn modelId="{910A2F27-A2F5-4923-A56A-782C9405ECA5}" type="presParOf" srcId="{2B53F331-1B98-44F0-859B-4AABCC2DD5C9}" destId="{82392F73-F828-40C1-A7A9-FD00715E82BF}" srcOrd="6" destOrd="0" presId="urn:microsoft.com/office/officeart/2008/layout/VerticalCurvedList"/>
    <dgm:cxn modelId="{E5C88816-B794-4872-9B28-35DC3A8015FF}" type="presParOf" srcId="{82392F73-F828-40C1-A7A9-FD00715E82BF}" destId="{FD98B360-B6AE-4E5B-9528-7BF1FA8AFCB1}" srcOrd="0" destOrd="0" presId="urn:microsoft.com/office/officeart/2008/layout/VerticalCurvedList"/>
    <dgm:cxn modelId="{B0D6A678-35B8-4A20-A31A-D3ECA10374A4}" type="presParOf" srcId="{2B53F331-1B98-44F0-859B-4AABCC2DD5C9}" destId="{0EF4AD97-D151-4282-8DEE-9BB40310F95C}" srcOrd="7" destOrd="0" presId="urn:microsoft.com/office/officeart/2008/layout/VerticalCurvedList"/>
    <dgm:cxn modelId="{36526449-DD00-421B-8D3A-5BA3D0DCD186}" type="presParOf" srcId="{2B53F331-1B98-44F0-859B-4AABCC2DD5C9}" destId="{B5C058EF-10C1-41C0-B0F3-D79577FFC73B}" srcOrd="8" destOrd="0" presId="urn:microsoft.com/office/officeart/2008/layout/VerticalCurvedList"/>
    <dgm:cxn modelId="{74F858EC-F486-42A1-B1B6-C45B987D973F}" type="presParOf" srcId="{B5C058EF-10C1-41C0-B0F3-D79577FFC73B}" destId="{EBE6B6A8-175D-4535-8F53-47E651E074D0}" srcOrd="0" destOrd="0" presId="urn:microsoft.com/office/officeart/2008/layout/VerticalCurvedList"/>
    <dgm:cxn modelId="{B2D14251-2441-48FC-84A2-9748789B1745}" type="presParOf" srcId="{2B53F331-1B98-44F0-859B-4AABCC2DD5C9}" destId="{82FDF264-45CC-41CD-B739-FE94C868CBCA}" srcOrd="9" destOrd="0" presId="urn:microsoft.com/office/officeart/2008/layout/VerticalCurvedList"/>
    <dgm:cxn modelId="{375D4C55-8EE5-4504-8114-3B83715F5130}" type="presParOf" srcId="{2B53F331-1B98-44F0-859B-4AABCC2DD5C9}" destId="{915BBA84-BFB2-440A-8CA2-AC3B1864F797}" srcOrd="10" destOrd="0" presId="urn:microsoft.com/office/officeart/2008/layout/VerticalCurvedList"/>
    <dgm:cxn modelId="{C20E4BBA-F391-45C7-B3CE-8938C191FF0A}" type="presParOf" srcId="{915BBA84-BFB2-440A-8CA2-AC3B1864F797}" destId="{BD3F8817-C95B-4F31-B763-D56849978A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038D9-84BA-4A33-9B86-DA426864FD09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F0D7B4E-4C4E-4221-A0EB-7532B2E3570B}">
      <dgm:prSet custT="1"/>
      <dgm:spPr/>
      <dgm:t>
        <a:bodyPr/>
        <a:lstStyle/>
        <a:p>
          <a:r>
            <a:rPr kumimoji="1" lang="en-US" sz="1400" b="0" dirty="0">
              <a:latin typeface="+mn-lt"/>
            </a:rPr>
            <a:t>“</a:t>
          </a:r>
          <a:r>
            <a:rPr kumimoji="1"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Any</a:t>
          </a:r>
          <a:r>
            <a:rPr kumimoji="1" lang="en-US" sz="1400" b="0" dirty="0">
              <a:latin typeface="+mn-lt"/>
            </a:rPr>
            <a:t>” </a:t>
          </a:r>
          <a:r>
            <a:rPr kumimoji="1"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IT and OT</a:t>
          </a:r>
          <a:r>
            <a:rPr kumimoji="1" lang="en-US" sz="1400" b="1" dirty="0">
              <a:latin typeface="+mn-lt"/>
            </a:rPr>
            <a:t> </a:t>
          </a:r>
          <a:r>
            <a:rPr kumimoji="1" lang="en-US" sz="1400" b="0" dirty="0">
              <a:latin typeface="+mn-lt"/>
            </a:rPr>
            <a:t>system or data that, if compromised or exploited, </a:t>
          </a:r>
          <a:r>
            <a:rPr kumimoji="1"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could result in operational disruption</a:t>
          </a:r>
          <a:r>
            <a:rPr kumimoji="1" lang="en-US" sz="1400" b="0" dirty="0">
              <a:latin typeface="+mn-lt"/>
            </a:rPr>
            <a:t>.  </a:t>
          </a:r>
          <a:endParaRPr lang="en-US" sz="1400" b="0" dirty="0">
            <a:latin typeface="+mn-lt"/>
          </a:endParaRPr>
        </a:p>
      </dgm:t>
    </dgm:pt>
    <dgm:pt modelId="{85A527DB-9D8A-416B-9808-660E707A2F70}" type="parTrans" cxnId="{6E2AC0FF-BD53-4DC1-A649-A94FB442BC16}">
      <dgm:prSet/>
      <dgm:spPr/>
      <dgm:t>
        <a:bodyPr/>
        <a:lstStyle/>
        <a:p>
          <a:endParaRPr lang="en-US" sz="800">
            <a:latin typeface="Gill Sans" panose="020B0604020202020204" charset="0"/>
          </a:endParaRPr>
        </a:p>
      </dgm:t>
    </dgm:pt>
    <dgm:pt modelId="{6A774E67-0C98-4461-8A9D-ECE5EF2537BA}" type="sibTrans" cxnId="{6E2AC0FF-BD53-4DC1-A649-A94FB442BC16}">
      <dgm:prSet/>
      <dgm:spPr/>
      <dgm:t>
        <a:bodyPr/>
        <a:lstStyle/>
        <a:p>
          <a:endParaRPr lang="en-US" sz="800">
            <a:latin typeface="Gill Sans" panose="020B0604020202020204" charset="0"/>
          </a:endParaRPr>
        </a:p>
      </dgm:t>
    </dgm:pt>
    <dgm:pt modelId="{C372BD91-83A7-4860-9D47-1897BA845CF8}">
      <dgm:prSet custT="1"/>
      <dgm:spPr/>
      <dgm:t>
        <a:bodyPr/>
        <a:lstStyle/>
        <a:p>
          <a:r>
            <a:rPr kumimoji="1"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4020202020204" charset="0"/>
            </a:rPr>
            <a:t>Including business services </a:t>
          </a:r>
          <a:r>
            <a:rPr kumimoji="1" lang="en-US" sz="1400" b="0" i="0" dirty="0">
              <a:latin typeface="Gill Sans" panose="020B0604020202020204" charset="0"/>
            </a:rPr>
            <a:t>that</a:t>
          </a:r>
          <a:r>
            <a:rPr kumimoji="1" lang="en-US" sz="1400" b="0" dirty="0">
              <a:latin typeface="Gill Sans" panose="020B0604020202020204" charset="0"/>
            </a:rPr>
            <a:t>, if compromised or exploited, could result in operational disruption (e.g., billing system)</a:t>
          </a:r>
          <a:endParaRPr lang="en-US" sz="1400" b="0" dirty="0">
            <a:latin typeface="Gill Sans" panose="020B0604020202020204" charset="0"/>
          </a:endParaRPr>
        </a:p>
      </dgm:t>
    </dgm:pt>
    <dgm:pt modelId="{229ED48A-F060-4A82-86A7-29DBE88F6860}" type="parTrans" cxnId="{E38CACD5-4537-434A-B504-AA2EACF1160D}">
      <dgm:prSet/>
      <dgm:spPr/>
      <dgm:t>
        <a:bodyPr/>
        <a:lstStyle/>
        <a:p>
          <a:endParaRPr lang="en-US" sz="800">
            <a:latin typeface="Gill Sans" panose="020B0604020202020204" charset="0"/>
          </a:endParaRPr>
        </a:p>
      </dgm:t>
    </dgm:pt>
    <dgm:pt modelId="{479F500D-E3B4-4C46-89C7-03C9E569C43F}" type="sibTrans" cxnId="{E38CACD5-4537-434A-B504-AA2EACF1160D}">
      <dgm:prSet/>
      <dgm:spPr/>
      <dgm:t>
        <a:bodyPr/>
        <a:lstStyle/>
        <a:p>
          <a:endParaRPr lang="en-US" sz="800">
            <a:latin typeface="Gill Sans" panose="020B0604020202020204" charset="0"/>
          </a:endParaRPr>
        </a:p>
      </dgm:t>
    </dgm:pt>
    <dgm:pt modelId="{16637931-5AD7-4100-8AD1-F62658F0E465}" type="pres">
      <dgm:prSet presAssocID="{9B4038D9-84BA-4A33-9B86-DA426864FD09}" presName="Name0" presStyleCnt="0">
        <dgm:presLayoutVars>
          <dgm:dir/>
          <dgm:animLvl val="lvl"/>
          <dgm:resizeHandles val="exact"/>
        </dgm:presLayoutVars>
      </dgm:prSet>
      <dgm:spPr/>
    </dgm:pt>
    <dgm:pt modelId="{87DB5C6D-D64A-4ED9-8407-2E5DCA140369}" type="pres">
      <dgm:prSet presAssocID="{C372BD91-83A7-4860-9D47-1897BA845CF8}" presName="boxAndChildren" presStyleCnt="0"/>
      <dgm:spPr/>
    </dgm:pt>
    <dgm:pt modelId="{13DCCD10-9D76-4B4E-92AD-4C0D55251BA0}" type="pres">
      <dgm:prSet presAssocID="{C372BD91-83A7-4860-9D47-1897BA845CF8}" presName="parentTextBox" presStyleLbl="node1" presStyleIdx="0" presStyleCnt="2" custLinFactNeighborY="18"/>
      <dgm:spPr/>
    </dgm:pt>
    <dgm:pt modelId="{C816B2AB-AADC-47F4-B678-B55B098B6A1C}" type="pres">
      <dgm:prSet presAssocID="{6A774E67-0C98-4461-8A9D-ECE5EF2537BA}" presName="sp" presStyleCnt="0"/>
      <dgm:spPr/>
    </dgm:pt>
    <dgm:pt modelId="{21F98F73-A240-4155-87A1-09516ABFDC07}" type="pres">
      <dgm:prSet presAssocID="{EF0D7B4E-4C4E-4221-A0EB-7532B2E3570B}" presName="arrowAndChildren" presStyleCnt="0"/>
      <dgm:spPr/>
    </dgm:pt>
    <dgm:pt modelId="{1A695ADC-3F19-4D9C-9223-67F1ADCBAF78}" type="pres">
      <dgm:prSet presAssocID="{EF0D7B4E-4C4E-4221-A0EB-7532B2E3570B}" presName="parentTextArrow" presStyleLbl="node1" presStyleIdx="1" presStyleCnt="2" custLinFactNeighborX="2150" custLinFactNeighborY="-52"/>
      <dgm:spPr/>
    </dgm:pt>
  </dgm:ptLst>
  <dgm:cxnLst>
    <dgm:cxn modelId="{CD72F0A1-7C32-4490-9E86-97B57AC2CB34}" type="presOf" srcId="{9B4038D9-84BA-4A33-9B86-DA426864FD09}" destId="{16637931-5AD7-4100-8AD1-F62658F0E465}" srcOrd="0" destOrd="0" presId="urn:microsoft.com/office/officeart/2005/8/layout/process4"/>
    <dgm:cxn modelId="{05211FB0-0C37-4F1C-8CDB-2EAC2B1C678C}" type="presOf" srcId="{C372BD91-83A7-4860-9D47-1897BA845CF8}" destId="{13DCCD10-9D76-4B4E-92AD-4C0D55251BA0}" srcOrd="0" destOrd="0" presId="urn:microsoft.com/office/officeart/2005/8/layout/process4"/>
    <dgm:cxn modelId="{6FA831D2-19AB-4471-88F2-E718E111D51F}" type="presOf" srcId="{EF0D7B4E-4C4E-4221-A0EB-7532B2E3570B}" destId="{1A695ADC-3F19-4D9C-9223-67F1ADCBAF78}" srcOrd="0" destOrd="0" presId="urn:microsoft.com/office/officeart/2005/8/layout/process4"/>
    <dgm:cxn modelId="{E38CACD5-4537-434A-B504-AA2EACF1160D}" srcId="{9B4038D9-84BA-4A33-9B86-DA426864FD09}" destId="{C372BD91-83A7-4860-9D47-1897BA845CF8}" srcOrd="1" destOrd="0" parTransId="{229ED48A-F060-4A82-86A7-29DBE88F6860}" sibTransId="{479F500D-E3B4-4C46-89C7-03C9E569C43F}"/>
    <dgm:cxn modelId="{6E2AC0FF-BD53-4DC1-A649-A94FB442BC16}" srcId="{9B4038D9-84BA-4A33-9B86-DA426864FD09}" destId="{EF0D7B4E-4C4E-4221-A0EB-7532B2E3570B}" srcOrd="0" destOrd="0" parTransId="{85A527DB-9D8A-416B-9808-660E707A2F70}" sibTransId="{6A774E67-0C98-4461-8A9D-ECE5EF2537BA}"/>
    <dgm:cxn modelId="{72AE0648-8D62-4592-9DF3-CAA22EFDBF17}" type="presParOf" srcId="{16637931-5AD7-4100-8AD1-F62658F0E465}" destId="{87DB5C6D-D64A-4ED9-8407-2E5DCA140369}" srcOrd="0" destOrd="0" presId="urn:microsoft.com/office/officeart/2005/8/layout/process4"/>
    <dgm:cxn modelId="{210C33F7-2DBF-4F40-B204-7F0C0B7A2365}" type="presParOf" srcId="{87DB5C6D-D64A-4ED9-8407-2E5DCA140369}" destId="{13DCCD10-9D76-4B4E-92AD-4C0D55251BA0}" srcOrd="0" destOrd="0" presId="urn:microsoft.com/office/officeart/2005/8/layout/process4"/>
    <dgm:cxn modelId="{EBBDC082-DDC0-4AAA-9859-AE58C07BB971}" type="presParOf" srcId="{16637931-5AD7-4100-8AD1-F62658F0E465}" destId="{C816B2AB-AADC-47F4-B678-B55B098B6A1C}" srcOrd="1" destOrd="0" presId="urn:microsoft.com/office/officeart/2005/8/layout/process4"/>
    <dgm:cxn modelId="{F6F011A8-DAD2-47B2-ACC6-E23BCA0B2CA1}" type="presParOf" srcId="{16637931-5AD7-4100-8AD1-F62658F0E465}" destId="{21F98F73-A240-4155-87A1-09516ABFDC07}" srcOrd="2" destOrd="0" presId="urn:microsoft.com/office/officeart/2005/8/layout/process4"/>
    <dgm:cxn modelId="{9840062B-0B67-47D6-AA78-9F185F52C021}" type="presParOf" srcId="{21F98F73-A240-4155-87A1-09516ABFDC07}" destId="{1A695ADC-3F19-4D9C-9223-67F1ADCBAF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D1327-1489-478F-8C66-B86AB0584A9A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C8FE3D9-F6BB-40B0-9915-FDC413055F4F}">
      <dgm:prSet phldrT="[Text]" custT="1"/>
      <dgm:spPr/>
      <dgm:t>
        <a:bodyPr/>
        <a:lstStyle/>
        <a:p>
          <a:r>
            <a:rPr lang="en-US" sz="1100" dirty="0"/>
            <a:t>Asset Owner</a:t>
          </a:r>
        </a:p>
      </dgm:t>
    </dgm:pt>
    <dgm:pt modelId="{40E3F7F9-D1E9-4B6A-8370-D5932F881F64}" type="parTrans" cxnId="{25D6BCBD-547F-469C-A7E1-977BFA70E6DB}">
      <dgm:prSet/>
      <dgm:spPr/>
      <dgm:t>
        <a:bodyPr/>
        <a:lstStyle/>
        <a:p>
          <a:endParaRPr lang="en-US" sz="1050"/>
        </a:p>
      </dgm:t>
    </dgm:pt>
    <dgm:pt modelId="{7E2F9A1C-7786-49B6-A694-41224224F6C7}" type="sibTrans" cxnId="{25D6BCBD-547F-469C-A7E1-977BFA70E6DB}">
      <dgm:prSet/>
      <dgm:spPr/>
      <dgm:t>
        <a:bodyPr/>
        <a:lstStyle/>
        <a:p>
          <a:endParaRPr lang="en-US" sz="1050"/>
        </a:p>
      </dgm:t>
    </dgm:pt>
    <dgm:pt modelId="{5CA66676-E495-41BC-81FA-358AA691A33D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62443-2-1  Security Program </a:t>
          </a:r>
          <a:endParaRPr lang="en-US" sz="800" dirty="0"/>
        </a:p>
      </dgm:t>
    </dgm:pt>
    <dgm:pt modelId="{52650C33-D595-4C2E-A528-6D2271C09EAC}" type="parTrans" cxnId="{80ADC320-BF0B-4426-B010-02A519DCFDB6}">
      <dgm:prSet/>
      <dgm:spPr/>
      <dgm:t>
        <a:bodyPr/>
        <a:lstStyle/>
        <a:p>
          <a:endParaRPr lang="en-US" sz="1050"/>
        </a:p>
      </dgm:t>
    </dgm:pt>
    <dgm:pt modelId="{BF240618-EFBD-4847-807E-EE001CA45DC4}" type="sibTrans" cxnId="{80ADC320-BF0B-4426-B010-02A519DCFDB6}">
      <dgm:prSet/>
      <dgm:spPr/>
      <dgm:t>
        <a:bodyPr/>
        <a:lstStyle/>
        <a:p>
          <a:endParaRPr lang="en-US" sz="1050"/>
        </a:p>
      </dgm:t>
    </dgm:pt>
    <dgm:pt modelId="{513185D5-5795-417C-8779-D68703D584A0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62443-3-1  Security Technologies</a:t>
          </a:r>
          <a:endParaRPr lang="en-US" sz="800" b="1" dirty="0"/>
        </a:p>
      </dgm:t>
    </dgm:pt>
    <dgm:pt modelId="{CFDF08E7-F542-4CBB-983E-B566C5B36B47}" type="parTrans" cxnId="{6B7ADFF7-383B-43C3-A846-255AE01EB295}">
      <dgm:prSet/>
      <dgm:spPr/>
      <dgm:t>
        <a:bodyPr/>
        <a:lstStyle/>
        <a:p>
          <a:endParaRPr lang="en-US" sz="1050"/>
        </a:p>
      </dgm:t>
    </dgm:pt>
    <dgm:pt modelId="{3A8FF285-0BA3-4DC1-AA23-5E9F1C15FA35}" type="sibTrans" cxnId="{6B7ADFF7-383B-43C3-A846-255AE01EB295}">
      <dgm:prSet/>
      <dgm:spPr/>
      <dgm:t>
        <a:bodyPr/>
        <a:lstStyle/>
        <a:p>
          <a:endParaRPr lang="en-US" sz="1050"/>
        </a:p>
      </dgm:t>
    </dgm:pt>
    <dgm:pt modelId="{4154CC23-D554-4610-88ED-BB31136ED272}">
      <dgm:prSet phldrT="[Text]" custT="1"/>
      <dgm:spPr/>
      <dgm:t>
        <a:bodyPr/>
        <a:lstStyle/>
        <a:p>
          <a:r>
            <a:rPr lang="en-US" sz="1100" dirty="0">
              <a:latin typeface="Arial" pitchFamily="34" charset="0"/>
              <a:cs typeface="Arial" pitchFamily="34" charset="0"/>
            </a:rPr>
            <a:t>Service Provider</a:t>
          </a:r>
          <a:endParaRPr lang="en-US" sz="1100" dirty="0"/>
        </a:p>
      </dgm:t>
    </dgm:pt>
    <dgm:pt modelId="{FC9826BD-BF6D-4CAF-A1E8-9FB78EE6D6DA}" type="parTrans" cxnId="{B6D48444-863F-4606-8536-A24CABB4E4C3}">
      <dgm:prSet/>
      <dgm:spPr/>
      <dgm:t>
        <a:bodyPr/>
        <a:lstStyle/>
        <a:p>
          <a:endParaRPr lang="en-US" sz="1050"/>
        </a:p>
      </dgm:t>
    </dgm:pt>
    <dgm:pt modelId="{2DBFEFBB-B8A1-4DDA-94B5-22D555987BC4}" type="sibTrans" cxnId="{B6D48444-863F-4606-8536-A24CABB4E4C3}">
      <dgm:prSet/>
      <dgm:spPr/>
      <dgm:t>
        <a:bodyPr/>
        <a:lstStyle/>
        <a:p>
          <a:endParaRPr lang="en-US" sz="1050"/>
        </a:p>
      </dgm:t>
    </dgm:pt>
    <dgm:pt modelId="{B6C04C12-3716-496D-BD17-655FE1F8A212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62443-2-3  Path Management</a:t>
          </a:r>
          <a:endParaRPr lang="en-US" sz="800" dirty="0"/>
        </a:p>
      </dgm:t>
    </dgm:pt>
    <dgm:pt modelId="{FCF54312-5015-48C6-A536-0AB238664B7E}" type="parTrans" cxnId="{5628F8E7-4B4B-4148-834B-775FC8F257EF}">
      <dgm:prSet/>
      <dgm:spPr/>
      <dgm:t>
        <a:bodyPr/>
        <a:lstStyle/>
        <a:p>
          <a:endParaRPr lang="en-US" sz="1050"/>
        </a:p>
      </dgm:t>
    </dgm:pt>
    <dgm:pt modelId="{1BDF5547-9DF4-4E6D-AC18-58B015441318}" type="sibTrans" cxnId="{5628F8E7-4B4B-4148-834B-775FC8F257EF}">
      <dgm:prSet/>
      <dgm:spPr/>
      <dgm:t>
        <a:bodyPr/>
        <a:lstStyle/>
        <a:p>
          <a:endParaRPr lang="en-US" sz="1050"/>
        </a:p>
      </dgm:t>
    </dgm:pt>
    <dgm:pt modelId="{4B07BC69-973B-4B13-B713-B05350E93A36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62443-2-4  Service Providers</a:t>
          </a:r>
          <a:endParaRPr lang="en-US" sz="800" dirty="0"/>
        </a:p>
      </dgm:t>
    </dgm:pt>
    <dgm:pt modelId="{6C1AECDD-35B2-4ED1-841D-97F88D54B5AC}" type="parTrans" cxnId="{F232C33A-AB4B-420A-B326-D970E3781C47}">
      <dgm:prSet/>
      <dgm:spPr/>
      <dgm:t>
        <a:bodyPr/>
        <a:lstStyle/>
        <a:p>
          <a:endParaRPr lang="en-US" sz="1050"/>
        </a:p>
      </dgm:t>
    </dgm:pt>
    <dgm:pt modelId="{FC06C3C0-55EC-4DCA-A485-DDFF7240F36B}" type="sibTrans" cxnId="{F232C33A-AB4B-420A-B326-D970E3781C47}">
      <dgm:prSet/>
      <dgm:spPr/>
      <dgm:t>
        <a:bodyPr/>
        <a:lstStyle/>
        <a:p>
          <a:endParaRPr lang="en-US" sz="1050"/>
        </a:p>
      </dgm:t>
    </dgm:pt>
    <dgm:pt modelId="{2EEB13C7-E55E-4DAB-9110-76695C0CA3FE}">
      <dgm:prSet phldrT="[Text]" custT="1"/>
      <dgm:spPr/>
      <dgm:t>
        <a:bodyPr/>
        <a:lstStyle/>
        <a:p>
          <a:r>
            <a:rPr lang="en-US" sz="1100" dirty="0">
              <a:latin typeface="Arial" pitchFamily="34" charset="0"/>
              <a:cs typeface="Arial" pitchFamily="34" charset="0"/>
            </a:rPr>
            <a:t>System Integrator</a:t>
          </a:r>
          <a:endParaRPr lang="en-US" sz="1100" dirty="0"/>
        </a:p>
      </dgm:t>
    </dgm:pt>
    <dgm:pt modelId="{33EED862-216E-40CF-93CC-69D19A99BE6E}" type="parTrans" cxnId="{99831D85-6E79-4442-A5EE-31F49B0BCAE5}">
      <dgm:prSet/>
      <dgm:spPr/>
      <dgm:t>
        <a:bodyPr/>
        <a:lstStyle/>
        <a:p>
          <a:endParaRPr lang="en-US" sz="1050"/>
        </a:p>
      </dgm:t>
    </dgm:pt>
    <dgm:pt modelId="{D0C5629F-7EFE-4C60-A45C-46D4F14D1217}" type="sibTrans" cxnId="{99831D85-6E79-4442-A5EE-31F49B0BCAE5}">
      <dgm:prSet/>
      <dgm:spPr/>
      <dgm:t>
        <a:bodyPr/>
        <a:lstStyle/>
        <a:p>
          <a:endParaRPr lang="en-US" sz="1050"/>
        </a:p>
      </dgm:t>
    </dgm:pt>
    <dgm:pt modelId="{0B81377F-B525-415F-AAA9-5EAE650F0F27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62443-2-3  Path Management</a:t>
          </a:r>
          <a:endParaRPr lang="en-US" sz="800" dirty="0"/>
        </a:p>
      </dgm:t>
    </dgm:pt>
    <dgm:pt modelId="{78A27A06-0966-4739-ACDF-61BF185F5667}" type="parTrans" cxnId="{1BD04CFF-641F-44BB-9761-6AB67AA11247}">
      <dgm:prSet/>
      <dgm:spPr/>
      <dgm:t>
        <a:bodyPr/>
        <a:lstStyle/>
        <a:p>
          <a:endParaRPr lang="en-US" sz="1050"/>
        </a:p>
      </dgm:t>
    </dgm:pt>
    <dgm:pt modelId="{94BB18C1-43FA-474C-BD69-05D795DE9C29}" type="sibTrans" cxnId="{1BD04CFF-641F-44BB-9761-6AB67AA11247}">
      <dgm:prSet/>
      <dgm:spPr/>
      <dgm:t>
        <a:bodyPr/>
        <a:lstStyle/>
        <a:p>
          <a:endParaRPr lang="en-US" sz="1050"/>
        </a:p>
      </dgm:t>
    </dgm:pt>
    <dgm:pt modelId="{9F55EE93-38DB-42D8-BECF-2F25223F3426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62443-2-4  Service Providers</a:t>
          </a:r>
          <a:endParaRPr lang="en-US" sz="800" dirty="0"/>
        </a:p>
      </dgm:t>
    </dgm:pt>
    <dgm:pt modelId="{3AC497F5-BFE3-46BC-9AFF-0496781DDE32}" type="parTrans" cxnId="{6BC37697-178C-4079-AAE7-7297F9255EF6}">
      <dgm:prSet/>
      <dgm:spPr/>
      <dgm:t>
        <a:bodyPr/>
        <a:lstStyle/>
        <a:p>
          <a:endParaRPr lang="en-US" sz="1050"/>
        </a:p>
      </dgm:t>
    </dgm:pt>
    <dgm:pt modelId="{BD1659BE-6048-4E04-B6D8-F36CF57725F6}" type="sibTrans" cxnId="{6BC37697-178C-4079-AAE7-7297F9255EF6}">
      <dgm:prSet/>
      <dgm:spPr/>
      <dgm:t>
        <a:bodyPr/>
        <a:lstStyle/>
        <a:p>
          <a:endParaRPr lang="en-US" sz="1050"/>
        </a:p>
      </dgm:t>
    </dgm:pt>
    <dgm:pt modelId="{AD9220BB-AFA3-4726-A629-EDE2911CE2EA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62443-3-2  Security Risk Assessment</a:t>
          </a:r>
          <a:endParaRPr lang="en-US" sz="800" b="1" dirty="0"/>
        </a:p>
      </dgm:t>
    </dgm:pt>
    <dgm:pt modelId="{6F9BE8F7-D981-4949-9B48-0AA888FAF1B9}" type="parTrans" cxnId="{18DC737A-0D7F-4690-824A-7A1458C35647}">
      <dgm:prSet/>
      <dgm:spPr/>
      <dgm:t>
        <a:bodyPr/>
        <a:lstStyle/>
        <a:p>
          <a:endParaRPr lang="en-US" sz="1050"/>
        </a:p>
      </dgm:t>
    </dgm:pt>
    <dgm:pt modelId="{33A2F85D-A98C-4F9A-9A3C-4DE3E7FDE9FA}" type="sibTrans" cxnId="{18DC737A-0D7F-4690-824A-7A1458C35647}">
      <dgm:prSet/>
      <dgm:spPr/>
      <dgm:t>
        <a:bodyPr/>
        <a:lstStyle/>
        <a:p>
          <a:endParaRPr lang="en-US" sz="1050"/>
        </a:p>
      </dgm:t>
    </dgm:pt>
    <dgm:pt modelId="{16DBCE58-D511-4FCD-9191-7A3D2C324110}">
      <dgm:prSet phldrT="[Text]" custT="1"/>
      <dgm:spPr/>
      <dgm:t>
        <a:bodyPr/>
        <a:lstStyle/>
        <a:p>
          <a:r>
            <a:rPr lang="en-US" sz="1100" dirty="0">
              <a:latin typeface="Arial" pitchFamily="34" charset="0"/>
              <a:cs typeface="Arial" pitchFamily="34" charset="0"/>
            </a:rPr>
            <a:t>Product Supplier</a:t>
          </a:r>
          <a:endParaRPr lang="en-US" sz="1100" dirty="0"/>
        </a:p>
      </dgm:t>
    </dgm:pt>
    <dgm:pt modelId="{62B1FD53-86CD-4A81-A16C-AC7AAD5617CF}" type="parTrans" cxnId="{1472DAE9-5038-4E48-BF40-00AE5EDC2F6E}">
      <dgm:prSet/>
      <dgm:spPr/>
      <dgm:t>
        <a:bodyPr/>
        <a:lstStyle/>
        <a:p>
          <a:endParaRPr lang="en-US" sz="1050"/>
        </a:p>
      </dgm:t>
    </dgm:pt>
    <dgm:pt modelId="{51E75813-CD54-47F3-A303-E122E01C8E2F}" type="sibTrans" cxnId="{1472DAE9-5038-4E48-BF40-00AE5EDC2F6E}">
      <dgm:prSet/>
      <dgm:spPr/>
      <dgm:t>
        <a:bodyPr/>
        <a:lstStyle/>
        <a:p>
          <a:endParaRPr lang="en-US" sz="1050"/>
        </a:p>
      </dgm:t>
    </dgm:pt>
    <dgm:pt modelId="{AF510BA3-7460-4F75-84FB-803349EB0C30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62443-3-3  System Security</a:t>
          </a:r>
          <a:endParaRPr lang="en-US" sz="800" dirty="0"/>
        </a:p>
      </dgm:t>
    </dgm:pt>
    <dgm:pt modelId="{C07B6C80-1F3F-45A7-9519-BD2F9B2952DF}" type="parTrans" cxnId="{642E609D-7E85-40DD-BFF6-0B57E95D2CF2}">
      <dgm:prSet/>
      <dgm:spPr/>
      <dgm:t>
        <a:bodyPr/>
        <a:lstStyle/>
        <a:p>
          <a:endParaRPr lang="en-US" sz="1050"/>
        </a:p>
      </dgm:t>
    </dgm:pt>
    <dgm:pt modelId="{8C589065-11B7-437A-A0EA-3FF46A77F5BF}" type="sibTrans" cxnId="{642E609D-7E85-40DD-BFF6-0B57E95D2CF2}">
      <dgm:prSet/>
      <dgm:spPr/>
      <dgm:t>
        <a:bodyPr/>
        <a:lstStyle/>
        <a:p>
          <a:endParaRPr lang="en-US" sz="1050"/>
        </a:p>
      </dgm:t>
    </dgm:pt>
    <dgm:pt modelId="{4493B61C-2D18-4D34-880D-15AB238F4E20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62443-3-3  System Security</a:t>
          </a:r>
          <a:endParaRPr lang="en-US" sz="800" dirty="0"/>
        </a:p>
      </dgm:t>
    </dgm:pt>
    <dgm:pt modelId="{FDE13201-208A-4F63-94BD-BDF42FDE98F1}" type="parTrans" cxnId="{A221D1C0-6751-468C-8785-AF3FB83A9E94}">
      <dgm:prSet/>
      <dgm:spPr/>
      <dgm:t>
        <a:bodyPr/>
        <a:lstStyle/>
        <a:p>
          <a:endParaRPr lang="en-US" sz="1050"/>
        </a:p>
      </dgm:t>
    </dgm:pt>
    <dgm:pt modelId="{7E1CF3DD-ABB4-4EA2-859E-B583EE141E41}" type="sibTrans" cxnId="{A221D1C0-6751-468C-8785-AF3FB83A9E94}">
      <dgm:prSet/>
      <dgm:spPr/>
      <dgm:t>
        <a:bodyPr/>
        <a:lstStyle/>
        <a:p>
          <a:endParaRPr lang="en-US" sz="1050"/>
        </a:p>
      </dgm:t>
    </dgm:pt>
    <dgm:pt modelId="{DEACA97A-C8DB-4BE0-95DA-0FFE82CA8341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62443-3-1  Security Technologies </a:t>
          </a:r>
          <a:endParaRPr lang="en-US" sz="800" dirty="0"/>
        </a:p>
      </dgm:t>
    </dgm:pt>
    <dgm:pt modelId="{E7CF9329-EC62-4412-AEF9-7F5E00A2BB9E}" type="parTrans" cxnId="{6B7AC378-C18E-43D3-A56D-B8E03FB6A707}">
      <dgm:prSet/>
      <dgm:spPr/>
      <dgm:t>
        <a:bodyPr/>
        <a:lstStyle/>
        <a:p>
          <a:endParaRPr lang="en-US" sz="1050"/>
        </a:p>
      </dgm:t>
    </dgm:pt>
    <dgm:pt modelId="{49B6DC9A-C6DD-4CC1-9BC5-8619164320A0}" type="sibTrans" cxnId="{6B7AC378-C18E-43D3-A56D-B8E03FB6A707}">
      <dgm:prSet/>
      <dgm:spPr/>
      <dgm:t>
        <a:bodyPr/>
        <a:lstStyle/>
        <a:p>
          <a:endParaRPr lang="en-US" sz="1050"/>
        </a:p>
      </dgm:t>
    </dgm:pt>
    <dgm:pt modelId="{9E5DB727-3EBD-4D9E-A651-6447347BFD90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62443-4-2  Component Security</a:t>
          </a:r>
          <a:endParaRPr lang="en-US" sz="800" dirty="0"/>
        </a:p>
      </dgm:t>
    </dgm:pt>
    <dgm:pt modelId="{0E443C5C-F0A7-464E-A8C5-BE55671CBCF1}" type="parTrans" cxnId="{893EF61D-136B-442D-BB65-40A4A7447124}">
      <dgm:prSet/>
      <dgm:spPr/>
      <dgm:t>
        <a:bodyPr/>
        <a:lstStyle/>
        <a:p>
          <a:endParaRPr lang="en-US" sz="1050"/>
        </a:p>
      </dgm:t>
    </dgm:pt>
    <dgm:pt modelId="{5A703A2A-D2FB-4BB3-ABBC-EC9AAAE4FEF5}" type="sibTrans" cxnId="{893EF61D-136B-442D-BB65-40A4A7447124}">
      <dgm:prSet/>
      <dgm:spPr/>
      <dgm:t>
        <a:bodyPr/>
        <a:lstStyle/>
        <a:p>
          <a:endParaRPr lang="en-US" sz="1050"/>
        </a:p>
      </dgm:t>
    </dgm:pt>
    <dgm:pt modelId="{B06FFC06-7E75-4496-AB8E-40A1871B8349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62443-4-1  Secure product development</a:t>
          </a:r>
          <a:endParaRPr lang="en-US" sz="800" dirty="0"/>
        </a:p>
      </dgm:t>
    </dgm:pt>
    <dgm:pt modelId="{34ADCAE7-D313-4A65-82C0-D8B0F182B26B}" type="parTrans" cxnId="{A4CA61AD-A736-4E7A-85EC-8649F29DE5BB}">
      <dgm:prSet/>
      <dgm:spPr/>
      <dgm:t>
        <a:bodyPr/>
        <a:lstStyle/>
        <a:p>
          <a:endParaRPr lang="en-US" sz="1050"/>
        </a:p>
      </dgm:t>
    </dgm:pt>
    <dgm:pt modelId="{0A615263-DA59-458F-BA7E-8C9E9482B444}" type="sibTrans" cxnId="{A4CA61AD-A736-4E7A-85EC-8649F29DE5BB}">
      <dgm:prSet/>
      <dgm:spPr/>
      <dgm:t>
        <a:bodyPr/>
        <a:lstStyle/>
        <a:p>
          <a:endParaRPr lang="en-US" sz="1050"/>
        </a:p>
      </dgm:t>
    </dgm:pt>
    <dgm:pt modelId="{C6C6DE40-CE84-4240-92D3-E3883F473FCA}">
      <dgm:prSet phldrT="[Text]" custT="1"/>
      <dgm:spPr/>
      <dgm:t>
        <a:bodyPr/>
        <a:lstStyle/>
        <a:p>
          <a:r>
            <a:rPr lang="en-US" sz="800" dirty="0">
              <a:latin typeface="Arial" pitchFamily="34" charset="0"/>
              <a:cs typeface="Arial" pitchFamily="34" charset="0"/>
            </a:rPr>
            <a:t>62443-3-1  Security Technologies </a:t>
          </a:r>
          <a:endParaRPr lang="en-US" sz="800" dirty="0"/>
        </a:p>
      </dgm:t>
    </dgm:pt>
    <dgm:pt modelId="{B3E27095-EE7B-48E8-A4C8-57A9BE6A7647}" type="parTrans" cxnId="{61FAC1B6-D7AE-4F26-88AF-CD61F4B4182F}">
      <dgm:prSet/>
      <dgm:spPr/>
    </dgm:pt>
    <dgm:pt modelId="{D88DA72D-7DDE-45E2-9CCF-94AE059644E5}" type="sibTrans" cxnId="{61FAC1B6-D7AE-4F26-88AF-CD61F4B4182F}">
      <dgm:prSet/>
      <dgm:spPr/>
    </dgm:pt>
    <dgm:pt modelId="{193863C3-FB2B-41AF-9C50-942B805F3F6C}" type="pres">
      <dgm:prSet presAssocID="{C31D1327-1489-478F-8C66-B86AB0584A9A}" presName="Name0" presStyleCnt="0">
        <dgm:presLayoutVars>
          <dgm:dir/>
          <dgm:animLvl val="lvl"/>
          <dgm:resizeHandles/>
        </dgm:presLayoutVars>
      </dgm:prSet>
      <dgm:spPr/>
    </dgm:pt>
    <dgm:pt modelId="{D2BBB790-31AF-420C-B505-551B64FB0E6B}" type="pres">
      <dgm:prSet presAssocID="{8C8FE3D9-F6BB-40B0-9915-FDC413055F4F}" presName="linNode" presStyleCnt="0"/>
      <dgm:spPr/>
    </dgm:pt>
    <dgm:pt modelId="{CBA119A3-BEB6-4AE3-B055-2CC674794D87}" type="pres">
      <dgm:prSet presAssocID="{8C8FE3D9-F6BB-40B0-9915-FDC413055F4F}" presName="parentShp" presStyleLbl="node1" presStyleIdx="0" presStyleCnt="4">
        <dgm:presLayoutVars>
          <dgm:bulletEnabled val="1"/>
        </dgm:presLayoutVars>
      </dgm:prSet>
      <dgm:spPr/>
    </dgm:pt>
    <dgm:pt modelId="{6F2FF4B3-0EE2-4D04-A69B-B30AA6FE4661}" type="pres">
      <dgm:prSet presAssocID="{8C8FE3D9-F6BB-40B0-9915-FDC413055F4F}" presName="childShp" presStyleLbl="bgAccFollowNode1" presStyleIdx="0" presStyleCnt="4">
        <dgm:presLayoutVars>
          <dgm:bulletEnabled val="1"/>
        </dgm:presLayoutVars>
      </dgm:prSet>
      <dgm:spPr/>
    </dgm:pt>
    <dgm:pt modelId="{6DA155B8-3658-4168-87FC-27AE014F290E}" type="pres">
      <dgm:prSet presAssocID="{7E2F9A1C-7786-49B6-A694-41224224F6C7}" presName="spacing" presStyleCnt="0"/>
      <dgm:spPr/>
    </dgm:pt>
    <dgm:pt modelId="{9B38F44A-8A27-4509-8D7C-087B1A0159A6}" type="pres">
      <dgm:prSet presAssocID="{4154CC23-D554-4610-88ED-BB31136ED272}" presName="linNode" presStyleCnt="0"/>
      <dgm:spPr/>
    </dgm:pt>
    <dgm:pt modelId="{7B212C01-5181-47CF-97D8-59C5E0F8FF35}" type="pres">
      <dgm:prSet presAssocID="{4154CC23-D554-4610-88ED-BB31136ED272}" presName="parentShp" presStyleLbl="node1" presStyleIdx="1" presStyleCnt="4">
        <dgm:presLayoutVars>
          <dgm:bulletEnabled val="1"/>
        </dgm:presLayoutVars>
      </dgm:prSet>
      <dgm:spPr/>
    </dgm:pt>
    <dgm:pt modelId="{86B097E4-7A12-450C-9AC8-7F209D934952}" type="pres">
      <dgm:prSet presAssocID="{4154CC23-D554-4610-88ED-BB31136ED272}" presName="childShp" presStyleLbl="bgAccFollowNode1" presStyleIdx="1" presStyleCnt="4">
        <dgm:presLayoutVars>
          <dgm:bulletEnabled val="1"/>
        </dgm:presLayoutVars>
      </dgm:prSet>
      <dgm:spPr/>
    </dgm:pt>
    <dgm:pt modelId="{D852457B-A60D-400F-9DE9-D5F4D040844E}" type="pres">
      <dgm:prSet presAssocID="{2DBFEFBB-B8A1-4DDA-94B5-22D555987BC4}" presName="spacing" presStyleCnt="0"/>
      <dgm:spPr/>
    </dgm:pt>
    <dgm:pt modelId="{A903E005-ED77-473F-8145-BD6D7A5E80ED}" type="pres">
      <dgm:prSet presAssocID="{2EEB13C7-E55E-4DAB-9110-76695C0CA3FE}" presName="linNode" presStyleCnt="0"/>
      <dgm:spPr/>
    </dgm:pt>
    <dgm:pt modelId="{C2B99274-7676-4BF5-9C57-5AA9FAE0944A}" type="pres">
      <dgm:prSet presAssocID="{2EEB13C7-E55E-4DAB-9110-76695C0CA3FE}" presName="parentShp" presStyleLbl="node1" presStyleIdx="2" presStyleCnt="4">
        <dgm:presLayoutVars>
          <dgm:bulletEnabled val="1"/>
        </dgm:presLayoutVars>
      </dgm:prSet>
      <dgm:spPr/>
    </dgm:pt>
    <dgm:pt modelId="{CC5F03F7-9CFF-4A30-AF4B-B65ECF2D475D}" type="pres">
      <dgm:prSet presAssocID="{2EEB13C7-E55E-4DAB-9110-76695C0CA3FE}" presName="childShp" presStyleLbl="bgAccFollowNode1" presStyleIdx="2" presStyleCnt="4">
        <dgm:presLayoutVars>
          <dgm:bulletEnabled val="1"/>
        </dgm:presLayoutVars>
      </dgm:prSet>
      <dgm:spPr/>
    </dgm:pt>
    <dgm:pt modelId="{8ADF10F1-A610-4843-940F-B826B9777DF5}" type="pres">
      <dgm:prSet presAssocID="{D0C5629F-7EFE-4C60-A45C-46D4F14D1217}" presName="spacing" presStyleCnt="0"/>
      <dgm:spPr/>
    </dgm:pt>
    <dgm:pt modelId="{15A3ED19-CD40-423C-A626-74A021C51B4D}" type="pres">
      <dgm:prSet presAssocID="{16DBCE58-D511-4FCD-9191-7A3D2C324110}" presName="linNode" presStyleCnt="0"/>
      <dgm:spPr/>
    </dgm:pt>
    <dgm:pt modelId="{5297CC8C-7F85-4D68-B062-1E52076484D6}" type="pres">
      <dgm:prSet presAssocID="{16DBCE58-D511-4FCD-9191-7A3D2C324110}" presName="parentShp" presStyleLbl="node1" presStyleIdx="3" presStyleCnt="4">
        <dgm:presLayoutVars>
          <dgm:bulletEnabled val="1"/>
        </dgm:presLayoutVars>
      </dgm:prSet>
      <dgm:spPr/>
    </dgm:pt>
    <dgm:pt modelId="{7A2427FD-AC6C-4037-BE78-FC8F6306AEA7}" type="pres">
      <dgm:prSet presAssocID="{16DBCE58-D511-4FCD-9191-7A3D2C324110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122E2A06-C9AD-4114-81DD-32D424A4F553}" type="presOf" srcId="{AF510BA3-7460-4F75-84FB-803349EB0C30}" destId="{7A2427FD-AC6C-4037-BE78-FC8F6306AEA7}" srcOrd="0" destOrd="0" presId="urn:microsoft.com/office/officeart/2005/8/layout/vList6"/>
    <dgm:cxn modelId="{819E5A13-FF17-4383-B244-BBD46F6F6FAD}" type="presOf" srcId="{C31D1327-1489-478F-8C66-B86AB0584A9A}" destId="{193863C3-FB2B-41AF-9C50-942B805F3F6C}" srcOrd="0" destOrd="0" presId="urn:microsoft.com/office/officeart/2005/8/layout/vList6"/>
    <dgm:cxn modelId="{F7F8C214-09BE-4C1B-BE3F-6058F8A5E1D5}" type="presOf" srcId="{AD9220BB-AFA3-4726-A629-EDE2911CE2EA}" destId="{6F2FF4B3-0EE2-4D04-A69B-B30AA6FE4661}" srcOrd="0" destOrd="2" presId="urn:microsoft.com/office/officeart/2005/8/layout/vList6"/>
    <dgm:cxn modelId="{91B8DD14-E8AB-4DFD-A8BE-5C96583742B8}" type="presOf" srcId="{4154CC23-D554-4610-88ED-BB31136ED272}" destId="{7B212C01-5181-47CF-97D8-59C5E0F8FF35}" srcOrd="0" destOrd="0" presId="urn:microsoft.com/office/officeart/2005/8/layout/vList6"/>
    <dgm:cxn modelId="{893EF61D-136B-442D-BB65-40A4A7447124}" srcId="{16DBCE58-D511-4FCD-9191-7A3D2C324110}" destId="{9E5DB727-3EBD-4D9E-A651-6447347BFD90}" srcOrd="1" destOrd="0" parTransId="{0E443C5C-F0A7-464E-A8C5-BE55671CBCF1}" sibTransId="{5A703A2A-D2FB-4BB3-ABBC-EC9AAAE4FEF5}"/>
    <dgm:cxn modelId="{80ADC320-BF0B-4426-B010-02A519DCFDB6}" srcId="{8C8FE3D9-F6BB-40B0-9915-FDC413055F4F}" destId="{5CA66676-E495-41BC-81FA-358AA691A33D}" srcOrd="0" destOrd="0" parTransId="{52650C33-D595-4C2E-A528-6D2271C09EAC}" sibTransId="{BF240618-EFBD-4847-807E-EE001CA45DC4}"/>
    <dgm:cxn modelId="{A955382C-462C-4417-B1F2-ABF9C2BFF723}" type="presOf" srcId="{9F55EE93-38DB-42D8-BECF-2F25223F3426}" destId="{CC5F03F7-9CFF-4A30-AF4B-B65ECF2D475D}" srcOrd="0" destOrd="1" presId="urn:microsoft.com/office/officeart/2005/8/layout/vList6"/>
    <dgm:cxn modelId="{F232C33A-AB4B-420A-B326-D970E3781C47}" srcId="{4154CC23-D554-4610-88ED-BB31136ED272}" destId="{4B07BC69-973B-4B13-B713-B05350E93A36}" srcOrd="1" destOrd="0" parTransId="{6C1AECDD-35B2-4ED1-841D-97F88D54B5AC}" sibTransId="{FC06C3C0-55EC-4DCA-A485-DDFF7240F36B}"/>
    <dgm:cxn modelId="{142F0360-B4B7-4064-B450-31AC1657AD48}" type="presOf" srcId="{B6C04C12-3716-496D-BD17-655FE1F8A212}" destId="{86B097E4-7A12-450C-9AC8-7F209D934952}" srcOrd="0" destOrd="0" presId="urn:microsoft.com/office/officeart/2005/8/layout/vList6"/>
    <dgm:cxn modelId="{B6D48444-863F-4606-8536-A24CABB4E4C3}" srcId="{C31D1327-1489-478F-8C66-B86AB0584A9A}" destId="{4154CC23-D554-4610-88ED-BB31136ED272}" srcOrd="1" destOrd="0" parTransId="{FC9826BD-BF6D-4CAF-A1E8-9FB78EE6D6DA}" sibTransId="{2DBFEFBB-B8A1-4DDA-94B5-22D555987BC4}"/>
    <dgm:cxn modelId="{7F053166-13FE-49B6-ABF8-3E6ABB848CCB}" type="presOf" srcId="{B06FFC06-7E75-4496-AB8E-40A1871B8349}" destId="{7A2427FD-AC6C-4037-BE78-FC8F6306AEA7}" srcOrd="0" destOrd="2" presId="urn:microsoft.com/office/officeart/2005/8/layout/vList6"/>
    <dgm:cxn modelId="{D6ED6766-40B3-44D6-A0A4-8BBB5E12E7D9}" type="presOf" srcId="{5CA66676-E495-41BC-81FA-358AA691A33D}" destId="{6F2FF4B3-0EE2-4D04-A69B-B30AA6FE4661}" srcOrd="0" destOrd="0" presId="urn:microsoft.com/office/officeart/2005/8/layout/vList6"/>
    <dgm:cxn modelId="{6D41774F-6964-48EB-A48F-0C949B54394F}" type="presOf" srcId="{9E5DB727-3EBD-4D9E-A651-6447347BFD90}" destId="{7A2427FD-AC6C-4037-BE78-FC8F6306AEA7}" srcOrd="0" destOrd="1" presId="urn:microsoft.com/office/officeart/2005/8/layout/vList6"/>
    <dgm:cxn modelId="{6B7AC378-C18E-43D3-A56D-B8E03FB6A707}" srcId="{2EEB13C7-E55E-4DAB-9110-76695C0CA3FE}" destId="{DEACA97A-C8DB-4BE0-95DA-0FFE82CA8341}" srcOrd="2" destOrd="0" parTransId="{E7CF9329-EC62-4412-AEF9-7F5E00A2BB9E}" sibTransId="{49B6DC9A-C6DD-4CC1-9BC5-8619164320A0}"/>
    <dgm:cxn modelId="{18DC737A-0D7F-4690-824A-7A1458C35647}" srcId="{8C8FE3D9-F6BB-40B0-9915-FDC413055F4F}" destId="{AD9220BB-AFA3-4726-A629-EDE2911CE2EA}" srcOrd="2" destOrd="0" parTransId="{6F9BE8F7-D981-4949-9B48-0AA888FAF1B9}" sibTransId="{33A2F85D-A98C-4F9A-9A3C-4DE3E7FDE9FA}"/>
    <dgm:cxn modelId="{99831D85-6E79-4442-A5EE-31F49B0BCAE5}" srcId="{C31D1327-1489-478F-8C66-B86AB0584A9A}" destId="{2EEB13C7-E55E-4DAB-9110-76695C0CA3FE}" srcOrd="2" destOrd="0" parTransId="{33EED862-216E-40CF-93CC-69D19A99BE6E}" sibTransId="{D0C5629F-7EFE-4C60-A45C-46D4F14D1217}"/>
    <dgm:cxn modelId="{6BC37697-178C-4079-AAE7-7297F9255EF6}" srcId="{2EEB13C7-E55E-4DAB-9110-76695C0CA3FE}" destId="{9F55EE93-38DB-42D8-BECF-2F25223F3426}" srcOrd="1" destOrd="0" parTransId="{3AC497F5-BFE3-46BC-9AFF-0496781DDE32}" sibTransId="{BD1659BE-6048-4E04-B6D8-F36CF57725F6}"/>
    <dgm:cxn modelId="{642E609D-7E85-40DD-BFF6-0B57E95D2CF2}" srcId="{16DBCE58-D511-4FCD-9191-7A3D2C324110}" destId="{AF510BA3-7460-4F75-84FB-803349EB0C30}" srcOrd="0" destOrd="0" parTransId="{C07B6C80-1F3F-45A7-9519-BD2F9B2952DF}" sibTransId="{8C589065-11B7-437A-A0EA-3FF46A77F5BF}"/>
    <dgm:cxn modelId="{A4CA61AD-A736-4E7A-85EC-8649F29DE5BB}" srcId="{16DBCE58-D511-4FCD-9191-7A3D2C324110}" destId="{B06FFC06-7E75-4496-AB8E-40A1871B8349}" srcOrd="2" destOrd="0" parTransId="{34ADCAE7-D313-4A65-82C0-D8B0F182B26B}" sibTransId="{0A615263-DA59-458F-BA7E-8C9E9482B444}"/>
    <dgm:cxn modelId="{61FAC1B6-D7AE-4F26-88AF-CD61F4B4182F}" srcId="{4154CC23-D554-4610-88ED-BB31136ED272}" destId="{C6C6DE40-CE84-4240-92D3-E3883F473FCA}" srcOrd="2" destOrd="0" parTransId="{B3E27095-EE7B-48E8-A4C8-57A9BE6A7647}" sibTransId="{D88DA72D-7DDE-45E2-9CCF-94AE059644E5}"/>
    <dgm:cxn modelId="{25D6BCBD-547F-469C-A7E1-977BFA70E6DB}" srcId="{C31D1327-1489-478F-8C66-B86AB0584A9A}" destId="{8C8FE3D9-F6BB-40B0-9915-FDC413055F4F}" srcOrd="0" destOrd="0" parTransId="{40E3F7F9-D1E9-4B6A-8370-D5932F881F64}" sibTransId="{7E2F9A1C-7786-49B6-A694-41224224F6C7}"/>
    <dgm:cxn modelId="{A221D1C0-6751-468C-8785-AF3FB83A9E94}" srcId="{2EEB13C7-E55E-4DAB-9110-76695C0CA3FE}" destId="{4493B61C-2D18-4D34-880D-15AB238F4E20}" srcOrd="3" destOrd="0" parTransId="{FDE13201-208A-4F63-94BD-BDF42FDE98F1}" sibTransId="{7E1CF3DD-ABB4-4EA2-859E-B583EE141E41}"/>
    <dgm:cxn modelId="{7C1E50CF-1AA6-4943-A66B-E2D2999365C7}" type="presOf" srcId="{4B07BC69-973B-4B13-B713-B05350E93A36}" destId="{86B097E4-7A12-450C-9AC8-7F209D934952}" srcOrd="0" destOrd="1" presId="urn:microsoft.com/office/officeart/2005/8/layout/vList6"/>
    <dgm:cxn modelId="{65D9D9D1-0362-46D1-9DF1-FF8D50343B9B}" type="presOf" srcId="{0B81377F-B525-415F-AAA9-5EAE650F0F27}" destId="{CC5F03F7-9CFF-4A30-AF4B-B65ECF2D475D}" srcOrd="0" destOrd="0" presId="urn:microsoft.com/office/officeart/2005/8/layout/vList6"/>
    <dgm:cxn modelId="{E01BB6DD-E66A-4B12-B601-47AAD640B764}" type="presOf" srcId="{C6C6DE40-CE84-4240-92D3-E3883F473FCA}" destId="{86B097E4-7A12-450C-9AC8-7F209D934952}" srcOrd="0" destOrd="2" presId="urn:microsoft.com/office/officeart/2005/8/layout/vList6"/>
    <dgm:cxn modelId="{CBFC42E1-88CD-4857-96B6-1459789A11F1}" type="presOf" srcId="{513185D5-5795-417C-8779-D68703D584A0}" destId="{6F2FF4B3-0EE2-4D04-A69B-B30AA6FE4661}" srcOrd="0" destOrd="1" presId="urn:microsoft.com/office/officeart/2005/8/layout/vList6"/>
    <dgm:cxn modelId="{31F1A1E1-B122-4E44-BD06-48C75C99AE71}" type="presOf" srcId="{DEACA97A-C8DB-4BE0-95DA-0FFE82CA8341}" destId="{CC5F03F7-9CFF-4A30-AF4B-B65ECF2D475D}" srcOrd="0" destOrd="2" presId="urn:microsoft.com/office/officeart/2005/8/layout/vList6"/>
    <dgm:cxn modelId="{5628F8E7-4B4B-4148-834B-775FC8F257EF}" srcId="{4154CC23-D554-4610-88ED-BB31136ED272}" destId="{B6C04C12-3716-496D-BD17-655FE1F8A212}" srcOrd="0" destOrd="0" parTransId="{FCF54312-5015-48C6-A536-0AB238664B7E}" sibTransId="{1BDF5547-9DF4-4E6D-AC18-58B015441318}"/>
    <dgm:cxn modelId="{1472DAE9-5038-4E48-BF40-00AE5EDC2F6E}" srcId="{C31D1327-1489-478F-8C66-B86AB0584A9A}" destId="{16DBCE58-D511-4FCD-9191-7A3D2C324110}" srcOrd="3" destOrd="0" parTransId="{62B1FD53-86CD-4A81-A16C-AC7AAD5617CF}" sibTransId="{51E75813-CD54-47F3-A303-E122E01C8E2F}"/>
    <dgm:cxn modelId="{04ABF8EA-8E5C-4932-934A-753B4FDC1386}" type="presOf" srcId="{2EEB13C7-E55E-4DAB-9110-76695C0CA3FE}" destId="{C2B99274-7676-4BF5-9C57-5AA9FAE0944A}" srcOrd="0" destOrd="0" presId="urn:microsoft.com/office/officeart/2005/8/layout/vList6"/>
    <dgm:cxn modelId="{6E1D1EF3-8093-4152-BC5A-09E8381F8D22}" type="presOf" srcId="{16DBCE58-D511-4FCD-9191-7A3D2C324110}" destId="{5297CC8C-7F85-4D68-B062-1E52076484D6}" srcOrd="0" destOrd="0" presId="urn:microsoft.com/office/officeart/2005/8/layout/vList6"/>
    <dgm:cxn modelId="{EEF439F4-D525-4664-B2DE-E2047DDCC029}" type="presOf" srcId="{4493B61C-2D18-4D34-880D-15AB238F4E20}" destId="{CC5F03F7-9CFF-4A30-AF4B-B65ECF2D475D}" srcOrd="0" destOrd="3" presId="urn:microsoft.com/office/officeart/2005/8/layout/vList6"/>
    <dgm:cxn modelId="{6B7ADFF7-383B-43C3-A846-255AE01EB295}" srcId="{8C8FE3D9-F6BB-40B0-9915-FDC413055F4F}" destId="{513185D5-5795-417C-8779-D68703D584A0}" srcOrd="1" destOrd="0" parTransId="{CFDF08E7-F542-4CBB-983E-B566C5B36B47}" sibTransId="{3A8FF285-0BA3-4DC1-AA23-5E9F1C15FA35}"/>
    <dgm:cxn modelId="{9CA9B8FA-7C4D-444E-B0C0-B0FD6DF6A8D5}" type="presOf" srcId="{8C8FE3D9-F6BB-40B0-9915-FDC413055F4F}" destId="{CBA119A3-BEB6-4AE3-B055-2CC674794D87}" srcOrd="0" destOrd="0" presId="urn:microsoft.com/office/officeart/2005/8/layout/vList6"/>
    <dgm:cxn modelId="{1BD04CFF-641F-44BB-9761-6AB67AA11247}" srcId="{2EEB13C7-E55E-4DAB-9110-76695C0CA3FE}" destId="{0B81377F-B525-415F-AAA9-5EAE650F0F27}" srcOrd="0" destOrd="0" parTransId="{78A27A06-0966-4739-ACDF-61BF185F5667}" sibTransId="{94BB18C1-43FA-474C-BD69-05D795DE9C29}"/>
    <dgm:cxn modelId="{491309A4-E5E7-471E-B031-A9E917ED3F7F}" type="presParOf" srcId="{193863C3-FB2B-41AF-9C50-942B805F3F6C}" destId="{D2BBB790-31AF-420C-B505-551B64FB0E6B}" srcOrd="0" destOrd="0" presId="urn:microsoft.com/office/officeart/2005/8/layout/vList6"/>
    <dgm:cxn modelId="{821671B9-5F26-4367-92CA-3A1985751B48}" type="presParOf" srcId="{D2BBB790-31AF-420C-B505-551B64FB0E6B}" destId="{CBA119A3-BEB6-4AE3-B055-2CC674794D87}" srcOrd="0" destOrd="0" presId="urn:microsoft.com/office/officeart/2005/8/layout/vList6"/>
    <dgm:cxn modelId="{8A2D2AA7-4C23-4917-8681-20B47F8E1478}" type="presParOf" srcId="{D2BBB790-31AF-420C-B505-551B64FB0E6B}" destId="{6F2FF4B3-0EE2-4D04-A69B-B30AA6FE4661}" srcOrd="1" destOrd="0" presId="urn:microsoft.com/office/officeart/2005/8/layout/vList6"/>
    <dgm:cxn modelId="{56A031F0-A7B3-42B6-A07A-5FBC4AF59189}" type="presParOf" srcId="{193863C3-FB2B-41AF-9C50-942B805F3F6C}" destId="{6DA155B8-3658-4168-87FC-27AE014F290E}" srcOrd="1" destOrd="0" presId="urn:microsoft.com/office/officeart/2005/8/layout/vList6"/>
    <dgm:cxn modelId="{03DCCA86-D916-4D94-9E71-3C0258B38B58}" type="presParOf" srcId="{193863C3-FB2B-41AF-9C50-942B805F3F6C}" destId="{9B38F44A-8A27-4509-8D7C-087B1A0159A6}" srcOrd="2" destOrd="0" presId="urn:microsoft.com/office/officeart/2005/8/layout/vList6"/>
    <dgm:cxn modelId="{47E83B1B-5E5F-4E49-919E-9861F3D39FD6}" type="presParOf" srcId="{9B38F44A-8A27-4509-8D7C-087B1A0159A6}" destId="{7B212C01-5181-47CF-97D8-59C5E0F8FF35}" srcOrd="0" destOrd="0" presId="urn:microsoft.com/office/officeart/2005/8/layout/vList6"/>
    <dgm:cxn modelId="{5EF6D9B9-DE18-4B76-B1B0-9E85A25E7C67}" type="presParOf" srcId="{9B38F44A-8A27-4509-8D7C-087B1A0159A6}" destId="{86B097E4-7A12-450C-9AC8-7F209D934952}" srcOrd="1" destOrd="0" presId="urn:microsoft.com/office/officeart/2005/8/layout/vList6"/>
    <dgm:cxn modelId="{95A6F5D2-5B02-4097-B7DA-5F8D20032204}" type="presParOf" srcId="{193863C3-FB2B-41AF-9C50-942B805F3F6C}" destId="{D852457B-A60D-400F-9DE9-D5F4D040844E}" srcOrd="3" destOrd="0" presId="urn:microsoft.com/office/officeart/2005/8/layout/vList6"/>
    <dgm:cxn modelId="{61DE07F4-1E76-4E40-9227-94DC551F8A37}" type="presParOf" srcId="{193863C3-FB2B-41AF-9C50-942B805F3F6C}" destId="{A903E005-ED77-473F-8145-BD6D7A5E80ED}" srcOrd="4" destOrd="0" presId="urn:microsoft.com/office/officeart/2005/8/layout/vList6"/>
    <dgm:cxn modelId="{4577AABA-CC08-4900-B10C-2B9D6E5B0551}" type="presParOf" srcId="{A903E005-ED77-473F-8145-BD6D7A5E80ED}" destId="{C2B99274-7676-4BF5-9C57-5AA9FAE0944A}" srcOrd="0" destOrd="0" presId="urn:microsoft.com/office/officeart/2005/8/layout/vList6"/>
    <dgm:cxn modelId="{AEABD395-BFE7-405C-B1EE-983C6EF62F75}" type="presParOf" srcId="{A903E005-ED77-473F-8145-BD6D7A5E80ED}" destId="{CC5F03F7-9CFF-4A30-AF4B-B65ECF2D475D}" srcOrd="1" destOrd="0" presId="urn:microsoft.com/office/officeart/2005/8/layout/vList6"/>
    <dgm:cxn modelId="{75B8F5CB-5771-4FF9-9A9D-512C4E13FE58}" type="presParOf" srcId="{193863C3-FB2B-41AF-9C50-942B805F3F6C}" destId="{8ADF10F1-A610-4843-940F-B826B9777DF5}" srcOrd="5" destOrd="0" presId="urn:microsoft.com/office/officeart/2005/8/layout/vList6"/>
    <dgm:cxn modelId="{EA611737-E510-48D0-ABBF-95F69155DCAC}" type="presParOf" srcId="{193863C3-FB2B-41AF-9C50-942B805F3F6C}" destId="{15A3ED19-CD40-423C-A626-74A021C51B4D}" srcOrd="6" destOrd="0" presId="urn:microsoft.com/office/officeart/2005/8/layout/vList6"/>
    <dgm:cxn modelId="{0F16FFFB-D00F-4859-9ABF-0F071CBADAF6}" type="presParOf" srcId="{15A3ED19-CD40-423C-A626-74A021C51B4D}" destId="{5297CC8C-7F85-4D68-B062-1E52076484D6}" srcOrd="0" destOrd="0" presId="urn:microsoft.com/office/officeart/2005/8/layout/vList6"/>
    <dgm:cxn modelId="{60794310-C15B-469B-9D89-13C8C625D919}" type="presParOf" srcId="{15A3ED19-CD40-423C-A626-74A021C51B4D}" destId="{7A2427FD-AC6C-4037-BE78-FC8F6306AE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B2289-89D1-436A-8E16-0ED123DC79EB}" type="doc">
      <dgm:prSet loTypeId="urn:microsoft.com/office/officeart/2008/layout/PictureStrips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90F223B-F280-484F-95F3-AF22B7C4A1A4}">
      <dgm:prSet phldrT="[Text]" custT="1"/>
      <dgm:spPr/>
      <dgm:t>
        <a:bodyPr/>
        <a:lstStyle/>
        <a:p>
          <a:r>
            <a:rPr lang="en-US" sz="1100" dirty="0"/>
            <a:t>End-of-life Support</a:t>
          </a:r>
        </a:p>
      </dgm:t>
    </dgm:pt>
    <dgm:pt modelId="{9A2E6031-845A-4E9F-BBE6-50329A7BD4E9}" type="parTrans" cxnId="{C8B36606-6A22-4CAD-B2C5-6AD6FFEEDDA4}">
      <dgm:prSet/>
      <dgm:spPr/>
      <dgm:t>
        <a:bodyPr/>
        <a:lstStyle/>
        <a:p>
          <a:endParaRPr lang="en-US" sz="1100"/>
        </a:p>
      </dgm:t>
    </dgm:pt>
    <dgm:pt modelId="{C5C8F5C8-B00E-4C7C-AAF9-F2AC377AF5EF}" type="sibTrans" cxnId="{C8B36606-6A22-4CAD-B2C5-6AD6FFEEDDA4}">
      <dgm:prSet/>
      <dgm:spPr/>
      <dgm:t>
        <a:bodyPr/>
        <a:lstStyle/>
        <a:p>
          <a:endParaRPr lang="en-US" sz="1100"/>
        </a:p>
      </dgm:t>
    </dgm:pt>
    <dgm:pt modelId="{E96272C6-067B-4A58-8924-8B6CCBED5BF9}">
      <dgm:prSet phldrT="[Text]" custT="1"/>
      <dgm:spPr/>
      <dgm:t>
        <a:bodyPr/>
        <a:lstStyle/>
        <a:p>
          <a:r>
            <a:rPr lang="en-US" sz="1100" dirty="0"/>
            <a:t>Built-in Security Capability</a:t>
          </a:r>
        </a:p>
      </dgm:t>
    </dgm:pt>
    <dgm:pt modelId="{4508867F-1ABD-45B2-AC73-722E7084946A}" type="parTrans" cxnId="{AC3218D0-A896-429D-8DAC-42762DA15A54}">
      <dgm:prSet/>
      <dgm:spPr/>
      <dgm:t>
        <a:bodyPr/>
        <a:lstStyle/>
        <a:p>
          <a:endParaRPr lang="en-US" sz="1100"/>
        </a:p>
      </dgm:t>
    </dgm:pt>
    <dgm:pt modelId="{15E1C390-4932-4D8C-940F-7CD0CF499860}" type="sibTrans" cxnId="{AC3218D0-A896-429D-8DAC-42762DA15A54}">
      <dgm:prSet/>
      <dgm:spPr/>
      <dgm:t>
        <a:bodyPr/>
        <a:lstStyle/>
        <a:p>
          <a:endParaRPr lang="en-US" sz="1100"/>
        </a:p>
      </dgm:t>
    </dgm:pt>
    <dgm:pt modelId="{A8CE66D6-911F-40CD-B35F-470EE156047D}">
      <dgm:prSet phldrT="[Text]" custT="1"/>
      <dgm:spPr/>
      <dgm:t>
        <a:bodyPr/>
        <a:lstStyle/>
        <a:p>
          <a:r>
            <a:rPr lang="en-US" sz="1400" dirty="0"/>
            <a:t>Secured-by-design</a:t>
          </a:r>
        </a:p>
      </dgm:t>
    </dgm:pt>
    <dgm:pt modelId="{9B5AD6BB-BD4D-4870-9447-04BAA27BDBBC}" type="parTrans" cxnId="{19C732CA-9533-49B0-8EC7-A4FC2C665921}">
      <dgm:prSet/>
      <dgm:spPr/>
      <dgm:t>
        <a:bodyPr/>
        <a:lstStyle/>
        <a:p>
          <a:endParaRPr lang="en-US" sz="1100"/>
        </a:p>
      </dgm:t>
    </dgm:pt>
    <dgm:pt modelId="{07B81BA5-1727-4404-B424-CF5EF008A575}" type="sibTrans" cxnId="{19C732CA-9533-49B0-8EC7-A4FC2C665921}">
      <dgm:prSet/>
      <dgm:spPr/>
      <dgm:t>
        <a:bodyPr/>
        <a:lstStyle/>
        <a:p>
          <a:endParaRPr lang="en-US" sz="1100"/>
        </a:p>
      </dgm:t>
    </dgm:pt>
    <dgm:pt modelId="{2CB576E9-19F8-4733-A367-EEAC4C196D92}">
      <dgm:prSet phldrT="[Text]" custT="1"/>
      <dgm:spPr/>
      <dgm:t>
        <a:bodyPr/>
        <a:lstStyle/>
        <a:p>
          <a:r>
            <a:rPr lang="en-US" sz="1400" dirty="0"/>
            <a:t>Product Lifecycle</a:t>
          </a:r>
        </a:p>
      </dgm:t>
    </dgm:pt>
    <dgm:pt modelId="{30D9DF6A-B09A-4A0E-B8AF-A8E3A9CFF584}" type="parTrans" cxnId="{6BC99A02-CBE7-4A01-ADD7-0A0EE77F1FD8}">
      <dgm:prSet/>
      <dgm:spPr/>
      <dgm:t>
        <a:bodyPr/>
        <a:lstStyle/>
        <a:p>
          <a:endParaRPr lang="en-US" sz="1100"/>
        </a:p>
      </dgm:t>
    </dgm:pt>
    <dgm:pt modelId="{16538F35-8EBD-462B-85E4-2D33BCDFA458}" type="sibTrans" cxnId="{6BC99A02-CBE7-4A01-ADD7-0A0EE77F1FD8}">
      <dgm:prSet/>
      <dgm:spPr/>
      <dgm:t>
        <a:bodyPr/>
        <a:lstStyle/>
        <a:p>
          <a:endParaRPr lang="en-US" sz="1100"/>
        </a:p>
      </dgm:t>
    </dgm:pt>
    <dgm:pt modelId="{52123317-C0A4-4678-9218-70721FA98F00}">
      <dgm:prSet phldrT="[Text]" custT="1"/>
      <dgm:spPr/>
      <dgm:t>
        <a:bodyPr/>
        <a:lstStyle/>
        <a:p>
          <a:r>
            <a:rPr lang="en-US" sz="1100" dirty="0"/>
            <a:t>Security Capable (Built-in)</a:t>
          </a:r>
        </a:p>
      </dgm:t>
    </dgm:pt>
    <dgm:pt modelId="{A93E7060-591E-44A3-B41B-922B314B0E83}" type="parTrans" cxnId="{A13C50DE-AC89-4244-A40D-3DCD9A4830D4}">
      <dgm:prSet/>
      <dgm:spPr/>
      <dgm:t>
        <a:bodyPr/>
        <a:lstStyle/>
        <a:p>
          <a:endParaRPr lang="en-US" sz="1100"/>
        </a:p>
      </dgm:t>
    </dgm:pt>
    <dgm:pt modelId="{A17E80CD-13B7-452B-B1FD-B6459DCEA82F}" type="sibTrans" cxnId="{A13C50DE-AC89-4244-A40D-3DCD9A4830D4}">
      <dgm:prSet/>
      <dgm:spPr/>
      <dgm:t>
        <a:bodyPr/>
        <a:lstStyle/>
        <a:p>
          <a:endParaRPr lang="en-US" sz="1100"/>
        </a:p>
      </dgm:t>
    </dgm:pt>
    <dgm:pt modelId="{043C7C85-60B6-4C6B-919E-BB505FBA9C29}">
      <dgm:prSet phldrT="[Text]" custT="1"/>
      <dgm:spPr/>
      <dgm:t>
        <a:bodyPr/>
        <a:lstStyle/>
        <a:p>
          <a:r>
            <a:rPr lang="en-US" sz="1100" dirty="0"/>
            <a:t>New Vulnerability</a:t>
          </a:r>
        </a:p>
      </dgm:t>
    </dgm:pt>
    <dgm:pt modelId="{F6BF63FC-A056-427B-BC5C-B13BE41F530E}" type="parTrans" cxnId="{381572C1-B89B-4D6F-9275-04FF6743E542}">
      <dgm:prSet/>
      <dgm:spPr/>
      <dgm:t>
        <a:bodyPr/>
        <a:lstStyle/>
        <a:p>
          <a:endParaRPr lang="en-US" sz="1100"/>
        </a:p>
      </dgm:t>
    </dgm:pt>
    <dgm:pt modelId="{B522426A-71BD-4D1A-96A7-1744A236D4B8}" type="sibTrans" cxnId="{381572C1-B89B-4D6F-9275-04FF6743E542}">
      <dgm:prSet/>
      <dgm:spPr/>
      <dgm:t>
        <a:bodyPr/>
        <a:lstStyle/>
        <a:p>
          <a:endParaRPr lang="en-US" sz="1100"/>
        </a:p>
      </dgm:t>
    </dgm:pt>
    <dgm:pt modelId="{62FD4727-E2FF-4F86-A56A-89FCE4075343}">
      <dgm:prSet phldrT="[Text]" custT="1"/>
      <dgm:spPr/>
      <dgm:t>
        <a:bodyPr/>
        <a:lstStyle/>
        <a:p>
          <a:r>
            <a:rPr lang="en-US" sz="1100" dirty="0"/>
            <a:t>Free of known vulnerabilities</a:t>
          </a:r>
        </a:p>
      </dgm:t>
    </dgm:pt>
    <dgm:pt modelId="{838BDCC0-8398-44D0-8096-75E21EB3AA6A}" type="parTrans" cxnId="{0BDD16C6-5180-4633-9C72-B0F09FD8B2A0}">
      <dgm:prSet/>
      <dgm:spPr/>
      <dgm:t>
        <a:bodyPr/>
        <a:lstStyle/>
        <a:p>
          <a:endParaRPr lang="en-US" sz="1100"/>
        </a:p>
      </dgm:t>
    </dgm:pt>
    <dgm:pt modelId="{2E67C846-A3D9-495C-B6DA-67C86A72A0F4}" type="sibTrans" cxnId="{0BDD16C6-5180-4633-9C72-B0F09FD8B2A0}">
      <dgm:prSet/>
      <dgm:spPr/>
      <dgm:t>
        <a:bodyPr/>
        <a:lstStyle/>
        <a:p>
          <a:endParaRPr lang="en-US" sz="1100"/>
        </a:p>
      </dgm:t>
    </dgm:pt>
    <dgm:pt modelId="{E68A69DE-A344-4F1F-9AA0-45C9A2FF1A0A}" type="pres">
      <dgm:prSet presAssocID="{537B2289-89D1-436A-8E16-0ED123DC79EB}" presName="Name0" presStyleCnt="0">
        <dgm:presLayoutVars>
          <dgm:dir/>
          <dgm:resizeHandles val="exact"/>
        </dgm:presLayoutVars>
      </dgm:prSet>
      <dgm:spPr/>
    </dgm:pt>
    <dgm:pt modelId="{83DD7928-0FDD-425D-A5D6-B65F7A8060D7}" type="pres">
      <dgm:prSet presAssocID="{A8CE66D6-911F-40CD-B35F-470EE156047D}" presName="composite" presStyleCnt="0"/>
      <dgm:spPr/>
    </dgm:pt>
    <dgm:pt modelId="{7B4FF42F-A38F-43AC-B09D-DBF8C2010820}" type="pres">
      <dgm:prSet presAssocID="{A8CE66D6-911F-40CD-B35F-470EE156047D}" presName="rect1" presStyleLbl="trAlignAcc1" presStyleIdx="0" presStyleCnt="2">
        <dgm:presLayoutVars>
          <dgm:bulletEnabled val="1"/>
        </dgm:presLayoutVars>
      </dgm:prSet>
      <dgm:spPr/>
    </dgm:pt>
    <dgm:pt modelId="{6408EF13-A05D-4887-AEFF-17C219F9D363}" type="pres">
      <dgm:prSet presAssocID="{A8CE66D6-911F-40CD-B35F-470EE156047D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ock with solid fill"/>
        </a:ext>
      </dgm:extLst>
    </dgm:pt>
    <dgm:pt modelId="{4E26CD9D-659F-45FE-8590-17890D89FF75}" type="pres">
      <dgm:prSet presAssocID="{07B81BA5-1727-4404-B424-CF5EF008A575}" presName="sibTrans" presStyleCnt="0"/>
      <dgm:spPr/>
    </dgm:pt>
    <dgm:pt modelId="{FA3986C3-576B-481C-821F-C227ADCD5B6E}" type="pres">
      <dgm:prSet presAssocID="{2CB576E9-19F8-4733-A367-EEAC4C196D92}" presName="composite" presStyleCnt="0"/>
      <dgm:spPr/>
    </dgm:pt>
    <dgm:pt modelId="{D44828D2-6C76-4D12-9932-52390F998941}" type="pres">
      <dgm:prSet presAssocID="{2CB576E9-19F8-4733-A367-EEAC4C196D92}" presName="rect1" presStyleLbl="trAlignAcc1" presStyleIdx="1" presStyleCnt="2">
        <dgm:presLayoutVars>
          <dgm:bulletEnabled val="1"/>
        </dgm:presLayoutVars>
      </dgm:prSet>
      <dgm:spPr/>
    </dgm:pt>
    <dgm:pt modelId="{B9A3CE9D-4E8B-4BA3-AF02-5A0A7F2ABDE3}" type="pres">
      <dgm:prSet presAssocID="{2CB576E9-19F8-4733-A367-EEAC4C196D92}" presName="rect2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ntinuous Improvement with solid fill"/>
        </a:ext>
      </dgm:extLst>
    </dgm:pt>
  </dgm:ptLst>
  <dgm:cxnLst>
    <dgm:cxn modelId="{6BC99A02-CBE7-4A01-ADD7-0A0EE77F1FD8}" srcId="{537B2289-89D1-436A-8E16-0ED123DC79EB}" destId="{2CB576E9-19F8-4733-A367-EEAC4C196D92}" srcOrd="1" destOrd="0" parTransId="{30D9DF6A-B09A-4A0E-B8AF-A8E3A9CFF584}" sibTransId="{16538F35-8EBD-462B-85E4-2D33BCDFA458}"/>
    <dgm:cxn modelId="{C8B36606-6A22-4CAD-B2C5-6AD6FFEEDDA4}" srcId="{2CB576E9-19F8-4733-A367-EEAC4C196D92}" destId="{F90F223B-F280-484F-95F3-AF22B7C4A1A4}" srcOrd="0" destOrd="0" parTransId="{9A2E6031-845A-4E9F-BBE6-50329A7BD4E9}" sibTransId="{C5C8F5C8-B00E-4C7C-AAF9-F2AC377AF5EF}"/>
    <dgm:cxn modelId="{A8B2CE20-CE37-419F-8CF1-14D59FE17571}" type="presOf" srcId="{F90F223B-F280-484F-95F3-AF22B7C4A1A4}" destId="{D44828D2-6C76-4D12-9932-52390F998941}" srcOrd="0" destOrd="1" presId="urn:microsoft.com/office/officeart/2008/layout/PictureStrips"/>
    <dgm:cxn modelId="{25874021-AC02-428A-8BEC-D3C07C729E57}" type="presOf" srcId="{2CB576E9-19F8-4733-A367-EEAC4C196D92}" destId="{D44828D2-6C76-4D12-9932-52390F998941}" srcOrd="0" destOrd="0" presId="urn:microsoft.com/office/officeart/2008/layout/PictureStrips"/>
    <dgm:cxn modelId="{B64B7C4C-6914-4A1A-B3EF-7F190D68E281}" type="presOf" srcId="{A8CE66D6-911F-40CD-B35F-470EE156047D}" destId="{7B4FF42F-A38F-43AC-B09D-DBF8C2010820}" srcOrd="0" destOrd="0" presId="urn:microsoft.com/office/officeart/2008/layout/PictureStrips"/>
    <dgm:cxn modelId="{7275256E-3F7F-421C-9ECD-5547D1C8D808}" type="presOf" srcId="{62FD4727-E2FF-4F86-A56A-89FCE4075343}" destId="{7B4FF42F-A38F-43AC-B09D-DBF8C2010820}" srcOrd="0" destOrd="2" presId="urn:microsoft.com/office/officeart/2008/layout/PictureStrips"/>
    <dgm:cxn modelId="{90BB1F59-7208-4DF8-A936-E1D5AE6F1DD1}" type="presOf" srcId="{E96272C6-067B-4A58-8924-8B6CCBED5BF9}" destId="{D44828D2-6C76-4D12-9932-52390F998941}" srcOrd="0" destOrd="2" presId="urn:microsoft.com/office/officeart/2008/layout/PictureStrips"/>
    <dgm:cxn modelId="{07F40CA9-58CF-4E31-AA2D-F7CD5E06A36A}" type="presOf" srcId="{043C7C85-60B6-4C6B-919E-BB505FBA9C29}" destId="{D44828D2-6C76-4D12-9932-52390F998941}" srcOrd="0" destOrd="3" presId="urn:microsoft.com/office/officeart/2008/layout/PictureStrips"/>
    <dgm:cxn modelId="{381572C1-B89B-4D6F-9275-04FF6743E542}" srcId="{F90F223B-F280-484F-95F3-AF22B7C4A1A4}" destId="{043C7C85-60B6-4C6B-919E-BB505FBA9C29}" srcOrd="1" destOrd="0" parTransId="{F6BF63FC-A056-427B-BC5C-B13BE41F530E}" sibTransId="{B522426A-71BD-4D1A-96A7-1744A236D4B8}"/>
    <dgm:cxn modelId="{0BDD16C6-5180-4633-9C72-B0F09FD8B2A0}" srcId="{A8CE66D6-911F-40CD-B35F-470EE156047D}" destId="{62FD4727-E2FF-4F86-A56A-89FCE4075343}" srcOrd="1" destOrd="0" parTransId="{838BDCC0-8398-44D0-8096-75E21EB3AA6A}" sibTransId="{2E67C846-A3D9-495C-B6DA-67C86A72A0F4}"/>
    <dgm:cxn modelId="{19C732CA-9533-49B0-8EC7-A4FC2C665921}" srcId="{537B2289-89D1-436A-8E16-0ED123DC79EB}" destId="{A8CE66D6-911F-40CD-B35F-470EE156047D}" srcOrd="0" destOrd="0" parTransId="{9B5AD6BB-BD4D-4870-9447-04BAA27BDBBC}" sibTransId="{07B81BA5-1727-4404-B424-CF5EF008A575}"/>
    <dgm:cxn modelId="{AC3218D0-A896-429D-8DAC-42762DA15A54}" srcId="{F90F223B-F280-484F-95F3-AF22B7C4A1A4}" destId="{E96272C6-067B-4A58-8924-8B6CCBED5BF9}" srcOrd="0" destOrd="0" parTransId="{4508867F-1ABD-45B2-AC73-722E7084946A}" sibTransId="{15E1C390-4932-4D8C-940F-7CD0CF499860}"/>
    <dgm:cxn modelId="{A13C50DE-AC89-4244-A40D-3DCD9A4830D4}" srcId="{A8CE66D6-911F-40CD-B35F-470EE156047D}" destId="{52123317-C0A4-4678-9218-70721FA98F00}" srcOrd="0" destOrd="0" parTransId="{A93E7060-591E-44A3-B41B-922B314B0E83}" sibTransId="{A17E80CD-13B7-452B-B1FD-B6459DCEA82F}"/>
    <dgm:cxn modelId="{1D93F1F3-E5AB-4321-A8ED-88F748C51CB8}" type="presOf" srcId="{52123317-C0A4-4678-9218-70721FA98F00}" destId="{7B4FF42F-A38F-43AC-B09D-DBF8C2010820}" srcOrd="0" destOrd="1" presId="urn:microsoft.com/office/officeart/2008/layout/PictureStrips"/>
    <dgm:cxn modelId="{00A52DF6-8FA2-416E-B3EC-F86D1C31889F}" type="presOf" srcId="{537B2289-89D1-436A-8E16-0ED123DC79EB}" destId="{E68A69DE-A344-4F1F-9AA0-45C9A2FF1A0A}" srcOrd="0" destOrd="0" presId="urn:microsoft.com/office/officeart/2008/layout/PictureStrips"/>
    <dgm:cxn modelId="{A4754858-1F36-4A6C-B248-E5913617928D}" type="presParOf" srcId="{E68A69DE-A344-4F1F-9AA0-45C9A2FF1A0A}" destId="{83DD7928-0FDD-425D-A5D6-B65F7A8060D7}" srcOrd="0" destOrd="0" presId="urn:microsoft.com/office/officeart/2008/layout/PictureStrips"/>
    <dgm:cxn modelId="{5C6E6722-E964-44A8-905B-998BB0C80C3C}" type="presParOf" srcId="{83DD7928-0FDD-425D-A5D6-B65F7A8060D7}" destId="{7B4FF42F-A38F-43AC-B09D-DBF8C2010820}" srcOrd="0" destOrd="0" presId="urn:microsoft.com/office/officeart/2008/layout/PictureStrips"/>
    <dgm:cxn modelId="{0769A579-F4DC-420F-8A69-BD889116197D}" type="presParOf" srcId="{83DD7928-0FDD-425D-A5D6-B65F7A8060D7}" destId="{6408EF13-A05D-4887-AEFF-17C219F9D363}" srcOrd="1" destOrd="0" presId="urn:microsoft.com/office/officeart/2008/layout/PictureStrips"/>
    <dgm:cxn modelId="{2CB1232F-D29B-4222-976C-227D46FA4BF0}" type="presParOf" srcId="{E68A69DE-A344-4F1F-9AA0-45C9A2FF1A0A}" destId="{4E26CD9D-659F-45FE-8590-17890D89FF75}" srcOrd="1" destOrd="0" presId="urn:microsoft.com/office/officeart/2008/layout/PictureStrips"/>
    <dgm:cxn modelId="{69B1836E-5C05-4D07-900C-5F154DFD5972}" type="presParOf" srcId="{E68A69DE-A344-4F1F-9AA0-45C9A2FF1A0A}" destId="{FA3986C3-576B-481C-821F-C227ADCD5B6E}" srcOrd="2" destOrd="0" presId="urn:microsoft.com/office/officeart/2008/layout/PictureStrips"/>
    <dgm:cxn modelId="{F95C437C-B599-47D6-BFAF-3F3999A8A128}" type="presParOf" srcId="{FA3986C3-576B-481C-821F-C227ADCD5B6E}" destId="{D44828D2-6C76-4D12-9932-52390F998941}" srcOrd="0" destOrd="0" presId="urn:microsoft.com/office/officeart/2008/layout/PictureStrips"/>
    <dgm:cxn modelId="{1B8FC6E3-D332-438B-86F1-41998A3F84FE}" type="presParOf" srcId="{FA3986C3-576B-481C-821F-C227ADCD5B6E}" destId="{B9A3CE9D-4E8B-4BA3-AF02-5A0A7F2ABDE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E976-80EB-481A-80A8-044C4855FD30}">
      <dsp:nvSpPr>
        <dsp:cNvPr id="0" name=""/>
        <dsp:cNvSpPr/>
      </dsp:nvSpPr>
      <dsp:spPr>
        <a:xfrm>
          <a:off x="-3517752" y="-216657"/>
          <a:ext cx="4193912" cy="4193912"/>
        </a:xfrm>
        <a:prstGeom prst="blockArc">
          <a:avLst>
            <a:gd name="adj1" fmla="val 18900000"/>
            <a:gd name="adj2" fmla="val 2700000"/>
            <a:gd name="adj3" fmla="val 51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BE6D3-0B99-4375-9DBA-55CEC119B726}">
      <dsp:nvSpPr>
        <dsp:cNvPr id="0" name=""/>
        <dsp:cNvSpPr/>
      </dsp:nvSpPr>
      <dsp:spPr>
        <a:xfrm>
          <a:off x="317256" y="510731"/>
          <a:ext cx="2153182" cy="389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91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Insiders</a:t>
          </a:r>
        </a:p>
      </dsp:txBody>
      <dsp:txXfrm>
        <a:off x="317256" y="510731"/>
        <a:ext cx="2153182" cy="389178"/>
      </dsp:txXfrm>
    </dsp:sp>
    <dsp:sp modelId="{EDF53A07-22A7-4461-8A2A-EA63BEF4BA40}">
      <dsp:nvSpPr>
        <dsp:cNvPr id="0" name=""/>
        <dsp:cNvSpPr/>
      </dsp:nvSpPr>
      <dsp:spPr>
        <a:xfrm>
          <a:off x="53371" y="469899"/>
          <a:ext cx="486473" cy="4864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23AFE5-F212-4D21-8C07-31067AB062AB}">
      <dsp:nvSpPr>
        <dsp:cNvPr id="0" name=""/>
        <dsp:cNvSpPr/>
      </dsp:nvSpPr>
      <dsp:spPr>
        <a:xfrm>
          <a:off x="575482" y="1102128"/>
          <a:ext cx="1874308" cy="389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91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Hacktivists</a:t>
          </a:r>
        </a:p>
      </dsp:txBody>
      <dsp:txXfrm>
        <a:off x="575482" y="1102128"/>
        <a:ext cx="1874308" cy="389178"/>
      </dsp:txXfrm>
    </dsp:sp>
    <dsp:sp modelId="{9A5073FB-5420-4E36-AA4D-68ED5A3FBF23}">
      <dsp:nvSpPr>
        <dsp:cNvPr id="0" name=""/>
        <dsp:cNvSpPr/>
      </dsp:nvSpPr>
      <dsp:spPr>
        <a:xfrm>
          <a:off x="332245" y="1053480"/>
          <a:ext cx="486473" cy="4864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046B96E-1C4F-4FEB-8870-125FD2C858ED}">
      <dsp:nvSpPr>
        <dsp:cNvPr id="0" name=""/>
        <dsp:cNvSpPr/>
      </dsp:nvSpPr>
      <dsp:spPr>
        <a:xfrm>
          <a:off x="661073" y="1685709"/>
          <a:ext cx="1788716" cy="389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91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Cybercriminals</a:t>
          </a:r>
        </a:p>
      </dsp:txBody>
      <dsp:txXfrm>
        <a:off x="661073" y="1685709"/>
        <a:ext cx="1788716" cy="389178"/>
      </dsp:txXfrm>
    </dsp:sp>
    <dsp:sp modelId="{FD98B360-B6AE-4E5B-9528-7BF1FA8AFCB1}">
      <dsp:nvSpPr>
        <dsp:cNvPr id="0" name=""/>
        <dsp:cNvSpPr/>
      </dsp:nvSpPr>
      <dsp:spPr>
        <a:xfrm>
          <a:off x="417837" y="1637062"/>
          <a:ext cx="486473" cy="4864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F4AD97-D151-4282-8DEE-9BB40310F95C}">
      <dsp:nvSpPr>
        <dsp:cNvPr id="0" name=""/>
        <dsp:cNvSpPr/>
      </dsp:nvSpPr>
      <dsp:spPr>
        <a:xfrm>
          <a:off x="575482" y="2269291"/>
          <a:ext cx="1874308" cy="389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91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Nation-states</a:t>
          </a:r>
        </a:p>
      </dsp:txBody>
      <dsp:txXfrm>
        <a:off x="575482" y="2269291"/>
        <a:ext cx="1874308" cy="389178"/>
      </dsp:txXfrm>
    </dsp:sp>
    <dsp:sp modelId="{EBE6B6A8-175D-4535-8F53-47E651E074D0}">
      <dsp:nvSpPr>
        <dsp:cNvPr id="0" name=""/>
        <dsp:cNvSpPr/>
      </dsp:nvSpPr>
      <dsp:spPr>
        <a:xfrm>
          <a:off x="332245" y="2220643"/>
          <a:ext cx="486473" cy="4864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FDF264-45CC-41CD-B739-FE94C868CBCA}">
      <dsp:nvSpPr>
        <dsp:cNvPr id="0" name=""/>
        <dsp:cNvSpPr/>
      </dsp:nvSpPr>
      <dsp:spPr>
        <a:xfrm>
          <a:off x="296607" y="2852872"/>
          <a:ext cx="2153182" cy="389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91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Terrorism</a:t>
          </a:r>
        </a:p>
      </dsp:txBody>
      <dsp:txXfrm>
        <a:off x="296607" y="2852872"/>
        <a:ext cx="2153182" cy="389178"/>
      </dsp:txXfrm>
    </dsp:sp>
    <dsp:sp modelId="{BD3F8817-C95B-4F31-B763-D56849978ACF}">
      <dsp:nvSpPr>
        <dsp:cNvPr id="0" name=""/>
        <dsp:cNvSpPr/>
      </dsp:nvSpPr>
      <dsp:spPr>
        <a:xfrm>
          <a:off x="53371" y="2804225"/>
          <a:ext cx="486473" cy="4864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CD10-9D76-4B4E-92AD-4C0D55251BA0}">
      <dsp:nvSpPr>
        <dsp:cNvPr id="0" name=""/>
        <dsp:cNvSpPr/>
      </dsp:nvSpPr>
      <dsp:spPr>
        <a:xfrm>
          <a:off x="0" y="1637522"/>
          <a:ext cx="2884221" cy="1074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4020202020204" charset="0"/>
            </a:rPr>
            <a:t>Including business services </a:t>
          </a:r>
          <a:r>
            <a:rPr kumimoji="1" lang="en-US" sz="1400" b="0" i="0" kern="1200" dirty="0">
              <a:latin typeface="Gill Sans" panose="020B0604020202020204" charset="0"/>
            </a:rPr>
            <a:t>that</a:t>
          </a:r>
          <a:r>
            <a:rPr kumimoji="1" lang="en-US" sz="1400" b="0" kern="1200" dirty="0">
              <a:latin typeface="Gill Sans" panose="020B0604020202020204" charset="0"/>
            </a:rPr>
            <a:t>, if compromised or exploited, could result in operational disruption (e.g., billing system)</a:t>
          </a:r>
          <a:endParaRPr lang="en-US" sz="1400" b="0" kern="1200" dirty="0">
            <a:latin typeface="Gill Sans" panose="020B0604020202020204" charset="0"/>
          </a:endParaRPr>
        </a:p>
      </dsp:txBody>
      <dsp:txXfrm>
        <a:off x="0" y="1637522"/>
        <a:ext cx="2884221" cy="1074265"/>
      </dsp:txXfrm>
    </dsp:sp>
    <dsp:sp modelId="{1A695ADC-3F19-4D9C-9223-67F1ADCBAF78}">
      <dsp:nvSpPr>
        <dsp:cNvPr id="0" name=""/>
        <dsp:cNvSpPr/>
      </dsp:nvSpPr>
      <dsp:spPr>
        <a:xfrm rot="10800000">
          <a:off x="0" y="364"/>
          <a:ext cx="2884221" cy="165222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b="0" kern="1200" dirty="0">
              <a:latin typeface="+mn-lt"/>
            </a:rPr>
            <a:t>“</a:t>
          </a:r>
          <a:r>
            <a:rPr kumimoji="1" lang="en-US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Any</a:t>
          </a:r>
          <a:r>
            <a:rPr kumimoji="1" lang="en-US" sz="1400" b="0" kern="1200" dirty="0">
              <a:latin typeface="+mn-lt"/>
            </a:rPr>
            <a:t>” </a:t>
          </a:r>
          <a:r>
            <a:rPr kumimoji="1"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IT and OT</a:t>
          </a:r>
          <a:r>
            <a:rPr kumimoji="1" lang="en-US" sz="1400" b="1" kern="1200" dirty="0">
              <a:latin typeface="+mn-lt"/>
            </a:rPr>
            <a:t> </a:t>
          </a:r>
          <a:r>
            <a:rPr kumimoji="1" lang="en-US" sz="1400" b="0" kern="1200" dirty="0">
              <a:latin typeface="+mn-lt"/>
            </a:rPr>
            <a:t>system or data that, if compromised or exploited, </a:t>
          </a:r>
          <a:r>
            <a:rPr kumimoji="1"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could result in operational disruption</a:t>
          </a:r>
          <a:r>
            <a:rPr kumimoji="1" lang="en-US" sz="1400" b="0" kern="1200" dirty="0">
              <a:latin typeface="+mn-lt"/>
            </a:rPr>
            <a:t>.  </a:t>
          </a:r>
          <a:endParaRPr lang="en-US" sz="1400" b="0" kern="1200" dirty="0">
            <a:latin typeface="+mn-lt"/>
          </a:endParaRPr>
        </a:p>
      </dsp:txBody>
      <dsp:txXfrm rot="10800000">
        <a:off x="0" y="364"/>
        <a:ext cx="2884221" cy="1073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FF4B3-0EE2-4D04-A69B-B30AA6FE4661}">
      <dsp:nvSpPr>
        <dsp:cNvPr id="0" name=""/>
        <dsp:cNvSpPr/>
      </dsp:nvSpPr>
      <dsp:spPr>
        <a:xfrm>
          <a:off x="1421744" y="931"/>
          <a:ext cx="2132617" cy="7391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62443-2-1  Security Program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62443-3-1  Security Technologies</a:t>
          </a:r>
          <a:endParaRPr lang="en-US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62443-3-2  Security Risk Assessment</a:t>
          </a:r>
          <a:endParaRPr lang="en-US" sz="800" b="1" kern="1200" dirty="0"/>
        </a:p>
      </dsp:txBody>
      <dsp:txXfrm>
        <a:off x="1421744" y="93330"/>
        <a:ext cx="1855420" cy="554393"/>
      </dsp:txXfrm>
    </dsp:sp>
    <dsp:sp modelId="{CBA119A3-BEB6-4AE3-B055-2CC674794D87}">
      <dsp:nvSpPr>
        <dsp:cNvPr id="0" name=""/>
        <dsp:cNvSpPr/>
      </dsp:nvSpPr>
      <dsp:spPr>
        <a:xfrm>
          <a:off x="0" y="931"/>
          <a:ext cx="1421744" cy="73919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Asset Owner</a:t>
          </a:r>
        </a:p>
      </dsp:txBody>
      <dsp:txXfrm>
        <a:off x="36084" y="37015"/>
        <a:ext cx="1349576" cy="667023"/>
      </dsp:txXfrm>
    </dsp:sp>
    <dsp:sp modelId="{86B097E4-7A12-450C-9AC8-7F209D934952}">
      <dsp:nvSpPr>
        <dsp:cNvPr id="0" name=""/>
        <dsp:cNvSpPr/>
      </dsp:nvSpPr>
      <dsp:spPr>
        <a:xfrm>
          <a:off x="1421744" y="814042"/>
          <a:ext cx="2132617" cy="7391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62443-2-3  Path Management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62443-2-4  Service Providers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62443-3-1  Security Technologies </a:t>
          </a:r>
          <a:endParaRPr lang="en-US" sz="800" kern="1200" dirty="0"/>
        </a:p>
      </dsp:txBody>
      <dsp:txXfrm>
        <a:off x="1421744" y="906441"/>
        <a:ext cx="1855420" cy="554393"/>
      </dsp:txXfrm>
    </dsp:sp>
    <dsp:sp modelId="{7B212C01-5181-47CF-97D8-59C5E0F8FF35}">
      <dsp:nvSpPr>
        <dsp:cNvPr id="0" name=""/>
        <dsp:cNvSpPr/>
      </dsp:nvSpPr>
      <dsp:spPr>
        <a:xfrm>
          <a:off x="0" y="814042"/>
          <a:ext cx="1421744" cy="739191"/>
        </a:xfrm>
        <a:prstGeom prst="roundRect">
          <a:avLst/>
        </a:prstGeom>
        <a:solidFill>
          <a:schemeClr val="accent1">
            <a:shade val="80000"/>
            <a:hueOff val="269110"/>
            <a:satOff val="-29539"/>
            <a:lumOff val="14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Service Provider</a:t>
          </a:r>
          <a:endParaRPr lang="en-US" sz="1100" kern="1200" dirty="0"/>
        </a:p>
      </dsp:txBody>
      <dsp:txXfrm>
        <a:off x="36084" y="850126"/>
        <a:ext cx="1349576" cy="667023"/>
      </dsp:txXfrm>
    </dsp:sp>
    <dsp:sp modelId="{CC5F03F7-9CFF-4A30-AF4B-B65ECF2D475D}">
      <dsp:nvSpPr>
        <dsp:cNvPr id="0" name=""/>
        <dsp:cNvSpPr/>
      </dsp:nvSpPr>
      <dsp:spPr>
        <a:xfrm>
          <a:off x="1421744" y="1627152"/>
          <a:ext cx="2132617" cy="7391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62443-2-3  Path Management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62443-2-4  Service Providers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62443-3-1  Security Technologies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62443-3-3  System Security</a:t>
          </a:r>
          <a:endParaRPr lang="en-US" sz="800" kern="1200" dirty="0"/>
        </a:p>
      </dsp:txBody>
      <dsp:txXfrm>
        <a:off x="1421744" y="1719551"/>
        <a:ext cx="1855420" cy="554393"/>
      </dsp:txXfrm>
    </dsp:sp>
    <dsp:sp modelId="{C2B99274-7676-4BF5-9C57-5AA9FAE0944A}">
      <dsp:nvSpPr>
        <dsp:cNvPr id="0" name=""/>
        <dsp:cNvSpPr/>
      </dsp:nvSpPr>
      <dsp:spPr>
        <a:xfrm>
          <a:off x="0" y="1627152"/>
          <a:ext cx="1421744" cy="739191"/>
        </a:xfrm>
        <a:prstGeom prst="roundRect">
          <a:avLst/>
        </a:prstGeom>
        <a:solidFill>
          <a:schemeClr val="accent1">
            <a:shade val="80000"/>
            <a:hueOff val="538220"/>
            <a:satOff val="-59077"/>
            <a:lumOff val="290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System Integrator</a:t>
          </a:r>
          <a:endParaRPr lang="en-US" sz="1100" kern="1200" dirty="0"/>
        </a:p>
      </dsp:txBody>
      <dsp:txXfrm>
        <a:off x="36084" y="1663236"/>
        <a:ext cx="1349576" cy="667023"/>
      </dsp:txXfrm>
    </dsp:sp>
    <dsp:sp modelId="{7A2427FD-AC6C-4037-BE78-FC8F6306AEA7}">
      <dsp:nvSpPr>
        <dsp:cNvPr id="0" name=""/>
        <dsp:cNvSpPr/>
      </dsp:nvSpPr>
      <dsp:spPr>
        <a:xfrm>
          <a:off x="1421744" y="2440262"/>
          <a:ext cx="2132617" cy="7391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62443-3-3  System Security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62443-4-2  Component Security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Arial" pitchFamily="34" charset="0"/>
              <a:cs typeface="Arial" pitchFamily="34" charset="0"/>
            </a:rPr>
            <a:t>62443-4-1  Secure product development</a:t>
          </a:r>
          <a:endParaRPr lang="en-US" sz="800" kern="1200" dirty="0"/>
        </a:p>
      </dsp:txBody>
      <dsp:txXfrm>
        <a:off x="1421744" y="2532661"/>
        <a:ext cx="1855420" cy="554393"/>
      </dsp:txXfrm>
    </dsp:sp>
    <dsp:sp modelId="{5297CC8C-7F85-4D68-B062-1E52076484D6}">
      <dsp:nvSpPr>
        <dsp:cNvPr id="0" name=""/>
        <dsp:cNvSpPr/>
      </dsp:nvSpPr>
      <dsp:spPr>
        <a:xfrm>
          <a:off x="0" y="2440262"/>
          <a:ext cx="1421744" cy="739191"/>
        </a:xfrm>
        <a:prstGeom prst="roundRect">
          <a:avLst/>
        </a:prstGeom>
        <a:solidFill>
          <a:schemeClr val="accent1">
            <a:shade val="80000"/>
            <a:hueOff val="807329"/>
            <a:satOff val="-88616"/>
            <a:lumOff val="43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Product Supplier</a:t>
          </a:r>
          <a:endParaRPr lang="en-US" sz="1100" kern="1200" dirty="0"/>
        </a:p>
      </dsp:txBody>
      <dsp:txXfrm>
        <a:off x="36084" y="2476346"/>
        <a:ext cx="1349576" cy="667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FF42F-A38F-43AC-B09D-DBF8C2010820}">
      <dsp:nvSpPr>
        <dsp:cNvPr id="0" name=""/>
        <dsp:cNvSpPr/>
      </dsp:nvSpPr>
      <dsp:spPr>
        <a:xfrm>
          <a:off x="214428" y="172349"/>
          <a:ext cx="2684285" cy="838839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174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Secured-by-design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Security Capable (Built-in)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Free of known vulnerabilities</a:t>
          </a:r>
        </a:p>
      </dsp:txBody>
      <dsp:txXfrm>
        <a:off x="214428" y="172349"/>
        <a:ext cx="2684285" cy="838839"/>
      </dsp:txXfrm>
    </dsp:sp>
    <dsp:sp modelId="{6408EF13-A05D-4887-AEFF-17C219F9D363}">
      <dsp:nvSpPr>
        <dsp:cNvPr id="0" name=""/>
        <dsp:cNvSpPr/>
      </dsp:nvSpPr>
      <dsp:spPr>
        <a:xfrm>
          <a:off x="102583" y="51183"/>
          <a:ext cx="587187" cy="880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828D2-6C76-4D12-9932-52390F998941}">
      <dsp:nvSpPr>
        <dsp:cNvPr id="0" name=""/>
        <dsp:cNvSpPr/>
      </dsp:nvSpPr>
      <dsp:spPr>
        <a:xfrm>
          <a:off x="214428" y="1228354"/>
          <a:ext cx="2684285" cy="838839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174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 Lifecycle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End-of-life Support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Built-in Security Capability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New Vulnerability</a:t>
          </a:r>
        </a:p>
      </dsp:txBody>
      <dsp:txXfrm>
        <a:off x="214428" y="1228354"/>
        <a:ext cx="2684285" cy="838839"/>
      </dsp:txXfrm>
    </dsp:sp>
    <dsp:sp modelId="{B9A3CE9D-4E8B-4BA3-AF02-5A0A7F2ABDE3}">
      <dsp:nvSpPr>
        <dsp:cNvPr id="0" name=""/>
        <dsp:cNvSpPr/>
      </dsp:nvSpPr>
      <dsp:spPr>
        <a:xfrm>
          <a:off x="102583" y="1107189"/>
          <a:ext cx="587187" cy="880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DF838-48E9-CD65-25A4-C380A2159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D4A80-518D-DAC8-3027-1FB514E47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F63-0F2C-40D3-9121-C2BDD5D2280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A8233-00DB-076B-3C34-1F5E2DBFB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56F66-E3F5-FA01-44AC-146ED1447A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1D366-CC56-4A56-B849-28926B26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6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86964264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dd86964264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dd86964264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142FF-0528-31F3-FD05-A0BBF42C90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D500-40D4-9C74-9B0E-0707A57882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5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8B8F-2107-F031-471B-CEAC21F9B9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1259-6555-0D97-9017-69A75539C7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57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1259-6555-0D97-9017-69A75539C7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Cybersecurity &amp; Infrastructure Agency,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22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4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D580C-817B-B086-9C19-46FA9C9DC1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Crash Override: Modular framework: initial backdoor, loader and payload modules</a:t>
            </a:r>
          </a:p>
          <a:p>
            <a:r>
              <a:rPr lang="en-US" dirty="0" err="1"/>
              <a:t>DarkSide</a:t>
            </a:r>
            <a:r>
              <a:rPr lang="en-US" dirty="0"/>
              <a:t> Ransomware model – criminal group develops ransomware and hosts infrastructure, then leases capability to another criminal group</a:t>
            </a:r>
          </a:p>
          <a:p>
            <a:r>
              <a:rPr lang="en-US" dirty="0"/>
              <a:t>Malicious code </a:t>
            </a:r>
            <a:r>
              <a:rPr lang="en-US"/>
              <a:t>inserted @ product </a:t>
            </a:r>
            <a:r>
              <a:rPr lang="en-US" dirty="0"/>
              <a:t>fabrication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D580C-817B-B086-9C19-46FA9C9DC1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5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Places Zambia, Lithuania, Vietnam, Fiji, Tonga, Bhutan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20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32C7D-EE73-8529-D676-2F2266E852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B165-0BE8-4F45-9772-8FDBC99A14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2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Management Bow tie – Center: Possibility of an event; left: what to do prevent; right: what to do if it happen</a:t>
            </a:r>
          </a:p>
          <a:p>
            <a:r>
              <a:rPr lang="en-US" dirty="0"/>
              <a:t>Purpose: Prevent that if something negative comes in something negative comes out About: Left vulnerability and </a:t>
            </a:r>
            <a:r>
              <a:rPr lang="en-US" dirty="0" err="1"/>
              <a:t>leikeliihood</a:t>
            </a:r>
            <a:r>
              <a:rPr lang="en-US" dirty="0"/>
              <a:t>; right contain respond restore</a:t>
            </a:r>
          </a:p>
          <a:p>
            <a:r>
              <a:rPr lang="en-US" dirty="0"/>
              <a:t>What to protect: technology supporting business; full red existing vulnerability (known); border red: emerging or unknown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B165-0BE8-4F45-9772-8FDBC99A14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comprehensive list – Connecting with the Security Directive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B165-0BE8-4F45-9772-8FDBC99A14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8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>
              <a:spcBef>
                <a:spcPts val="32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>
              <a:spcBef>
                <a:spcPts val="28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ome">
            <a:extLst>
              <a:ext uri="{FF2B5EF4-FFF2-40B4-BE49-F238E27FC236}">
                <a16:creationId xmlns:a16="http://schemas.microsoft.com/office/drawing/2014/main" id="{C8E23643-1490-1A5D-2989-5C5712342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40" y="606257"/>
            <a:ext cx="842311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C14CF-376B-EE49-764E-E80DE6906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A238B-FF08-4A3C-6606-E055961C6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68C0D-BE68-8E32-BF91-D8099C7E3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601D2-BCC4-0374-0817-517C7B2EC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6B2F2-9B0C-F180-2FF7-17D0B0681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CCF65-1446-9F12-CBDB-55227DA59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BA27D-60A4-CCE4-AB01-78466DF24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AD82B-3172-E16D-2AD6-B93CD55E8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98123-82B8-7529-E29C-D84DB3585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CF28C-0B01-C69F-E994-A0A135510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679F3-47B5-A7D1-D640-31324F977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605F1-2808-6A4B-86EB-E8ECE8E540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FB94A-606A-FDA2-2D64-0934D68266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FC3D2-3942-6F11-9595-9BC1B6C12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75DAD-915B-FE9D-3806-F79C4C42BA37}"/>
              </a:ext>
            </a:extLst>
          </p:cNvPr>
          <p:cNvSpPr txBox="1">
            <a:spLocks/>
          </p:cNvSpPr>
          <p:nvPr userDrawn="1"/>
        </p:nvSpPr>
        <p:spPr>
          <a:xfrm>
            <a:off x="4975781" y="4812442"/>
            <a:ext cx="3482419" cy="131032"/>
          </a:xfrm>
          <a:prstGeom prst="rect">
            <a:avLst/>
          </a:prstGeom>
          <a:noFill/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r"/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en-US" sz="800" dirty="0"/>
              <a:t>Yokogawa Electric Corporation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9B368-EC5D-617F-F253-657D5F384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4739846"/>
            <a:ext cx="609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DBE8454-B27B-4020-912F-4E22A1371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7" r:id="rId3"/>
    <p:sldLayoutId id="2147483668" r:id="rId4"/>
    <p:sldLayoutId id="2147483669" r:id="rId5"/>
    <p:sldLayoutId id="2147483673" r:id="rId6"/>
    <p:sldLayoutId id="2147483674" r:id="rId7"/>
    <p:sldLayoutId id="2147483675" r:id="rId8"/>
    <p:sldLayoutId id="2147483676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6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sasecure.org/" TargetMode="External"/><Relationship Id="rId3" Type="http://schemas.openxmlformats.org/officeDocument/2006/relationships/hyperlink" Target="https://www.nrel.gov/docs/fy20osti/76307.pdf" TargetMode="External"/><Relationship Id="rId7" Type="http://schemas.openxmlformats.org/officeDocument/2006/relationships/hyperlink" Target="https://www.iec.ch/homepage" TargetMode="External"/><Relationship Id="rId12" Type="http://schemas.openxmlformats.org/officeDocument/2006/relationships/hyperlink" Target="https://attack.mitre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sa.org/" TargetMode="External"/><Relationship Id="rId11" Type="http://schemas.openxmlformats.org/officeDocument/2006/relationships/hyperlink" Target="https://www.cisa.gov/" TargetMode="External"/><Relationship Id="rId5" Type="http://schemas.openxmlformats.org/officeDocument/2006/relationships/hyperlink" Target="https://www.tsa.gov/sites/default/files/sd_pipeline-2021-01b_05-29-2022.pdf" TargetMode="External"/><Relationship Id="rId10" Type="http://schemas.openxmlformats.org/officeDocument/2006/relationships/hyperlink" Target="https://www.cve.org/" TargetMode="External"/><Relationship Id="rId4" Type="http://schemas.openxmlformats.org/officeDocument/2006/relationships/hyperlink" Target="https://usea.org/event/cybersecurity-standards-and-best-practices-part-2-utilities-and-isoiec-27001-isms-20052013" TargetMode="External"/><Relationship Id="rId9" Type="http://schemas.openxmlformats.org/officeDocument/2006/relationships/hyperlink" Target="https://www.iecee.org/certification/cb-test-certificat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microsoft.com/office/2007/relationships/diagramDrawing" Target="../diagrams/drawing2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44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43.svg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F386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Emerging Cyber Threats to Industrial Control Systems (ICS) – Supply Chain Cybersecurity Threats</a:t>
            </a:r>
            <a:endParaRPr dirty="0"/>
          </a:p>
        </p:txBody>
      </p:sp>
      <p:sp>
        <p:nvSpPr>
          <p:cNvPr id="195" name="Google Shape;195;p39"/>
          <p:cNvSpPr txBox="1">
            <a:spLocks noGrp="1"/>
          </p:cNvSpPr>
          <p:nvPr>
            <p:ph type="subTitle" idx="1"/>
          </p:nvPr>
        </p:nvSpPr>
        <p:spPr>
          <a:xfrm>
            <a:off x="685799" y="3135206"/>
            <a:ext cx="3995615" cy="1436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Camilo Gómez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/>
              <a:t>Global Cybersecurity Strategist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/>
              <a:t>YOKOGAWA | Co-Innovating tomorrow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/>
              <a:t>https://www.yokogawa.com/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7CD6FC-2FD0-8F07-8CB1-06F17A63D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39A77-D15C-E5ED-C82D-FF1B6E9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267"/>
            <a:ext cx="7772400" cy="465370"/>
          </a:xfrm>
        </p:spPr>
        <p:txBody>
          <a:bodyPr/>
          <a:lstStyle/>
          <a:p>
            <a:r>
              <a:rPr lang="en-US" dirty="0"/>
              <a:t>End-to-end supply chain cybersecurity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C7F7CA-0029-8B4C-7BFB-CCAD94C07789}"/>
              </a:ext>
            </a:extLst>
          </p:cNvPr>
          <p:cNvSpPr/>
          <p:nvPr/>
        </p:nvSpPr>
        <p:spPr>
          <a:xfrm>
            <a:off x="7211027" y="341416"/>
            <a:ext cx="1628710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Persona &amp; Roles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569AC28-8E2B-2663-5DC9-285BE2459A35}"/>
              </a:ext>
            </a:extLst>
          </p:cNvPr>
          <p:cNvSpPr/>
          <p:nvPr/>
        </p:nvSpPr>
        <p:spPr>
          <a:xfrm>
            <a:off x="2642788" y="2897187"/>
            <a:ext cx="281354" cy="110978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89E5933-D450-5667-F2E6-407ED1122F28}"/>
              </a:ext>
            </a:extLst>
          </p:cNvPr>
          <p:cNvSpPr/>
          <p:nvPr/>
        </p:nvSpPr>
        <p:spPr>
          <a:xfrm>
            <a:off x="4666245" y="902230"/>
            <a:ext cx="281354" cy="3945978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808475-64AB-B2D0-AF90-0EFA33F4C806}"/>
              </a:ext>
            </a:extLst>
          </p:cNvPr>
          <p:cNvSpPr/>
          <p:nvPr/>
        </p:nvSpPr>
        <p:spPr>
          <a:xfrm>
            <a:off x="3157355" y="3448635"/>
            <a:ext cx="1211048" cy="46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My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Supply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62539-8096-2E2C-3E62-6E5519BF191F}"/>
              </a:ext>
            </a:extLst>
          </p:cNvPr>
          <p:cNvSpPr txBox="1"/>
          <p:nvPr/>
        </p:nvSpPr>
        <p:spPr>
          <a:xfrm>
            <a:off x="2512733" y="1086009"/>
            <a:ext cx="44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1A2601-20F0-15EA-8E83-31C212D53F8B}"/>
              </a:ext>
            </a:extLst>
          </p:cNvPr>
          <p:cNvSpPr/>
          <p:nvPr/>
        </p:nvSpPr>
        <p:spPr>
          <a:xfrm>
            <a:off x="3177176" y="1799983"/>
            <a:ext cx="1211048" cy="46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My Customers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3CF0529-0BE9-41C1-FD76-31AE7B385505}"/>
              </a:ext>
            </a:extLst>
          </p:cNvPr>
          <p:cNvSpPr/>
          <p:nvPr/>
        </p:nvSpPr>
        <p:spPr>
          <a:xfrm rot="10800000">
            <a:off x="2634010" y="1840059"/>
            <a:ext cx="281354" cy="98017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13497E-A81B-D6B1-4AD4-78525BB5C928}"/>
              </a:ext>
            </a:extLst>
          </p:cNvPr>
          <p:cNvSpPr/>
          <p:nvPr/>
        </p:nvSpPr>
        <p:spPr>
          <a:xfrm>
            <a:off x="3152698" y="918189"/>
            <a:ext cx="1211048" cy="46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Customer’s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Customers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61C69013-D490-4013-08E6-381989484379}"/>
              </a:ext>
            </a:extLst>
          </p:cNvPr>
          <p:cNvSpPr txBox="1">
            <a:spLocks/>
          </p:cNvSpPr>
          <p:nvPr/>
        </p:nvSpPr>
        <p:spPr>
          <a:xfrm>
            <a:off x="3081418" y="2609803"/>
            <a:ext cx="1363771" cy="49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27000" indent="0" algn="ctr">
              <a:buFont typeface="Gill Sans"/>
              <a:buNone/>
            </a:pPr>
            <a:r>
              <a:rPr lang="en-US" dirty="0">
                <a:solidFill>
                  <a:schemeClr val="bg2"/>
                </a:solidFill>
              </a:rPr>
              <a:t>E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nd-to-End </a:t>
            </a:r>
          </a:p>
          <a:p>
            <a:pPr marL="127000" indent="0" algn="ctr">
              <a:buFont typeface="Gill Sans"/>
              <a:buNone/>
            </a:pP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4EF1DB-2EA6-285F-3DA9-2BDD6037166D}"/>
              </a:ext>
            </a:extLst>
          </p:cNvPr>
          <p:cNvSpPr txBox="1"/>
          <p:nvPr/>
        </p:nvSpPr>
        <p:spPr>
          <a:xfrm>
            <a:off x="3624579" y="1415027"/>
            <a:ext cx="24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85357FAC-7CFC-861F-B337-BEF3E320FC8E}"/>
              </a:ext>
            </a:extLst>
          </p:cNvPr>
          <p:cNvSpPr txBox="1">
            <a:spLocks/>
          </p:cNvSpPr>
          <p:nvPr/>
        </p:nvSpPr>
        <p:spPr>
          <a:xfrm>
            <a:off x="6105849" y="1234263"/>
            <a:ext cx="1983725" cy="40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27000" indent="0" algn="ctr">
              <a:buFont typeface="Gill Sans"/>
              <a:buNone/>
            </a:pPr>
            <a:r>
              <a:rPr lang="en-US" dirty="0">
                <a:solidFill>
                  <a:schemeClr val="accent1"/>
                </a:solidFill>
              </a:rPr>
              <a:t>What can you do?</a:t>
            </a:r>
            <a:endParaRPr 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D4D625D-3546-90A0-EC59-166527EB5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10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9AD8B4-95AD-3A99-9C57-78542A1F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328" y="1732340"/>
            <a:ext cx="3220305" cy="2593998"/>
          </a:xfrm>
          <a:prstGeom prst="rect">
            <a:avLst/>
          </a:prstGeom>
        </p:spPr>
      </p:pic>
      <p:pic>
        <p:nvPicPr>
          <p:cNvPr id="2" name="Graphic 1" descr="Family with two children with solid fill">
            <a:extLst>
              <a:ext uri="{FF2B5EF4-FFF2-40B4-BE49-F238E27FC236}">
                <a16:creationId xmlns:a16="http://schemas.microsoft.com/office/drawing/2014/main" id="{A7C57E19-4329-EB21-2D6F-EDDB26523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542" y="902229"/>
            <a:ext cx="535510" cy="535510"/>
          </a:xfrm>
          <a:prstGeom prst="rect">
            <a:avLst/>
          </a:prstGeom>
        </p:spPr>
      </p:pic>
      <p:pic>
        <p:nvPicPr>
          <p:cNvPr id="3" name="Graphic 2" descr="Group of people with solid fill">
            <a:extLst>
              <a:ext uri="{FF2B5EF4-FFF2-40B4-BE49-F238E27FC236}">
                <a16:creationId xmlns:a16="http://schemas.microsoft.com/office/drawing/2014/main" id="{2AA6A444-367C-BE83-399D-599288699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723" y="806240"/>
            <a:ext cx="631499" cy="631499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63C40891-249E-4424-21F0-E74317B1B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294" y="2528622"/>
            <a:ext cx="631499" cy="631499"/>
          </a:xfrm>
          <a:prstGeom prst="rect">
            <a:avLst/>
          </a:prstGeom>
        </p:spPr>
      </p:pic>
      <p:pic>
        <p:nvPicPr>
          <p:cNvPr id="8" name="Graphic 7" descr="Man outline">
            <a:extLst>
              <a:ext uri="{FF2B5EF4-FFF2-40B4-BE49-F238E27FC236}">
                <a16:creationId xmlns:a16="http://schemas.microsoft.com/office/drawing/2014/main" id="{294945DB-60E7-F198-9773-6B4B4C714E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043" y="1687387"/>
            <a:ext cx="631499" cy="6314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49A194-7441-F916-86AD-557372A9D1CE}"/>
              </a:ext>
            </a:extLst>
          </p:cNvPr>
          <p:cNvCxnSpPr>
            <a:cxnSpLocks/>
          </p:cNvCxnSpPr>
          <p:nvPr/>
        </p:nvCxnSpPr>
        <p:spPr>
          <a:xfrm>
            <a:off x="646943" y="2426309"/>
            <a:ext cx="1577615" cy="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77B18F-464B-6BEE-E27C-3E9BE6AA59F0}"/>
              </a:ext>
            </a:extLst>
          </p:cNvPr>
          <p:cNvCxnSpPr>
            <a:cxnSpLocks/>
          </p:cNvCxnSpPr>
          <p:nvPr/>
        </p:nvCxnSpPr>
        <p:spPr>
          <a:xfrm>
            <a:off x="611290" y="1579963"/>
            <a:ext cx="1577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84C92D42-5347-FBFC-875C-6E34F58F4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9262" y="4127282"/>
            <a:ext cx="631499" cy="631499"/>
          </a:xfrm>
          <a:prstGeom prst="rect">
            <a:avLst/>
          </a:prstGeom>
        </p:spPr>
      </p:pic>
      <p:pic>
        <p:nvPicPr>
          <p:cNvPr id="26" name="Graphic 25" descr="Man outline">
            <a:extLst>
              <a:ext uri="{FF2B5EF4-FFF2-40B4-BE49-F238E27FC236}">
                <a16:creationId xmlns:a16="http://schemas.microsoft.com/office/drawing/2014/main" id="{5AFC3AFB-D543-BD10-8056-5AD7DB6BA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9263" y="3332059"/>
            <a:ext cx="631499" cy="63149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9F51F8-68D0-C85B-E9B3-A68DB96FB120}"/>
              </a:ext>
            </a:extLst>
          </p:cNvPr>
          <p:cNvCxnSpPr>
            <a:cxnSpLocks/>
          </p:cNvCxnSpPr>
          <p:nvPr/>
        </p:nvCxnSpPr>
        <p:spPr>
          <a:xfrm>
            <a:off x="646943" y="4063802"/>
            <a:ext cx="1577615" cy="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B226E6-2DC3-538B-A5A3-31B2DBFB2461}"/>
              </a:ext>
            </a:extLst>
          </p:cNvPr>
          <p:cNvCxnSpPr>
            <a:cxnSpLocks/>
          </p:cNvCxnSpPr>
          <p:nvPr/>
        </p:nvCxnSpPr>
        <p:spPr>
          <a:xfrm>
            <a:off x="646943" y="3268578"/>
            <a:ext cx="1577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39A77-D15C-E5ED-C82D-FF1B6E9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267"/>
            <a:ext cx="7772400" cy="465370"/>
          </a:xfrm>
        </p:spPr>
        <p:txBody>
          <a:bodyPr/>
          <a:lstStyle/>
          <a:p>
            <a:r>
              <a:rPr lang="en-US" dirty="0"/>
              <a:t>Security Risk Management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C7F7CA-0029-8B4C-7BFB-CCAD94C07789}"/>
              </a:ext>
            </a:extLst>
          </p:cNvPr>
          <p:cNvSpPr/>
          <p:nvPr/>
        </p:nvSpPr>
        <p:spPr>
          <a:xfrm>
            <a:off x="6934200" y="341416"/>
            <a:ext cx="1905537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Risk Bowtie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D4D625D-3546-90A0-EC59-166527EB5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50566" y="4591988"/>
            <a:ext cx="527670" cy="249371"/>
          </a:xfrm>
        </p:spPr>
        <p:txBody>
          <a:bodyPr/>
          <a:lstStyle/>
          <a:p>
            <a:fld id="{BDBE8454-B27B-4020-912F-4E22A137110A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87B7D4A-DEB2-E6B7-7A3C-C75054D9C0A7}"/>
              </a:ext>
            </a:extLst>
          </p:cNvPr>
          <p:cNvSpPr/>
          <p:nvPr/>
        </p:nvSpPr>
        <p:spPr>
          <a:xfrm rot="5400000">
            <a:off x="1448392" y="1012070"/>
            <a:ext cx="2961180" cy="3120011"/>
          </a:xfrm>
          <a:prstGeom prst="triangle">
            <a:avLst>
              <a:gd name="adj" fmla="val 497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E4BF3B1-4D54-8C9A-184F-AA3E025E297A}"/>
              </a:ext>
            </a:extLst>
          </p:cNvPr>
          <p:cNvSpPr/>
          <p:nvPr/>
        </p:nvSpPr>
        <p:spPr>
          <a:xfrm rot="16200000">
            <a:off x="4879188" y="987233"/>
            <a:ext cx="2961186" cy="3120013"/>
          </a:xfrm>
          <a:prstGeom prst="triangle">
            <a:avLst>
              <a:gd name="adj" fmla="val 49716"/>
            </a:avLst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6865B1-53A9-1B5F-CEB1-EEBD8243F49F}"/>
              </a:ext>
            </a:extLst>
          </p:cNvPr>
          <p:cNvSpPr/>
          <p:nvPr/>
        </p:nvSpPr>
        <p:spPr>
          <a:xfrm>
            <a:off x="4190167" y="1911783"/>
            <a:ext cx="1107298" cy="106715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Cyber</a:t>
            </a:r>
          </a:p>
          <a:p>
            <a:pPr algn="ctr"/>
            <a:r>
              <a:rPr lang="en-US" dirty="0"/>
              <a:t>Threat Event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15C2E-ED4E-7E07-73DA-C161D48A7C73}"/>
              </a:ext>
            </a:extLst>
          </p:cNvPr>
          <p:cNvSpPr txBox="1"/>
          <p:nvPr/>
        </p:nvSpPr>
        <p:spPr>
          <a:xfrm rot="16200000">
            <a:off x="-524435" y="2420329"/>
            <a:ext cx="217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Cyber Threats &amp; 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F52C1-2B01-FC1A-AE2F-909BEB18728D}"/>
              </a:ext>
            </a:extLst>
          </p:cNvPr>
          <p:cNvSpPr txBox="1"/>
          <p:nvPr/>
        </p:nvSpPr>
        <p:spPr>
          <a:xfrm rot="20051245">
            <a:off x="5231043" y="1412367"/>
            <a:ext cx="2548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Recovery – Event Mitigation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A850A-0508-EAD1-13CC-1FBCB3785064}"/>
              </a:ext>
            </a:extLst>
          </p:cNvPr>
          <p:cNvSpPr txBox="1"/>
          <p:nvPr/>
        </p:nvSpPr>
        <p:spPr>
          <a:xfrm rot="20045593">
            <a:off x="1880108" y="3302093"/>
            <a:ext cx="2097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Vulnerability / Likelihood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77DAF-A27E-E727-3323-16A322D0B580}"/>
              </a:ext>
            </a:extLst>
          </p:cNvPr>
          <p:cNvSpPr txBox="1"/>
          <p:nvPr/>
        </p:nvSpPr>
        <p:spPr>
          <a:xfrm rot="1535552">
            <a:off x="5133935" y="3330437"/>
            <a:ext cx="244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Contain / Respond / Restore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556D280-F0B6-46E7-508D-DD49CDE0794A}"/>
              </a:ext>
            </a:extLst>
          </p:cNvPr>
          <p:cNvSpPr/>
          <p:nvPr/>
        </p:nvSpPr>
        <p:spPr>
          <a:xfrm>
            <a:off x="847279" y="1358278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A9ABBF4-5D0F-54E1-1393-7A3891D9FCD9}"/>
              </a:ext>
            </a:extLst>
          </p:cNvPr>
          <p:cNvSpPr/>
          <p:nvPr/>
        </p:nvSpPr>
        <p:spPr>
          <a:xfrm>
            <a:off x="865497" y="1940739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FE8C585-0FCA-2F3C-23EE-AD7C0C614280}"/>
              </a:ext>
            </a:extLst>
          </p:cNvPr>
          <p:cNvSpPr/>
          <p:nvPr/>
        </p:nvSpPr>
        <p:spPr>
          <a:xfrm>
            <a:off x="843291" y="2500453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835AB28-9341-1034-4424-BE027BD26C53}"/>
              </a:ext>
            </a:extLst>
          </p:cNvPr>
          <p:cNvSpPr/>
          <p:nvPr/>
        </p:nvSpPr>
        <p:spPr>
          <a:xfrm>
            <a:off x="839206" y="3082914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EC38704-A3B4-5DE4-A842-E8C4C945EC5A}"/>
              </a:ext>
            </a:extLst>
          </p:cNvPr>
          <p:cNvSpPr/>
          <p:nvPr/>
        </p:nvSpPr>
        <p:spPr>
          <a:xfrm>
            <a:off x="838320" y="3648284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56FA8EC-287C-A5D1-BC31-2D3C05BA033E}"/>
              </a:ext>
            </a:extLst>
          </p:cNvPr>
          <p:cNvSpPr/>
          <p:nvPr/>
        </p:nvSpPr>
        <p:spPr>
          <a:xfrm>
            <a:off x="8053024" y="2432939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ED99723-3C45-2B5C-C4EC-0034AFCDBC00}"/>
              </a:ext>
            </a:extLst>
          </p:cNvPr>
          <p:cNvSpPr/>
          <p:nvPr/>
        </p:nvSpPr>
        <p:spPr>
          <a:xfrm rot="19844937">
            <a:off x="8017515" y="2213197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34E9C03-555C-44FF-6B0E-11707FA37401}"/>
              </a:ext>
            </a:extLst>
          </p:cNvPr>
          <p:cNvSpPr/>
          <p:nvPr/>
        </p:nvSpPr>
        <p:spPr>
          <a:xfrm rot="1146090">
            <a:off x="8046053" y="2678420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8498CD-8731-1D47-272B-7EC4CDD1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07" y="2046273"/>
            <a:ext cx="1979595" cy="1051603"/>
          </a:xfrm>
          <a:prstGeom prst="rect">
            <a:avLst/>
          </a:prstGeom>
        </p:spPr>
      </p:pic>
      <p:sp>
        <p:nvSpPr>
          <p:cNvPr id="24" name="Diamond 23">
            <a:extLst>
              <a:ext uri="{FF2B5EF4-FFF2-40B4-BE49-F238E27FC236}">
                <a16:creationId xmlns:a16="http://schemas.microsoft.com/office/drawing/2014/main" id="{FE6BE4B8-8BF9-1F9A-0F03-3798DAC5D628}"/>
              </a:ext>
            </a:extLst>
          </p:cNvPr>
          <p:cNvSpPr/>
          <p:nvPr/>
        </p:nvSpPr>
        <p:spPr>
          <a:xfrm>
            <a:off x="3036542" y="2193888"/>
            <a:ext cx="151990" cy="210457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5503C21-F038-19D4-5228-E72747646150}"/>
              </a:ext>
            </a:extLst>
          </p:cNvPr>
          <p:cNvSpPr/>
          <p:nvPr/>
        </p:nvSpPr>
        <p:spPr>
          <a:xfrm>
            <a:off x="2198342" y="2735570"/>
            <a:ext cx="151990" cy="210457"/>
          </a:xfrm>
          <a:prstGeom prst="diamond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6BA4C2-B77E-B6AD-219A-66F26C284D0B}"/>
              </a:ext>
            </a:extLst>
          </p:cNvPr>
          <p:cNvSpPr txBox="1"/>
          <p:nvPr/>
        </p:nvSpPr>
        <p:spPr>
          <a:xfrm rot="1527828">
            <a:off x="1602125" y="1526301"/>
            <a:ext cx="266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Protection/Prevention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7B936-B832-AB14-8C74-4A94EE6E57FD}"/>
              </a:ext>
            </a:extLst>
          </p:cNvPr>
          <p:cNvSpPr txBox="1"/>
          <p:nvPr/>
        </p:nvSpPr>
        <p:spPr>
          <a:xfrm rot="5400000">
            <a:off x="7581310" y="2393350"/>
            <a:ext cx="217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15351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5" grpId="0" animBg="1"/>
      <p:bldP spid="10" grpId="0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39A77-D15C-E5ED-C82D-FF1B6E9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267"/>
            <a:ext cx="7772400" cy="465370"/>
          </a:xfrm>
        </p:spPr>
        <p:txBody>
          <a:bodyPr/>
          <a:lstStyle/>
          <a:p>
            <a:r>
              <a:rPr lang="en-US" dirty="0"/>
              <a:t>Security Risk Management (cont.)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C7F7CA-0029-8B4C-7BFB-CCAD94C07789}"/>
              </a:ext>
            </a:extLst>
          </p:cNvPr>
          <p:cNvSpPr/>
          <p:nvPr/>
        </p:nvSpPr>
        <p:spPr>
          <a:xfrm>
            <a:off x="6934200" y="341416"/>
            <a:ext cx="1905537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Lessen the Effect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D4D625D-3546-90A0-EC59-166527EB5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50566" y="4591988"/>
            <a:ext cx="527670" cy="249371"/>
          </a:xfrm>
        </p:spPr>
        <p:txBody>
          <a:bodyPr/>
          <a:lstStyle/>
          <a:p>
            <a:fld id="{BDBE8454-B27B-4020-912F-4E22A137110A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87B7D4A-DEB2-E6B7-7A3C-C75054D9C0A7}"/>
              </a:ext>
            </a:extLst>
          </p:cNvPr>
          <p:cNvSpPr/>
          <p:nvPr/>
        </p:nvSpPr>
        <p:spPr>
          <a:xfrm rot="5400000">
            <a:off x="1448392" y="1012070"/>
            <a:ext cx="2961180" cy="3120011"/>
          </a:xfrm>
          <a:prstGeom prst="triangle">
            <a:avLst>
              <a:gd name="adj" fmla="val 497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E4BF3B1-4D54-8C9A-184F-AA3E025E297A}"/>
              </a:ext>
            </a:extLst>
          </p:cNvPr>
          <p:cNvSpPr/>
          <p:nvPr/>
        </p:nvSpPr>
        <p:spPr>
          <a:xfrm rot="16200000">
            <a:off x="4879188" y="987233"/>
            <a:ext cx="2961186" cy="3120013"/>
          </a:xfrm>
          <a:prstGeom prst="triangle">
            <a:avLst>
              <a:gd name="adj" fmla="val 49716"/>
            </a:avLst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6865B1-53A9-1B5F-CEB1-EEBD8243F49F}"/>
              </a:ext>
            </a:extLst>
          </p:cNvPr>
          <p:cNvSpPr/>
          <p:nvPr/>
        </p:nvSpPr>
        <p:spPr>
          <a:xfrm>
            <a:off x="4190167" y="1911783"/>
            <a:ext cx="1107298" cy="106715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Cyber</a:t>
            </a:r>
          </a:p>
          <a:p>
            <a:pPr algn="ctr"/>
            <a:r>
              <a:rPr lang="en-US" dirty="0"/>
              <a:t>Threat Event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15C2E-ED4E-7E07-73DA-C161D48A7C73}"/>
              </a:ext>
            </a:extLst>
          </p:cNvPr>
          <p:cNvSpPr txBox="1"/>
          <p:nvPr/>
        </p:nvSpPr>
        <p:spPr>
          <a:xfrm rot="16200000">
            <a:off x="-524435" y="2420329"/>
            <a:ext cx="217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Cyber Threats &amp; 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F52C1-2B01-FC1A-AE2F-909BEB18728D}"/>
              </a:ext>
            </a:extLst>
          </p:cNvPr>
          <p:cNvSpPr txBox="1"/>
          <p:nvPr/>
        </p:nvSpPr>
        <p:spPr>
          <a:xfrm rot="20051245">
            <a:off x="5182899" y="1377623"/>
            <a:ext cx="2548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Recovery – Event Mitigation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A850A-0508-EAD1-13CC-1FBCB3785064}"/>
              </a:ext>
            </a:extLst>
          </p:cNvPr>
          <p:cNvSpPr txBox="1"/>
          <p:nvPr/>
        </p:nvSpPr>
        <p:spPr>
          <a:xfrm rot="20045593">
            <a:off x="1880108" y="3302093"/>
            <a:ext cx="2097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Vulnerability / Likelihood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77DAF-A27E-E727-3323-16A322D0B580}"/>
              </a:ext>
            </a:extLst>
          </p:cNvPr>
          <p:cNvSpPr txBox="1"/>
          <p:nvPr/>
        </p:nvSpPr>
        <p:spPr>
          <a:xfrm rot="1535552">
            <a:off x="5133935" y="3330437"/>
            <a:ext cx="244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Contain / Respond / Restore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556D280-F0B6-46E7-508D-DD49CDE0794A}"/>
              </a:ext>
            </a:extLst>
          </p:cNvPr>
          <p:cNvSpPr/>
          <p:nvPr/>
        </p:nvSpPr>
        <p:spPr>
          <a:xfrm>
            <a:off x="847279" y="1358278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A9ABBF4-5D0F-54E1-1393-7A3891D9FCD9}"/>
              </a:ext>
            </a:extLst>
          </p:cNvPr>
          <p:cNvSpPr/>
          <p:nvPr/>
        </p:nvSpPr>
        <p:spPr>
          <a:xfrm>
            <a:off x="865497" y="1940739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FE8C585-0FCA-2F3C-23EE-AD7C0C614280}"/>
              </a:ext>
            </a:extLst>
          </p:cNvPr>
          <p:cNvSpPr/>
          <p:nvPr/>
        </p:nvSpPr>
        <p:spPr>
          <a:xfrm>
            <a:off x="843291" y="2500453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835AB28-9341-1034-4424-BE027BD26C53}"/>
              </a:ext>
            </a:extLst>
          </p:cNvPr>
          <p:cNvSpPr/>
          <p:nvPr/>
        </p:nvSpPr>
        <p:spPr>
          <a:xfrm>
            <a:off x="839206" y="3082914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EC38704-A3B4-5DE4-A842-E8C4C945EC5A}"/>
              </a:ext>
            </a:extLst>
          </p:cNvPr>
          <p:cNvSpPr/>
          <p:nvPr/>
        </p:nvSpPr>
        <p:spPr>
          <a:xfrm>
            <a:off x="838320" y="3648284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56FA8EC-287C-A5D1-BC31-2D3C05BA033E}"/>
              </a:ext>
            </a:extLst>
          </p:cNvPr>
          <p:cNvSpPr/>
          <p:nvPr/>
        </p:nvSpPr>
        <p:spPr>
          <a:xfrm>
            <a:off x="8053024" y="2432939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ED99723-3C45-2B5C-C4EC-0034AFCDBC00}"/>
              </a:ext>
            </a:extLst>
          </p:cNvPr>
          <p:cNvSpPr/>
          <p:nvPr/>
        </p:nvSpPr>
        <p:spPr>
          <a:xfrm rot="19844937">
            <a:off x="8017515" y="2213197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34E9C03-555C-44FF-6B0E-11707FA37401}"/>
              </a:ext>
            </a:extLst>
          </p:cNvPr>
          <p:cNvSpPr/>
          <p:nvPr/>
        </p:nvSpPr>
        <p:spPr>
          <a:xfrm rot="1146090">
            <a:off x="8046053" y="2678420"/>
            <a:ext cx="426119" cy="1143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8498CD-8731-1D47-272B-7EC4CDD1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07" y="2046273"/>
            <a:ext cx="1979595" cy="1051603"/>
          </a:xfrm>
          <a:prstGeom prst="rect">
            <a:avLst/>
          </a:prstGeom>
        </p:spPr>
      </p:pic>
      <p:sp>
        <p:nvSpPr>
          <p:cNvPr id="24" name="Diamond 23">
            <a:extLst>
              <a:ext uri="{FF2B5EF4-FFF2-40B4-BE49-F238E27FC236}">
                <a16:creationId xmlns:a16="http://schemas.microsoft.com/office/drawing/2014/main" id="{FE6BE4B8-8BF9-1F9A-0F03-3798DAC5D628}"/>
              </a:ext>
            </a:extLst>
          </p:cNvPr>
          <p:cNvSpPr/>
          <p:nvPr/>
        </p:nvSpPr>
        <p:spPr>
          <a:xfrm>
            <a:off x="3036542" y="2193888"/>
            <a:ext cx="151990" cy="210457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5503C21-F038-19D4-5228-E72747646150}"/>
              </a:ext>
            </a:extLst>
          </p:cNvPr>
          <p:cNvSpPr/>
          <p:nvPr/>
        </p:nvSpPr>
        <p:spPr>
          <a:xfrm>
            <a:off x="2198342" y="2735570"/>
            <a:ext cx="151990" cy="210457"/>
          </a:xfrm>
          <a:prstGeom prst="diamond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6BA4C2-B77E-B6AD-219A-66F26C284D0B}"/>
              </a:ext>
            </a:extLst>
          </p:cNvPr>
          <p:cNvSpPr txBox="1"/>
          <p:nvPr/>
        </p:nvSpPr>
        <p:spPr>
          <a:xfrm rot="1527828">
            <a:off x="1641386" y="1584915"/>
            <a:ext cx="266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Protection/Prevention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7B936-B832-AB14-8C74-4A94EE6E57FD}"/>
              </a:ext>
            </a:extLst>
          </p:cNvPr>
          <p:cNvSpPr txBox="1"/>
          <p:nvPr/>
        </p:nvSpPr>
        <p:spPr>
          <a:xfrm rot="5400000">
            <a:off x="7581310" y="2393350"/>
            <a:ext cx="217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Consequences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3D382B-689F-B1DF-B5C6-445CC0F0FBBD}"/>
              </a:ext>
            </a:extLst>
          </p:cNvPr>
          <p:cNvSpPr/>
          <p:nvPr/>
        </p:nvSpPr>
        <p:spPr>
          <a:xfrm rot="16200000">
            <a:off x="315257" y="2435171"/>
            <a:ext cx="2961180" cy="24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Security Program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1687C5-9422-B5FF-0CFB-846E6B9394EB}"/>
              </a:ext>
            </a:extLst>
          </p:cNvPr>
          <p:cNvSpPr/>
          <p:nvPr/>
        </p:nvSpPr>
        <p:spPr>
          <a:xfrm rot="16200000">
            <a:off x="748633" y="2453295"/>
            <a:ext cx="2961180" cy="24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Policies Procedures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3EABF2-F770-BE8D-A474-639B41046726}"/>
              </a:ext>
            </a:extLst>
          </p:cNvPr>
          <p:cNvSpPr/>
          <p:nvPr/>
        </p:nvSpPr>
        <p:spPr>
          <a:xfrm rot="16200000">
            <a:off x="1159682" y="2438130"/>
            <a:ext cx="2961180" cy="24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Infrastructure Defense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652A5-5AC4-D3F4-759A-637341BDB7A5}"/>
              </a:ext>
            </a:extLst>
          </p:cNvPr>
          <p:cNvSpPr/>
          <p:nvPr/>
        </p:nvSpPr>
        <p:spPr>
          <a:xfrm rot="16200000">
            <a:off x="1611884" y="2445993"/>
            <a:ext cx="2961180" cy="24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Products Built-in Defense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5B1A9F-4160-2CF0-AF85-07E2FB1894F0}"/>
              </a:ext>
            </a:extLst>
          </p:cNvPr>
          <p:cNvSpPr/>
          <p:nvPr/>
        </p:nvSpPr>
        <p:spPr>
          <a:xfrm rot="16200000">
            <a:off x="2089115" y="2436347"/>
            <a:ext cx="2961180" cy="24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Detection Mechanisms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322543-684C-A9A1-61DE-98B55C143B50}"/>
              </a:ext>
            </a:extLst>
          </p:cNvPr>
          <p:cNvSpPr/>
          <p:nvPr/>
        </p:nvSpPr>
        <p:spPr>
          <a:xfrm rot="16200000">
            <a:off x="4306252" y="2460356"/>
            <a:ext cx="2961180" cy="244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Triage Procedures &amp; Alerting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7D1F61-A67B-3C2C-517F-F916A0EF9093}"/>
              </a:ext>
            </a:extLst>
          </p:cNvPr>
          <p:cNvSpPr/>
          <p:nvPr/>
        </p:nvSpPr>
        <p:spPr>
          <a:xfrm rot="16200000">
            <a:off x="4753646" y="2479627"/>
            <a:ext cx="2961180" cy="244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Response &amp; Communication Procedures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8BD3CF-26BB-3CE4-D8C0-FFFA5DEA0DA8}"/>
              </a:ext>
            </a:extLst>
          </p:cNvPr>
          <p:cNvSpPr/>
          <p:nvPr/>
        </p:nvSpPr>
        <p:spPr>
          <a:xfrm rot="16200000">
            <a:off x="5188539" y="2486006"/>
            <a:ext cx="2961180" cy="244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Drill Exercise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FB3C14-DCD2-BA23-FFE1-ABA8D0749A09}"/>
              </a:ext>
            </a:extLst>
          </p:cNvPr>
          <p:cNvSpPr/>
          <p:nvPr/>
        </p:nvSpPr>
        <p:spPr>
          <a:xfrm rot="16200000">
            <a:off x="5977807" y="2479626"/>
            <a:ext cx="2961180" cy="244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Lessons Learned - Forensics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F68FD0-798F-D857-FB73-A7FC3F353F58}"/>
              </a:ext>
            </a:extLst>
          </p:cNvPr>
          <p:cNvSpPr/>
          <p:nvPr/>
        </p:nvSpPr>
        <p:spPr>
          <a:xfrm rot="16200000">
            <a:off x="5588276" y="2486005"/>
            <a:ext cx="2961180" cy="244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Org Impact Management</a:t>
            </a:r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0510C567-5EC2-7D9E-4413-F0306BE865FB}"/>
              </a:ext>
            </a:extLst>
          </p:cNvPr>
          <p:cNvSpPr/>
          <p:nvPr/>
        </p:nvSpPr>
        <p:spPr>
          <a:xfrm>
            <a:off x="1368976" y="4489869"/>
            <a:ext cx="6550812" cy="283561"/>
          </a:xfrm>
          <a:prstGeom prst="leftRightArrow">
            <a:avLst/>
          </a:pr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Cybersecurity Implementation Plan</a:t>
            </a:r>
          </a:p>
        </p:txBody>
      </p:sp>
      <p:sp>
        <p:nvSpPr>
          <p:cNvPr id="44" name="Arrow: Left-Right 43">
            <a:extLst>
              <a:ext uri="{FF2B5EF4-FFF2-40B4-BE49-F238E27FC236}">
                <a16:creationId xmlns:a16="http://schemas.microsoft.com/office/drawing/2014/main" id="{9AC6F037-75B0-AF27-EA26-7996365105B7}"/>
              </a:ext>
            </a:extLst>
          </p:cNvPr>
          <p:cNvSpPr/>
          <p:nvPr/>
        </p:nvSpPr>
        <p:spPr>
          <a:xfrm>
            <a:off x="1368977" y="4190828"/>
            <a:ext cx="3203024" cy="283561"/>
          </a:xfrm>
          <a:prstGeom prst="leftRightArrow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Cybersecurity Assessment Program</a:t>
            </a:r>
          </a:p>
        </p:txBody>
      </p: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47FF92D5-7566-C5CB-9AEA-D919E45640F9}"/>
              </a:ext>
            </a:extLst>
          </p:cNvPr>
          <p:cNvSpPr/>
          <p:nvPr/>
        </p:nvSpPr>
        <p:spPr>
          <a:xfrm>
            <a:off x="4559437" y="4190828"/>
            <a:ext cx="3360351" cy="283561"/>
          </a:xfrm>
          <a:prstGeom prst="leftRightArrow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Cybersecurity  Incident Response Plan</a:t>
            </a:r>
          </a:p>
        </p:txBody>
      </p:sp>
    </p:spTree>
    <p:extLst>
      <p:ext uri="{BB962C8B-B14F-4D97-AF65-F5344CB8AC3E}">
        <p14:creationId xmlns:p14="http://schemas.microsoft.com/office/powerpoint/2010/main" val="12933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E1E41D7-6F31-7AC5-04D4-F294A1906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852" y="1348606"/>
            <a:ext cx="3652077" cy="3200400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400" dirty="0"/>
              <a:t>Technology refresh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accent6"/>
                </a:solidFill>
              </a:rPr>
              <a:t>IT:  2-5 years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2"/>
                </a:solidFill>
              </a:rPr>
              <a:t>OT: 5+ years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Typical size of capital projects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IT: Millions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accent6"/>
                </a:solidFill>
              </a:rPr>
              <a:t>OT: Multimillion to Billions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Weight of Budget (IT &amp; OT)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Capital project: High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2"/>
                </a:solidFill>
              </a:rPr>
              <a:t>Operations: Low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Built-in Capability of Legacy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IT: Somewhat capable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2"/>
                </a:solidFill>
              </a:rPr>
              <a:t>OT: Uncapable/Less capable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A173F7B7-A969-63A1-907B-5DA20B60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3073"/>
            <a:ext cx="7772400" cy="465370"/>
          </a:xfrm>
        </p:spPr>
        <p:txBody>
          <a:bodyPr/>
          <a:lstStyle/>
          <a:p>
            <a:r>
              <a:rPr lang="en-US" dirty="0"/>
              <a:t>OT &amp; IT Supply Chain Distinctions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C7F7CA-0029-8B4C-7BFB-CCAD94C07789}"/>
              </a:ext>
            </a:extLst>
          </p:cNvPr>
          <p:cNvSpPr/>
          <p:nvPr/>
        </p:nvSpPr>
        <p:spPr>
          <a:xfrm>
            <a:off x="7086600" y="344726"/>
            <a:ext cx="1628710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Understand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4A724657-1BDB-7F7E-76CE-D935C2A72ED3}"/>
              </a:ext>
            </a:extLst>
          </p:cNvPr>
          <p:cNvSpPr txBox="1">
            <a:spLocks/>
          </p:cNvSpPr>
          <p:nvPr/>
        </p:nvSpPr>
        <p:spPr>
          <a:xfrm>
            <a:off x="4820568" y="1348606"/>
            <a:ext cx="3809696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Standards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IT:  ISO/IEC 27000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6"/>
                </a:solidFill>
              </a:rPr>
              <a:t>OT: ISA/IEC 62443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Product Certification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IT: Unpopular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6"/>
                </a:solidFill>
              </a:rPr>
              <a:t>OT: Prevalent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Standards Supply Chain Assurance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IT:  Product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6"/>
                </a:solidFill>
              </a:rPr>
              <a:t>OT: Both Product &amp; Product Supplier organization </a:t>
            </a:r>
          </a:p>
          <a:p>
            <a:pPr lvl="1"/>
            <a:endParaRPr lang="en-US" dirty="0"/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514EBF7D-E98B-88E7-91AA-F9F6434E10E3}"/>
              </a:ext>
            </a:extLst>
          </p:cNvPr>
          <p:cNvSpPr txBox="1">
            <a:spLocks/>
          </p:cNvSpPr>
          <p:nvPr/>
        </p:nvSpPr>
        <p:spPr>
          <a:xfrm>
            <a:off x="4820568" y="950965"/>
            <a:ext cx="3809696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Strengths 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8650C3B0-CEE1-A3C5-9DF5-84038F69B83F}"/>
              </a:ext>
            </a:extLst>
          </p:cNvPr>
          <p:cNvSpPr txBox="1">
            <a:spLocks/>
          </p:cNvSpPr>
          <p:nvPr/>
        </p:nvSpPr>
        <p:spPr>
          <a:xfrm>
            <a:off x="700852" y="950966"/>
            <a:ext cx="3652077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BEE77E-5EA9-1835-7602-B31C3FE52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558F7DAA-C882-F44E-3BF7-4DEAA92DEFB3}"/>
              </a:ext>
            </a:extLst>
          </p:cNvPr>
          <p:cNvSpPr/>
          <p:nvPr/>
        </p:nvSpPr>
        <p:spPr>
          <a:xfrm rot="16200000">
            <a:off x="7271881" y="1873706"/>
            <a:ext cx="381000" cy="294361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2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/>
      <p:bldP spid="12" grpId="0" animBg="1"/>
      <p:bldP spid="35" grpId="0" animBg="1"/>
      <p:bldP spid="37" grpId="0" animBg="1"/>
      <p:bldP spid="3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563930-605A-5C53-C632-4B85E809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173554"/>
            <a:ext cx="3885896" cy="837665"/>
          </a:xfrm>
        </p:spPr>
        <p:txBody>
          <a:bodyPr/>
          <a:lstStyle/>
          <a:p>
            <a:r>
              <a:rPr lang="en-US" dirty="0"/>
              <a:t>How to recommendations?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73459A-B580-8D63-4852-7CE6F1475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2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A173F7B7-A969-63A1-907B-5DA20B60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3073"/>
            <a:ext cx="7772400" cy="465370"/>
          </a:xfrm>
        </p:spPr>
        <p:txBody>
          <a:bodyPr/>
          <a:lstStyle/>
          <a:p>
            <a:r>
              <a:rPr lang="en-US" dirty="0"/>
              <a:t>Strategies to prepare for, anticipate, and respond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449F9-7438-11B2-37A4-1919A1BD41E9}"/>
              </a:ext>
            </a:extLst>
          </p:cNvPr>
          <p:cNvSpPr txBox="1">
            <a:spLocks/>
          </p:cNvSpPr>
          <p:nvPr/>
        </p:nvSpPr>
        <p:spPr>
          <a:xfrm>
            <a:off x="5569377" y="1026421"/>
            <a:ext cx="3117424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OT Product Security Certification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C7EDB2A-B3AD-6592-F3AE-32E5EEB2F36B}"/>
              </a:ext>
            </a:extLst>
          </p:cNvPr>
          <p:cNvSpPr txBox="1">
            <a:spLocks/>
          </p:cNvSpPr>
          <p:nvPr/>
        </p:nvSpPr>
        <p:spPr>
          <a:xfrm>
            <a:off x="1260969" y="1013644"/>
            <a:ext cx="3458194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Standards: ISA/IEC 62443 &amp;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Supply-Chain roles</a:t>
            </a:r>
          </a:p>
        </p:txBody>
      </p:sp>
      <p:graphicFrame>
        <p:nvGraphicFramePr>
          <p:cNvPr id="64" name="Diagram 63">
            <a:extLst>
              <a:ext uri="{FF2B5EF4-FFF2-40B4-BE49-F238E27FC236}">
                <a16:creationId xmlns:a16="http://schemas.microsoft.com/office/drawing/2014/main" id="{071CF8B8-9CDF-0E1D-0D0C-C928FECA9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131221"/>
              </p:ext>
            </p:extLst>
          </p:nvPr>
        </p:nvGraphicFramePr>
        <p:xfrm>
          <a:off x="1164800" y="1579202"/>
          <a:ext cx="3554362" cy="3180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5" name="Diagram 64">
            <a:extLst>
              <a:ext uri="{FF2B5EF4-FFF2-40B4-BE49-F238E27FC236}">
                <a16:creationId xmlns:a16="http://schemas.microsoft.com/office/drawing/2014/main" id="{CC1A3BFB-4BC3-6604-AD03-A7141246D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31597"/>
              </p:ext>
            </p:extLst>
          </p:nvPr>
        </p:nvGraphicFramePr>
        <p:xfrm>
          <a:off x="5723253" y="1906587"/>
          <a:ext cx="3001298" cy="211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9FF17C-50EC-D970-7BBA-130813AED2CF}"/>
              </a:ext>
            </a:extLst>
          </p:cNvPr>
          <p:cNvSpPr/>
          <p:nvPr/>
        </p:nvSpPr>
        <p:spPr>
          <a:xfrm>
            <a:off x="7315339" y="371565"/>
            <a:ext cx="1628710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Best Practices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05F7A35-F218-C5A6-FB81-74E291852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C8719-CABB-FA09-EB70-381B35F851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969" y="788443"/>
            <a:ext cx="846942" cy="40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4" grpId="0">
        <p:bldAsOne/>
      </p:bldGraphic>
      <p:bldGraphic spid="6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A173F7B7-A969-63A1-907B-5DA20B60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3073"/>
            <a:ext cx="7772400" cy="465370"/>
          </a:xfrm>
        </p:spPr>
        <p:txBody>
          <a:bodyPr/>
          <a:lstStyle/>
          <a:p>
            <a:r>
              <a:rPr lang="en-US" dirty="0"/>
              <a:t>Vulnerability Intelligence &amp; Management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966F810-F5F5-86E3-93BC-B4CAC58F94E3}"/>
              </a:ext>
            </a:extLst>
          </p:cNvPr>
          <p:cNvSpPr/>
          <p:nvPr/>
        </p:nvSpPr>
        <p:spPr>
          <a:xfrm>
            <a:off x="6577781" y="323073"/>
            <a:ext cx="2056552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For the more technical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3620A1A-2136-4265-E659-4C50280B6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45" y="1541597"/>
            <a:ext cx="3886201" cy="2791933"/>
          </a:xfrm>
          <a:prstGeom prst="rect">
            <a:avLst/>
          </a:prstGeom>
        </p:spPr>
      </p:pic>
      <p:sp>
        <p:nvSpPr>
          <p:cNvPr id="79" name="Text Placeholder 1">
            <a:extLst>
              <a:ext uri="{FF2B5EF4-FFF2-40B4-BE49-F238E27FC236}">
                <a16:creationId xmlns:a16="http://schemas.microsoft.com/office/drawing/2014/main" id="{73D96706-02D1-C9CF-3141-A508DE4A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4399637"/>
            <a:ext cx="1771663" cy="163639"/>
          </a:xfrm>
          <a:solidFill>
            <a:schemeClr val="bg1"/>
          </a:solidFill>
        </p:spPr>
        <p:txBody>
          <a:bodyPr anchor="ctr"/>
          <a:lstStyle/>
          <a:p>
            <a:pPr marL="127000" indent="0" algn="ctr">
              <a:buNone/>
            </a:pPr>
            <a:r>
              <a:rPr lang="en-US" sz="1000" dirty="0"/>
              <a:t>Source: www.cve.org</a:t>
            </a:r>
          </a:p>
        </p:txBody>
      </p:sp>
      <p:sp>
        <p:nvSpPr>
          <p:cNvPr id="81" name="Text Placeholder 1">
            <a:extLst>
              <a:ext uri="{FF2B5EF4-FFF2-40B4-BE49-F238E27FC236}">
                <a16:creationId xmlns:a16="http://schemas.microsoft.com/office/drawing/2014/main" id="{42CEB2DD-1537-DE59-9FE9-FD6269FD90D5}"/>
              </a:ext>
            </a:extLst>
          </p:cNvPr>
          <p:cNvSpPr txBox="1">
            <a:spLocks/>
          </p:cNvSpPr>
          <p:nvPr/>
        </p:nvSpPr>
        <p:spPr>
          <a:xfrm>
            <a:off x="5924539" y="4399637"/>
            <a:ext cx="1620642" cy="16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27000" indent="0" algn="ctr">
              <a:buFont typeface="Gill Sans"/>
              <a:buNone/>
            </a:pPr>
            <a:r>
              <a:rPr lang="en-US" sz="1000" dirty="0"/>
              <a:t>Source: www.cisa.gov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3584C-4937-CFD2-F2C2-7FAABBD6E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2ACBC-5C30-DEEB-F1C1-B021ECC9E55D}"/>
              </a:ext>
            </a:extLst>
          </p:cNvPr>
          <p:cNvSpPr txBox="1">
            <a:spLocks/>
          </p:cNvSpPr>
          <p:nvPr/>
        </p:nvSpPr>
        <p:spPr>
          <a:xfrm>
            <a:off x="4838044" y="950965"/>
            <a:ext cx="3886201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OT - CISA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4840910-1AC4-9E4F-E163-281A4EE439EE}"/>
              </a:ext>
            </a:extLst>
          </p:cNvPr>
          <p:cNvSpPr txBox="1">
            <a:spLocks/>
          </p:cNvSpPr>
          <p:nvPr/>
        </p:nvSpPr>
        <p:spPr>
          <a:xfrm>
            <a:off x="609600" y="950966"/>
            <a:ext cx="3743330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- CVE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BC6BE-BCAE-FE22-9E75-C7F60BC80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541597"/>
            <a:ext cx="3743331" cy="27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1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A173F7B7-A969-63A1-907B-5DA20B60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3073"/>
            <a:ext cx="7772400" cy="465370"/>
          </a:xfrm>
        </p:spPr>
        <p:txBody>
          <a:bodyPr/>
          <a:lstStyle/>
          <a:p>
            <a:r>
              <a:rPr lang="en-US" dirty="0"/>
              <a:t>Vulnerability Intelligence &amp; Management (cont.)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966F810-F5F5-86E3-93BC-B4CAC58F94E3}"/>
              </a:ext>
            </a:extLst>
          </p:cNvPr>
          <p:cNvSpPr/>
          <p:nvPr/>
        </p:nvSpPr>
        <p:spPr>
          <a:xfrm>
            <a:off x="6667693" y="323073"/>
            <a:ext cx="2056552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Adversary Behavior</a:t>
            </a:r>
          </a:p>
        </p:txBody>
      </p:sp>
      <p:sp>
        <p:nvSpPr>
          <p:cNvPr id="79" name="Text Placeholder 1">
            <a:extLst>
              <a:ext uri="{FF2B5EF4-FFF2-40B4-BE49-F238E27FC236}">
                <a16:creationId xmlns:a16="http://schemas.microsoft.com/office/drawing/2014/main" id="{73D96706-02D1-C9CF-3141-A508DE4A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7775" y="4498696"/>
            <a:ext cx="5334000" cy="163639"/>
          </a:xfrm>
          <a:solidFill>
            <a:schemeClr val="bg1"/>
          </a:solidFill>
        </p:spPr>
        <p:txBody>
          <a:bodyPr anchor="ctr"/>
          <a:lstStyle/>
          <a:p>
            <a:pPr marL="127000" indent="0" algn="ctr">
              <a:buNone/>
            </a:pPr>
            <a:r>
              <a:rPr lang="en-US" sz="1000" dirty="0"/>
              <a:t>Source:  https://usea.org/sites/default/files/event-/Otis%20Alexander%20Presentation.pdf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3584C-4937-CFD2-F2C2-7FAABBD6E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2ACBC-5C30-DEEB-F1C1-B021ECC9E55D}"/>
              </a:ext>
            </a:extLst>
          </p:cNvPr>
          <p:cNvSpPr txBox="1">
            <a:spLocks/>
          </p:cNvSpPr>
          <p:nvPr/>
        </p:nvSpPr>
        <p:spPr>
          <a:xfrm>
            <a:off x="609600" y="950965"/>
            <a:ext cx="8114646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OT &amp; IT – MITRE ATT</a:t>
            </a:r>
            <a:r>
              <a:rPr lang="en-US" sz="1800">
                <a:solidFill>
                  <a:schemeClr val="bg2">
                    <a:lumMod val="60000"/>
                    <a:lumOff val="40000"/>
                  </a:schemeClr>
                </a:solidFill>
              </a:rPr>
              <a:t>&amp;CK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F7406-637A-E66C-DCCB-E4963D0FD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623"/>
            <a:ext cx="2362200" cy="2744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A1389-C75B-7217-813E-0C32AB7E5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48" y="1676622"/>
            <a:ext cx="5791201" cy="27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8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A7A8-A1F9-D3DD-08B3-08C7E085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4BA6-4DE9-FE92-5E7D-043091EB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04" y="1301453"/>
            <a:ext cx="7772400" cy="32004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200" dirty="0"/>
              <a:t>Resilient Energy Platform: </a:t>
            </a:r>
            <a:r>
              <a:rPr lang="en-US" sz="1200" dirty="0">
                <a:hlinkClick r:id="rId3"/>
              </a:rPr>
              <a:t>https://www.nrel.gov/docs/fy20osti/76307.pdf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USEA Standards and Best Practices: </a:t>
            </a:r>
            <a:r>
              <a:rPr lang="en-US" sz="1200" dirty="0">
                <a:hlinkClick r:id="rId4"/>
              </a:rPr>
              <a:t>https://usea.org/event/cybersecurity-standards-and-best-practices-part-2-utilities-and-isoiec-27001-isms-20052013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TSA Pipeline Security Directive: </a:t>
            </a:r>
            <a:r>
              <a:rPr lang="en-US" sz="1200" dirty="0">
                <a:hlinkClick r:id="rId5"/>
              </a:rPr>
              <a:t>https://www.tsa.gov/sites/default/files/sd_pipeline-2021-01b_05-29-2022.pdf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ISO 27001: </a:t>
            </a:r>
            <a:r>
              <a:rPr lang="en-US" sz="1200" dirty="0">
                <a:hlinkClick r:id="rId4"/>
              </a:rPr>
              <a:t>https://usea.org/event/cybersecurity-standards-and-best-practices-part-2-utilities-and-isoiec-27001-isms-20052013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ISA Standards: </a:t>
            </a:r>
            <a:r>
              <a:rPr lang="en-US" sz="1200" dirty="0">
                <a:hlinkClick r:id="rId6"/>
              </a:rPr>
              <a:t>https://www.isa.org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IEC Standards: </a:t>
            </a:r>
            <a:r>
              <a:rPr lang="en-US" sz="1200" dirty="0">
                <a:hlinkClick r:id="rId7"/>
              </a:rPr>
              <a:t>https://www.iec.ch/homepage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 err="1"/>
              <a:t>ISASecure</a:t>
            </a:r>
            <a:r>
              <a:rPr lang="en-US" sz="1200" dirty="0"/>
              <a:t> Certification: </a:t>
            </a:r>
            <a:r>
              <a:rPr lang="en-US" sz="1200" dirty="0" err="1">
                <a:hlinkClick r:id="rId8"/>
              </a:rPr>
              <a:t>ISASecure</a:t>
            </a:r>
            <a:r>
              <a:rPr lang="en-US" sz="1200" dirty="0">
                <a:hlinkClick r:id="rId8"/>
              </a:rPr>
              <a:t> - IEC 62443 Conformance Certification - Official Site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IECEE CMC Certification: </a:t>
            </a:r>
            <a:r>
              <a:rPr lang="en-US" sz="1200" dirty="0">
                <a:hlinkClick r:id="rId9"/>
              </a:rPr>
              <a:t>https://www.iecee.org/certification/cb-test-certificates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CVE: </a:t>
            </a:r>
            <a:r>
              <a:rPr lang="en-US" sz="1200" dirty="0">
                <a:hlinkClick r:id="rId10"/>
              </a:rPr>
              <a:t>https://www.cve.org/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CISA: </a:t>
            </a:r>
            <a:r>
              <a:rPr lang="en-US" sz="1200" dirty="0">
                <a:hlinkClick r:id="rId11"/>
              </a:rPr>
              <a:t>https://www.cisa.gov/</a:t>
            </a: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1200" dirty="0"/>
              <a:t>MITRE ATT&amp;CK: </a:t>
            </a:r>
            <a:r>
              <a:rPr lang="en-US" sz="1200" dirty="0">
                <a:hlinkClick r:id="rId12"/>
              </a:rPr>
              <a:t>https://attack.mitre.org/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280E-BF56-82DC-F91B-7C1E6D33E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563930-605A-5C53-C632-4B85E809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104" y="1867877"/>
            <a:ext cx="3885896" cy="1158355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sz="1200" dirty="0"/>
              <a:t>YOKOGAWA | Co-Innovating tomorrow </a:t>
            </a:r>
            <a:br>
              <a:rPr lang="en-US" sz="1200" dirty="0"/>
            </a:br>
            <a:r>
              <a:rPr lang="en-US" sz="1200" dirty="0"/>
              <a:t>https://www.yokogawa.com/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BB2E5-654D-F4CC-883C-2A91462B6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6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8E5A5-1CD8-B93C-4F0A-010D5026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11991-00B7-0A76-E604-CB4953BFB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 Categorization</a:t>
            </a:r>
          </a:p>
          <a:p>
            <a:pPr lvl="1"/>
            <a:r>
              <a:rPr lang="en-US" sz="1400" dirty="0"/>
              <a:t>Indicators of Threat</a:t>
            </a:r>
          </a:p>
          <a:p>
            <a:pPr lvl="1"/>
            <a:r>
              <a:rPr lang="en-US" sz="1400" dirty="0"/>
              <a:t>Global Regulation</a:t>
            </a:r>
          </a:p>
          <a:p>
            <a:pPr>
              <a:spcBef>
                <a:spcPts val="1200"/>
              </a:spcBef>
            </a:pPr>
            <a:r>
              <a:rPr lang="en-US" dirty="0"/>
              <a:t>End-to-end supply chain security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 Role of organizations responding to threat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most important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Strategies to prepare for, anticipate, and respond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Vulnerability Intel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5F9A9-EA62-0B52-51E4-9BC6693BA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6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563930-605A-5C53-C632-4B85E809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290167"/>
            <a:ext cx="3885896" cy="837665"/>
          </a:xfrm>
        </p:spPr>
        <p:txBody>
          <a:bodyPr/>
          <a:lstStyle/>
          <a:p>
            <a:r>
              <a:rPr lang="en-US" dirty="0"/>
              <a:t>Threat Categorization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7F58F-92AE-EC7F-6DF1-EB8543800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8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2AAA77-5C26-E81F-7FFF-D461AB315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9052">
            <a:off x="825214" y="3289298"/>
            <a:ext cx="3003853" cy="70308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AE6C5-0E8D-98ED-FA47-140910C717C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19033" y="1307394"/>
            <a:ext cx="3537257" cy="34324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1400" dirty="0"/>
              <a:t>Ukrainian Electric grid (2016)</a:t>
            </a:r>
          </a:p>
          <a:p>
            <a:pPr lvl="1">
              <a:spcBef>
                <a:spcPts val="300"/>
              </a:spcBef>
            </a:pPr>
            <a:r>
              <a:rPr lang="en-US" sz="1050" dirty="0"/>
              <a:t>An hour-long blackout</a:t>
            </a:r>
          </a:p>
          <a:p>
            <a:pPr lvl="1">
              <a:spcBef>
                <a:spcPts val="300"/>
              </a:spcBef>
            </a:pPr>
            <a:r>
              <a:rPr lang="en-US" sz="1050" dirty="0"/>
              <a:t>225,000 customers lost power</a:t>
            </a:r>
          </a:p>
          <a:p>
            <a:pPr lvl="1">
              <a:spcBef>
                <a:spcPts val="300"/>
              </a:spcBef>
            </a:pPr>
            <a:r>
              <a:rPr lang="en-US" sz="1050" dirty="0"/>
              <a:t>Shut down 1/5 of electric power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SolarWinds (2020)</a:t>
            </a:r>
          </a:p>
          <a:p>
            <a:pPr lvl="1">
              <a:spcBef>
                <a:spcPts val="300"/>
              </a:spcBef>
            </a:pPr>
            <a:r>
              <a:rPr lang="en-US" sz="1050" dirty="0"/>
              <a:t>100s Millions in reputational impact</a:t>
            </a:r>
          </a:p>
          <a:p>
            <a:pPr lvl="1">
              <a:spcBef>
                <a:spcPts val="300"/>
              </a:spcBef>
            </a:pPr>
            <a:r>
              <a:rPr lang="en-US" sz="1050" dirty="0"/>
              <a:t>1000s organizations compromised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Colonial Pipeline (2021)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Six-day shutdown (100M gallons of fuel/day) -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Gasoline, diesel fuel and jet fuel shortage panic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Communities, commerce, air travel and nation’s security affected</a:t>
            </a:r>
          </a:p>
          <a:p>
            <a:pPr lvl="1">
              <a:spcBef>
                <a:spcPts val="300"/>
              </a:spcBef>
            </a:pPr>
            <a:r>
              <a:rPr lang="en-US" sz="1100" dirty="0"/>
              <a:t>Emergency declaration in D.C. and 17 states</a:t>
            </a:r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39A77-D15C-E5ED-C82D-FF1B6E9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50" y="313559"/>
            <a:ext cx="7772400" cy="465370"/>
          </a:xfrm>
        </p:spPr>
        <p:txBody>
          <a:bodyPr/>
          <a:lstStyle/>
          <a:p>
            <a:r>
              <a:rPr lang="en-US" dirty="0"/>
              <a:t>Indicators of threat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BF130-E20D-4F27-9663-256528055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88808">
            <a:off x="670782" y="2715187"/>
            <a:ext cx="3681112" cy="9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A0113E-27FB-CAC8-53C1-0AECFDFE6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5050">
            <a:off x="561242" y="2508643"/>
            <a:ext cx="3744868" cy="666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9D0BC3-A0F6-11AF-B6EE-DC78C730D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05290">
            <a:off x="784462" y="2806534"/>
            <a:ext cx="3562752" cy="7470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1D5FFA-1254-C406-B080-234BF79FA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1335">
            <a:off x="760615" y="1776896"/>
            <a:ext cx="3530614" cy="8568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908EA5-8BCE-30FD-A479-61A0ECF32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8172">
            <a:off x="807838" y="2170460"/>
            <a:ext cx="3187004" cy="8935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095BC7-4F8A-4EC6-87A4-C09C3FB2C3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17488">
            <a:off x="1102081" y="2844737"/>
            <a:ext cx="2642544" cy="670618"/>
          </a:xfrm>
          <a:prstGeom prst="rect">
            <a:avLst/>
          </a:prstGeom>
        </p:spPr>
      </p:pic>
      <p:sp>
        <p:nvSpPr>
          <p:cNvPr id="42" name="Title 2">
            <a:extLst>
              <a:ext uri="{FF2B5EF4-FFF2-40B4-BE49-F238E27FC236}">
                <a16:creationId xmlns:a16="http://schemas.microsoft.com/office/drawing/2014/main" id="{CA2A6375-7BD6-4AE7-C273-B623F19F9027}"/>
              </a:ext>
            </a:extLst>
          </p:cNvPr>
          <p:cNvSpPr txBox="1">
            <a:spLocks/>
          </p:cNvSpPr>
          <p:nvPr/>
        </p:nvSpPr>
        <p:spPr>
          <a:xfrm>
            <a:off x="746369" y="827103"/>
            <a:ext cx="3537257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Headlines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CACC2311-FB7C-3401-1EEF-A0D16125C720}"/>
              </a:ext>
            </a:extLst>
          </p:cNvPr>
          <p:cNvSpPr txBox="1">
            <a:spLocks/>
          </p:cNvSpPr>
          <p:nvPr/>
        </p:nvSpPr>
        <p:spPr>
          <a:xfrm>
            <a:off x="4996897" y="802187"/>
            <a:ext cx="3537257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Consequences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52A95B-8CCD-A6CC-9D97-EF82B153A5AD}"/>
              </a:ext>
            </a:extLst>
          </p:cNvPr>
          <p:cNvSpPr/>
          <p:nvPr/>
        </p:nvSpPr>
        <p:spPr>
          <a:xfrm>
            <a:off x="6752942" y="260736"/>
            <a:ext cx="2125785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Impact &amp; Consequence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F67E2-EA96-BC70-F5A0-CF1472A19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69376B-E302-B414-4BDF-B5C1321B27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383472">
            <a:off x="547937" y="2699831"/>
            <a:ext cx="3715723" cy="8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2" grpId="0" animBg="1"/>
      <p:bldP spid="4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39A77-D15C-E5ED-C82D-FF1B6E9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8734"/>
            <a:ext cx="7772400" cy="465370"/>
          </a:xfrm>
        </p:spPr>
        <p:txBody>
          <a:bodyPr/>
          <a:lstStyle/>
          <a:p>
            <a:r>
              <a:rPr lang="en-US" dirty="0"/>
              <a:t>Threat attribution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65CFB9-5137-BC9E-10D7-B87E1E817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610947"/>
              </p:ext>
            </p:extLst>
          </p:nvPr>
        </p:nvGraphicFramePr>
        <p:xfrm>
          <a:off x="857044" y="1246422"/>
          <a:ext cx="2489948" cy="376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93F4D84A-B16A-E350-0F2A-8A9A990501A7}"/>
              </a:ext>
            </a:extLst>
          </p:cNvPr>
          <p:cNvSpPr txBox="1">
            <a:spLocks/>
          </p:cNvSpPr>
          <p:nvPr/>
        </p:nvSpPr>
        <p:spPr>
          <a:xfrm>
            <a:off x="4576916" y="992187"/>
            <a:ext cx="3899786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Most important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14491FF-4B25-7944-7EA1-1FC3D0EEFE09}"/>
              </a:ext>
            </a:extLst>
          </p:cNvPr>
          <p:cNvSpPr txBox="1">
            <a:spLocks/>
          </p:cNvSpPr>
          <p:nvPr/>
        </p:nvSpPr>
        <p:spPr>
          <a:xfrm>
            <a:off x="685800" y="1071997"/>
            <a:ext cx="2677224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Threat Agents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540AF22-4B4E-8F9D-B23A-7F0D7D7A76EA}"/>
              </a:ext>
            </a:extLst>
          </p:cNvPr>
          <p:cNvSpPr/>
          <p:nvPr/>
        </p:nvSpPr>
        <p:spPr>
          <a:xfrm>
            <a:off x="6355397" y="327740"/>
            <a:ext cx="2399774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is under your control?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2E64CC-96AA-2F4B-5B88-79490737C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13261" y="4771712"/>
            <a:ext cx="609600" cy="276225"/>
          </a:xfrm>
        </p:spPr>
        <p:txBody>
          <a:bodyPr/>
          <a:lstStyle/>
          <a:p>
            <a:fld id="{BDBE8454-B27B-4020-912F-4E22A137110A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4CFB61-01EA-1F37-AF43-17D80D98691F}"/>
              </a:ext>
            </a:extLst>
          </p:cNvPr>
          <p:cNvGrpSpPr/>
          <p:nvPr/>
        </p:nvGrpSpPr>
        <p:grpSpPr>
          <a:xfrm>
            <a:off x="5961346" y="1526550"/>
            <a:ext cx="1179228" cy="3150811"/>
            <a:chOff x="5951942" y="1620686"/>
            <a:chExt cx="1179228" cy="315081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BB272F-165E-D59B-6C04-75354CA7207B}"/>
                </a:ext>
              </a:extLst>
            </p:cNvPr>
            <p:cNvSpPr/>
            <p:nvPr/>
          </p:nvSpPr>
          <p:spPr>
            <a:xfrm>
              <a:off x="5951942" y="2092377"/>
              <a:ext cx="1179228" cy="2679120"/>
            </a:xfrm>
            <a:custGeom>
              <a:avLst/>
              <a:gdLst>
                <a:gd name="connsiteX0" fmla="*/ 0 w 1179228"/>
                <a:gd name="connsiteY0" fmla="*/ 0 h 2679120"/>
                <a:gd name="connsiteX1" fmla="*/ 1179228 w 1179228"/>
                <a:gd name="connsiteY1" fmla="*/ 0 h 2679120"/>
                <a:gd name="connsiteX2" fmla="*/ 1179228 w 1179228"/>
                <a:gd name="connsiteY2" fmla="*/ 2679120 h 2679120"/>
                <a:gd name="connsiteX3" fmla="*/ 0 w 1179228"/>
                <a:gd name="connsiteY3" fmla="*/ 2679120 h 2679120"/>
                <a:gd name="connsiteX4" fmla="*/ 0 w 1179228"/>
                <a:gd name="connsiteY4" fmla="*/ 0 h 26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28" h="2679120">
                  <a:moveTo>
                    <a:pt x="0" y="0"/>
                  </a:moveTo>
                  <a:lnTo>
                    <a:pt x="1179228" y="0"/>
                  </a:lnTo>
                  <a:lnTo>
                    <a:pt x="1179228" y="2679120"/>
                  </a:lnTo>
                  <a:lnTo>
                    <a:pt x="0" y="2679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People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Vulnerability</a:t>
              </a:r>
            </a:p>
          </p:txBody>
        </p:sp>
        <p:pic>
          <p:nvPicPr>
            <p:cNvPr id="26" name="Graphic 25" descr="Illustrator with solid fill">
              <a:extLst>
                <a:ext uri="{FF2B5EF4-FFF2-40B4-BE49-F238E27FC236}">
                  <a16:creationId xmlns:a16="http://schemas.microsoft.com/office/drawing/2014/main" id="{E3F1FEEB-B402-D162-6211-6792C27D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74380" y="3392007"/>
              <a:ext cx="364394" cy="364394"/>
            </a:xfrm>
            <a:prstGeom prst="rect">
              <a:avLst/>
            </a:prstGeom>
          </p:spPr>
        </p:pic>
        <p:pic>
          <p:nvPicPr>
            <p:cNvPr id="28" name="Graphic 27" descr="Online Network with solid fill">
              <a:extLst>
                <a:ext uri="{FF2B5EF4-FFF2-40B4-BE49-F238E27FC236}">
                  <a16:creationId xmlns:a16="http://schemas.microsoft.com/office/drawing/2014/main" id="{2B143C78-E10E-BF90-6A20-6CAED534F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3170" y="3382387"/>
              <a:ext cx="356251" cy="356251"/>
            </a:xfrm>
            <a:prstGeom prst="rect">
              <a:avLst/>
            </a:prstGeom>
          </p:spPr>
        </p:pic>
        <p:pic>
          <p:nvPicPr>
            <p:cNvPr id="30" name="Graphic 29" descr="Robot Hand with solid fill">
              <a:extLst>
                <a:ext uri="{FF2B5EF4-FFF2-40B4-BE49-F238E27FC236}">
                  <a16:creationId xmlns:a16="http://schemas.microsoft.com/office/drawing/2014/main" id="{62B3E5BC-1924-BFE2-D492-11B5B843A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70095" y="4142385"/>
              <a:ext cx="435448" cy="435448"/>
            </a:xfrm>
            <a:prstGeom prst="rect">
              <a:avLst/>
            </a:prstGeom>
          </p:spPr>
        </p:pic>
        <p:pic>
          <p:nvPicPr>
            <p:cNvPr id="34" name="Graphic 33" descr="Cell Tower with solid fill">
              <a:extLst>
                <a:ext uri="{FF2B5EF4-FFF2-40B4-BE49-F238E27FC236}">
                  <a16:creationId xmlns:a16="http://schemas.microsoft.com/office/drawing/2014/main" id="{4B2BCAEA-4FA4-B482-3181-3DF00DAF7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41557" y="4124917"/>
              <a:ext cx="435448" cy="435448"/>
            </a:xfrm>
            <a:prstGeom prst="rect">
              <a:avLst/>
            </a:prstGeom>
          </p:spPr>
        </p:pic>
        <p:pic>
          <p:nvPicPr>
            <p:cNvPr id="36" name="Graphic 35" descr="Man and woman with solid fill">
              <a:extLst>
                <a:ext uri="{FF2B5EF4-FFF2-40B4-BE49-F238E27FC236}">
                  <a16:creationId xmlns:a16="http://schemas.microsoft.com/office/drawing/2014/main" id="{E9262823-8B16-F9FD-0004-25059C2B6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267006" y="2679031"/>
              <a:ext cx="457200" cy="457200"/>
            </a:xfrm>
            <a:prstGeom prst="rect">
              <a:avLst/>
            </a:prstGeom>
          </p:spPr>
        </p:pic>
        <p:pic>
          <p:nvPicPr>
            <p:cNvPr id="3" name="Graphic 2" descr="Illustrator with solid fill">
              <a:extLst>
                <a:ext uri="{FF2B5EF4-FFF2-40B4-BE49-F238E27FC236}">
                  <a16:creationId xmlns:a16="http://schemas.microsoft.com/office/drawing/2014/main" id="{2A9BA8CE-2F0A-2350-32F6-1391FDFF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86858" y="3392007"/>
              <a:ext cx="364394" cy="364394"/>
            </a:xfrm>
            <a:prstGeom prst="rect">
              <a:avLst/>
            </a:prstGeom>
          </p:spPr>
        </p:pic>
        <p:pic>
          <p:nvPicPr>
            <p:cNvPr id="9" name="Graphic 8" descr="Online Network with solid fill">
              <a:extLst>
                <a:ext uri="{FF2B5EF4-FFF2-40B4-BE49-F238E27FC236}">
                  <a16:creationId xmlns:a16="http://schemas.microsoft.com/office/drawing/2014/main" id="{81F703D0-7F68-7E30-E576-C7AAA8672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25648" y="3382387"/>
              <a:ext cx="356251" cy="356251"/>
            </a:xfrm>
            <a:prstGeom prst="rect">
              <a:avLst/>
            </a:prstGeom>
          </p:spPr>
        </p:pic>
        <p:pic>
          <p:nvPicPr>
            <p:cNvPr id="11" name="Graphic 10" descr="Robot Hand with solid fill">
              <a:extLst>
                <a:ext uri="{FF2B5EF4-FFF2-40B4-BE49-F238E27FC236}">
                  <a16:creationId xmlns:a16="http://schemas.microsoft.com/office/drawing/2014/main" id="{F6C6024A-0529-133F-402F-7E11AB2A2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82573" y="4142385"/>
              <a:ext cx="435448" cy="435448"/>
            </a:xfrm>
            <a:prstGeom prst="rect">
              <a:avLst/>
            </a:prstGeom>
          </p:spPr>
        </p:pic>
        <p:pic>
          <p:nvPicPr>
            <p:cNvPr id="12" name="Graphic 11" descr="Cell Tower with solid fill">
              <a:extLst>
                <a:ext uri="{FF2B5EF4-FFF2-40B4-BE49-F238E27FC236}">
                  <a16:creationId xmlns:a16="http://schemas.microsoft.com/office/drawing/2014/main" id="{079C8712-66F7-52FF-D827-5A64FA17F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54035" y="4124917"/>
              <a:ext cx="435448" cy="435448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FD95C7-6650-869D-03B3-8B3E587A4CB7}"/>
                </a:ext>
              </a:extLst>
            </p:cNvPr>
            <p:cNvSpPr/>
            <p:nvPr/>
          </p:nvSpPr>
          <p:spPr>
            <a:xfrm>
              <a:off x="5951942" y="1620686"/>
              <a:ext cx="1179228" cy="471691"/>
            </a:xfrm>
            <a:custGeom>
              <a:avLst/>
              <a:gdLst>
                <a:gd name="connsiteX0" fmla="*/ 0 w 1179228"/>
                <a:gd name="connsiteY0" fmla="*/ 0 h 471691"/>
                <a:gd name="connsiteX1" fmla="*/ 1179228 w 1179228"/>
                <a:gd name="connsiteY1" fmla="*/ 0 h 471691"/>
                <a:gd name="connsiteX2" fmla="*/ 1179228 w 1179228"/>
                <a:gd name="connsiteY2" fmla="*/ 471691 h 471691"/>
                <a:gd name="connsiteX3" fmla="*/ 0 w 1179228"/>
                <a:gd name="connsiteY3" fmla="*/ 471691 h 471691"/>
                <a:gd name="connsiteX4" fmla="*/ 0 w 1179228"/>
                <a:gd name="connsiteY4" fmla="*/ 0 h 47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28" h="471691">
                  <a:moveTo>
                    <a:pt x="0" y="0"/>
                  </a:moveTo>
                  <a:lnTo>
                    <a:pt x="1179228" y="0"/>
                  </a:lnTo>
                  <a:lnTo>
                    <a:pt x="1179228" y="471691"/>
                  </a:lnTo>
                  <a:lnTo>
                    <a:pt x="0" y="4716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How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(the means)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1832F7-2284-A943-A38D-1DE806BFC6CF}"/>
              </a:ext>
            </a:extLst>
          </p:cNvPr>
          <p:cNvGrpSpPr/>
          <p:nvPr/>
        </p:nvGrpSpPr>
        <p:grpSpPr>
          <a:xfrm>
            <a:off x="4615816" y="1526550"/>
            <a:ext cx="1180437" cy="3154582"/>
            <a:chOff x="4606412" y="1620686"/>
            <a:chExt cx="1180437" cy="315458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B1FCB2-7755-BBDE-4C57-B728F43061E5}"/>
                </a:ext>
              </a:extLst>
            </p:cNvPr>
            <p:cNvSpPr/>
            <p:nvPr/>
          </p:nvSpPr>
          <p:spPr>
            <a:xfrm>
              <a:off x="4606412" y="2096148"/>
              <a:ext cx="1179228" cy="2679120"/>
            </a:xfrm>
            <a:custGeom>
              <a:avLst/>
              <a:gdLst>
                <a:gd name="connsiteX0" fmla="*/ 0 w 1179228"/>
                <a:gd name="connsiteY0" fmla="*/ 0 h 2679120"/>
                <a:gd name="connsiteX1" fmla="*/ 1179228 w 1179228"/>
                <a:gd name="connsiteY1" fmla="*/ 0 h 2679120"/>
                <a:gd name="connsiteX2" fmla="*/ 1179228 w 1179228"/>
                <a:gd name="connsiteY2" fmla="*/ 2679120 h 2679120"/>
                <a:gd name="connsiteX3" fmla="*/ 0 w 1179228"/>
                <a:gd name="connsiteY3" fmla="*/ 2679120 h 2679120"/>
                <a:gd name="connsiteX4" fmla="*/ 0 w 1179228"/>
                <a:gd name="connsiteY4" fmla="*/ 0 h 26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28" h="2679120">
                  <a:moveTo>
                    <a:pt x="0" y="0"/>
                  </a:moveTo>
                  <a:lnTo>
                    <a:pt x="1179228" y="0"/>
                  </a:lnTo>
                  <a:lnTo>
                    <a:pt x="1179228" y="2679120"/>
                  </a:lnTo>
                  <a:lnTo>
                    <a:pt x="0" y="2679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Motive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Capability</a:t>
              </a:r>
            </a:p>
          </p:txBody>
        </p:sp>
        <p:pic>
          <p:nvPicPr>
            <p:cNvPr id="38" name="Graphic 37" descr="Eye Scan with solid fill">
              <a:extLst>
                <a:ext uri="{FF2B5EF4-FFF2-40B4-BE49-F238E27FC236}">
                  <a16:creationId xmlns:a16="http://schemas.microsoft.com/office/drawing/2014/main" id="{40BC08BA-7475-54CB-5298-24B92790E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910576" y="2672491"/>
              <a:ext cx="457200" cy="457200"/>
            </a:xfrm>
            <a:prstGeom prst="rect">
              <a:avLst/>
            </a:prstGeom>
          </p:spPr>
        </p:pic>
        <p:pic>
          <p:nvPicPr>
            <p:cNvPr id="40" name="Graphic 39" descr="Robber with solid fill">
              <a:extLst>
                <a:ext uri="{FF2B5EF4-FFF2-40B4-BE49-F238E27FC236}">
                  <a16:creationId xmlns:a16="http://schemas.microsoft.com/office/drawing/2014/main" id="{314D837C-7A5D-D1B5-9AE2-D6E799AB8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913543" y="4146875"/>
              <a:ext cx="457200" cy="457200"/>
            </a:xfrm>
            <a:prstGeom prst="rect">
              <a:avLst/>
            </a:prstGeom>
          </p:spPr>
        </p:pic>
        <p:pic>
          <p:nvPicPr>
            <p:cNvPr id="42" name="Graphic 41" descr="Safe with solid fill">
              <a:extLst>
                <a:ext uri="{FF2B5EF4-FFF2-40B4-BE49-F238E27FC236}">
                  <a16:creationId xmlns:a16="http://schemas.microsoft.com/office/drawing/2014/main" id="{5ED2E04F-4E40-06A2-C017-C5FE8133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647474" y="3390557"/>
              <a:ext cx="457200" cy="457200"/>
            </a:xfrm>
            <a:prstGeom prst="rect">
              <a:avLst/>
            </a:prstGeom>
          </p:spPr>
        </p:pic>
        <p:pic>
          <p:nvPicPr>
            <p:cNvPr id="48" name="Graphic 47" descr="Person with idea with solid fill">
              <a:extLst>
                <a:ext uri="{FF2B5EF4-FFF2-40B4-BE49-F238E27FC236}">
                  <a16:creationId xmlns:a16="http://schemas.microsoft.com/office/drawing/2014/main" id="{6A237336-66C5-F41D-509B-60BD7C2AB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139176" y="3382387"/>
              <a:ext cx="465370" cy="465370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47F441-7816-9E9E-CB02-2DCB06184987}"/>
                </a:ext>
              </a:extLst>
            </p:cNvPr>
            <p:cNvSpPr/>
            <p:nvPr/>
          </p:nvSpPr>
          <p:spPr>
            <a:xfrm>
              <a:off x="4607621" y="1620686"/>
              <a:ext cx="1179228" cy="471691"/>
            </a:xfrm>
            <a:custGeom>
              <a:avLst/>
              <a:gdLst>
                <a:gd name="connsiteX0" fmla="*/ 0 w 1179228"/>
                <a:gd name="connsiteY0" fmla="*/ 0 h 471691"/>
                <a:gd name="connsiteX1" fmla="*/ 1179228 w 1179228"/>
                <a:gd name="connsiteY1" fmla="*/ 0 h 471691"/>
                <a:gd name="connsiteX2" fmla="*/ 1179228 w 1179228"/>
                <a:gd name="connsiteY2" fmla="*/ 471691 h 471691"/>
                <a:gd name="connsiteX3" fmla="*/ 0 w 1179228"/>
                <a:gd name="connsiteY3" fmla="*/ 471691 h 471691"/>
                <a:gd name="connsiteX4" fmla="*/ 0 w 1179228"/>
                <a:gd name="connsiteY4" fmla="*/ 0 h 47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28" h="471691">
                  <a:moveTo>
                    <a:pt x="0" y="0"/>
                  </a:moveTo>
                  <a:lnTo>
                    <a:pt x="1179228" y="0"/>
                  </a:lnTo>
                  <a:lnTo>
                    <a:pt x="1179228" y="471691"/>
                  </a:lnTo>
                  <a:lnTo>
                    <a:pt x="0" y="4716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Why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0DB661-C43F-31D3-25D9-B4B1A54361C7}"/>
              </a:ext>
            </a:extLst>
          </p:cNvPr>
          <p:cNvGrpSpPr/>
          <p:nvPr/>
        </p:nvGrpSpPr>
        <p:grpSpPr>
          <a:xfrm>
            <a:off x="7305666" y="1526550"/>
            <a:ext cx="1185664" cy="3150811"/>
            <a:chOff x="7296262" y="1620686"/>
            <a:chExt cx="1185664" cy="315081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035C40-742E-D047-30EA-29F6ABF5147D}"/>
                </a:ext>
              </a:extLst>
            </p:cNvPr>
            <p:cNvSpPr/>
            <p:nvPr/>
          </p:nvSpPr>
          <p:spPr>
            <a:xfrm>
              <a:off x="7302698" y="2092377"/>
              <a:ext cx="1179228" cy="2679120"/>
            </a:xfrm>
            <a:custGeom>
              <a:avLst/>
              <a:gdLst>
                <a:gd name="connsiteX0" fmla="*/ 0 w 1179228"/>
                <a:gd name="connsiteY0" fmla="*/ 0 h 2679120"/>
                <a:gd name="connsiteX1" fmla="*/ 1179228 w 1179228"/>
                <a:gd name="connsiteY1" fmla="*/ 0 h 2679120"/>
                <a:gd name="connsiteX2" fmla="*/ 1179228 w 1179228"/>
                <a:gd name="connsiteY2" fmla="*/ 2679120 h 2679120"/>
                <a:gd name="connsiteX3" fmla="*/ 0 w 1179228"/>
                <a:gd name="connsiteY3" fmla="*/ 2679120 h 2679120"/>
                <a:gd name="connsiteX4" fmla="*/ 0 w 1179228"/>
                <a:gd name="connsiteY4" fmla="*/ 0 h 26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28" h="2679120">
                  <a:moveTo>
                    <a:pt x="0" y="0"/>
                  </a:moveTo>
                  <a:lnTo>
                    <a:pt x="1179228" y="0"/>
                  </a:lnTo>
                  <a:lnTo>
                    <a:pt x="1179228" y="2679120"/>
                  </a:lnTo>
                  <a:lnTo>
                    <a:pt x="0" y="2679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Impact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Consequences</a:t>
              </a:r>
            </a:p>
          </p:txBody>
        </p:sp>
        <p:pic>
          <p:nvPicPr>
            <p:cNvPr id="8" name="Graphic 7" descr="Africa with solid fill">
              <a:extLst>
                <a:ext uri="{FF2B5EF4-FFF2-40B4-BE49-F238E27FC236}">
                  <a16:creationId xmlns:a16="http://schemas.microsoft.com/office/drawing/2014/main" id="{DDF149CE-5989-6E09-92E1-324E32CF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36336" y="4150178"/>
              <a:ext cx="430567" cy="430567"/>
            </a:xfrm>
            <a:prstGeom prst="rect">
              <a:avLst/>
            </a:prstGeom>
          </p:spPr>
        </p:pic>
        <p:pic>
          <p:nvPicPr>
            <p:cNvPr id="10" name="Graphic 9" descr="Building with solid fill">
              <a:extLst>
                <a:ext uri="{FF2B5EF4-FFF2-40B4-BE49-F238E27FC236}">
                  <a16:creationId xmlns:a16="http://schemas.microsoft.com/office/drawing/2014/main" id="{3ABFB578-72CB-84EC-A064-69FA53980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423858" y="2754675"/>
              <a:ext cx="364394" cy="364394"/>
            </a:xfrm>
            <a:prstGeom prst="rect">
              <a:avLst/>
            </a:prstGeom>
          </p:spPr>
        </p:pic>
        <p:pic>
          <p:nvPicPr>
            <p:cNvPr id="14" name="Graphic 13" descr="Earth Globe - Asia with solid fill">
              <a:extLst>
                <a:ext uri="{FF2B5EF4-FFF2-40B4-BE49-F238E27FC236}">
                  <a16:creationId xmlns:a16="http://schemas.microsoft.com/office/drawing/2014/main" id="{F11F96BA-AC5E-D407-BB45-24247DB80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7892312" y="4150178"/>
              <a:ext cx="430567" cy="430567"/>
            </a:xfrm>
            <a:prstGeom prst="rect">
              <a:avLst/>
            </a:prstGeom>
          </p:spPr>
        </p:pic>
        <p:pic>
          <p:nvPicPr>
            <p:cNvPr id="16" name="Graphic 15" descr="House with solid fill">
              <a:extLst>
                <a:ext uri="{FF2B5EF4-FFF2-40B4-BE49-F238E27FC236}">
                  <a16:creationId xmlns:a16="http://schemas.microsoft.com/office/drawing/2014/main" id="{2B911DBA-F349-4BEB-4F46-7DFD87AC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14986" y="3511560"/>
              <a:ext cx="273266" cy="273266"/>
            </a:xfrm>
            <a:prstGeom prst="rect">
              <a:avLst/>
            </a:prstGeom>
          </p:spPr>
        </p:pic>
        <p:pic>
          <p:nvPicPr>
            <p:cNvPr id="18" name="Graphic 17" descr="Schoolhouse with solid fill">
              <a:extLst>
                <a:ext uri="{FF2B5EF4-FFF2-40B4-BE49-F238E27FC236}">
                  <a16:creationId xmlns:a16="http://schemas.microsoft.com/office/drawing/2014/main" id="{3A9EC290-392E-AEDE-FDEB-4F61F9D23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706441" y="3324673"/>
              <a:ext cx="515928" cy="515928"/>
            </a:xfrm>
            <a:prstGeom prst="rect">
              <a:avLst/>
            </a:prstGeom>
          </p:spPr>
        </p:pic>
        <p:pic>
          <p:nvPicPr>
            <p:cNvPr id="24" name="Graphic 23" descr="Electric Tower with solid fill">
              <a:extLst>
                <a:ext uri="{FF2B5EF4-FFF2-40B4-BE49-F238E27FC236}">
                  <a16:creationId xmlns:a16="http://schemas.microsoft.com/office/drawing/2014/main" id="{6F63B4CA-E0B9-64AF-737E-E338B3366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849649" y="2715510"/>
              <a:ext cx="389134" cy="389134"/>
            </a:xfrm>
            <a:prstGeom prst="rect">
              <a:avLst/>
            </a:prstGeom>
          </p:spPr>
        </p:pic>
        <p:pic>
          <p:nvPicPr>
            <p:cNvPr id="2" name="Graphic 1" descr="Building with solid fill">
              <a:extLst>
                <a:ext uri="{FF2B5EF4-FFF2-40B4-BE49-F238E27FC236}">
                  <a16:creationId xmlns:a16="http://schemas.microsoft.com/office/drawing/2014/main" id="{5D059F44-10B9-8F56-690B-B515FF2F9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436336" y="2754675"/>
              <a:ext cx="364394" cy="364394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A316FE-0102-61D5-3029-CFA4C6C0E02F}"/>
                </a:ext>
              </a:extLst>
            </p:cNvPr>
            <p:cNvSpPr/>
            <p:nvPr/>
          </p:nvSpPr>
          <p:spPr>
            <a:xfrm>
              <a:off x="7296262" y="1620686"/>
              <a:ext cx="1179228" cy="471691"/>
            </a:xfrm>
            <a:custGeom>
              <a:avLst/>
              <a:gdLst>
                <a:gd name="connsiteX0" fmla="*/ 0 w 1179228"/>
                <a:gd name="connsiteY0" fmla="*/ 0 h 471691"/>
                <a:gd name="connsiteX1" fmla="*/ 1179228 w 1179228"/>
                <a:gd name="connsiteY1" fmla="*/ 0 h 471691"/>
                <a:gd name="connsiteX2" fmla="*/ 1179228 w 1179228"/>
                <a:gd name="connsiteY2" fmla="*/ 471691 h 471691"/>
                <a:gd name="connsiteX3" fmla="*/ 0 w 1179228"/>
                <a:gd name="connsiteY3" fmla="*/ 471691 h 471691"/>
                <a:gd name="connsiteX4" fmla="*/ 0 w 1179228"/>
                <a:gd name="connsiteY4" fmla="*/ 0 h 47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28" h="471691">
                  <a:moveTo>
                    <a:pt x="0" y="0"/>
                  </a:moveTo>
                  <a:lnTo>
                    <a:pt x="1179228" y="0"/>
                  </a:lnTo>
                  <a:lnTo>
                    <a:pt x="1179228" y="471691"/>
                  </a:lnTo>
                  <a:lnTo>
                    <a:pt x="0" y="4716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What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(the target)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76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6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39A77-D15C-E5ED-C82D-FF1B6E9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8734"/>
            <a:ext cx="7772400" cy="465370"/>
          </a:xfrm>
        </p:spPr>
        <p:txBody>
          <a:bodyPr/>
          <a:lstStyle/>
          <a:p>
            <a:r>
              <a:rPr lang="en-US" dirty="0"/>
              <a:t>Cyber attacks &amp; Vulnerability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14491FF-4B25-7944-7EA1-1FC3D0EEFE09}"/>
              </a:ext>
            </a:extLst>
          </p:cNvPr>
          <p:cNvSpPr txBox="1">
            <a:spLocks/>
          </p:cNvSpPr>
          <p:nvPr/>
        </p:nvSpPr>
        <p:spPr>
          <a:xfrm>
            <a:off x="621956" y="3680212"/>
            <a:ext cx="4102444" cy="3488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Ukrainian Grid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CrashOverride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2E64CC-96AA-2F4B-5B88-79490737C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13261" y="4771712"/>
            <a:ext cx="609600" cy="276225"/>
          </a:xfrm>
        </p:spPr>
        <p:txBody>
          <a:bodyPr/>
          <a:lstStyle/>
          <a:p>
            <a:fld id="{BDBE8454-B27B-4020-912F-4E22A137110A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4CFB61-01EA-1F37-AF43-17D80D98691F}"/>
              </a:ext>
            </a:extLst>
          </p:cNvPr>
          <p:cNvGrpSpPr/>
          <p:nvPr/>
        </p:nvGrpSpPr>
        <p:grpSpPr>
          <a:xfrm>
            <a:off x="7355835" y="1158513"/>
            <a:ext cx="1179228" cy="3150811"/>
            <a:chOff x="5951942" y="1620686"/>
            <a:chExt cx="1179228" cy="315081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BB272F-165E-D59B-6C04-75354CA7207B}"/>
                </a:ext>
              </a:extLst>
            </p:cNvPr>
            <p:cNvSpPr/>
            <p:nvPr/>
          </p:nvSpPr>
          <p:spPr>
            <a:xfrm>
              <a:off x="5951942" y="2092377"/>
              <a:ext cx="1179228" cy="2679120"/>
            </a:xfrm>
            <a:custGeom>
              <a:avLst/>
              <a:gdLst>
                <a:gd name="connsiteX0" fmla="*/ 0 w 1179228"/>
                <a:gd name="connsiteY0" fmla="*/ 0 h 2679120"/>
                <a:gd name="connsiteX1" fmla="*/ 1179228 w 1179228"/>
                <a:gd name="connsiteY1" fmla="*/ 0 h 2679120"/>
                <a:gd name="connsiteX2" fmla="*/ 1179228 w 1179228"/>
                <a:gd name="connsiteY2" fmla="*/ 2679120 h 2679120"/>
                <a:gd name="connsiteX3" fmla="*/ 0 w 1179228"/>
                <a:gd name="connsiteY3" fmla="*/ 2679120 h 2679120"/>
                <a:gd name="connsiteX4" fmla="*/ 0 w 1179228"/>
                <a:gd name="connsiteY4" fmla="*/ 0 h 26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28" h="2679120">
                  <a:moveTo>
                    <a:pt x="0" y="0"/>
                  </a:moveTo>
                  <a:lnTo>
                    <a:pt x="1179228" y="0"/>
                  </a:lnTo>
                  <a:lnTo>
                    <a:pt x="1179228" y="2679120"/>
                  </a:lnTo>
                  <a:lnTo>
                    <a:pt x="0" y="2679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People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b="0" kern="1200" dirty="0"/>
                <a:t>Technology</a:t>
              </a:r>
              <a:r>
                <a:rPr lang="en-US" sz="11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Vulnerability</a:t>
              </a:r>
            </a:p>
          </p:txBody>
        </p:sp>
        <p:pic>
          <p:nvPicPr>
            <p:cNvPr id="26" name="Graphic 25" descr="Illustrator with solid fill">
              <a:extLst>
                <a:ext uri="{FF2B5EF4-FFF2-40B4-BE49-F238E27FC236}">
                  <a16:creationId xmlns:a16="http://schemas.microsoft.com/office/drawing/2014/main" id="{E3F1FEEB-B402-D162-6211-6792C27D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74380" y="3392007"/>
              <a:ext cx="364394" cy="364394"/>
            </a:xfrm>
            <a:prstGeom prst="rect">
              <a:avLst/>
            </a:prstGeom>
          </p:spPr>
        </p:pic>
        <p:pic>
          <p:nvPicPr>
            <p:cNvPr id="28" name="Graphic 27" descr="Online Network with solid fill">
              <a:extLst>
                <a:ext uri="{FF2B5EF4-FFF2-40B4-BE49-F238E27FC236}">
                  <a16:creationId xmlns:a16="http://schemas.microsoft.com/office/drawing/2014/main" id="{2B143C78-E10E-BF90-6A20-6CAED534F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13170" y="3382387"/>
              <a:ext cx="356251" cy="356251"/>
            </a:xfrm>
            <a:prstGeom prst="rect">
              <a:avLst/>
            </a:prstGeom>
          </p:spPr>
        </p:pic>
        <p:pic>
          <p:nvPicPr>
            <p:cNvPr id="30" name="Graphic 29" descr="Robot Hand with solid fill">
              <a:extLst>
                <a:ext uri="{FF2B5EF4-FFF2-40B4-BE49-F238E27FC236}">
                  <a16:creationId xmlns:a16="http://schemas.microsoft.com/office/drawing/2014/main" id="{62B3E5BC-1924-BFE2-D492-11B5B843A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70095" y="4142385"/>
              <a:ext cx="435448" cy="435448"/>
            </a:xfrm>
            <a:prstGeom prst="rect">
              <a:avLst/>
            </a:prstGeom>
          </p:spPr>
        </p:pic>
        <p:pic>
          <p:nvPicPr>
            <p:cNvPr id="34" name="Graphic 33" descr="Cell Tower with solid fill">
              <a:extLst>
                <a:ext uri="{FF2B5EF4-FFF2-40B4-BE49-F238E27FC236}">
                  <a16:creationId xmlns:a16="http://schemas.microsoft.com/office/drawing/2014/main" id="{4B2BCAEA-4FA4-B482-3181-3DF00DAF7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1557" y="4124917"/>
              <a:ext cx="435448" cy="435448"/>
            </a:xfrm>
            <a:prstGeom prst="rect">
              <a:avLst/>
            </a:prstGeom>
          </p:spPr>
        </p:pic>
        <p:pic>
          <p:nvPicPr>
            <p:cNvPr id="36" name="Graphic 35" descr="Man and woman with solid fill">
              <a:extLst>
                <a:ext uri="{FF2B5EF4-FFF2-40B4-BE49-F238E27FC236}">
                  <a16:creationId xmlns:a16="http://schemas.microsoft.com/office/drawing/2014/main" id="{E9262823-8B16-F9FD-0004-25059C2B6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76943" y="2741668"/>
              <a:ext cx="457200" cy="457200"/>
            </a:xfrm>
            <a:prstGeom prst="rect">
              <a:avLst/>
            </a:prstGeom>
          </p:spPr>
        </p:pic>
        <p:pic>
          <p:nvPicPr>
            <p:cNvPr id="3" name="Graphic 2" descr="Illustrator with solid fill">
              <a:extLst>
                <a:ext uri="{FF2B5EF4-FFF2-40B4-BE49-F238E27FC236}">
                  <a16:creationId xmlns:a16="http://schemas.microsoft.com/office/drawing/2014/main" id="{2A9BA8CE-2F0A-2350-32F6-1391FDFF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86858" y="3392007"/>
              <a:ext cx="364394" cy="364394"/>
            </a:xfrm>
            <a:prstGeom prst="rect">
              <a:avLst/>
            </a:prstGeom>
          </p:spPr>
        </p:pic>
        <p:pic>
          <p:nvPicPr>
            <p:cNvPr id="9" name="Graphic 8" descr="Online Network with solid fill">
              <a:extLst>
                <a:ext uri="{FF2B5EF4-FFF2-40B4-BE49-F238E27FC236}">
                  <a16:creationId xmlns:a16="http://schemas.microsoft.com/office/drawing/2014/main" id="{81F703D0-7F68-7E30-E576-C7AAA8672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5648" y="3382387"/>
              <a:ext cx="356251" cy="356251"/>
            </a:xfrm>
            <a:prstGeom prst="rect">
              <a:avLst/>
            </a:prstGeom>
          </p:spPr>
        </p:pic>
        <p:pic>
          <p:nvPicPr>
            <p:cNvPr id="11" name="Graphic 10" descr="Robot Hand with solid fill">
              <a:extLst>
                <a:ext uri="{FF2B5EF4-FFF2-40B4-BE49-F238E27FC236}">
                  <a16:creationId xmlns:a16="http://schemas.microsoft.com/office/drawing/2014/main" id="{F6C6024A-0529-133F-402F-7E11AB2A2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82573" y="4142385"/>
              <a:ext cx="435448" cy="435448"/>
            </a:xfrm>
            <a:prstGeom prst="rect">
              <a:avLst/>
            </a:prstGeom>
          </p:spPr>
        </p:pic>
        <p:pic>
          <p:nvPicPr>
            <p:cNvPr id="12" name="Graphic 11" descr="Cell Tower with solid fill">
              <a:extLst>
                <a:ext uri="{FF2B5EF4-FFF2-40B4-BE49-F238E27FC236}">
                  <a16:creationId xmlns:a16="http://schemas.microsoft.com/office/drawing/2014/main" id="{079C8712-66F7-52FF-D827-5A64FA17F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54035" y="4124917"/>
              <a:ext cx="435448" cy="435448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FD95C7-6650-869D-03B3-8B3E587A4CB7}"/>
                </a:ext>
              </a:extLst>
            </p:cNvPr>
            <p:cNvSpPr/>
            <p:nvPr/>
          </p:nvSpPr>
          <p:spPr>
            <a:xfrm>
              <a:off x="5951942" y="1620686"/>
              <a:ext cx="1179228" cy="471691"/>
            </a:xfrm>
            <a:custGeom>
              <a:avLst/>
              <a:gdLst>
                <a:gd name="connsiteX0" fmla="*/ 0 w 1179228"/>
                <a:gd name="connsiteY0" fmla="*/ 0 h 471691"/>
                <a:gd name="connsiteX1" fmla="*/ 1179228 w 1179228"/>
                <a:gd name="connsiteY1" fmla="*/ 0 h 471691"/>
                <a:gd name="connsiteX2" fmla="*/ 1179228 w 1179228"/>
                <a:gd name="connsiteY2" fmla="*/ 471691 h 471691"/>
                <a:gd name="connsiteX3" fmla="*/ 0 w 1179228"/>
                <a:gd name="connsiteY3" fmla="*/ 471691 h 471691"/>
                <a:gd name="connsiteX4" fmla="*/ 0 w 1179228"/>
                <a:gd name="connsiteY4" fmla="*/ 0 h 47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28" h="471691">
                  <a:moveTo>
                    <a:pt x="0" y="0"/>
                  </a:moveTo>
                  <a:lnTo>
                    <a:pt x="1179228" y="0"/>
                  </a:lnTo>
                  <a:lnTo>
                    <a:pt x="1179228" y="471691"/>
                  </a:lnTo>
                  <a:lnTo>
                    <a:pt x="0" y="4716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How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(the means)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BCF957-22E5-B0CA-4AB9-20B8A4C7B02A}"/>
              </a:ext>
            </a:extLst>
          </p:cNvPr>
          <p:cNvCxnSpPr>
            <a:cxnSpLocks/>
          </p:cNvCxnSpPr>
          <p:nvPr/>
        </p:nvCxnSpPr>
        <p:spPr>
          <a:xfrm>
            <a:off x="6649624" y="3463976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573C2CB-125A-4E2A-6E76-67B45F6C90E6}"/>
              </a:ext>
            </a:extLst>
          </p:cNvPr>
          <p:cNvSpPr txBox="1"/>
          <p:nvPr/>
        </p:nvSpPr>
        <p:spPr>
          <a:xfrm>
            <a:off x="6806242" y="2580030"/>
            <a:ext cx="39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9E7675-2921-A9A3-C98E-43B930C2F17C}"/>
              </a:ext>
            </a:extLst>
          </p:cNvPr>
          <p:cNvSpPr txBox="1"/>
          <p:nvPr/>
        </p:nvSpPr>
        <p:spPr>
          <a:xfrm>
            <a:off x="6782223" y="3703115"/>
            <a:ext cx="498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C6941107-6304-9A30-636F-2B09FCCD9787}"/>
              </a:ext>
            </a:extLst>
          </p:cNvPr>
          <p:cNvSpPr txBox="1">
            <a:spLocks/>
          </p:cNvSpPr>
          <p:nvPr/>
        </p:nvSpPr>
        <p:spPr>
          <a:xfrm>
            <a:off x="614238" y="2931387"/>
            <a:ext cx="4110162" cy="3488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Colonial Pipeline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Ransomware-as-a-Service (RaaS)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D2DB7E25-E49E-D4DC-22C3-CBA9C8AD4241}"/>
              </a:ext>
            </a:extLst>
          </p:cNvPr>
          <p:cNvSpPr/>
          <p:nvPr/>
        </p:nvSpPr>
        <p:spPr>
          <a:xfrm>
            <a:off x="4904593" y="2926700"/>
            <a:ext cx="1828800" cy="3740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@ End User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61D83AD0-4424-04D7-DD7C-3AD7061ADC48}"/>
              </a:ext>
            </a:extLst>
          </p:cNvPr>
          <p:cNvSpPr txBox="1">
            <a:spLocks/>
          </p:cNvSpPr>
          <p:nvPr/>
        </p:nvSpPr>
        <p:spPr>
          <a:xfrm>
            <a:off x="621997" y="2252363"/>
            <a:ext cx="4110162" cy="3488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SolarWinds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Supply chain attack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4B18336-1B29-0484-E624-31A79CC7FC71}"/>
              </a:ext>
            </a:extLst>
          </p:cNvPr>
          <p:cNvSpPr/>
          <p:nvPr/>
        </p:nvSpPr>
        <p:spPr>
          <a:xfrm>
            <a:off x="4904593" y="3651003"/>
            <a:ext cx="1828800" cy="3740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@ End user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5DCFB013-6E4B-2091-B5BD-4550C6D6A6E4}"/>
              </a:ext>
            </a:extLst>
          </p:cNvPr>
          <p:cNvSpPr/>
          <p:nvPr/>
        </p:nvSpPr>
        <p:spPr>
          <a:xfrm>
            <a:off x="4910153" y="2279495"/>
            <a:ext cx="1828800" cy="374074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@ Product Supplier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6B590AB-C5BD-D7C1-D45A-30866F9CD1DB}"/>
              </a:ext>
            </a:extLst>
          </p:cNvPr>
          <p:cNvSpPr/>
          <p:nvPr/>
        </p:nvSpPr>
        <p:spPr>
          <a:xfrm>
            <a:off x="7041960" y="354426"/>
            <a:ext cx="1773757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Preventable</a:t>
            </a: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09B024B0-84BB-D59F-6C46-259D07EDAE02}"/>
              </a:ext>
            </a:extLst>
          </p:cNvPr>
          <p:cNvSpPr txBox="1">
            <a:spLocks/>
          </p:cNvSpPr>
          <p:nvPr/>
        </p:nvSpPr>
        <p:spPr>
          <a:xfrm>
            <a:off x="1066800" y="1070425"/>
            <a:ext cx="5175031" cy="34885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Evolving attack methods &amp; exploits: technical-flaw vs. backdoor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4386D40-5E8A-D36D-857D-E9F28154D037}"/>
              </a:ext>
            </a:extLst>
          </p:cNvPr>
          <p:cNvSpPr txBox="1">
            <a:spLocks/>
          </p:cNvSpPr>
          <p:nvPr/>
        </p:nvSpPr>
        <p:spPr>
          <a:xfrm>
            <a:off x="1066800" y="1609923"/>
            <a:ext cx="5175031" cy="34885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Vulnerability develops over time</a:t>
            </a:r>
          </a:p>
        </p:txBody>
      </p:sp>
    </p:spTree>
    <p:extLst>
      <p:ext uri="{BB962C8B-B14F-4D97-AF65-F5344CB8AC3E}">
        <p14:creationId xmlns:p14="http://schemas.microsoft.com/office/powerpoint/2010/main" val="25522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35" grpId="0"/>
      <p:bldP spid="39" grpId="0" animBg="1"/>
      <p:bldP spid="46" grpId="0" animBg="1"/>
      <p:bldP spid="51" grpId="0" animBg="1"/>
      <p:bldP spid="53" grpId="0" animBg="1"/>
      <p:bldP spid="55" grpId="0" animBg="1"/>
      <p:bldP spid="57" grpId="0" animBg="1"/>
      <p:bldP spid="5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39A77-D15C-E5ED-C82D-FF1B6E9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8734"/>
            <a:ext cx="7772400" cy="465370"/>
          </a:xfrm>
        </p:spPr>
        <p:txBody>
          <a:bodyPr/>
          <a:lstStyle/>
          <a:p>
            <a:r>
              <a:rPr lang="en-US" dirty="0"/>
              <a:t>Global Cybersecurity Regulation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540AF22-4B4E-8F9D-B23A-7F0D7D7A76EA}"/>
              </a:ext>
            </a:extLst>
          </p:cNvPr>
          <p:cNvSpPr/>
          <p:nvPr/>
        </p:nvSpPr>
        <p:spPr>
          <a:xfrm>
            <a:off x="6934200" y="368734"/>
            <a:ext cx="1920632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Threat is Real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0A69A-3D94-77DB-43F5-87F2C749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1" y="914901"/>
            <a:ext cx="5449921" cy="38114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1EC4B43-24E4-D54E-8831-FBB0A63AE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4791065" y="2820391"/>
            <a:ext cx="2250530" cy="113737"/>
          </a:xfrm>
          <a:solidFill>
            <a:schemeClr val="bg1"/>
          </a:solidFill>
        </p:spPr>
        <p:txBody>
          <a:bodyPr anchor="ctr"/>
          <a:lstStyle/>
          <a:p>
            <a:pPr marL="127000" indent="0" algn="ctr">
              <a:buNone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Source: © Yokogawa Electric Corporation 2023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6289C5-2393-4D18-115D-1BC27B7765CC}"/>
              </a:ext>
            </a:extLst>
          </p:cNvPr>
          <p:cNvSpPr txBox="1">
            <a:spLocks/>
          </p:cNvSpPr>
          <p:nvPr/>
        </p:nvSpPr>
        <p:spPr>
          <a:xfrm>
            <a:off x="6477001" y="1231975"/>
            <a:ext cx="1981200" cy="307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27000" indent="0" algn="ctr">
              <a:spcBef>
                <a:spcPts val="300"/>
              </a:spcBef>
              <a:buNone/>
            </a:pPr>
            <a:r>
              <a:rPr lang="en-US" sz="1400" dirty="0">
                <a:solidFill>
                  <a:schemeClr val="bg2"/>
                </a:solidFill>
              </a:rPr>
              <a:t>Ranging: 2002 - 2021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8C7676-75B2-6E90-C90A-6228B414A737}"/>
              </a:ext>
            </a:extLst>
          </p:cNvPr>
          <p:cNvSpPr/>
          <p:nvPr/>
        </p:nvSpPr>
        <p:spPr>
          <a:xfrm>
            <a:off x="7805562" y="3185288"/>
            <a:ext cx="1077850" cy="3683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Enforced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509C0-D28F-C894-A27B-DFAE4CD55682}"/>
              </a:ext>
            </a:extLst>
          </p:cNvPr>
          <p:cNvSpPr txBox="1"/>
          <p:nvPr/>
        </p:nvSpPr>
        <p:spPr>
          <a:xfrm>
            <a:off x="7349739" y="3185288"/>
            <a:ext cx="493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3F753B-6449-FDA6-9532-0DD14283DC62}"/>
              </a:ext>
            </a:extLst>
          </p:cNvPr>
          <p:cNvSpPr/>
          <p:nvPr/>
        </p:nvSpPr>
        <p:spPr>
          <a:xfrm>
            <a:off x="6198642" y="3185288"/>
            <a:ext cx="1077850" cy="3683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Enacted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44B6B52-FC7A-5637-F69D-B75A1AF25DB8}"/>
              </a:ext>
            </a:extLst>
          </p:cNvPr>
          <p:cNvSpPr txBox="1">
            <a:spLocks/>
          </p:cNvSpPr>
          <p:nvPr/>
        </p:nvSpPr>
        <p:spPr>
          <a:xfrm>
            <a:off x="6262777" y="2098710"/>
            <a:ext cx="1139502" cy="39912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27000" indent="0" algn="ctr">
              <a:spcBef>
                <a:spcPts val="300"/>
              </a:spcBef>
              <a:buNone/>
            </a:pPr>
            <a:r>
              <a:rPr lang="en-US" sz="1400" dirty="0">
                <a:solidFill>
                  <a:schemeClr val="tx2"/>
                </a:solidFill>
              </a:rPr>
              <a:t>Cyber Crime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9342983-C364-8CE6-817C-54CCB020942F}"/>
              </a:ext>
            </a:extLst>
          </p:cNvPr>
          <p:cNvSpPr txBox="1">
            <a:spLocks/>
          </p:cNvSpPr>
          <p:nvPr/>
        </p:nvSpPr>
        <p:spPr>
          <a:xfrm>
            <a:off x="7743910" y="2108443"/>
            <a:ext cx="1139502" cy="39912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27000" indent="0" algn="ctr">
              <a:spcBef>
                <a:spcPts val="300"/>
              </a:spcBef>
              <a:buNone/>
            </a:pPr>
            <a:r>
              <a:rPr lang="en-US" sz="1400" dirty="0">
                <a:solidFill>
                  <a:schemeClr val="accent1"/>
                </a:solidFill>
              </a:rPr>
              <a:t>Data Protection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2363AD-AD6C-93AC-7021-F542EC1612BC}"/>
              </a:ext>
            </a:extLst>
          </p:cNvPr>
          <p:cNvSpPr txBox="1"/>
          <p:nvPr/>
        </p:nvSpPr>
        <p:spPr>
          <a:xfrm>
            <a:off x="7455156" y="2144384"/>
            <a:ext cx="493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24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6" grpId="0" animBg="1"/>
      <p:bldP spid="8" grpId="0" animBg="1"/>
      <p:bldP spid="9" grpId="0"/>
      <p:bldP spid="10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39A77-D15C-E5ED-C82D-FF1B6E9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8734"/>
            <a:ext cx="7772400" cy="465370"/>
          </a:xfrm>
        </p:spPr>
        <p:txBody>
          <a:bodyPr/>
          <a:lstStyle/>
          <a:p>
            <a:r>
              <a:rPr lang="en-US" dirty="0"/>
              <a:t>TSA Pipeline Security Directive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2659DB-F355-4E5A-61CF-9B0DA2213F9F}"/>
              </a:ext>
            </a:extLst>
          </p:cNvPr>
          <p:cNvGrpSpPr/>
          <p:nvPr/>
        </p:nvGrpSpPr>
        <p:grpSpPr>
          <a:xfrm>
            <a:off x="375889" y="1754186"/>
            <a:ext cx="4805711" cy="753863"/>
            <a:chOff x="375889" y="1672848"/>
            <a:chExt cx="4854964" cy="8352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095866A-6C30-B7F9-FA78-A39AEE6A4805}"/>
                </a:ext>
              </a:extLst>
            </p:cNvPr>
            <p:cNvSpPr/>
            <p:nvPr/>
          </p:nvSpPr>
          <p:spPr>
            <a:xfrm>
              <a:off x="375889" y="1672848"/>
              <a:ext cx="4854964" cy="83520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/>
            </a:p>
          </p:txBody>
        </p:sp>
        <p:sp>
          <p:nvSpPr>
            <p:cNvPr id="5" name="Rectangle 4" descr="Lock">
              <a:extLst>
                <a:ext uri="{FF2B5EF4-FFF2-40B4-BE49-F238E27FC236}">
                  <a16:creationId xmlns:a16="http://schemas.microsoft.com/office/drawing/2014/main" id="{C928FFC6-0AD2-A221-779B-44673EC4F264}"/>
                </a:ext>
              </a:extLst>
            </p:cNvPr>
            <p:cNvSpPr/>
            <p:nvPr/>
          </p:nvSpPr>
          <p:spPr>
            <a:xfrm>
              <a:off x="628537" y="1860769"/>
              <a:ext cx="459361" cy="45936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88E9539-75CE-5199-8FBA-DFF80FCE946C}"/>
                </a:ext>
              </a:extLst>
            </p:cNvPr>
            <p:cNvSpPr/>
            <p:nvPr/>
          </p:nvSpPr>
          <p:spPr>
            <a:xfrm>
              <a:off x="1340547" y="1672848"/>
              <a:ext cx="1314163" cy="835202"/>
            </a:xfrm>
            <a:custGeom>
              <a:avLst/>
              <a:gdLst>
                <a:gd name="connsiteX0" fmla="*/ 0 w 2184733"/>
                <a:gd name="connsiteY0" fmla="*/ 0 h 835202"/>
                <a:gd name="connsiteX1" fmla="*/ 2184733 w 2184733"/>
                <a:gd name="connsiteY1" fmla="*/ 0 h 835202"/>
                <a:gd name="connsiteX2" fmla="*/ 2184733 w 2184733"/>
                <a:gd name="connsiteY2" fmla="*/ 835202 h 835202"/>
                <a:gd name="connsiteX3" fmla="*/ 0 w 2184733"/>
                <a:gd name="connsiteY3" fmla="*/ 835202 h 835202"/>
                <a:gd name="connsiteX4" fmla="*/ 0 w 2184733"/>
                <a:gd name="connsiteY4" fmla="*/ 0 h 8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733" h="835202">
                  <a:moveTo>
                    <a:pt x="0" y="0"/>
                  </a:moveTo>
                  <a:lnTo>
                    <a:pt x="2184733" y="0"/>
                  </a:lnTo>
                  <a:lnTo>
                    <a:pt x="2184733" y="835202"/>
                  </a:lnTo>
                  <a:lnTo>
                    <a:pt x="0" y="835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92" tIns="88392" rIns="88392" bIns="88392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Establish and Implement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02F4AB-F890-3201-AA71-1D504CFC8D67}"/>
                </a:ext>
              </a:extLst>
            </p:cNvPr>
            <p:cNvSpPr/>
            <p:nvPr/>
          </p:nvSpPr>
          <p:spPr>
            <a:xfrm>
              <a:off x="2795279" y="1672848"/>
              <a:ext cx="2435573" cy="835202"/>
            </a:xfrm>
            <a:custGeom>
              <a:avLst/>
              <a:gdLst>
                <a:gd name="connsiteX0" fmla="*/ 0 w 1705571"/>
                <a:gd name="connsiteY0" fmla="*/ 0 h 835202"/>
                <a:gd name="connsiteX1" fmla="*/ 1705571 w 1705571"/>
                <a:gd name="connsiteY1" fmla="*/ 0 h 835202"/>
                <a:gd name="connsiteX2" fmla="*/ 1705571 w 1705571"/>
                <a:gd name="connsiteY2" fmla="*/ 835202 h 835202"/>
                <a:gd name="connsiteX3" fmla="*/ 0 w 1705571"/>
                <a:gd name="connsiteY3" fmla="*/ 835202 h 835202"/>
                <a:gd name="connsiteX4" fmla="*/ 0 w 1705571"/>
                <a:gd name="connsiteY4" fmla="*/ 0 h 8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571" h="835202">
                  <a:moveTo>
                    <a:pt x="0" y="0"/>
                  </a:moveTo>
                  <a:lnTo>
                    <a:pt x="1705571" y="0"/>
                  </a:lnTo>
                  <a:lnTo>
                    <a:pt x="1705571" y="835202"/>
                  </a:lnTo>
                  <a:lnTo>
                    <a:pt x="0" y="835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92" tIns="88392" rIns="88392" bIns="88392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accent6"/>
                  </a:solidFill>
                </a:rPr>
                <a:t>Cybersecurity Implementation Plan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462C1-7F7A-79E6-A37E-80056EC27A01}"/>
              </a:ext>
            </a:extLst>
          </p:cNvPr>
          <p:cNvGrpSpPr/>
          <p:nvPr/>
        </p:nvGrpSpPr>
        <p:grpSpPr>
          <a:xfrm>
            <a:off x="375889" y="2798189"/>
            <a:ext cx="4805711" cy="753863"/>
            <a:chOff x="375889" y="2716851"/>
            <a:chExt cx="4854964" cy="83520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00462D4-C00B-2AB1-F040-4D5E8A4308B4}"/>
                </a:ext>
              </a:extLst>
            </p:cNvPr>
            <p:cNvSpPr/>
            <p:nvPr/>
          </p:nvSpPr>
          <p:spPr>
            <a:xfrm>
              <a:off x="375889" y="2716851"/>
              <a:ext cx="4854964" cy="83520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/>
            </a:p>
          </p:txBody>
        </p:sp>
        <p:sp>
          <p:nvSpPr>
            <p:cNvPr id="13" name="Rectangle 12" descr="Warning">
              <a:extLst>
                <a:ext uri="{FF2B5EF4-FFF2-40B4-BE49-F238E27FC236}">
                  <a16:creationId xmlns:a16="http://schemas.microsoft.com/office/drawing/2014/main" id="{68823FEC-E1CE-D0C1-A445-7C8B4BCDCB67}"/>
                </a:ext>
              </a:extLst>
            </p:cNvPr>
            <p:cNvSpPr/>
            <p:nvPr/>
          </p:nvSpPr>
          <p:spPr>
            <a:xfrm>
              <a:off x="628537" y="2904772"/>
              <a:ext cx="459361" cy="45936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896F76-9F6A-458E-85D8-025D61FD5559}"/>
                </a:ext>
              </a:extLst>
            </p:cNvPr>
            <p:cNvSpPr/>
            <p:nvPr/>
          </p:nvSpPr>
          <p:spPr>
            <a:xfrm>
              <a:off x="1340547" y="2716851"/>
              <a:ext cx="1402653" cy="835202"/>
            </a:xfrm>
            <a:custGeom>
              <a:avLst/>
              <a:gdLst>
                <a:gd name="connsiteX0" fmla="*/ 0 w 2184733"/>
                <a:gd name="connsiteY0" fmla="*/ 0 h 835202"/>
                <a:gd name="connsiteX1" fmla="*/ 2184733 w 2184733"/>
                <a:gd name="connsiteY1" fmla="*/ 0 h 835202"/>
                <a:gd name="connsiteX2" fmla="*/ 2184733 w 2184733"/>
                <a:gd name="connsiteY2" fmla="*/ 835202 h 835202"/>
                <a:gd name="connsiteX3" fmla="*/ 0 w 2184733"/>
                <a:gd name="connsiteY3" fmla="*/ 835202 h 835202"/>
                <a:gd name="connsiteX4" fmla="*/ 0 w 2184733"/>
                <a:gd name="connsiteY4" fmla="*/ 0 h 8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733" h="835202">
                  <a:moveTo>
                    <a:pt x="0" y="0"/>
                  </a:moveTo>
                  <a:lnTo>
                    <a:pt x="2184733" y="0"/>
                  </a:lnTo>
                  <a:lnTo>
                    <a:pt x="2184733" y="835202"/>
                  </a:lnTo>
                  <a:lnTo>
                    <a:pt x="0" y="835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92" tIns="88392" rIns="88392" bIns="88392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Develop and Maintain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E7F96F-D185-E5A5-CB6C-16B33A8EE90B}"/>
                </a:ext>
              </a:extLst>
            </p:cNvPr>
            <p:cNvSpPr/>
            <p:nvPr/>
          </p:nvSpPr>
          <p:spPr>
            <a:xfrm>
              <a:off x="2795279" y="2716851"/>
              <a:ext cx="2435573" cy="835202"/>
            </a:xfrm>
            <a:custGeom>
              <a:avLst/>
              <a:gdLst>
                <a:gd name="connsiteX0" fmla="*/ 0 w 1705571"/>
                <a:gd name="connsiteY0" fmla="*/ 0 h 835202"/>
                <a:gd name="connsiteX1" fmla="*/ 1705571 w 1705571"/>
                <a:gd name="connsiteY1" fmla="*/ 0 h 835202"/>
                <a:gd name="connsiteX2" fmla="*/ 1705571 w 1705571"/>
                <a:gd name="connsiteY2" fmla="*/ 835202 h 835202"/>
                <a:gd name="connsiteX3" fmla="*/ 0 w 1705571"/>
                <a:gd name="connsiteY3" fmla="*/ 835202 h 835202"/>
                <a:gd name="connsiteX4" fmla="*/ 0 w 1705571"/>
                <a:gd name="connsiteY4" fmla="*/ 0 h 8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571" h="835202">
                  <a:moveTo>
                    <a:pt x="0" y="0"/>
                  </a:moveTo>
                  <a:lnTo>
                    <a:pt x="1705571" y="0"/>
                  </a:lnTo>
                  <a:lnTo>
                    <a:pt x="1705571" y="835202"/>
                  </a:lnTo>
                  <a:lnTo>
                    <a:pt x="0" y="835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92" tIns="88392" rIns="88392" bIns="88392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accent2"/>
                  </a:solidFill>
                </a:rPr>
                <a:t>Cybersecurity Incident Response Plan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163466-BD97-B257-F128-DB05B8286EB2}"/>
              </a:ext>
            </a:extLst>
          </p:cNvPr>
          <p:cNvGrpSpPr/>
          <p:nvPr/>
        </p:nvGrpSpPr>
        <p:grpSpPr>
          <a:xfrm>
            <a:off x="375889" y="3842192"/>
            <a:ext cx="4805711" cy="753863"/>
            <a:chOff x="375889" y="3760854"/>
            <a:chExt cx="4854964" cy="83520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0168ADE-95BC-2464-1ED8-009B4D99D123}"/>
                </a:ext>
              </a:extLst>
            </p:cNvPr>
            <p:cNvSpPr/>
            <p:nvPr/>
          </p:nvSpPr>
          <p:spPr>
            <a:xfrm>
              <a:off x="375889" y="3760854"/>
              <a:ext cx="4854964" cy="83520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/>
            </a:p>
          </p:txBody>
        </p:sp>
        <p:sp>
          <p:nvSpPr>
            <p:cNvPr id="21" name="Rectangle 20" descr="Checkmark">
              <a:extLst>
                <a:ext uri="{FF2B5EF4-FFF2-40B4-BE49-F238E27FC236}">
                  <a16:creationId xmlns:a16="http://schemas.microsoft.com/office/drawing/2014/main" id="{D93C7941-2FE5-CA2C-6FBF-EA312C099389}"/>
                </a:ext>
              </a:extLst>
            </p:cNvPr>
            <p:cNvSpPr/>
            <p:nvPr/>
          </p:nvSpPr>
          <p:spPr>
            <a:xfrm>
              <a:off x="628537" y="3948775"/>
              <a:ext cx="459361" cy="459361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3C0AFD-0FC9-7F12-F1BD-C179744182C4}"/>
                </a:ext>
              </a:extLst>
            </p:cNvPr>
            <p:cNvSpPr/>
            <p:nvPr/>
          </p:nvSpPr>
          <p:spPr>
            <a:xfrm>
              <a:off x="1340547" y="3760854"/>
              <a:ext cx="1314163" cy="835202"/>
            </a:xfrm>
            <a:custGeom>
              <a:avLst/>
              <a:gdLst>
                <a:gd name="connsiteX0" fmla="*/ 0 w 2184733"/>
                <a:gd name="connsiteY0" fmla="*/ 0 h 835202"/>
                <a:gd name="connsiteX1" fmla="*/ 2184733 w 2184733"/>
                <a:gd name="connsiteY1" fmla="*/ 0 h 835202"/>
                <a:gd name="connsiteX2" fmla="*/ 2184733 w 2184733"/>
                <a:gd name="connsiteY2" fmla="*/ 835202 h 835202"/>
                <a:gd name="connsiteX3" fmla="*/ 0 w 2184733"/>
                <a:gd name="connsiteY3" fmla="*/ 835202 h 835202"/>
                <a:gd name="connsiteX4" fmla="*/ 0 w 2184733"/>
                <a:gd name="connsiteY4" fmla="*/ 0 h 8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733" h="835202">
                  <a:moveTo>
                    <a:pt x="0" y="0"/>
                  </a:moveTo>
                  <a:lnTo>
                    <a:pt x="2184733" y="0"/>
                  </a:lnTo>
                  <a:lnTo>
                    <a:pt x="2184733" y="835202"/>
                  </a:lnTo>
                  <a:lnTo>
                    <a:pt x="0" y="835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92" tIns="88392" rIns="88392" bIns="88392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Establish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D5A487A-E8E9-A017-08E3-FEF4AEFE65D4}"/>
                </a:ext>
              </a:extLst>
            </p:cNvPr>
            <p:cNvSpPr/>
            <p:nvPr/>
          </p:nvSpPr>
          <p:spPr>
            <a:xfrm>
              <a:off x="2795279" y="3760854"/>
              <a:ext cx="2435573" cy="835202"/>
            </a:xfrm>
            <a:custGeom>
              <a:avLst/>
              <a:gdLst>
                <a:gd name="connsiteX0" fmla="*/ 0 w 1705571"/>
                <a:gd name="connsiteY0" fmla="*/ 0 h 835202"/>
                <a:gd name="connsiteX1" fmla="*/ 1705571 w 1705571"/>
                <a:gd name="connsiteY1" fmla="*/ 0 h 835202"/>
                <a:gd name="connsiteX2" fmla="*/ 1705571 w 1705571"/>
                <a:gd name="connsiteY2" fmla="*/ 835202 h 835202"/>
                <a:gd name="connsiteX3" fmla="*/ 0 w 1705571"/>
                <a:gd name="connsiteY3" fmla="*/ 835202 h 835202"/>
                <a:gd name="connsiteX4" fmla="*/ 0 w 1705571"/>
                <a:gd name="connsiteY4" fmla="*/ 0 h 8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571" h="835202">
                  <a:moveTo>
                    <a:pt x="0" y="0"/>
                  </a:moveTo>
                  <a:lnTo>
                    <a:pt x="1705571" y="0"/>
                  </a:lnTo>
                  <a:lnTo>
                    <a:pt x="1705571" y="835202"/>
                  </a:lnTo>
                  <a:lnTo>
                    <a:pt x="0" y="835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392" tIns="88392" rIns="88392" bIns="88392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accent1"/>
                  </a:solidFill>
                </a:rPr>
                <a:t>Cybersecurity Assessment Program</a:t>
              </a:r>
            </a:p>
          </p:txBody>
        </p:sp>
      </p:grpSp>
      <p:graphicFrame>
        <p:nvGraphicFramePr>
          <p:cNvPr id="9" name="Text Placeholder 3">
            <a:extLst>
              <a:ext uri="{FF2B5EF4-FFF2-40B4-BE49-F238E27FC236}">
                <a16:creationId xmlns:a16="http://schemas.microsoft.com/office/drawing/2014/main" id="{7083A4C1-00CD-D3F2-DB6E-E72B9B13A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437126"/>
              </p:ext>
            </p:extLst>
          </p:nvPr>
        </p:nvGraphicFramePr>
        <p:xfrm>
          <a:off x="5753560" y="1860769"/>
          <a:ext cx="2884221" cy="271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BBD20AA7-7054-A92C-671E-142B1C4F4CEB}"/>
              </a:ext>
            </a:extLst>
          </p:cNvPr>
          <p:cNvSpPr txBox="1">
            <a:spLocks/>
          </p:cNvSpPr>
          <p:nvPr/>
        </p:nvSpPr>
        <p:spPr>
          <a:xfrm>
            <a:off x="5573979" y="1057784"/>
            <a:ext cx="3243385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Scope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DF97FEB-4FED-C292-0EB5-E16089D66A47}"/>
              </a:ext>
            </a:extLst>
          </p:cNvPr>
          <p:cNvSpPr txBox="1">
            <a:spLocks/>
          </p:cNvSpPr>
          <p:nvPr/>
        </p:nvSpPr>
        <p:spPr>
          <a:xfrm>
            <a:off x="1034743" y="1071407"/>
            <a:ext cx="3537257" cy="34885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Mandate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74402E3-583D-6629-7F22-E79D4A32B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7728718" y="3166001"/>
            <a:ext cx="2328986" cy="151693"/>
          </a:xfrm>
          <a:solidFill>
            <a:schemeClr val="bg1"/>
          </a:solidFill>
        </p:spPr>
        <p:txBody>
          <a:bodyPr anchor="ctr"/>
          <a:lstStyle/>
          <a:p>
            <a:pPr marL="127000" indent="0">
              <a:buNone/>
            </a:pPr>
            <a:r>
              <a:rPr lang="en-US" sz="1100" dirty="0"/>
              <a:t>Source: TSA SD Pipeline 2021-02C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68476B-A1D2-9EC3-77C0-E4D76673862E}"/>
              </a:ext>
            </a:extLst>
          </p:cNvPr>
          <p:cNvSpPr/>
          <p:nvPr/>
        </p:nvSpPr>
        <p:spPr>
          <a:xfrm>
            <a:off x="6691579" y="372606"/>
            <a:ext cx="2125785" cy="3683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Data Protection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E193A0-98F5-4575-0032-E9183BDFB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563930-605A-5C53-C632-4B85E809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" y="2173554"/>
            <a:ext cx="3885896" cy="837665"/>
          </a:xfrm>
        </p:spPr>
        <p:txBody>
          <a:bodyPr/>
          <a:lstStyle/>
          <a:p>
            <a:r>
              <a:rPr lang="en-US" dirty="0"/>
              <a:t>Supply Chain Cybersecurity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14FAD-7F1C-1A0E-211B-1071EF9AD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8454-B27B-4020-912F-4E22A13711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12834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68CD36E55D4EA3EAE144A6DD6145" ma:contentTypeVersion="3" ma:contentTypeDescription="Create a new document." ma:contentTypeScope="" ma:versionID="be47ec0eb9d61bc90d9073d2488da700">
  <xsd:schema xmlns:xsd="http://www.w3.org/2001/XMLSchema" xmlns:xs="http://www.w3.org/2001/XMLSchema" xmlns:p="http://schemas.microsoft.com/office/2006/metadata/properties" xmlns:ns2="5e2ae380-f4d4-4555-8abc-36b9d191e525" targetNamespace="http://schemas.microsoft.com/office/2006/metadata/properties" ma:root="true" ma:fieldsID="281bc836ad2adcd14df7aa036eec6565" ns2:_="">
    <xsd:import namespace="5e2ae380-f4d4-4555-8abc-36b9d191e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ae380-f4d4-4555-8abc-36b9d191e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D62ED-4FA0-4E40-9CD5-181F2BB86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09FE2-E13D-4991-BB1B-123A4E0EC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ae380-f4d4-4555-8abc-36b9d191e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db29ff9-328f-40bc-bdc5-3c7b0421d507}" enabled="1" method="Standard" siteId="{0da2a83b-13d9-4a35-965f-ec53a220ed9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1073</Words>
  <Application>Microsoft Office PowerPoint</Application>
  <PresentationFormat>Custom</PresentationFormat>
  <Paragraphs>254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Cabin</vt:lpstr>
      <vt:lpstr>Gill Sans</vt:lpstr>
      <vt:lpstr>16.9-Template_4.29.2016</vt:lpstr>
      <vt:lpstr>The Emerging Cyber Threats to Industrial Control Systems (ICS) – Supply Chain Cybersecurity Threats</vt:lpstr>
      <vt:lpstr>Agenda</vt:lpstr>
      <vt:lpstr>Threat Categorization</vt:lpstr>
      <vt:lpstr>Indicators of threat</vt:lpstr>
      <vt:lpstr>Threat attribution</vt:lpstr>
      <vt:lpstr>Cyber attacks &amp; Vulnerability</vt:lpstr>
      <vt:lpstr>Global Cybersecurity Regulation</vt:lpstr>
      <vt:lpstr>TSA Pipeline Security Directive</vt:lpstr>
      <vt:lpstr>Supply Chain Cybersecurity</vt:lpstr>
      <vt:lpstr>End-to-end supply chain cybersecurity</vt:lpstr>
      <vt:lpstr>Security Risk Management</vt:lpstr>
      <vt:lpstr>Security Risk Management (cont.)</vt:lpstr>
      <vt:lpstr>OT &amp; IT Supply Chain Distinctions</vt:lpstr>
      <vt:lpstr>How to recommendations?</vt:lpstr>
      <vt:lpstr>Strategies to prepare for, anticipate, and respond</vt:lpstr>
      <vt:lpstr>Vulnerability Intelligence &amp; Management</vt:lpstr>
      <vt:lpstr>Vulnerability Intelligence &amp; Management (cont.)</vt:lpstr>
      <vt:lpstr>References</vt:lpstr>
      <vt:lpstr>Thank You  YOKOGAWA | Co-Innovating tomorrow  https://www.yokogawa.com/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Tricia</dc:creator>
  <cp:lastModifiedBy>Williams, Tricia</cp:lastModifiedBy>
  <cp:revision>3</cp:revision>
  <dcterms:modified xsi:type="dcterms:W3CDTF">2023-12-14T14:27:57Z</dcterms:modified>
</cp:coreProperties>
</file>