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17"/>
  </p:notesMasterIdLst>
  <p:sldIdLst>
    <p:sldId id="257" r:id="rId6"/>
    <p:sldId id="359" r:id="rId7"/>
    <p:sldId id="334" r:id="rId8"/>
    <p:sldId id="2147309465" r:id="rId9"/>
    <p:sldId id="2147309594" r:id="rId10"/>
    <p:sldId id="711" r:id="rId11"/>
    <p:sldId id="2147309581" r:id="rId12"/>
    <p:sldId id="2147309595" r:id="rId13"/>
    <p:sldId id="2147472192" r:id="rId14"/>
    <p:sldId id="2147472191" r:id="rId15"/>
    <p:sldId id="21473096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45D803-5C7D-D80A-03BF-054ECC735E83}" name="Justman, Devin M. (CONTR)" initials="J(" userId="S::devin.justman@netl.doe.gov::1afbaf05-2eff-4b1b-80ad-00c4ca024555" providerId="AD"/>
  <p188:author id="{FC36110C-2A22-A8E5-38E6-1FD6F7C29E79}" name="Engel, Jane M. (CONTR)" initials="EJM(" userId="S::Jane.Engel@netl.doe.gov::74a7b176-0941-425b-817b-eb9e4901a961" providerId="AD"/>
  <p188:author id="{E5C8CC5F-563F-2A19-0C8F-CAED7A963E6A}" name="Rosenthal, Elizabeth C. (CONTR)" initials="REC(" userId="S::Elizabeth.Rosenthal@netl.doe.gov::0b743d7d-a3ac-44d1-a0d3-5c4f773bbaf5" providerId="AD"/>
  <p188:author id="{E725F98D-9584-32C7-573A-2A82FDCF5A63}" name="Warman, Elizabeth A. (CONTR)" initials="WEA(" userId="S::Elizabeth.Warman@netl.doe.gov::2f0b86df-88b4-4c52-bbcf-54bbe50c1bea" providerId="AD"/>
  <p188:author id="{873F2C9A-2A60-0B69-E0BE-1691BEE6B3A9}" name="Rose, Kelly K." initials="RKK" userId="S::Kelly.Rose@netl.doe.gov::9763c192-5b2d-4dda-b5c6-b04372ce53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rman, Elizabeth A. (CONTR)" initials="WEA(" lastIdx="4" clrIdx="0">
    <p:extLst>
      <p:ext uri="{19B8F6BF-5375-455C-9EA6-DF929625EA0E}">
        <p15:presenceInfo xmlns:p15="http://schemas.microsoft.com/office/powerpoint/2012/main" userId="S::Elizabeth.Warman@netl.doe.gov::2f0b86df-88b4-4c52-bbcf-54bbe50c1bea" providerId="AD"/>
      </p:ext>
    </p:extLst>
  </p:cmAuthor>
  <p:cmAuthor id="2" name="Engel, Jane M. (CONTR)" initials="EJM(" lastIdx="1" clrIdx="1">
    <p:extLst>
      <p:ext uri="{19B8F6BF-5375-455C-9EA6-DF929625EA0E}">
        <p15:presenceInfo xmlns:p15="http://schemas.microsoft.com/office/powerpoint/2012/main" userId="S::Jane.Engel@netl.doe.gov::74a7b176-0941-425b-817b-eb9e4901a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838"/>
    <a:srgbClr val="F7932B"/>
    <a:srgbClr val="FFFFFF"/>
    <a:srgbClr val="D1CECE"/>
    <a:srgbClr val="DDA0DD"/>
    <a:srgbClr val="FFA500"/>
    <a:srgbClr val="4169E1"/>
    <a:srgbClr val="0000FF"/>
    <a:srgbClr val="008000"/>
    <a:srgbClr val="F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640" autoAdjust="0"/>
  </p:normalViewPr>
  <p:slideViewPr>
    <p:cSldViewPr snapToGrid="0" showGuides="1">
      <p:cViewPr varScale="1">
        <p:scale>
          <a:sx n="107" d="100"/>
          <a:sy n="107" d="100"/>
        </p:scale>
        <p:origin x="286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1FE44-1808-4623-B19F-8D6ABE50A6E4}" type="doc">
      <dgm:prSet loTypeId="urn:microsoft.com/office/officeart/2005/8/layout/process1" loCatId="process" qsTypeId="urn:microsoft.com/office/officeart/2005/8/quickstyle/simple1" qsCatId="simple" csTypeId="urn:microsoft.com/office/officeart/2005/8/colors/accent1_2" csCatId="accent1" phldr="1"/>
      <dgm:spPr/>
    </dgm:pt>
    <dgm:pt modelId="{A1C42E44-8D54-40E0-8D75-9287C5FEE653}">
      <dgm:prSet phldrT="[Text]"/>
      <dgm:spPr>
        <a:solidFill>
          <a:srgbClr val="F08080"/>
        </a:solidFill>
      </dgm:spPr>
      <dgm:t>
        <a:bodyPr anchor="t"/>
        <a:lstStyle/>
        <a:p>
          <a:r>
            <a:rPr lang="en-US" b="1">
              <a:solidFill>
                <a:schemeClr val="tx1"/>
              </a:solidFill>
            </a:rPr>
            <a:t>CO</a:t>
          </a:r>
          <a:r>
            <a:rPr lang="en-US" b="1" baseline="-25000">
              <a:solidFill>
                <a:schemeClr val="tx1"/>
              </a:solidFill>
            </a:rPr>
            <a:t>2</a:t>
          </a:r>
          <a:r>
            <a:rPr lang="en-US" b="1">
              <a:solidFill>
                <a:schemeClr val="tx1"/>
              </a:solidFill>
            </a:rPr>
            <a:t> Emission Sources</a:t>
          </a:r>
        </a:p>
      </dgm:t>
    </dgm:pt>
    <dgm:pt modelId="{B0E14CDF-63CD-44B1-B5AC-E9451E026420}" type="parTrans" cxnId="{48AE4FDE-9226-45C5-A74F-B9CDDF2DF1A2}">
      <dgm:prSet/>
      <dgm:spPr/>
      <dgm:t>
        <a:bodyPr/>
        <a:lstStyle/>
        <a:p>
          <a:endParaRPr lang="en-US"/>
        </a:p>
      </dgm:t>
    </dgm:pt>
    <dgm:pt modelId="{BB6539C0-AE0D-4CC1-86B0-2E57CACE3674}" type="sibTrans" cxnId="{48AE4FDE-9226-45C5-A74F-B9CDDF2DF1A2}">
      <dgm:prSet/>
      <dgm:spPr>
        <a:solidFill>
          <a:srgbClr val="96C73C"/>
        </a:solidFill>
      </dgm:spPr>
      <dgm:t>
        <a:bodyPr/>
        <a:lstStyle/>
        <a:p>
          <a:endParaRPr lang="en-US"/>
        </a:p>
      </dgm:t>
    </dgm:pt>
    <dgm:pt modelId="{3F52D440-1798-4FA1-803C-6FC656FF5B41}">
      <dgm:prSet phldrT="[Text]" custT="1"/>
      <dgm:spPr>
        <a:solidFill>
          <a:srgbClr val="00B050"/>
        </a:solidFill>
      </dgm:spPr>
      <dgm:t>
        <a:bodyPr anchor="t"/>
        <a:lstStyle/>
        <a:p>
          <a:r>
            <a:rPr lang="en-US" sz="2200" b="1">
              <a:solidFill>
                <a:schemeClr val="tx1"/>
              </a:solidFill>
            </a:rPr>
            <a:t>Critical Energy Infrastructure </a:t>
          </a:r>
          <a:r>
            <a:rPr lang="en-US" sz="1200" b="1" u="none">
              <a:solidFill>
                <a:schemeClr val="tx1"/>
              </a:solidFill>
              <a:latin typeface="Calibri" panose="020F0502020204030204" pitchFamily="34" charset="0"/>
              <a:cs typeface="Calibri" panose="020F0502020204030204" pitchFamily="34" charset="0"/>
            </a:rPr>
            <a:t>(Including transport)</a:t>
          </a:r>
          <a:endParaRPr lang="en-US" sz="1200" b="1" u="none">
            <a:solidFill>
              <a:schemeClr val="tx1"/>
            </a:solidFill>
          </a:endParaRPr>
        </a:p>
      </dgm:t>
    </dgm:pt>
    <dgm:pt modelId="{366FC8CA-A035-49A2-B6D3-E2158F8467D6}" type="parTrans" cxnId="{38DF872B-4BA4-46C9-BC4D-1AABD689A2D2}">
      <dgm:prSet/>
      <dgm:spPr/>
      <dgm:t>
        <a:bodyPr/>
        <a:lstStyle/>
        <a:p>
          <a:endParaRPr lang="en-US"/>
        </a:p>
      </dgm:t>
    </dgm:pt>
    <dgm:pt modelId="{B681F71B-E239-4B2B-9796-E481EA7A764E}" type="sibTrans" cxnId="{38DF872B-4BA4-46C9-BC4D-1AABD689A2D2}">
      <dgm:prSet/>
      <dgm:spPr>
        <a:solidFill>
          <a:srgbClr val="96C73C"/>
        </a:solidFill>
      </dgm:spPr>
      <dgm:t>
        <a:bodyPr/>
        <a:lstStyle/>
        <a:p>
          <a:endParaRPr lang="en-US"/>
        </a:p>
      </dgm:t>
    </dgm:pt>
    <dgm:pt modelId="{2EA2E89C-C17A-46FF-8A8E-4721F0E28FC7}">
      <dgm:prSet phldrT="[Text]"/>
      <dgm:spPr>
        <a:solidFill>
          <a:srgbClr val="47BCF5"/>
        </a:solidFill>
      </dgm:spPr>
      <dgm:t>
        <a:bodyPr anchor="t"/>
        <a:lstStyle/>
        <a:p>
          <a:r>
            <a:rPr lang="en-US" b="1">
              <a:solidFill>
                <a:schemeClr val="tx1"/>
              </a:solidFill>
            </a:rPr>
            <a:t>CO</a:t>
          </a:r>
          <a:r>
            <a:rPr lang="en-US" b="1" baseline="-25000">
              <a:solidFill>
                <a:schemeClr val="tx1"/>
              </a:solidFill>
            </a:rPr>
            <a:t>2</a:t>
          </a:r>
          <a:r>
            <a:rPr lang="en-US" b="1">
              <a:solidFill>
                <a:schemeClr val="tx1"/>
              </a:solidFill>
            </a:rPr>
            <a:t> Geologic Storage</a:t>
          </a:r>
        </a:p>
      </dgm:t>
    </dgm:pt>
    <dgm:pt modelId="{072D1055-6F86-45DA-AFEF-7BD2EC15EFB1}" type="parTrans" cxnId="{10FFEF57-0C68-4AD4-B780-83E013A167D1}">
      <dgm:prSet/>
      <dgm:spPr/>
      <dgm:t>
        <a:bodyPr/>
        <a:lstStyle/>
        <a:p>
          <a:endParaRPr lang="en-US"/>
        </a:p>
      </dgm:t>
    </dgm:pt>
    <dgm:pt modelId="{B24536F9-4ABE-4A28-8DA0-C64BB2A1E262}" type="sibTrans" cxnId="{10FFEF57-0C68-4AD4-B780-83E013A167D1}">
      <dgm:prSet/>
      <dgm:spPr/>
      <dgm:t>
        <a:bodyPr/>
        <a:lstStyle/>
        <a:p>
          <a:endParaRPr lang="en-US"/>
        </a:p>
      </dgm:t>
    </dgm:pt>
    <dgm:pt modelId="{446929DF-7062-41A3-9060-19CB6FE91867}" type="pres">
      <dgm:prSet presAssocID="{9941FE44-1808-4623-B19F-8D6ABE50A6E4}" presName="Name0" presStyleCnt="0">
        <dgm:presLayoutVars>
          <dgm:dir/>
          <dgm:resizeHandles val="exact"/>
        </dgm:presLayoutVars>
      </dgm:prSet>
      <dgm:spPr/>
    </dgm:pt>
    <dgm:pt modelId="{63F33EE6-FD20-4A2B-A3D7-FC6E7F71DC58}" type="pres">
      <dgm:prSet presAssocID="{A1C42E44-8D54-40E0-8D75-9287C5FEE653}" presName="node" presStyleLbl="node1" presStyleIdx="0" presStyleCnt="3" custScaleY="170929">
        <dgm:presLayoutVars>
          <dgm:bulletEnabled val="1"/>
        </dgm:presLayoutVars>
      </dgm:prSet>
      <dgm:spPr/>
    </dgm:pt>
    <dgm:pt modelId="{779A2D61-4C20-426C-9E0E-DA6DCAB8A7EB}" type="pres">
      <dgm:prSet presAssocID="{BB6539C0-AE0D-4CC1-86B0-2E57CACE3674}" presName="sibTrans" presStyleLbl="sibTrans2D1" presStyleIdx="0" presStyleCnt="2"/>
      <dgm:spPr/>
    </dgm:pt>
    <dgm:pt modelId="{E2DF2EE6-58A1-49F0-8E65-92250A7FC593}" type="pres">
      <dgm:prSet presAssocID="{BB6539C0-AE0D-4CC1-86B0-2E57CACE3674}" presName="connectorText" presStyleLbl="sibTrans2D1" presStyleIdx="0" presStyleCnt="2"/>
      <dgm:spPr/>
    </dgm:pt>
    <dgm:pt modelId="{A4B3E606-9C81-4DA8-BE60-72A319161A55}" type="pres">
      <dgm:prSet presAssocID="{3F52D440-1798-4FA1-803C-6FC656FF5B41}" presName="node" presStyleLbl="node1" presStyleIdx="1" presStyleCnt="3" custScaleY="170929" custLinFactNeighborY="0">
        <dgm:presLayoutVars>
          <dgm:bulletEnabled val="1"/>
        </dgm:presLayoutVars>
      </dgm:prSet>
      <dgm:spPr/>
    </dgm:pt>
    <dgm:pt modelId="{FC48B2F4-E029-4FDC-A0F2-1A997185BD04}" type="pres">
      <dgm:prSet presAssocID="{B681F71B-E239-4B2B-9796-E481EA7A764E}" presName="sibTrans" presStyleLbl="sibTrans2D1" presStyleIdx="1" presStyleCnt="2"/>
      <dgm:spPr/>
    </dgm:pt>
    <dgm:pt modelId="{73765F38-0CF0-49AB-8013-A870AAA291E7}" type="pres">
      <dgm:prSet presAssocID="{B681F71B-E239-4B2B-9796-E481EA7A764E}" presName="connectorText" presStyleLbl="sibTrans2D1" presStyleIdx="1" presStyleCnt="2"/>
      <dgm:spPr/>
    </dgm:pt>
    <dgm:pt modelId="{6B18FD05-49AE-43EF-B5FE-556D1A81D83D}" type="pres">
      <dgm:prSet presAssocID="{2EA2E89C-C17A-46FF-8A8E-4721F0E28FC7}" presName="node" presStyleLbl="node1" presStyleIdx="2" presStyleCnt="3" custScaleY="167678">
        <dgm:presLayoutVars>
          <dgm:bulletEnabled val="1"/>
        </dgm:presLayoutVars>
      </dgm:prSet>
      <dgm:spPr/>
    </dgm:pt>
  </dgm:ptLst>
  <dgm:cxnLst>
    <dgm:cxn modelId="{C416D106-0BA1-48C7-BCE9-2BFF33B30BD7}" type="presOf" srcId="{B681F71B-E239-4B2B-9796-E481EA7A764E}" destId="{73765F38-0CF0-49AB-8013-A870AAA291E7}" srcOrd="1" destOrd="0" presId="urn:microsoft.com/office/officeart/2005/8/layout/process1"/>
    <dgm:cxn modelId="{38DF872B-4BA4-46C9-BC4D-1AABD689A2D2}" srcId="{9941FE44-1808-4623-B19F-8D6ABE50A6E4}" destId="{3F52D440-1798-4FA1-803C-6FC656FF5B41}" srcOrd="1" destOrd="0" parTransId="{366FC8CA-A035-49A2-B6D3-E2158F8467D6}" sibTransId="{B681F71B-E239-4B2B-9796-E481EA7A764E}"/>
    <dgm:cxn modelId="{97045B31-EF80-4DF3-9F07-2309F4128A5D}" type="presOf" srcId="{2EA2E89C-C17A-46FF-8A8E-4721F0E28FC7}" destId="{6B18FD05-49AE-43EF-B5FE-556D1A81D83D}" srcOrd="0" destOrd="0" presId="urn:microsoft.com/office/officeart/2005/8/layout/process1"/>
    <dgm:cxn modelId="{87C4DF65-5D81-4357-8567-6863116A4559}" type="presOf" srcId="{A1C42E44-8D54-40E0-8D75-9287C5FEE653}" destId="{63F33EE6-FD20-4A2B-A3D7-FC6E7F71DC58}" srcOrd="0" destOrd="0" presId="urn:microsoft.com/office/officeart/2005/8/layout/process1"/>
    <dgm:cxn modelId="{9EBB7967-9FB5-4FAD-B2CB-5097093704F7}" type="presOf" srcId="{BB6539C0-AE0D-4CC1-86B0-2E57CACE3674}" destId="{E2DF2EE6-58A1-49F0-8E65-92250A7FC593}" srcOrd="1" destOrd="0" presId="urn:microsoft.com/office/officeart/2005/8/layout/process1"/>
    <dgm:cxn modelId="{10FFEF57-0C68-4AD4-B780-83E013A167D1}" srcId="{9941FE44-1808-4623-B19F-8D6ABE50A6E4}" destId="{2EA2E89C-C17A-46FF-8A8E-4721F0E28FC7}" srcOrd="2" destOrd="0" parTransId="{072D1055-6F86-45DA-AFEF-7BD2EC15EFB1}" sibTransId="{B24536F9-4ABE-4A28-8DA0-C64BB2A1E262}"/>
    <dgm:cxn modelId="{A194EC9D-CF93-46DD-9613-0E8A62A08733}" type="presOf" srcId="{B681F71B-E239-4B2B-9796-E481EA7A764E}" destId="{FC48B2F4-E029-4FDC-A0F2-1A997185BD04}" srcOrd="0" destOrd="0" presId="urn:microsoft.com/office/officeart/2005/8/layout/process1"/>
    <dgm:cxn modelId="{AABC5BCB-2A01-490D-BEBE-F164DD219A76}" type="presOf" srcId="{BB6539C0-AE0D-4CC1-86B0-2E57CACE3674}" destId="{779A2D61-4C20-426C-9E0E-DA6DCAB8A7EB}" srcOrd="0" destOrd="0" presId="urn:microsoft.com/office/officeart/2005/8/layout/process1"/>
    <dgm:cxn modelId="{48AE4FDE-9226-45C5-A74F-B9CDDF2DF1A2}" srcId="{9941FE44-1808-4623-B19F-8D6ABE50A6E4}" destId="{A1C42E44-8D54-40E0-8D75-9287C5FEE653}" srcOrd="0" destOrd="0" parTransId="{B0E14CDF-63CD-44B1-B5AC-E9451E026420}" sibTransId="{BB6539C0-AE0D-4CC1-86B0-2E57CACE3674}"/>
    <dgm:cxn modelId="{B6995DE5-0952-46CF-A59B-CA6E93697C67}" type="presOf" srcId="{9941FE44-1808-4623-B19F-8D6ABE50A6E4}" destId="{446929DF-7062-41A3-9060-19CB6FE91867}" srcOrd="0" destOrd="0" presId="urn:microsoft.com/office/officeart/2005/8/layout/process1"/>
    <dgm:cxn modelId="{B65012FC-7918-4405-BC01-310403F74AF9}" type="presOf" srcId="{3F52D440-1798-4FA1-803C-6FC656FF5B41}" destId="{A4B3E606-9C81-4DA8-BE60-72A319161A55}" srcOrd="0" destOrd="0" presId="urn:microsoft.com/office/officeart/2005/8/layout/process1"/>
    <dgm:cxn modelId="{43854DC5-C2AC-4F11-AB33-72BB14BD1637}" type="presParOf" srcId="{446929DF-7062-41A3-9060-19CB6FE91867}" destId="{63F33EE6-FD20-4A2B-A3D7-FC6E7F71DC58}" srcOrd="0" destOrd="0" presId="urn:microsoft.com/office/officeart/2005/8/layout/process1"/>
    <dgm:cxn modelId="{8DF3F7B5-06A5-40C7-817E-37411C599688}" type="presParOf" srcId="{446929DF-7062-41A3-9060-19CB6FE91867}" destId="{779A2D61-4C20-426C-9E0E-DA6DCAB8A7EB}" srcOrd="1" destOrd="0" presId="urn:microsoft.com/office/officeart/2005/8/layout/process1"/>
    <dgm:cxn modelId="{64FCDB7E-5F0C-435A-8E16-0199D86DD759}" type="presParOf" srcId="{779A2D61-4C20-426C-9E0E-DA6DCAB8A7EB}" destId="{E2DF2EE6-58A1-49F0-8E65-92250A7FC593}" srcOrd="0" destOrd="0" presId="urn:microsoft.com/office/officeart/2005/8/layout/process1"/>
    <dgm:cxn modelId="{DA0B5AD8-0317-482D-94F4-12BA28DF03AB}" type="presParOf" srcId="{446929DF-7062-41A3-9060-19CB6FE91867}" destId="{A4B3E606-9C81-4DA8-BE60-72A319161A55}" srcOrd="2" destOrd="0" presId="urn:microsoft.com/office/officeart/2005/8/layout/process1"/>
    <dgm:cxn modelId="{DA629CCA-A2EA-4C89-A0B3-BBD7F937C0E7}" type="presParOf" srcId="{446929DF-7062-41A3-9060-19CB6FE91867}" destId="{FC48B2F4-E029-4FDC-A0F2-1A997185BD04}" srcOrd="3" destOrd="0" presId="urn:microsoft.com/office/officeart/2005/8/layout/process1"/>
    <dgm:cxn modelId="{91ACB52F-18EE-4311-BB0F-32C5DE2B30C9}" type="presParOf" srcId="{FC48B2F4-E029-4FDC-A0F2-1A997185BD04}" destId="{73765F38-0CF0-49AB-8013-A870AAA291E7}" srcOrd="0" destOrd="0" presId="urn:microsoft.com/office/officeart/2005/8/layout/process1"/>
    <dgm:cxn modelId="{252A6491-3A39-44BA-B38E-B1A2B1D4F793}" type="presParOf" srcId="{446929DF-7062-41A3-9060-19CB6FE91867}" destId="{6B18FD05-49AE-43EF-B5FE-556D1A81D83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DB45A8-BB69-4DE8-B9D7-0D195CCE6EE8}"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US"/>
        </a:p>
      </dgm:t>
    </dgm:pt>
    <dgm:pt modelId="{24DB57C5-C44F-4673-BC82-635CD7753746}">
      <dgm:prSet phldrT="[Text]" custT="1"/>
      <dgm:spPr/>
      <dgm:t>
        <a:bodyPr/>
        <a:lstStyle/>
        <a:p>
          <a:r>
            <a:rPr lang="en-US" sz="1200" dirty="0"/>
            <a:t>CS PlanIT</a:t>
          </a:r>
        </a:p>
      </dgm:t>
    </dgm:pt>
    <dgm:pt modelId="{451B54A6-4F34-479C-B025-1AAFE712D1E8}" type="parTrans" cxnId="{BDBB9327-B9F2-4DBD-959D-BEE02DD7A347}">
      <dgm:prSet/>
      <dgm:spPr/>
      <dgm:t>
        <a:bodyPr/>
        <a:lstStyle/>
        <a:p>
          <a:endParaRPr lang="en-US" sz="1200"/>
        </a:p>
      </dgm:t>
    </dgm:pt>
    <dgm:pt modelId="{47A6FE5D-A6BA-443B-B24C-16881C601EC3}" type="sibTrans" cxnId="{BDBB9327-B9F2-4DBD-959D-BEE02DD7A347}">
      <dgm:prSet/>
      <dgm:spPr/>
      <dgm:t>
        <a:bodyPr/>
        <a:lstStyle/>
        <a:p>
          <a:endParaRPr lang="en-US" sz="1200"/>
        </a:p>
      </dgm:t>
    </dgm:pt>
    <dgm:pt modelId="{754EDACB-54E8-43F7-9797-3C0C69652B72}">
      <dgm:prSet phldrT="[Text]" custT="1"/>
      <dgm:spPr>
        <a:solidFill>
          <a:srgbClr val="F08080"/>
        </a:solidFill>
      </dgm:spPr>
      <dgm:t>
        <a:bodyPr/>
        <a:lstStyle/>
        <a:p>
          <a:r>
            <a:rPr lang="en-US" sz="1600" b="1" u="sng" dirty="0">
              <a:solidFill>
                <a:schemeClr val="tx1"/>
              </a:solidFill>
              <a:latin typeface="Calibri" panose="020F0502020204030204" pitchFamily="34" charset="0"/>
              <a:cs typeface="Calibri" panose="020F0502020204030204" pitchFamily="34" charset="0"/>
            </a:rPr>
            <a:t>CO</a:t>
          </a:r>
          <a:r>
            <a:rPr lang="en-US" sz="1600" b="1" u="sng" baseline="-25000" dirty="0">
              <a:solidFill>
                <a:schemeClr val="tx1"/>
              </a:solidFill>
              <a:latin typeface="Calibri" panose="020F0502020204030204" pitchFamily="34" charset="0"/>
              <a:cs typeface="Calibri" panose="020F0502020204030204" pitchFamily="34" charset="0"/>
            </a:rPr>
            <a:t>2</a:t>
          </a:r>
          <a:r>
            <a:rPr lang="en-US" sz="1600" b="1" u="sng" dirty="0">
              <a:solidFill>
                <a:schemeClr val="tx1"/>
              </a:solidFill>
              <a:latin typeface="Calibri" panose="020F0502020204030204" pitchFamily="34" charset="0"/>
              <a:cs typeface="Calibri" panose="020F0502020204030204" pitchFamily="34" charset="0"/>
            </a:rPr>
            <a:t> Emission Sources</a:t>
          </a:r>
        </a:p>
      </dgm:t>
    </dgm:pt>
    <dgm:pt modelId="{842F1B1F-C661-4E23-9D20-A936D2C631B7}" type="parTrans" cxnId="{D7215531-3141-4516-937E-DCB925E00A0E}">
      <dgm:prSet custT="1"/>
      <dgm:spPr>
        <a:solidFill>
          <a:srgbClr val="F08080"/>
        </a:solidFill>
      </dgm:spPr>
      <dgm:t>
        <a:bodyPr/>
        <a:lstStyle/>
        <a:p>
          <a:endParaRPr lang="en-US" sz="1200" dirty="0"/>
        </a:p>
      </dgm:t>
    </dgm:pt>
    <dgm:pt modelId="{289AF78D-BE1C-43EB-A758-BC0E296990F6}" type="sibTrans" cxnId="{D7215531-3141-4516-937E-DCB925E00A0E}">
      <dgm:prSet/>
      <dgm:spPr/>
      <dgm:t>
        <a:bodyPr/>
        <a:lstStyle/>
        <a:p>
          <a:endParaRPr lang="en-US" sz="1200"/>
        </a:p>
      </dgm:t>
    </dgm:pt>
    <dgm:pt modelId="{43D83603-F05D-4E45-8EA5-B6651233BE0F}">
      <dgm:prSet phldrT="[Text]" custT="1"/>
      <dgm:spPr>
        <a:solidFill>
          <a:srgbClr val="47BCF5"/>
        </a:solidFill>
      </dgm:spPr>
      <dgm:t>
        <a:bodyPr/>
        <a:lstStyle/>
        <a:p>
          <a:r>
            <a:rPr lang="en-US" sz="1600" b="1" u="sng" dirty="0">
              <a:solidFill>
                <a:schemeClr val="tx1"/>
              </a:solidFill>
              <a:latin typeface="Calibri" panose="020F0502020204030204" pitchFamily="34" charset="0"/>
              <a:cs typeface="Calibri" panose="020F0502020204030204" pitchFamily="34" charset="0"/>
            </a:rPr>
            <a:t>CO</a:t>
          </a:r>
          <a:r>
            <a:rPr lang="en-US" sz="1600" b="1" u="sng" baseline="-25000" dirty="0">
              <a:solidFill>
                <a:schemeClr val="tx1"/>
              </a:solidFill>
              <a:latin typeface="Calibri" panose="020F0502020204030204" pitchFamily="34" charset="0"/>
              <a:cs typeface="Calibri" panose="020F0502020204030204" pitchFamily="34" charset="0"/>
            </a:rPr>
            <a:t>2</a:t>
          </a:r>
          <a:r>
            <a:rPr lang="en-US" sz="1600" b="1" u="sng" dirty="0">
              <a:solidFill>
                <a:schemeClr val="tx1"/>
              </a:solidFill>
              <a:latin typeface="Calibri" panose="020F0502020204030204" pitchFamily="34" charset="0"/>
              <a:cs typeface="Calibri" panose="020F0502020204030204" pitchFamily="34" charset="0"/>
            </a:rPr>
            <a:t> Sinks and CCS Projects</a:t>
          </a:r>
        </a:p>
      </dgm:t>
    </dgm:pt>
    <dgm:pt modelId="{023BF159-BC8E-4E02-A07A-09CCDC68C915}" type="parTrans" cxnId="{49FC8819-D7AE-4ECD-8F8A-878E4B43E67B}">
      <dgm:prSet custT="1"/>
      <dgm:spPr>
        <a:solidFill>
          <a:srgbClr val="47BCF5"/>
        </a:solidFill>
      </dgm:spPr>
      <dgm:t>
        <a:bodyPr/>
        <a:lstStyle/>
        <a:p>
          <a:endParaRPr lang="en-US" sz="1200" dirty="0"/>
        </a:p>
      </dgm:t>
    </dgm:pt>
    <dgm:pt modelId="{BC5CE609-FC26-4592-935E-3F6360E3C3C9}" type="sibTrans" cxnId="{49FC8819-D7AE-4ECD-8F8A-878E4B43E67B}">
      <dgm:prSet/>
      <dgm:spPr/>
      <dgm:t>
        <a:bodyPr/>
        <a:lstStyle/>
        <a:p>
          <a:endParaRPr lang="en-US" sz="1200"/>
        </a:p>
      </dgm:t>
    </dgm:pt>
    <dgm:pt modelId="{528D8D82-2669-46D4-B059-DA3E414D22B1}">
      <dgm:prSet phldrT="[Text]" custT="1"/>
      <dgm:spPr>
        <a:solidFill>
          <a:srgbClr val="E3A4E3"/>
        </a:solidFill>
      </dgm:spPr>
      <dgm:t>
        <a:bodyPr/>
        <a:lstStyle/>
        <a:p>
          <a:r>
            <a:rPr lang="en-US" sz="1200" b="1" u="sng" dirty="0">
              <a:solidFill>
                <a:schemeClr val="tx1"/>
              </a:solidFill>
              <a:latin typeface="Calibri" panose="020F0502020204030204" pitchFamily="34" charset="0"/>
              <a:cs typeface="Calibri" panose="020F0502020204030204" pitchFamily="34" charset="0"/>
            </a:rPr>
            <a:t>Environmental Justice and Social Justice</a:t>
          </a:r>
        </a:p>
      </dgm:t>
    </dgm:pt>
    <dgm:pt modelId="{4ABC76A8-78F0-4F54-9B34-630E2220CAD8}" type="parTrans" cxnId="{ADA8689A-AC23-4CD3-8D2C-7F639A9753E3}">
      <dgm:prSet custT="1"/>
      <dgm:spPr>
        <a:solidFill>
          <a:srgbClr val="E3A4E3"/>
        </a:solidFill>
      </dgm:spPr>
      <dgm:t>
        <a:bodyPr/>
        <a:lstStyle/>
        <a:p>
          <a:endParaRPr lang="en-US" sz="1200" dirty="0"/>
        </a:p>
      </dgm:t>
    </dgm:pt>
    <dgm:pt modelId="{36A58097-B2DC-41C1-8AAD-34E5BF62564C}" type="sibTrans" cxnId="{ADA8689A-AC23-4CD3-8D2C-7F639A9753E3}">
      <dgm:prSet/>
      <dgm:spPr/>
      <dgm:t>
        <a:bodyPr/>
        <a:lstStyle/>
        <a:p>
          <a:endParaRPr lang="en-US" sz="1200"/>
        </a:p>
      </dgm:t>
    </dgm:pt>
    <dgm:pt modelId="{5C5A1A28-C051-422E-9E3B-734AC901E918}">
      <dgm:prSet phldrT="[Text]" custT="1"/>
      <dgm:spPr>
        <a:solidFill>
          <a:srgbClr val="00B050"/>
        </a:solidFill>
      </dgm:spPr>
      <dgm:t>
        <a:bodyPr/>
        <a:lstStyle/>
        <a:p>
          <a:r>
            <a:rPr lang="en-US" sz="1200" b="1" u="sng" dirty="0">
              <a:solidFill>
                <a:schemeClr val="tx1"/>
              </a:solidFill>
              <a:latin typeface="Calibri" panose="020F0502020204030204" pitchFamily="34" charset="0"/>
              <a:cs typeface="Calibri" panose="020F0502020204030204" pitchFamily="34" charset="0"/>
            </a:rPr>
            <a:t>Critical Energy Infrastructure</a:t>
          </a:r>
        </a:p>
      </dgm:t>
    </dgm:pt>
    <dgm:pt modelId="{B201AC69-CE91-43FD-ACC4-988C5C8F416C}" type="parTrans" cxnId="{8588DC64-EDAA-4234-BECF-755C8395807F}">
      <dgm:prSet custT="1"/>
      <dgm:spPr>
        <a:solidFill>
          <a:srgbClr val="00B050"/>
        </a:solidFill>
      </dgm:spPr>
      <dgm:t>
        <a:bodyPr/>
        <a:lstStyle/>
        <a:p>
          <a:endParaRPr lang="en-US" sz="1200" dirty="0"/>
        </a:p>
      </dgm:t>
    </dgm:pt>
    <dgm:pt modelId="{E7B20EB9-292D-4C08-B2A0-C6E57F8BFCFB}" type="sibTrans" cxnId="{8588DC64-EDAA-4234-BECF-755C8395807F}">
      <dgm:prSet/>
      <dgm:spPr/>
      <dgm:t>
        <a:bodyPr/>
        <a:lstStyle/>
        <a:p>
          <a:endParaRPr lang="en-US" sz="1200"/>
        </a:p>
      </dgm:t>
    </dgm:pt>
    <dgm:pt modelId="{614541DC-3740-42AC-AA53-36CAC55CF297}">
      <dgm:prSet phldrT="[Text]" custT="1"/>
      <dgm:spPr>
        <a:solidFill>
          <a:srgbClr val="FFD863"/>
        </a:solidFill>
      </dgm:spPr>
      <dgm:t>
        <a:bodyPr/>
        <a:lstStyle/>
        <a:p>
          <a:r>
            <a:rPr lang="en-US" sz="1800" b="1" u="sng" dirty="0">
              <a:solidFill>
                <a:schemeClr val="tx1"/>
              </a:solidFill>
              <a:latin typeface="Calibri" panose="020F0502020204030204" pitchFamily="34" charset="0"/>
              <a:cs typeface="Calibri" panose="020F0502020204030204" pitchFamily="34" charset="0"/>
            </a:rPr>
            <a:t>Natural Hazards</a:t>
          </a:r>
        </a:p>
      </dgm:t>
    </dgm:pt>
    <dgm:pt modelId="{44FBC0CD-126A-423A-8929-34DED00FDE0F}" type="parTrans" cxnId="{AA9C00CB-AB17-4866-9364-37D4EB1EF9D7}">
      <dgm:prSet custT="1"/>
      <dgm:spPr>
        <a:solidFill>
          <a:srgbClr val="FFD863"/>
        </a:solidFill>
      </dgm:spPr>
      <dgm:t>
        <a:bodyPr/>
        <a:lstStyle/>
        <a:p>
          <a:endParaRPr lang="en-US" sz="1200" dirty="0"/>
        </a:p>
      </dgm:t>
    </dgm:pt>
    <dgm:pt modelId="{2FE7E27C-A6A9-4076-BB71-E0FF57CF0D6F}" type="sibTrans" cxnId="{AA9C00CB-AB17-4866-9364-37D4EB1EF9D7}">
      <dgm:prSet/>
      <dgm:spPr/>
      <dgm:t>
        <a:bodyPr/>
        <a:lstStyle/>
        <a:p>
          <a:endParaRPr lang="en-US" sz="1200"/>
        </a:p>
      </dgm:t>
    </dgm:pt>
    <dgm:pt modelId="{667F8C26-2379-42B6-A3AF-30383CB9D33E}" type="pres">
      <dgm:prSet presAssocID="{3ADB45A8-BB69-4DE8-B9D7-0D195CCE6EE8}" presName="Name0" presStyleCnt="0">
        <dgm:presLayoutVars>
          <dgm:chMax val="1"/>
          <dgm:dir/>
          <dgm:animLvl val="ctr"/>
          <dgm:resizeHandles val="exact"/>
        </dgm:presLayoutVars>
      </dgm:prSet>
      <dgm:spPr/>
    </dgm:pt>
    <dgm:pt modelId="{ACE9460A-CDAB-45CE-BDDF-F6CB4A8BC2FE}" type="pres">
      <dgm:prSet presAssocID="{24DB57C5-C44F-4673-BC82-635CD7753746}" presName="centerShape" presStyleLbl="node0" presStyleIdx="0" presStyleCnt="1"/>
      <dgm:spPr/>
    </dgm:pt>
    <dgm:pt modelId="{38E34170-0827-4334-8088-6805B56091E1}" type="pres">
      <dgm:prSet presAssocID="{842F1B1F-C661-4E23-9D20-A936D2C631B7}" presName="parTrans" presStyleLbl="sibTrans2D1" presStyleIdx="0" presStyleCnt="5" custAng="10800000"/>
      <dgm:spPr/>
    </dgm:pt>
    <dgm:pt modelId="{9B823072-9E7C-4C02-AFC5-6019260E5384}" type="pres">
      <dgm:prSet presAssocID="{842F1B1F-C661-4E23-9D20-A936D2C631B7}" presName="connectorText" presStyleLbl="sibTrans2D1" presStyleIdx="0" presStyleCnt="5"/>
      <dgm:spPr/>
    </dgm:pt>
    <dgm:pt modelId="{58E9E9F7-F7A2-4749-9572-050F34988D22}" type="pres">
      <dgm:prSet presAssocID="{754EDACB-54E8-43F7-9797-3C0C69652B72}" presName="node" presStyleLbl="node1" presStyleIdx="0" presStyleCnt="5" custScaleX="113660">
        <dgm:presLayoutVars>
          <dgm:bulletEnabled val="1"/>
        </dgm:presLayoutVars>
      </dgm:prSet>
      <dgm:spPr/>
    </dgm:pt>
    <dgm:pt modelId="{2CFAB2E4-F52C-4A33-B875-48FD04ECC331}" type="pres">
      <dgm:prSet presAssocID="{44FBC0CD-126A-423A-8929-34DED00FDE0F}" presName="parTrans" presStyleLbl="sibTrans2D1" presStyleIdx="1" presStyleCnt="5" custAng="10800000"/>
      <dgm:spPr/>
    </dgm:pt>
    <dgm:pt modelId="{ACAE765E-E00A-4D36-B5B6-D054E3E32560}" type="pres">
      <dgm:prSet presAssocID="{44FBC0CD-126A-423A-8929-34DED00FDE0F}" presName="connectorText" presStyleLbl="sibTrans2D1" presStyleIdx="1" presStyleCnt="5"/>
      <dgm:spPr/>
    </dgm:pt>
    <dgm:pt modelId="{1C8D9F45-D029-4DA0-A9D0-5616EA7E4DF6}" type="pres">
      <dgm:prSet presAssocID="{614541DC-3740-42AC-AA53-36CAC55CF297}" presName="node" presStyleLbl="node1" presStyleIdx="1" presStyleCnt="5" custScaleX="106854">
        <dgm:presLayoutVars>
          <dgm:bulletEnabled val="1"/>
        </dgm:presLayoutVars>
      </dgm:prSet>
      <dgm:spPr/>
    </dgm:pt>
    <dgm:pt modelId="{60300751-B3D4-43A3-B964-C60B65D8065D}" type="pres">
      <dgm:prSet presAssocID="{023BF159-BC8E-4E02-A07A-09CCDC68C915}" presName="parTrans" presStyleLbl="sibTrans2D1" presStyleIdx="2" presStyleCnt="5" custAng="10800000" custLinFactNeighborX="58760" custLinFactNeighborY="20677"/>
      <dgm:spPr/>
    </dgm:pt>
    <dgm:pt modelId="{007B1609-F5BF-41DF-B274-831A7B6B64C1}" type="pres">
      <dgm:prSet presAssocID="{023BF159-BC8E-4E02-A07A-09CCDC68C915}" presName="connectorText" presStyleLbl="sibTrans2D1" presStyleIdx="2" presStyleCnt="5"/>
      <dgm:spPr/>
    </dgm:pt>
    <dgm:pt modelId="{2D57BDBD-0DA3-4D80-A3F8-A42C94F33791}" type="pres">
      <dgm:prSet presAssocID="{43D83603-F05D-4E45-8EA5-B6651233BE0F}" presName="node" presStyleLbl="node1" presStyleIdx="2" presStyleCnt="5" custScaleX="115563" custRadScaleRad="108425" custRadScaleInc="-9511">
        <dgm:presLayoutVars>
          <dgm:bulletEnabled val="1"/>
        </dgm:presLayoutVars>
      </dgm:prSet>
      <dgm:spPr/>
    </dgm:pt>
    <dgm:pt modelId="{01B51AD0-527F-4FB8-BFF7-CDACDC7CCBD2}" type="pres">
      <dgm:prSet presAssocID="{4ABC76A8-78F0-4F54-9B34-630E2220CAD8}" presName="parTrans" presStyleLbl="sibTrans2D1" presStyleIdx="3" presStyleCnt="5" custAng="10800000" custLinFactNeighborX="-26927" custLinFactNeighborY="20878"/>
      <dgm:spPr/>
    </dgm:pt>
    <dgm:pt modelId="{F3B5E3E9-312D-47FF-982F-A7E6E93E6D94}" type="pres">
      <dgm:prSet presAssocID="{4ABC76A8-78F0-4F54-9B34-630E2220CAD8}" presName="connectorText" presStyleLbl="sibTrans2D1" presStyleIdx="3" presStyleCnt="5"/>
      <dgm:spPr/>
    </dgm:pt>
    <dgm:pt modelId="{073BB904-79DB-4FAA-988E-281007627470}" type="pres">
      <dgm:prSet presAssocID="{528D8D82-2669-46D4-B059-DA3E414D22B1}" presName="node" presStyleLbl="node1" presStyleIdx="3" presStyleCnt="5" custScaleX="112175" custRadScaleRad="116000" custRadScaleInc="24327">
        <dgm:presLayoutVars>
          <dgm:bulletEnabled val="1"/>
        </dgm:presLayoutVars>
      </dgm:prSet>
      <dgm:spPr/>
    </dgm:pt>
    <dgm:pt modelId="{3EA1D77E-DBA2-47DD-B655-6ECFA0C3714B}" type="pres">
      <dgm:prSet presAssocID="{B201AC69-CE91-43FD-ACC4-988C5C8F416C}" presName="parTrans" presStyleLbl="sibTrans2D1" presStyleIdx="4" presStyleCnt="5" custAng="10800000"/>
      <dgm:spPr/>
    </dgm:pt>
    <dgm:pt modelId="{D1D40BFB-F0AA-4540-A8C0-AF31FFB4DF74}" type="pres">
      <dgm:prSet presAssocID="{B201AC69-CE91-43FD-ACC4-988C5C8F416C}" presName="connectorText" presStyleLbl="sibTrans2D1" presStyleIdx="4" presStyleCnt="5"/>
      <dgm:spPr/>
    </dgm:pt>
    <dgm:pt modelId="{0D571929-5CB4-4A5D-90C6-93ACF86E2062}" type="pres">
      <dgm:prSet presAssocID="{5C5A1A28-C051-422E-9E3B-734AC901E918}" presName="node" presStyleLbl="node1" presStyleIdx="4" presStyleCnt="5" custScaleX="114110">
        <dgm:presLayoutVars>
          <dgm:bulletEnabled val="1"/>
        </dgm:presLayoutVars>
      </dgm:prSet>
      <dgm:spPr/>
    </dgm:pt>
  </dgm:ptLst>
  <dgm:cxnLst>
    <dgm:cxn modelId="{C6DA2500-CC20-4E10-AD4C-EA3F8BEC1262}" type="presOf" srcId="{B201AC69-CE91-43FD-ACC4-988C5C8F416C}" destId="{D1D40BFB-F0AA-4540-A8C0-AF31FFB4DF74}" srcOrd="1" destOrd="0" presId="urn:microsoft.com/office/officeart/2005/8/layout/radial5"/>
    <dgm:cxn modelId="{81F29411-07E4-40C9-B47B-84AA995379CB}" type="presOf" srcId="{4ABC76A8-78F0-4F54-9B34-630E2220CAD8}" destId="{F3B5E3E9-312D-47FF-982F-A7E6E93E6D94}" srcOrd="1" destOrd="0" presId="urn:microsoft.com/office/officeart/2005/8/layout/radial5"/>
    <dgm:cxn modelId="{49FC8819-D7AE-4ECD-8F8A-878E4B43E67B}" srcId="{24DB57C5-C44F-4673-BC82-635CD7753746}" destId="{43D83603-F05D-4E45-8EA5-B6651233BE0F}" srcOrd="2" destOrd="0" parTransId="{023BF159-BC8E-4E02-A07A-09CCDC68C915}" sibTransId="{BC5CE609-FC26-4592-935E-3F6360E3C3C9}"/>
    <dgm:cxn modelId="{8878901F-204C-4B59-977A-1D6FC952CED1}" type="presOf" srcId="{754EDACB-54E8-43F7-9797-3C0C69652B72}" destId="{58E9E9F7-F7A2-4749-9572-050F34988D22}" srcOrd="0" destOrd="0" presId="urn:microsoft.com/office/officeart/2005/8/layout/radial5"/>
    <dgm:cxn modelId="{E8BAF520-8339-4879-A8AE-9EE2DE074D9B}" type="presOf" srcId="{842F1B1F-C661-4E23-9D20-A936D2C631B7}" destId="{38E34170-0827-4334-8088-6805B56091E1}" srcOrd="0" destOrd="0" presId="urn:microsoft.com/office/officeart/2005/8/layout/radial5"/>
    <dgm:cxn modelId="{CE5EEC23-F676-4C46-8E04-4C8C9B88C7D6}" type="presOf" srcId="{614541DC-3740-42AC-AA53-36CAC55CF297}" destId="{1C8D9F45-D029-4DA0-A9D0-5616EA7E4DF6}" srcOrd="0" destOrd="0" presId="urn:microsoft.com/office/officeart/2005/8/layout/radial5"/>
    <dgm:cxn modelId="{BDBB9327-B9F2-4DBD-959D-BEE02DD7A347}" srcId="{3ADB45A8-BB69-4DE8-B9D7-0D195CCE6EE8}" destId="{24DB57C5-C44F-4673-BC82-635CD7753746}" srcOrd="0" destOrd="0" parTransId="{451B54A6-4F34-479C-B025-1AAFE712D1E8}" sibTransId="{47A6FE5D-A6BA-443B-B24C-16881C601EC3}"/>
    <dgm:cxn modelId="{0826072D-FA4B-4915-A3EA-8A04E9E0995E}" type="presOf" srcId="{3ADB45A8-BB69-4DE8-B9D7-0D195CCE6EE8}" destId="{667F8C26-2379-42B6-A3AF-30383CB9D33E}" srcOrd="0" destOrd="0" presId="urn:microsoft.com/office/officeart/2005/8/layout/radial5"/>
    <dgm:cxn modelId="{D7215531-3141-4516-937E-DCB925E00A0E}" srcId="{24DB57C5-C44F-4673-BC82-635CD7753746}" destId="{754EDACB-54E8-43F7-9797-3C0C69652B72}" srcOrd="0" destOrd="0" parTransId="{842F1B1F-C661-4E23-9D20-A936D2C631B7}" sibTransId="{289AF78D-BE1C-43EB-A758-BC0E296990F6}"/>
    <dgm:cxn modelId="{8588DC64-EDAA-4234-BECF-755C8395807F}" srcId="{24DB57C5-C44F-4673-BC82-635CD7753746}" destId="{5C5A1A28-C051-422E-9E3B-734AC901E918}" srcOrd="4" destOrd="0" parTransId="{B201AC69-CE91-43FD-ACC4-988C5C8F416C}" sibTransId="{E7B20EB9-292D-4C08-B2A0-C6E57F8BFCFB}"/>
    <dgm:cxn modelId="{0AB2D048-94AC-4FEF-B8AB-46A0A08E2E88}" type="presOf" srcId="{B201AC69-CE91-43FD-ACC4-988C5C8F416C}" destId="{3EA1D77E-DBA2-47DD-B655-6ECFA0C3714B}" srcOrd="0" destOrd="0" presId="urn:microsoft.com/office/officeart/2005/8/layout/radial5"/>
    <dgm:cxn modelId="{65FBE750-95AB-4BE1-B4DE-3E767D640957}" type="presOf" srcId="{842F1B1F-C661-4E23-9D20-A936D2C631B7}" destId="{9B823072-9E7C-4C02-AFC5-6019260E5384}" srcOrd="1" destOrd="0" presId="urn:microsoft.com/office/officeart/2005/8/layout/radial5"/>
    <dgm:cxn modelId="{D658627D-C37E-4CA0-8AC6-4487753BDC36}" type="presOf" srcId="{44FBC0CD-126A-423A-8929-34DED00FDE0F}" destId="{2CFAB2E4-F52C-4A33-B875-48FD04ECC331}" srcOrd="0" destOrd="0" presId="urn:microsoft.com/office/officeart/2005/8/layout/radial5"/>
    <dgm:cxn modelId="{E06F1980-437A-401F-8505-CC11BE1CE20C}" type="presOf" srcId="{5C5A1A28-C051-422E-9E3B-734AC901E918}" destId="{0D571929-5CB4-4A5D-90C6-93ACF86E2062}" srcOrd="0" destOrd="0" presId="urn:microsoft.com/office/officeart/2005/8/layout/radial5"/>
    <dgm:cxn modelId="{DA605B82-9A32-468F-BB87-54F1B334C310}" type="presOf" srcId="{43D83603-F05D-4E45-8EA5-B6651233BE0F}" destId="{2D57BDBD-0DA3-4D80-A3F8-A42C94F33791}" srcOrd="0" destOrd="0" presId="urn:microsoft.com/office/officeart/2005/8/layout/radial5"/>
    <dgm:cxn modelId="{ADA8689A-AC23-4CD3-8D2C-7F639A9753E3}" srcId="{24DB57C5-C44F-4673-BC82-635CD7753746}" destId="{528D8D82-2669-46D4-B059-DA3E414D22B1}" srcOrd="3" destOrd="0" parTransId="{4ABC76A8-78F0-4F54-9B34-630E2220CAD8}" sibTransId="{36A58097-B2DC-41C1-8AAD-34E5BF62564C}"/>
    <dgm:cxn modelId="{AA9C00CB-AB17-4866-9364-37D4EB1EF9D7}" srcId="{24DB57C5-C44F-4673-BC82-635CD7753746}" destId="{614541DC-3740-42AC-AA53-36CAC55CF297}" srcOrd="1" destOrd="0" parTransId="{44FBC0CD-126A-423A-8929-34DED00FDE0F}" sibTransId="{2FE7E27C-A6A9-4076-BB71-E0FF57CF0D6F}"/>
    <dgm:cxn modelId="{6BDD4BD0-5A28-47C2-A4EE-FB47DC37C99E}" type="presOf" srcId="{023BF159-BC8E-4E02-A07A-09CCDC68C915}" destId="{007B1609-F5BF-41DF-B274-831A7B6B64C1}" srcOrd="1" destOrd="0" presId="urn:microsoft.com/office/officeart/2005/8/layout/radial5"/>
    <dgm:cxn modelId="{7462D9DD-543B-4D32-B60E-355581280EB4}" type="presOf" srcId="{4ABC76A8-78F0-4F54-9B34-630E2220CAD8}" destId="{01B51AD0-527F-4FB8-BFF7-CDACDC7CCBD2}" srcOrd="0" destOrd="0" presId="urn:microsoft.com/office/officeart/2005/8/layout/radial5"/>
    <dgm:cxn modelId="{0F3D13F0-5CE3-4D0D-BB53-8E2E0BDDB6F5}" type="presOf" srcId="{023BF159-BC8E-4E02-A07A-09CCDC68C915}" destId="{60300751-B3D4-43A3-B964-C60B65D8065D}" srcOrd="0" destOrd="0" presId="urn:microsoft.com/office/officeart/2005/8/layout/radial5"/>
    <dgm:cxn modelId="{A5AE2FF3-CD26-4D15-B2FA-81CFD2FDC9D3}" type="presOf" srcId="{24DB57C5-C44F-4673-BC82-635CD7753746}" destId="{ACE9460A-CDAB-45CE-BDDF-F6CB4A8BC2FE}" srcOrd="0" destOrd="0" presId="urn:microsoft.com/office/officeart/2005/8/layout/radial5"/>
    <dgm:cxn modelId="{C6BF47F8-9808-4749-BDA1-D4503AEA2163}" type="presOf" srcId="{44FBC0CD-126A-423A-8929-34DED00FDE0F}" destId="{ACAE765E-E00A-4D36-B5B6-D054E3E32560}" srcOrd="1" destOrd="0" presId="urn:microsoft.com/office/officeart/2005/8/layout/radial5"/>
    <dgm:cxn modelId="{0A5FBBFD-9F26-41B2-84CD-33B0AB9FF8D4}" type="presOf" srcId="{528D8D82-2669-46D4-B059-DA3E414D22B1}" destId="{073BB904-79DB-4FAA-988E-281007627470}" srcOrd="0" destOrd="0" presId="urn:microsoft.com/office/officeart/2005/8/layout/radial5"/>
    <dgm:cxn modelId="{573C1429-B2BE-4746-828C-FBC837BBBEE0}" type="presParOf" srcId="{667F8C26-2379-42B6-A3AF-30383CB9D33E}" destId="{ACE9460A-CDAB-45CE-BDDF-F6CB4A8BC2FE}" srcOrd="0" destOrd="0" presId="urn:microsoft.com/office/officeart/2005/8/layout/radial5"/>
    <dgm:cxn modelId="{9F6ABD2F-FC84-46B7-AC6E-02F770BE05BD}" type="presParOf" srcId="{667F8C26-2379-42B6-A3AF-30383CB9D33E}" destId="{38E34170-0827-4334-8088-6805B56091E1}" srcOrd="1" destOrd="0" presId="urn:microsoft.com/office/officeart/2005/8/layout/radial5"/>
    <dgm:cxn modelId="{107E6B2C-8094-4589-81BB-6A7B88B16D15}" type="presParOf" srcId="{38E34170-0827-4334-8088-6805B56091E1}" destId="{9B823072-9E7C-4C02-AFC5-6019260E5384}" srcOrd="0" destOrd="0" presId="urn:microsoft.com/office/officeart/2005/8/layout/radial5"/>
    <dgm:cxn modelId="{546D050B-3089-4828-90B0-FBA1E1701C91}" type="presParOf" srcId="{667F8C26-2379-42B6-A3AF-30383CB9D33E}" destId="{58E9E9F7-F7A2-4749-9572-050F34988D22}" srcOrd="2" destOrd="0" presId="urn:microsoft.com/office/officeart/2005/8/layout/radial5"/>
    <dgm:cxn modelId="{82D6F2EA-6B73-4B65-9FD1-FCC9D802F3CC}" type="presParOf" srcId="{667F8C26-2379-42B6-A3AF-30383CB9D33E}" destId="{2CFAB2E4-F52C-4A33-B875-48FD04ECC331}" srcOrd="3" destOrd="0" presId="urn:microsoft.com/office/officeart/2005/8/layout/radial5"/>
    <dgm:cxn modelId="{F605DA8B-DDC0-40A1-B682-C40B809B76AD}" type="presParOf" srcId="{2CFAB2E4-F52C-4A33-B875-48FD04ECC331}" destId="{ACAE765E-E00A-4D36-B5B6-D054E3E32560}" srcOrd="0" destOrd="0" presId="urn:microsoft.com/office/officeart/2005/8/layout/radial5"/>
    <dgm:cxn modelId="{442B8325-E8B5-40EE-A3A4-66122B0B53C7}" type="presParOf" srcId="{667F8C26-2379-42B6-A3AF-30383CB9D33E}" destId="{1C8D9F45-D029-4DA0-A9D0-5616EA7E4DF6}" srcOrd="4" destOrd="0" presId="urn:microsoft.com/office/officeart/2005/8/layout/radial5"/>
    <dgm:cxn modelId="{AFC63AA4-6006-42DC-8280-1428CA247171}" type="presParOf" srcId="{667F8C26-2379-42B6-A3AF-30383CB9D33E}" destId="{60300751-B3D4-43A3-B964-C60B65D8065D}" srcOrd="5" destOrd="0" presId="urn:microsoft.com/office/officeart/2005/8/layout/radial5"/>
    <dgm:cxn modelId="{014E1B11-38DF-4E5E-A38C-4DD197B4C8D6}" type="presParOf" srcId="{60300751-B3D4-43A3-B964-C60B65D8065D}" destId="{007B1609-F5BF-41DF-B274-831A7B6B64C1}" srcOrd="0" destOrd="0" presId="urn:microsoft.com/office/officeart/2005/8/layout/radial5"/>
    <dgm:cxn modelId="{7C3ADC65-57C0-49F5-8356-E49515FEFC4B}" type="presParOf" srcId="{667F8C26-2379-42B6-A3AF-30383CB9D33E}" destId="{2D57BDBD-0DA3-4D80-A3F8-A42C94F33791}" srcOrd="6" destOrd="0" presId="urn:microsoft.com/office/officeart/2005/8/layout/radial5"/>
    <dgm:cxn modelId="{BD5A1945-E5BE-4A4A-95A8-0AD53EA8E424}" type="presParOf" srcId="{667F8C26-2379-42B6-A3AF-30383CB9D33E}" destId="{01B51AD0-527F-4FB8-BFF7-CDACDC7CCBD2}" srcOrd="7" destOrd="0" presId="urn:microsoft.com/office/officeart/2005/8/layout/radial5"/>
    <dgm:cxn modelId="{00030AE3-490B-4C22-8FC5-D11E36AC39B8}" type="presParOf" srcId="{01B51AD0-527F-4FB8-BFF7-CDACDC7CCBD2}" destId="{F3B5E3E9-312D-47FF-982F-A7E6E93E6D94}" srcOrd="0" destOrd="0" presId="urn:microsoft.com/office/officeart/2005/8/layout/radial5"/>
    <dgm:cxn modelId="{165BA72E-F211-4D3E-8253-44D09E83A448}" type="presParOf" srcId="{667F8C26-2379-42B6-A3AF-30383CB9D33E}" destId="{073BB904-79DB-4FAA-988E-281007627470}" srcOrd="8" destOrd="0" presId="urn:microsoft.com/office/officeart/2005/8/layout/radial5"/>
    <dgm:cxn modelId="{5C82C9F3-F870-4506-8D53-27D43925CC9E}" type="presParOf" srcId="{667F8C26-2379-42B6-A3AF-30383CB9D33E}" destId="{3EA1D77E-DBA2-47DD-B655-6ECFA0C3714B}" srcOrd="9" destOrd="0" presId="urn:microsoft.com/office/officeart/2005/8/layout/radial5"/>
    <dgm:cxn modelId="{38DDE511-4209-4A3E-B0E9-2B966E91CDC3}" type="presParOf" srcId="{3EA1D77E-DBA2-47DD-B655-6ECFA0C3714B}" destId="{D1D40BFB-F0AA-4540-A8C0-AF31FFB4DF74}" srcOrd="0" destOrd="0" presId="urn:microsoft.com/office/officeart/2005/8/layout/radial5"/>
    <dgm:cxn modelId="{BD79304D-5A8A-4B62-B2F4-7AEBBEA77638}" type="presParOf" srcId="{667F8C26-2379-42B6-A3AF-30383CB9D33E}" destId="{0D571929-5CB4-4A5D-90C6-93ACF86E206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33EE6-FD20-4A2B-A3D7-FC6E7F71DC58}">
      <dsp:nvSpPr>
        <dsp:cNvPr id="0" name=""/>
        <dsp:cNvSpPr/>
      </dsp:nvSpPr>
      <dsp:spPr>
        <a:xfrm>
          <a:off x="6891" y="374062"/>
          <a:ext cx="2059681" cy="2310389"/>
        </a:xfrm>
        <a:prstGeom prst="roundRect">
          <a:avLst>
            <a:gd name="adj" fmla="val 10000"/>
          </a:avLst>
        </a:prstGeom>
        <a:solidFill>
          <a:srgbClr val="F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600" b="1" kern="1200">
              <a:solidFill>
                <a:schemeClr val="tx1"/>
              </a:solidFill>
            </a:rPr>
            <a:t>CO</a:t>
          </a:r>
          <a:r>
            <a:rPr lang="en-US" sz="2600" b="1" kern="1200" baseline="-25000">
              <a:solidFill>
                <a:schemeClr val="tx1"/>
              </a:solidFill>
            </a:rPr>
            <a:t>2</a:t>
          </a:r>
          <a:r>
            <a:rPr lang="en-US" sz="2600" b="1" kern="1200">
              <a:solidFill>
                <a:schemeClr val="tx1"/>
              </a:solidFill>
            </a:rPr>
            <a:t> Emission Sources</a:t>
          </a:r>
        </a:p>
      </dsp:txBody>
      <dsp:txXfrm>
        <a:off x="67217" y="434388"/>
        <a:ext cx="1939029" cy="2189737"/>
      </dsp:txXfrm>
    </dsp:sp>
    <dsp:sp modelId="{779A2D61-4C20-426C-9E0E-DA6DCAB8A7EB}">
      <dsp:nvSpPr>
        <dsp:cNvPr id="0" name=""/>
        <dsp:cNvSpPr/>
      </dsp:nvSpPr>
      <dsp:spPr>
        <a:xfrm>
          <a:off x="2272541" y="1273856"/>
          <a:ext cx="436652" cy="510801"/>
        </a:xfrm>
        <a:prstGeom prst="rightArrow">
          <a:avLst>
            <a:gd name="adj1" fmla="val 60000"/>
            <a:gd name="adj2" fmla="val 50000"/>
          </a:avLst>
        </a:prstGeom>
        <a:solidFill>
          <a:srgbClr val="96C73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72541" y="1376016"/>
        <a:ext cx="305656" cy="306481"/>
      </dsp:txXfrm>
    </dsp:sp>
    <dsp:sp modelId="{A4B3E606-9C81-4DA8-BE60-72A319161A55}">
      <dsp:nvSpPr>
        <dsp:cNvPr id="0" name=""/>
        <dsp:cNvSpPr/>
      </dsp:nvSpPr>
      <dsp:spPr>
        <a:xfrm>
          <a:off x="2890445" y="374062"/>
          <a:ext cx="2059681" cy="231038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tx1"/>
              </a:solidFill>
            </a:rPr>
            <a:t>Critical Energy Infrastructure </a:t>
          </a:r>
          <a:r>
            <a:rPr lang="en-US" sz="1200" b="1" u="none" kern="1200">
              <a:solidFill>
                <a:schemeClr val="tx1"/>
              </a:solidFill>
              <a:latin typeface="Calibri" panose="020F0502020204030204" pitchFamily="34" charset="0"/>
              <a:cs typeface="Calibri" panose="020F0502020204030204" pitchFamily="34" charset="0"/>
            </a:rPr>
            <a:t>(Including transport)</a:t>
          </a:r>
          <a:endParaRPr lang="en-US" sz="1200" b="1" u="none" kern="1200">
            <a:solidFill>
              <a:schemeClr val="tx1"/>
            </a:solidFill>
          </a:endParaRPr>
        </a:p>
      </dsp:txBody>
      <dsp:txXfrm>
        <a:off x="2950771" y="434388"/>
        <a:ext cx="1939029" cy="2189737"/>
      </dsp:txXfrm>
    </dsp:sp>
    <dsp:sp modelId="{FC48B2F4-E029-4FDC-A0F2-1A997185BD04}">
      <dsp:nvSpPr>
        <dsp:cNvPr id="0" name=""/>
        <dsp:cNvSpPr/>
      </dsp:nvSpPr>
      <dsp:spPr>
        <a:xfrm>
          <a:off x="5156095" y="1273856"/>
          <a:ext cx="436652" cy="510801"/>
        </a:xfrm>
        <a:prstGeom prst="rightArrow">
          <a:avLst>
            <a:gd name="adj1" fmla="val 60000"/>
            <a:gd name="adj2" fmla="val 50000"/>
          </a:avLst>
        </a:prstGeom>
        <a:solidFill>
          <a:srgbClr val="96C73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56095" y="1376016"/>
        <a:ext cx="305656" cy="306481"/>
      </dsp:txXfrm>
    </dsp:sp>
    <dsp:sp modelId="{6B18FD05-49AE-43EF-B5FE-556D1A81D83D}">
      <dsp:nvSpPr>
        <dsp:cNvPr id="0" name=""/>
        <dsp:cNvSpPr/>
      </dsp:nvSpPr>
      <dsp:spPr>
        <a:xfrm>
          <a:off x="5774000" y="396034"/>
          <a:ext cx="2059681" cy="2266446"/>
        </a:xfrm>
        <a:prstGeom prst="roundRect">
          <a:avLst>
            <a:gd name="adj" fmla="val 10000"/>
          </a:avLst>
        </a:prstGeom>
        <a:solidFill>
          <a:srgbClr val="47BC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600" b="1" kern="1200">
              <a:solidFill>
                <a:schemeClr val="tx1"/>
              </a:solidFill>
            </a:rPr>
            <a:t>CO</a:t>
          </a:r>
          <a:r>
            <a:rPr lang="en-US" sz="2600" b="1" kern="1200" baseline="-25000">
              <a:solidFill>
                <a:schemeClr val="tx1"/>
              </a:solidFill>
            </a:rPr>
            <a:t>2</a:t>
          </a:r>
          <a:r>
            <a:rPr lang="en-US" sz="2600" b="1" kern="1200">
              <a:solidFill>
                <a:schemeClr val="tx1"/>
              </a:solidFill>
            </a:rPr>
            <a:t> Geologic Storage</a:t>
          </a:r>
        </a:p>
      </dsp:txBody>
      <dsp:txXfrm>
        <a:off x="5834326" y="456360"/>
        <a:ext cx="1939029" cy="214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9460A-CDAB-45CE-BDDF-F6CB4A8BC2FE}">
      <dsp:nvSpPr>
        <dsp:cNvPr id="0" name=""/>
        <dsp:cNvSpPr/>
      </dsp:nvSpPr>
      <dsp:spPr>
        <a:xfrm>
          <a:off x="2644596" y="1909716"/>
          <a:ext cx="1021928" cy="10219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CS PlanIT</a:t>
          </a:r>
        </a:p>
      </dsp:txBody>
      <dsp:txXfrm>
        <a:off x="2794254" y="2059374"/>
        <a:ext cx="722612" cy="722612"/>
      </dsp:txXfrm>
    </dsp:sp>
    <dsp:sp modelId="{38E34170-0827-4334-8088-6805B56091E1}">
      <dsp:nvSpPr>
        <dsp:cNvPr id="0" name=""/>
        <dsp:cNvSpPr/>
      </dsp:nvSpPr>
      <dsp:spPr>
        <a:xfrm rot="5400000">
          <a:off x="2987206" y="1385259"/>
          <a:ext cx="336708" cy="432673"/>
        </a:xfrm>
        <a:prstGeom prst="rightArrow">
          <a:avLst>
            <a:gd name="adj1" fmla="val 60000"/>
            <a:gd name="adj2" fmla="val 50000"/>
          </a:avLst>
        </a:prstGeom>
        <a:solidFill>
          <a:srgbClr val="F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037712" y="1421288"/>
        <a:ext cx="235696" cy="259603"/>
      </dsp:txXfrm>
    </dsp:sp>
    <dsp:sp modelId="{58E9E9F7-F7A2-4749-9572-050F34988D22}">
      <dsp:nvSpPr>
        <dsp:cNvPr id="0" name=""/>
        <dsp:cNvSpPr/>
      </dsp:nvSpPr>
      <dsp:spPr>
        <a:xfrm>
          <a:off x="2432359" y="1849"/>
          <a:ext cx="1446401" cy="1272568"/>
        </a:xfrm>
        <a:prstGeom prst="ellipse">
          <a:avLst/>
        </a:prstGeom>
        <a:solidFill>
          <a:srgbClr val="F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solidFill>
                <a:schemeClr val="tx1"/>
              </a:solidFill>
              <a:latin typeface="Calibri" panose="020F0502020204030204" pitchFamily="34" charset="0"/>
              <a:cs typeface="Calibri" panose="020F0502020204030204" pitchFamily="34" charset="0"/>
            </a:rPr>
            <a:t>CO</a:t>
          </a:r>
          <a:r>
            <a:rPr lang="en-US" sz="1600" b="1" u="sng" kern="1200" baseline="-25000" dirty="0">
              <a:solidFill>
                <a:schemeClr val="tx1"/>
              </a:solidFill>
              <a:latin typeface="Calibri" panose="020F0502020204030204" pitchFamily="34" charset="0"/>
              <a:cs typeface="Calibri" panose="020F0502020204030204" pitchFamily="34" charset="0"/>
            </a:rPr>
            <a:t>2</a:t>
          </a:r>
          <a:r>
            <a:rPr lang="en-US" sz="1600" b="1" u="sng" kern="1200" dirty="0">
              <a:solidFill>
                <a:schemeClr val="tx1"/>
              </a:solidFill>
              <a:latin typeface="Calibri" panose="020F0502020204030204" pitchFamily="34" charset="0"/>
              <a:cs typeface="Calibri" panose="020F0502020204030204" pitchFamily="34" charset="0"/>
            </a:rPr>
            <a:t> Emission Sources</a:t>
          </a:r>
        </a:p>
      </dsp:txBody>
      <dsp:txXfrm>
        <a:off x="2644180" y="188212"/>
        <a:ext cx="1022759" cy="899842"/>
      </dsp:txXfrm>
    </dsp:sp>
    <dsp:sp modelId="{2CFAB2E4-F52C-4A33-B875-48FD04ECC331}">
      <dsp:nvSpPr>
        <dsp:cNvPr id="0" name=""/>
        <dsp:cNvSpPr/>
      </dsp:nvSpPr>
      <dsp:spPr>
        <a:xfrm rot="9720000">
          <a:off x="3758536" y="1957086"/>
          <a:ext cx="316009" cy="432673"/>
        </a:xfrm>
        <a:prstGeom prst="rightArrow">
          <a:avLst>
            <a:gd name="adj1" fmla="val 60000"/>
            <a:gd name="adj2" fmla="val 50000"/>
          </a:avLst>
        </a:prstGeom>
        <a:solidFill>
          <a:srgbClr val="FFD86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851019" y="2028973"/>
        <a:ext cx="221206" cy="259603"/>
      </dsp:txXfrm>
    </dsp:sp>
    <dsp:sp modelId="{1C8D9F45-D029-4DA0-A9D0-5616EA7E4DF6}">
      <dsp:nvSpPr>
        <dsp:cNvPr id="0" name=""/>
        <dsp:cNvSpPr/>
      </dsp:nvSpPr>
      <dsp:spPr>
        <a:xfrm>
          <a:off x="4170968" y="1233559"/>
          <a:ext cx="1359790" cy="1272568"/>
        </a:xfrm>
        <a:prstGeom prst="ellipse">
          <a:avLst/>
        </a:prstGeom>
        <a:solidFill>
          <a:srgbClr val="FFD8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Calibri" panose="020F0502020204030204" pitchFamily="34" charset="0"/>
              <a:cs typeface="Calibri" panose="020F0502020204030204" pitchFamily="34" charset="0"/>
            </a:rPr>
            <a:t>Natural Hazards</a:t>
          </a:r>
        </a:p>
      </dsp:txBody>
      <dsp:txXfrm>
        <a:off x="4370105" y="1419922"/>
        <a:ext cx="961516" cy="899842"/>
      </dsp:txXfrm>
    </dsp:sp>
    <dsp:sp modelId="{60300751-B3D4-43A3-B964-C60B65D8065D}">
      <dsp:nvSpPr>
        <dsp:cNvPr id="0" name=""/>
        <dsp:cNvSpPr/>
      </dsp:nvSpPr>
      <dsp:spPr>
        <a:xfrm rot="13778102">
          <a:off x="3742994" y="2946036"/>
          <a:ext cx="377067" cy="432673"/>
        </a:xfrm>
        <a:prstGeom prst="rightArrow">
          <a:avLst>
            <a:gd name="adj1" fmla="val 60000"/>
            <a:gd name="adj2" fmla="val 50000"/>
          </a:avLst>
        </a:prstGeom>
        <a:solidFill>
          <a:srgbClr val="47BCF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836185" y="3075666"/>
        <a:ext cx="263947" cy="259603"/>
      </dsp:txXfrm>
    </dsp:sp>
    <dsp:sp modelId="{2D57BDBD-0DA3-4D80-A3F8-A42C94F33791}">
      <dsp:nvSpPr>
        <dsp:cNvPr id="0" name=""/>
        <dsp:cNvSpPr/>
      </dsp:nvSpPr>
      <dsp:spPr>
        <a:xfrm>
          <a:off x="3647636" y="3228356"/>
          <a:ext cx="1470618" cy="1272568"/>
        </a:xfrm>
        <a:prstGeom prst="ellipse">
          <a:avLst/>
        </a:prstGeom>
        <a:solidFill>
          <a:srgbClr val="47BC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solidFill>
                <a:schemeClr val="tx1"/>
              </a:solidFill>
              <a:latin typeface="Calibri" panose="020F0502020204030204" pitchFamily="34" charset="0"/>
              <a:cs typeface="Calibri" panose="020F0502020204030204" pitchFamily="34" charset="0"/>
            </a:rPr>
            <a:t>CO</a:t>
          </a:r>
          <a:r>
            <a:rPr lang="en-US" sz="1600" b="1" u="sng" kern="1200" baseline="-25000" dirty="0">
              <a:solidFill>
                <a:schemeClr val="tx1"/>
              </a:solidFill>
              <a:latin typeface="Calibri" panose="020F0502020204030204" pitchFamily="34" charset="0"/>
              <a:cs typeface="Calibri" panose="020F0502020204030204" pitchFamily="34" charset="0"/>
            </a:rPr>
            <a:t>2</a:t>
          </a:r>
          <a:r>
            <a:rPr lang="en-US" sz="1600" b="1" u="sng" kern="1200" dirty="0">
              <a:solidFill>
                <a:schemeClr val="tx1"/>
              </a:solidFill>
              <a:latin typeface="Calibri" panose="020F0502020204030204" pitchFamily="34" charset="0"/>
              <a:cs typeface="Calibri" panose="020F0502020204030204" pitchFamily="34" charset="0"/>
            </a:rPr>
            <a:t> Sinks and CCS Projects</a:t>
          </a:r>
        </a:p>
      </dsp:txBody>
      <dsp:txXfrm>
        <a:off x="3863003" y="3414719"/>
        <a:ext cx="1039884" cy="899842"/>
      </dsp:txXfrm>
    </dsp:sp>
    <dsp:sp modelId="{01B51AD0-527F-4FB8-BFF7-CDACDC7CCBD2}">
      <dsp:nvSpPr>
        <dsp:cNvPr id="0" name=""/>
        <dsp:cNvSpPr/>
      </dsp:nvSpPr>
      <dsp:spPr>
        <a:xfrm rot="18914187">
          <a:off x="2140286" y="2950791"/>
          <a:ext cx="459815" cy="432673"/>
        </a:xfrm>
        <a:prstGeom prst="rightArrow">
          <a:avLst>
            <a:gd name="adj1" fmla="val 60000"/>
            <a:gd name="adj2" fmla="val 50000"/>
          </a:avLst>
        </a:prstGeom>
        <a:solidFill>
          <a:srgbClr val="E3A4E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2159106" y="3083028"/>
        <a:ext cx="330013" cy="259603"/>
      </dsp:txXfrm>
    </dsp:sp>
    <dsp:sp modelId="{073BB904-79DB-4FAA-988E-281007627470}">
      <dsp:nvSpPr>
        <dsp:cNvPr id="0" name=""/>
        <dsp:cNvSpPr/>
      </dsp:nvSpPr>
      <dsp:spPr>
        <a:xfrm>
          <a:off x="985880" y="3228356"/>
          <a:ext cx="1427503" cy="1272568"/>
        </a:xfrm>
        <a:prstGeom prst="ellipse">
          <a:avLst/>
        </a:prstGeom>
        <a:solidFill>
          <a:srgbClr val="E3A4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tx1"/>
              </a:solidFill>
              <a:latin typeface="Calibri" panose="020F0502020204030204" pitchFamily="34" charset="0"/>
              <a:cs typeface="Calibri" panose="020F0502020204030204" pitchFamily="34" charset="0"/>
            </a:rPr>
            <a:t>Environmental Justice and Social Justice</a:t>
          </a:r>
        </a:p>
      </dsp:txBody>
      <dsp:txXfrm>
        <a:off x="1194933" y="3414719"/>
        <a:ext cx="1009397" cy="899842"/>
      </dsp:txXfrm>
    </dsp:sp>
    <dsp:sp modelId="{3EA1D77E-DBA2-47DD-B655-6ECFA0C3714B}">
      <dsp:nvSpPr>
        <dsp:cNvPr id="0" name=""/>
        <dsp:cNvSpPr/>
      </dsp:nvSpPr>
      <dsp:spPr>
        <a:xfrm rot="1080000">
          <a:off x="2265969" y="1963152"/>
          <a:ext cx="294558" cy="432673"/>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2268131" y="2036034"/>
        <a:ext cx="206191" cy="259603"/>
      </dsp:txXfrm>
    </dsp:sp>
    <dsp:sp modelId="{0D571929-5CB4-4A5D-90C6-93ACF86E2062}">
      <dsp:nvSpPr>
        <dsp:cNvPr id="0" name=""/>
        <dsp:cNvSpPr/>
      </dsp:nvSpPr>
      <dsp:spPr>
        <a:xfrm>
          <a:off x="734193" y="1233559"/>
          <a:ext cx="1452127" cy="1272568"/>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tx1"/>
              </a:solidFill>
              <a:latin typeface="Calibri" panose="020F0502020204030204" pitchFamily="34" charset="0"/>
              <a:cs typeface="Calibri" panose="020F0502020204030204" pitchFamily="34" charset="0"/>
            </a:rPr>
            <a:t>Critical Energy Infrastructure</a:t>
          </a:r>
        </a:p>
      </dsp:txBody>
      <dsp:txXfrm>
        <a:off x="946852" y="1419922"/>
        <a:ext cx="1026809" cy="8998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56E91-2A7B-45F3-A176-E0BC92516EB1}"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7E691-29E0-406C-8DE1-D4D94FBEE4BE}" type="slidenum">
              <a:rPr lang="en-US" smtClean="0"/>
              <a:t>‹#›</a:t>
            </a:fld>
            <a:endParaRPr lang="en-US" dirty="0"/>
          </a:p>
        </p:txBody>
      </p:sp>
    </p:spTree>
    <p:extLst>
      <p:ext uri="{BB962C8B-B14F-4D97-AF65-F5344CB8AC3E}">
        <p14:creationId xmlns:p14="http://schemas.microsoft.com/office/powerpoint/2010/main" val="213735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1</a:t>
            </a:fld>
            <a:endParaRPr lang="en-US"/>
          </a:p>
        </p:txBody>
      </p:sp>
    </p:spTree>
    <p:extLst>
      <p:ext uri="{BB962C8B-B14F-4D97-AF65-F5344CB8AC3E}">
        <p14:creationId xmlns:p14="http://schemas.microsoft.com/office/powerpoint/2010/main" val="257835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465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4</a:t>
            </a:fld>
            <a:endParaRPr lang="en-US"/>
          </a:p>
        </p:txBody>
      </p:sp>
    </p:spTree>
    <p:extLst>
      <p:ext uri="{BB962C8B-B14F-4D97-AF65-F5344CB8AC3E}">
        <p14:creationId xmlns:p14="http://schemas.microsoft.com/office/powerpoint/2010/main" val="245552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81FC6C9-EE85-4547-A10C-74068D0C629C}" type="slidenum">
              <a:rPr lang="en-US" smtClean="0"/>
              <a:t>5</a:t>
            </a:fld>
            <a:endParaRPr lang="en-US" dirty="0"/>
          </a:p>
        </p:txBody>
      </p:sp>
    </p:spTree>
    <p:extLst>
      <p:ext uri="{BB962C8B-B14F-4D97-AF65-F5344CB8AC3E}">
        <p14:creationId xmlns:p14="http://schemas.microsoft.com/office/powerpoint/2010/main" val="276918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81FC6C9-EE85-4547-A10C-74068D0C629C}" type="slidenum">
              <a:rPr lang="en-US" smtClean="0"/>
              <a:t>6</a:t>
            </a:fld>
            <a:endParaRPr lang="en-US" dirty="0"/>
          </a:p>
        </p:txBody>
      </p:sp>
    </p:spTree>
    <p:extLst>
      <p:ext uri="{BB962C8B-B14F-4D97-AF65-F5344CB8AC3E}">
        <p14:creationId xmlns:p14="http://schemas.microsoft.com/office/powerpoint/2010/main" val="1150794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7</a:t>
            </a:fld>
            <a:endParaRPr lang="en-US"/>
          </a:p>
        </p:txBody>
      </p:sp>
    </p:spTree>
    <p:extLst>
      <p:ext uri="{BB962C8B-B14F-4D97-AF65-F5344CB8AC3E}">
        <p14:creationId xmlns:p14="http://schemas.microsoft.com/office/powerpoint/2010/main" val="209910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4E7E691-29E0-406C-8DE1-D4D94FBEE4BE}" type="slidenum">
              <a:rPr lang="en-US" smtClean="0"/>
              <a:t>8</a:t>
            </a:fld>
            <a:endParaRPr lang="en-US"/>
          </a:p>
        </p:txBody>
      </p:sp>
    </p:spTree>
    <p:extLst>
      <p:ext uri="{BB962C8B-B14F-4D97-AF65-F5344CB8AC3E}">
        <p14:creationId xmlns:p14="http://schemas.microsoft.com/office/powerpoint/2010/main" val="22747619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bin"/><Relationship Id="rId3" Type="http://schemas.openxmlformats.org/officeDocument/2006/relationships/tags" Target="../tags/tag4.xml"/><Relationship Id="rId7" Type="http://schemas.openxmlformats.org/officeDocument/2006/relationships/image" Target="../media/image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bin"/><Relationship Id="rId3" Type="http://schemas.openxmlformats.org/officeDocument/2006/relationships/tags" Target="../tags/tag10.xml"/><Relationship Id="rId7" Type="http://schemas.openxmlformats.org/officeDocument/2006/relationships/image" Target="../media/image1.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5"/>
          <p:cNvSpPr>
            <a:spLocks noGrp="1"/>
          </p:cNvSpPr>
          <p:nvPr>
            <p:ph type="pic" sz="quarter" idx="10" hasCustomPrompt="1"/>
          </p:nvPr>
        </p:nvSpPr>
        <p:spPr>
          <a:xfrm>
            <a:off x="0" y="2237554"/>
            <a:ext cx="12192000" cy="4620446"/>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8" name="Title 1"/>
          <p:cNvSpPr>
            <a:spLocks noGrp="1"/>
          </p:cNvSpPr>
          <p:nvPr>
            <p:ph type="ctrTitle" hasCustomPrompt="1"/>
            <p:custDataLst>
              <p:tags r:id="rId1"/>
            </p:custDataLst>
          </p:nvPr>
        </p:nvSpPr>
        <p:spPr>
          <a:xfrm>
            <a:off x="270628" y="285430"/>
            <a:ext cx="9033029" cy="919232"/>
          </a:xfrm>
          <a:prstGeom prst="rect">
            <a:avLst/>
          </a:prstGeom>
        </p:spPr>
        <p:txBody>
          <a:bodyPr anchor="b"/>
          <a:lstStyle>
            <a:lvl1pPr algn="l">
              <a:defRPr sz="6000" b="1">
                <a:solidFill>
                  <a:srgbClr val="373838"/>
                </a:solidFill>
                <a:latin typeface="Century Gothic" panose="020B0502020202020204" pitchFamily="34" charset="0"/>
              </a:defRPr>
            </a:lvl1pPr>
          </a:lstStyle>
          <a:p>
            <a:r>
              <a:rPr lang="en-US" dirty="0"/>
              <a:t>Master Cover Title</a:t>
            </a:r>
          </a:p>
        </p:txBody>
      </p:sp>
      <p:sp>
        <p:nvSpPr>
          <p:cNvPr id="9" name="Subtitle 2"/>
          <p:cNvSpPr>
            <a:spLocks noGrp="1"/>
          </p:cNvSpPr>
          <p:nvPr>
            <p:ph type="subTitle" idx="1" hasCustomPrompt="1"/>
          </p:nvPr>
        </p:nvSpPr>
        <p:spPr>
          <a:xfrm>
            <a:off x="270628" y="1208302"/>
            <a:ext cx="9033029" cy="373510"/>
          </a:xfrm>
          <a:prstGeom prst="rect">
            <a:avLst/>
          </a:prstGeom>
        </p:spPr>
        <p:txBody>
          <a:bodyPr>
            <a:noAutofit/>
          </a:bodyPr>
          <a:lstStyle>
            <a:lvl1pPr marL="0" indent="0" algn="l">
              <a:buNone/>
              <a:defRPr sz="32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614099" y="284249"/>
            <a:ext cx="2307273" cy="917977"/>
          </a:xfrm>
          <a:prstGeom prst="rect">
            <a:avLst/>
          </a:prstGeom>
        </p:spPr>
      </p:pic>
      <p:cxnSp>
        <p:nvCxnSpPr>
          <p:cNvPr id="11" name="Straight Connector 10"/>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1E1FE1B-DFC9-4F1F-A0E3-1591BAF824A0}"/>
              </a:ext>
            </a:extLst>
          </p:cNvPr>
          <p:cNvSpPr>
            <a:spLocks noGrp="1"/>
          </p:cNvSpPr>
          <p:nvPr>
            <p:ph type="body" sz="quarter" idx="12" hasCustomPrompt="1"/>
            <p:custDataLst>
              <p:tags r:id="rId2"/>
            </p:custDataLst>
          </p:nvPr>
        </p:nvSpPr>
        <p:spPr>
          <a:xfrm>
            <a:off x="6915150" y="1658858"/>
            <a:ext cx="5160963" cy="284242"/>
          </a:xfrm>
          <a:prstGeom prst="rect">
            <a:avLst/>
          </a:prstGeom>
        </p:spPr>
        <p:txBody>
          <a:bodyPr/>
          <a:lstStyle>
            <a:lvl1pPr algn="l">
              <a:spcBef>
                <a:spcPts val="200"/>
              </a:spcBef>
              <a:defRPr sz="1400" b="1" i="1"/>
            </a:lvl1pPr>
          </a:lstStyle>
          <a:p>
            <a:pPr lvl="0"/>
            <a:r>
              <a:rPr lang="en-US" dirty="0"/>
              <a:t>NETL Presenter’s Name</a:t>
            </a:r>
          </a:p>
        </p:txBody>
      </p:sp>
      <p:sp>
        <p:nvSpPr>
          <p:cNvPr id="14" name="Text Placeholder 4">
            <a:extLst>
              <a:ext uri="{FF2B5EF4-FFF2-40B4-BE49-F238E27FC236}">
                <a16:creationId xmlns:a16="http://schemas.microsoft.com/office/drawing/2014/main" id="{BE494581-0B25-475D-A228-1638172171C0}"/>
              </a:ext>
            </a:extLst>
          </p:cNvPr>
          <p:cNvSpPr>
            <a:spLocks noGrp="1"/>
          </p:cNvSpPr>
          <p:nvPr>
            <p:ph type="body" sz="quarter" idx="14" hasCustomPrompt="1"/>
            <p:custDataLst>
              <p:tags r:id="rId3"/>
            </p:custDataLst>
          </p:nvPr>
        </p:nvSpPr>
        <p:spPr>
          <a:xfrm>
            <a:off x="6915150" y="1943100"/>
            <a:ext cx="5160963" cy="275745"/>
          </a:xfrm>
          <a:prstGeom prst="rect">
            <a:avLst/>
          </a:prstGeom>
        </p:spPr>
        <p:txBody>
          <a:bodyPr/>
          <a:lstStyle>
            <a:lvl1pPr algn="l">
              <a:spcBef>
                <a:spcPts val="200"/>
              </a:spcBef>
              <a:defRPr sz="1400" i="1"/>
            </a:lvl1pPr>
          </a:lstStyle>
          <a:p>
            <a:pPr lvl="0"/>
            <a:r>
              <a:rPr lang="en-US" dirty="0"/>
              <a:t>NETL Presenter’s Title/Office</a:t>
            </a:r>
          </a:p>
        </p:txBody>
      </p:sp>
      <p:sp>
        <p:nvSpPr>
          <p:cNvPr id="2" name="TextBox 1">
            <a:extLst>
              <a:ext uri="{FF2B5EF4-FFF2-40B4-BE49-F238E27FC236}">
                <a16:creationId xmlns:a16="http://schemas.microsoft.com/office/drawing/2014/main" id="{73712CBE-C3C2-4BCA-BE64-F63C88DA8FD2}"/>
              </a:ext>
            </a:extLst>
          </p:cNvPr>
          <p:cNvSpPr txBox="1"/>
          <p:nvPr userDrawn="1"/>
        </p:nvSpPr>
        <p:spPr>
          <a:xfrm>
            <a:off x="46892" y="5981232"/>
            <a:ext cx="1536970" cy="307777"/>
          </a:xfrm>
          <a:prstGeom prst="rect">
            <a:avLst/>
          </a:prstGeom>
          <a:noFill/>
        </p:spPr>
        <p:txBody>
          <a:bodyPr vert="horz" wrap="square" rtlCol="0">
            <a:spAutoFit/>
          </a:bodyPr>
          <a:lstStyle/>
          <a:p>
            <a:pPr algn="r" rtl="0" eaLnBrk="1" fontAlgn="auto" hangingPunct="1">
              <a:lnSpc>
                <a:spcPct val="100000"/>
              </a:lnSpc>
              <a:spcBef>
                <a:spcPts val="0"/>
              </a:spcBef>
              <a:spcAft>
                <a:spcPts val="0"/>
              </a:spcAft>
            </a:pPr>
            <a:r>
              <a:rPr lang="en-US" sz="1400" b="1" i="1" u="none" baseline="0" dirty="0">
                <a:solidFill>
                  <a:schemeClr val="bg1"/>
                </a:solidFill>
                <a:latin typeface="Century Gothic" panose="020B0502020202020204" pitchFamily="34" charset="0"/>
              </a:rPr>
              <a:t>Presentation to</a:t>
            </a:r>
          </a:p>
        </p:txBody>
      </p:sp>
      <p:sp>
        <p:nvSpPr>
          <p:cNvPr id="13" name="Text Placeholder 2" hidden="1">
            <a:extLst>
              <a:ext uri="{FF2B5EF4-FFF2-40B4-BE49-F238E27FC236}">
                <a16:creationId xmlns:a16="http://schemas.microsoft.com/office/drawing/2014/main" id="{01C11D97-687E-4C98-AF16-A6BF317B543D}"/>
              </a:ext>
            </a:extLst>
          </p:cNvPr>
          <p:cNvSpPr>
            <a:spLocks noGrp="1"/>
          </p:cNvSpPr>
          <p:nvPr>
            <p:ph type="body" sz="quarter" idx="13" hasCustomPrompt="1"/>
            <p:custDataLst>
              <p:tags r:id="rId4"/>
            </p:custDataLst>
          </p:nvPr>
        </p:nvSpPr>
        <p:spPr>
          <a:xfrm>
            <a:off x="1442520" y="6321690"/>
            <a:ext cx="4653480" cy="314260"/>
          </a:xfrm>
          <a:prstGeom prst="rect">
            <a:avLst/>
          </a:prstGeom>
        </p:spPr>
        <p:txBody>
          <a:bodyPr/>
          <a:lstStyle>
            <a:lvl1pPr>
              <a:spcBef>
                <a:spcPts val="200"/>
              </a:spcBef>
              <a:defRPr sz="1400" b="1" i="1">
                <a:solidFill>
                  <a:schemeClr val="bg1"/>
                </a:solidFill>
              </a:defRPr>
            </a:lvl1pPr>
          </a:lstStyle>
          <a:p>
            <a:pPr lvl="0"/>
            <a:r>
              <a:rPr lang="en-US" dirty="0"/>
              <a:t>Enter Month Day, Year</a:t>
            </a:r>
          </a:p>
        </p:txBody>
      </p:sp>
      <p:sp>
        <p:nvSpPr>
          <p:cNvPr id="3" name="Text Placeholder 2">
            <a:extLst>
              <a:ext uri="{FF2B5EF4-FFF2-40B4-BE49-F238E27FC236}">
                <a16:creationId xmlns:a16="http://schemas.microsoft.com/office/drawing/2014/main" id="{46D906A8-711F-4DBE-A6F7-CFA4055643EC}"/>
              </a:ext>
            </a:extLst>
          </p:cNvPr>
          <p:cNvSpPr>
            <a:spLocks noGrp="1"/>
          </p:cNvSpPr>
          <p:nvPr>
            <p:ph type="body" sz="quarter" idx="11" hasCustomPrompt="1"/>
            <p:custDataLst>
              <p:tags r:id="rId5"/>
            </p:custDataLst>
          </p:nvPr>
        </p:nvSpPr>
        <p:spPr>
          <a:xfrm>
            <a:off x="1442520" y="6010340"/>
            <a:ext cx="8768280" cy="278668"/>
          </a:xfrm>
          <a:prstGeom prst="rect">
            <a:avLst/>
          </a:prstGeom>
        </p:spPr>
        <p:txBody>
          <a:bodyPr/>
          <a:lstStyle>
            <a:lvl1pPr>
              <a:spcBef>
                <a:spcPts val="200"/>
              </a:spcBef>
              <a:defRPr sz="1400" b="1" i="1">
                <a:solidFill>
                  <a:schemeClr val="bg1"/>
                </a:solidFill>
              </a:defRPr>
            </a:lvl1pPr>
          </a:lstStyle>
          <a:p>
            <a:pPr lvl="0"/>
            <a:r>
              <a:rPr lang="en-US"/>
              <a:t>[Audience Name]</a:t>
            </a:r>
            <a:endParaRPr lang="en-US" dirty="0"/>
          </a:p>
        </p:txBody>
      </p:sp>
      <p:pic>
        <p:nvPicPr>
          <p:cNvPr id="7" name="Picture 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p:spPr>
      </p:pic>
    </p:spTree>
    <p:extLst>
      <p:ext uri="{BB962C8B-B14F-4D97-AF65-F5344CB8AC3E}">
        <p14:creationId xmlns:p14="http://schemas.microsoft.com/office/powerpoint/2010/main" val="75511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7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6050280" y="1161258"/>
            <a:ext cx="5801267" cy="4807155"/>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Picture Placeholder 12"/>
          <p:cNvSpPr>
            <a:spLocks noGrp="1"/>
          </p:cNvSpPr>
          <p:nvPr>
            <p:ph type="pic" sz="quarter" idx="14" hasCustomPrompt="1"/>
          </p:nvPr>
        </p:nvSpPr>
        <p:spPr>
          <a:xfrm>
            <a:off x="271633" y="1161258"/>
            <a:ext cx="5618628" cy="48071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Century Gothic" panose="020B0502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a:p>
            <a:endParaRPr lang="en-US" dirty="0"/>
          </a:p>
        </p:txBody>
      </p:sp>
      <p:sp>
        <p:nvSpPr>
          <p:cNvPr id="20" name="Title 1">
            <a:extLst>
              <a:ext uri="{FF2B5EF4-FFF2-40B4-BE49-F238E27FC236}">
                <a16:creationId xmlns:a16="http://schemas.microsoft.com/office/drawing/2014/main" id="{347BA0DB-A86D-42CE-86A1-1ACFFEE860DF}"/>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901F24A6-C84B-4DD6-92B7-4E5A0D07C123}"/>
              </a:ext>
            </a:extLst>
          </p:cNvPr>
          <p:cNvSpPr>
            <a:spLocks noGrp="1"/>
          </p:cNvSpPr>
          <p:nvPr>
            <p:ph type="dt" sz="half" idx="15"/>
          </p:nvPr>
        </p:nvSpPr>
        <p:spPr/>
        <p:txBody>
          <a:bodyPr/>
          <a:lstStyle/>
          <a:p>
            <a:fld id="{B15B99BB-35B7-4AC0-9968-D667EA5B4729}" type="datetime1">
              <a:rPr lang="en-US" smtClean="0"/>
              <a:t>11/5/2024</a:t>
            </a:fld>
            <a:endParaRPr lang="en-US" dirty="0"/>
          </a:p>
        </p:txBody>
      </p:sp>
      <p:sp>
        <p:nvSpPr>
          <p:cNvPr id="3" name="Slide Number Placeholder 2">
            <a:extLst>
              <a:ext uri="{FF2B5EF4-FFF2-40B4-BE49-F238E27FC236}">
                <a16:creationId xmlns:a16="http://schemas.microsoft.com/office/drawing/2014/main" id="{30D3F725-15B5-4F8D-8373-AE0AC183807C}"/>
              </a:ext>
            </a:extLst>
          </p:cNvPr>
          <p:cNvSpPr>
            <a:spLocks noGrp="1"/>
          </p:cNvSpPr>
          <p:nvPr>
            <p:ph type="sldNum" sz="quarter" idx="16"/>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195054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342900" indent="-342900">
              <a:buFont typeface="Arial" panose="020B0604020202020204" pitchFamily="34" charset="0"/>
              <a:buChar char="•"/>
              <a:defRPr lang="en-US" sz="2400" dirty="0" smtClean="0">
                <a:latin typeface="Century Gothic" panose="020B0502020202020204" pitchFamily="34" charset="0"/>
              </a:defRPr>
            </a:lvl1pPr>
            <a:lvl2pPr>
              <a:defRPr lang="en-US" sz="2000" dirty="0" smtClean="0">
                <a:latin typeface="Century Gothic" panose="020B0502020202020204" pitchFamily="34" charset="0"/>
              </a:defRPr>
            </a:lvl2pPr>
            <a:lvl3pPr>
              <a:defRPr lang="en-US" sz="1800" dirty="0" smtClean="0">
                <a:latin typeface="Century Gothic" panose="020B0502020202020204" pitchFamily="34" charset="0"/>
              </a:defRPr>
            </a:lvl3pPr>
            <a:lvl4pPr>
              <a:defRPr lang="en-US" sz="1600" dirty="0" smtClean="0">
                <a:latin typeface="Century Gothic" panose="020B0502020202020204" pitchFamily="34" charset="0"/>
              </a:defRPr>
            </a:lvl4pPr>
            <a:lvl5pPr>
              <a:defRPr lang="en-US" sz="1600"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9" hasCustomPrompt="1"/>
          </p:nvPr>
        </p:nvSpPr>
        <p:spPr>
          <a:xfrm>
            <a:off x="270370" y="1168433"/>
            <a:ext cx="3735388" cy="4765675"/>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21" name="Title 1">
            <a:extLst>
              <a:ext uri="{FF2B5EF4-FFF2-40B4-BE49-F238E27FC236}">
                <a16:creationId xmlns:a16="http://schemas.microsoft.com/office/drawing/2014/main" id="{DA759549-4AD5-4A57-A705-ACFC43CC45EA}"/>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4" name="Date Placeholder 3">
            <a:extLst>
              <a:ext uri="{FF2B5EF4-FFF2-40B4-BE49-F238E27FC236}">
                <a16:creationId xmlns:a16="http://schemas.microsoft.com/office/drawing/2014/main" id="{31C2034F-6775-404D-9722-23160086F016}"/>
              </a:ext>
            </a:extLst>
          </p:cNvPr>
          <p:cNvSpPr>
            <a:spLocks noGrp="1"/>
          </p:cNvSpPr>
          <p:nvPr>
            <p:ph type="dt" sz="half" idx="20"/>
          </p:nvPr>
        </p:nvSpPr>
        <p:spPr/>
        <p:txBody>
          <a:bodyPr/>
          <a:lstStyle/>
          <a:p>
            <a:fld id="{34C8D0A2-FD7A-47E5-926C-DCAA23649280}" type="datetime1">
              <a:rPr lang="en-US" smtClean="0"/>
              <a:t>11/5/2024</a:t>
            </a:fld>
            <a:endParaRPr lang="en-US" dirty="0"/>
          </a:p>
        </p:txBody>
      </p:sp>
      <p:sp>
        <p:nvSpPr>
          <p:cNvPr id="5" name="Slide Number Placeholder 4">
            <a:extLst>
              <a:ext uri="{FF2B5EF4-FFF2-40B4-BE49-F238E27FC236}">
                <a16:creationId xmlns:a16="http://schemas.microsoft.com/office/drawing/2014/main" id="{DBADB024-2AC8-49AD-9B6A-CB8E7D8A6812}"/>
              </a:ext>
            </a:extLst>
          </p:cNvPr>
          <p:cNvSpPr>
            <a:spLocks noGrp="1"/>
          </p:cNvSpPr>
          <p:nvPr>
            <p:ph type="sldNum" sz="quarter" idx="21"/>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1008776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pic>
        <p:nvPicPr>
          <p:cNvPr id="15" name="Picture 14">
            <a:extLst>
              <a:ext uri="{FF2B5EF4-FFF2-40B4-BE49-F238E27FC236}">
                <a16:creationId xmlns:a16="http://schemas.microsoft.com/office/drawing/2014/main" id="{76548F51-671A-470B-B43F-5B9D4C23EC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3000" y="3279608"/>
            <a:ext cx="640080" cy="640077"/>
          </a:xfrm>
          <a:prstGeom prst="rect">
            <a:avLst/>
          </a:prstGeom>
        </p:spPr>
      </p:pic>
      <p:pic>
        <p:nvPicPr>
          <p:cNvPr id="16" name="Picture 15">
            <a:extLst>
              <a:ext uri="{FF2B5EF4-FFF2-40B4-BE49-F238E27FC236}">
                <a16:creationId xmlns:a16="http://schemas.microsoft.com/office/drawing/2014/main" id="{88BE746E-E4E8-4A20-A382-5D2265D36220}"/>
              </a:ext>
            </a:extLst>
          </p:cNvPr>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139874" y="3861369"/>
            <a:ext cx="640080" cy="640080"/>
          </a:xfrm>
          <a:prstGeom prst="rect">
            <a:avLst/>
          </a:prstGeom>
        </p:spPr>
      </p:pic>
      <p:pic>
        <p:nvPicPr>
          <p:cNvPr id="17" name="Picture 16">
            <a:extLst>
              <a:ext uri="{FF2B5EF4-FFF2-40B4-BE49-F238E27FC236}">
                <a16:creationId xmlns:a16="http://schemas.microsoft.com/office/drawing/2014/main" id="{FCF25787-BF7B-44AD-AF1E-D47853B45391}"/>
              </a:ext>
            </a:extLst>
          </p:cNvPr>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141950" y="4459767"/>
            <a:ext cx="640080" cy="640080"/>
          </a:xfrm>
          <a:prstGeom prst="rect">
            <a:avLst/>
          </a:prstGeom>
        </p:spPr>
      </p:pic>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sp>
        <p:nvSpPr>
          <p:cNvPr id="19" name="Rectangle 18">
            <a:extLst>
              <a:ext uri="{FF2B5EF4-FFF2-40B4-BE49-F238E27FC236}">
                <a16:creationId xmlns:a16="http://schemas.microsoft.com/office/drawing/2014/main" id="{F01E7EF0-2693-4EED-B5A9-325A31D30890}"/>
              </a:ext>
            </a:extLst>
          </p:cNvPr>
          <p:cNvSpPr/>
          <p:nvPr userDrawn="1"/>
        </p:nvSpPr>
        <p:spPr>
          <a:xfrm>
            <a:off x="651001" y="4615637"/>
            <a:ext cx="4095993" cy="338554"/>
          </a:xfrm>
          <a:prstGeom prst="rect">
            <a:avLst/>
          </a:prstGeom>
        </p:spPr>
        <p:txBody>
          <a:bodyPr wrap="none">
            <a:spAutoFit/>
          </a:bodyPr>
          <a:lstStyle/>
          <a:p>
            <a:r>
              <a:rPr lang="en-US" sz="1600" b="1" dirty="0">
                <a:solidFill>
                  <a:schemeClr val="tx1"/>
                </a:solidFill>
                <a:latin typeface="Century Gothic" panose="020B0502020202020204" pitchFamily="34" charset="0"/>
              </a:rPr>
              <a:t>@NationalEnergyTechnologyLaboratory</a:t>
            </a:r>
          </a:p>
        </p:txBody>
      </p:sp>
      <p:sp>
        <p:nvSpPr>
          <p:cNvPr id="20" name="Rectangle 19">
            <a:extLst>
              <a:ext uri="{FF2B5EF4-FFF2-40B4-BE49-F238E27FC236}">
                <a16:creationId xmlns:a16="http://schemas.microsoft.com/office/drawing/2014/main" id="{C5C034DC-99D8-4BE2-8889-D74F45150443}"/>
              </a:ext>
            </a:extLst>
          </p:cNvPr>
          <p:cNvSpPr/>
          <p:nvPr userDrawn="1"/>
        </p:nvSpPr>
        <p:spPr>
          <a:xfrm>
            <a:off x="651000" y="343197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1" name="Rectangle 20">
            <a:extLst>
              <a:ext uri="{FF2B5EF4-FFF2-40B4-BE49-F238E27FC236}">
                <a16:creationId xmlns:a16="http://schemas.microsoft.com/office/drawing/2014/main" id="{F8BC4024-931C-4653-B10B-CE8039C94AAF}"/>
              </a:ext>
            </a:extLst>
          </p:cNvPr>
          <p:cNvSpPr/>
          <p:nvPr userDrawn="1"/>
        </p:nvSpPr>
        <p:spPr>
          <a:xfrm>
            <a:off x="651000" y="401436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2" name="Text Placeholder 10">
            <a:extLst>
              <a:ext uri="{FF2B5EF4-FFF2-40B4-BE49-F238E27FC236}">
                <a16:creationId xmlns:a16="http://schemas.microsoft.com/office/drawing/2014/main" id="{476F9019-FA1A-4FAA-A83C-18E0DF2FAAEE}"/>
              </a:ext>
            </a:extLst>
          </p:cNvPr>
          <p:cNvSpPr>
            <a:spLocks noGrp="1"/>
          </p:cNvSpPr>
          <p:nvPr>
            <p:ph type="body" sz="quarter" idx="11" hasCustomPrompt="1"/>
          </p:nvPr>
        </p:nvSpPr>
        <p:spPr>
          <a:xfrm>
            <a:off x="252228" y="5738543"/>
            <a:ext cx="4171707" cy="274320"/>
          </a:xfrm>
          <a:prstGeom prst="rect">
            <a:avLst/>
          </a:prstGeom>
        </p:spPr>
        <p:txBody>
          <a:bodyPr lIns="0" tIns="0" bIns="0" anchor="b">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name</a:t>
            </a:r>
          </a:p>
        </p:txBody>
      </p:sp>
      <p:sp>
        <p:nvSpPr>
          <p:cNvPr id="23" name="Text Placeholder 10">
            <a:extLst>
              <a:ext uri="{FF2B5EF4-FFF2-40B4-BE49-F238E27FC236}">
                <a16:creationId xmlns:a16="http://schemas.microsoft.com/office/drawing/2014/main" id="{D7446446-DB2C-4247-AA31-2675DEAA47C1}"/>
              </a:ext>
            </a:extLst>
          </p:cNvPr>
          <p:cNvSpPr>
            <a:spLocks noGrp="1"/>
          </p:cNvSpPr>
          <p:nvPr>
            <p:ph type="body" sz="quarter" idx="16" hasCustomPrompt="1"/>
          </p:nvPr>
        </p:nvSpPr>
        <p:spPr>
          <a:xfrm>
            <a:off x="259464" y="6066078"/>
            <a:ext cx="4171707" cy="612535"/>
          </a:xfrm>
          <a:prstGeom prst="rect">
            <a:avLst/>
          </a:prstGeom>
        </p:spPr>
        <p:txBody>
          <a:bodyPr lIns="0" tIns="0" bIns="0" anchor="t">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information</a:t>
            </a:r>
          </a:p>
        </p:txBody>
      </p:sp>
      <p:sp>
        <p:nvSpPr>
          <p:cNvPr id="24" name="Rectangle 23">
            <a:extLst>
              <a:ext uri="{FF2B5EF4-FFF2-40B4-BE49-F238E27FC236}">
                <a16:creationId xmlns:a16="http://schemas.microsoft.com/office/drawing/2014/main" id="{C9E4F8AC-9B7D-4AAD-A0A2-AC30C00ABCCF}"/>
              </a:ext>
            </a:extLst>
          </p:cNvPr>
          <p:cNvSpPr/>
          <p:nvPr userDrawn="1"/>
        </p:nvSpPr>
        <p:spPr>
          <a:xfrm>
            <a:off x="147056" y="5429122"/>
            <a:ext cx="1233030" cy="338554"/>
          </a:xfrm>
          <a:prstGeom prst="rect">
            <a:avLst/>
          </a:prstGeom>
        </p:spPr>
        <p:txBody>
          <a:bodyPr wrap="none">
            <a:spAutoFit/>
          </a:bodyPr>
          <a:lstStyle/>
          <a:p>
            <a:r>
              <a:rPr lang="en-US" sz="1600" dirty="0">
                <a:solidFill>
                  <a:schemeClr val="tx1"/>
                </a:solidFill>
                <a:latin typeface="Century Gothic" panose="020B0502020202020204" pitchFamily="34" charset="0"/>
              </a:rPr>
              <a:t>CONTACT:</a:t>
            </a:r>
            <a:endParaRPr lang="en-US" sz="1600" b="1" dirty="0">
              <a:solidFill>
                <a:schemeClr val="tx1"/>
              </a:solidFill>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0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Blank">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86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4" descr="http://www.zastavki.com/pictures/2560x1600/2009/Nature_Forest_The_road_through_the_national_park_017408_.jpg">
            <a:extLst>
              <a:ext uri="{FF2B5EF4-FFF2-40B4-BE49-F238E27FC236}">
                <a16:creationId xmlns:a16="http://schemas.microsoft.com/office/drawing/2014/main" id="{7265A6CD-018D-4D57-8763-2FFE3CC97E67}"/>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BF592D-D3BD-4937-A0DF-93BD6576A551}"/>
              </a:ext>
            </a:extLst>
          </p:cNvPr>
          <p:cNvPicPr>
            <a:picLocks noChangeAspect="1"/>
          </p:cNvPicPr>
          <p:nvPr userDrawn="1"/>
        </p:nvPicPr>
        <p:blipFill>
          <a:blip r:embed="rId3"/>
          <a:stretch>
            <a:fillRect/>
          </a:stretch>
        </p:blipFill>
        <p:spPr>
          <a:xfrm>
            <a:off x="10113434" y="6319839"/>
            <a:ext cx="1826684" cy="333375"/>
          </a:xfrm>
          <a:prstGeom prst="rect">
            <a:avLst/>
          </a:prstGeom>
          <a:effectLst>
            <a:outerShdw blurRad="63500" sx="102000" sy="102000" algn="ctr" rotWithShape="0">
              <a:prstClr val="black">
                <a:alpha val="40000"/>
              </a:prstClr>
            </a:outerShdw>
          </a:effectLst>
        </p:spPr>
      </p:pic>
      <p:pic>
        <p:nvPicPr>
          <p:cNvPr id="6" name="Picture 8">
            <a:extLst>
              <a:ext uri="{FF2B5EF4-FFF2-40B4-BE49-F238E27FC236}">
                <a16:creationId xmlns:a16="http://schemas.microsoft.com/office/drawing/2014/main" id="{724B4FA8-DDE5-4643-9F89-81B2672964C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13901" y="382589"/>
            <a:ext cx="232621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5EE0076-F381-493D-A52B-19CCA38E22D7}"/>
              </a:ext>
            </a:extLst>
          </p:cNvPr>
          <p:cNvCxnSpPr/>
          <p:nvPr userDrawn="1"/>
        </p:nvCxnSpPr>
        <p:spPr>
          <a:xfrm>
            <a:off x="0" y="2239963"/>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36F46A6-0B85-41D8-93D5-16ACB5A454BE}"/>
              </a:ext>
            </a:extLst>
          </p:cNvPr>
          <p:cNvSpPr txBox="1">
            <a:spLocks/>
          </p:cNvSpPr>
          <p:nvPr userDrawn="1"/>
        </p:nvSpPr>
        <p:spPr>
          <a:xfrm>
            <a:off x="270934" y="6319838"/>
            <a:ext cx="4868333" cy="411162"/>
          </a:xfrm>
          <a:prstGeom prst="rect">
            <a:avLst/>
          </a:prstGeom>
        </p:spPr>
        <p:txBody>
          <a:bodyPr lIns="68580" tIns="34290" rIns="68580" bIns="34290"/>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lnSpc>
                <a:spcPct val="100000"/>
              </a:lnSpc>
              <a:spcBef>
                <a:spcPts val="0"/>
              </a:spcBef>
              <a:spcAft>
                <a:spcPts val="0"/>
              </a:spcAft>
              <a:defRPr/>
            </a:pPr>
            <a:r>
              <a:rPr lang="en-US" sz="1350" b="1" dirty="0">
                <a:solidFill>
                  <a:schemeClr val="bg1"/>
                </a:solidFill>
              </a:rPr>
              <a:t>Solutions for Today | Options for Tomorrow</a:t>
            </a:r>
          </a:p>
        </p:txBody>
      </p:sp>
      <p:sp>
        <p:nvSpPr>
          <p:cNvPr id="37" name="Title 1"/>
          <p:cNvSpPr>
            <a:spLocks noGrp="1"/>
          </p:cNvSpPr>
          <p:nvPr>
            <p:ph type="ctrTitle"/>
          </p:nvPr>
        </p:nvSpPr>
        <p:spPr>
          <a:xfrm>
            <a:off x="270628" y="285430"/>
            <a:ext cx="9033029" cy="919232"/>
          </a:xfrm>
        </p:spPr>
        <p:txBody>
          <a:bodyPr anchor="b"/>
          <a:lstStyle>
            <a:lvl1pPr algn="l">
              <a:defRPr sz="4500" b="1">
                <a:solidFill>
                  <a:srgbClr val="373838"/>
                </a:solidFill>
              </a:defRPr>
            </a:lvl1pPr>
          </a:lstStyle>
          <a:p>
            <a:r>
              <a:rPr lang="en-US"/>
              <a:t>Click to edit Master title style</a:t>
            </a:r>
            <a:endParaRPr lang="en-US" dirty="0"/>
          </a:p>
        </p:txBody>
      </p:sp>
      <p:sp>
        <p:nvSpPr>
          <p:cNvPr id="38" name="Subtitle 2"/>
          <p:cNvSpPr>
            <a:spLocks noGrp="1"/>
          </p:cNvSpPr>
          <p:nvPr>
            <p:ph type="subTitle" idx="1"/>
          </p:nvPr>
        </p:nvSpPr>
        <p:spPr>
          <a:xfrm>
            <a:off x="270628" y="1208302"/>
            <a:ext cx="9033029" cy="373510"/>
          </a:xfrm>
        </p:spPr>
        <p:txBody>
          <a:bodyPr>
            <a:noAutofit/>
          </a:bodyPr>
          <a:lstStyle>
            <a:lvl1pPr marL="0" indent="0" algn="l">
              <a:buNone/>
              <a:defRPr sz="2400" b="1">
                <a:solidFill>
                  <a:srgbClr val="98C93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86C6BF12-7CF9-4C32-BEEA-011ADBDCA6B4}"/>
              </a:ext>
            </a:extLst>
          </p:cNvPr>
          <p:cNvSpPr>
            <a:spLocks noGrp="1"/>
          </p:cNvSpPr>
          <p:nvPr>
            <p:ph sz="quarter" idx="10"/>
          </p:nvPr>
        </p:nvSpPr>
        <p:spPr>
          <a:xfrm>
            <a:off x="2307167" y="3887788"/>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876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C96ADB-8625-454F-B5FA-0EC011245284}"/>
              </a:ext>
            </a:extLst>
          </p:cNvPr>
          <p:cNvSpPr/>
          <p:nvPr userDrawn="1"/>
        </p:nvSpPr>
        <p:spPr>
          <a:xfrm rot="5400000" flipH="1">
            <a:off x="6073143"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 name="Rectangle 4">
            <a:extLst>
              <a:ext uri="{FF2B5EF4-FFF2-40B4-BE49-F238E27FC236}">
                <a16:creationId xmlns:a16="http://schemas.microsoft.com/office/drawing/2014/main" id="{2BE59350-E9C6-4480-8B23-A2CF182EB0E9}"/>
              </a:ext>
            </a:extLst>
          </p:cNvPr>
          <p:cNvSpPr/>
          <p:nvPr userDrawn="1"/>
        </p:nvSpPr>
        <p:spPr>
          <a:xfrm>
            <a:off x="11449051" y="6407150"/>
            <a:ext cx="372218" cy="300082"/>
          </a:xfrm>
          <a:prstGeom prst="rect">
            <a:avLst/>
          </a:prstGeom>
          <a:effectLst/>
        </p:spPr>
        <p:txBody>
          <a:bodyPr wrap="none">
            <a:spAutoFit/>
          </a:bodyPr>
          <a:lstStyle/>
          <a:p>
            <a:pPr>
              <a:defRPr/>
            </a:pPr>
            <a:fld id="{76581E70-91FA-4A2F-9A30-BC2892394D63}" type="slidenum">
              <a:rPr lang="en-US" sz="1350" b="1">
                <a:solidFill>
                  <a:srgbClr val="373838"/>
                </a:solidFill>
                <a:latin typeface="Century Gothic" panose="020B0502020202020204" pitchFamily="34" charset="0"/>
              </a:rPr>
              <a:pPr>
                <a:defRPr/>
              </a:pPr>
              <a:t>‹#›</a:t>
            </a:fld>
            <a:endParaRPr lang="en-US" sz="1350" dirty="0">
              <a:solidFill>
                <a:srgbClr val="373838"/>
              </a:solidFill>
            </a:endParaRPr>
          </a:p>
        </p:txBody>
      </p:sp>
      <p:pic>
        <p:nvPicPr>
          <p:cNvPr id="6" name="Picture 8">
            <a:extLst>
              <a:ext uri="{FF2B5EF4-FFF2-40B4-BE49-F238E27FC236}">
                <a16:creationId xmlns:a16="http://schemas.microsoft.com/office/drawing/2014/main" id="{D781BB43-0C02-4E4A-B0AF-2237560359B4}"/>
              </a:ext>
            </a:extLst>
          </p:cNvPr>
          <p:cNvPicPr>
            <a:picLocks noChangeAspect="1"/>
          </p:cNvPicPr>
          <p:nvPr userDrawn="1"/>
        </p:nvPicPr>
        <p:blipFill>
          <a:blip r:embed="rId2">
            <a:extLst>
              <a:ext uri="{28A0092B-C50C-407E-A947-70E740481C1C}">
                <a14:useLocalDpi xmlns:a14="http://schemas.microsoft.com/office/drawing/2010/main" val="0"/>
              </a:ext>
            </a:extLst>
          </a:blip>
          <a:srcRect r="54398" b="-7124"/>
          <a:stretch>
            <a:fillRect/>
          </a:stretch>
        </p:blipFill>
        <p:spPr bwMode="auto">
          <a:xfrm>
            <a:off x="270934" y="6435725"/>
            <a:ext cx="1716617"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9C28B08A-CAF8-4AA7-96A3-CE431ADC2387}"/>
              </a:ext>
            </a:extLst>
          </p:cNvPr>
          <p:cNvPicPr>
            <a:picLocks noChangeAspect="1"/>
          </p:cNvPicPr>
          <p:nvPr userDrawn="1"/>
        </p:nvPicPr>
        <p:blipFill>
          <a:blip r:embed="rId3">
            <a:extLst>
              <a:ext uri="{28A0092B-C50C-407E-A947-70E740481C1C}">
                <a14:useLocalDpi xmlns:a14="http://schemas.microsoft.com/office/drawing/2010/main" val="0"/>
              </a:ext>
            </a:extLst>
          </a:blip>
          <a:srcRect l="-2" r="-1955"/>
          <a:stretch>
            <a:fillRect/>
          </a:stretch>
        </p:blipFill>
        <p:spPr bwMode="auto">
          <a:xfrm>
            <a:off x="9374717" y="250826"/>
            <a:ext cx="251248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a:spLocks noGrp="1"/>
          </p:cNvSpPr>
          <p:nvPr>
            <p:ph type="ctrTitle"/>
          </p:nvPr>
        </p:nvSpPr>
        <p:spPr>
          <a:xfrm>
            <a:off x="270630" y="251390"/>
            <a:ext cx="5317372" cy="600980"/>
          </a:xfrm>
        </p:spPr>
        <p:txBody>
          <a:bodyPr anchor="b">
            <a:normAutofit/>
          </a:bodyPr>
          <a:lstStyle>
            <a:lvl1pPr algn="l">
              <a:defRPr sz="3000" b="1">
                <a:solidFill>
                  <a:srgbClr val="373838"/>
                </a:solidFill>
              </a:defRPr>
            </a:lvl1pPr>
          </a:lstStyle>
          <a:p>
            <a:r>
              <a:rPr lang="en-US"/>
              <a:t>Click to edit Master title style</a:t>
            </a:r>
            <a:endParaRPr lang="en-US" dirty="0"/>
          </a:p>
        </p:txBody>
      </p:sp>
      <p:sp>
        <p:nvSpPr>
          <p:cNvPr id="29" name="Subtitle 2"/>
          <p:cNvSpPr>
            <a:spLocks noGrp="1"/>
          </p:cNvSpPr>
          <p:nvPr>
            <p:ph type="subTitle" idx="13"/>
          </p:nvPr>
        </p:nvSpPr>
        <p:spPr>
          <a:xfrm>
            <a:off x="270630" y="878777"/>
            <a:ext cx="5317372" cy="373510"/>
          </a:xfrm>
        </p:spPr>
        <p:txBody>
          <a:bodyPr>
            <a:noAutofit/>
          </a:bodyPr>
          <a:lstStyle>
            <a:lvl1pPr marL="0" indent="0" algn="l">
              <a:buNone/>
              <a:defRPr sz="1350" b="1">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41966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5"/>
          <p:cNvSpPr>
            <a:spLocks noGrp="1"/>
          </p:cNvSpPr>
          <p:nvPr>
            <p:ph type="pic" sz="quarter" idx="10" hasCustomPrompt="1"/>
          </p:nvPr>
        </p:nvSpPr>
        <p:spPr>
          <a:xfrm>
            <a:off x="0" y="2237554"/>
            <a:ext cx="12192000" cy="4620446"/>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8" name="Title 1"/>
          <p:cNvSpPr>
            <a:spLocks noGrp="1"/>
          </p:cNvSpPr>
          <p:nvPr>
            <p:ph type="ctrTitle" hasCustomPrompt="1"/>
            <p:custDataLst>
              <p:tags r:id="rId1"/>
            </p:custDataLst>
          </p:nvPr>
        </p:nvSpPr>
        <p:spPr>
          <a:xfrm>
            <a:off x="270628" y="285430"/>
            <a:ext cx="9033029" cy="919232"/>
          </a:xfrm>
          <a:prstGeom prst="rect">
            <a:avLst/>
          </a:prstGeom>
        </p:spPr>
        <p:txBody>
          <a:bodyPr anchor="b"/>
          <a:lstStyle>
            <a:lvl1pPr algn="l">
              <a:defRPr sz="6000" b="1">
                <a:solidFill>
                  <a:srgbClr val="373838"/>
                </a:solidFill>
                <a:latin typeface="Century Gothic" panose="020B0502020202020204" pitchFamily="34" charset="0"/>
              </a:defRPr>
            </a:lvl1pPr>
          </a:lstStyle>
          <a:p>
            <a:r>
              <a:rPr lang="en-US" dirty="0"/>
              <a:t>Master Cover Title</a:t>
            </a:r>
          </a:p>
        </p:txBody>
      </p:sp>
      <p:sp>
        <p:nvSpPr>
          <p:cNvPr id="9" name="Subtitle 2"/>
          <p:cNvSpPr>
            <a:spLocks noGrp="1"/>
          </p:cNvSpPr>
          <p:nvPr>
            <p:ph type="subTitle" idx="1" hasCustomPrompt="1"/>
          </p:nvPr>
        </p:nvSpPr>
        <p:spPr>
          <a:xfrm>
            <a:off x="270628" y="1208302"/>
            <a:ext cx="9033029" cy="373510"/>
          </a:xfrm>
          <a:prstGeom prst="rect">
            <a:avLst/>
          </a:prstGeom>
        </p:spPr>
        <p:txBody>
          <a:bodyPr>
            <a:noAutofit/>
          </a:bodyPr>
          <a:lstStyle>
            <a:lvl1pPr marL="0" indent="0" algn="l">
              <a:buNone/>
              <a:defRPr sz="32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614099" y="284249"/>
            <a:ext cx="2307273" cy="917977"/>
          </a:xfrm>
          <a:prstGeom prst="rect">
            <a:avLst/>
          </a:prstGeom>
        </p:spPr>
      </p:pic>
      <p:cxnSp>
        <p:nvCxnSpPr>
          <p:cNvPr id="11" name="Straight Connector 10"/>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1E1FE1B-DFC9-4F1F-A0E3-1591BAF824A0}"/>
              </a:ext>
            </a:extLst>
          </p:cNvPr>
          <p:cNvSpPr>
            <a:spLocks noGrp="1"/>
          </p:cNvSpPr>
          <p:nvPr>
            <p:ph type="body" sz="quarter" idx="12" hasCustomPrompt="1"/>
            <p:custDataLst>
              <p:tags r:id="rId2"/>
            </p:custDataLst>
          </p:nvPr>
        </p:nvSpPr>
        <p:spPr>
          <a:xfrm>
            <a:off x="6915150" y="1658858"/>
            <a:ext cx="5160963" cy="284242"/>
          </a:xfrm>
          <a:prstGeom prst="rect">
            <a:avLst/>
          </a:prstGeom>
        </p:spPr>
        <p:txBody>
          <a:bodyPr/>
          <a:lstStyle>
            <a:lvl1pPr algn="l">
              <a:spcBef>
                <a:spcPts val="200"/>
              </a:spcBef>
              <a:defRPr sz="1400" b="1" i="1"/>
            </a:lvl1pPr>
          </a:lstStyle>
          <a:p>
            <a:pPr lvl="0"/>
            <a:r>
              <a:rPr lang="en-US" dirty="0"/>
              <a:t>NETL Presenter’s Name</a:t>
            </a:r>
          </a:p>
        </p:txBody>
      </p:sp>
      <p:sp>
        <p:nvSpPr>
          <p:cNvPr id="14" name="Text Placeholder 4">
            <a:extLst>
              <a:ext uri="{FF2B5EF4-FFF2-40B4-BE49-F238E27FC236}">
                <a16:creationId xmlns:a16="http://schemas.microsoft.com/office/drawing/2014/main" id="{BE494581-0B25-475D-A228-1638172171C0}"/>
              </a:ext>
            </a:extLst>
          </p:cNvPr>
          <p:cNvSpPr>
            <a:spLocks noGrp="1"/>
          </p:cNvSpPr>
          <p:nvPr>
            <p:ph type="body" sz="quarter" idx="14" hasCustomPrompt="1"/>
            <p:custDataLst>
              <p:tags r:id="rId3"/>
            </p:custDataLst>
          </p:nvPr>
        </p:nvSpPr>
        <p:spPr>
          <a:xfrm>
            <a:off x="6915150" y="1943100"/>
            <a:ext cx="5160963" cy="275745"/>
          </a:xfrm>
          <a:prstGeom prst="rect">
            <a:avLst/>
          </a:prstGeom>
        </p:spPr>
        <p:txBody>
          <a:bodyPr/>
          <a:lstStyle>
            <a:lvl1pPr algn="l">
              <a:spcBef>
                <a:spcPts val="200"/>
              </a:spcBef>
              <a:defRPr sz="1400" i="1"/>
            </a:lvl1pPr>
          </a:lstStyle>
          <a:p>
            <a:pPr lvl="0"/>
            <a:r>
              <a:rPr lang="en-US" dirty="0"/>
              <a:t>NETL Presenter’s Title/Office</a:t>
            </a:r>
          </a:p>
        </p:txBody>
      </p:sp>
      <p:sp>
        <p:nvSpPr>
          <p:cNvPr id="2" name="TextBox 1">
            <a:extLst>
              <a:ext uri="{FF2B5EF4-FFF2-40B4-BE49-F238E27FC236}">
                <a16:creationId xmlns:a16="http://schemas.microsoft.com/office/drawing/2014/main" id="{73712CBE-C3C2-4BCA-BE64-F63C88DA8FD2}"/>
              </a:ext>
            </a:extLst>
          </p:cNvPr>
          <p:cNvSpPr txBox="1"/>
          <p:nvPr userDrawn="1"/>
        </p:nvSpPr>
        <p:spPr>
          <a:xfrm>
            <a:off x="46892" y="5981232"/>
            <a:ext cx="1536970" cy="307777"/>
          </a:xfrm>
          <a:prstGeom prst="rect">
            <a:avLst/>
          </a:prstGeom>
          <a:noFill/>
        </p:spPr>
        <p:txBody>
          <a:bodyPr vert="horz" wrap="square" rtlCol="0">
            <a:spAutoFit/>
          </a:bodyPr>
          <a:lstStyle/>
          <a:p>
            <a:pPr algn="r" rtl="0" eaLnBrk="1" fontAlgn="auto" hangingPunct="1">
              <a:lnSpc>
                <a:spcPct val="100000"/>
              </a:lnSpc>
              <a:spcBef>
                <a:spcPts val="0"/>
              </a:spcBef>
              <a:spcAft>
                <a:spcPts val="0"/>
              </a:spcAft>
            </a:pPr>
            <a:r>
              <a:rPr lang="en-US" sz="1400" b="1" i="1" u="none" baseline="0" dirty="0">
                <a:solidFill>
                  <a:schemeClr val="bg1"/>
                </a:solidFill>
                <a:latin typeface="Century Gothic" panose="020B0502020202020204" pitchFamily="34" charset="0"/>
              </a:rPr>
              <a:t>Presentation to</a:t>
            </a:r>
          </a:p>
        </p:txBody>
      </p:sp>
      <p:sp>
        <p:nvSpPr>
          <p:cNvPr id="13" name="Text Placeholder 2" hidden="1">
            <a:extLst>
              <a:ext uri="{FF2B5EF4-FFF2-40B4-BE49-F238E27FC236}">
                <a16:creationId xmlns:a16="http://schemas.microsoft.com/office/drawing/2014/main" id="{01C11D97-687E-4C98-AF16-A6BF317B543D}"/>
              </a:ext>
            </a:extLst>
          </p:cNvPr>
          <p:cNvSpPr>
            <a:spLocks noGrp="1"/>
          </p:cNvSpPr>
          <p:nvPr>
            <p:ph type="body" sz="quarter" idx="13" hasCustomPrompt="1"/>
            <p:custDataLst>
              <p:tags r:id="rId4"/>
            </p:custDataLst>
          </p:nvPr>
        </p:nvSpPr>
        <p:spPr>
          <a:xfrm>
            <a:off x="1442520" y="6321690"/>
            <a:ext cx="4653480" cy="314260"/>
          </a:xfrm>
          <a:prstGeom prst="rect">
            <a:avLst/>
          </a:prstGeom>
        </p:spPr>
        <p:txBody>
          <a:bodyPr/>
          <a:lstStyle>
            <a:lvl1pPr>
              <a:spcBef>
                <a:spcPts val="200"/>
              </a:spcBef>
              <a:defRPr sz="1400" b="1" i="1">
                <a:solidFill>
                  <a:schemeClr val="bg1"/>
                </a:solidFill>
              </a:defRPr>
            </a:lvl1pPr>
          </a:lstStyle>
          <a:p>
            <a:pPr lvl="0"/>
            <a:r>
              <a:rPr lang="en-US" dirty="0"/>
              <a:t>Enter Month Day, Year</a:t>
            </a:r>
          </a:p>
        </p:txBody>
      </p:sp>
      <p:sp>
        <p:nvSpPr>
          <p:cNvPr id="3" name="Text Placeholder 2">
            <a:extLst>
              <a:ext uri="{FF2B5EF4-FFF2-40B4-BE49-F238E27FC236}">
                <a16:creationId xmlns:a16="http://schemas.microsoft.com/office/drawing/2014/main" id="{46D906A8-711F-4DBE-A6F7-CFA4055643EC}"/>
              </a:ext>
            </a:extLst>
          </p:cNvPr>
          <p:cNvSpPr>
            <a:spLocks noGrp="1"/>
          </p:cNvSpPr>
          <p:nvPr>
            <p:ph type="body" sz="quarter" idx="11" hasCustomPrompt="1"/>
            <p:custDataLst>
              <p:tags r:id="rId5"/>
            </p:custDataLst>
          </p:nvPr>
        </p:nvSpPr>
        <p:spPr>
          <a:xfrm>
            <a:off x="1442520" y="6010340"/>
            <a:ext cx="8768280" cy="278668"/>
          </a:xfrm>
          <a:prstGeom prst="rect">
            <a:avLst/>
          </a:prstGeom>
        </p:spPr>
        <p:txBody>
          <a:bodyPr/>
          <a:lstStyle>
            <a:lvl1pPr>
              <a:spcBef>
                <a:spcPts val="200"/>
              </a:spcBef>
              <a:defRPr sz="1400" b="1" i="1">
                <a:solidFill>
                  <a:schemeClr val="bg1"/>
                </a:solidFill>
              </a:defRPr>
            </a:lvl1pPr>
          </a:lstStyle>
          <a:p>
            <a:pPr lvl="0"/>
            <a:r>
              <a:rPr lang="en-US"/>
              <a:t>[Audience Name]</a:t>
            </a:r>
            <a:endParaRPr lang="en-US" dirty="0"/>
          </a:p>
        </p:txBody>
      </p:sp>
      <p:pic>
        <p:nvPicPr>
          <p:cNvPr id="7" name="Picture 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p:spPr>
      </p:pic>
    </p:spTree>
    <p:extLst>
      <p:ext uri="{BB962C8B-B14F-4D97-AF65-F5344CB8AC3E}">
        <p14:creationId xmlns:p14="http://schemas.microsoft.com/office/powerpoint/2010/main" val="2294516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11/5/2024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898186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Two Line Header">
    <p:spTree>
      <p:nvGrpSpPr>
        <p:cNvPr id="1" name=""/>
        <p:cNvGrpSpPr/>
        <p:nvPr/>
      </p:nvGrpSpPr>
      <p:grpSpPr>
        <a:xfrm>
          <a:off x="0" y="0"/>
          <a:ext cx="0" cy="0"/>
          <a:chOff x="0" y="0"/>
          <a:chExt cx="0" cy="0"/>
        </a:xfrm>
      </p:grpSpPr>
      <p:cxnSp>
        <p:nvCxnSpPr>
          <p:cNvPr id="7" name="Straight Connector 6"/>
          <p:cNvCxnSpPr/>
          <p:nvPr userDrawn="1"/>
        </p:nvCxnSpPr>
        <p:spPr>
          <a:xfrm>
            <a:off x="0" y="1186755"/>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15293"/>
            <a:ext cx="9587749" cy="1052207"/>
          </a:xfrm>
          <a:prstGeom prst="rect">
            <a:avLst/>
          </a:prstGeom>
        </p:spPr>
        <p:txBody>
          <a:bodyPr/>
          <a:lstStyle>
            <a:lvl1pPr>
              <a:defRPr sz="3300"/>
            </a:lvl1pPr>
          </a:lstStyle>
          <a:p>
            <a:r>
              <a:rPr lang="en-US" dirty="0"/>
              <a:t>Master Page Title with two lines </a:t>
            </a: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11/5/2024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3" name="Picture 2">
            <a:extLst>
              <a:ext uri="{FF2B5EF4-FFF2-40B4-BE49-F238E27FC236}">
                <a16:creationId xmlns:a16="http://schemas.microsoft.com/office/drawing/2014/main" id="{C5489E3D-3789-4424-6808-CEE52D85D8C2}"/>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05801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3251487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Three Line Header">
    <p:spTree>
      <p:nvGrpSpPr>
        <p:cNvPr id="1" name=""/>
        <p:cNvGrpSpPr/>
        <p:nvPr/>
      </p:nvGrpSpPr>
      <p:grpSpPr>
        <a:xfrm>
          <a:off x="0" y="0"/>
          <a:ext cx="0" cy="0"/>
          <a:chOff x="0" y="0"/>
          <a:chExt cx="0" cy="0"/>
        </a:xfrm>
      </p:grpSpPr>
      <p:cxnSp>
        <p:nvCxnSpPr>
          <p:cNvPr id="7" name="Straight Connector 6"/>
          <p:cNvCxnSpPr/>
          <p:nvPr userDrawn="1"/>
        </p:nvCxnSpPr>
        <p:spPr>
          <a:xfrm>
            <a:off x="0" y="135287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755257"/>
            <a:ext cx="11580921" cy="424159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6" y="1381747"/>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82243"/>
            <a:ext cx="9587749" cy="1244014"/>
          </a:xfrm>
          <a:prstGeom prst="rect">
            <a:avLst/>
          </a:prstGeom>
        </p:spPr>
        <p:txBody>
          <a:bodyPr/>
          <a:lstStyle>
            <a:lvl1pPr>
              <a:defRPr sz="3300"/>
            </a:lvl1pPr>
          </a:lstStyle>
          <a:p>
            <a:r>
              <a:rPr lang="en-US" dirty="0"/>
              <a:t>Master Page Title with three lines</a:t>
            </a:r>
            <a:br>
              <a:rPr lang="en-US" dirty="0"/>
            </a:b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11/5/2024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3" name="Picture 2">
            <a:extLst>
              <a:ext uri="{FF2B5EF4-FFF2-40B4-BE49-F238E27FC236}">
                <a16:creationId xmlns:a16="http://schemas.microsoft.com/office/drawing/2014/main" id="{9A65FF4B-BE07-C9C7-DAE6-61F0A906B3B6}"/>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928827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27062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612681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20" name="Straight Connector 19"/>
          <p:cNvCxnSpPr/>
          <p:nvPr userDrawn="1"/>
        </p:nvCxnSpPr>
        <p:spPr>
          <a:xfrm>
            <a:off x="606552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1" name="Title 1">
            <a:extLst>
              <a:ext uri="{FF2B5EF4-FFF2-40B4-BE49-F238E27FC236}">
                <a16:creationId xmlns:a16="http://schemas.microsoft.com/office/drawing/2014/main" id="{1BED5FE6-695A-4985-860B-33490E288298}"/>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3" name="Date Placeholder 2">
            <a:extLst>
              <a:ext uri="{FF2B5EF4-FFF2-40B4-BE49-F238E27FC236}">
                <a16:creationId xmlns:a16="http://schemas.microsoft.com/office/drawing/2014/main" id="{064767C7-7916-46E6-B1B4-EA02119E3A60}"/>
              </a:ext>
            </a:extLst>
          </p:cNvPr>
          <p:cNvSpPr>
            <a:spLocks noGrp="1"/>
          </p:cNvSpPr>
          <p:nvPr>
            <p:ph type="dt" sz="half" idx="15"/>
          </p:nvPr>
        </p:nvSpPr>
        <p:spPr/>
        <p:txBody>
          <a:bodyPr/>
          <a:lstStyle/>
          <a:p>
            <a:fld id="{2B39DF72-61CB-47ED-BC56-C20154AE9E19}" type="datetime1">
              <a:rPr lang="en-US" smtClean="0"/>
              <a:t>11/5/2024</a:t>
            </a:fld>
            <a:endParaRPr lang="en-US" dirty="0"/>
          </a:p>
        </p:txBody>
      </p:sp>
      <p:sp>
        <p:nvSpPr>
          <p:cNvPr id="4" name="Slide Number Placeholder 3">
            <a:extLst>
              <a:ext uri="{FF2B5EF4-FFF2-40B4-BE49-F238E27FC236}">
                <a16:creationId xmlns:a16="http://schemas.microsoft.com/office/drawing/2014/main" id="{09E80636-5903-4645-B4CC-380E0F0753E5}"/>
              </a:ext>
            </a:extLst>
          </p:cNvPr>
          <p:cNvSpPr>
            <a:spLocks noGrp="1"/>
          </p:cNvSpPr>
          <p:nvPr>
            <p:ph type="sldNum" sz="quarter" idx="16"/>
          </p:nvPr>
        </p:nvSpPr>
        <p:spPr/>
        <p:txBody>
          <a:bodyPr/>
          <a:lstStyle/>
          <a:p>
            <a:fld id="{6CBE36CA-A7C6-4838-9ACB-C8D30B8F2C6D}" type="slidenum">
              <a:rPr lang="en-US" smtClean="0"/>
              <a:pPr/>
              <a:t>‹#›</a:t>
            </a:fld>
            <a:endParaRPr lang="en-US" dirty="0"/>
          </a:p>
        </p:txBody>
      </p:sp>
      <p:pic>
        <p:nvPicPr>
          <p:cNvPr id="2" name="Picture 1">
            <a:extLst>
              <a:ext uri="{FF2B5EF4-FFF2-40B4-BE49-F238E27FC236}">
                <a16:creationId xmlns:a16="http://schemas.microsoft.com/office/drawing/2014/main" id="{7E63D034-53EE-ACEE-AAF6-0F03819EC13E}"/>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959370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9" name="Content Placeholder 2"/>
          <p:cNvSpPr>
            <a:spLocks noGrp="1"/>
          </p:cNvSpPr>
          <p:nvPr>
            <p:ph idx="16"/>
          </p:nvPr>
        </p:nvSpPr>
        <p:spPr>
          <a:xfrm>
            <a:off x="270626"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457200" indent="-457200">
              <a:buFont typeface="Arial" panose="020B0604020202020204" pitchFamily="34" charset="0"/>
              <a:buChar char="•"/>
              <a:defRPr lang="en-US" dirty="0" smtClean="0">
                <a:latin typeface="Century Gothic" panose="020B0502020202020204" pitchFamily="34" charset="0"/>
              </a:defRPr>
            </a:lvl1pPr>
            <a:lvl2pPr>
              <a:defRPr lang="en-US" dirty="0" smtClean="0">
                <a:latin typeface="Century Gothic" panose="020B0502020202020204" pitchFamily="34" charset="0"/>
              </a:defRPr>
            </a:lvl2pPr>
            <a:lvl3pPr>
              <a:defRPr lang="en-US" dirty="0" smtClean="0">
                <a:latin typeface="Century Gothic" panose="020B0502020202020204" pitchFamily="34" charset="0"/>
              </a:defRPr>
            </a:lvl3pPr>
            <a:lvl4pPr>
              <a:defRPr lang="en-US" dirty="0" smtClean="0">
                <a:latin typeface="Century Gothic" panose="020B0502020202020204" pitchFamily="34" charset="0"/>
              </a:defRPr>
            </a:lvl4pPr>
            <a:lvl5pPr>
              <a:defRPr lang="en-US"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1DD3E295-16E2-4037-AA10-3CF534FE9A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0DB6584B-D296-4912-85BA-9EE0C53775AC}"/>
              </a:ext>
            </a:extLst>
          </p:cNvPr>
          <p:cNvSpPr>
            <a:spLocks noGrp="1"/>
          </p:cNvSpPr>
          <p:nvPr>
            <p:ph type="dt" sz="half" idx="18"/>
          </p:nvPr>
        </p:nvSpPr>
        <p:spPr/>
        <p:txBody>
          <a:bodyPr/>
          <a:lstStyle/>
          <a:p>
            <a:fld id="{4A481E97-D05E-4E98-9740-95FD5FB93D9C}" type="datetime1">
              <a:rPr lang="en-US" smtClean="0"/>
              <a:t>11/5/2024</a:t>
            </a:fld>
            <a:endParaRPr lang="en-US" dirty="0"/>
          </a:p>
        </p:txBody>
      </p:sp>
      <p:sp>
        <p:nvSpPr>
          <p:cNvPr id="3" name="Slide Number Placeholder 2">
            <a:extLst>
              <a:ext uri="{FF2B5EF4-FFF2-40B4-BE49-F238E27FC236}">
                <a16:creationId xmlns:a16="http://schemas.microsoft.com/office/drawing/2014/main" id="{61EA7FEF-A0D6-4700-B189-1BE34F49F15E}"/>
              </a:ext>
            </a:extLst>
          </p:cNvPr>
          <p:cNvSpPr>
            <a:spLocks noGrp="1"/>
          </p:cNvSpPr>
          <p:nvPr>
            <p:ph type="sldNum" sz="quarter" idx="19"/>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F65E5E1B-C602-2549-7963-FF7C83ADB1D0}"/>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07534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p:cNvSpPr>
            <a:spLocks noGrp="1"/>
          </p:cNvSpPr>
          <p:nvPr>
            <p:ph idx="1"/>
          </p:nvPr>
        </p:nvSpPr>
        <p:spPr>
          <a:xfrm>
            <a:off x="270627"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4" name="Content Placeholder 2"/>
          <p:cNvSpPr>
            <a:spLocks noGrp="1"/>
          </p:cNvSpPr>
          <p:nvPr>
            <p:ph idx="14"/>
          </p:nvPr>
        </p:nvSpPr>
        <p:spPr>
          <a:xfrm>
            <a:off x="9089414"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5" name="Content Placeholder 2"/>
          <p:cNvSpPr>
            <a:spLocks noGrp="1"/>
          </p:cNvSpPr>
          <p:nvPr>
            <p:ph idx="15"/>
          </p:nvPr>
        </p:nvSpPr>
        <p:spPr>
          <a:xfrm>
            <a:off x="3205591"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6" name="Content Placeholder 2"/>
          <p:cNvSpPr>
            <a:spLocks noGrp="1"/>
          </p:cNvSpPr>
          <p:nvPr>
            <p:ph idx="16"/>
          </p:nvPr>
        </p:nvSpPr>
        <p:spPr>
          <a:xfrm>
            <a:off x="6154450"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3" name="Straight Connector 2"/>
          <p:cNvCxnSpPr/>
          <p:nvPr userDrawn="1"/>
        </p:nvCxnSpPr>
        <p:spPr>
          <a:xfrm>
            <a:off x="311658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6063091"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900684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21D82C1E-4C77-414B-B92E-999D395E3FB7}"/>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3600A900-0372-4144-BACE-0E84B67F7E42}"/>
              </a:ext>
            </a:extLst>
          </p:cNvPr>
          <p:cNvSpPr>
            <a:spLocks noGrp="1"/>
          </p:cNvSpPr>
          <p:nvPr>
            <p:ph type="dt" sz="half" idx="17"/>
          </p:nvPr>
        </p:nvSpPr>
        <p:spPr/>
        <p:txBody>
          <a:bodyPr/>
          <a:lstStyle/>
          <a:p>
            <a:fld id="{7609CC54-EB1F-47EE-A2C8-C47C96DED9CB}" type="datetime1">
              <a:rPr lang="en-US" smtClean="0"/>
              <a:t>11/5/2024</a:t>
            </a:fld>
            <a:endParaRPr lang="en-US" dirty="0"/>
          </a:p>
        </p:txBody>
      </p:sp>
      <p:sp>
        <p:nvSpPr>
          <p:cNvPr id="4" name="Slide Number Placeholder 3">
            <a:extLst>
              <a:ext uri="{FF2B5EF4-FFF2-40B4-BE49-F238E27FC236}">
                <a16:creationId xmlns:a16="http://schemas.microsoft.com/office/drawing/2014/main" id="{51CD198C-B28F-41D9-9430-F472C9C20F2F}"/>
              </a:ext>
            </a:extLst>
          </p:cNvPr>
          <p:cNvSpPr>
            <a:spLocks noGrp="1"/>
          </p:cNvSpPr>
          <p:nvPr>
            <p:ph type="sldNum" sz="quarter" idx="18"/>
          </p:nvPr>
        </p:nvSpPr>
        <p:spPr/>
        <p:txBody>
          <a:bodyPr/>
          <a:lstStyle/>
          <a:p>
            <a:fld id="{6CBE36CA-A7C6-4838-9ACB-C8D30B8F2C6D}" type="slidenum">
              <a:rPr lang="en-US" smtClean="0"/>
              <a:pPr/>
              <a:t>‹#›</a:t>
            </a:fld>
            <a:endParaRPr lang="en-US" dirty="0"/>
          </a:p>
        </p:txBody>
      </p:sp>
      <p:pic>
        <p:nvPicPr>
          <p:cNvPr id="5" name="Picture 4">
            <a:extLst>
              <a:ext uri="{FF2B5EF4-FFF2-40B4-BE49-F238E27FC236}">
                <a16:creationId xmlns:a16="http://schemas.microsoft.com/office/drawing/2014/main" id="{1C5B974E-D38B-8486-0A3F-6A512BC58A27}"/>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2652012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B77830CF-9F3D-44B1-8AFC-000E352163D2}"/>
              </a:ext>
            </a:extLst>
          </p:cNvPr>
          <p:cNvSpPr>
            <a:spLocks noGrp="1"/>
          </p:cNvSpPr>
          <p:nvPr>
            <p:ph type="dt" sz="half" idx="14"/>
          </p:nvPr>
        </p:nvSpPr>
        <p:spPr/>
        <p:txBody>
          <a:bodyPr/>
          <a:lstStyle/>
          <a:p>
            <a:fld id="{D9F4B730-B1B5-4027-AAB2-01210603ABD8}" type="datetime1">
              <a:rPr lang="en-US" smtClean="0"/>
              <a:t>11/5/2024</a:t>
            </a:fld>
            <a:endParaRPr lang="en-US" dirty="0"/>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D0278CB5-26C4-75A9-7DE3-EA9C59BB46DB}"/>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091387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73898F69-5377-4FD2-8E19-829B3A678EE5}"/>
              </a:ext>
            </a:extLst>
          </p:cNvPr>
          <p:cNvSpPr>
            <a:spLocks noGrp="1"/>
          </p:cNvSpPr>
          <p:nvPr>
            <p:ph type="dt" sz="half" idx="10"/>
          </p:nvPr>
        </p:nvSpPr>
        <p:spPr/>
        <p:txBody>
          <a:bodyPr/>
          <a:lstStyle/>
          <a:p>
            <a:fld id="{8DDC55F1-D96B-4180-BD0A-C4FC8C6D50D3}" type="datetime1">
              <a:rPr lang="en-US" smtClean="0"/>
              <a:t>11/5/2024</a:t>
            </a:fld>
            <a:endParaRPr lang="en-US" dirty="0"/>
          </a:p>
        </p:txBody>
      </p:sp>
      <p:sp>
        <p:nvSpPr>
          <p:cNvPr id="3" name="Slide Number Placeholder 2">
            <a:extLst>
              <a:ext uri="{FF2B5EF4-FFF2-40B4-BE49-F238E27FC236}">
                <a16:creationId xmlns:a16="http://schemas.microsoft.com/office/drawing/2014/main" id="{1EECC842-4AC6-4635-9324-68220813E60B}"/>
              </a:ext>
            </a:extLst>
          </p:cNvPr>
          <p:cNvSpPr>
            <a:spLocks noGrp="1"/>
          </p:cNvSpPr>
          <p:nvPr>
            <p:ph type="sldNum" sz="quarter" idx="11"/>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1A3ED34A-8772-8C7B-6DB7-CC7A44E87E44}"/>
              </a:ext>
            </a:extLst>
          </p:cNvPr>
          <p:cNvPicPr>
            <a:picLocks noChangeAspect="1"/>
          </p:cNvPicPr>
          <p:nvPr userDrawn="1"/>
        </p:nvPicPr>
        <p:blipFill>
          <a:blip r:embed="rId2">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519087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6050280" y="1161258"/>
            <a:ext cx="5801267" cy="4807155"/>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2"/>
          <p:cNvSpPr>
            <a:spLocks noGrp="1"/>
          </p:cNvSpPr>
          <p:nvPr>
            <p:ph type="pic" sz="quarter" idx="14" hasCustomPrompt="1"/>
          </p:nvPr>
        </p:nvSpPr>
        <p:spPr>
          <a:xfrm>
            <a:off x="271633" y="1161258"/>
            <a:ext cx="5618628" cy="48071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Century Gothic" panose="020B0502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a:p>
            <a:endParaRPr lang="en-US" dirty="0"/>
          </a:p>
        </p:txBody>
      </p:sp>
      <p:sp>
        <p:nvSpPr>
          <p:cNvPr id="20" name="Title 1">
            <a:extLst>
              <a:ext uri="{FF2B5EF4-FFF2-40B4-BE49-F238E27FC236}">
                <a16:creationId xmlns:a16="http://schemas.microsoft.com/office/drawing/2014/main" id="{347BA0DB-A86D-42CE-86A1-1ACFFEE860DF}"/>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901F24A6-C84B-4DD6-92B7-4E5A0D07C123}"/>
              </a:ext>
            </a:extLst>
          </p:cNvPr>
          <p:cNvSpPr>
            <a:spLocks noGrp="1"/>
          </p:cNvSpPr>
          <p:nvPr>
            <p:ph type="dt" sz="half" idx="15"/>
          </p:nvPr>
        </p:nvSpPr>
        <p:spPr/>
        <p:txBody>
          <a:bodyPr/>
          <a:lstStyle/>
          <a:p>
            <a:fld id="{3558C38D-D668-4CC4-9CB8-AD307C1F9938}" type="datetime1">
              <a:rPr lang="en-US" smtClean="0"/>
              <a:t>11/5/2024</a:t>
            </a:fld>
            <a:endParaRPr lang="en-US" dirty="0"/>
          </a:p>
        </p:txBody>
      </p:sp>
      <p:sp>
        <p:nvSpPr>
          <p:cNvPr id="3" name="Slide Number Placeholder 2">
            <a:extLst>
              <a:ext uri="{FF2B5EF4-FFF2-40B4-BE49-F238E27FC236}">
                <a16:creationId xmlns:a16="http://schemas.microsoft.com/office/drawing/2014/main" id="{30D3F725-15B5-4F8D-8373-AE0AC183807C}"/>
              </a:ext>
            </a:extLst>
          </p:cNvPr>
          <p:cNvSpPr>
            <a:spLocks noGrp="1"/>
          </p:cNvSpPr>
          <p:nvPr>
            <p:ph type="sldNum" sz="quarter" idx="16"/>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76CCC969-D86B-8385-1F57-DC303B9C7BEC}"/>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73431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342900" indent="-342900">
              <a:buFont typeface="Arial" panose="020B0604020202020204" pitchFamily="34" charset="0"/>
              <a:buChar char="•"/>
              <a:defRPr lang="en-US" sz="2400" dirty="0" smtClean="0">
                <a:latin typeface="Century Gothic" panose="020B0502020202020204" pitchFamily="34" charset="0"/>
              </a:defRPr>
            </a:lvl1pPr>
            <a:lvl2pPr>
              <a:defRPr lang="en-US" sz="2000" dirty="0" smtClean="0">
                <a:latin typeface="Century Gothic" panose="020B0502020202020204" pitchFamily="34" charset="0"/>
              </a:defRPr>
            </a:lvl2pPr>
            <a:lvl3pPr>
              <a:defRPr lang="en-US" sz="1800" dirty="0" smtClean="0">
                <a:latin typeface="Century Gothic" panose="020B0502020202020204" pitchFamily="34" charset="0"/>
              </a:defRPr>
            </a:lvl3pPr>
            <a:lvl4pPr>
              <a:defRPr lang="en-US" sz="1600" dirty="0" smtClean="0">
                <a:latin typeface="Century Gothic" panose="020B0502020202020204" pitchFamily="34" charset="0"/>
              </a:defRPr>
            </a:lvl4pPr>
            <a:lvl5pPr>
              <a:defRPr lang="en-US" sz="1600"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9" hasCustomPrompt="1"/>
          </p:nvPr>
        </p:nvSpPr>
        <p:spPr>
          <a:xfrm>
            <a:off x="270370" y="1168433"/>
            <a:ext cx="3735388" cy="4765675"/>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dirty="0"/>
              <a:t>Insert image here</a:t>
            </a:r>
          </a:p>
        </p:txBody>
      </p:sp>
      <p:sp>
        <p:nvSpPr>
          <p:cNvPr id="21" name="Title 1">
            <a:extLst>
              <a:ext uri="{FF2B5EF4-FFF2-40B4-BE49-F238E27FC236}">
                <a16:creationId xmlns:a16="http://schemas.microsoft.com/office/drawing/2014/main" id="{DA759549-4AD5-4A57-A705-ACFC43CC45EA}"/>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4" name="Date Placeholder 3">
            <a:extLst>
              <a:ext uri="{FF2B5EF4-FFF2-40B4-BE49-F238E27FC236}">
                <a16:creationId xmlns:a16="http://schemas.microsoft.com/office/drawing/2014/main" id="{31C2034F-6775-404D-9722-23160086F016}"/>
              </a:ext>
            </a:extLst>
          </p:cNvPr>
          <p:cNvSpPr>
            <a:spLocks noGrp="1"/>
          </p:cNvSpPr>
          <p:nvPr>
            <p:ph type="dt" sz="half" idx="20"/>
          </p:nvPr>
        </p:nvSpPr>
        <p:spPr/>
        <p:txBody>
          <a:bodyPr/>
          <a:lstStyle/>
          <a:p>
            <a:fld id="{1530C9CC-073B-4D41-9BEE-742F65383FBA}" type="datetime1">
              <a:rPr lang="en-US" smtClean="0"/>
              <a:t>11/5/2024</a:t>
            </a:fld>
            <a:endParaRPr lang="en-US" dirty="0"/>
          </a:p>
        </p:txBody>
      </p:sp>
      <p:sp>
        <p:nvSpPr>
          <p:cNvPr id="5" name="Slide Number Placeholder 4">
            <a:extLst>
              <a:ext uri="{FF2B5EF4-FFF2-40B4-BE49-F238E27FC236}">
                <a16:creationId xmlns:a16="http://schemas.microsoft.com/office/drawing/2014/main" id="{DBADB024-2AC8-49AD-9B6A-CB8E7D8A6812}"/>
              </a:ext>
            </a:extLst>
          </p:cNvPr>
          <p:cNvSpPr>
            <a:spLocks noGrp="1"/>
          </p:cNvSpPr>
          <p:nvPr>
            <p:ph type="sldNum" sz="quarter" idx="21"/>
          </p:nvPr>
        </p:nvSpPr>
        <p:spPr/>
        <p:txBody>
          <a:bodyPr/>
          <a:lstStyle/>
          <a:p>
            <a:fld id="{6CBE36CA-A7C6-4838-9ACB-C8D30B8F2C6D}" type="slidenum">
              <a:rPr lang="en-US" smtClean="0"/>
              <a:pPr/>
              <a:t>‹#›</a:t>
            </a:fld>
            <a:endParaRPr lang="en-US" dirty="0"/>
          </a:p>
        </p:txBody>
      </p:sp>
      <p:pic>
        <p:nvPicPr>
          <p:cNvPr id="2" name="Picture 1">
            <a:extLst>
              <a:ext uri="{FF2B5EF4-FFF2-40B4-BE49-F238E27FC236}">
                <a16:creationId xmlns:a16="http://schemas.microsoft.com/office/drawing/2014/main" id="{32AD3ACB-F046-3BAB-AFD7-3EBE21D690A4}"/>
              </a:ext>
            </a:extLst>
          </p:cNvPr>
          <p:cNvPicPr>
            <a:picLocks noChangeAspect="1"/>
          </p:cNvPicPr>
          <p:nvPr userDrawn="1"/>
        </p:nvPicPr>
        <p:blipFill>
          <a:blip r:embed="rId3">
            <a:extLst>
              <a:ext uri="{28A0092B-C50C-407E-A947-70E740481C1C}">
                <a14:useLocalDpi xmlns:a14="http://schemas.microsoft.com/office/drawing/2010/main" val="0"/>
              </a:ext>
            </a:extLst>
          </a:blip>
          <a:srcRect t="8255" b="8255"/>
          <a:stretch/>
        </p:blipFill>
        <p:spPr>
          <a:xfrm>
            <a:off x="270627" y="6304906"/>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140747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pic>
        <p:nvPicPr>
          <p:cNvPr id="15" name="Picture 14">
            <a:extLst>
              <a:ext uri="{FF2B5EF4-FFF2-40B4-BE49-F238E27FC236}">
                <a16:creationId xmlns:a16="http://schemas.microsoft.com/office/drawing/2014/main" id="{76548F51-671A-470B-B43F-5B9D4C23EC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3000" y="3279608"/>
            <a:ext cx="640080" cy="640077"/>
          </a:xfrm>
          <a:prstGeom prst="rect">
            <a:avLst/>
          </a:prstGeom>
        </p:spPr>
      </p:pic>
      <p:pic>
        <p:nvPicPr>
          <p:cNvPr id="16" name="Picture 15">
            <a:extLst>
              <a:ext uri="{FF2B5EF4-FFF2-40B4-BE49-F238E27FC236}">
                <a16:creationId xmlns:a16="http://schemas.microsoft.com/office/drawing/2014/main" id="{88BE746E-E4E8-4A20-A382-5D2265D36220}"/>
              </a:ext>
            </a:extLst>
          </p:cNvPr>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139874" y="3861369"/>
            <a:ext cx="640080" cy="640080"/>
          </a:xfrm>
          <a:prstGeom prst="rect">
            <a:avLst/>
          </a:prstGeom>
        </p:spPr>
      </p:pic>
      <p:pic>
        <p:nvPicPr>
          <p:cNvPr id="17" name="Picture 16">
            <a:extLst>
              <a:ext uri="{FF2B5EF4-FFF2-40B4-BE49-F238E27FC236}">
                <a16:creationId xmlns:a16="http://schemas.microsoft.com/office/drawing/2014/main" id="{FCF25787-BF7B-44AD-AF1E-D47853B45391}"/>
              </a:ext>
            </a:extLst>
          </p:cNvPr>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141950" y="4459767"/>
            <a:ext cx="640080" cy="640080"/>
          </a:xfrm>
          <a:prstGeom prst="rect">
            <a:avLst/>
          </a:prstGeom>
        </p:spPr>
      </p:pic>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sp>
        <p:nvSpPr>
          <p:cNvPr id="19" name="Rectangle 18">
            <a:extLst>
              <a:ext uri="{FF2B5EF4-FFF2-40B4-BE49-F238E27FC236}">
                <a16:creationId xmlns:a16="http://schemas.microsoft.com/office/drawing/2014/main" id="{F01E7EF0-2693-4EED-B5A9-325A31D30890}"/>
              </a:ext>
            </a:extLst>
          </p:cNvPr>
          <p:cNvSpPr/>
          <p:nvPr userDrawn="1"/>
        </p:nvSpPr>
        <p:spPr>
          <a:xfrm>
            <a:off x="651001" y="4615637"/>
            <a:ext cx="4095993" cy="338554"/>
          </a:xfrm>
          <a:prstGeom prst="rect">
            <a:avLst/>
          </a:prstGeom>
        </p:spPr>
        <p:txBody>
          <a:bodyPr wrap="none">
            <a:spAutoFit/>
          </a:bodyPr>
          <a:lstStyle/>
          <a:p>
            <a:r>
              <a:rPr lang="en-US" sz="1600" b="1" dirty="0">
                <a:solidFill>
                  <a:schemeClr val="tx1"/>
                </a:solidFill>
                <a:latin typeface="Century Gothic" panose="020B0502020202020204" pitchFamily="34" charset="0"/>
              </a:rPr>
              <a:t>@NationalEnergyTechnologyLaboratory</a:t>
            </a:r>
          </a:p>
        </p:txBody>
      </p:sp>
      <p:sp>
        <p:nvSpPr>
          <p:cNvPr id="20" name="Rectangle 19">
            <a:extLst>
              <a:ext uri="{FF2B5EF4-FFF2-40B4-BE49-F238E27FC236}">
                <a16:creationId xmlns:a16="http://schemas.microsoft.com/office/drawing/2014/main" id="{C5C034DC-99D8-4BE2-8889-D74F45150443}"/>
              </a:ext>
            </a:extLst>
          </p:cNvPr>
          <p:cNvSpPr/>
          <p:nvPr userDrawn="1"/>
        </p:nvSpPr>
        <p:spPr>
          <a:xfrm>
            <a:off x="651000" y="343197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1" name="Rectangle 20">
            <a:extLst>
              <a:ext uri="{FF2B5EF4-FFF2-40B4-BE49-F238E27FC236}">
                <a16:creationId xmlns:a16="http://schemas.microsoft.com/office/drawing/2014/main" id="{F8BC4024-931C-4653-B10B-CE8039C94AAF}"/>
              </a:ext>
            </a:extLst>
          </p:cNvPr>
          <p:cNvSpPr/>
          <p:nvPr userDrawn="1"/>
        </p:nvSpPr>
        <p:spPr>
          <a:xfrm>
            <a:off x="651000" y="4014366"/>
            <a:ext cx="1300356" cy="338554"/>
          </a:xfrm>
          <a:prstGeom prst="rect">
            <a:avLst/>
          </a:prstGeom>
        </p:spPr>
        <p:txBody>
          <a:bodyPr wrap="none">
            <a:spAutoFit/>
          </a:bodyPr>
          <a:lstStyle/>
          <a:p>
            <a:r>
              <a:rPr lang="en-US" sz="1600" b="1" dirty="0">
                <a:solidFill>
                  <a:schemeClr val="tx1"/>
                </a:solidFill>
                <a:latin typeface="Century Gothic" panose="020B0502020202020204" pitchFamily="34" charset="0"/>
              </a:rPr>
              <a:t>@NETL_DOE</a:t>
            </a:r>
          </a:p>
        </p:txBody>
      </p:sp>
      <p:sp>
        <p:nvSpPr>
          <p:cNvPr id="22" name="Text Placeholder 10">
            <a:extLst>
              <a:ext uri="{FF2B5EF4-FFF2-40B4-BE49-F238E27FC236}">
                <a16:creationId xmlns:a16="http://schemas.microsoft.com/office/drawing/2014/main" id="{476F9019-FA1A-4FAA-A83C-18E0DF2FAAEE}"/>
              </a:ext>
            </a:extLst>
          </p:cNvPr>
          <p:cNvSpPr>
            <a:spLocks noGrp="1"/>
          </p:cNvSpPr>
          <p:nvPr>
            <p:ph type="body" sz="quarter" idx="11" hasCustomPrompt="1"/>
          </p:nvPr>
        </p:nvSpPr>
        <p:spPr>
          <a:xfrm>
            <a:off x="252228" y="5738543"/>
            <a:ext cx="4171707" cy="274320"/>
          </a:xfrm>
          <a:prstGeom prst="rect">
            <a:avLst/>
          </a:prstGeom>
        </p:spPr>
        <p:txBody>
          <a:bodyPr lIns="0" tIns="0" bIns="0" anchor="b">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name</a:t>
            </a:r>
          </a:p>
        </p:txBody>
      </p:sp>
      <p:sp>
        <p:nvSpPr>
          <p:cNvPr id="23" name="Text Placeholder 10">
            <a:extLst>
              <a:ext uri="{FF2B5EF4-FFF2-40B4-BE49-F238E27FC236}">
                <a16:creationId xmlns:a16="http://schemas.microsoft.com/office/drawing/2014/main" id="{D7446446-DB2C-4247-AA31-2675DEAA47C1}"/>
              </a:ext>
            </a:extLst>
          </p:cNvPr>
          <p:cNvSpPr>
            <a:spLocks noGrp="1"/>
          </p:cNvSpPr>
          <p:nvPr>
            <p:ph type="body" sz="quarter" idx="16" hasCustomPrompt="1"/>
          </p:nvPr>
        </p:nvSpPr>
        <p:spPr>
          <a:xfrm>
            <a:off x="259464" y="6066078"/>
            <a:ext cx="4171707" cy="612535"/>
          </a:xfrm>
          <a:prstGeom prst="rect">
            <a:avLst/>
          </a:prstGeom>
        </p:spPr>
        <p:txBody>
          <a:bodyPr lIns="0" tIns="0" bIns="0" anchor="t">
            <a:normAutofit/>
          </a:bodyPr>
          <a:lstStyle>
            <a:lvl1pPr marL="0" indent="0">
              <a:buFont typeface="Segoe UI" panose="020B0502040204020203" pitchFamily="34" charset="0"/>
              <a:buChar char="​"/>
              <a:defRPr sz="1600" b="0">
                <a:solidFill>
                  <a:schemeClr val="tx1"/>
                </a:solidFill>
                <a:latin typeface="Century Gothic" panose="020B0502020202020204" pitchFamily="34" charset="0"/>
              </a:defRPr>
            </a:lvl1pPr>
            <a:lvl2pPr marL="228600" indent="0">
              <a:buNone/>
              <a:defRPr/>
            </a:lvl2pPr>
          </a:lstStyle>
          <a:p>
            <a:pPr lvl="0"/>
            <a:r>
              <a:rPr lang="en-US" dirty="0"/>
              <a:t>Click to add contact information</a:t>
            </a:r>
          </a:p>
        </p:txBody>
      </p:sp>
      <p:sp>
        <p:nvSpPr>
          <p:cNvPr id="24" name="Rectangle 23">
            <a:extLst>
              <a:ext uri="{FF2B5EF4-FFF2-40B4-BE49-F238E27FC236}">
                <a16:creationId xmlns:a16="http://schemas.microsoft.com/office/drawing/2014/main" id="{C9E4F8AC-9B7D-4AAD-A0A2-AC30C00ABCCF}"/>
              </a:ext>
            </a:extLst>
          </p:cNvPr>
          <p:cNvSpPr/>
          <p:nvPr userDrawn="1"/>
        </p:nvSpPr>
        <p:spPr>
          <a:xfrm>
            <a:off x="147056" y="5429122"/>
            <a:ext cx="1233030" cy="338554"/>
          </a:xfrm>
          <a:prstGeom prst="rect">
            <a:avLst/>
          </a:prstGeom>
        </p:spPr>
        <p:txBody>
          <a:bodyPr wrap="none">
            <a:spAutoFit/>
          </a:bodyPr>
          <a:lstStyle/>
          <a:p>
            <a:r>
              <a:rPr lang="en-US" sz="1600" dirty="0">
                <a:solidFill>
                  <a:schemeClr val="tx1"/>
                </a:solidFill>
                <a:latin typeface="Century Gothic" panose="020B0502020202020204" pitchFamily="34" charset="0"/>
              </a:rPr>
              <a:t>CONTACT:</a:t>
            </a:r>
            <a:endParaRPr lang="en-US" sz="1600" b="1" dirty="0">
              <a:solidFill>
                <a:schemeClr val="tx1"/>
              </a:solidFill>
              <a:latin typeface="Century Gothic" panose="020B0502020202020204" pitchFamily="34" charset="0"/>
            </a:endParaRP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72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Blank">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5F9E09F9-3C42-4EAB-B94D-76302601D8AC}"/>
              </a:ext>
            </a:extLst>
          </p:cNvPr>
          <p:cNvSpPr>
            <a:spLocks noGrp="1"/>
          </p:cNvSpPr>
          <p:nvPr>
            <p:ph type="pic" sz="quarter" idx="10" hasCustomPrompt="1"/>
          </p:nvPr>
        </p:nvSpPr>
        <p:spPr>
          <a:xfrm>
            <a:off x="6096000" y="0"/>
            <a:ext cx="6096000" cy="6858000"/>
          </a:xfrm>
          <a:prstGeom prst="rect">
            <a:avLst/>
          </a:prstGeom>
          <a:pattFill prst="pct5">
            <a:fgClr>
              <a:schemeClr val="accent1"/>
            </a:fgClr>
            <a:bgClr>
              <a:schemeClr val="bg1"/>
            </a:bgClr>
          </a:pattFill>
        </p:spPr>
        <p:txBody>
          <a:bodyPr anchor="ctr"/>
          <a:lstStyle>
            <a:lvl1pPr marL="0" indent="0" algn="ctr">
              <a:buNone/>
              <a:defRPr/>
            </a:lvl1pPr>
          </a:lstStyle>
          <a:p>
            <a:r>
              <a:rPr lang="en-US" dirty="0"/>
              <a:t>Click icon to insert image</a:t>
            </a:r>
          </a:p>
        </p:txBody>
      </p:sp>
      <p:sp>
        <p:nvSpPr>
          <p:cNvPr id="12" name="Title 1">
            <a:extLst>
              <a:ext uri="{FF2B5EF4-FFF2-40B4-BE49-F238E27FC236}">
                <a16:creationId xmlns:a16="http://schemas.microsoft.com/office/drawing/2014/main" id="{C4417AF7-7163-4F0B-A6B2-0DBA03273963}"/>
              </a:ext>
            </a:extLst>
          </p:cNvPr>
          <p:cNvSpPr>
            <a:spLocks noGrp="1"/>
          </p:cNvSpPr>
          <p:nvPr>
            <p:ph type="title" hasCustomPrompt="1"/>
          </p:nvPr>
        </p:nvSpPr>
        <p:spPr>
          <a:xfrm>
            <a:off x="263939" y="315803"/>
            <a:ext cx="5461324" cy="1996980"/>
          </a:xfrm>
          <a:prstGeom prst="rect">
            <a:avLst/>
          </a:prstGeom>
          <a:ln>
            <a:noFill/>
          </a:ln>
        </p:spPr>
        <p:txBody>
          <a:bodyPr>
            <a:normAutofit/>
          </a:bodyPr>
          <a:lstStyle>
            <a:lvl1pPr>
              <a:defRPr sz="6000" b="1"/>
            </a:lvl1pPr>
          </a:lstStyle>
          <a:p>
            <a:r>
              <a:rPr lang="en-US" dirty="0"/>
              <a:t>[Insert headline]</a:t>
            </a:r>
          </a:p>
        </p:txBody>
      </p:sp>
      <p:sp>
        <p:nvSpPr>
          <p:cNvPr id="14" name="Text Placeholder 23">
            <a:extLst>
              <a:ext uri="{FF2B5EF4-FFF2-40B4-BE49-F238E27FC236}">
                <a16:creationId xmlns:a16="http://schemas.microsoft.com/office/drawing/2014/main" id="{58F3E0BE-5B18-4FB8-8397-19CF1286AE3E}"/>
              </a:ext>
            </a:extLst>
          </p:cNvPr>
          <p:cNvSpPr>
            <a:spLocks noGrp="1"/>
          </p:cNvSpPr>
          <p:nvPr>
            <p:ph type="body" sz="quarter" idx="15" hasCustomPrompt="1"/>
          </p:nvPr>
        </p:nvSpPr>
        <p:spPr>
          <a:xfrm>
            <a:off x="10725912" y="6373368"/>
            <a:ext cx="1207008" cy="292608"/>
          </a:xfrm>
          <a:prstGeom prst="rect">
            <a:avLst/>
          </a:prstGeom>
          <a:blipFill>
            <a:blip r:embed="rId2"/>
            <a:stretch>
              <a:fillRect/>
            </a:stretch>
          </a:blipFill>
        </p:spPr>
        <p:txBody>
          <a:bodyPr>
            <a:normAutofit/>
          </a:bodyPr>
          <a:lstStyle>
            <a:lvl1pPr marL="0" indent="0">
              <a:buNone/>
              <a:defRPr sz="100" b="0"/>
            </a:lvl1pPr>
          </a:lstStyle>
          <a:p>
            <a:pPr lvl="0"/>
            <a:r>
              <a:rPr lang="en-US" dirty="0"/>
              <a:t>.</a:t>
            </a:r>
          </a:p>
        </p:txBody>
      </p:sp>
      <p:sp>
        <p:nvSpPr>
          <p:cNvPr id="18" name="Rectangle 17">
            <a:extLst>
              <a:ext uri="{FF2B5EF4-FFF2-40B4-BE49-F238E27FC236}">
                <a16:creationId xmlns:a16="http://schemas.microsoft.com/office/drawing/2014/main" id="{BA8F0104-2F30-4661-87D5-402DE9C1D8FA}"/>
              </a:ext>
            </a:extLst>
          </p:cNvPr>
          <p:cNvSpPr/>
          <p:nvPr userDrawn="1"/>
        </p:nvSpPr>
        <p:spPr>
          <a:xfrm>
            <a:off x="147056" y="2758581"/>
            <a:ext cx="3278462" cy="338554"/>
          </a:xfrm>
          <a:prstGeom prst="rect">
            <a:avLst/>
          </a:prstGeom>
        </p:spPr>
        <p:txBody>
          <a:bodyPr wrap="none">
            <a:spAutoFit/>
          </a:bodyPr>
          <a:lstStyle/>
          <a:p>
            <a:r>
              <a:rPr lang="en-US" sz="1600" dirty="0">
                <a:solidFill>
                  <a:schemeClr val="tx1"/>
                </a:solidFill>
                <a:latin typeface="Century Gothic" panose="020B0502020202020204" pitchFamily="34" charset="0"/>
              </a:rPr>
              <a:t>VISIT US AT:  </a:t>
            </a:r>
            <a:r>
              <a:rPr lang="en-US" sz="1600" b="1" dirty="0">
                <a:solidFill>
                  <a:srgbClr val="F7932B"/>
                </a:solidFill>
                <a:latin typeface="Century Gothic" panose="020B0502020202020204" pitchFamily="34" charset="0"/>
              </a:rPr>
              <a:t>www.NETL.DOE.gov</a:t>
            </a:r>
          </a:p>
        </p:txBody>
      </p:sp>
      <p:cxnSp>
        <p:nvCxnSpPr>
          <p:cNvPr id="26" name="Straight Connector 25">
            <a:extLst>
              <a:ext uri="{FF2B5EF4-FFF2-40B4-BE49-F238E27FC236}">
                <a16:creationId xmlns:a16="http://schemas.microsoft.com/office/drawing/2014/main" id="{0A8C2E58-4B6C-4F07-A902-A4303E045AB2}"/>
              </a:ext>
            </a:extLst>
          </p:cNvPr>
          <p:cNvCxnSpPr>
            <a:cxnSpLocks/>
          </p:cNvCxnSpPr>
          <p:nvPr userDrawn="1"/>
        </p:nvCxnSpPr>
        <p:spPr>
          <a:xfrm>
            <a:off x="259464" y="2350116"/>
            <a:ext cx="5317552"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569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Two Line Header">
    <p:spTree>
      <p:nvGrpSpPr>
        <p:cNvPr id="1" name=""/>
        <p:cNvGrpSpPr/>
        <p:nvPr/>
      </p:nvGrpSpPr>
      <p:grpSpPr>
        <a:xfrm>
          <a:off x="0" y="0"/>
          <a:ext cx="0" cy="0"/>
          <a:chOff x="0" y="0"/>
          <a:chExt cx="0" cy="0"/>
        </a:xfrm>
      </p:grpSpPr>
      <p:cxnSp>
        <p:nvCxnSpPr>
          <p:cNvPr id="7" name="Straight Connector 6"/>
          <p:cNvCxnSpPr/>
          <p:nvPr userDrawn="1"/>
        </p:nvCxnSpPr>
        <p:spPr>
          <a:xfrm>
            <a:off x="0" y="1186755"/>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15293"/>
            <a:ext cx="9587749" cy="1052207"/>
          </a:xfrm>
          <a:prstGeom prst="rect">
            <a:avLst/>
          </a:prstGeom>
        </p:spPr>
        <p:txBody>
          <a:bodyPr/>
          <a:lstStyle>
            <a:lvl1pPr>
              <a:defRPr sz="3300"/>
            </a:lvl1pPr>
          </a:lstStyle>
          <a:p>
            <a:r>
              <a:rPr lang="en-US" dirty="0"/>
              <a:t>Master Page Title with two lines </a:t>
            </a:r>
            <a:br>
              <a:rPr lang="en-US" dirty="0"/>
            </a:br>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251158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wo Line Title and Content">
    <p:spTree>
      <p:nvGrpSpPr>
        <p:cNvPr id="1" name=""/>
        <p:cNvGrpSpPr/>
        <p:nvPr/>
      </p:nvGrpSpPr>
      <p:grpSpPr>
        <a:xfrm>
          <a:off x="0" y="0"/>
          <a:ext cx="0" cy="0"/>
          <a:chOff x="0" y="0"/>
          <a:chExt cx="0" cy="0"/>
        </a:xfrm>
      </p:grpSpPr>
      <p:cxnSp>
        <p:nvCxnSpPr>
          <p:cNvPr id="7" name="Straight Connector 6"/>
          <p:cNvCxnSpPr>
            <a:cxnSpLocks/>
          </p:cNvCxnSpPr>
          <p:nvPr userDrawn="1"/>
        </p:nvCxnSpPr>
        <p:spPr>
          <a:xfrm>
            <a:off x="340452" y="887730"/>
            <a:ext cx="9517923" cy="0"/>
          </a:xfrm>
          <a:prstGeom prst="line">
            <a:avLst/>
          </a:prstGeom>
          <a:ln w="22225">
            <a:solidFill>
              <a:srgbClr val="0072BC"/>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340451" y="1540956"/>
            <a:ext cx="11511097" cy="4455898"/>
          </a:xfrm>
          <a:prstGeom prst="rect">
            <a:avLst/>
          </a:prstGeom>
        </p:spPr>
        <p:txBody>
          <a:bodyPr/>
          <a:lstStyle>
            <a:lvl1pPr marL="342900" indent="-342900">
              <a:buFont typeface="Arial" panose="020B0604020202020204" pitchFamily="34" charset="0"/>
              <a:buChar char="•"/>
              <a:defRPr sz="2400" b="0">
                <a:latin typeface="Calibri" panose="020F0502020204030204" pitchFamily="34" charset="0"/>
                <a:cs typeface="Calibri" panose="020F050202020403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endParaRPr lang="en-US"/>
          </a:p>
        </p:txBody>
      </p:sp>
      <p:sp>
        <p:nvSpPr>
          <p:cNvPr id="10" name="Subtitle 2"/>
          <p:cNvSpPr>
            <a:spLocks noGrp="1"/>
          </p:cNvSpPr>
          <p:nvPr>
            <p:ph type="subTitle" idx="13" hasCustomPrompt="1"/>
          </p:nvPr>
        </p:nvSpPr>
        <p:spPr>
          <a:xfrm>
            <a:off x="340452" y="948769"/>
            <a:ext cx="11511097" cy="373510"/>
          </a:xfrm>
          <a:prstGeom prst="rect">
            <a:avLst/>
          </a:prstGeom>
        </p:spPr>
        <p:txBody>
          <a:bodyPr>
            <a:noAutofit/>
          </a:bodyPr>
          <a:lstStyle>
            <a:lvl1pPr marL="0" indent="0" algn="l">
              <a:buNone/>
              <a:defRPr sz="2000" b="0">
                <a:solidFill>
                  <a:srgbClr val="0072BC"/>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340452" y="207696"/>
            <a:ext cx="9517923" cy="602548"/>
          </a:xfrm>
          <a:prstGeom prst="rect">
            <a:avLst/>
          </a:prstGeom>
        </p:spPr>
        <p:txBody>
          <a:bodyPr/>
          <a:lstStyle>
            <a:lvl1pPr>
              <a:lnSpc>
                <a:spcPct val="80000"/>
              </a:lnSpc>
              <a:defRPr sz="3300" b="1"/>
            </a:lvl1pPr>
          </a:lstStyle>
          <a:p>
            <a:r>
              <a:rPr lang="en-US"/>
              <a:t>Master Page Title</a:t>
            </a:r>
            <a:br>
              <a:rPr lang="en-US"/>
            </a:br>
            <a:endParaRPr lang="en-US"/>
          </a:p>
        </p:txBody>
      </p:sp>
      <p:sp>
        <p:nvSpPr>
          <p:cNvPr id="21" name="Rectangle 20">
            <a:extLst>
              <a:ext uri="{FF2B5EF4-FFF2-40B4-BE49-F238E27FC236}">
                <a16:creationId xmlns:a16="http://schemas.microsoft.com/office/drawing/2014/main" id="{1DDFD74F-D341-4892-A59B-6C9E98221ADD}"/>
              </a:ext>
            </a:extLst>
          </p:cNvPr>
          <p:cNvSpPr/>
          <p:nvPr userDrawn="1"/>
        </p:nvSpPr>
        <p:spPr>
          <a:xfrm>
            <a:off x="0" y="6267450"/>
            <a:ext cx="12192000" cy="590550"/>
          </a:xfrm>
          <a:prstGeom prst="rect">
            <a:avLst/>
          </a:prstGeom>
          <a:gradFill flip="none" rotWithShape="1">
            <a:gsLst>
              <a:gs pos="31000">
                <a:srgbClr val="26AAE0"/>
              </a:gs>
              <a:gs pos="99000">
                <a:srgbClr val="005C9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2" name="Picture 21">
            <a:extLst>
              <a:ext uri="{FF2B5EF4-FFF2-40B4-BE49-F238E27FC236}">
                <a16:creationId xmlns:a16="http://schemas.microsoft.com/office/drawing/2014/main" id="{8D2C2DE5-D03D-4ABA-A584-85AE37DDA9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4783" b="-5834"/>
          <a:stretch/>
        </p:blipFill>
        <p:spPr>
          <a:xfrm>
            <a:off x="232527" y="6360915"/>
            <a:ext cx="1703316" cy="425765"/>
          </a:xfrm>
          <a:prstGeom prst="rect">
            <a:avLst/>
          </a:prstGeom>
          <a:effectLst>
            <a:outerShdw blurRad="63500" sx="102000" sy="102000" algn="ctr" rotWithShape="0">
              <a:prstClr val="black">
                <a:alpha val="28000"/>
              </a:prstClr>
            </a:outerShdw>
          </a:effectLst>
        </p:spPr>
      </p:pic>
      <p:sp>
        <p:nvSpPr>
          <p:cNvPr id="17" name="TextBox 16">
            <a:extLst>
              <a:ext uri="{FF2B5EF4-FFF2-40B4-BE49-F238E27FC236}">
                <a16:creationId xmlns:a16="http://schemas.microsoft.com/office/drawing/2014/main" id="{27A0B190-63B2-42CF-8AAB-218BEA6C7274}"/>
              </a:ext>
            </a:extLst>
          </p:cNvPr>
          <p:cNvSpPr txBox="1"/>
          <p:nvPr userDrawn="1"/>
        </p:nvSpPr>
        <p:spPr>
          <a:xfrm>
            <a:off x="11552208" y="6389131"/>
            <a:ext cx="562477" cy="369332"/>
          </a:xfrm>
          <a:prstGeom prst="rect">
            <a:avLst/>
          </a:prstGeom>
          <a:noFill/>
        </p:spPr>
        <p:txBody>
          <a:bodyPr wrap="square">
            <a:spAutoFit/>
          </a:bodyPr>
          <a:lstStyle/>
          <a:p>
            <a:fld id="{6CBE36CA-A7C6-4838-9ACB-C8D30B8F2C6D}" type="slidenum">
              <a:rPr lang="en-US" b="1" smtClean="0">
                <a:solidFill>
                  <a:schemeClr val="bg1"/>
                </a:solidFill>
                <a:latin typeface="Calibri" panose="020F0502020204030204" pitchFamily="34" charset="0"/>
              </a:rPr>
              <a:pPr/>
              <a:t>‹#›</a:t>
            </a:fld>
            <a:endParaRPr lang="en-US" b="1">
              <a:solidFill>
                <a:schemeClr val="bg1"/>
              </a:solidFill>
              <a:latin typeface="Calibri" panose="020F0502020204030204" pitchFamily="34" charset="0"/>
            </a:endParaRPr>
          </a:p>
        </p:txBody>
      </p:sp>
      <p:pic>
        <p:nvPicPr>
          <p:cNvPr id="11" name="Picture 10">
            <a:extLst>
              <a:ext uri="{FF2B5EF4-FFF2-40B4-BE49-F238E27FC236}">
                <a16:creationId xmlns:a16="http://schemas.microsoft.com/office/drawing/2014/main" id="{F932BEE3-5B85-4CD2-99A0-4809A1E39CF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34795" y="76928"/>
            <a:ext cx="1898652" cy="755945"/>
          </a:xfrm>
          <a:prstGeom prst="rect">
            <a:avLst/>
          </a:prstGeom>
        </p:spPr>
      </p:pic>
      <p:pic>
        <p:nvPicPr>
          <p:cNvPr id="12" name="Picture 11" descr="Logo&#10;&#10;Description automatically generated">
            <a:extLst>
              <a:ext uri="{FF2B5EF4-FFF2-40B4-BE49-F238E27FC236}">
                <a16:creationId xmlns:a16="http://schemas.microsoft.com/office/drawing/2014/main" id="{C7887DD0-5280-4CD4-9BEF-6A9FEB154BF7}"/>
              </a:ext>
            </a:extLst>
          </p:cNvPr>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l="17800" t="17126" r="15445" b="20634"/>
          <a:stretch/>
        </p:blipFill>
        <p:spPr>
          <a:xfrm>
            <a:off x="10299941" y="6324870"/>
            <a:ext cx="1224151" cy="489648"/>
          </a:xfrm>
          <a:prstGeom prst="rect">
            <a:avLst/>
          </a:prstGeom>
        </p:spPr>
      </p:pic>
    </p:spTree>
    <p:extLst>
      <p:ext uri="{BB962C8B-B14F-4D97-AF65-F5344CB8AC3E}">
        <p14:creationId xmlns:p14="http://schemas.microsoft.com/office/powerpoint/2010/main" val="362849504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Three Line Header">
    <p:spTree>
      <p:nvGrpSpPr>
        <p:cNvPr id="1" name=""/>
        <p:cNvGrpSpPr/>
        <p:nvPr/>
      </p:nvGrpSpPr>
      <p:grpSpPr>
        <a:xfrm>
          <a:off x="0" y="0"/>
          <a:ext cx="0" cy="0"/>
          <a:chOff x="0" y="0"/>
          <a:chExt cx="0" cy="0"/>
        </a:xfrm>
      </p:grpSpPr>
      <p:cxnSp>
        <p:nvCxnSpPr>
          <p:cNvPr id="7" name="Straight Connector 6"/>
          <p:cNvCxnSpPr/>
          <p:nvPr userDrawn="1"/>
        </p:nvCxnSpPr>
        <p:spPr>
          <a:xfrm>
            <a:off x="0" y="1352872"/>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755257"/>
            <a:ext cx="11580921" cy="424159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6" y="1381747"/>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82243"/>
            <a:ext cx="9587749" cy="1244014"/>
          </a:xfrm>
          <a:prstGeom prst="rect">
            <a:avLst/>
          </a:prstGeom>
        </p:spPr>
        <p:txBody>
          <a:bodyPr/>
          <a:lstStyle>
            <a:lvl1pPr>
              <a:defRPr sz="3300"/>
            </a:lvl1pPr>
          </a:lstStyle>
          <a:p>
            <a:r>
              <a:rPr lang="en-US" dirty="0"/>
              <a:t>Master Page Title with three lines</a:t>
            </a:r>
            <a:br>
              <a:rPr lang="en-US" dirty="0"/>
            </a:b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684E9F81-11BF-462C-8D04-E01FBB6C8C03}" type="datetime1">
              <a:rPr lang="en-US" smtClean="0"/>
              <a:t>11/5/2024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3" name="Picture 2">
            <a:extLst>
              <a:ext uri="{FF2B5EF4-FFF2-40B4-BE49-F238E27FC236}">
                <a16:creationId xmlns:a16="http://schemas.microsoft.com/office/drawing/2014/main" id="{1ADD5FD3-3643-0F28-C644-BCD0F0EFBE82}"/>
              </a:ext>
            </a:extLst>
          </p:cNvPr>
          <p:cNvPicPr>
            <a:picLocks noChangeAspect="1"/>
          </p:cNvPicPr>
          <p:nvPr userDrawn="1"/>
        </p:nvPicPr>
        <p:blipFill>
          <a:blip r:embed="rId4"/>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98724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27062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Content Placeholder 2"/>
          <p:cNvSpPr>
            <a:spLocks noGrp="1"/>
          </p:cNvSpPr>
          <p:nvPr>
            <p:ph idx="14"/>
          </p:nvPr>
        </p:nvSpPr>
        <p:spPr>
          <a:xfrm>
            <a:off x="6126816" y="1168878"/>
            <a:ext cx="5724731"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20" name="Straight Connector 19"/>
          <p:cNvCxnSpPr/>
          <p:nvPr userDrawn="1"/>
        </p:nvCxnSpPr>
        <p:spPr>
          <a:xfrm>
            <a:off x="606552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1" name="Title 1">
            <a:extLst>
              <a:ext uri="{FF2B5EF4-FFF2-40B4-BE49-F238E27FC236}">
                <a16:creationId xmlns:a16="http://schemas.microsoft.com/office/drawing/2014/main" id="{1BED5FE6-695A-4985-860B-33490E288298}"/>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3" name="Date Placeholder 2">
            <a:extLst>
              <a:ext uri="{FF2B5EF4-FFF2-40B4-BE49-F238E27FC236}">
                <a16:creationId xmlns:a16="http://schemas.microsoft.com/office/drawing/2014/main" id="{064767C7-7916-46E6-B1B4-EA02119E3A60}"/>
              </a:ext>
            </a:extLst>
          </p:cNvPr>
          <p:cNvSpPr>
            <a:spLocks noGrp="1"/>
          </p:cNvSpPr>
          <p:nvPr>
            <p:ph type="dt" sz="half" idx="15"/>
          </p:nvPr>
        </p:nvSpPr>
        <p:spPr/>
        <p:txBody>
          <a:bodyPr/>
          <a:lstStyle/>
          <a:p>
            <a:fld id="{38172C37-9A5F-4A6D-96C7-96664E56B95F}" type="datetime1">
              <a:rPr lang="en-US" smtClean="0"/>
              <a:t>11/5/2024</a:t>
            </a:fld>
            <a:endParaRPr lang="en-US" dirty="0"/>
          </a:p>
        </p:txBody>
      </p:sp>
      <p:sp>
        <p:nvSpPr>
          <p:cNvPr id="4" name="Slide Number Placeholder 3">
            <a:extLst>
              <a:ext uri="{FF2B5EF4-FFF2-40B4-BE49-F238E27FC236}">
                <a16:creationId xmlns:a16="http://schemas.microsoft.com/office/drawing/2014/main" id="{09E80636-5903-4645-B4CC-380E0F0753E5}"/>
              </a:ext>
            </a:extLst>
          </p:cNvPr>
          <p:cNvSpPr>
            <a:spLocks noGrp="1"/>
          </p:cNvSpPr>
          <p:nvPr>
            <p:ph type="sldNum" sz="quarter" idx="16"/>
          </p:nvPr>
        </p:nvSpPr>
        <p:spPr/>
        <p:txBody>
          <a:bodyPr/>
          <a:lstStyle/>
          <a:p>
            <a:fld id="{6CBE36CA-A7C6-4838-9ACB-C8D30B8F2C6D}" type="slidenum">
              <a:rPr lang="en-US" smtClean="0"/>
              <a:pPr/>
              <a:t>‹#›</a:t>
            </a:fld>
            <a:endParaRPr lang="en-US" dirty="0"/>
          </a:p>
        </p:txBody>
      </p:sp>
      <p:pic>
        <p:nvPicPr>
          <p:cNvPr id="2" name="Picture 1">
            <a:extLst>
              <a:ext uri="{FF2B5EF4-FFF2-40B4-BE49-F238E27FC236}">
                <a16:creationId xmlns:a16="http://schemas.microsoft.com/office/drawing/2014/main" id="{6683F279-138C-0F27-FA5C-139FF92A45AB}"/>
              </a:ext>
            </a:extLst>
          </p:cNvPr>
          <p:cNvPicPr>
            <a:picLocks noChangeAspect="1"/>
          </p:cNvPicPr>
          <p:nvPr userDrawn="1"/>
        </p:nvPicPr>
        <p:blipFill>
          <a:blip r:embed="rId4"/>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358289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7" name="Content Placeholder 2"/>
          <p:cNvSpPr>
            <a:spLocks noGrp="1"/>
          </p:cNvSpPr>
          <p:nvPr>
            <p:ph idx="14"/>
          </p:nvPr>
        </p:nvSpPr>
        <p:spPr>
          <a:xfrm>
            <a:off x="4193467"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9" name="Content Placeholder 2"/>
          <p:cNvSpPr>
            <a:spLocks noGrp="1"/>
          </p:cNvSpPr>
          <p:nvPr>
            <p:ph idx="16"/>
          </p:nvPr>
        </p:nvSpPr>
        <p:spPr>
          <a:xfrm>
            <a:off x="270626" y="1168878"/>
            <a:ext cx="3735237" cy="477302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0" name="Content Placeholder 2"/>
          <p:cNvSpPr>
            <a:spLocks noGrp="1"/>
          </p:cNvSpPr>
          <p:nvPr>
            <p:ph idx="17"/>
          </p:nvPr>
        </p:nvSpPr>
        <p:spPr>
          <a:xfrm>
            <a:off x="8116308" y="1167740"/>
            <a:ext cx="3735237" cy="4773026"/>
          </a:xfrm>
          <a:prstGeom prst="rect">
            <a:avLst/>
          </a:prstGeom>
        </p:spPr>
        <p:txBody>
          <a:bodyPr/>
          <a:lstStyle>
            <a:lvl1pPr marL="457200" indent="-457200">
              <a:buFont typeface="Arial" panose="020B0604020202020204" pitchFamily="34" charset="0"/>
              <a:buChar char="•"/>
              <a:defRPr lang="en-US" dirty="0" smtClean="0">
                <a:latin typeface="Century Gothic" panose="020B0502020202020204" pitchFamily="34" charset="0"/>
              </a:defRPr>
            </a:lvl1pPr>
            <a:lvl2pPr>
              <a:defRPr lang="en-US" dirty="0" smtClean="0">
                <a:latin typeface="Century Gothic" panose="020B0502020202020204" pitchFamily="34" charset="0"/>
              </a:defRPr>
            </a:lvl2pPr>
            <a:lvl3pPr>
              <a:defRPr lang="en-US" dirty="0" smtClean="0">
                <a:latin typeface="Century Gothic" panose="020B0502020202020204" pitchFamily="34" charset="0"/>
              </a:defRPr>
            </a:lvl3pPr>
            <a:lvl4pPr>
              <a:defRPr lang="en-US" dirty="0" smtClean="0">
                <a:latin typeface="Century Gothic" panose="020B0502020202020204" pitchFamily="34" charset="0"/>
              </a:defRPr>
            </a:lvl4pPr>
            <a:lvl5pPr>
              <a:defRPr lang="en-US" dirty="0">
                <a:latin typeface="Century Gothic" panose="020B0502020202020204" pitchFamily="34" charset="0"/>
              </a:defRPr>
            </a:lvl5pPr>
          </a:lstStyle>
          <a:p>
            <a:pPr lvl="0"/>
            <a:r>
              <a:rPr lang="en-US"/>
              <a:t>Click to edit Master text styles</a:t>
            </a:r>
          </a:p>
        </p:txBody>
      </p:sp>
      <p:cxnSp>
        <p:nvCxnSpPr>
          <p:cNvPr id="22" name="Straight Connector 21"/>
          <p:cNvCxnSpPr/>
          <p:nvPr userDrawn="1"/>
        </p:nvCxnSpPr>
        <p:spPr>
          <a:xfrm>
            <a:off x="40995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a:off x="802386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4" name="Title 1">
            <a:extLst>
              <a:ext uri="{FF2B5EF4-FFF2-40B4-BE49-F238E27FC236}">
                <a16:creationId xmlns:a16="http://schemas.microsoft.com/office/drawing/2014/main" id="{1DD3E295-16E2-4037-AA10-3CF534FE9A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0DB6584B-D296-4912-85BA-9EE0C53775AC}"/>
              </a:ext>
            </a:extLst>
          </p:cNvPr>
          <p:cNvSpPr>
            <a:spLocks noGrp="1"/>
          </p:cNvSpPr>
          <p:nvPr>
            <p:ph type="dt" sz="half" idx="18"/>
          </p:nvPr>
        </p:nvSpPr>
        <p:spPr/>
        <p:txBody>
          <a:bodyPr/>
          <a:lstStyle/>
          <a:p>
            <a:fld id="{21611730-E651-4398-910F-C031DAECFB93}" type="datetime1">
              <a:rPr lang="en-US" smtClean="0"/>
              <a:t>11/5/2024</a:t>
            </a:fld>
            <a:endParaRPr lang="en-US" dirty="0"/>
          </a:p>
        </p:txBody>
      </p:sp>
      <p:sp>
        <p:nvSpPr>
          <p:cNvPr id="3" name="Slide Number Placeholder 2">
            <a:extLst>
              <a:ext uri="{FF2B5EF4-FFF2-40B4-BE49-F238E27FC236}">
                <a16:creationId xmlns:a16="http://schemas.microsoft.com/office/drawing/2014/main" id="{61EA7FEF-A0D6-4700-B189-1BE34F49F15E}"/>
              </a:ext>
            </a:extLst>
          </p:cNvPr>
          <p:cNvSpPr>
            <a:spLocks noGrp="1"/>
          </p:cNvSpPr>
          <p:nvPr>
            <p:ph type="sldNum" sz="quarter" idx="19"/>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5E931643-B0F2-6DBB-5CD7-7FBFF72B7B2B}"/>
              </a:ext>
            </a:extLst>
          </p:cNvPr>
          <p:cNvPicPr>
            <a:picLocks noChangeAspect="1"/>
          </p:cNvPicPr>
          <p:nvPr userDrawn="1"/>
        </p:nvPicPr>
        <p:blipFill>
          <a:blip r:embed="rId4"/>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363194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8" name="Straight Connector 7"/>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8" name="Content Placeholder 2"/>
          <p:cNvSpPr>
            <a:spLocks noGrp="1"/>
          </p:cNvSpPr>
          <p:nvPr>
            <p:ph idx="1"/>
          </p:nvPr>
        </p:nvSpPr>
        <p:spPr>
          <a:xfrm>
            <a:off x="270627"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4" name="Content Placeholder 2"/>
          <p:cNvSpPr>
            <a:spLocks noGrp="1"/>
          </p:cNvSpPr>
          <p:nvPr>
            <p:ph idx="14"/>
          </p:nvPr>
        </p:nvSpPr>
        <p:spPr>
          <a:xfrm>
            <a:off x="9089414" y="1168878"/>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5" name="Content Placeholder 2"/>
          <p:cNvSpPr>
            <a:spLocks noGrp="1"/>
          </p:cNvSpPr>
          <p:nvPr>
            <p:ph idx="15"/>
          </p:nvPr>
        </p:nvSpPr>
        <p:spPr>
          <a:xfrm>
            <a:off x="3205591"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26" name="Content Placeholder 2"/>
          <p:cNvSpPr>
            <a:spLocks noGrp="1"/>
          </p:cNvSpPr>
          <p:nvPr>
            <p:ph idx="16"/>
          </p:nvPr>
        </p:nvSpPr>
        <p:spPr>
          <a:xfrm>
            <a:off x="6154450" y="1168877"/>
            <a:ext cx="2762133" cy="478269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cxnSp>
        <p:nvCxnSpPr>
          <p:cNvPr id="3" name="Straight Connector 2"/>
          <p:cNvCxnSpPr/>
          <p:nvPr userDrawn="1"/>
        </p:nvCxnSpPr>
        <p:spPr>
          <a:xfrm>
            <a:off x="311658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a:off x="6063091"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a:off x="9006840" y="1168877"/>
            <a:ext cx="0" cy="4782693"/>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21D82C1E-4C77-414B-B92E-999D395E3FB7}"/>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3600A900-0372-4144-BACE-0E84B67F7E42}"/>
              </a:ext>
            </a:extLst>
          </p:cNvPr>
          <p:cNvSpPr>
            <a:spLocks noGrp="1"/>
          </p:cNvSpPr>
          <p:nvPr>
            <p:ph type="dt" sz="half" idx="17"/>
          </p:nvPr>
        </p:nvSpPr>
        <p:spPr/>
        <p:txBody>
          <a:bodyPr/>
          <a:lstStyle/>
          <a:p>
            <a:fld id="{575B1B89-1B7C-4E4B-ACC1-F2856DDA1138}" type="datetime1">
              <a:rPr lang="en-US" smtClean="0"/>
              <a:t>11/5/2024</a:t>
            </a:fld>
            <a:endParaRPr lang="en-US" dirty="0"/>
          </a:p>
        </p:txBody>
      </p:sp>
      <p:sp>
        <p:nvSpPr>
          <p:cNvPr id="4" name="Slide Number Placeholder 3">
            <a:extLst>
              <a:ext uri="{FF2B5EF4-FFF2-40B4-BE49-F238E27FC236}">
                <a16:creationId xmlns:a16="http://schemas.microsoft.com/office/drawing/2014/main" id="{51CD198C-B28F-41D9-9430-F472C9C20F2F}"/>
              </a:ext>
            </a:extLst>
          </p:cNvPr>
          <p:cNvSpPr>
            <a:spLocks noGrp="1"/>
          </p:cNvSpPr>
          <p:nvPr>
            <p:ph type="sldNum" sz="quarter" idx="18"/>
          </p:nvPr>
        </p:nvSpPr>
        <p:spPr/>
        <p:txBody>
          <a:bodyPr/>
          <a:lstStyle/>
          <a:p>
            <a:fld id="{6CBE36CA-A7C6-4838-9ACB-C8D30B8F2C6D}" type="slidenum">
              <a:rPr lang="en-US" smtClean="0"/>
              <a:pPr/>
              <a:t>‹#›</a:t>
            </a:fld>
            <a:endParaRPr lang="en-US" dirty="0"/>
          </a:p>
        </p:txBody>
      </p:sp>
      <p:pic>
        <p:nvPicPr>
          <p:cNvPr id="5" name="Picture 4">
            <a:extLst>
              <a:ext uri="{FF2B5EF4-FFF2-40B4-BE49-F238E27FC236}">
                <a16:creationId xmlns:a16="http://schemas.microsoft.com/office/drawing/2014/main" id="{AC52BBB5-6FBA-80C9-16CD-183692AD2099}"/>
              </a:ext>
            </a:extLst>
          </p:cNvPr>
          <p:cNvPicPr>
            <a:picLocks noChangeAspect="1"/>
          </p:cNvPicPr>
          <p:nvPr userDrawn="1"/>
        </p:nvPicPr>
        <p:blipFill>
          <a:blip r:embed="rId4"/>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187040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2" name="Date Placeholder 1">
            <a:extLst>
              <a:ext uri="{FF2B5EF4-FFF2-40B4-BE49-F238E27FC236}">
                <a16:creationId xmlns:a16="http://schemas.microsoft.com/office/drawing/2014/main" id="{B77830CF-9F3D-44B1-8AFC-000E352163D2}"/>
              </a:ext>
            </a:extLst>
          </p:cNvPr>
          <p:cNvSpPr>
            <a:spLocks noGrp="1"/>
          </p:cNvSpPr>
          <p:nvPr>
            <p:ph type="dt" sz="half" idx="14"/>
          </p:nvPr>
        </p:nvSpPr>
        <p:spPr/>
        <p:txBody>
          <a:bodyPr/>
          <a:lstStyle/>
          <a:p>
            <a:fld id="{42271729-0854-406B-8ED7-335A380DE525}" type="datetime1">
              <a:rPr lang="en-US" smtClean="0"/>
              <a:t>11/5/2024</a:t>
            </a:fld>
            <a:endParaRPr lang="en-US" dirty="0"/>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A1C022DD-5767-07E9-8E95-7E105DF1E6EA}"/>
              </a:ext>
            </a:extLst>
          </p:cNvPr>
          <p:cNvPicPr>
            <a:picLocks noChangeAspect="1"/>
          </p:cNvPicPr>
          <p:nvPr userDrawn="1"/>
        </p:nvPicPr>
        <p:blipFill>
          <a:blip r:embed="rId4"/>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176998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Date Placeholder 1">
            <a:extLst>
              <a:ext uri="{FF2B5EF4-FFF2-40B4-BE49-F238E27FC236}">
                <a16:creationId xmlns:a16="http://schemas.microsoft.com/office/drawing/2014/main" id="{73898F69-5377-4FD2-8E19-829B3A678EE5}"/>
              </a:ext>
            </a:extLst>
          </p:cNvPr>
          <p:cNvSpPr>
            <a:spLocks noGrp="1"/>
          </p:cNvSpPr>
          <p:nvPr>
            <p:ph type="dt" sz="half" idx="10"/>
          </p:nvPr>
        </p:nvSpPr>
        <p:spPr/>
        <p:txBody>
          <a:bodyPr/>
          <a:lstStyle/>
          <a:p>
            <a:fld id="{98EC2C9B-A6BB-4202-8DF8-31C12B7DA9E5}" type="datetime1">
              <a:rPr lang="en-US" smtClean="0"/>
              <a:t>11/5/2024</a:t>
            </a:fld>
            <a:endParaRPr lang="en-US" dirty="0"/>
          </a:p>
        </p:txBody>
      </p:sp>
      <p:sp>
        <p:nvSpPr>
          <p:cNvPr id="3" name="Slide Number Placeholder 2">
            <a:extLst>
              <a:ext uri="{FF2B5EF4-FFF2-40B4-BE49-F238E27FC236}">
                <a16:creationId xmlns:a16="http://schemas.microsoft.com/office/drawing/2014/main" id="{1EECC842-4AC6-4635-9324-68220813E60B}"/>
              </a:ext>
            </a:extLst>
          </p:cNvPr>
          <p:cNvSpPr>
            <a:spLocks noGrp="1"/>
          </p:cNvSpPr>
          <p:nvPr>
            <p:ph type="sldNum" sz="quarter" idx="11"/>
          </p:nvPr>
        </p:nvSpPr>
        <p:spPr/>
        <p:txBody>
          <a:bodyPr/>
          <a:lstStyle/>
          <a:p>
            <a:fld id="{6CBE36CA-A7C6-4838-9ACB-C8D30B8F2C6D}" type="slidenum">
              <a:rPr lang="en-US" smtClean="0"/>
              <a:pPr/>
              <a:t>‹#›</a:t>
            </a:fld>
            <a:endParaRPr lang="en-US" dirty="0"/>
          </a:p>
        </p:txBody>
      </p:sp>
      <p:pic>
        <p:nvPicPr>
          <p:cNvPr id="4" name="Picture 3">
            <a:extLst>
              <a:ext uri="{FF2B5EF4-FFF2-40B4-BE49-F238E27FC236}">
                <a16:creationId xmlns:a16="http://schemas.microsoft.com/office/drawing/2014/main" id="{CF811CB6-20D6-42CF-6B1B-28D5AC517FAD}"/>
              </a:ext>
            </a:extLst>
          </p:cNvPr>
          <p:cNvPicPr>
            <a:picLocks noChangeAspect="1"/>
          </p:cNvPicPr>
          <p:nvPr userDrawn="1"/>
        </p:nvPicPr>
        <p:blipFill>
          <a:blip r:embed="rId3"/>
          <a:stretch>
            <a:fillRect/>
          </a:stretch>
        </p:blipFill>
        <p:spPr>
          <a:xfrm>
            <a:off x="2216530" y="6328312"/>
            <a:ext cx="686179" cy="365124"/>
          </a:xfrm>
          <a:prstGeom prst="rect">
            <a:avLst/>
          </a:prstGeom>
        </p:spPr>
      </p:pic>
    </p:spTree>
    <p:extLst>
      <p:ext uri="{BB962C8B-B14F-4D97-AF65-F5344CB8AC3E}">
        <p14:creationId xmlns:p14="http://schemas.microsoft.com/office/powerpoint/2010/main" val="206217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ags" Target="../tags/tag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mpower - DO NOT DELETE!!!" hidden="1">
            <a:extLst>
              <a:ext uri="{FF2B5EF4-FFF2-40B4-BE49-F238E27FC236}">
                <a16:creationId xmlns:a16="http://schemas.microsoft.com/office/drawing/2014/main" id="{BE686F26-3C5E-4C80-B73E-D735C38A1B48}"/>
              </a:ext>
            </a:extLst>
          </p:cNvPr>
          <p:cNvSpPr/>
          <p:nvPr userDrawn="1">
            <p:custDataLst>
              <p:tags r:id="rId18"/>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 name="Date Placeholder 3">
            <a:extLst>
              <a:ext uri="{FF2B5EF4-FFF2-40B4-BE49-F238E27FC236}">
                <a16:creationId xmlns:a16="http://schemas.microsoft.com/office/drawing/2014/main" id="{CB0E2D95-B2C0-4BD9-BE45-84A0D1E24A86}"/>
              </a:ext>
            </a:extLst>
          </p:cNvPr>
          <p:cNvSpPr>
            <a:spLocks noGrp="1"/>
          </p:cNvSpPr>
          <p:nvPr>
            <p:ph type="dt" sz="half" idx="2"/>
          </p:nvPr>
        </p:nvSpPr>
        <p:spPr>
          <a:xfrm>
            <a:off x="9622053" y="6356350"/>
            <a:ext cx="1947512" cy="365125"/>
          </a:xfrm>
          <a:prstGeom prst="rect">
            <a:avLst/>
          </a:prstGeom>
        </p:spPr>
        <p:txBody>
          <a:bodyPr vert="horz" lIns="91440" tIns="45720" rIns="91440" bIns="45720" rtlCol="0" anchor="ctr"/>
          <a:lstStyle>
            <a:lvl1pPr algn="l">
              <a:defRPr sz="1200" b="1">
                <a:solidFill>
                  <a:schemeClr val="bg1"/>
                </a:solidFill>
              </a:defRPr>
            </a:lvl1pPr>
          </a:lstStyle>
          <a:p>
            <a:fld id="{27F8D18B-185D-464A-B415-3F400C571E8E}" type="datetime1">
              <a:rPr lang="en-US" smtClean="0"/>
              <a:t>11/5/2024</a:t>
            </a:fld>
            <a:endParaRPr lang="en-US" dirty="0"/>
          </a:p>
        </p:txBody>
      </p:sp>
      <p:sp>
        <p:nvSpPr>
          <p:cNvPr id="2" name="Slide Number Placeholder 1">
            <a:extLst>
              <a:ext uri="{FF2B5EF4-FFF2-40B4-BE49-F238E27FC236}">
                <a16:creationId xmlns:a16="http://schemas.microsoft.com/office/drawing/2014/main" id="{373FCDC0-6E73-4FC3-A6C2-A35745C43766}"/>
              </a:ext>
            </a:extLst>
          </p:cNvPr>
          <p:cNvSpPr>
            <a:spLocks noGrp="1"/>
          </p:cNvSpPr>
          <p:nvPr>
            <p:ph type="sldNum" sz="quarter" idx="4"/>
          </p:nvPr>
        </p:nvSpPr>
        <p:spPr>
          <a:xfrm>
            <a:off x="11569565" y="6356350"/>
            <a:ext cx="390625" cy="365125"/>
          </a:xfrm>
          <a:prstGeom prst="rect">
            <a:avLst/>
          </a:prstGeom>
        </p:spPr>
        <p:txBody>
          <a:bodyPr vert="horz" lIns="91440" tIns="45720" rIns="91440" bIns="45720" rtlCol="0" anchor="ctr"/>
          <a:lstStyle>
            <a:lvl1pPr algn="r">
              <a:defRPr sz="1200" b="1">
                <a:solidFill>
                  <a:schemeClr val="bg1"/>
                </a:solidFill>
              </a:defRPr>
            </a:lvl1pPr>
          </a:lstStyle>
          <a:p>
            <a:fld id="{6CBE36CA-A7C6-4838-9ACB-C8D30B8F2C6D}" type="slidenum">
              <a:rPr lang="en-US" smtClean="0"/>
              <a:pPr/>
              <a:t>‹#›</a:t>
            </a:fld>
            <a:endParaRPr lang="en-US" dirty="0"/>
          </a:p>
        </p:txBody>
      </p:sp>
      <p:sp>
        <p:nvSpPr>
          <p:cNvPr id="3" name="Title Placeholder 2">
            <a:extLst>
              <a:ext uri="{FF2B5EF4-FFF2-40B4-BE49-F238E27FC236}">
                <a16:creationId xmlns:a16="http://schemas.microsoft.com/office/drawing/2014/main" id="{1CA0F03F-E00A-4C2A-9A59-33C0EC75F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1CFD660-D469-4135-8BF2-27A82240D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81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6" r:id="rId10"/>
    <p:sldLayoutId id="2147483670" r:id="rId11"/>
    <p:sldLayoutId id="2147483671" r:id="rId12"/>
    <p:sldLayoutId id="2147483672" r:id="rId13"/>
    <p:sldLayoutId id="2147483673" r:id="rId14"/>
    <p:sldLayoutId id="2147483674" r:id="rId15"/>
    <p:sldLayoutId id="2147483675" r:id="rId16"/>
  </p:sldLayoutIdLst>
  <p:hf hdr="0" ftr="0" dt="0"/>
  <p:txStyles>
    <p:titleStyle>
      <a:lvl1pPr algn="l" defTabSz="914400" rtl="0" eaLnBrk="1" latinLnBrk="0" hangingPunct="1">
        <a:lnSpc>
          <a:spcPct val="90000"/>
        </a:lnSpc>
        <a:spcBef>
          <a:spcPct val="0"/>
        </a:spcBef>
        <a:buNone/>
        <a:defRPr sz="33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mpower - DO NOT DELETE!!!" hidden="1">
            <a:extLst>
              <a:ext uri="{FF2B5EF4-FFF2-40B4-BE49-F238E27FC236}">
                <a16:creationId xmlns:a16="http://schemas.microsoft.com/office/drawing/2014/main" id="{BE686F26-3C5E-4C80-B73E-D735C38A1B48}"/>
              </a:ext>
            </a:extLst>
          </p:cNvPr>
          <p:cNvSpPr/>
          <p:nvPr userDrawn="1">
            <p:custDataLst>
              <p:tags r:id="rId16"/>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 name="Date Placeholder 3">
            <a:extLst>
              <a:ext uri="{FF2B5EF4-FFF2-40B4-BE49-F238E27FC236}">
                <a16:creationId xmlns:a16="http://schemas.microsoft.com/office/drawing/2014/main" id="{CB0E2D95-B2C0-4BD9-BE45-84A0D1E24A86}"/>
              </a:ext>
            </a:extLst>
          </p:cNvPr>
          <p:cNvSpPr>
            <a:spLocks noGrp="1"/>
          </p:cNvSpPr>
          <p:nvPr>
            <p:ph type="dt" sz="half" idx="2"/>
          </p:nvPr>
        </p:nvSpPr>
        <p:spPr>
          <a:xfrm>
            <a:off x="9622053" y="6356350"/>
            <a:ext cx="1947512" cy="365125"/>
          </a:xfrm>
          <a:prstGeom prst="rect">
            <a:avLst/>
          </a:prstGeom>
        </p:spPr>
        <p:txBody>
          <a:bodyPr vert="horz" lIns="91440" tIns="45720" rIns="91440" bIns="45720" rtlCol="0" anchor="ctr"/>
          <a:lstStyle>
            <a:lvl1pPr algn="l">
              <a:defRPr sz="1200" b="1">
                <a:solidFill>
                  <a:schemeClr val="bg1"/>
                </a:solidFill>
              </a:defRPr>
            </a:lvl1pPr>
          </a:lstStyle>
          <a:p>
            <a:fld id="{8E786E92-6100-433E-AFC0-831EBFA7EFBE}" type="datetime1">
              <a:rPr lang="en-US" smtClean="0"/>
              <a:t>11/5/2024</a:t>
            </a:fld>
            <a:endParaRPr lang="en-US" dirty="0"/>
          </a:p>
        </p:txBody>
      </p:sp>
      <p:sp>
        <p:nvSpPr>
          <p:cNvPr id="2" name="Slide Number Placeholder 1">
            <a:extLst>
              <a:ext uri="{FF2B5EF4-FFF2-40B4-BE49-F238E27FC236}">
                <a16:creationId xmlns:a16="http://schemas.microsoft.com/office/drawing/2014/main" id="{373FCDC0-6E73-4FC3-A6C2-A35745C43766}"/>
              </a:ext>
            </a:extLst>
          </p:cNvPr>
          <p:cNvSpPr>
            <a:spLocks noGrp="1"/>
          </p:cNvSpPr>
          <p:nvPr>
            <p:ph type="sldNum" sz="quarter" idx="4"/>
          </p:nvPr>
        </p:nvSpPr>
        <p:spPr>
          <a:xfrm>
            <a:off x="11569565" y="6356350"/>
            <a:ext cx="390625" cy="365125"/>
          </a:xfrm>
          <a:prstGeom prst="rect">
            <a:avLst/>
          </a:prstGeom>
        </p:spPr>
        <p:txBody>
          <a:bodyPr vert="horz" lIns="91440" tIns="45720" rIns="91440" bIns="45720" rtlCol="0" anchor="ctr"/>
          <a:lstStyle>
            <a:lvl1pPr algn="r">
              <a:defRPr sz="1200" b="1">
                <a:solidFill>
                  <a:schemeClr val="bg1"/>
                </a:solidFill>
              </a:defRPr>
            </a:lvl1pPr>
          </a:lstStyle>
          <a:p>
            <a:fld id="{6CBE36CA-A7C6-4838-9ACB-C8D30B8F2C6D}" type="slidenum">
              <a:rPr lang="en-US" smtClean="0"/>
              <a:pPr/>
              <a:t>‹#›</a:t>
            </a:fld>
            <a:endParaRPr lang="en-US" dirty="0"/>
          </a:p>
        </p:txBody>
      </p:sp>
      <p:sp>
        <p:nvSpPr>
          <p:cNvPr id="3" name="Title Placeholder 2">
            <a:extLst>
              <a:ext uri="{FF2B5EF4-FFF2-40B4-BE49-F238E27FC236}">
                <a16:creationId xmlns:a16="http://schemas.microsoft.com/office/drawing/2014/main" id="{1CA0F03F-E00A-4C2A-9A59-33C0EC75F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F1CFD660-D469-4135-8BF2-27A82240D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0394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p:txStyles>
    <p:titleStyle>
      <a:lvl1pPr algn="l" defTabSz="914400" rtl="0" eaLnBrk="1" latinLnBrk="0" hangingPunct="1">
        <a:lnSpc>
          <a:spcPct val="90000"/>
        </a:lnSpc>
        <a:spcBef>
          <a:spcPct val="0"/>
        </a:spcBef>
        <a:buNone/>
        <a:defRPr sz="33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image" Target="../media/image41.png"/><Relationship Id="rId16"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hyperlink" Target="https://edx.netl.doe.gov/dataset/co2-locate" TargetMode="External"/><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hyperlink" Target="https://edx.netl.doe.gov/disco2ver" TargetMode="External"/><Relationship Id="rId9" Type="http://schemas.openxmlformats.org/officeDocument/2006/relationships/image" Target="../media/image46.png"/><Relationship Id="rId1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33.svg"/><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jp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58ADE9-5DB2-CA2A-C0D2-D8C27C3DE229}"/>
              </a:ext>
            </a:extLst>
          </p:cNvPr>
          <p:cNvPicPr>
            <a:picLocks noChangeAspect="1"/>
          </p:cNvPicPr>
          <p:nvPr/>
        </p:nvPicPr>
        <p:blipFill rotWithShape="1">
          <a:blip r:embed="rId3"/>
          <a:srcRect t="9096" b="14282"/>
          <a:stretch/>
        </p:blipFill>
        <p:spPr>
          <a:xfrm>
            <a:off x="0" y="2253384"/>
            <a:ext cx="12192000" cy="4604616"/>
          </a:xfrm>
          <a:prstGeom prst="rect">
            <a:avLst/>
          </a:prstGeom>
        </p:spPr>
      </p:pic>
      <p:sp>
        <p:nvSpPr>
          <p:cNvPr id="6" name="Title 5">
            <a:extLst>
              <a:ext uri="{FF2B5EF4-FFF2-40B4-BE49-F238E27FC236}">
                <a16:creationId xmlns:a16="http://schemas.microsoft.com/office/drawing/2014/main" id="{93FF9270-E920-4385-AB60-AAB3C9014B9E}"/>
              </a:ext>
            </a:extLst>
          </p:cNvPr>
          <p:cNvSpPr>
            <a:spLocks noGrp="1"/>
          </p:cNvSpPr>
          <p:nvPr>
            <p:ph type="ctrTitle"/>
          </p:nvPr>
        </p:nvSpPr>
        <p:spPr>
          <a:xfrm>
            <a:off x="270629" y="-3993"/>
            <a:ext cx="9331908" cy="981862"/>
          </a:xfrm>
        </p:spPr>
        <p:txBody>
          <a:bodyPr>
            <a:noAutofit/>
          </a:bodyPr>
          <a:lstStyle/>
          <a:p>
            <a:r>
              <a:rPr lang="en-US" sz="3600" i="0" dirty="0">
                <a:solidFill>
                  <a:srgbClr val="242424"/>
                </a:solidFill>
                <a:effectLst/>
                <a:latin typeface="Calibri" panose="020F0502020204030204" pitchFamily="34" charset="0"/>
                <a:cs typeface="Calibri" panose="020F0502020204030204" pitchFamily="34" charset="0"/>
              </a:rPr>
              <a:t>Carbon Storage Planning Inquiry Tool</a:t>
            </a:r>
            <a:r>
              <a:rPr lang="en-US" sz="3600" dirty="0">
                <a:solidFill>
                  <a:srgbClr val="242424"/>
                </a:solidFill>
                <a:latin typeface="Calibri" panose="020F0502020204030204" pitchFamily="34" charset="0"/>
                <a:cs typeface="Calibri" panose="020F0502020204030204" pitchFamily="34" charset="0"/>
              </a:rPr>
              <a:t> (CS PlanIT)</a:t>
            </a:r>
          </a:p>
        </p:txBody>
      </p:sp>
      <p:sp>
        <p:nvSpPr>
          <p:cNvPr id="10" name="Text Placeholder 9">
            <a:extLst>
              <a:ext uri="{FF2B5EF4-FFF2-40B4-BE49-F238E27FC236}">
                <a16:creationId xmlns:a16="http://schemas.microsoft.com/office/drawing/2014/main" id="{2B10BC50-F62D-4375-A7BE-778AC7EDAB92}"/>
              </a:ext>
            </a:extLst>
          </p:cNvPr>
          <p:cNvSpPr>
            <a:spLocks noGrp="1"/>
          </p:cNvSpPr>
          <p:nvPr>
            <p:ph type="body" sz="quarter" idx="12"/>
          </p:nvPr>
        </p:nvSpPr>
        <p:spPr>
          <a:xfrm>
            <a:off x="9601302" y="1658856"/>
            <a:ext cx="3779606" cy="373510"/>
          </a:xfrm>
        </p:spPr>
        <p:txBody>
          <a:bodyPr vert="horz" lIns="91440" tIns="45720" rIns="91440" bIns="45720" rtlCol="0" anchor="t">
            <a:normAutofit/>
          </a:bodyPr>
          <a:lstStyle/>
          <a:p>
            <a:r>
              <a:rPr lang="en-US" sz="1800" dirty="0">
                <a:latin typeface="Calibri" panose="020F0502020204030204" pitchFamily="34" charset="0"/>
                <a:cs typeface="Calibri" panose="020F0502020204030204" pitchFamily="34" charset="0"/>
              </a:rPr>
              <a:t>Paige </a:t>
            </a:r>
            <a:r>
              <a:rPr lang="en-US" sz="1800" dirty="0" err="1">
                <a:latin typeface="Calibri" panose="020F0502020204030204" pitchFamily="34" charset="0"/>
                <a:cs typeface="Calibri" panose="020F0502020204030204" pitchFamily="34" charset="0"/>
              </a:rPr>
              <a:t>Morkner</a:t>
            </a:r>
          </a:p>
        </p:txBody>
      </p:sp>
      <p:sp>
        <p:nvSpPr>
          <p:cNvPr id="12" name="Text Placeholder 11">
            <a:extLst>
              <a:ext uri="{FF2B5EF4-FFF2-40B4-BE49-F238E27FC236}">
                <a16:creationId xmlns:a16="http://schemas.microsoft.com/office/drawing/2014/main" id="{F075935A-15BA-4FFB-A750-0A4077FF17DD}"/>
              </a:ext>
            </a:extLst>
          </p:cNvPr>
          <p:cNvSpPr>
            <a:spLocks noGrp="1"/>
          </p:cNvSpPr>
          <p:nvPr>
            <p:ph type="body" sz="quarter" idx="14"/>
          </p:nvPr>
        </p:nvSpPr>
        <p:spPr>
          <a:xfrm>
            <a:off x="9601302" y="1943101"/>
            <a:ext cx="3779606" cy="121706"/>
          </a:xfrm>
        </p:spPr>
        <p:txBody>
          <a:bodyPr vert="horz" lIns="91440" tIns="45720" rIns="91440" bIns="45720" rtlCol="0" anchor="t">
            <a:noAutofit/>
          </a:bodyPr>
          <a:lstStyle/>
          <a:p>
            <a:r>
              <a:rPr lang="en-US" dirty="0">
                <a:latin typeface="Calibri"/>
                <a:cs typeface="Calibri"/>
              </a:rPr>
              <a:t>Geologist + Geo-Data Scientist</a:t>
            </a:r>
            <a:endParaRPr lang="en-US" dirty="0">
              <a:highlight>
                <a:srgbClr val="FFFF00"/>
              </a:highlight>
              <a:latin typeface="Calibri"/>
              <a:cs typeface="Calibri"/>
            </a:endParaRPr>
          </a:p>
          <a:p>
            <a:endParaRPr lang="en-US"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B3D881BA-9B12-478C-8994-7BF074D862B5}"/>
              </a:ext>
            </a:extLst>
          </p:cNvPr>
          <p:cNvSpPr>
            <a:spLocks noGrp="1"/>
          </p:cNvSpPr>
          <p:nvPr>
            <p:ph type="body" sz="quarter" idx="13"/>
          </p:nvPr>
        </p:nvSpPr>
        <p:spPr>
          <a:xfrm>
            <a:off x="71219" y="6498284"/>
            <a:ext cx="5683405" cy="314260"/>
          </a:xfrm>
        </p:spPr>
        <p:txBody>
          <a:bodyPr/>
          <a:lstStyle/>
          <a:p>
            <a:r>
              <a:rPr lang="en-US" sz="1400" dirty="0">
                <a:latin typeface="Calibri" panose="020F0502020204030204" pitchFamily="34" charset="0"/>
                <a:cs typeface="Calibri" panose="020F0502020204030204" pitchFamily="34" charset="0"/>
              </a:rPr>
              <a:t>Nov. 6, 2024</a:t>
            </a:r>
          </a:p>
        </p:txBody>
      </p:sp>
      <p:sp>
        <p:nvSpPr>
          <p:cNvPr id="9" name="Text Placeholder 8">
            <a:extLst>
              <a:ext uri="{FF2B5EF4-FFF2-40B4-BE49-F238E27FC236}">
                <a16:creationId xmlns:a16="http://schemas.microsoft.com/office/drawing/2014/main" id="{06664064-4B01-451F-8B7B-53EE47A8A366}"/>
              </a:ext>
            </a:extLst>
          </p:cNvPr>
          <p:cNvSpPr>
            <a:spLocks noGrp="1"/>
          </p:cNvSpPr>
          <p:nvPr>
            <p:ph type="body" sz="quarter" idx="11"/>
          </p:nvPr>
        </p:nvSpPr>
        <p:spPr>
          <a:xfrm>
            <a:off x="114401" y="6248330"/>
            <a:ext cx="9798205" cy="278668"/>
          </a:xfrm>
        </p:spPr>
        <p:txBody>
          <a:bodyPr>
            <a:noAutofit/>
          </a:bodyPr>
          <a:lstStyle/>
          <a:p>
            <a:r>
              <a:rPr lang="en-US" dirty="0">
                <a:latin typeface="Calibri" panose="020F0502020204030204" pitchFamily="34" charset="0"/>
                <a:cs typeface="Calibri" panose="020F0502020204030204" pitchFamily="34" charset="0"/>
              </a:rPr>
              <a:t>USEA Webinar</a:t>
            </a:r>
          </a:p>
        </p:txBody>
      </p:sp>
      <p:sp>
        <p:nvSpPr>
          <p:cNvPr id="5" name="Subtitle 4">
            <a:extLst>
              <a:ext uri="{FF2B5EF4-FFF2-40B4-BE49-F238E27FC236}">
                <a16:creationId xmlns:a16="http://schemas.microsoft.com/office/drawing/2014/main" id="{2F6A2A62-C2C5-CD1F-2CF6-7086B6EF2795}"/>
              </a:ext>
            </a:extLst>
          </p:cNvPr>
          <p:cNvSpPr>
            <a:spLocks noGrp="1"/>
          </p:cNvSpPr>
          <p:nvPr>
            <p:ph type="subTitle" idx="1"/>
          </p:nvPr>
        </p:nvSpPr>
        <p:spPr>
          <a:xfrm>
            <a:off x="270628" y="1085892"/>
            <a:ext cx="9335741" cy="383948"/>
          </a:xfrm>
        </p:spPr>
        <p:txBody>
          <a:bodyPr/>
          <a:lstStyle/>
          <a:p>
            <a:r>
              <a:rPr lang="en-US" sz="2000" dirty="0">
                <a:latin typeface="Calibri" panose="020F0502020204030204" pitchFamily="34" charset="0"/>
                <a:cs typeface="Calibri" panose="020F0502020204030204" pitchFamily="34" charset="0"/>
              </a:rPr>
              <a:t>Providing Data and Insights for Accelerating Carbon Transport &amp; Storage Deployment</a:t>
            </a:r>
          </a:p>
          <a:p>
            <a:endParaRPr lang="en-US" sz="20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8DBC876-DACD-7EC7-FFFB-D3A66EBE318F}"/>
              </a:ext>
            </a:extLst>
          </p:cNvPr>
          <p:cNvPicPr>
            <a:picLocks noChangeAspect="1"/>
          </p:cNvPicPr>
          <p:nvPr/>
        </p:nvPicPr>
        <p:blipFill>
          <a:blip r:embed="rId4"/>
          <a:stretch>
            <a:fillRect/>
          </a:stretch>
        </p:blipFill>
        <p:spPr>
          <a:xfrm>
            <a:off x="3276600" y="3552825"/>
            <a:ext cx="5075216" cy="2159274"/>
          </a:xfrm>
          <a:prstGeom prst="rect">
            <a:avLst/>
          </a:prstGeom>
          <a:effectLst>
            <a:glow rad="355600">
              <a:schemeClr val="accent3">
                <a:satMod val="175000"/>
                <a:alpha val="60000"/>
              </a:schemeClr>
            </a:glow>
          </a:effectLst>
        </p:spPr>
      </p:pic>
      <p:pic>
        <p:nvPicPr>
          <p:cNvPr id="3" name="Picture 2" descr="A blue sign with white text&#10;&#10;Description automatically generated with low confidence">
            <a:extLst>
              <a:ext uri="{FF2B5EF4-FFF2-40B4-BE49-F238E27FC236}">
                <a16:creationId xmlns:a16="http://schemas.microsoft.com/office/drawing/2014/main" id="{71123BB9-BC1B-2037-21C0-5FEC2BB5F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302" y="6174343"/>
            <a:ext cx="2517348" cy="638201"/>
          </a:xfrm>
          <a:prstGeom prst="rect">
            <a:avLst/>
          </a:prstGeom>
        </p:spPr>
      </p:pic>
    </p:spTree>
    <p:extLst>
      <p:ext uri="{BB962C8B-B14F-4D97-AF65-F5344CB8AC3E}">
        <p14:creationId xmlns:p14="http://schemas.microsoft.com/office/powerpoint/2010/main" val="50043035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AA3981-9ED3-489E-AC07-5FCE477FB90D}"/>
              </a:ext>
            </a:extLst>
          </p:cNvPr>
          <p:cNvSpPr>
            <a:spLocks noGrp="1"/>
          </p:cNvSpPr>
          <p:nvPr>
            <p:ph type="title"/>
          </p:nvPr>
        </p:nvSpPr>
        <p:spPr/>
        <p:txBody>
          <a:bodyPr anchor="ctr">
            <a:noAutofit/>
          </a:bodyPr>
          <a:lstStyle/>
          <a:p>
            <a:r>
              <a:rPr lang="en-US" sz="2400" b="1" dirty="0">
                <a:cs typeface="Calibri" panose="020F0502020204030204" pitchFamily="34" charset="0"/>
              </a:rPr>
              <a:t>DOE-FECM’s Carbon Management Digital Products to Date </a:t>
            </a:r>
          </a:p>
        </p:txBody>
      </p:sp>
      <p:grpSp>
        <p:nvGrpSpPr>
          <p:cNvPr id="10" name="Group 9">
            <a:extLst>
              <a:ext uri="{FF2B5EF4-FFF2-40B4-BE49-F238E27FC236}">
                <a16:creationId xmlns:a16="http://schemas.microsoft.com/office/drawing/2014/main" id="{7F9B85B9-1019-A1E3-2E22-6ECCE21BB4D4}"/>
              </a:ext>
            </a:extLst>
          </p:cNvPr>
          <p:cNvGrpSpPr/>
          <p:nvPr/>
        </p:nvGrpSpPr>
        <p:grpSpPr>
          <a:xfrm>
            <a:off x="-148281" y="938511"/>
            <a:ext cx="3818581" cy="5338085"/>
            <a:chOff x="6915065" y="1440429"/>
            <a:chExt cx="3670300" cy="5130800"/>
          </a:xfrm>
        </p:grpSpPr>
        <p:pic>
          <p:nvPicPr>
            <p:cNvPr id="11" name="Picture 10" descr="Shape&#10;&#10;Description automatically generated">
              <a:extLst>
                <a:ext uri="{FF2B5EF4-FFF2-40B4-BE49-F238E27FC236}">
                  <a16:creationId xmlns:a16="http://schemas.microsoft.com/office/drawing/2014/main" id="{0BF1269D-3670-DC81-DD21-31C6901DE3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5065" y="1440429"/>
              <a:ext cx="3670300" cy="5130800"/>
            </a:xfrm>
            <a:prstGeom prst="rect">
              <a:avLst/>
            </a:prstGeom>
          </p:spPr>
        </p:pic>
        <p:sp>
          <p:nvSpPr>
            <p:cNvPr id="12" name="TextBox 11">
              <a:extLst>
                <a:ext uri="{FF2B5EF4-FFF2-40B4-BE49-F238E27FC236}">
                  <a16:creationId xmlns:a16="http://schemas.microsoft.com/office/drawing/2014/main" id="{EFC43288-C0C2-37CE-9C07-10B7E3C95C15}"/>
                </a:ext>
              </a:extLst>
            </p:cNvPr>
            <p:cNvSpPr txBox="1"/>
            <p:nvPr/>
          </p:nvSpPr>
          <p:spPr>
            <a:xfrm>
              <a:off x="7073730" y="2116595"/>
              <a:ext cx="1333670" cy="32540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Inform</a:t>
              </a:r>
            </a:p>
          </p:txBody>
        </p:sp>
        <p:sp>
          <p:nvSpPr>
            <p:cNvPr id="13" name="TextBox 12">
              <a:extLst>
                <a:ext uri="{FF2B5EF4-FFF2-40B4-BE49-F238E27FC236}">
                  <a16:creationId xmlns:a16="http://schemas.microsoft.com/office/drawing/2014/main" id="{41D41CA5-C282-A7C6-223F-9C7E8C0C0545}"/>
                </a:ext>
              </a:extLst>
            </p:cNvPr>
            <p:cNvSpPr txBox="1"/>
            <p:nvPr/>
          </p:nvSpPr>
          <p:spPr>
            <a:xfrm>
              <a:off x="7073730" y="2661900"/>
              <a:ext cx="1333670" cy="56206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Analyze &amp; Optimize</a:t>
              </a:r>
            </a:p>
          </p:txBody>
        </p:sp>
        <p:sp>
          <p:nvSpPr>
            <p:cNvPr id="14" name="TextBox 13">
              <a:extLst>
                <a:ext uri="{FF2B5EF4-FFF2-40B4-BE49-F238E27FC236}">
                  <a16:creationId xmlns:a16="http://schemas.microsoft.com/office/drawing/2014/main" id="{5643D018-752A-AAC1-96DF-EF7F10C368BD}"/>
                </a:ext>
              </a:extLst>
            </p:cNvPr>
            <p:cNvSpPr txBox="1"/>
            <p:nvPr/>
          </p:nvSpPr>
          <p:spPr>
            <a:xfrm>
              <a:off x="7073730" y="3473287"/>
              <a:ext cx="1149605" cy="56206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Integrate &amp; Label</a:t>
              </a:r>
            </a:p>
          </p:txBody>
        </p:sp>
        <p:sp>
          <p:nvSpPr>
            <p:cNvPr id="15" name="TextBox 14">
              <a:extLst>
                <a:ext uri="{FF2B5EF4-FFF2-40B4-BE49-F238E27FC236}">
                  <a16:creationId xmlns:a16="http://schemas.microsoft.com/office/drawing/2014/main" id="{2546B77A-C49F-8443-97B9-45B109D6B637}"/>
                </a:ext>
              </a:extLst>
            </p:cNvPr>
            <p:cNvSpPr txBox="1"/>
            <p:nvPr/>
          </p:nvSpPr>
          <p:spPr>
            <a:xfrm>
              <a:off x="7073730" y="4274730"/>
              <a:ext cx="1149605" cy="56206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Explore &amp; Transform</a:t>
              </a:r>
            </a:p>
          </p:txBody>
        </p:sp>
        <p:sp>
          <p:nvSpPr>
            <p:cNvPr id="16" name="TextBox 15">
              <a:extLst>
                <a:ext uri="{FF2B5EF4-FFF2-40B4-BE49-F238E27FC236}">
                  <a16:creationId xmlns:a16="http://schemas.microsoft.com/office/drawing/2014/main" id="{A9D0DFC0-8D02-26F3-DF9B-B7A7868E7848}"/>
                </a:ext>
              </a:extLst>
            </p:cNvPr>
            <p:cNvSpPr txBox="1"/>
            <p:nvPr/>
          </p:nvSpPr>
          <p:spPr>
            <a:xfrm>
              <a:off x="7073730" y="5207536"/>
              <a:ext cx="1937005" cy="32540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Move &amp; Store</a:t>
              </a:r>
            </a:p>
          </p:txBody>
        </p:sp>
        <p:sp>
          <p:nvSpPr>
            <p:cNvPr id="17" name="TextBox 16">
              <a:extLst>
                <a:ext uri="{FF2B5EF4-FFF2-40B4-BE49-F238E27FC236}">
                  <a16:creationId xmlns:a16="http://schemas.microsoft.com/office/drawing/2014/main" id="{C99852B3-7AC3-0139-7BF4-2D8981BCA7C9}"/>
                </a:ext>
              </a:extLst>
            </p:cNvPr>
            <p:cNvSpPr txBox="1"/>
            <p:nvPr/>
          </p:nvSpPr>
          <p:spPr>
            <a:xfrm>
              <a:off x="7073730" y="6017796"/>
              <a:ext cx="2356105" cy="325407"/>
            </a:xfrm>
            <a:prstGeom prst="rect">
              <a:avLst/>
            </a:prstGeom>
            <a:noFill/>
          </p:spPr>
          <p:txBody>
            <a:bodyPr wrap="square" rtlCol="0">
              <a:spAutoFit/>
            </a:bodyPr>
            <a:lstStyle/>
            <a:p>
              <a:r>
                <a:rPr lang="en-US" sz="1600" b="1">
                  <a:latin typeface="Calibri" panose="020F0502020204030204" pitchFamily="34" charset="0"/>
                  <a:cs typeface="Calibri" panose="020F0502020204030204" pitchFamily="34" charset="0"/>
                </a:rPr>
                <a:t>Discover &amp; Collect</a:t>
              </a:r>
            </a:p>
          </p:txBody>
        </p:sp>
      </p:grpSp>
      <p:pic>
        <p:nvPicPr>
          <p:cNvPr id="19" name="Picture 18" descr="Example of RokBase's ability to extract data from well sites">
            <a:extLst>
              <a:ext uri="{FF2B5EF4-FFF2-40B4-BE49-F238E27FC236}">
                <a16:creationId xmlns:a16="http://schemas.microsoft.com/office/drawing/2014/main" id="{7C62573E-21E2-9B71-F35F-4BAD5FB05F9B}"/>
              </a:ext>
            </a:extLst>
          </p:cNvPr>
          <p:cNvPicPr>
            <a:picLocks noChangeAspect="1"/>
          </p:cNvPicPr>
          <p:nvPr/>
        </p:nvPicPr>
        <p:blipFill>
          <a:blip r:embed="rId3"/>
          <a:stretch>
            <a:fillRect/>
          </a:stretch>
        </p:blipFill>
        <p:spPr>
          <a:xfrm>
            <a:off x="1213807" y="1254440"/>
            <a:ext cx="1840954" cy="1209210"/>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99AEB0F1-F074-9321-5F9E-5D4D99F15B66}"/>
              </a:ext>
            </a:extLst>
          </p:cNvPr>
          <p:cNvSpPr txBox="1"/>
          <p:nvPr/>
        </p:nvSpPr>
        <p:spPr>
          <a:xfrm>
            <a:off x="1166248" y="1031283"/>
            <a:ext cx="1469966" cy="212366"/>
          </a:xfrm>
          <a:prstGeom prst="rect">
            <a:avLst/>
          </a:prstGeom>
          <a:noFill/>
        </p:spPr>
        <p:txBody>
          <a:bodyPr wrap="square" lIns="27432" tIns="13716" rIns="27432" bIns="13716" rtlCol="0" anchor="t">
            <a:spAutoFit/>
          </a:bodyPr>
          <a:lstStyle/>
          <a:p>
            <a:pPr defTabSz="781812">
              <a:defRPr/>
            </a:pPr>
            <a:r>
              <a:rPr lang="en-US" sz="1200" b="1">
                <a:solidFill>
                  <a:srgbClr val="4472C4"/>
                </a:solidFill>
                <a:latin typeface="Calibri"/>
                <a:cs typeface="Calibri"/>
              </a:rPr>
              <a:t>RokBase </a:t>
            </a:r>
          </a:p>
        </p:txBody>
      </p:sp>
      <p:sp>
        <p:nvSpPr>
          <p:cNvPr id="22" name="TextBox 21">
            <a:extLst>
              <a:ext uri="{FF2B5EF4-FFF2-40B4-BE49-F238E27FC236}">
                <a16:creationId xmlns:a16="http://schemas.microsoft.com/office/drawing/2014/main" id="{C2068EE7-9D70-0A3D-DDBE-CD9DC6680DA0}"/>
              </a:ext>
            </a:extLst>
          </p:cNvPr>
          <p:cNvSpPr txBox="1"/>
          <p:nvPr/>
        </p:nvSpPr>
        <p:spPr>
          <a:xfrm>
            <a:off x="3077893" y="6387496"/>
            <a:ext cx="6797626" cy="369332"/>
          </a:xfrm>
          <a:prstGeom prst="rect">
            <a:avLst/>
          </a:prstGeom>
          <a:noFill/>
        </p:spPr>
        <p:txBody>
          <a:bodyPr wrap="square" rtlCol="0">
            <a:spAutoFit/>
          </a:bodyPr>
          <a:lstStyle/>
          <a:p>
            <a:r>
              <a:rPr lang="en-US" b="1" dirty="0">
                <a:solidFill>
                  <a:schemeClr val="accent4"/>
                </a:solidFill>
                <a:latin typeface="Calibri" panose="020F0502020204030204" pitchFamily="34" charset="0"/>
                <a:cs typeface="Calibri" panose="020F0502020204030204" pitchFamily="34" charset="0"/>
              </a:rPr>
              <a:t>All Publicly Available Here:  </a:t>
            </a:r>
            <a:r>
              <a:rPr lang="en-US" b="1" dirty="0">
                <a:solidFill>
                  <a:schemeClr val="bg1"/>
                </a:solidFill>
                <a:latin typeface="Calibri" panose="020F0502020204030204" pitchFamily="34" charset="0"/>
                <a:cs typeface="Calibri" panose="020F0502020204030204" pitchFamily="34" charset="0"/>
                <a:hlinkClick r:id="rId4"/>
              </a:rPr>
              <a:t>https://edx.netl.doe.gov/disco</a:t>
            </a:r>
            <a:r>
              <a:rPr lang="en-US" b="1" baseline="-25000" dirty="0">
                <a:solidFill>
                  <a:schemeClr val="bg1"/>
                </a:solidFill>
                <a:latin typeface="Calibri" panose="020F0502020204030204" pitchFamily="34" charset="0"/>
                <a:cs typeface="Calibri" panose="020F0502020204030204" pitchFamily="34" charset="0"/>
                <a:hlinkClick r:id="rId4"/>
              </a:rPr>
              <a:t>2</a:t>
            </a:r>
            <a:r>
              <a:rPr lang="en-US" b="1" dirty="0">
                <a:solidFill>
                  <a:schemeClr val="bg1"/>
                </a:solidFill>
                <a:latin typeface="Calibri" panose="020F0502020204030204" pitchFamily="34" charset="0"/>
                <a:cs typeface="Calibri" panose="020F0502020204030204" pitchFamily="34" charset="0"/>
                <a:hlinkClick r:id="rId4"/>
              </a:rPr>
              <a:t>ver</a:t>
            </a:r>
            <a:endParaRPr lang="en-US" b="1"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725891D-40D6-3AE4-0D9A-C84A0D61DA30}"/>
              </a:ext>
            </a:extLst>
          </p:cNvPr>
          <p:cNvSpPr txBox="1"/>
          <p:nvPr/>
        </p:nvSpPr>
        <p:spPr>
          <a:xfrm>
            <a:off x="10173612" y="966791"/>
            <a:ext cx="1891324" cy="397032"/>
          </a:xfrm>
          <a:prstGeom prst="rect">
            <a:avLst/>
          </a:prstGeom>
          <a:noFill/>
        </p:spPr>
        <p:txBody>
          <a:bodyPr wrap="square" lIns="27432" tIns="13716" rIns="27432" bIns="13716" anchor="t">
            <a:spAutoFit/>
          </a:bodyPr>
          <a:lstStyle/>
          <a:p>
            <a:pPr algn="r" defTabSz="137160"/>
            <a:r>
              <a:rPr lang="en-US" sz="1200" b="1" dirty="0">
                <a:solidFill>
                  <a:srgbClr val="4472C4"/>
                </a:solidFill>
                <a:latin typeface="Calibri"/>
                <a:cs typeface="Calibri"/>
                <a:hlinkClick r:id="rId5"/>
              </a:rPr>
              <a:t>CO</a:t>
            </a:r>
            <a:r>
              <a:rPr lang="en-US" sz="1200" b="1" baseline="-25000" dirty="0">
                <a:solidFill>
                  <a:srgbClr val="4472C4"/>
                </a:solidFill>
                <a:latin typeface="Calibri"/>
                <a:cs typeface="Calibri"/>
                <a:hlinkClick r:id="rId5"/>
              </a:rPr>
              <a:t>2</a:t>
            </a:r>
            <a:r>
              <a:rPr lang="en-US" sz="1200" b="1" dirty="0">
                <a:solidFill>
                  <a:srgbClr val="4472C4"/>
                </a:solidFill>
                <a:latin typeface="Calibri"/>
                <a:cs typeface="Calibri"/>
              </a:rPr>
              <a:t>-Locate Database and Web Application</a:t>
            </a:r>
            <a:endParaRPr lang="en-US" sz="1200" b="1" dirty="0">
              <a:solidFill>
                <a:srgbClr val="242424"/>
              </a:solidFill>
              <a:latin typeface="Calibri"/>
              <a:cs typeface="Calibri"/>
            </a:endParaRPr>
          </a:p>
        </p:txBody>
      </p:sp>
      <p:pic>
        <p:nvPicPr>
          <p:cNvPr id="26" name="Picture 25" descr="Map&#10;&#10;Description automatically generated">
            <a:extLst>
              <a:ext uri="{FF2B5EF4-FFF2-40B4-BE49-F238E27FC236}">
                <a16:creationId xmlns:a16="http://schemas.microsoft.com/office/drawing/2014/main" id="{077814F1-5AAB-73D4-E069-D270F11E53E7}"/>
              </a:ext>
            </a:extLst>
          </p:cNvPr>
          <p:cNvPicPr>
            <a:picLocks noChangeAspect="1"/>
          </p:cNvPicPr>
          <p:nvPr/>
        </p:nvPicPr>
        <p:blipFill>
          <a:blip r:embed="rId6"/>
          <a:stretch>
            <a:fillRect/>
          </a:stretch>
        </p:blipFill>
        <p:spPr>
          <a:xfrm>
            <a:off x="9881410" y="1363071"/>
            <a:ext cx="2161668" cy="120415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7" name="TextBox 26">
            <a:extLst>
              <a:ext uri="{FF2B5EF4-FFF2-40B4-BE49-F238E27FC236}">
                <a16:creationId xmlns:a16="http://schemas.microsoft.com/office/drawing/2014/main" id="{50498E85-88C0-7A13-0B29-4F13255F64D6}"/>
              </a:ext>
            </a:extLst>
          </p:cNvPr>
          <p:cNvSpPr txBox="1"/>
          <p:nvPr/>
        </p:nvSpPr>
        <p:spPr>
          <a:xfrm>
            <a:off x="10904637" y="2830583"/>
            <a:ext cx="1315475" cy="397032"/>
          </a:xfrm>
          <a:prstGeom prst="rect">
            <a:avLst/>
          </a:prstGeom>
          <a:noFill/>
        </p:spPr>
        <p:txBody>
          <a:bodyPr wrap="square" lIns="27432" tIns="13716" rIns="27432" bIns="13716" rtlCol="0" anchor="t">
            <a:spAutoFit/>
          </a:bodyPr>
          <a:lstStyle/>
          <a:p>
            <a:pPr defTabSz="781812">
              <a:defRPr/>
            </a:pPr>
            <a:r>
              <a:rPr lang="en-US" sz="1200" b="1">
                <a:solidFill>
                  <a:srgbClr val="4472C4"/>
                </a:solidFill>
                <a:latin typeface="Calibri"/>
                <a:cs typeface="Calibri"/>
              </a:rPr>
              <a:t>CCS Pipeline Route Planning Database </a:t>
            </a:r>
            <a:r>
              <a:rPr lang="en-US" sz="1200" b="1">
                <a:solidFill>
                  <a:srgbClr val="4472C4"/>
                </a:solidFill>
                <a:latin typeface="Century Gothic" panose="020F0302020204030204"/>
              </a:rPr>
              <a:t> </a:t>
            </a:r>
            <a:endParaRPr lang="en-US" sz="1200">
              <a:solidFill>
                <a:prstClr val="black"/>
              </a:solidFill>
              <a:latin typeface="Century Gothic" panose="020F0302020204030204"/>
            </a:endParaRPr>
          </a:p>
        </p:txBody>
      </p:sp>
      <p:pic>
        <p:nvPicPr>
          <p:cNvPr id="29" name="Picture 28" descr="Map&#10;&#10;Description automatically generated">
            <a:extLst>
              <a:ext uri="{FF2B5EF4-FFF2-40B4-BE49-F238E27FC236}">
                <a16:creationId xmlns:a16="http://schemas.microsoft.com/office/drawing/2014/main" id="{7BCF03E6-1E72-4DBA-FD03-70E5A7BFFBA2}"/>
              </a:ext>
            </a:extLst>
          </p:cNvPr>
          <p:cNvPicPr>
            <a:picLocks noChangeAspect="1"/>
          </p:cNvPicPr>
          <p:nvPr/>
        </p:nvPicPr>
        <p:blipFill>
          <a:blip r:embed="rId7"/>
          <a:stretch>
            <a:fillRect/>
          </a:stretch>
        </p:blipFill>
        <p:spPr>
          <a:xfrm>
            <a:off x="10381751" y="3306090"/>
            <a:ext cx="1715765" cy="1312121"/>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30" name="TextBox 29">
            <a:extLst>
              <a:ext uri="{FF2B5EF4-FFF2-40B4-BE49-F238E27FC236}">
                <a16:creationId xmlns:a16="http://schemas.microsoft.com/office/drawing/2014/main" id="{F54CC565-AE7C-39DE-B4C8-018936ACF9A9}"/>
              </a:ext>
            </a:extLst>
          </p:cNvPr>
          <p:cNvSpPr txBox="1"/>
          <p:nvPr/>
        </p:nvSpPr>
        <p:spPr>
          <a:xfrm>
            <a:off x="2066156" y="2577813"/>
            <a:ext cx="1761590" cy="581698"/>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Carbon Storage Site Mapping Inquiry Tool (</a:t>
            </a:r>
            <a:r>
              <a:rPr lang="en-US" sz="1200" b="1" err="1">
                <a:solidFill>
                  <a:srgbClr val="4472C4"/>
                </a:solidFill>
                <a:latin typeface="Calibri"/>
                <a:cs typeface="Calibri"/>
              </a:rPr>
              <a:t>MapIT</a:t>
            </a:r>
            <a:r>
              <a:rPr lang="en-US" sz="1200" b="1">
                <a:solidFill>
                  <a:srgbClr val="4472C4"/>
                </a:solidFill>
                <a:latin typeface="Calibri"/>
                <a:cs typeface="Calibri"/>
              </a:rPr>
              <a:t>) + Database</a:t>
            </a:r>
          </a:p>
        </p:txBody>
      </p:sp>
      <p:sp>
        <p:nvSpPr>
          <p:cNvPr id="33" name="TextBox 32">
            <a:extLst>
              <a:ext uri="{FF2B5EF4-FFF2-40B4-BE49-F238E27FC236}">
                <a16:creationId xmlns:a16="http://schemas.microsoft.com/office/drawing/2014/main" id="{62B6086A-7C49-D246-B058-37A20DF12456}"/>
              </a:ext>
            </a:extLst>
          </p:cNvPr>
          <p:cNvSpPr txBox="1"/>
          <p:nvPr/>
        </p:nvSpPr>
        <p:spPr>
          <a:xfrm>
            <a:off x="8949862" y="4733009"/>
            <a:ext cx="3115074" cy="212366"/>
          </a:xfrm>
          <a:prstGeom prst="rect">
            <a:avLst/>
          </a:prstGeom>
          <a:noFill/>
        </p:spPr>
        <p:txBody>
          <a:bodyPr wrap="square" lIns="27432" tIns="13716" rIns="27432" bIns="13716" anchor="t">
            <a:spAutoFit/>
          </a:bodyPr>
          <a:lstStyle/>
          <a:p>
            <a:pPr algn="r" defTabSz="137160"/>
            <a:r>
              <a:rPr lang="en-US" sz="1200" b="1">
                <a:solidFill>
                  <a:srgbClr val="4472C4"/>
                </a:solidFill>
                <a:latin typeface="Calibri"/>
                <a:cs typeface="Calibri"/>
              </a:rPr>
              <a:t>CCS EJ-SJ Database</a:t>
            </a:r>
            <a:endParaRPr lang="en-US" sz="1200" b="1">
              <a:solidFill>
                <a:srgbClr val="242424"/>
              </a:solidFill>
              <a:latin typeface="Calibri"/>
              <a:cs typeface="Calibri"/>
            </a:endParaRPr>
          </a:p>
        </p:txBody>
      </p:sp>
      <p:pic>
        <p:nvPicPr>
          <p:cNvPr id="36" name="Picture 35" descr="Map&#10;&#10;Description automatically generated">
            <a:extLst>
              <a:ext uri="{FF2B5EF4-FFF2-40B4-BE49-F238E27FC236}">
                <a16:creationId xmlns:a16="http://schemas.microsoft.com/office/drawing/2014/main" id="{3C2B0CC3-8A8D-2BEA-0862-BA2BB25F22C4}"/>
              </a:ext>
            </a:extLst>
          </p:cNvPr>
          <p:cNvPicPr>
            <a:picLocks noChangeAspect="1"/>
          </p:cNvPicPr>
          <p:nvPr/>
        </p:nvPicPr>
        <p:blipFill>
          <a:blip r:embed="rId8"/>
          <a:stretch>
            <a:fillRect/>
          </a:stretch>
        </p:blipFill>
        <p:spPr>
          <a:xfrm>
            <a:off x="10012192" y="5018871"/>
            <a:ext cx="2052744" cy="11903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8" name="TextBox 37">
            <a:extLst>
              <a:ext uri="{FF2B5EF4-FFF2-40B4-BE49-F238E27FC236}">
                <a16:creationId xmlns:a16="http://schemas.microsoft.com/office/drawing/2014/main" id="{4CBEE9B5-0BB4-7A22-90F5-975293B772DE}"/>
              </a:ext>
            </a:extLst>
          </p:cNvPr>
          <p:cNvSpPr txBox="1"/>
          <p:nvPr/>
        </p:nvSpPr>
        <p:spPr>
          <a:xfrm>
            <a:off x="2761368" y="4460879"/>
            <a:ext cx="21350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563C1"/>
                </a:solidFill>
                <a:latin typeface="Calibri"/>
                <a:cs typeface="Segoe UI"/>
              </a:rPr>
              <a:t>CS Technical Viability Assessment Database</a:t>
            </a:r>
            <a:endParaRPr lang="en-US" sz="1200">
              <a:latin typeface="Calibri"/>
            </a:endParaRPr>
          </a:p>
        </p:txBody>
      </p:sp>
      <p:pic>
        <p:nvPicPr>
          <p:cNvPr id="40" name="Picture 39">
            <a:extLst>
              <a:ext uri="{FF2B5EF4-FFF2-40B4-BE49-F238E27FC236}">
                <a16:creationId xmlns:a16="http://schemas.microsoft.com/office/drawing/2014/main" id="{66AE4A74-A785-3E89-6391-B3B6CD0DC92C}"/>
              </a:ext>
            </a:extLst>
          </p:cNvPr>
          <p:cNvPicPr>
            <a:picLocks noChangeAspect="1"/>
          </p:cNvPicPr>
          <p:nvPr/>
        </p:nvPicPr>
        <p:blipFill>
          <a:blip r:embed="rId9"/>
          <a:stretch>
            <a:fillRect/>
          </a:stretch>
        </p:blipFill>
        <p:spPr>
          <a:xfrm>
            <a:off x="2429508" y="4892933"/>
            <a:ext cx="2341037" cy="12050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11D6F10-D510-29C8-ABA9-E22050EA745D}"/>
              </a:ext>
            </a:extLst>
          </p:cNvPr>
          <p:cNvSpPr txBox="1"/>
          <p:nvPr/>
        </p:nvSpPr>
        <p:spPr>
          <a:xfrm>
            <a:off x="5529210" y="963873"/>
            <a:ext cx="1859426" cy="397032"/>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Offshore GCS Inventory Web Application</a:t>
            </a:r>
          </a:p>
        </p:txBody>
      </p:sp>
      <p:sp>
        <p:nvSpPr>
          <p:cNvPr id="6" name="TextBox 5">
            <a:extLst>
              <a:ext uri="{FF2B5EF4-FFF2-40B4-BE49-F238E27FC236}">
                <a16:creationId xmlns:a16="http://schemas.microsoft.com/office/drawing/2014/main" id="{B75AB7D1-D139-C61A-98C3-4859B554B5FF}"/>
              </a:ext>
            </a:extLst>
          </p:cNvPr>
          <p:cNvSpPr txBox="1"/>
          <p:nvPr/>
        </p:nvSpPr>
        <p:spPr>
          <a:xfrm>
            <a:off x="3980697" y="2444834"/>
            <a:ext cx="2241922" cy="581698"/>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Geospatial and Information Substitution and Anonymization (GISA) Tool</a:t>
            </a:r>
          </a:p>
        </p:txBody>
      </p:sp>
      <p:sp>
        <p:nvSpPr>
          <p:cNvPr id="8" name="TextBox 7">
            <a:extLst>
              <a:ext uri="{FF2B5EF4-FFF2-40B4-BE49-F238E27FC236}">
                <a16:creationId xmlns:a16="http://schemas.microsoft.com/office/drawing/2014/main" id="{C5B4C27A-2E66-BBAA-5A03-23428EDE2D6A}"/>
              </a:ext>
            </a:extLst>
          </p:cNvPr>
          <p:cNvSpPr txBox="1"/>
          <p:nvPr/>
        </p:nvSpPr>
        <p:spPr>
          <a:xfrm>
            <a:off x="7824463" y="904930"/>
            <a:ext cx="1895679" cy="397032"/>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Prospective Seal Name Catalog + Seal Unit Database</a:t>
            </a:r>
          </a:p>
        </p:txBody>
      </p:sp>
      <p:sp>
        <p:nvSpPr>
          <p:cNvPr id="9" name="TextBox 8">
            <a:extLst>
              <a:ext uri="{FF2B5EF4-FFF2-40B4-BE49-F238E27FC236}">
                <a16:creationId xmlns:a16="http://schemas.microsoft.com/office/drawing/2014/main" id="{140076E7-B4AE-7ED6-128A-0DC5E769ED55}"/>
              </a:ext>
            </a:extLst>
          </p:cNvPr>
          <p:cNvSpPr txBox="1"/>
          <p:nvPr/>
        </p:nvSpPr>
        <p:spPr>
          <a:xfrm>
            <a:off x="6327224" y="2867511"/>
            <a:ext cx="2375905" cy="397032"/>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AIIM Onshore Pipeline Database/Offshore AIIM Dashboard</a:t>
            </a:r>
          </a:p>
        </p:txBody>
      </p:sp>
      <p:sp>
        <p:nvSpPr>
          <p:cNvPr id="20" name="TextBox 19">
            <a:extLst>
              <a:ext uri="{FF2B5EF4-FFF2-40B4-BE49-F238E27FC236}">
                <a16:creationId xmlns:a16="http://schemas.microsoft.com/office/drawing/2014/main" id="{A4E59212-1E13-1352-60D5-3209C3D7D2EB}"/>
              </a:ext>
            </a:extLst>
          </p:cNvPr>
          <p:cNvSpPr txBox="1"/>
          <p:nvPr/>
        </p:nvSpPr>
        <p:spPr>
          <a:xfrm>
            <a:off x="5016433" y="4534157"/>
            <a:ext cx="2159548" cy="397032"/>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Carbon Storage Planning Inquiry Tool (</a:t>
            </a:r>
            <a:r>
              <a:rPr lang="en-US" sz="1200" b="1" err="1">
                <a:solidFill>
                  <a:srgbClr val="4472C4"/>
                </a:solidFill>
                <a:latin typeface="Calibri"/>
                <a:cs typeface="Calibri"/>
              </a:rPr>
              <a:t>PlanIT</a:t>
            </a:r>
            <a:r>
              <a:rPr lang="en-US" sz="1200" b="1">
                <a:solidFill>
                  <a:srgbClr val="4472C4"/>
                </a:solidFill>
                <a:latin typeface="Calibri"/>
                <a:cs typeface="Calibri"/>
              </a:rPr>
              <a:t>)</a:t>
            </a:r>
          </a:p>
        </p:txBody>
      </p:sp>
      <p:sp>
        <p:nvSpPr>
          <p:cNvPr id="25" name="TextBox 24">
            <a:extLst>
              <a:ext uri="{FF2B5EF4-FFF2-40B4-BE49-F238E27FC236}">
                <a16:creationId xmlns:a16="http://schemas.microsoft.com/office/drawing/2014/main" id="{8441A45C-D382-F490-802A-C82F77F80365}"/>
              </a:ext>
            </a:extLst>
          </p:cNvPr>
          <p:cNvSpPr txBox="1"/>
          <p:nvPr/>
        </p:nvSpPr>
        <p:spPr>
          <a:xfrm>
            <a:off x="7578023" y="4718025"/>
            <a:ext cx="2734722" cy="212366"/>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Smart CO</a:t>
            </a:r>
            <a:r>
              <a:rPr lang="en-US" sz="1200" b="1" baseline="-25000">
                <a:solidFill>
                  <a:srgbClr val="4472C4"/>
                </a:solidFill>
                <a:latin typeface="Calibri"/>
                <a:cs typeface="Calibri"/>
              </a:rPr>
              <a:t>2</a:t>
            </a:r>
            <a:r>
              <a:rPr lang="en-US" sz="1200" b="1">
                <a:solidFill>
                  <a:srgbClr val="4472C4"/>
                </a:solidFill>
                <a:latin typeface="Calibri"/>
                <a:cs typeface="Calibri"/>
              </a:rPr>
              <a:t> Transport-Route Planning Tool</a:t>
            </a:r>
          </a:p>
        </p:txBody>
      </p:sp>
      <p:sp>
        <p:nvSpPr>
          <p:cNvPr id="32" name="TextBox 31">
            <a:extLst>
              <a:ext uri="{FF2B5EF4-FFF2-40B4-BE49-F238E27FC236}">
                <a16:creationId xmlns:a16="http://schemas.microsoft.com/office/drawing/2014/main" id="{9DFB9523-3521-A4F9-2D0E-8F4CC1DED891}"/>
              </a:ext>
            </a:extLst>
          </p:cNvPr>
          <p:cNvSpPr txBox="1"/>
          <p:nvPr/>
        </p:nvSpPr>
        <p:spPr>
          <a:xfrm>
            <a:off x="8638676" y="2646335"/>
            <a:ext cx="1453521" cy="397032"/>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Basin-Scale Structural Features Database</a:t>
            </a:r>
          </a:p>
        </p:txBody>
      </p:sp>
      <p:sp>
        <p:nvSpPr>
          <p:cNvPr id="35" name="TextBox 34">
            <a:extLst>
              <a:ext uri="{FF2B5EF4-FFF2-40B4-BE49-F238E27FC236}">
                <a16:creationId xmlns:a16="http://schemas.microsoft.com/office/drawing/2014/main" id="{88E42BE6-427A-ED4E-E7C4-275B972F73B3}"/>
              </a:ext>
            </a:extLst>
          </p:cNvPr>
          <p:cNvSpPr txBox="1"/>
          <p:nvPr/>
        </p:nvSpPr>
        <p:spPr>
          <a:xfrm>
            <a:off x="3191014" y="912542"/>
            <a:ext cx="889548" cy="212366"/>
          </a:xfrm>
          <a:prstGeom prst="rect">
            <a:avLst/>
          </a:prstGeom>
          <a:noFill/>
        </p:spPr>
        <p:txBody>
          <a:bodyPr vert="horz" wrap="square" lIns="27432" tIns="13716" rIns="27432" bIns="13716" rtlCol="0" anchor="t">
            <a:spAutoFit/>
          </a:bodyPr>
          <a:lstStyle/>
          <a:p>
            <a:pPr defTabSz="137160"/>
            <a:r>
              <a:rPr lang="en-US" sz="1200" b="1">
                <a:solidFill>
                  <a:srgbClr val="4472C4"/>
                </a:solidFill>
                <a:latin typeface="Calibri"/>
                <a:cs typeface="Calibri"/>
              </a:rPr>
              <a:t>CONNECT</a:t>
            </a:r>
          </a:p>
        </p:txBody>
      </p:sp>
      <p:pic>
        <p:nvPicPr>
          <p:cNvPr id="37" name="Picture 36">
            <a:extLst>
              <a:ext uri="{FF2B5EF4-FFF2-40B4-BE49-F238E27FC236}">
                <a16:creationId xmlns:a16="http://schemas.microsoft.com/office/drawing/2014/main" id="{DBD209D1-3B97-8ADD-1B23-16FDAE44EC27}"/>
              </a:ext>
            </a:extLst>
          </p:cNvPr>
          <p:cNvPicPr>
            <a:picLocks noChangeAspect="1"/>
          </p:cNvPicPr>
          <p:nvPr/>
        </p:nvPicPr>
        <p:blipFill>
          <a:blip r:embed="rId10"/>
          <a:stretch>
            <a:fillRect/>
          </a:stretch>
        </p:blipFill>
        <p:spPr>
          <a:xfrm>
            <a:off x="2066289" y="6343743"/>
            <a:ext cx="747574" cy="400110"/>
          </a:xfrm>
          <a:prstGeom prst="rect">
            <a:avLst/>
          </a:prstGeom>
          <a:ln>
            <a:noFill/>
          </a:ln>
          <a:effectLst>
            <a:glow rad="114300">
              <a:srgbClr val="26AAE0"/>
            </a:glow>
            <a:softEdge rad="0"/>
          </a:effectLst>
        </p:spPr>
      </p:pic>
      <p:pic>
        <p:nvPicPr>
          <p:cNvPr id="42" name="Picture 41" descr="A screenshot of a computer&#10;&#10;Description automatically generated">
            <a:extLst>
              <a:ext uri="{FF2B5EF4-FFF2-40B4-BE49-F238E27FC236}">
                <a16:creationId xmlns:a16="http://schemas.microsoft.com/office/drawing/2014/main" id="{0DE47AA9-9811-55EE-9943-655A546A3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5006" y="4955831"/>
            <a:ext cx="2351869" cy="1217975"/>
          </a:xfrm>
          <a:prstGeom prst="rect">
            <a:avLst/>
          </a:prstGeom>
          <a:ln w="38100">
            <a:solidFill>
              <a:schemeClr val="accent1"/>
            </a:solidFill>
          </a:ln>
        </p:spPr>
      </p:pic>
      <p:pic>
        <p:nvPicPr>
          <p:cNvPr id="44" name="Picture 43" descr="A close-up of a planet earth&#10;&#10;Description automatically generated">
            <a:extLst>
              <a:ext uri="{FF2B5EF4-FFF2-40B4-BE49-F238E27FC236}">
                <a16:creationId xmlns:a16="http://schemas.microsoft.com/office/drawing/2014/main" id="{50561A1E-EB49-4FC5-2667-FD42145378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395" y="3057742"/>
            <a:ext cx="2300236" cy="1151517"/>
          </a:xfrm>
          <a:prstGeom prst="rect">
            <a:avLst/>
          </a:prstGeom>
          <a:ln w="38100">
            <a:solidFill>
              <a:schemeClr val="accent6"/>
            </a:solidFill>
          </a:ln>
        </p:spPr>
      </p:pic>
      <p:pic>
        <p:nvPicPr>
          <p:cNvPr id="46" name="Picture 45" descr="A map of the united states&#10;&#10;Description automatically generated">
            <a:extLst>
              <a:ext uri="{FF2B5EF4-FFF2-40B4-BE49-F238E27FC236}">
                <a16:creationId xmlns:a16="http://schemas.microsoft.com/office/drawing/2014/main" id="{DCD6B96A-9317-13F5-594C-E9F924E2A2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053" y="4949134"/>
            <a:ext cx="2001247" cy="1263945"/>
          </a:xfrm>
          <a:prstGeom prst="rect">
            <a:avLst/>
          </a:prstGeom>
          <a:ln w="38100">
            <a:solidFill>
              <a:schemeClr val="accent6"/>
            </a:solidFill>
          </a:ln>
        </p:spPr>
      </p:pic>
      <p:pic>
        <p:nvPicPr>
          <p:cNvPr id="48" name="Picture 47" descr="A diagram of a sea level&#10;&#10;Description automatically generated with medium confidence">
            <a:extLst>
              <a:ext uri="{FF2B5EF4-FFF2-40B4-BE49-F238E27FC236}">
                <a16:creationId xmlns:a16="http://schemas.microsoft.com/office/drawing/2014/main" id="{22918790-7A7E-94EC-CC8F-F063CA1EC5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4600" y="3298877"/>
            <a:ext cx="2152747" cy="1161759"/>
          </a:xfrm>
          <a:prstGeom prst="rect">
            <a:avLst/>
          </a:prstGeom>
          <a:ln w="38100">
            <a:solidFill>
              <a:schemeClr val="accent1"/>
            </a:solidFill>
          </a:ln>
        </p:spPr>
      </p:pic>
      <p:pic>
        <p:nvPicPr>
          <p:cNvPr id="50" name="Picture 49">
            <a:extLst>
              <a:ext uri="{FF2B5EF4-FFF2-40B4-BE49-F238E27FC236}">
                <a16:creationId xmlns:a16="http://schemas.microsoft.com/office/drawing/2014/main" id="{4D02A3B4-D7E7-C553-AC98-6E690BAB778E}"/>
              </a:ext>
            </a:extLst>
          </p:cNvPr>
          <p:cNvPicPr>
            <a:picLocks noChangeAspect="1"/>
          </p:cNvPicPr>
          <p:nvPr/>
        </p:nvPicPr>
        <p:blipFill>
          <a:blip r:embed="rId15"/>
          <a:stretch>
            <a:fillRect/>
          </a:stretch>
        </p:blipFill>
        <p:spPr>
          <a:xfrm>
            <a:off x="3262746" y="1156722"/>
            <a:ext cx="2143207" cy="1165843"/>
          </a:xfrm>
          <a:prstGeom prst="rect">
            <a:avLst/>
          </a:prstGeom>
          <a:ln w="38100">
            <a:solidFill>
              <a:schemeClr val="accent1"/>
            </a:solidFill>
          </a:ln>
        </p:spPr>
      </p:pic>
      <p:pic>
        <p:nvPicPr>
          <p:cNvPr id="54" name="Picture 53">
            <a:extLst>
              <a:ext uri="{FF2B5EF4-FFF2-40B4-BE49-F238E27FC236}">
                <a16:creationId xmlns:a16="http://schemas.microsoft.com/office/drawing/2014/main" id="{CCBC21E7-9866-3034-E3DB-A5A0B34D7E03}"/>
              </a:ext>
            </a:extLst>
          </p:cNvPr>
          <p:cNvPicPr>
            <a:picLocks noChangeAspect="1"/>
          </p:cNvPicPr>
          <p:nvPr/>
        </p:nvPicPr>
        <p:blipFill>
          <a:blip r:embed="rId16"/>
          <a:stretch>
            <a:fillRect/>
          </a:stretch>
        </p:blipFill>
        <p:spPr>
          <a:xfrm>
            <a:off x="8772303" y="3060236"/>
            <a:ext cx="1432084" cy="1615374"/>
          </a:xfrm>
          <a:prstGeom prst="rect">
            <a:avLst/>
          </a:prstGeom>
          <a:ln w="38100">
            <a:solidFill>
              <a:schemeClr val="accent1"/>
            </a:solidFill>
          </a:ln>
        </p:spPr>
      </p:pic>
      <p:pic>
        <p:nvPicPr>
          <p:cNvPr id="56" name="Picture 55">
            <a:extLst>
              <a:ext uri="{FF2B5EF4-FFF2-40B4-BE49-F238E27FC236}">
                <a16:creationId xmlns:a16="http://schemas.microsoft.com/office/drawing/2014/main" id="{552BA7CA-76EB-3875-535B-D0040FB61F7C}"/>
              </a:ext>
            </a:extLst>
          </p:cNvPr>
          <p:cNvPicPr>
            <a:picLocks noChangeAspect="1"/>
          </p:cNvPicPr>
          <p:nvPr/>
        </p:nvPicPr>
        <p:blipFill>
          <a:blip r:embed="rId17"/>
          <a:stretch>
            <a:fillRect/>
          </a:stretch>
        </p:blipFill>
        <p:spPr>
          <a:xfrm>
            <a:off x="5676846" y="1383956"/>
            <a:ext cx="2036475" cy="958916"/>
          </a:xfrm>
          <a:prstGeom prst="rect">
            <a:avLst/>
          </a:prstGeom>
          <a:ln w="38100">
            <a:solidFill>
              <a:schemeClr val="accent6"/>
            </a:solidFill>
          </a:ln>
        </p:spPr>
      </p:pic>
      <p:pic>
        <p:nvPicPr>
          <p:cNvPr id="58" name="Picture 57" descr="A map of the united states&#10;&#10;Description automatically generated">
            <a:extLst>
              <a:ext uri="{FF2B5EF4-FFF2-40B4-BE49-F238E27FC236}">
                <a16:creationId xmlns:a16="http://schemas.microsoft.com/office/drawing/2014/main" id="{61D62BEB-2157-9F97-9B52-8466B206FD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78023" y="1355390"/>
            <a:ext cx="1650211" cy="1200154"/>
          </a:xfrm>
          <a:prstGeom prst="rect">
            <a:avLst/>
          </a:prstGeom>
          <a:ln w="38100">
            <a:solidFill>
              <a:schemeClr val="accent1"/>
            </a:solidFill>
          </a:ln>
        </p:spPr>
      </p:pic>
      <p:sp>
        <p:nvSpPr>
          <p:cNvPr id="18" name="Rectangle 17">
            <a:extLst>
              <a:ext uri="{FF2B5EF4-FFF2-40B4-BE49-F238E27FC236}">
                <a16:creationId xmlns:a16="http://schemas.microsoft.com/office/drawing/2014/main" id="{64968F34-13BD-DA78-EA12-B5F519A9EF07}"/>
              </a:ext>
            </a:extLst>
          </p:cNvPr>
          <p:cNvSpPr/>
          <p:nvPr/>
        </p:nvSpPr>
        <p:spPr>
          <a:xfrm>
            <a:off x="2134284" y="3172138"/>
            <a:ext cx="1705087" cy="1166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a:solidFill>
                <a:srgbClr val="FFFFFF"/>
              </a:solidFill>
              <a:latin typeface="Calibri" panose="020F0502020204030204" pitchFamily="34" charset="0"/>
            </a:endParaRPr>
          </a:p>
        </p:txBody>
      </p:sp>
      <p:pic>
        <p:nvPicPr>
          <p:cNvPr id="3" name="Picture 2">
            <a:extLst>
              <a:ext uri="{FF2B5EF4-FFF2-40B4-BE49-F238E27FC236}">
                <a16:creationId xmlns:a16="http://schemas.microsoft.com/office/drawing/2014/main" id="{AEBB96E3-35C5-4187-2EDE-8F91B39F6C21}"/>
              </a:ext>
            </a:extLst>
          </p:cNvPr>
          <p:cNvPicPr>
            <a:picLocks noChangeAspect="1"/>
          </p:cNvPicPr>
          <p:nvPr/>
        </p:nvPicPr>
        <p:blipFill>
          <a:blip r:embed="rId19"/>
          <a:stretch>
            <a:fillRect/>
          </a:stretch>
        </p:blipFill>
        <p:spPr>
          <a:xfrm>
            <a:off x="2164080" y="3206220"/>
            <a:ext cx="1641646" cy="1095088"/>
          </a:xfrm>
          <a:prstGeom prst="rect">
            <a:avLst/>
          </a:prstGeom>
          <a:solidFill>
            <a:schemeClr val="bg1"/>
          </a:solidFill>
          <a:ln>
            <a:solidFill>
              <a:schemeClr val="bg1"/>
            </a:solidFill>
          </a:ln>
        </p:spPr>
      </p:pic>
    </p:spTree>
    <p:extLst>
      <p:ext uri="{BB962C8B-B14F-4D97-AF65-F5344CB8AC3E}">
        <p14:creationId xmlns:p14="http://schemas.microsoft.com/office/powerpoint/2010/main" val="268075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AB49F6-174F-92D2-308F-0CC25359237E}"/>
              </a:ext>
            </a:extLst>
          </p:cNvPr>
          <p:cNvSpPr>
            <a:spLocks noGrp="1"/>
          </p:cNvSpPr>
          <p:nvPr>
            <p:ph type="title"/>
          </p:nvPr>
        </p:nvSpPr>
        <p:spPr/>
        <p:txBody>
          <a:bodyPr/>
          <a:lstStyle/>
          <a:p>
            <a:r>
              <a:rPr lang="en-US" dirty="0"/>
              <a:t>Questions? </a:t>
            </a:r>
          </a:p>
        </p:txBody>
      </p:sp>
      <p:sp>
        <p:nvSpPr>
          <p:cNvPr id="10" name="Text Placeholder 9">
            <a:extLst>
              <a:ext uri="{FF2B5EF4-FFF2-40B4-BE49-F238E27FC236}">
                <a16:creationId xmlns:a16="http://schemas.microsoft.com/office/drawing/2014/main" id="{2A365A3C-37F3-287F-1DED-6B728B20B65E}"/>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589E6756-C012-ECB1-AAFC-B2AFF5B5FF15}"/>
              </a:ext>
            </a:extLst>
          </p:cNvPr>
          <p:cNvSpPr>
            <a:spLocks noGrp="1"/>
          </p:cNvSpPr>
          <p:nvPr>
            <p:ph type="body" sz="quarter" idx="11"/>
          </p:nvPr>
        </p:nvSpPr>
        <p:spPr>
          <a:xfrm>
            <a:off x="259080" y="5853690"/>
            <a:ext cx="4171707" cy="274320"/>
          </a:xfrm>
        </p:spPr>
        <p:txBody>
          <a:bodyPr>
            <a:noAutofit/>
          </a:bodyPr>
          <a:lstStyle/>
          <a:p>
            <a:r>
              <a:rPr lang="en-US" sz="2400" dirty="0">
                <a:latin typeface="Calibri" panose="020F0502020204030204" pitchFamily="34" charset="0"/>
                <a:cs typeface="Calibri" panose="020F0502020204030204" pitchFamily="34" charset="0"/>
              </a:rPr>
              <a:t>Paige Morkner</a:t>
            </a:r>
          </a:p>
        </p:txBody>
      </p:sp>
      <p:sp>
        <p:nvSpPr>
          <p:cNvPr id="11" name="Text Placeholder 10">
            <a:extLst>
              <a:ext uri="{FF2B5EF4-FFF2-40B4-BE49-F238E27FC236}">
                <a16:creationId xmlns:a16="http://schemas.microsoft.com/office/drawing/2014/main" id="{A5AEF6A9-A0F2-04D6-78C5-CF3E5A754358}"/>
              </a:ext>
            </a:extLst>
          </p:cNvPr>
          <p:cNvSpPr>
            <a:spLocks noGrp="1"/>
          </p:cNvSpPr>
          <p:nvPr>
            <p:ph type="body" sz="quarter" idx="16"/>
          </p:nvPr>
        </p:nvSpPr>
        <p:spPr>
          <a:xfrm>
            <a:off x="266316" y="6181225"/>
            <a:ext cx="4171707" cy="612535"/>
          </a:xfrm>
        </p:spPr>
        <p:txBody>
          <a:bodyPr>
            <a:normAutofit/>
          </a:bodyPr>
          <a:lstStyle/>
          <a:p>
            <a:r>
              <a:rPr lang="en-US" sz="2400" dirty="0">
                <a:latin typeface="Calibri" panose="020F0502020204030204" pitchFamily="34" charset="0"/>
                <a:cs typeface="Calibri" panose="020F0502020204030204" pitchFamily="34" charset="0"/>
              </a:rPr>
              <a:t>Paige.Morkner@netl.doe.gov</a:t>
            </a:r>
          </a:p>
        </p:txBody>
      </p:sp>
      <p:sp>
        <p:nvSpPr>
          <p:cNvPr id="5" name="Date Placeholder 4">
            <a:extLst>
              <a:ext uri="{FF2B5EF4-FFF2-40B4-BE49-F238E27FC236}">
                <a16:creationId xmlns:a16="http://schemas.microsoft.com/office/drawing/2014/main" id="{50BC9AAC-C060-3B35-34ED-2FFFA9ACDE17}"/>
              </a:ext>
            </a:extLst>
          </p:cNvPr>
          <p:cNvSpPr>
            <a:spLocks noGrp="1"/>
          </p:cNvSpPr>
          <p:nvPr>
            <p:ph type="dt" sz="half" idx="4294967295"/>
          </p:nvPr>
        </p:nvSpPr>
        <p:spPr>
          <a:xfrm>
            <a:off x="10244138" y="6356350"/>
            <a:ext cx="1947862" cy="365125"/>
          </a:xfrm>
        </p:spPr>
        <p:txBody>
          <a:bodyPr/>
          <a:lstStyle/>
          <a:p>
            <a:fld id="{8D17A343-A79E-463A-977A-59F23D319189}" type="datetime1">
              <a:rPr lang="en-US" smtClean="0">
                <a:solidFill>
                  <a:schemeClr val="tx1"/>
                </a:solidFill>
              </a:rPr>
              <a:t>11/5/2024</a:t>
            </a:fld>
            <a:endParaRPr lang="en-US" dirty="0">
              <a:solidFill>
                <a:schemeClr val="tx1"/>
              </a:solidFill>
            </a:endParaRPr>
          </a:p>
        </p:txBody>
      </p:sp>
      <p:sp>
        <p:nvSpPr>
          <p:cNvPr id="6" name="Slide Number Placeholder 5">
            <a:extLst>
              <a:ext uri="{FF2B5EF4-FFF2-40B4-BE49-F238E27FC236}">
                <a16:creationId xmlns:a16="http://schemas.microsoft.com/office/drawing/2014/main" id="{7B213AC1-1E7F-A608-D433-1AFF7C876FB8}"/>
              </a:ext>
            </a:extLst>
          </p:cNvPr>
          <p:cNvSpPr>
            <a:spLocks noGrp="1"/>
          </p:cNvSpPr>
          <p:nvPr>
            <p:ph type="sldNum" sz="quarter" idx="4294967295"/>
          </p:nvPr>
        </p:nvSpPr>
        <p:spPr>
          <a:xfrm>
            <a:off x="11801475" y="6356350"/>
            <a:ext cx="390525" cy="365125"/>
          </a:xfrm>
        </p:spPr>
        <p:txBody>
          <a:bodyPr/>
          <a:lstStyle/>
          <a:p>
            <a:fld id="{6CBE36CA-A7C6-4838-9ACB-C8D30B8F2C6D}" type="slidenum">
              <a:rPr lang="en-US" smtClean="0"/>
              <a:pPr/>
              <a:t>11</a:t>
            </a:fld>
            <a:endParaRPr lang="en-US" dirty="0"/>
          </a:p>
        </p:txBody>
      </p:sp>
      <p:pic>
        <p:nvPicPr>
          <p:cNvPr id="12" name="Picture 11">
            <a:extLst>
              <a:ext uri="{FF2B5EF4-FFF2-40B4-BE49-F238E27FC236}">
                <a16:creationId xmlns:a16="http://schemas.microsoft.com/office/drawing/2014/main" id="{E2A4BDF1-306D-BF7A-CCCC-64D6C17C8A50}"/>
              </a:ext>
            </a:extLst>
          </p:cNvPr>
          <p:cNvPicPr>
            <a:picLocks noChangeAspect="1"/>
          </p:cNvPicPr>
          <p:nvPr/>
        </p:nvPicPr>
        <p:blipFill rotWithShape="1">
          <a:blip r:embed="rId2"/>
          <a:srcRect l="11363" r="11363"/>
          <a:stretch/>
        </p:blipFill>
        <p:spPr>
          <a:xfrm>
            <a:off x="6388940" y="226210"/>
            <a:ext cx="4660668" cy="4790464"/>
          </a:xfrm>
          <a:prstGeom prst="rect">
            <a:avLst/>
          </a:prstGeom>
        </p:spPr>
      </p:pic>
      <p:pic>
        <p:nvPicPr>
          <p:cNvPr id="14" name="Picture 13" descr="Qr code&#10;&#10;Description automatically generated">
            <a:extLst>
              <a:ext uri="{FF2B5EF4-FFF2-40B4-BE49-F238E27FC236}">
                <a16:creationId xmlns:a16="http://schemas.microsoft.com/office/drawing/2014/main" id="{3B1563AA-0F23-AA4C-FFD2-95888E6F5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107" y="4468813"/>
            <a:ext cx="2324947" cy="2324947"/>
          </a:xfrm>
          <a:prstGeom prst="rect">
            <a:avLst/>
          </a:prstGeom>
        </p:spPr>
      </p:pic>
      <p:sp>
        <p:nvSpPr>
          <p:cNvPr id="15" name="TextBox 14">
            <a:extLst>
              <a:ext uri="{FF2B5EF4-FFF2-40B4-BE49-F238E27FC236}">
                <a16:creationId xmlns:a16="http://schemas.microsoft.com/office/drawing/2014/main" id="{782FE8A3-C383-73F6-EFC3-41E732BF5459}"/>
              </a:ext>
            </a:extLst>
          </p:cNvPr>
          <p:cNvSpPr txBox="1"/>
          <p:nvPr/>
        </p:nvSpPr>
        <p:spPr>
          <a:xfrm>
            <a:off x="7317549" y="5286485"/>
            <a:ext cx="6120384"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https://edx.netl.doe.gov/dataset/cs-planit</a:t>
            </a:r>
          </a:p>
        </p:txBody>
      </p:sp>
    </p:spTree>
    <p:extLst>
      <p:ext uri="{BB962C8B-B14F-4D97-AF65-F5344CB8AC3E}">
        <p14:creationId xmlns:p14="http://schemas.microsoft.com/office/powerpoint/2010/main" val="4073399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51FCB-4076-40B7-9483-1D0E8ED574C9}"/>
              </a:ext>
            </a:extLst>
          </p:cNvPr>
          <p:cNvSpPr>
            <a:spLocks noGrp="1"/>
          </p:cNvSpPr>
          <p:nvPr>
            <p:ph type="title"/>
          </p:nvPr>
        </p:nvSpPr>
        <p:spPr/>
        <p:txBody>
          <a:bodyPr vert="horz" lIns="91440" tIns="45720" rIns="91440" bIns="45720" rtlCol="0" anchor="ctr">
            <a:normAutofit/>
          </a:bodyPr>
          <a:lstStyle/>
          <a:p>
            <a:r>
              <a:rPr lang="en-US" sz="2800" b="1" dirty="0"/>
              <a:t>Disclaimer</a:t>
            </a:r>
            <a:endParaRPr lang="en-US" sz="2800" dirty="0">
              <a:solidFill>
                <a:srgbClr val="FF0000"/>
              </a:solidFill>
              <a:highlight>
                <a:srgbClr val="FFFF00"/>
              </a:highlight>
            </a:endParaRPr>
          </a:p>
        </p:txBody>
      </p:sp>
      <p:sp>
        <p:nvSpPr>
          <p:cNvPr id="8" name="Slide Number Placeholder 7">
            <a:extLst>
              <a:ext uri="{FF2B5EF4-FFF2-40B4-BE49-F238E27FC236}">
                <a16:creationId xmlns:a16="http://schemas.microsoft.com/office/drawing/2014/main" id="{79127E35-A45A-49BB-9339-48E1F5F427FF}"/>
              </a:ext>
            </a:extLst>
          </p:cNvPr>
          <p:cNvSpPr>
            <a:spLocks noGrp="1"/>
          </p:cNvSpPr>
          <p:nvPr>
            <p:ph type="sldNum" sz="quarter" idx="15"/>
          </p:nvPr>
        </p:nvSpPr>
        <p:spPr/>
        <p:txBody>
          <a:bodyPr/>
          <a:lstStyle/>
          <a:p>
            <a:fld id="{6CBE36CA-A7C6-4838-9ACB-C8D30B8F2C6D}" type="slidenum">
              <a:rPr lang="en-US" smtClean="0"/>
              <a:pPr/>
              <a:t>2</a:t>
            </a:fld>
            <a:endParaRPr lang="en-US" dirty="0"/>
          </a:p>
        </p:txBody>
      </p:sp>
      <p:sp>
        <p:nvSpPr>
          <p:cNvPr id="6" name="Rectangle 5">
            <a:extLst>
              <a:ext uri="{FF2B5EF4-FFF2-40B4-BE49-F238E27FC236}">
                <a16:creationId xmlns:a16="http://schemas.microsoft.com/office/drawing/2014/main" id="{3691849F-AB56-4713-AFA2-DECBD0B93C30}"/>
              </a:ext>
            </a:extLst>
          </p:cNvPr>
          <p:cNvSpPr/>
          <p:nvPr/>
        </p:nvSpPr>
        <p:spPr>
          <a:xfrm>
            <a:off x="270627" y="1634403"/>
            <a:ext cx="11580921" cy="3170099"/>
          </a:xfrm>
          <a:prstGeom prst="rect">
            <a:avLst/>
          </a:prstGeom>
        </p:spPr>
        <p:txBody>
          <a:bodyPr wrap="square">
            <a:spAutoFit/>
          </a:bodyPr>
          <a:lstStyle/>
          <a:p>
            <a:pPr marL="0" marR="0" algn="just">
              <a:spcBef>
                <a:spcPts val="0"/>
              </a:spcBef>
              <a:spcAft>
                <a:spcPts val="0"/>
              </a:spcAft>
            </a:pPr>
            <a:r>
              <a:rPr lang="en-US" sz="2000" dirty="0">
                <a:solidFill>
                  <a:srgbClr val="383838"/>
                </a:solidFill>
                <a:latin typeface="Calibri" panose="020F0502020204030204" pitchFamily="34" charset="0"/>
                <a:ea typeface="Calibri" panose="020F0502020204030204" pitchFamily="34" charset="0"/>
                <a:cs typeface="Calibri" panose="020F0502020204030204" pitchFamily="34" charset="0"/>
              </a:rPr>
              <a:t>This project was funded by the U.S. Department of Energy, National Energy Technology Laboratory, in part, through a site support contract. Neither the United States Government nor any agency thereof, nor any of their employees, nor the support contractor,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r>
              <a:rPr lang="en-US" sz="2000" i="1" dirty="0">
                <a:solidFill>
                  <a:srgbClr val="383838"/>
                </a:solidFill>
                <a:latin typeface="Calibri" panose="020F0502020204030204" pitchFamily="34" charset="0"/>
                <a:ea typeface="Calibri" panose="020F0502020204030204" pitchFamily="34" charset="0"/>
                <a:cs typeface="Calibri" panose="020F0502020204030204" pitchFamily="34" charset="0"/>
              </a:rPr>
              <a:t>.</a:t>
            </a:r>
            <a:endParaRPr lang="en-US" sz="2000" dirty="0">
              <a:solidFill>
                <a:srgbClr val="383838"/>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43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C1B39-BB9D-48B4-BADB-1325D3DCF3FB}"/>
              </a:ext>
            </a:extLst>
          </p:cNvPr>
          <p:cNvSpPr>
            <a:spLocks noGrp="1"/>
          </p:cNvSpPr>
          <p:nvPr>
            <p:ph type="title"/>
          </p:nvPr>
        </p:nvSpPr>
        <p:spPr/>
        <p:txBody>
          <a:bodyPr/>
          <a:lstStyle/>
          <a:p>
            <a:r>
              <a:rPr lang="en-US" altLang="en-US" sz="2800" b="1" dirty="0">
                <a:latin typeface="Century Gothic" panose="020B0502020202020204" pitchFamily="34" charset="0"/>
              </a:rPr>
              <a:t>Authors and Contact Information</a:t>
            </a:r>
            <a:endParaRPr lang="en-US" dirty="0">
              <a:solidFill>
                <a:srgbClr val="FF0000"/>
              </a:solidFill>
              <a:highlight>
                <a:srgbClr val="FFFF00"/>
              </a:highlight>
            </a:endParaRPr>
          </a:p>
        </p:txBody>
      </p:sp>
      <p:sp>
        <p:nvSpPr>
          <p:cNvPr id="6" name="Slide Number Placeholder 5">
            <a:extLst>
              <a:ext uri="{FF2B5EF4-FFF2-40B4-BE49-F238E27FC236}">
                <a16:creationId xmlns:a16="http://schemas.microsoft.com/office/drawing/2014/main" id="{F73C1644-99CF-42E4-9912-9AA09B712A94}"/>
              </a:ext>
            </a:extLst>
          </p:cNvPr>
          <p:cNvSpPr>
            <a:spLocks noGrp="1"/>
          </p:cNvSpPr>
          <p:nvPr>
            <p:ph type="sldNum" sz="quarter" idx="15"/>
          </p:nvPr>
        </p:nvSpPr>
        <p:spPr/>
        <p:txBody>
          <a:bodyPr/>
          <a:lstStyle/>
          <a:p>
            <a:fld id="{6CBE36CA-A7C6-4838-9ACB-C8D30B8F2C6D}" type="slidenum">
              <a:rPr lang="en-US" smtClean="0"/>
              <a:pPr/>
              <a:t>3</a:t>
            </a:fld>
            <a:endParaRPr lang="en-US" dirty="0"/>
          </a:p>
        </p:txBody>
      </p:sp>
      <p:sp>
        <p:nvSpPr>
          <p:cNvPr id="4" name="Content Placeholder 1">
            <a:extLst>
              <a:ext uri="{FF2B5EF4-FFF2-40B4-BE49-F238E27FC236}">
                <a16:creationId xmlns:a16="http://schemas.microsoft.com/office/drawing/2014/main" id="{6D696C78-4329-EA06-830D-B047FA7558EC}"/>
              </a:ext>
            </a:extLst>
          </p:cNvPr>
          <p:cNvSpPr txBox="1">
            <a:spLocks/>
          </p:cNvSpPr>
          <p:nvPr/>
        </p:nvSpPr>
        <p:spPr>
          <a:xfrm>
            <a:off x="631599" y="1925438"/>
            <a:ext cx="10792305" cy="4358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altLang="en-US" sz="1800" b="1" i="1" u="none" strike="noStrike" kern="1200" cap="none" spc="0" normalizeH="0" baseline="0" noProof="0" dirty="0">
                <a:ln>
                  <a:noFill/>
                </a:ln>
                <a:solidFill>
                  <a:srgbClr val="383838"/>
                </a:solidFill>
                <a:effectLst/>
                <a:uLnTx/>
                <a:uFillTx/>
                <a:ea typeface="+mn-ea"/>
                <a:cs typeface="+mn-cs"/>
              </a:rPr>
              <a:t>Paige Morkner</a:t>
            </a:r>
            <a:r>
              <a:rPr kumimoji="0" lang="en-US" altLang="en-US" sz="1800" b="1" i="1" u="none" strike="noStrike" kern="1200" cap="none" spc="0" normalizeH="0" baseline="50000" noProof="0" dirty="0">
                <a:ln>
                  <a:noFill/>
                </a:ln>
                <a:solidFill>
                  <a:srgbClr val="383838"/>
                </a:solidFill>
                <a:effectLst/>
                <a:uLnTx/>
                <a:uFillTx/>
                <a:ea typeface="+mn-ea"/>
                <a:cs typeface="+mn-cs"/>
              </a:rPr>
              <a:t>1</a:t>
            </a:r>
            <a:r>
              <a:rPr kumimoji="0" lang="en-US" altLang="en-US" sz="1800" b="1" i="1" u="none" strike="noStrike" kern="1200" cap="none" spc="0" normalizeH="0" baseline="0" noProof="0" dirty="0">
                <a:ln>
                  <a:noFill/>
                </a:ln>
                <a:solidFill>
                  <a:srgbClr val="383838"/>
                </a:solidFill>
                <a:effectLst/>
                <a:uLnTx/>
                <a:uFillTx/>
                <a:ea typeface="+mn-ea"/>
                <a:cs typeface="+mn-cs"/>
              </a:rPr>
              <a:t>, Devin Justman</a:t>
            </a:r>
            <a:r>
              <a:rPr kumimoji="0" lang="en-US" altLang="en-US" sz="1800" b="1" i="1" u="none" strike="noStrike" kern="1200" cap="none" spc="0" normalizeH="0" baseline="50000" noProof="0" dirty="0">
                <a:ln>
                  <a:noFill/>
                </a:ln>
                <a:solidFill>
                  <a:srgbClr val="383838"/>
                </a:solidFill>
                <a:effectLst/>
                <a:uLnTx/>
                <a:uFillTx/>
                <a:ea typeface="+mn-ea"/>
                <a:cs typeface="+mn-cs"/>
              </a:rPr>
              <a:t>1,2</a:t>
            </a:r>
            <a:r>
              <a:rPr lang="en-US" altLang="en-US" sz="1800" i="1" dirty="0">
                <a:solidFill>
                  <a:srgbClr val="383838"/>
                </a:solidFill>
              </a:rPr>
              <a:t>;</a:t>
            </a:r>
            <a:r>
              <a:rPr kumimoji="0" lang="en-US" altLang="en-US" sz="1800" b="1" i="1" u="none" strike="noStrike" kern="1200" cap="none" spc="0" normalizeH="0" baseline="0" noProof="0" dirty="0">
                <a:ln>
                  <a:noFill/>
                </a:ln>
                <a:solidFill>
                  <a:srgbClr val="383838"/>
                </a:solidFill>
                <a:effectLst/>
                <a:uLnTx/>
                <a:uFillTx/>
                <a:ea typeface="+mn-ea"/>
                <a:cs typeface="+mn-cs"/>
              </a:rPr>
              <a:t> Scott Pantaleone</a:t>
            </a:r>
            <a:r>
              <a:rPr kumimoji="0" lang="en-US" altLang="en-US" sz="1800" b="1" i="1" u="none" strike="noStrike" kern="1200" cap="none" spc="0" normalizeH="0" baseline="50000" noProof="0" dirty="0">
                <a:ln>
                  <a:noFill/>
                </a:ln>
                <a:solidFill>
                  <a:srgbClr val="383838"/>
                </a:solidFill>
                <a:effectLst/>
                <a:uLnTx/>
                <a:uFillTx/>
                <a:ea typeface="+mn-ea"/>
                <a:cs typeface="+mn-cs"/>
              </a:rPr>
              <a:t>1,2</a:t>
            </a:r>
            <a:r>
              <a:rPr lang="en-US" altLang="en-US" sz="1800" i="1" dirty="0">
                <a:solidFill>
                  <a:srgbClr val="383838"/>
                </a:solidFill>
              </a:rPr>
              <a:t>;</a:t>
            </a:r>
            <a:r>
              <a:rPr kumimoji="0" lang="en-US" altLang="en-US" sz="1800" b="1" i="1" u="none" strike="noStrike" kern="1200" cap="none" spc="0" normalizeH="0" baseline="0" noProof="0" dirty="0">
                <a:ln>
                  <a:noFill/>
                </a:ln>
                <a:solidFill>
                  <a:srgbClr val="383838"/>
                </a:solidFill>
                <a:effectLst/>
                <a:uLnTx/>
                <a:uFillTx/>
                <a:ea typeface="+mn-ea"/>
                <a:cs typeface="+mn-cs"/>
              </a:rPr>
              <a:t> Maneesh Sharma</a:t>
            </a:r>
            <a:r>
              <a:rPr kumimoji="0" lang="en-US" altLang="en-US" sz="1800" b="1" i="1" u="none" strike="noStrike" kern="1200" cap="none" spc="0" normalizeH="0" baseline="50000" noProof="0" dirty="0">
                <a:ln>
                  <a:noFill/>
                </a:ln>
                <a:solidFill>
                  <a:srgbClr val="383838"/>
                </a:solidFill>
                <a:effectLst/>
                <a:uLnTx/>
                <a:uFillTx/>
                <a:ea typeface="+mn-ea"/>
                <a:cs typeface="+mn-cs"/>
              </a:rPr>
              <a:t>4,5</a:t>
            </a:r>
            <a:r>
              <a:rPr lang="en-US" altLang="en-US" sz="1800" i="1" dirty="0">
                <a:solidFill>
                  <a:srgbClr val="383838"/>
                </a:solidFill>
              </a:rPr>
              <a:t>;</a:t>
            </a:r>
            <a:r>
              <a:rPr kumimoji="0" lang="en-US" altLang="en-US" sz="1800" b="1" i="1" u="none" strike="noStrike" kern="1200" cap="none" spc="0" normalizeH="0" baseline="0" noProof="0" dirty="0">
                <a:ln>
                  <a:noFill/>
                </a:ln>
                <a:solidFill>
                  <a:srgbClr val="383838"/>
                </a:solidFill>
                <a:effectLst/>
                <a:uLnTx/>
                <a:uFillTx/>
                <a:ea typeface="+mn-ea"/>
                <a:cs typeface="+mn-cs"/>
              </a:rPr>
              <a:t> Lucy Romeo</a:t>
            </a:r>
            <a:r>
              <a:rPr kumimoji="0" lang="en-US" altLang="en-US" sz="1800" b="1" i="1" u="none" strike="noStrike" kern="1200" cap="none" spc="0" normalizeH="0" baseline="50000" noProof="0" dirty="0">
                <a:ln>
                  <a:noFill/>
                </a:ln>
                <a:solidFill>
                  <a:srgbClr val="383838"/>
                </a:solidFill>
                <a:effectLst/>
                <a:uLnTx/>
                <a:uFillTx/>
                <a:ea typeface="+mn-ea"/>
                <a:cs typeface="+mn-cs"/>
              </a:rPr>
              <a:t>1</a:t>
            </a:r>
            <a:r>
              <a:rPr lang="en-US" altLang="en-US" sz="1800" i="1" dirty="0">
                <a:solidFill>
                  <a:srgbClr val="383838"/>
                </a:solidFill>
              </a:rPr>
              <a:t>;</a:t>
            </a:r>
            <a:r>
              <a:rPr kumimoji="0" lang="en-US" altLang="en-US" sz="1800" b="1" i="1" u="none" strike="noStrike" kern="1200" cap="none" spc="0" normalizeH="0" baseline="0" noProof="0" dirty="0">
                <a:ln>
                  <a:noFill/>
                </a:ln>
                <a:solidFill>
                  <a:srgbClr val="383838"/>
                </a:solidFill>
                <a:effectLst/>
                <a:uLnTx/>
                <a:uFillTx/>
                <a:ea typeface="+mn-ea"/>
                <a:cs typeface="+mn-cs"/>
              </a:rPr>
              <a:t> Araceli Lara</a:t>
            </a:r>
            <a:r>
              <a:rPr kumimoji="0" lang="en-US" altLang="en-US" sz="1800" b="1" i="1" u="none" strike="noStrike" kern="1200" cap="none" spc="0" normalizeH="0" baseline="30000" noProof="0" dirty="0">
                <a:ln>
                  <a:noFill/>
                </a:ln>
                <a:solidFill>
                  <a:srgbClr val="383838"/>
                </a:solidFill>
                <a:effectLst/>
                <a:uLnTx/>
                <a:uFillTx/>
                <a:ea typeface="+mn-ea"/>
                <a:cs typeface="+mn-cs"/>
              </a:rPr>
              <a:t>1,3</a:t>
            </a:r>
            <a:r>
              <a:rPr lang="en-US" altLang="en-US" sz="1800" i="1" dirty="0">
                <a:solidFill>
                  <a:srgbClr val="383838"/>
                </a:solidFill>
              </a:rPr>
              <a:t>; </a:t>
            </a:r>
            <a:r>
              <a:rPr kumimoji="0" lang="en-US" altLang="en-US" sz="1800" b="1" i="1" u="none" strike="noStrike" kern="1200" cap="none" spc="0" normalizeH="0" baseline="0" noProof="0" dirty="0">
                <a:ln>
                  <a:noFill/>
                </a:ln>
                <a:solidFill>
                  <a:srgbClr val="383838"/>
                </a:solidFill>
                <a:effectLst/>
                <a:uLnTx/>
                <a:uFillTx/>
                <a:ea typeface="+mn-ea"/>
                <a:cs typeface="+mn-cs"/>
              </a:rPr>
              <a:t>Mackenzie Mark-Moser</a:t>
            </a:r>
            <a:r>
              <a:rPr kumimoji="0" lang="en-US" altLang="en-US" sz="1800" b="1" i="1" u="none" strike="noStrike" kern="1200" cap="none" spc="0" normalizeH="0" baseline="30000" noProof="0" dirty="0">
                <a:ln>
                  <a:noFill/>
                </a:ln>
                <a:solidFill>
                  <a:srgbClr val="383838"/>
                </a:solidFill>
                <a:effectLst/>
                <a:uLnTx/>
                <a:uFillTx/>
                <a:ea typeface="+mn-ea"/>
                <a:cs typeface="+mn-cs"/>
              </a:rPr>
              <a:t>1</a:t>
            </a:r>
            <a:r>
              <a:rPr lang="en-US" altLang="en-US" sz="1800" i="1" dirty="0">
                <a:solidFill>
                  <a:srgbClr val="383838"/>
                </a:solidFill>
              </a:rPr>
              <a:t> ;Kelly Rose</a:t>
            </a:r>
            <a:r>
              <a:rPr kumimoji="0" lang="en-US" altLang="en-US" sz="1600" b="1" i="1" u="none" strike="noStrike" kern="1200" cap="none" spc="0" normalizeH="0" baseline="50000" noProof="0" dirty="0">
                <a:ln>
                  <a:noFill/>
                </a:ln>
                <a:solidFill>
                  <a:srgbClr val="383838"/>
                </a:solidFill>
                <a:effectLst/>
                <a:uLnTx/>
                <a:uFillTx/>
                <a:ea typeface="+mn-ea"/>
                <a:cs typeface="+mn-cs"/>
              </a:rPr>
              <a:t>1</a:t>
            </a:r>
            <a:r>
              <a:rPr kumimoji="0" lang="en-US" altLang="en-US" sz="1800" b="1" i="1" u="none" strike="noStrike" kern="1200" cap="none" spc="0" normalizeH="0" baseline="0" noProof="0" dirty="0">
                <a:ln>
                  <a:noFill/>
                </a:ln>
                <a:solidFill>
                  <a:srgbClr val="383838"/>
                </a:solidFill>
                <a:effectLst/>
                <a:uLnTx/>
                <a:uFillTx/>
                <a:ea typeface="+mn-ea"/>
                <a:cs typeface="+mn-cs"/>
              </a:rPr>
              <a:t> </a:t>
            </a:r>
          </a:p>
          <a:p>
            <a:pPr marL="0" indent="0" algn="ctr">
              <a:buNone/>
            </a:pPr>
            <a:r>
              <a:rPr lang="en-US" altLang="en-US" sz="1800" b="1" i="1" baseline="50000" dirty="0">
                <a:solidFill>
                  <a:srgbClr val="383838"/>
                </a:solidFill>
              </a:rPr>
              <a:t>1</a:t>
            </a:r>
            <a:r>
              <a:rPr lang="en-US" altLang="en-US" sz="1800" b="1" i="1" dirty="0">
                <a:solidFill>
                  <a:srgbClr val="383838"/>
                </a:solidFill>
              </a:rPr>
              <a:t>National Energy Technology Laboratory, </a:t>
            </a:r>
            <a:r>
              <a:rPr lang="en-US" sz="1800" b="1" i="1" dirty="0">
                <a:solidFill>
                  <a:srgbClr val="383838"/>
                </a:solidFill>
              </a:rPr>
              <a:t>1450 Queen Avenue SW, Albany, OR  97321, USA</a:t>
            </a:r>
          </a:p>
          <a:p>
            <a:pPr marL="0" indent="0" algn="ctr">
              <a:buNone/>
              <a:defRPr/>
            </a:pPr>
            <a:r>
              <a:rPr lang="en-US" altLang="en-US" sz="1800" b="1" i="1" baseline="50000" dirty="0">
                <a:solidFill>
                  <a:srgbClr val="383838"/>
                </a:solidFill>
              </a:rPr>
              <a:t>2</a:t>
            </a:r>
            <a:r>
              <a:rPr lang="en-US" altLang="en-US" sz="1800" b="1" i="1" dirty="0">
                <a:solidFill>
                  <a:srgbClr val="383838"/>
                </a:solidFill>
              </a:rPr>
              <a:t>NETL Support Contractor, </a:t>
            </a:r>
            <a:r>
              <a:rPr lang="en-US" sz="1800" b="1" i="1" dirty="0">
                <a:solidFill>
                  <a:srgbClr val="383838"/>
                </a:solidFill>
              </a:rPr>
              <a:t>1450 Queen Avenue SW, Albany, OR  97321, USA</a:t>
            </a:r>
          </a:p>
          <a:p>
            <a:pPr marL="0" indent="0" algn="ctr">
              <a:buNone/>
              <a:defRPr/>
            </a:pPr>
            <a:r>
              <a:rPr lang="en-US" altLang="en-US" sz="1800" i="1" baseline="50000" dirty="0">
                <a:solidFill>
                  <a:srgbClr val="383838"/>
                </a:solidFill>
              </a:rPr>
              <a:t>3</a:t>
            </a:r>
            <a:r>
              <a:rPr lang="en-US" altLang="en-US" sz="1800" b="1" i="1" dirty="0">
                <a:solidFill>
                  <a:srgbClr val="383838"/>
                </a:solidFill>
              </a:rPr>
              <a:t>Oak Ridge Institute for Science and Education,</a:t>
            </a:r>
            <a:r>
              <a:rPr lang="en-US" altLang="en-US" sz="1800" i="1" dirty="0">
                <a:solidFill>
                  <a:srgbClr val="383838"/>
                </a:solidFill>
              </a:rPr>
              <a:t> 1</a:t>
            </a:r>
            <a:r>
              <a:rPr lang="en-US" sz="1800" i="1" dirty="0">
                <a:solidFill>
                  <a:srgbClr val="383838"/>
                </a:solidFill>
              </a:rPr>
              <a:t>450</a:t>
            </a:r>
            <a:r>
              <a:rPr lang="en-US" sz="1800" b="1" i="1" dirty="0">
                <a:solidFill>
                  <a:srgbClr val="383838"/>
                </a:solidFill>
              </a:rPr>
              <a:t> Queen Avenue SW, Albany, OR 97321, USA</a:t>
            </a:r>
          </a:p>
          <a:p>
            <a:pPr marL="0" indent="0" algn="ctr">
              <a:buNone/>
            </a:pPr>
            <a:r>
              <a:rPr lang="en-US" altLang="en-US" sz="1800" b="1" i="1" baseline="50000" dirty="0">
                <a:solidFill>
                  <a:srgbClr val="383838"/>
                </a:solidFill>
              </a:rPr>
              <a:t>4</a:t>
            </a:r>
            <a:r>
              <a:rPr lang="en-US" altLang="en-US" sz="1800" b="1" i="1" dirty="0">
                <a:solidFill>
                  <a:srgbClr val="383838"/>
                </a:solidFill>
              </a:rPr>
              <a:t>National Energy Technology Laboratory, </a:t>
            </a:r>
            <a:r>
              <a:rPr lang="en-US" sz="1800" b="1" i="1" dirty="0">
                <a:solidFill>
                  <a:srgbClr val="383838"/>
                </a:solidFill>
              </a:rPr>
              <a:t>3610 Collins Ferry Road, Morgantown, WV  26505, USA</a:t>
            </a:r>
          </a:p>
          <a:p>
            <a:pPr marL="0" indent="0" algn="ctr">
              <a:buNone/>
            </a:pPr>
            <a:r>
              <a:rPr lang="en-US" altLang="en-US" sz="1800" i="1" baseline="50000" dirty="0">
                <a:solidFill>
                  <a:srgbClr val="383838"/>
                </a:solidFill>
              </a:rPr>
              <a:t>5</a:t>
            </a:r>
            <a:r>
              <a:rPr lang="en-US" altLang="en-US" sz="1800" b="1" i="1" dirty="0">
                <a:solidFill>
                  <a:srgbClr val="383838"/>
                </a:solidFill>
              </a:rPr>
              <a:t>NETL Support Contractor, </a:t>
            </a:r>
            <a:r>
              <a:rPr lang="en-US" sz="1800" b="1" i="1" dirty="0">
                <a:solidFill>
                  <a:srgbClr val="383838"/>
                </a:solidFill>
              </a:rPr>
              <a:t>3610 Collins Ferry Road, Morgantown, WV  26505, USA</a:t>
            </a:r>
            <a:endParaRPr kumimoji="0" lang="en-US" sz="1800" b="1" i="0" u="none" strike="noStrike" kern="1200" cap="none" spc="0" normalizeH="0" baseline="0" noProof="0" dirty="0">
              <a:ln>
                <a:noFill/>
              </a:ln>
              <a:solidFill>
                <a:srgbClr val="383838"/>
              </a:solidFill>
              <a:effectLst/>
              <a:uLnTx/>
              <a:uFillTx/>
              <a:ea typeface="+mn-ea"/>
              <a:cs typeface="+mn-cs"/>
            </a:endParaRPr>
          </a:p>
        </p:txBody>
      </p:sp>
    </p:spTree>
    <p:extLst>
      <p:ext uri="{BB962C8B-B14F-4D97-AF65-F5344CB8AC3E}">
        <p14:creationId xmlns:p14="http://schemas.microsoft.com/office/powerpoint/2010/main" val="167063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E5F97E10-AC34-4749-B503-7426A2AC7112}"/>
              </a:ext>
            </a:extLst>
          </p:cNvPr>
          <p:cNvCxnSpPr>
            <a:cxnSpLocks/>
            <a:stCxn id="145" idx="0"/>
          </p:cNvCxnSpPr>
          <p:nvPr/>
        </p:nvCxnSpPr>
        <p:spPr>
          <a:xfrm flipH="1" flipV="1">
            <a:off x="8474448" y="2565765"/>
            <a:ext cx="464102" cy="13553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982174-1191-13F0-702D-09AF91EB0CC6}"/>
              </a:ext>
            </a:extLst>
          </p:cNvPr>
          <p:cNvCxnSpPr>
            <a:cxnSpLocks/>
          </p:cNvCxnSpPr>
          <p:nvPr/>
        </p:nvCxnSpPr>
        <p:spPr>
          <a:xfrm flipV="1">
            <a:off x="10105528" y="2498517"/>
            <a:ext cx="228538" cy="29273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6880A0B-A80D-A7E1-7FEB-95C25AAA3DA5}"/>
              </a:ext>
            </a:extLst>
          </p:cNvPr>
          <p:cNvCxnSpPr>
            <a:cxnSpLocks/>
            <a:stCxn id="73" idx="1"/>
          </p:cNvCxnSpPr>
          <p:nvPr/>
        </p:nvCxnSpPr>
        <p:spPr>
          <a:xfrm flipH="1" flipV="1">
            <a:off x="2141204" y="2644884"/>
            <a:ext cx="339002" cy="171041"/>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E91C6C-D79D-3F1F-473A-C9957AE6D424}"/>
              </a:ext>
            </a:extLst>
          </p:cNvPr>
          <p:cNvCxnSpPr>
            <a:cxnSpLocks/>
            <a:endCxn id="79" idx="1"/>
          </p:cNvCxnSpPr>
          <p:nvPr/>
        </p:nvCxnSpPr>
        <p:spPr>
          <a:xfrm flipH="1">
            <a:off x="4024616" y="2665767"/>
            <a:ext cx="15564" cy="137799"/>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C8F76AE-2A56-4D99-8146-E93096C29421}"/>
              </a:ext>
            </a:extLst>
          </p:cNvPr>
          <p:cNvCxnSpPr>
            <a:cxnSpLocks/>
          </p:cNvCxnSpPr>
          <p:nvPr/>
        </p:nvCxnSpPr>
        <p:spPr>
          <a:xfrm flipH="1" flipV="1">
            <a:off x="12538138" y="2953157"/>
            <a:ext cx="95601" cy="19051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D14958D-4AFA-3095-0425-FDC3BD541634}"/>
              </a:ext>
            </a:extLst>
          </p:cNvPr>
          <p:cNvCxnSpPr>
            <a:cxnSpLocks/>
            <a:endCxn id="83" idx="5"/>
          </p:cNvCxnSpPr>
          <p:nvPr/>
        </p:nvCxnSpPr>
        <p:spPr>
          <a:xfrm flipH="1" flipV="1">
            <a:off x="8001359" y="3241912"/>
            <a:ext cx="215445" cy="387102"/>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981FA37-43E1-422D-F971-6A8C61EBCD1F}"/>
              </a:ext>
            </a:extLst>
          </p:cNvPr>
          <p:cNvSpPr/>
          <p:nvPr/>
        </p:nvSpPr>
        <p:spPr>
          <a:xfrm>
            <a:off x="7938607" y="2771376"/>
            <a:ext cx="3474559" cy="93097"/>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cxnSp>
        <p:nvCxnSpPr>
          <p:cNvPr id="5" name="Straight Connector 4">
            <a:extLst>
              <a:ext uri="{FF2B5EF4-FFF2-40B4-BE49-F238E27FC236}">
                <a16:creationId xmlns:a16="http://schemas.microsoft.com/office/drawing/2014/main" id="{7FC4A282-0F30-CBE3-7BE4-020F0C638C1E}"/>
              </a:ext>
            </a:extLst>
          </p:cNvPr>
          <p:cNvCxnSpPr>
            <a:cxnSpLocks/>
            <a:stCxn id="85" idx="7"/>
          </p:cNvCxnSpPr>
          <p:nvPr/>
        </p:nvCxnSpPr>
        <p:spPr>
          <a:xfrm flipH="1" flipV="1">
            <a:off x="6248686" y="2632524"/>
            <a:ext cx="221961" cy="202017"/>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81EB806-DBAA-69B5-C510-D661489BC404}"/>
              </a:ext>
            </a:extLst>
          </p:cNvPr>
          <p:cNvCxnSpPr>
            <a:cxnSpLocks/>
            <a:stCxn id="73" idx="4"/>
          </p:cNvCxnSpPr>
          <p:nvPr/>
        </p:nvCxnSpPr>
        <p:spPr>
          <a:xfrm>
            <a:off x="2736098" y="3433703"/>
            <a:ext cx="0" cy="64062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B6CAEF-BF04-B8C2-D77E-28F0B84329D1}"/>
              </a:ext>
            </a:extLst>
          </p:cNvPr>
          <p:cNvCxnSpPr>
            <a:cxnSpLocks/>
            <a:stCxn id="79" idx="4"/>
          </p:cNvCxnSpPr>
          <p:nvPr/>
        </p:nvCxnSpPr>
        <p:spPr>
          <a:xfrm>
            <a:off x="5255319" y="3421344"/>
            <a:ext cx="260864" cy="216259"/>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5A0D61-BF0C-778A-912C-D66EBBF9CCAF}"/>
              </a:ext>
            </a:extLst>
          </p:cNvPr>
          <p:cNvCxnSpPr>
            <a:cxnSpLocks/>
          </p:cNvCxnSpPr>
          <p:nvPr/>
        </p:nvCxnSpPr>
        <p:spPr>
          <a:xfrm flipH="1">
            <a:off x="1948837" y="2661796"/>
            <a:ext cx="68862" cy="30763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B9F6FA-C199-C578-0E44-4432AC439FB1}"/>
              </a:ext>
            </a:extLst>
          </p:cNvPr>
          <p:cNvCxnSpPr>
            <a:stCxn id="67" idx="4"/>
          </p:cNvCxnSpPr>
          <p:nvPr/>
        </p:nvCxnSpPr>
        <p:spPr>
          <a:xfrm>
            <a:off x="635053" y="3429310"/>
            <a:ext cx="0" cy="5843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8A2648-CB58-A5A5-7FE5-55E22E89C7A4}"/>
              </a:ext>
            </a:extLst>
          </p:cNvPr>
          <p:cNvSpPr/>
          <p:nvPr/>
        </p:nvSpPr>
        <p:spPr>
          <a:xfrm>
            <a:off x="788078" y="3026972"/>
            <a:ext cx="10625090" cy="91440"/>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5" name="Rectangle 14">
            <a:extLst>
              <a:ext uri="{FF2B5EF4-FFF2-40B4-BE49-F238E27FC236}">
                <a16:creationId xmlns:a16="http://schemas.microsoft.com/office/drawing/2014/main" id="{1B88EBED-27D6-FA17-2F38-88DA256FC548}"/>
              </a:ext>
            </a:extLst>
          </p:cNvPr>
          <p:cNvSpPr/>
          <p:nvPr/>
        </p:nvSpPr>
        <p:spPr>
          <a:xfrm>
            <a:off x="1823546" y="2937440"/>
            <a:ext cx="9589621" cy="91440"/>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C21C2C86-3AD0-D02A-A6DD-65EA93D24DD3}"/>
              </a:ext>
            </a:extLst>
          </p:cNvPr>
          <p:cNvSpPr/>
          <p:nvPr/>
        </p:nvSpPr>
        <p:spPr>
          <a:xfrm>
            <a:off x="3015594" y="3116504"/>
            <a:ext cx="8397572" cy="87043"/>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 name="Rectangle 19">
            <a:extLst>
              <a:ext uri="{FF2B5EF4-FFF2-40B4-BE49-F238E27FC236}">
                <a16:creationId xmlns:a16="http://schemas.microsoft.com/office/drawing/2014/main" id="{618E4DC8-B079-3665-B5CB-B854AC4304D9}"/>
              </a:ext>
            </a:extLst>
          </p:cNvPr>
          <p:cNvSpPr/>
          <p:nvPr/>
        </p:nvSpPr>
        <p:spPr>
          <a:xfrm>
            <a:off x="5380593" y="3193695"/>
            <a:ext cx="6032573" cy="91440"/>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1" name="Rectangle 20">
            <a:extLst>
              <a:ext uri="{FF2B5EF4-FFF2-40B4-BE49-F238E27FC236}">
                <a16:creationId xmlns:a16="http://schemas.microsoft.com/office/drawing/2014/main" id="{112EEB84-74A3-32B2-FD96-4A435498D2B6}"/>
              </a:ext>
            </a:extLst>
          </p:cNvPr>
          <p:cNvSpPr/>
          <p:nvPr/>
        </p:nvSpPr>
        <p:spPr>
          <a:xfrm>
            <a:off x="4116771" y="2857211"/>
            <a:ext cx="7296396" cy="91440"/>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3" name="Rectangle 22">
            <a:extLst>
              <a:ext uri="{FF2B5EF4-FFF2-40B4-BE49-F238E27FC236}">
                <a16:creationId xmlns:a16="http://schemas.microsoft.com/office/drawing/2014/main" id="{B32C9003-D0F3-61BD-0A76-8A715C07E8B1}"/>
              </a:ext>
            </a:extLst>
          </p:cNvPr>
          <p:cNvSpPr/>
          <p:nvPr/>
        </p:nvSpPr>
        <p:spPr>
          <a:xfrm>
            <a:off x="6738939" y="3283418"/>
            <a:ext cx="4674228" cy="91440"/>
          </a:xfrm>
          <a:prstGeom prst="rect">
            <a:avLst/>
          </a:prstGeom>
          <a:gradFill>
            <a:gsLst>
              <a:gs pos="0">
                <a:schemeClr val="accent1">
                  <a:lumMod val="40000"/>
                  <a:lumOff val="60000"/>
                </a:schemeClr>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25" name="Group 24">
            <a:extLst>
              <a:ext uri="{FF2B5EF4-FFF2-40B4-BE49-F238E27FC236}">
                <a16:creationId xmlns:a16="http://schemas.microsoft.com/office/drawing/2014/main" id="{80DE751D-35B4-0311-20FC-3BCA8EBCA93C}"/>
              </a:ext>
            </a:extLst>
          </p:cNvPr>
          <p:cNvGrpSpPr/>
          <p:nvPr/>
        </p:nvGrpSpPr>
        <p:grpSpPr>
          <a:xfrm>
            <a:off x="185018" y="3511641"/>
            <a:ext cx="2428255" cy="2673615"/>
            <a:chOff x="-175709" y="1115122"/>
            <a:chExt cx="2428255" cy="2673615"/>
          </a:xfrm>
        </p:grpSpPr>
        <p:sp>
          <p:nvSpPr>
            <p:cNvPr id="27" name="Rectangle: Rounded Corners 26">
              <a:extLst>
                <a:ext uri="{FF2B5EF4-FFF2-40B4-BE49-F238E27FC236}">
                  <a16:creationId xmlns:a16="http://schemas.microsoft.com/office/drawing/2014/main" id="{58DCEADA-7D84-CE7B-1350-BD9FEFA2540F}"/>
                </a:ext>
              </a:extLst>
            </p:cNvPr>
            <p:cNvSpPr/>
            <p:nvPr/>
          </p:nvSpPr>
          <p:spPr>
            <a:xfrm>
              <a:off x="-175709" y="1115122"/>
              <a:ext cx="2428255" cy="267361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3" name="TextBox 32">
              <a:extLst>
                <a:ext uri="{FF2B5EF4-FFF2-40B4-BE49-F238E27FC236}">
                  <a16:creationId xmlns:a16="http://schemas.microsoft.com/office/drawing/2014/main" id="{5DEEEC37-8FAC-ACA5-DF9F-2F1482242D59}"/>
                </a:ext>
              </a:extLst>
            </p:cNvPr>
            <p:cNvSpPr txBox="1"/>
            <p:nvPr/>
          </p:nvSpPr>
          <p:spPr>
            <a:xfrm>
              <a:off x="-81810" y="2955560"/>
              <a:ext cx="2176354" cy="830997"/>
            </a:xfrm>
            <a:prstGeom prst="rect">
              <a:avLst/>
            </a:prstGeom>
            <a:noFill/>
          </p:spPr>
          <p:txBody>
            <a:bodyPr wrap="square">
              <a:spAutoFit/>
            </a:bodyPr>
            <a:lstStyle>
              <a:defPPr>
                <a:defRPr lang="en-US"/>
              </a:defPPr>
              <a:lvl1pPr>
                <a:defRPr sz="14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DOE’s Carbon Storage Research Program was founded</a:t>
              </a:r>
            </a:p>
          </p:txBody>
        </p:sp>
      </p:grpSp>
      <p:grpSp>
        <p:nvGrpSpPr>
          <p:cNvPr id="34" name="Group 33">
            <a:extLst>
              <a:ext uri="{FF2B5EF4-FFF2-40B4-BE49-F238E27FC236}">
                <a16:creationId xmlns:a16="http://schemas.microsoft.com/office/drawing/2014/main" id="{63E8F79B-5CF0-70F7-DC1C-BC1AEF8170E5}"/>
              </a:ext>
            </a:extLst>
          </p:cNvPr>
          <p:cNvGrpSpPr/>
          <p:nvPr/>
        </p:nvGrpSpPr>
        <p:grpSpPr>
          <a:xfrm>
            <a:off x="89148" y="477217"/>
            <a:ext cx="2202008" cy="2207545"/>
            <a:chOff x="2718212" y="-453039"/>
            <a:chExt cx="2581511" cy="2491605"/>
          </a:xfrm>
        </p:grpSpPr>
        <p:sp>
          <p:nvSpPr>
            <p:cNvPr id="35" name="Rectangle: Rounded Corners 34">
              <a:extLst>
                <a:ext uri="{FF2B5EF4-FFF2-40B4-BE49-F238E27FC236}">
                  <a16:creationId xmlns:a16="http://schemas.microsoft.com/office/drawing/2014/main" id="{0B10D7F0-11D8-2E9C-4E2D-07B5C45E73E1}"/>
                </a:ext>
              </a:extLst>
            </p:cNvPr>
            <p:cNvSpPr/>
            <p:nvPr/>
          </p:nvSpPr>
          <p:spPr>
            <a:xfrm>
              <a:off x="2718212" y="-453039"/>
              <a:ext cx="2428255" cy="2477894"/>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7" name="TextBox 36">
              <a:extLst>
                <a:ext uri="{FF2B5EF4-FFF2-40B4-BE49-F238E27FC236}">
                  <a16:creationId xmlns:a16="http://schemas.microsoft.com/office/drawing/2014/main" id="{EA2687B4-C0F2-F628-ED04-B21016C5173A}"/>
                </a:ext>
              </a:extLst>
            </p:cNvPr>
            <p:cNvSpPr txBox="1"/>
            <p:nvPr/>
          </p:nvSpPr>
          <p:spPr>
            <a:xfrm>
              <a:off x="2740093" y="1100639"/>
              <a:ext cx="2559630" cy="937927"/>
            </a:xfrm>
            <a:prstGeom prst="rect">
              <a:avLst/>
            </a:prstGeom>
            <a:noFill/>
          </p:spPr>
          <p:txBody>
            <a:bodyPr wrap="square">
              <a:spAutoFit/>
            </a:bodyPr>
            <a:lstStyle>
              <a:defPPr>
                <a:defRPr lang="en-US"/>
              </a:defPPr>
              <a:lvl1pPr>
                <a:defRPr sz="14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Launch of the 7 Regional Carbon Storage Partnerships</a:t>
              </a:r>
            </a:p>
          </p:txBody>
        </p:sp>
      </p:grpSp>
      <p:grpSp>
        <p:nvGrpSpPr>
          <p:cNvPr id="39" name="Group 38">
            <a:extLst>
              <a:ext uri="{FF2B5EF4-FFF2-40B4-BE49-F238E27FC236}">
                <a16:creationId xmlns:a16="http://schemas.microsoft.com/office/drawing/2014/main" id="{7EE23D49-B72F-115F-9109-647A411F38FA}"/>
              </a:ext>
            </a:extLst>
          </p:cNvPr>
          <p:cNvGrpSpPr/>
          <p:nvPr/>
        </p:nvGrpSpPr>
        <p:grpSpPr>
          <a:xfrm>
            <a:off x="2703787" y="3508981"/>
            <a:ext cx="2494381" cy="2722275"/>
            <a:chOff x="2456792" y="2397511"/>
            <a:chExt cx="2494381" cy="2722275"/>
          </a:xfrm>
        </p:grpSpPr>
        <p:sp>
          <p:nvSpPr>
            <p:cNvPr id="40" name="Rectangle: Rounded Corners 39">
              <a:extLst>
                <a:ext uri="{FF2B5EF4-FFF2-40B4-BE49-F238E27FC236}">
                  <a16:creationId xmlns:a16="http://schemas.microsoft.com/office/drawing/2014/main" id="{850AE0B8-C111-456C-CDDF-8A721348199E}"/>
                </a:ext>
              </a:extLst>
            </p:cNvPr>
            <p:cNvSpPr/>
            <p:nvPr/>
          </p:nvSpPr>
          <p:spPr>
            <a:xfrm>
              <a:off x="2456792" y="2397511"/>
              <a:ext cx="2428255" cy="267226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3" name="TextBox 42">
              <a:extLst>
                <a:ext uri="{FF2B5EF4-FFF2-40B4-BE49-F238E27FC236}">
                  <a16:creationId xmlns:a16="http://schemas.microsoft.com/office/drawing/2014/main" id="{FDDF4130-851D-4D24-D68A-5BEABCFE1871}"/>
                </a:ext>
              </a:extLst>
            </p:cNvPr>
            <p:cNvSpPr txBox="1"/>
            <p:nvPr/>
          </p:nvSpPr>
          <p:spPr>
            <a:xfrm>
              <a:off x="2476624" y="4288789"/>
              <a:ext cx="2474549" cy="830997"/>
            </a:xfrm>
            <a:prstGeom prst="rect">
              <a:avLst/>
            </a:prstGeom>
            <a:noFill/>
          </p:spPr>
          <p:txBody>
            <a:bodyPr wrap="square">
              <a:spAutoFit/>
            </a:bodyPr>
            <a:lstStyle>
              <a:defPPr>
                <a:defRPr lang="en-US"/>
              </a:defPPr>
              <a:lvl1pPr>
                <a:defRPr sz="14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DOE releases the 1</a:t>
              </a:r>
              <a:r>
                <a:rPr kumimoji="0" lang="en-US" sz="160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st</a:t>
              </a: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Carbon Storage Atlas of the United States and Canada. </a:t>
              </a:r>
            </a:p>
          </p:txBody>
        </p:sp>
      </p:grpSp>
      <p:grpSp>
        <p:nvGrpSpPr>
          <p:cNvPr id="44" name="Group 43">
            <a:extLst>
              <a:ext uri="{FF2B5EF4-FFF2-40B4-BE49-F238E27FC236}">
                <a16:creationId xmlns:a16="http://schemas.microsoft.com/office/drawing/2014/main" id="{24DAEE27-F629-58C7-4036-255199F1DBC3}"/>
              </a:ext>
            </a:extLst>
          </p:cNvPr>
          <p:cNvGrpSpPr/>
          <p:nvPr/>
        </p:nvGrpSpPr>
        <p:grpSpPr>
          <a:xfrm>
            <a:off x="5213662" y="3524242"/>
            <a:ext cx="2508734" cy="2719886"/>
            <a:chOff x="5475642" y="-483166"/>
            <a:chExt cx="2508734" cy="2719886"/>
          </a:xfrm>
        </p:grpSpPr>
        <p:sp>
          <p:nvSpPr>
            <p:cNvPr id="45" name="Rectangle: Rounded Corners 44">
              <a:extLst>
                <a:ext uri="{FF2B5EF4-FFF2-40B4-BE49-F238E27FC236}">
                  <a16:creationId xmlns:a16="http://schemas.microsoft.com/office/drawing/2014/main" id="{D8D06E91-541A-27D8-4FFA-3F2B59FBA146}"/>
                </a:ext>
              </a:extLst>
            </p:cNvPr>
            <p:cNvSpPr/>
            <p:nvPr/>
          </p:nvSpPr>
          <p:spPr>
            <a:xfrm>
              <a:off x="5475642" y="-483166"/>
              <a:ext cx="2428255" cy="267361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7" name="TextBox 46">
              <a:extLst>
                <a:ext uri="{FF2B5EF4-FFF2-40B4-BE49-F238E27FC236}">
                  <a16:creationId xmlns:a16="http://schemas.microsoft.com/office/drawing/2014/main" id="{86E1DECA-5080-AB6F-0DA4-F3A61660C644}"/>
                </a:ext>
              </a:extLst>
            </p:cNvPr>
            <p:cNvSpPr txBox="1"/>
            <p:nvPr/>
          </p:nvSpPr>
          <p:spPr>
            <a:xfrm>
              <a:off x="5494019" y="1159502"/>
              <a:ext cx="2490357" cy="1077218"/>
            </a:xfrm>
            <a:prstGeom prst="rect">
              <a:avLst/>
            </a:prstGeom>
            <a:noFill/>
          </p:spPr>
          <p:txBody>
            <a:bodyPr wrap="square">
              <a:spAutoFit/>
            </a:bodyPr>
            <a:lstStyle>
              <a:defPPr>
                <a:defRPr lang="en-US"/>
              </a:defPPr>
              <a:lvl1pPr>
                <a:defRPr sz="14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DOE initiates requirements to contribute digital data products from CTS program to EDX</a:t>
              </a:r>
            </a:p>
          </p:txBody>
        </p:sp>
      </p:grpSp>
      <p:grpSp>
        <p:nvGrpSpPr>
          <p:cNvPr id="49" name="Group 48">
            <a:extLst>
              <a:ext uri="{FF2B5EF4-FFF2-40B4-BE49-F238E27FC236}">
                <a16:creationId xmlns:a16="http://schemas.microsoft.com/office/drawing/2014/main" id="{1E9E15A6-799D-1967-8963-69A30638C3E7}"/>
              </a:ext>
            </a:extLst>
          </p:cNvPr>
          <p:cNvGrpSpPr/>
          <p:nvPr/>
        </p:nvGrpSpPr>
        <p:grpSpPr>
          <a:xfrm>
            <a:off x="7722396" y="3523720"/>
            <a:ext cx="2428255" cy="2673615"/>
            <a:chOff x="11074449" y="2676608"/>
            <a:chExt cx="2428255" cy="2673615"/>
          </a:xfrm>
        </p:grpSpPr>
        <p:sp>
          <p:nvSpPr>
            <p:cNvPr id="50" name="Rectangle: Rounded Corners 49">
              <a:extLst>
                <a:ext uri="{FF2B5EF4-FFF2-40B4-BE49-F238E27FC236}">
                  <a16:creationId xmlns:a16="http://schemas.microsoft.com/office/drawing/2014/main" id="{B3B599A1-8C56-4A38-BD1C-D3D596779F07}"/>
                </a:ext>
              </a:extLst>
            </p:cNvPr>
            <p:cNvSpPr/>
            <p:nvPr/>
          </p:nvSpPr>
          <p:spPr>
            <a:xfrm>
              <a:off x="11074449" y="2676608"/>
              <a:ext cx="2428255" cy="267361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2" name="TextBox 51">
              <a:extLst>
                <a:ext uri="{FF2B5EF4-FFF2-40B4-BE49-F238E27FC236}">
                  <a16:creationId xmlns:a16="http://schemas.microsoft.com/office/drawing/2014/main" id="{1E293164-E838-F376-C4EE-0B1F82C55410}"/>
                </a:ext>
              </a:extLst>
            </p:cNvPr>
            <p:cNvSpPr txBox="1"/>
            <p:nvPr/>
          </p:nvSpPr>
          <p:spPr>
            <a:xfrm>
              <a:off x="11130776" y="4612689"/>
              <a:ext cx="2286000" cy="307777"/>
            </a:xfrm>
            <a:prstGeom prst="rect">
              <a:avLst/>
            </a:prstGeom>
            <a:noFill/>
          </p:spPr>
          <p:txBody>
            <a:bodyPr wrap="square">
              <a:spAutoFit/>
            </a:bodyPr>
            <a:lstStyle>
              <a:defPPr>
                <a:defRPr lang="en-US"/>
              </a:defPPr>
              <a:lvl1pPr>
                <a:defRPr sz="14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62" name="Rectangle: Rounded Corners 61">
            <a:extLst>
              <a:ext uri="{FF2B5EF4-FFF2-40B4-BE49-F238E27FC236}">
                <a16:creationId xmlns:a16="http://schemas.microsoft.com/office/drawing/2014/main" id="{8E24CB17-D0F6-5C57-7059-E6977BDD9808}"/>
              </a:ext>
            </a:extLst>
          </p:cNvPr>
          <p:cNvSpPr/>
          <p:nvPr/>
        </p:nvSpPr>
        <p:spPr>
          <a:xfrm>
            <a:off x="4449389" y="436063"/>
            <a:ext cx="2229175" cy="2214922"/>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66" name="Group 65">
            <a:extLst>
              <a:ext uri="{FF2B5EF4-FFF2-40B4-BE49-F238E27FC236}">
                <a16:creationId xmlns:a16="http://schemas.microsoft.com/office/drawing/2014/main" id="{BCDD85F2-3C0F-8DEE-CF2E-379CFD1491DA}"/>
              </a:ext>
            </a:extLst>
          </p:cNvPr>
          <p:cNvGrpSpPr/>
          <p:nvPr/>
        </p:nvGrpSpPr>
        <p:grpSpPr>
          <a:xfrm>
            <a:off x="273167" y="2705538"/>
            <a:ext cx="723772" cy="723772"/>
            <a:chOff x="1742289" y="1725791"/>
            <a:chExt cx="723772" cy="723772"/>
          </a:xfrm>
        </p:grpSpPr>
        <p:sp>
          <p:nvSpPr>
            <p:cNvPr id="67" name="Oval 66">
              <a:extLst>
                <a:ext uri="{FF2B5EF4-FFF2-40B4-BE49-F238E27FC236}">
                  <a16:creationId xmlns:a16="http://schemas.microsoft.com/office/drawing/2014/main" id="{2BF43B24-2AD1-DC67-55C4-46B0C43F86E2}"/>
                </a:ext>
              </a:extLst>
            </p:cNvPr>
            <p:cNvSpPr/>
            <p:nvPr/>
          </p:nvSpPr>
          <p:spPr>
            <a:xfrm>
              <a:off x="1742289"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8" name="Oval 67">
              <a:extLst>
                <a:ext uri="{FF2B5EF4-FFF2-40B4-BE49-F238E27FC236}">
                  <a16:creationId xmlns:a16="http://schemas.microsoft.com/office/drawing/2014/main" id="{0CB4D8C8-23E1-049C-9A03-2B9281ACB21C}"/>
                </a:ext>
              </a:extLst>
            </p:cNvPr>
            <p:cNvSpPr/>
            <p:nvPr/>
          </p:nvSpPr>
          <p:spPr>
            <a:xfrm>
              <a:off x="1847271"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1997</a:t>
              </a:r>
              <a:endParaRPr lang="en-US" sz="12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grpSp>
      <p:grpSp>
        <p:nvGrpSpPr>
          <p:cNvPr id="69" name="Group 68">
            <a:extLst>
              <a:ext uri="{FF2B5EF4-FFF2-40B4-BE49-F238E27FC236}">
                <a16:creationId xmlns:a16="http://schemas.microsoft.com/office/drawing/2014/main" id="{18D6DCAC-F1F4-0721-E407-BF385E02E881}"/>
              </a:ext>
            </a:extLst>
          </p:cNvPr>
          <p:cNvGrpSpPr/>
          <p:nvPr/>
        </p:nvGrpSpPr>
        <p:grpSpPr>
          <a:xfrm>
            <a:off x="1277742" y="2701716"/>
            <a:ext cx="723772" cy="723772"/>
            <a:chOff x="3694393" y="1725791"/>
            <a:chExt cx="723772" cy="723772"/>
          </a:xfrm>
        </p:grpSpPr>
        <p:sp>
          <p:nvSpPr>
            <p:cNvPr id="70" name="Oval 69">
              <a:extLst>
                <a:ext uri="{FF2B5EF4-FFF2-40B4-BE49-F238E27FC236}">
                  <a16:creationId xmlns:a16="http://schemas.microsoft.com/office/drawing/2014/main" id="{E4A14B2A-8180-7789-63C8-40E3C6CC1B48}"/>
                </a:ext>
              </a:extLst>
            </p:cNvPr>
            <p:cNvSpPr/>
            <p:nvPr/>
          </p:nvSpPr>
          <p:spPr>
            <a:xfrm>
              <a:off x="3694393"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1" name="Oval 70">
              <a:extLst>
                <a:ext uri="{FF2B5EF4-FFF2-40B4-BE49-F238E27FC236}">
                  <a16:creationId xmlns:a16="http://schemas.microsoft.com/office/drawing/2014/main" id="{6D12B9D6-9E82-9995-233B-F638F12168F6}"/>
                </a:ext>
              </a:extLst>
            </p:cNvPr>
            <p:cNvSpPr/>
            <p:nvPr/>
          </p:nvSpPr>
          <p:spPr>
            <a:xfrm>
              <a:off x="3799375"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2003</a:t>
              </a:r>
              <a:endParaRPr lang="en-US" sz="11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FAE12AB1-9A34-35C8-6E99-42217D2043A8}"/>
              </a:ext>
            </a:extLst>
          </p:cNvPr>
          <p:cNvGrpSpPr/>
          <p:nvPr/>
        </p:nvGrpSpPr>
        <p:grpSpPr>
          <a:xfrm>
            <a:off x="2374212" y="2709931"/>
            <a:ext cx="723772" cy="723772"/>
            <a:chOff x="5574405" y="1725791"/>
            <a:chExt cx="723772" cy="723772"/>
          </a:xfrm>
        </p:grpSpPr>
        <p:sp>
          <p:nvSpPr>
            <p:cNvPr id="73" name="Oval 72">
              <a:extLst>
                <a:ext uri="{FF2B5EF4-FFF2-40B4-BE49-F238E27FC236}">
                  <a16:creationId xmlns:a16="http://schemas.microsoft.com/office/drawing/2014/main" id="{D47DDC24-C165-0F31-79F3-E0FDB428BCF8}"/>
                </a:ext>
              </a:extLst>
            </p:cNvPr>
            <p:cNvSpPr/>
            <p:nvPr/>
          </p:nvSpPr>
          <p:spPr>
            <a:xfrm>
              <a:off x="5574405"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4" name="Oval 73">
              <a:extLst>
                <a:ext uri="{FF2B5EF4-FFF2-40B4-BE49-F238E27FC236}">
                  <a16:creationId xmlns:a16="http://schemas.microsoft.com/office/drawing/2014/main" id="{E7EF3691-FAA2-0C6D-3026-E547FB7AA998}"/>
                </a:ext>
              </a:extLst>
            </p:cNvPr>
            <p:cNvSpPr/>
            <p:nvPr/>
          </p:nvSpPr>
          <p:spPr>
            <a:xfrm>
              <a:off x="5679387"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2007</a:t>
              </a:r>
              <a:endParaRPr lang="en-US" sz="11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862673F3-9AFF-D6FD-51B0-75CBB20BC619}"/>
              </a:ext>
            </a:extLst>
          </p:cNvPr>
          <p:cNvGrpSpPr/>
          <p:nvPr/>
        </p:nvGrpSpPr>
        <p:grpSpPr>
          <a:xfrm>
            <a:off x="3553429" y="2712116"/>
            <a:ext cx="723772" cy="723772"/>
            <a:chOff x="9247132" y="1725791"/>
            <a:chExt cx="723772" cy="723772"/>
          </a:xfrm>
        </p:grpSpPr>
        <p:sp>
          <p:nvSpPr>
            <p:cNvPr id="76" name="Oval 75">
              <a:extLst>
                <a:ext uri="{FF2B5EF4-FFF2-40B4-BE49-F238E27FC236}">
                  <a16:creationId xmlns:a16="http://schemas.microsoft.com/office/drawing/2014/main" id="{DC653127-C573-B703-B535-D1705B1358E2}"/>
                </a:ext>
              </a:extLst>
            </p:cNvPr>
            <p:cNvSpPr/>
            <p:nvPr/>
          </p:nvSpPr>
          <p:spPr>
            <a:xfrm>
              <a:off x="9247132"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a:extLst>
                <a:ext uri="{FF2B5EF4-FFF2-40B4-BE49-F238E27FC236}">
                  <a16:creationId xmlns:a16="http://schemas.microsoft.com/office/drawing/2014/main" id="{12563BCC-1E90-E139-1A0A-A90A4A28BB48}"/>
                </a:ext>
              </a:extLst>
            </p:cNvPr>
            <p:cNvSpPr/>
            <p:nvPr/>
          </p:nvSpPr>
          <p:spPr>
            <a:xfrm>
              <a:off x="9352114"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lang="en-US" sz="1400" b="1" dirty="0">
                  <a:solidFill>
                    <a:srgbClr val="4F81BD">
                      <a:lumMod val="75000"/>
                    </a:srgbClr>
                  </a:solidFill>
                  <a:latin typeface="Calibri" panose="020F0502020204030204" pitchFamily="34" charset="0"/>
                </a:rPr>
                <a:t>2011</a:t>
              </a:r>
              <a:endParaRPr lang="en-US">
                <a:ea typeface="+mn-ea"/>
                <a:cs typeface="+mn-cs"/>
              </a:endParaRPr>
            </a:p>
          </p:txBody>
        </p:sp>
      </p:grpSp>
      <p:grpSp>
        <p:nvGrpSpPr>
          <p:cNvPr id="26" name="Group 25">
            <a:extLst>
              <a:ext uri="{FF2B5EF4-FFF2-40B4-BE49-F238E27FC236}">
                <a16:creationId xmlns:a16="http://schemas.microsoft.com/office/drawing/2014/main" id="{7E79240B-296E-58FE-28A9-3A70ACFA94CC}"/>
              </a:ext>
            </a:extLst>
          </p:cNvPr>
          <p:cNvGrpSpPr/>
          <p:nvPr/>
        </p:nvGrpSpPr>
        <p:grpSpPr>
          <a:xfrm>
            <a:off x="4865974" y="2697572"/>
            <a:ext cx="723772" cy="723772"/>
            <a:chOff x="5119974" y="2711302"/>
            <a:chExt cx="723772" cy="723772"/>
          </a:xfrm>
        </p:grpSpPr>
        <p:sp>
          <p:nvSpPr>
            <p:cNvPr id="79" name="Oval 78">
              <a:extLst>
                <a:ext uri="{FF2B5EF4-FFF2-40B4-BE49-F238E27FC236}">
                  <a16:creationId xmlns:a16="http://schemas.microsoft.com/office/drawing/2014/main" id="{A5C9E30E-8F39-93A3-4112-6560D541093F}"/>
                </a:ext>
              </a:extLst>
            </p:cNvPr>
            <p:cNvSpPr/>
            <p:nvPr/>
          </p:nvSpPr>
          <p:spPr>
            <a:xfrm>
              <a:off x="5119974" y="2711302"/>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0" name="Oval 79">
              <a:extLst>
                <a:ext uri="{FF2B5EF4-FFF2-40B4-BE49-F238E27FC236}">
                  <a16:creationId xmlns:a16="http://schemas.microsoft.com/office/drawing/2014/main" id="{91E2BA8F-75EE-ABB9-3A15-48CAC091E266}"/>
                </a:ext>
              </a:extLst>
            </p:cNvPr>
            <p:cNvSpPr/>
            <p:nvPr/>
          </p:nvSpPr>
          <p:spPr>
            <a:xfrm>
              <a:off x="5224955" y="2830014"/>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2015</a:t>
              </a:r>
              <a:endParaRPr lang="en-US" sz="12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grpSp>
      <p:grpSp>
        <p:nvGrpSpPr>
          <p:cNvPr id="81" name="Group 80">
            <a:extLst>
              <a:ext uri="{FF2B5EF4-FFF2-40B4-BE49-F238E27FC236}">
                <a16:creationId xmlns:a16="http://schemas.microsoft.com/office/drawing/2014/main" id="{7F5E53D8-810D-F85E-F094-75B4813F76C1}"/>
              </a:ext>
            </a:extLst>
          </p:cNvPr>
          <p:cNvGrpSpPr/>
          <p:nvPr/>
        </p:nvGrpSpPr>
        <p:grpSpPr>
          <a:xfrm>
            <a:off x="7457814" y="2698367"/>
            <a:ext cx="723772" cy="723772"/>
            <a:chOff x="11175908" y="1725791"/>
            <a:chExt cx="723772" cy="723772"/>
          </a:xfrm>
        </p:grpSpPr>
        <p:sp>
          <p:nvSpPr>
            <p:cNvPr id="82" name="Oval 81">
              <a:extLst>
                <a:ext uri="{FF2B5EF4-FFF2-40B4-BE49-F238E27FC236}">
                  <a16:creationId xmlns:a16="http://schemas.microsoft.com/office/drawing/2014/main" id="{7CA42A07-F75F-7CA5-259E-8B0E8A6284F5}"/>
                </a:ext>
              </a:extLst>
            </p:cNvPr>
            <p:cNvSpPr/>
            <p:nvPr/>
          </p:nvSpPr>
          <p:spPr>
            <a:xfrm>
              <a:off x="11175908"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3" name="Oval 82">
              <a:extLst>
                <a:ext uri="{FF2B5EF4-FFF2-40B4-BE49-F238E27FC236}">
                  <a16:creationId xmlns:a16="http://schemas.microsoft.com/office/drawing/2014/main" id="{F3891AF8-CC83-1BDA-D781-B8BB772C793A}"/>
                </a:ext>
              </a:extLst>
            </p:cNvPr>
            <p:cNvSpPr/>
            <p:nvPr/>
          </p:nvSpPr>
          <p:spPr>
            <a:xfrm>
              <a:off x="11280890"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2019</a:t>
              </a:r>
              <a:endParaRPr lang="en-US" sz="12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grpSp>
      <p:grpSp>
        <p:nvGrpSpPr>
          <p:cNvPr id="84" name="Group 83">
            <a:extLst>
              <a:ext uri="{FF2B5EF4-FFF2-40B4-BE49-F238E27FC236}">
                <a16:creationId xmlns:a16="http://schemas.microsoft.com/office/drawing/2014/main" id="{2C90F78B-68C2-674E-CA96-74C507ABC5E0}"/>
              </a:ext>
            </a:extLst>
          </p:cNvPr>
          <p:cNvGrpSpPr/>
          <p:nvPr/>
        </p:nvGrpSpPr>
        <p:grpSpPr>
          <a:xfrm>
            <a:off x="6299084" y="2707951"/>
            <a:ext cx="723772" cy="723772"/>
            <a:chOff x="11175908" y="1725791"/>
            <a:chExt cx="723772" cy="723772"/>
          </a:xfrm>
        </p:grpSpPr>
        <p:sp>
          <p:nvSpPr>
            <p:cNvPr id="85" name="Oval 84">
              <a:extLst>
                <a:ext uri="{FF2B5EF4-FFF2-40B4-BE49-F238E27FC236}">
                  <a16:creationId xmlns:a16="http://schemas.microsoft.com/office/drawing/2014/main" id="{CD0471A8-9907-AD3C-5BFA-C3474853D28F}"/>
                </a:ext>
              </a:extLst>
            </p:cNvPr>
            <p:cNvSpPr/>
            <p:nvPr/>
          </p:nvSpPr>
          <p:spPr>
            <a:xfrm>
              <a:off x="11175908"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6" name="Oval 85">
              <a:extLst>
                <a:ext uri="{FF2B5EF4-FFF2-40B4-BE49-F238E27FC236}">
                  <a16:creationId xmlns:a16="http://schemas.microsoft.com/office/drawing/2014/main" id="{D9FF6221-5E79-E329-D9E3-EB41D6954515}"/>
                </a:ext>
              </a:extLst>
            </p:cNvPr>
            <p:cNvSpPr/>
            <p:nvPr/>
          </p:nvSpPr>
          <p:spPr>
            <a:xfrm>
              <a:off x="11280890"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2016</a:t>
              </a:r>
              <a:endParaRPr lang="en-US">
                <a:ea typeface="+mn-ea"/>
                <a:cs typeface="+mn-cs"/>
              </a:endParaRPr>
            </a:p>
          </p:txBody>
        </p:sp>
      </p:grpSp>
      <p:sp>
        <p:nvSpPr>
          <p:cNvPr id="89" name="Isosceles Triangle 88">
            <a:extLst>
              <a:ext uri="{FF2B5EF4-FFF2-40B4-BE49-F238E27FC236}">
                <a16:creationId xmlns:a16="http://schemas.microsoft.com/office/drawing/2014/main" id="{C99E01D0-72F1-E82F-4723-F93A2B8CBEDD}"/>
              </a:ext>
            </a:extLst>
          </p:cNvPr>
          <p:cNvSpPr/>
          <p:nvPr/>
        </p:nvSpPr>
        <p:spPr>
          <a:xfrm rot="5400000">
            <a:off x="11139591" y="2974310"/>
            <a:ext cx="723774" cy="19982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107" name="Group 106">
            <a:extLst>
              <a:ext uri="{FF2B5EF4-FFF2-40B4-BE49-F238E27FC236}">
                <a16:creationId xmlns:a16="http://schemas.microsoft.com/office/drawing/2014/main" id="{03ECD3F3-1A37-1082-798E-8024DAFE994C}"/>
              </a:ext>
            </a:extLst>
          </p:cNvPr>
          <p:cNvGrpSpPr/>
          <p:nvPr/>
        </p:nvGrpSpPr>
        <p:grpSpPr>
          <a:xfrm>
            <a:off x="10221867" y="3430627"/>
            <a:ext cx="1593298" cy="938016"/>
            <a:chOff x="10094142" y="3740655"/>
            <a:chExt cx="1192919" cy="895198"/>
          </a:xfrm>
        </p:grpSpPr>
        <p:sp>
          <p:nvSpPr>
            <p:cNvPr id="108" name="Rectangle: Rounded Corners 107">
              <a:extLst>
                <a:ext uri="{FF2B5EF4-FFF2-40B4-BE49-F238E27FC236}">
                  <a16:creationId xmlns:a16="http://schemas.microsoft.com/office/drawing/2014/main" id="{4733AD52-C851-5C2D-A0B3-C65487022589}"/>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109" name="TextBox 108">
              <a:extLst>
                <a:ext uri="{FF2B5EF4-FFF2-40B4-BE49-F238E27FC236}">
                  <a16:creationId xmlns:a16="http://schemas.microsoft.com/office/drawing/2014/main" id="{E20BBDEB-2C8D-67F3-F85B-1E39DD0ED3E1}"/>
                </a:ext>
              </a:extLst>
            </p:cNvPr>
            <p:cNvSpPr txBox="1"/>
            <p:nvPr/>
          </p:nvSpPr>
          <p:spPr>
            <a:xfrm>
              <a:off x="10094142" y="4168042"/>
              <a:ext cx="1159620" cy="381846"/>
            </a:xfrm>
            <a:prstGeom prst="rect">
              <a:avLst/>
            </a:prstGeom>
            <a:noFill/>
          </p:spPr>
          <p:txBody>
            <a:bodyPr vert="horz"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504D"/>
                  </a:solidFill>
                  <a:latin typeface="Impact" panose="020B0806030902050204" pitchFamily="34" charset="0"/>
                </a:rPr>
                <a:t>1000+</a:t>
              </a:r>
              <a:r>
                <a:rPr kumimoji="0" lang="en-US" sz="20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rPr>
                <a:t>  | </a:t>
              </a:r>
              <a:r>
                <a:rPr lang="en-US" sz="2000" b="1" dirty="0">
                  <a:solidFill>
                    <a:srgbClr val="C0504D"/>
                  </a:solidFill>
                  <a:latin typeface="Impact" panose="020B0806030902050204" pitchFamily="34" charset="0"/>
                </a:rPr>
                <a:t>700</a:t>
              </a:r>
              <a:r>
                <a:rPr kumimoji="0" lang="en-US" sz="20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rPr>
                <a:t>+</a:t>
              </a:r>
            </a:p>
          </p:txBody>
        </p:sp>
        <p:cxnSp>
          <p:nvCxnSpPr>
            <p:cNvPr id="110" name="Straight Connector 109">
              <a:extLst>
                <a:ext uri="{FF2B5EF4-FFF2-40B4-BE49-F238E27FC236}">
                  <a16:creationId xmlns:a16="http://schemas.microsoft.com/office/drawing/2014/main" id="{AF262A6D-769F-E956-22AB-49CE0C86F2D7}"/>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2986CDB5-6323-2102-ABC3-3944929B820E}"/>
                </a:ext>
              </a:extLst>
            </p:cNvPr>
            <p:cNvSpPr txBox="1"/>
            <p:nvPr/>
          </p:nvSpPr>
          <p:spPr>
            <a:xfrm>
              <a:off x="10121752" y="3834683"/>
              <a:ext cx="1147618" cy="249668"/>
            </a:xfrm>
            <a:prstGeom prst="rect">
              <a:avLst/>
            </a:prstGeom>
            <a:noFill/>
          </p:spPr>
          <p:txBody>
            <a:bodyPr vert="horz"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PUBS | </a:t>
              </a:r>
              <a:r>
                <a:rPr lang="en-US" sz="1100" dirty="0">
                  <a:solidFill>
                    <a:srgbClr val="C0504D"/>
                  </a:solidFill>
                  <a:latin typeface="Calibri" panose="020F0502020204030204" pitchFamily="34" charset="0"/>
                </a:rPr>
                <a:t>SPATIAL LAYERS</a:t>
              </a:r>
              <a:endPar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endParaRPr>
            </a:p>
          </p:txBody>
        </p:sp>
      </p:grpSp>
      <p:grpSp>
        <p:nvGrpSpPr>
          <p:cNvPr id="112" name="Group 111">
            <a:extLst>
              <a:ext uri="{FF2B5EF4-FFF2-40B4-BE49-F238E27FC236}">
                <a16:creationId xmlns:a16="http://schemas.microsoft.com/office/drawing/2014/main" id="{FA9DCAAF-95BF-2461-82BF-08F91D9777BE}"/>
              </a:ext>
            </a:extLst>
          </p:cNvPr>
          <p:cNvGrpSpPr/>
          <p:nvPr/>
        </p:nvGrpSpPr>
        <p:grpSpPr>
          <a:xfrm>
            <a:off x="10206574" y="4464399"/>
            <a:ext cx="1686765" cy="894927"/>
            <a:chOff x="10091566" y="3740655"/>
            <a:chExt cx="1262897" cy="973482"/>
          </a:xfrm>
        </p:grpSpPr>
        <p:sp>
          <p:nvSpPr>
            <p:cNvPr id="113" name="Rectangle: Rounded Corners 112">
              <a:extLst>
                <a:ext uri="{FF2B5EF4-FFF2-40B4-BE49-F238E27FC236}">
                  <a16:creationId xmlns:a16="http://schemas.microsoft.com/office/drawing/2014/main" id="{7D983700-71F2-3C81-E99E-0D1F26B8C34A}"/>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114" name="TextBox 113">
              <a:extLst>
                <a:ext uri="{FF2B5EF4-FFF2-40B4-BE49-F238E27FC236}">
                  <a16:creationId xmlns:a16="http://schemas.microsoft.com/office/drawing/2014/main" id="{5DF5163A-79F5-E421-A0B3-3279E7824815}"/>
                </a:ext>
              </a:extLst>
            </p:cNvPr>
            <p:cNvSpPr txBox="1"/>
            <p:nvPr/>
          </p:nvSpPr>
          <p:spPr>
            <a:xfrm>
              <a:off x="10407239" y="4078032"/>
              <a:ext cx="631537" cy="636105"/>
            </a:xfrm>
            <a:prstGeom prst="rect">
              <a:avLst/>
            </a:prstGeom>
            <a:noFill/>
          </p:spPr>
          <p:txBody>
            <a:bodyPr vert="horz"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504D"/>
                  </a:solidFill>
                  <a:latin typeface="Impact" panose="020B0806030902050204" pitchFamily="34" charset="0"/>
                </a:rPr>
                <a:t>80+</a:t>
              </a:r>
              <a:endParaRPr kumimoji="0" lang="en-US" sz="32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endParaRPr>
            </a:p>
          </p:txBody>
        </p:sp>
        <p:cxnSp>
          <p:nvCxnSpPr>
            <p:cNvPr id="115" name="Straight Connector 114">
              <a:extLst>
                <a:ext uri="{FF2B5EF4-FFF2-40B4-BE49-F238E27FC236}">
                  <a16:creationId xmlns:a16="http://schemas.microsoft.com/office/drawing/2014/main" id="{32D7EFDF-2C22-CEE0-C616-FCD54D30FB13}"/>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54204380-7F20-5DCE-352D-A4EEEA951900}"/>
                </a:ext>
              </a:extLst>
            </p:cNvPr>
            <p:cNvSpPr txBox="1"/>
            <p:nvPr/>
          </p:nvSpPr>
          <p:spPr>
            <a:xfrm>
              <a:off x="10091566" y="3826043"/>
              <a:ext cx="1262897" cy="284574"/>
            </a:xfrm>
            <a:prstGeom prst="rect">
              <a:avLst/>
            </a:prstGeom>
            <a:noFill/>
          </p:spPr>
          <p:txBody>
            <a:bodyPr vert="horz"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0504D"/>
                  </a:solidFill>
                  <a:effectLst/>
                  <a:uLnTx/>
                  <a:uFillTx/>
                  <a:latin typeface="Calibri" panose="020F0502020204030204" pitchFamily="34" charset="0"/>
                  <a:ea typeface="+mn-ea"/>
                  <a:cs typeface="+mn-cs"/>
                </a:rPr>
                <a:t>DATA &amp; WEB TOOLS</a:t>
              </a:r>
            </a:p>
          </p:txBody>
        </p:sp>
      </p:grpSp>
      <p:sp>
        <p:nvSpPr>
          <p:cNvPr id="117" name="TextBox 116">
            <a:extLst>
              <a:ext uri="{FF2B5EF4-FFF2-40B4-BE49-F238E27FC236}">
                <a16:creationId xmlns:a16="http://schemas.microsoft.com/office/drawing/2014/main" id="{01AD5523-A8CF-48DF-A793-1D6402A53351}"/>
              </a:ext>
            </a:extLst>
          </p:cNvPr>
          <p:cNvSpPr txBox="1"/>
          <p:nvPr/>
        </p:nvSpPr>
        <p:spPr>
          <a:xfrm rot="5400000">
            <a:off x="10969959" y="4626983"/>
            <a:ext cx="2085186"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PUBLIC PRODUCTS*</a:t>
            </a:r>
          </a:p>
        </p:txBody>
      </p:sp>
      <p:grpSp>
        <p:nvGrpSpPr>
          <p:cNvPr id="119" name="Group 118">
            <a:extLst>
              <a:ext uri="{FF2B5EF4-FFF2-40B4-BE49-F238E27FC236}">
                <a16:creationId xmlns:a16="http://schemas.microsoft.com/office/drawing/2014/main" id="{D433321C-B6C0-695F-C368-FE75E5CC0F04}"/>
              </a:ext>
            </a:extLst>
          </p:cNvPr>
          <p:cNvGrpSpPr/>
          <p:nvPr/>
        </p:nvGrpSpPr>
        <p:grpSpPr>
          <a:xfrm>
            <a:off x="10226886" y="5358291"/>
            <a:ext cx="1595135" cy="822961"/>
            <a:chOff x="10106768" y="3740655"/>
            <a:chExt cx="1194296" cy="895198"/>
          </a:xfrm>
        </p:grpSpPr>
        <p:sp>
          <p:nvSpPr>
            <p:cNvPr id="120" name="Rectangle: Rounded Corners 119">
              <a:extLst>
                <a:ext uri="{FF2B5EF4-FFF2-40B4-BE49-F238E27FC236}">
                  <a16:creationId xmlns:a16="http://schemas.microsoft.com/office/drawing/2014/main" id="{5500A80F-FC8E-E1B8-0E1E-AC56B9C65481}"/>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121" name="TextBox 120">
              <a:extLst>
                <a:ext uri="{FF2B5EF4-FFF2-40B4-BE49-F238E27FC236}">
                  <a16:creationId xmlns:a16="http://schemas.microsoft.com/office/drawing/2014/main" id="{A22774AA-3B07-AEFB-91FD-480C3005210E}"/>
                </a:ext>
              </a:extLst>
            </p:cNvPr>
            <p:cNvSpPr txBox="1"/>
            <p:nvPr/>
          </p:nvSpPr>
          <p:spPr>
            <a:xfrm>
              <a:off x="10106768" y="4144545"/>
              <a:ext cx="1194296" cy="401751"/>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504D"/>
                  </a:solidFill>
                  <a:effectLst/>
                  <a:uLnTx/>
                  <a:uFillTx/>
                  <a:latin typeface="Impact"/>
                  <a:ea typeface="+mn-ea"/>
                  <a:cs typeface="+mn-cs"/>
                </a:rPr>
                <a:t>&gt;</a:t>
              </a:r>
              <a:r>
                <a:rPr lang="en-US" b="1" dirty="0">
                  <a:solidFill>
                    <a:srgbClr val="C0504D"/>
                  </a:solidFill>
                  <a:latin typeface="Impact"/>
                </a:rPr>
                <a:t>3500</a:t>
              </a:r>
              <a:r>
                <a:rPr kumimoji="0" lang="en-US" b="1" i="0" u="none" strike="noStrike" kern="1200" cap="none" spc="0" normalizeH="0" baseline="0" noProof="0" dirty="0">
                  <a:ln>
                    <a:noFill/>
                  </a:ln>
                  <a:solidFill>
                    <a:srgbClr val="C0504D"/>
                  </a:solidFill>
                  <a:effectLst/>
                  <a:uLnTx/>
                  <a:uFillTx/>
                  <a:latin typeface="Impact"/>
                  <a:ea typeface="+mn-ea"/>
                  <a:cs typeface="+mn-cs"/>
                </a:rPr>
                <a:t>k | &gt;20</a:t>
              </a:r>
              <a:endParaRPr kumimoji="0" lang="en-US" b="1" i="0" u="none" strike="noStrike" kern="1200" cap="none" spc="0" normalizeH="0" baseline="0" noProof="0" dirty="0">
                <a:ln>
                  <a:noFill/>
                </a:ln>
                <a:solidFill>
                  <a:srgbClr val="C0504D"/>
                </a:solidFill>
                <a:effectLst/>
                <a:uLnTx/>
                <a:uFillTx/>
                <a:latin typeface="Impact" panose="020B0806030902050204" pitchFamily="34" charset="0"/>
                <a:ea typeface="+mn-ea"/>
                <a:cs typeface="+mn-cs"/>
              </a:endParaRPr>
            </a:p>
          </p:txBody>
        </p:sp>
        <p:cxnSp>
          <p:nvCxnSpPr>
            <p:cNvPr id="122" name="Straight Connector 121">
              <a:extLst>
                <a:ext uri="{FF2B5EF4-FFF2-40B4-BE49-F238E27FC236}">
                  <a16:creationId xmlns:a16="http://schemas.microsoft.com/office/drawing/2014/main" id="{58E86B05-5C6F-7944-7628-B79D5335E67C}"/>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BBEF52A8-8824-48AB-E9B7-12483D21C0D5}"/>
                </a:ext>
              </a:extLst>
            </p:cNvPr>
            <p:cNvSpPr txBox="1"/>
            <p:nvPr/>
          </p:nvSpPr>
          <p:spPr>
            <a:xfrm>
              <a:off x="10161927" y="3810674"/>
              <a:ext cx="1102689" cy="284573"/>
            </a:xfrm>
            <a:prstGeom prst="rect">
              <a:avLst/>
            </a:prstGeom>
            <a:noFill/>
          </p:spPr>
          <p:txBody>
            <a:bodyPr vert="horz"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PRODUCTS | </a:t>
              </a:r>
              <a:r>
                <a:rPr lang="en-US" sz="1100" dirty="0">
                  <a:solidFill>
                    <a:srgbClr val="C0504D"/>
                  </a:solidFill>
                  <a:latin typeface="Calibri" panose="020F0502020204030204" pitchFamily="34" charset="0"/>
                </a:rPr>
                <a:t>GROUPS</a:t>
              </a:r>
              <a:endPar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endParaRPr>
            </a:p>
          </p:txBody>
        </p:sp>
      </p:grpSp>
      <p:grpSp>
        <p:nvGrpSpPr>
          <p:cNvPr id="54" name="Group 53">
            <a:extLst>
              <a:ext uri="{FF2B5EF4-FFF2-40B4-BE49-F238E27FC236}">
                <a16:creationId xmlns:a16="http://schemas.microsoft.com/office/drawing/2014/main" id="{F25781AC-9E7C-F35B-37BC-2D34B301C6A2}"/>
              </a:ext>
            </a:extLst>
          </p:cNvPr>
          <p:cNvGrpSpPr/>
          <p:nvPr/>
        </p:nvGrpSpPr>
        <p:grpSpPr>
          <a:xfrm>
            <a:off x="2272444" y="449790"/>
            <a:ext cx="2141727" cy="2257191"/>
            <a:chOff x="-225717" y="4774472"/>
            <a:chExt cx="2553151" cy="2506796"/>
          </a:xfrm>
        </p:grpSpPr>
        <p:sp>
          <p:nvSpPr>
            <p:cNvPr id="55" name="Rectangle: Rounded Corners 54">
              <a:extLst>
                <a:ext uri="{FF2B5EF4-FFF2-40B4-BE49-F238E27FC236}">
                  <a16:creationId xmlns:a16="http://schemas.microsoft.com/office/drawing/2014/main" id="{76107CC2-FAF0-C436-B38D-9E1339E1DEB9}"/>
                </a:ext>
              </a:extLst>
            </p:cNvPr>
            <p:cNvSpPr/>
            <p:nvPr/>
          </p:nvSpPr>
          <p:spPr>
            <a:xfrm>
              <a:off x="-219543" y="4774472"/>
              <a:ext cx="2428255" cy="2464318"/>
            </a:xfrm>
            <a:prstGeom prst="roundRect">
              <a:avLst>
                <a:gd name="adj" fmla="val 3407"/>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TextBox 57">
              <a:extLst>
                <a:ext uri="{FF2B5EF4-FFF2-40B4-BE49-F238E27FC236}">
                  <a16:creationId xmlns:a16="http://schemas.microsoft.com/office/drawing/2014/main" id="{93DEFE84-8777-3CDC-6268-38E245B8FF33}"/>
                </a:ext>
              </a:extLst>
            </p:cNvPr>
            <p:cNvSpPr txBox="1"/>
            <p:nvPr/>
          </p:nvSpPr>
          <p:spPr>
            <a:xfrm>
              <a:off x="-225717" y="6358377"/>
              <a:ext cx="2553151" cy="9228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95000"/>
                      <a:lumOff val="5000"/>
                    </a:prstClr>
                  </a:solidFill>
                  <a:latin typeface="Calibri" panose="020F0502020204030204" pitchFamily="34" charset="0"/>
                  <a:cs typeface="Calibri" panose="020F0502020204030204" pitchFamily="34" charset="0"/>
                </a:rPr>
                <a:t>NETL launches the Energy Data </a:t>
              </a:r>
              <a:r>
                <a:rPr lang="en-US" sz="1600" dirty="0" err="1">
                  <a:solidFill>
                    <a:prstClr val="black">
                      <a:lumMod val="95000"/>
                      <a:lumOff val="5000"/>
                    </a:prstClr>
                  </a:solidFill>
                  <a:latin typeface="Calibri" panose="020F0502020204030204" pitchFamily="34" charset="0"/>
                  <a:cs typeface="Calibri" panose="020F0502020204030204" pitchFamily="34" charset="0"/>
                </a:rPr>
                <a:t>eXchange</a:t>
              </a:r>
              <a:r>
                <a:rPr lang="en-US" sz="1600" b="0" i="0" u="none" strike="noStrike" dirty="0">
                  <a:solidFill>
                    <a:srgbClr val="000000"/>
                  </a:solidFill>
                  <a:effectLst/>
                  <a:latin typeface="Calibri" panose="020F0502020204030204" pitchFamily="34" charset="0"/>
                </a:rPr>
                <a:t>®</a:t>
              </a:r>
              <a:r>
                <a:rPr lang="en-US" sz="1600" b="0" i="0" u="none" strike="noStrike" dirty="0">
                  <a:solidFill>
                    <a:prstClr val="black">
                      <a:lumMod val="95000"/>
                      <a:lumOff val="5000"/>
                    </a:prstClr>
                  </a:solidFill>
                  <a:effectLst/>
                  <a:latin typeface="Calibri" panose="020F0502020204030204" pitchFamily="34" charset="0"/>
                  <a:cs typeface="Calibri" panose="020F0502020204030204" pitchFamily="34" charset="0"/>
                </a:rPr>
                <a:t> (EDX)</a:t>
              </a:r>
              <a:endParaRPr kumimoji="0" 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grpSp>
      <p:grpSp>
        <p:nvGrpSpPr>
          <p:cNvPr id="144" name="Group 143">
            <a:extLst>
              <a:ext uri="{FF2B5EF4-FFF2-40B4-BE49-F238E27FC236}">
                <a16:creationId xmlns:a16="http://schemas.microsoft.com/office/drawing/2014/main" id="{73463DE5-6184-42FF-0FBB-65195A8D819E}"/>
              </a:ext>
            </a:extLst>
          </p:cNvPr>
          <p:cNvGrpSpPr/>
          <p:nvPr/>
        </p:nvGrpSpPr>
        <p:grpSpPr>
          <a:xfrm>
            <a:off x="8576664" y="2701299"/>
            <a:ext cx="723772" cy="723772"/>
            <a:chOff x="11175908" y="1725791"/>
            <a:chExt cx="723772" cy="723772"/>
          </a:xfrm>
        </p:grpSpPr>
        <p:sp>
          <p:nvSpPr>
            <p:cNvPr id="145" name="Oval 144">
              <a:extLst>
                <a:ext uri="{FF2B5EF4-FFF2-40B4-BE49-F238E27FC236}">
                  <a16:creationId xmlns:a16="http://schemas.microsoft.com/office/drawing/2014/main" id="{16560A90-C1C0-6FAD-6DFE-64DA0C7F6438}"/>
                </a:ext>
              </a:extLst>
            </p:cNvPr>
            <p:cNvSpPr/>
            <p:nvPr/>
          </p:nvSpPr>
          <p:spPr>
            <a:xfrm>
              <a:off x="11175908" y="1725791"/>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46" name="Oval 145">
              <a:extLst>
                <a:ext uri="{FF2B5EF4-FFF2-40B4-BE49-F238E27FC236}">
                  <a16:creationId xmlns:a16="http://schemas.microsoft.com/office/drawing/2014/main" id="{8AFC1906-9BBC-C225-299A-EAC05E615304}"/>
                </a:ext>
              </a:extLst>
            </p:cNvPr>
            <p:cNvSpPr/>
            <p:nvPr/>
          </p:nvSpPr>
          <p:spPr>
            <a:xfrm>
              <a:off x="11280890" y="1830773"/>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lang="en-US" sz="1400" b="1" dirty="0">
                  <a:solidFill>
                    <a:schemeClr val="accent1"/>
                  </a:solidFill>
                  <a:latin typeface="Calibri"/>
                  <a:cs typeface="Calibri"/>
                </a:rPr>
                <a:t>2021</a:t>
              </a:r>
              <a:endParaRPr lang="en-US" sz="11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013C580-5613-F92F-314F-1A1C03C3FE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97" t="5228" r="32935"/>
          <a:stretch/>
        </p:blipFill>
        <p:spPr bwMode="auto">
          <a:xfrm>
            <a:off x="276528" y="3634497"/>
            <a:ext cx="1456656" cy="172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494A81CE-AAAF-6124-8DC5-F9362209D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516" y="3578191"/>
            <a:ext cx="1078994" cy="1074422"/>
          </a:xfrm>
          <a:prstGeom prst="rect">
            <a:avLst/>
          </a:prstGeom>
        </p:spPr>
      </p:pic>
      <p:pic>
        <p:nvPicPr>
          <p:cNvPr id="1030" name="Picture 6">
            <a:extLst>
              <a:ext uri="{FF2B5EF4-FFF2-40B4-BE49-F238E27FC236}">
                <a16:creationId xmlns:a16="http://schemas.microsoft.com/office/drawing/2014/main" id="{A31E40EA-9F4B-FAB5-A1B8-984289F73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09" y="501894"/>
            <a:ext cx="1335588" cy="1318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timeline&#10;&#10;Description automatically generated">
            <a:extLst>
              <a:ext uri="{FF2B5EF4-FFF2-40B4-BE49-F238E27FC236}">
                <a16:creationId xmlns:a16="http://schemas.microsoft.com/office/drawing/2014/main" id="{476EB0C9-D2F9-D27F-B3CB-A064ECB1C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0594" y="3577945"/>
            <a:ext cx="2264048" cy="1279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raphical user interface, application&#10;&#10;Description automatically generated">
            <a:extLst>
              <a:ext uri="{FF2B5EF4-FFF2-40B4-BE49-F238E27FC236}">
                <a16:creationId xmlns:a16="http://schemas.microsoft.com/office/drawing/2014/main" id="{1D82BDF4-0037-5572-7A15-5C1BA3A93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678" y="4759942"/>
            <a:ext cx="2521448" cy="723400"/>
          </a:xfrm>
          <a:prstGeom prst="rect">
            <a:avLst/>
          </a:prstGeom>
        </p:spPr>
      </p:pic>
      <p:pic>
        <p:nvPicPr>
          <p:cNvPr id="1034" name="Picture 10">
            <a:extLst>
              <a:ext uri="{FF2B5EF4-FFF2-40B4-BE49-F238E27FC236}">
                <a16:creationId xmlns:a16="http://schemas.microsoft.com/office/drawing/2014/main" id="{35B11671-33BD-D9F6-B389-D910DD3D5B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3998" y="233591"/>
            <a:ext cx="1826505" cy="1820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C96C8D0-CCDB-D557-BF9D-1337296767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5173" y="3562465"/>
            <a:ext cx="1633431" cy="1635703"/>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Rounded Corners 125">
            <a:extLst>
              <a:ext uri="{FF2B5EF4-FFF2-40B4-BE49-F238E27FC236}">
                <a16:creationId xmlns:a16="http://schemas.microsoft.com/office/drawing/2014/main" id="{8D288EE7-E218-04BC-03E5-C070F1D0063F}"/>
              </a:ext>
            </a:extLst>
          </p:cNvPr>
          <p:cNvSpPr/>
          <p:nvPr/>
        </p:nvSpPr>
        <p:spPr>
          <a:xfrm>
            <a:off x="9285147" y="422333"/>
            <a:ext cx="2242902" cy="221924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28" name="Picture 127">
            <a:extLst>
              <a:ext uri="{FF2B5EF4-FFF2-40B4-BE49-F238E27FC236}">
                <a16:creationId xmlns:a16="http://schemas.microsoft.com/office/drawing/2014/main" id="{90C4E675-3570-D1D7-24E4-9D1C1B1BF950}"/>
              </a:ext>
            </a:extLst>
          </p:cNvPr>
          <p:cNvPicPr>
            <a:picLocks noChangeAspect="1"/>
          </p:cNvPicPr>
          <p:nvPr/>
        </p:nvPicPr>
        <p:blipFill>
          <a:blip r:embed="rId10"/>
          <a:stretch>
            <a:fillRect/>
          </a:stretch>
        </p:blipFill>
        <p:spPr>
          <a:xfrm>
            <a:off x="7975051" y="3543290"/>
            <a:ext cx="1958116" cy="1368137"/>
          </a:xfrm>
          <a:prstGeom prst="rect">
            <a:avLst/>
          </a:prstGeom>
        </p:spPr>
      </p:pic>
      <p:sp>
        <p:nvSpPr>
          <p:cNvPr id="129" name="TextBox 128">
            <a:extLst>
              <a:ext uri="{FF2B5EF4-FFF2-40B4-BE49-F238E27FC236}">
                <a16:creationId xmlns:a16="http://schemas.microsoft.com/office/drawing/2014/main" id="{EF61C243-8BFC-0BA2-918A-12E47620E722}"/>
              </a:ext>
            </a:extLst>
          </p:cNvPr>
          <p:cNvSpPr txBox="1"/>
          <p:nvPr/>
        </p:nvSpPr>
        <p:spPr>
          <a:xfrm>
            <a:off x="7811863" y="4657870"/>
            <a:ext cx="234265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a compliment to the NATCARB Database, </a:t>
            </a:r>
            <a:r>
              <a:rPr lang="en-US" sz="1600" dirty="0">
                <a:solidFill>
                  <a:prstClr val="black"/>
                </a:solidFill>
                <a:latin typeface="Calibri" panose="020F0502020204030204" pitchFamily="34" charset="0"/>
                <a:cs typeface="Calibri" panose="020F0502020204030204" pitchFamily="34" charset="0"/>
              </a:rPr>
              <a:t>public spatial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 from the RCSPs and </a:t>
            </a:r>
            <a:r>
              <a:rPr lang="en-US" sz="1600" dirty="0">
                <a:solidFill>
                  <a:prstClr val="black"/>
                </a:solidFill>
                <a:latin typeface="Calibri" panose="020F0502020204030204" pitchFamily="34" charset="0"/>
                <a:cs typeface="Calibri" panose="020F0502020204030204" pitchFamily="34" charset="0"/>
              </a:rPr>
              <a:t>EDX are published as the Carbon Storage Open Database.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38" name="Picture 14" descr="CarbonSafe Initiative | netl.doe.gov">
            <a:extLst>
              <a:ext uri="{FF2B5EF4-FFF2-40B4-BE49-F238E27FC236}">
                <a16:creationId xmlns:a16="http://schemas.microsoft.com/office/drawing/2014/main" id="{0FECEDE5-488D-B9A1-97B8-8D3AFD45E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7964" y="478494"/>
            <a:ext cx="2460410" cy="1405506"/>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910142BD-CA2B-0833-7D4B-4EB6E97A7E97}"/>
              </a:ext>
            </a:extLst>
          </p:cNvPr>
          <p:cNvSpPr txBox="1"/>
          <p:nvPr/>
        </p:nvSpPr>
        <p:spPr>
          <a:xfrm>
            <a:off x="4469699" y="1952071"/>
            <a:ext cx="22081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CarbonSAFE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Initiative begins. </a:t>
            </a:r>
          </a:p>
        </p:txBody>
      </p:sp>
      <p:pic>
        <p:nvPicPr>
          <p:cNvPr id="1040" name="Picture 16" descr="A picture containing text, sky&#10;&#10;Description automatically generated">
            <a:extLst>
              <a:ext uri="{FF2B5EF4-FFF2-40B4-BE49-F238E27FC236}">
                <a16:creationId xmlns:a16="http://schemas.microsoft.com/office/drawing/2014/main" id="{616109B6-EF8C-8045-89E8-E0489E5275E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580" t="5050" r="3975" b="18534"/>
          <a:stretch/>
        </p:blipFill>
        <p:spPr bwMode="auto">
          <a:xfrm>
            <a:off x="9448804" y="461547"/>
            <a:ext cx="1791784" cy="1338284"/>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A1206CB2-8210-45AF-37A8-513E50FA1A89}"/>
              </a:ext>
            </a:extLst>
          </p:cNvPr>
          <p:cNvSpPr txBox="1"/>
          <p:nvPr/>
        </p:nvSpPr>
        <p:spPr>
          <a:xfrm>
            <a:off x="9324147" y="1802589"/>
            <a:ext cx="22328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cs typeface="Calibri" panose="020F0502020204030204" pitchFamily="34" charset="0"/>
              </a:rPr>
              <a:t>The launch of EDX DisCO2ver platform and EDX Spatial</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0" name="Picture 139">
            <a:extLst>
              <a:ext uri="{FF2B5EF4-FFF2-40B4-BE49-F238E27FC236}">
                <a16:creationId xmlns:a16="http://schemas.microsoft.com/office/drawing/2014/main" id="{43315BBA-9DC6-8E27-AE71-632F29B9EE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38977" y="633421"/>
            <a:ext cx="560692" cy="301911"/>
          </a:xfrm>
          <a:prstGeom prst="rect">
            <a:avLst/>
          </a:prstGeom>
        </p:spPr>
      </p:pic>
      <p:sp>
        <p:nvSpPr>
          <p:cNvPr id="18" name="Text Placeholder 3">
            <a:extLst>
              <a:ext uri="{FF2B5EF4-FFF2-40B4-BE49-F238E27FC236}">
                <a16:creationId xmlns:a16="http://schemas.microsoft.com/office/drawing/2014/main" id="{194D5F14-CA62-C913-F292-A2BA6437CA38}"/>
              </a:ext>
            </a:extLst>
          </p:cNvPr>
          <p:cNvSpPr txBox="1">
            <a:spLocks/>
          </p:cNvSpPr>
          <p:nvPr/>
        </p:nvSpPr>
        <p:spPr>
          <a:xfrm>
            <a:off x="87386" y="10054"/>
            <a:ext cx="11727776" cy="622300"/>
          </a:xfrm>
          <a:prstGeom prst="rect">
            <a:avLst/>
          </a:prstGeom>
        </p:spPr>
        <p:txBody>
          <a:bodyPr/>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buNone/>
            </a:pPr>
            <a:r>
              <a:rPr lang="en-US" i="1" kern="0" dirty="0">
                <a:latin typeface="Calibri" panose="020F0502020204030204" pitchFamily="34" charset="0"/>
                <a:cs typeface="Calibri" panose="020F0502020204030204" pitchFamily="34" charset="0"/>
              </a:rPr>
              <a:t>Highlights – How DOE, NETL and EDX have been supporting 25+ years of Carbon Storage</a:t>
            </a:r>
          </a:p>
        </p:txBody>
      </p:sp>
      <p:sp>
        <p:nvSpPr>
          <p:cNvPr id="12" name="Oval 11">
            <a:extLst>
              <a:ext uri="{FF2B5EF4-FFF2-40B4-BE49-F238E27FC236}">
                <a16:creationId xmlns:a16="http://schemas.microsoft.com/office/drawing/2014/main" id="{28BC90DE-3F61-5528-1EE2-96874D184983}"/>
              </a:ext>
            </a:extLst>
          </p:cNvPr>
          <p:cNvSpPr/>
          <p:nvPr/>
        </p:nvSpPr>
        <p:spPr>
          <a:xfrm>
            <a:off x="9600902" y="2723267"/>
            <a:ext cx="723772" cy="72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4" name="Oval 23">
            <a:extLst>
              <a:ext uri="{FF2B5EF4-FFF2-40B4-BE49-F238E27FC236}">
                <a16:creationId xmlns:a16="http://schemas.microsoft.com/office/drawing/2014/main" id="{69514C0C-6FC4-7163-56B8-302436E376B9}"/>
              </a:ext>
            </a:extLst>
          </p:cNvPr>
          <p:cNvSpPr/>
          <p:nvPr/>
        </p:nvSpPr>
        <p:spPr>
          <a:xfrm>
            <a:off x="9705884" y="2828249"/>
            <a:ext cx="513808" cy="513808"/>
          </a:xfrm>
          <a:prstGeom prst="ellipse">
            <a:avLst/>
          </a:prstGeom>
          <a:gradFill flip="none" rotWithShape="1">
            <a:gsLst>
              <a:gs pos="0">
                <a:schemeClr val="bg1">
                  <a:lumMod val="75000"/>
                </a:schemeClr>
              </a:gs>
              <a:gs pos="50000">
                <a:schemeClr val="bg1">
                  <a:lumMod val="85000"/>
                </a:schemeClr>
              </a:gs>
              <a:gs pos="100000">
                <a:schemeClr val="bg1">
                  <a:lumMod val="95000"/>
                </a:schemeClr>
              </a:gs>
            </a:gsLst>
            <a:lin ang="2700000" scaled="1"/>
            <a:tileRect/>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61576"/>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mn-cs"/>
              </a:rPr>
              <a:t>2023</a:t>
            </a:r>
            <a:endParaRPr lang="en-US" sz="1100" b="1" i="0" u="none" strike="noStrike" kern="1200" cap="none" spc="0" normalizeH="0" baseline="0" noProof="0" dirty="0">
              <a:ln>
                <a:noFill/>
              </a:ln>
              <a:solidFill>
                <a:srgbClr val="4F81BD">
                  <a:lumMod val="75000"/>
                </a:srgbClr>
              </a:solidFill>
              <a:effectLst/>
              <a:uLnTx/>
              <a:uFillTx/>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4E80E6A9-7264-9795-5804-C157D14156BE}"/>
              </a:ext>
            </a:extLst>
          </p:cNvPr>
          <p:cNvSpPr/>
          <p:nvPr/>
        </p:nvSpPr>
        <p:spPr>
          <a:xfrm>
            <a:off x="6868714" y="429198"/>
            <a:ext cx="2242902" cy="2219245"/>
          </a:xfrm>
          <a:prstGeom prst="roundRect">
            <a:avLst>
              <a:gd name="adj" fmla="val 3845"/>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9" name="TextBox 28">
            <a:extLst>
              <a:ext uri="{FF2B5EF4-FFF2-40B4-BE49-F238E27FC236}">
                <a16:creationId xmlns:a16="http://schemas.microsoft.com/office/drawing/2014/main" id="{FB94624D-064E-F856-9F55-3D03EF73BABD}"/>
              </a:ext>
            </a:extLst>
          </p:cNvPr>
          <p:cNvSpPr txBox="1"/>
          <p:nvPr/>
        </p:nvSpPr>
        <p:spPr>
          <a:xfrm>
            <a:off x="6863998" y="1838599"/>
            <a:ext cx="2382841" cy="830997"/>
          </a:xfrm>
          <a:prstGeom prst="rect">
            <a:avLst/>
          </a:prstGeom>
          <a:noFill/>
        </p:spPr>
        <p:txBody>
          <a:bodyPr wrap="square" lIns="91440" tIns="45720" rIns="91440" bIns="45720" anchor="t">
            <a:spAutoFit/>
          </a:bodyPr>
          <a:lstStyle/>
          <a:p>
            <a:pPr>
              <a:defRPr/>
            </a:pPr>
            <a:r>
              <a:rPr lang="en-US" sz="1600" dirty="0">
                <a:solidFill>
                  <a:prstClr val="black"/>
                </a:solidFill>
                <a:latin typeface="Calibri"/>
                <a:cs typeface="Calibri"/>
              </a:rPr>
              <a:t>The Bipartisan Infrastructure law is passed</a:t>
            </a:r>
            <a:endParaRPr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DE9B2E04-CB79-E8EF-4786-5B9F039360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7301" y="914880"/>
            <a:ext cx="1487448" cy="782451"/>
          </a:xfrm>
          <a:prstGeom prst="rect">
            <a:avLst/>
          </a:prstGeom>
          <a:effectLst>
            <a:glow rad="101600">
              <a:schemeClr val="tx1">
                <a:alpha val="60000"/>
              </a:schemeClr>
            </a:glow>
          </a:effectLst>
        </p:spPr>
      </p:pic>
      <p:sp>
        <p:nvSpPr>
          <p:cNvPr id="8" name="TextBox 7">
            <a:extLst>
              <a:ext uri="{FF2B5EF4-FFF2-40B4-BE49-F238E27FC236}">
                <a16:creationId xmlns:a16="http://schemas.microsoft.com/office/drawing/2014/main" id="{A4DBF21B-DB54-774A-9AB5-27FA8E76B56A}"/>
              </a:ext>
            </a:extLst>
          </p:cNvPr>
          <p:cNvSpPr txBox="1"/>
          <p:nvPr/>
        </p:nvSpPr>
        <p:spPr>
          <a:xfrm>
            <a:off x="3878926" y="6349830"/>
            <a:ext cx="6327648"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a:t>
            </a:r>
          </a:p>
        </p:txBody>
      </p:sp>
    </p:spTree>
    <p:extLst>
      <p:ext uri="{BB962C8B-B14F-4D97-AF65-F5344CB8AC3E}">
        <p14:creationId xmlns:p14="http://schemas.microsoft.com/office/powerpoint/2010/main" val="359315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33D42-B70E-B1F3-951E-C49C5A116931}"/>
              </a:ext>
            </a:extLst>
          </p:cNvPr>
          <p:cNvSpPr>
            <a:spLocks noGrp="1"/>
          </p:cNvSpPr>
          <p:nvPr>
            <p:ph type="title"/>
          </p:nvPr>
        </p:nvSpPr>
        <p:spPr/>
        <p:txBody>
          <a:bodyPr>
            <a:normAutofit/>
          </a:bodyPr>
          <a:lstStyle/>
          <a:p>
            <a:r>
              <a:rPr lang="en-US" sz="2800" b="1" dirty="0">
                <a:latin typeface="Calibri" panose="020F0502020204030204" pitchFamily="34" charset="0"/>
                <a:cs typeface="Calibri" panose="020F0502020204030204" pitchFamily="34" charset="0"/>
              </a:rPr>
              <a:t>Enabling data access to support CCS planning and feasibility</a:t>
            </a:r>
          </a:p>
        </p:txBody>
      </p:sp>
      <p:sp>
        <p:nvSpPr>
          <p:cNvPr id="5" name="Slide Number Placeholder 4">
            <a:extLst>
              <a:ext uri="{FF2B5EF4-FFF2-40B4-BE49-F238E27FC236}">
                <a16:creationId xmlns:a16="http://schemas.microsoft.com/office/drawing/2014/main" id="{DC5E07ED-E4EC-CE23-B964-587D8F05C0D8}"/>
              </a:ext>
            </a:extLst>
          </p:cNvPr>
          <p:cNvSpPr>
            <a:spLocks noGrp="1"/>
          </p:cNvSpPr>
          <p:nvPr>
            <p:ph type="sldNum" sz="quarter" idx="15"/>
          </p:nvPr>
        </p:nvSpPr>
        <p:spPr/>
        <p:txBody>
          <a:bodyPr/>
          <a:lstStyle/>
          <a:p>
            <a:fld id="{6CBE36CA-A7C6-4838-9ACB-C8D30B8F2C6D}" type="slidenum">
              <a:rPr lang="en-US" sz="1100" smtClean="0"/>
              <a:pPr/>
              <a:t>5</a:t>
            </a:fld>
            <a:endParaRPr lang="en-US" sz="1100" dirty="0"/>
          </a:p>
        </p:txBody>
      </p:sp>
      <p:sp>
        <p:nvSpPr>
          <p:cNvPr id="20" name="TextBox 19">
            <a:extLst>
              <a:ext uri="{FF2B5EF4-FFF2-40B4-BE49-F238E27FC236}">
                <a16:creationId xmlns:a16="http://schemas.microsoft.com/office/drawing/2014/main" id="{52F6FCAD-D8A5-2DD5-64D8-1E3B803E1F28}"/>
              </a:ext>
            </a:extLst>
          </p:cNvPr>
          <p:cNvSpPr txBox="1"/>
          <p:nvPr/>
        </p:nvSpPr>
        <p:spPr>
          <a:xfrm>
            <a:off x="191905" y="1030206"/>
            <a:ext cx="3445236" cy="4247317"/>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The goal of reaching large-scale CS deployment starts with informed planning</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Discover and acquire publicly available data for each stage of the CCS supply chain (</a:t>
            </a:r>
            <a:r>
              <a:rPr lang="en-US" b="1" dirty="0">
                <a:latin typeface="Calibri" panose="020F0502020204030204" pitchFamily="34" charset="0"/>
                <a:cs typeface="Calibri" panose="020F0502020204030204" pitchFamily="34" charset="0"/>
              </a:rPr>
              <a:t>Source</a:t>
            </a:r>
            <a:r>
              <a:rPr lang="en-US" dirty="0">
                <a:latin typeface="Calibri" panose="020F0502020204030204" pitchFamily="34" charset="0"/>
                <a:cs typeface="Calibri" panose="020F0502020204030204" pitchFamily="34" charset="0"/>
              </a:rPr>
              <a:t> -&gt; </a:t>
            </a:r>
            <a:r>
              <a:rPr lang="en-US" b="1" dirty="0">
                <a:latin typeface="Calibri" panose="020F0502020204030204" pitchFamily="34" charset="0"/>
                <a:cs typeface="Calibri" panose="020F0502020204030204" pitchFamily="34" charset="0"/>
              </a:rPr>
              <a:t>Critical Energy Infrastructure</a:t>
            </a:r>
            <a:r>
              <a:rPr lang="en-US" dirty="0">
                <a:latin typeface="Calibri" panose="020F0502020204030204" pitchFamily="34" charset="0"/>
                <a:cs typeface="Calibri" panose="020F0502020204030204" pitchFamily="34" charset="0"/>
              </a:rPr>
              <a:t> -&gt; </a:t>
            </a:r>
            <a:r>
              <a:rPr lang="en-US" b="1" dirty="0">
                <a:latin typeface="Calibri" panose="020F0502020204030204" pitchFamily="34" charset="0"/>
                <a:cs typeface="Calibri" panose="020F0502020204030204" pitchFamily="34" charset="0"/>
              </a:rPr>
              <a:t>Storage</a:t>
            </a:r>
            <a:r>
              <a:rPr lang="en-US"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Evaluate impact on the </a:t>
            </a:r>
            <a:r>
              <a:rPr lang="en-US" b="1" dirty="0">
                <a:latin typeface="Calibri" panose="020F0502020204030204" pitchFamily="34" charset="0"/>
                <a:cs typeface="Calibri" panose="020F0502020204030204" pitchFamily="34" charset="0"/>
              </a:rPr>
              <a:t>community</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environment</a:t>
            </a:r>
            <a:r>
              <a:rPr lang="en-US" dirty="0">
                <a:latin typeface="Calibri" panose="020F0502020204030204" pitchFamily="34" charset="0"/>
                <a:cs typeface="Calibri" panose="020F0502020204030204" pitchFamily="34" charset="0"/>
              </a:rPr>
              <a:t> at each stage in the CCS supply chain</a:t>
            </a:r>
          </a:p>
        </p:txBody>
      </p:sp>
      <p:grpSp>
        <p:nvGrpSpPr>
          <p:cNvPr id="10" name="Group 9">
            <a:extLst>
              <a:ext uri="{FF2B5EF4-FFF2-40B4-BE49-F238E27FC236}">
                <a16:creationId xmlns:a16="http://schemas.microsoft.com/office/drawing/2014/main" id="{60FE0C2C-D45F-48C5-8D82-B4A8B9471405}"/>
              </a:ext>
            </a:extLst>
          </p:cNvPr>
          <p:cNvGrpSpPr/>
          <p:nvPr/>
        </p:nvGrpSpPr>
        <p:grpSpPr>
          <a:xfrm>
            <a:off x="3727629" y="1822695"/>
            <a:ext cx="8324215" cy="3499947"/>
            <a:chOff x="3727629" y="1822695"/>
            <a:chExt cx="8324215" cy="3499947"/>
          </a:xfrm>
        </p:grpSpPr>
        <p:sp>
          <p:nvSpPr>
            <p:cNvPr id="7" name="Rectangle 6">
              <a:extLst>
                <a:ext uri="{FF2B5EF4-FFF2-40B4-BE49-F238E27FC236}">
                  <a16:creationId xmlns:a16="http://schemas.microsoft.com/office/drawing/2014/main" id="{2F84CD00-9325-2183-AB84-75D2E06503DD}"/>
                </a:ext>
              </a:extLst>
            </p:cNvPr>
            <p:cNvSpPr/>
            <p:nvPr/>
          </p:nvSpPr>
          <p:spPr>
            <a:xfrm>
              <a:off x="3727629" y="2003997"/>
              <a:ext cx="8324215" cy="3318645"/>
            </a:xfrm>
            <a:prstGeom prst="rect">
              <a:avLst/>
            </a:prstGeom>
            <a:solidFill>
              <a:srgbClr val="E3A4E3">
                <a:alpha val="34902"/>
              </a:srgbClr>
            </a:solidFill>
            <a:ln w="57150">
              <a:solidFill>
                <a:srgbClr val="E3A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600" b="0" i="0" u="none" baseline="0">
                <a:solidFill>
                  <a:srgbClr val="FFFFFF"/>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D01C59C-8FCA-DE53-1049-2C59DA9D8408}"/>
                </a:ext>
              </a:extLst>
            </p:cNvPr>
            <p:cNvSpPr/>
            <p:nvPr/>
          </p:nvSpPr>
          <p:spPr>
            <a:xfrm>
              <a:off x="3869520" y="2327190"/>
              <a:ext cx="8048318" cy="2822029"/>
            </a:xfrm>
            <a:prstGeom prst="rect">
              <a:avLst/>
            </a:prstGeom>
            <a:solidFill>
              <a:srgbClr val="FFD863">
                <a:alpha val="34902"/>
              </a:srgbClr>
            </a:solidFill>
            <a:ln w="57150">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600" b="0" i="0" u="none" baseline="0">
                <a:solidFill>
                  <a:srgbClr val="FFFFFF"/>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AFC5520-C2F2-A7D4-D19D-5703EB6E377D}"/>
                </a:ext>
              </a:extLst>
            </p:cNvPr>
            <p:cNvSpPr txBox="1"/>
            <p:nvPr/>
          </p:nvSpPr>
          <p:spPr>
            <a:xfrm>
              <a:off x="4035057" y="1822695"/>
              <a:ext cx="3957145" cy="307777"/>
            </a:xfrm>
            <a:prstGeom prst="rect">
              <a:avLst/>
            </a:prstGeom>
            <a:solidFill>
              <a:srgbClr val="E3A4E3"/>
            </a:solidFill>
          </p:spPr>
          <p:txBody>
            <a:bodyPr vert="horz" wrap="square" rtlCol="0">
              <a:spAutoFit/>
            </a:bodyPr>
            <a:lstStyle/>
            <a:p>
              <a:pPr algn="ctr"/>
              <a:r>
                <a:rPr lang="en-US" sz="1400" b="1">
                  <a:solidFill>
                    <a:schemeClr val="tx1"/>
                  </a:solidFill>
                  <a:latin typeface="Calibri" panose="020F0502020204030204" pitchFamily="34" charset="0"/>
                  <a:cs typeface="Calibri" panose="020F0502020204030204" pitchFamily="34" charset="0"/>
                </a:rPr>
                <a:t>Environmental Justice and Social Justice</a:t>
              </a:r>
            </a:p>
          </p:txBody>
        </p:sp>
        <p:sp>
          <p:nvSpPr>
            <p:cNvPr id="11" name="TextBox 10">
              <a:extLst>
                <a:ext uri="{FF2B5EF4-FFF2-40B4-BE49-F238E27FC236}">
                  <a16:creationId xmlns:a16="http://schemas.microsoft.com/office/drawing/2014/main" id="{43FA6138-28B5-2F04-3DD8-637D25FFF7DC}"/>
                </a:ext>
              </a:extLst>
            </p:cNvPr>
            <p:cNvSpPr txBox="1"/>
            <p:nvPr/>
          </p:nvSpPr>
          <p:spPr>
            <a:xfrm>
              <a:off x="9866351" y="2150783"/>
              <a:ext cx="1712529" cy="307777"/>
            </a:xfrm>
            <a:prstGeom prst="rect">
              <a:avLst/>
            </a:prstGeom>
            <a:solidFill>
              <a:srgbClr val="FFD863"/>
            </a:solidFill>
          </p:spPr>
          <p:txBody>
            <a:bodyPr wrap="square">
              <a:spAutoFit/>
            </a:bodyPr>
            <a:lstStyle/>
            <a:p>
              <a:pPr lvl="0" algn="ctr"/>
              <a:r>
                <a:rPr lang="en-US" sz="1400" b="1">
                  <a:solidFill>
                    <a:schemeClr val="tx1"/>
                  </a:solidFill>
                  <a:latin typeface="Calibri" panose="020F0502020204030204" pitchFamily="34" charset="0"/>
                  <a:cs typeface="Calibri" panose="020F0502020204030204" pitchFamily="34" charset="0"/>
                </a:rPr>
                <a:t>Natural Hazards</a:t>
              </a:r>
            </a:p>
          </p:txBody>
        </p:sp>
        <p:graphicFrame>
          <p:nvGraphicFramePr>
            <p:cNvPr id="6" name="Diagram 5">
              <a:extLst>
                <a:ext uri="{FF2B5EF4-FFF2-40B4-BE49-F238E27FC236}">
                  <a16:creationId xmlns:a16="http://schemas.microsoft.com/office/drawing/2014/main" id="{9E04FD56-9B87-F46D-C4E4-7A480C588C15}"/>
                </a:ext>
              </a:extLst>
            </p:cNvPr>
            <p:cNvGraphicFramePr/>
            <p:nvPr>
              <p:extLst>
                <p:ext uri="{D42A27DB-BD31-4B8C-83A1-F6EECF244321}">
                  <p14:modId xmlns:p14="http://schemas.microsoft.com/office/powerpoint/2010/main" val="2514108103"/>
                </p:ext>
              </p:extLst>
            </p:nvPr>
          </p:nvGraphicFramePr>
          <p:xfrm>
            <a:off x="3970686" y="2264127"/>
            <a:ext cx="7840573" cy="3058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aphic 14" descr="Power Plant outline">
              <a:extLst>
                <a:ext uri="{FF2B5EF4-FFF2-40B4-BE49-F238E27FC236}">
                  <a16:creationId xmlns:a16="http://schemas.microsoft.com/office/drawing/2014/main" id="{9CCA7FF2-D59D-05B4-FF0B-3EC3ABAF06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8454" y="3935276"/>
              <a:ext cx="914400" cy="914400"/>
            </a:xfrm>
            <a:prstGeom prst="rect">
              <a:avLst/>
            </a:prstGeom>
          </p:spPr>
        </p:pic>
        <p:pic>
          <p:nvPicPr>
            <p:cNvPr id="17" name="Graphic 16" descr="Train with solid fill">
              <a:extLst>
                <a:ext uri="{FF2B5EF4-FFF2-40B4-BE49-F238E27FC236}">
                  <a16:creationId xmlns:a16="http://schemas.microsoft.com/office/drawing/2014/main" id="{E08EBCCF-F76E-B004-2BA9-828336629C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33772" y="3935276"/>
              <a:ext cx="914400" cy="914400"/>
            </a:xfrm>
            <a:prstGeom prst="rect">
              <a:avLst/>
            </a:prstGeom>
          </p:spPr>
        </p:pic>
        <p:pic>
          <p:nvPicPr>
            <p:cNvPr id="19" name="Graphic 18" descr="Oil Rig with solid fill">
              <a:extLst>
                <a:ext uri="{FF2B5EF4-FFF2-40B4-BE49-F238E27FC236}">
                  <a16:creationId xmlns:a16="http://schemas.microsoft.com/office/drawing/2014/main" id="{BA4B0D11-48EE-D61B-2475-54320E45FA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72589" y="3935276"/>
              <a:ext cx="914400" cy="914400"/>
            </a:xfrm>
            <a:prstGeom prst="rect">
              <a:avLst/>
            </a:prstGeom>
          </p:spPr>
        </p:pic>
      </p:grpSp>
      <p:sp>
        <p:nvSpPr>
          <p:cNvPr id="12" name="TextBox 11">
            <a:extLst>
              <a:ext uri="{FF2B5EF4-FFF2-40B4-BE49-F238E27FC236}">
                <a16:creationId xmlns:a16="http://schemas.microsoft.com/office/drawing/2014/main" id="{BE3B983E-BB87-4186-2AB0-A11FAAB55E78}"/>
              </a:ext>
            </a:extLst>
          </p:cNvPr>
          <p:cNvSpPr txBox="1"/>
          <p:nvPr/>
        </p:nvSpPr>
        <p:spPr>
          <a:xfrm>
            <a:off x="3737991" y="6370498"/>
            <a:ext cx="6120384"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https://edx.netl.doe.gov/dataset/cs-planit</a:t>
            </a:r>
          </a:p>
        </p:txBody>
      </p:sp>
    </p:spTree>
    <p:extLst>
      <p:ext uri="{BB962C8B-B14F-4D97-AF65-F5344CB8AC3E}">
        <p14:creationId xmlns:p14="http://schemas.microsoft.com/office/powerpoint/2010/main" val="134087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A2B7288-0C0E-F958-AFC7-7F2927379B50}"/>
              </a:ext>
            </a:extLst>
          </p:cNvPr>
          <p:cNvSpPr txBox="1"/>
          <p:nvPr/>
        </p:nvSpPr>
        <p:spPr>
          <a:xfrm>
            <a:off x="191668" y="4245941"/>
            <a:ext cx="2851121" cy="1975009"/>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rtlCol="0">
            <a:spAutoFit/>
          </a:bodyPr>
          <a:lstStyle/>
          <a:p>
            <a:pPr algn="l" rtl="0" eaLnBrk="1" fontAlgn="auto" hangingPunct="1">
              <a:lnSpc>
                <a:spcPct val="100000"/>
              </a:lnSpc>
              <a:spcBef>
                <a:spcPts val="0"/>
              </a:spcBef>
              <a:spcAft>
                <a:spcPts val="0"/>
              </a:spcAft>
            </a:pPr>
            <a:r>
              <a:rPr lang="en-US" sz="1000" b="1" i="0" u="none" baseline="0" dirty="0">
                <a:solidFill>
                  <a:schemeClr val="bg1"/>
                </a:solidFill>
                <a:latin typeface="Calibri" panose="020F0502020204030204" pitchFamily="34" charset="0"/>
                <a:cs typeface="Calibri" panose="020F0502020204030204" pitchFamily="34" charset="0"/>
              </a:rPr>
              <a:t>EDX- Energy Data eXchange</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CCS- Carbon Capture and Storage</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DOE- Department of Energy</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USGS- United States Geological Survey</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FEMA- Federal Emergency Management Administration</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EPA- Environmental Protection Agency</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EIA- Energy Information Administration</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CDC- Center for Disease Control</a:t>
            </a:r>
          </a:p>
          <a:p>
            <a:pPr algn="l" rtl="0" eaLnBrk="1" fontAlgn="auto" hangingPunct="1">
              <a:lnSpc>
                <a:spcPct val="100000"/>
              </a:lnSpc>
              <a:spcBef>
                <a:spcPts val="0"/>
              </a:spcBef>
              <a:spcAft>
                <a:spcPts val="0"/>
              </a:spcAft>
            </a:pPr>
            <a:r>
              <a:rPr lang="en-US" sz="1000" b="1" dirty="0">
                <a:solidFill>
                  <a:schemeClr val="bg1"/>
                </a:solidFill>
                <a:latin typeface="Calibri" panose="020F0502020204030204" pitchFamily="34" charset="0"/>
                <a:cs typeface="Calibri" panose="020F0502020204030204" pitchFamily="34" charset="0"/>
              </a:rPr>
              <a:t>NATCARB-  National Carbon Sequestration Database</a:t>
            </a:r>
          </a:p>
        </p:txBody>
      </p:sp>
      <p:sp>
        <p:nvSpPr>
          <p:cNvPr id="2" name="Content Placeholder 1">
            <a:extLst>
              <a:ext uri="{FF2B5EF4-FFF2-40B4-BE49-F238E27FC236}">
                <a16:creationId xmlns:a16="http://schemas.microsoft.com/office/drawing/2014/main" id="{E7D4A1FC-77E7-D688-84BD-C8991AD4177D}"/>
              </a:ext>
            </a:extLst>
          </p:cNvPr>
          <p:cNvSpPr>
            <a:spLocks noGrp="1"/>
          </p:cNvSpPr>
          <p:nvPr>
            <p:ph idx="1"/>
          </p:nvPr>
        </p:nvSpPr>
        <p:spPr>
          <a:xfrm>
            <a:off x="115459" y="826872"/>
            <a:ext cx="3325707" cy="4827976"/>
          </a:xfrm>
        </p:spPr>
        <p:txBody>
          <a:bodyPr vert="horz" lIns="91440" tIns="45720" rIns="91440" bIns="45720" rtlCol="0" anchor="t">
            <a:normAutofit/>
          </a:bodyPr>
          <a:lstStyle/>
          <a:p>
            <a:pPr marL="0" indent="0">
              <a:buNone/>
            </a:pPr>
            <a:r>
              <a:rPr lang="en-US" sz="1800" b="1" dirty="0">
                <a:solidFill>
                  <a:srgbClr val="4472C4"/>
                </a:solidFill>
                <a:latin typeface="Calibri" panose="020F0502020204030204" pitchFamily="34" charset="0"/>
                <a:cs typeface="Calibri" panose="020F0502020204030204" pitchFamily="34" charset="0"/>
              </a:rPr>
              <a:t>Purpose:</a:t>
            </a:r>
          </a:p>
          <a:p>
            <a:r>
              <a:rPr lang="en-US" sz="1600" dirty="0">
                <a:solidFill>
                  <a:srgbClr val="383838"/>
                </a:solidFill>
                <a:latin typeface="Calibri" panose="020F0502020204030204" pitchFamily="34" charset="0"/>
                <a:cs typeface="Calibri" panose="020F0502020204030204" pitchFamily="34" charset="0"/>
              </a:rPr>
              <a:t>Provides easy access to explore, query, and evaluate multiple data layers to support and accelerate carbon storage resource feasibility assessments and planning efforts</a:t>
            </a:r>
            <a:endParaRPr lang="en-US" sz="2000" b="1" dirty="0">
              <a:solidFill>
                <a:srgbClr val="383838"/>
              </a:solidFill>
              <a:latin typeface="Calibri" panose="020F0502020204030204" pitchFamily="34" charset="0"/>
              <a:cs typeface="Calibri" panose="020F0502020204030204" pitchFamily="34" charset="0"/>
            </a:endParaRPr>
          </a:p>
          <a:p>
            <a:pPr marL="0" indent="0">
              <a:buNone/>
            </a:pPr>
            <a:r>
              <a:rPr lang="en-US" sz="1800" b="1" dirty="0">
                <a:solidFill>
                  <a:srgbClr val="4472C4"/>
                </a:solidFill>
                <a:latin typeface="Calibri" panose="020F0502020204030204" pitchFamily="34" charset="0"/>
                <a:cs typeface="Calibri" panose="020F0502020204030204" pitchFamily="34" charset="0"/>
              </a:rPr>
              <a:t>Problem:</a:t>
            </a:r>
            <a:endParaRPr lang="en-US" sz="1600" b="1" dirty="0">
              <a:solidFill>
                <a:srgbClr val="4472C4"/>
              </a:solidFill>
              <a:latin typeface="Calibri" panose="020F0502020204030204" pitchFamily="34" charset="0"/>
              <a:cs typeface="Calibri" panose="020F0502020204030204" pitchFamily="34" charset="0"/>
            </a:endParaRPr>
          </a:p>
          <a:p>
            <a:r>
              <a:rPr lang="en-US" sz="1600" dirty="0">
                <a:solidFill>
                  <a:srgbClr val="383838"/>
                </a:solidFill>
                <a:latin typeface="Calibri" panose="020F0502020204030204" pitchFamily="34" charset="0"/>
                <a:cs typeface="Calibri" panose="020F0502020204030204" pitchFamily="34" charset="0"/>
              </a:rPr>
              <a:t>CS planning requires the consideration of multiple factors linked to a variety of disparate, multi-sourced datasets that require integration</a:t>
            </a:r>
          </a:p>
          <a:p>
            <a:pPr marL="0" indent="0">
              <a:buNone/>
            </a:pPr>
            <a:endParaRPr lang="en-US" sz="1400" b="1"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14A99E5D-E135-4AFB-ED47-81EABB10596E}"/>
              </a:ext>
            </a:extLst>
          </p:cNvPr>
          <p:cNvSpPr>
            <a:spLocks noGrp="1"/>
          </p:cNvSpPr>
          <p:nvPr>
            <p:ph type="title"/>
          </p:nvPr>
        </p:nvSpPr>
        <p:spPr/>
        <p:txBody>
          <a:bodyPr>
            <a:normAutofit/>
          </a:bodyPr>
          <a:lstStyle/>
          <a:p>
            <a:r>
              <a:rPr lang="en-US" sz="2800" b="1" dirty="0">
                <a:latin typeface="Calibri" panose="020F0502020204030204" pitchFamily="34" charset="0"/>
                <a:cs typeface="Calibri" panose="020F0502020204030204" pitchFamily="34" charset="0"/>
              </a:rPr>
              <a:t>Carbon Storage Planning Inquiry Tool (CS PlanIT) v1.0</a:t>
            </a:r>
          </a:p>
        </p:txBody>
      </p:sp>
      <p:sp>
        <p:nvSpPr>
          <p:cNvPr id="6" name="Slide Number Placeholder 5">
            <a:extLst>
              <a:ext uri="{FF2B5EF4-FFF2-40B4-BE49-F238E27FC236}">
                <a16:creationId xmlns:a16="http://schemas.microsoft.com/office/drawing/2014/main" id="{2E1E0ECC-25BC-9B26-7FA3-72D2772AC35B}"/>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100" b="1" i="0" u="none" strike="noStrike" kern="1200" cap="none" spc="0" normalizeH="0" baseline="0" noProof="0" smtClean="0">
                <a:ln>
                  <a:noFill/>
                </a:ln>
                <a:solidFill>
                  <a:prstClr val="white"/>
                </a:solidFill>
                <a:effectLst/>
                <a:uLnTx/>
                <a:uFillTx/>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1" i="0" u="none" strike="noStrike" kern="1200" cap="none" spc="0" normalizeH="0" baseline="0" noProof="0" dirty="0">
              <a:ln>
                <a:noFill/>
              </a:ln>
              <a:solidFill>
                <a:prstClr val="white"/>
              </a:solidFill>
              <a:effectLst/>
              <a:uLnTx/>
              <a:uFillTx/>
              <a:cs typeface="Calibri" panose="020F0502020204030204" pitchFamily="34" charset="0"/>
            </a:endParaRPr>
          </a:p>
        </p:txBody>
      </p:sp>
      <p:graphicFrame>
        <p:nvGraphicFramePr>
          <p:cNvPr id="7" name="Diagram 6">
            <a:extLst>
              <a:ext uri="{FF2B5EF4-FFF2-40B4-BE49-F238E27FC236}">
                <a16:creationId xmlns:a16="http://schemas.microsoft.com/office/drawing/2014/main" id="{784D0405-C815-3248-2A69-4318C8DA3440}"/>
              </a:ext>
            </a:extLst>
          </p:cNvPr>
          <p:cNvGraphicFramePr/>
          <p:nvPr>
            <p:extLst>
              <p:ext uri="{D42A27DB-BD31-4B8C-83A1-F6EECF244321}">
                <p14:modId xmlns:p14="http://schemas.microsoft.com/office/powerpoint/2010/main" val="826885413"/>
              </p:ext>
            </p:extLst>
          </p:nvPr>
        </p:nvGraphicFramePr>
        <p:xfrm>
          <a:off x="2523451" y="1240581"/>
          <a:ext cx="6264952" cy="450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12E77FC-E225-13C3-1A7B-CA14799EADCE}"/>
              </a:ext>
            </a:extLst>
          </p:cNvPr>
          <p:cNvPicPr>
            <a:picLocks noChangeAspect="1"/>
          </p:cNvPicPr>
          <p:nvPr/>
        </p:nvPicPr>
        <p:blipFill rotWithShape="1">
          <a:blip r:embed="rId8"/>
          <a:srcRect l="11363" r="11363"/>
          <a:stretch/>
        </p:blipFill>
        <p:spPr>
          <a:xfrm>
            <a:off x="5073852" y="3013672"/>
            <a:ext cx="1262454" cy="1297612"/>
          </a:xfrm>
          <a:prstGeom prst="rect">
            <a:avLst/>
          </a:prstGeom>
        </p:spPr>
      </p:pic>
      <p:sp>
        <p:nvSpPr>
          <p:cNvPr id="10" name="TextBox 9">
            <a:extLst>
              <a:ext uri="{FF2B5EF4-FFF2-40B4-BE49-F238E27FC236}">
                <a16:creationId xmlns:a16="http://schemas.microsoft.com/office/drawing/2014/main" id="{D002C619-82D5-2DA4-2DA5-C8EF95EC346D}"/>
              </a:ext>
            </a:extLst>
          </p:cNvPr>
          <p:cNvSpPr txBox="1"/>
          <p:nvPr/>
        </p:nvSpPr>
        <p:spPr>
          <a:xfrm>
            <a:off x="3646553" y="800190"/>
            <a:ext cx="3927245" cy="369332"/>
          </a:xfrm>
          <a:prstGeom prst="rect">
            <a:avLst/>
          </a:prstGeom>
          <a:noFill/>
        </p:spPr>
        <p:txBody>
          <a:bodyPr wrap="square">
            <a:spAutoFit/>
          </a:bodyPr>
          <a:lstStyle/>
          <a:p>
            <a:pPr algn="ctr"/>
            <a:r>
              <a:rPr lang="en-US" b="1" u="sng" dirty="0">
                <a:solidFill>
                  <a:srgbClr val="383838"/>
                </a:solidFill>
                <a:latin typeface="Calibri" panose="020F0502020204030204" pitchFamily="34" charset="0"/>
                <a:cs typeface="Calibri" panose="020F0502020204030204" pitchFamily="34" charset="0"/>
              </a:rPr>
              <a:t>Data Types </a:t>
            </a:r>
          </a:p>
        </p:txBody>
      </p:sp>
      <p:sp>
        <p:nvSpPr>
          <p:cNvPr id="12" name="Rectangle: Rounded Corners 11">
            <a:extLst>
              <a:ext uri="{FF2B5EF4-FFF2-40B4-BE49-F238E27FC236}">
                <a16:creationId xmlns:a16="http://schemas.microsoft.com/office/drawing/2014/main" id="{223D29EC-3BF7-868F-137E-63F4FBF81A4D}"/>
              </a:ext>
            </a:extLst>
          </p:cNvPr>
          <p:cNvSpPr/>
          <p:nvPr/>
        </p:nvSpPr>
        <p:spPr>
          <a:xfrm>
            <a:off x="7922245" y="4978386"/>
            <a:ext cx="4160839" cy="1128386"/>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600" b="1" dirty="0">
                <a:solidFill>
                  <a:schemeClr val="bg1"/>
                </a:solidFill>
                <a:latin typeface="Calibri"/>
                <a:cs typeface="Calibri"/>
              </a:rPr>
              <a:t>CS </a:t>
            </a:r>
            <a:r>
              <a:rPr lang="en-US" sz="1600" b="1" dirty="0" err="1">
                <a:solidFill>
                  <a:schemeClr val="bg1"/>
                </a:solidFill>
                <a:latin typeface="Calibri"/>
                <a:cs typeface="Calibri"/>
              </a:rPr>
              <a:t>PlanIT</a:t>
            </a:r>
            <a:r>
              <a:rPr lang="en-US" sz="1600" b="1" dirty="0">
                <a:solidFill>
                  <a:schemeClr val="bg1"/>
                </a:solidFill>
                <a:latin typeface="Calibri"/>
                <a:cs typeface="Calibri"/>
              </a:rPr>
              <a:t> v1.0 publicly accessible via EDX </a:t>
            </a:r>
            <a:endParaRPr lang="en-US" sz="1600" dirty="0">
              <a:solidFill>
                <a:schemeClr val="bg1"/>
              </a:solidFill>
              <a:latin typeface="Calibri"/>
              <a:cs typeface="Calibri"/>
            </a:endParaRPr>
          </a:p>
          <a:p>
            <a:pPr marL="285750" indent="-285750">
              <a:buFont typeface="Arial" panose="020B0604020202020204" pitchFamily="34" charset="0"/>
              <a:buChar char="•"/>
            </a:pPr>
            <a:r>
              <a:rPr lang="en-US" sz="1600" b="1" dirty="0">
                <a:solidFill>
                  <a:schemeClr val="bg1"/>
                </a:solidFill>
                <a:latin typeface="Calibri"/>
                <a:cs typeface="Calibri"/>
              </a:rPr>
              <a:t>Additional updates expected in March, 2025</a:t>
            </a:r>
          </a:p>
        </p:txBody>
      </p:sp>
      <p:sp>
        <p:nvSpPr>
          <p:cNvPr id="13" name="Content Placeholder 1">
            <a:extLst>
              <a:ext uri="{FF2B5EF4-FFF2-40B4-BE49-F238E27FC236}">
                <a16:creationId xmlns:a16="http://schemas.microsoft.com/office/drawing/2014/main" id="{E7F09CCF-4AE4-66D4-4DFC-5C4335A78B44}"/>
              </a:ext>
            </a:extLst>
          </p:cNvPr>
          <p:cNvSpPr txBox="1">
            <a:spLocks/>
          </p:cNvSpPr>
          <p:nvPr/>
        </p:nvSpPr>
        <p:spPr>
          <a:xfrm>
            <a:off x="8084453" y="1150801"/>
            <a:ext cx="3836425" cy="3756526"/>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4472C4"/>
                </a:solidFill>
                <a:latin typeface="Calibri" panose="020F0502020204030204" pitchFamily="34" charset="0"/>
                <a:cs typeface="Calibri" panose="020F0502020204030204" pitchFamily="34" charset="0"/>
              </a:rPr>
              <a:t>User community:</a:t>
            </a:r>
          </a:p>
          <a:p>
            <a:r>
              <a:rPr lang="en-US" sz="1600" dirty="0">
                <a:solidFill>
                  <a:srgbClr val="383838"/>
                </a:solidFill>
                <a:latin typeface="Calibri" panose="020F0502020204030204" pitchFamily="34" charset="0"/>
                <a:cs typeface="Calibri" panose="020F0502020204030204" pitchFamily="34" charset="0"/>
              </a:rPr>
              <a:t>Potential stakeholders include well/plant operators, policy makers, researchers, public communities</a:t>
            </a:r>
          </a:p>
        </p:txBody>
      </p:sp>
      <p:sp>
        <p:nvSpPr>
          <p:cNvPr id="15" name="TextBox 14">
            <a:extLst>
              <a:ext uri="{FF2B5EF4-FFF2-40B4-BE49-F238E27FC236}">
                <a16:creationId xmlns:a16="http://schemas.microsoft.com/office/drawing/2014/main" id="{833AE976-B81F-5EA5-6C15-1A7110DE731D}"/>
              </a:ext>
            </a:extLst>
          </p:cNvPr>
          <p:cNvSpPr txBox="1"/>
          <p:nvPr/>
        </p:nvSpPr>
        <p:spPr>
          <a:xfrm>
            <a:off x="8084454" y="2344894"/>
            <a:ext cx="3836425" cy="2523768"/>
          </a:xfrm>
          <a:prstGeom prst="rect">
            <a:avLst/>
          </a:prstGeom>
          <a:noFill/>
        </p:spPr>
        <p:txBody>
          <a:bodyPr wrap="square">
            <a:spAutoFit/>
          </a:bodyPr>
          <a:lstStyle/>
          <a:p>
            <a:pPr marL="0" indent="0">
              <a:buNone/>
            </a:pPr>
            <a:r>
              <a:rPr lang="en-US" b="1" dirty="0">
                <a:solidFill>
                  <a:schemeClr val="accent1"/>
                </a:solidFill>
                <a:latin typeface="Calibri" panose="020F0502020204030204" pitchFamily="34" charset="0"/>
                <a:cs typeface="Calibri" panose="020F0502020204030204" pitchFamily="34" charset="0"/>
              </a:rPr>
              <a:t>Potential insights for a given area…</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What are the population/community impacts?</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What are the potential natural hazards?</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What are the CO</a:t>
            </a:r>
            <a:r>
              <a:rPr lang="en-US" sz="1400" baseline="-25000" dirty="0">
                <a:solidFill>
                  <a:srgbClr val="383838"/>
                </a:solidFill>
                <a:latin typeface="Calibri" panose="020F0502020204030204" pitchFamily="34" charset="0"/>
                <a:cs typeface="Calibri" panose="020F0502020204030204" pitchFamily="34" charset="0"/>
              </a:rPr>
              <a:t>2</a:t>
            </a:r>
            <a:r>
              <a:rPr lang="en-US" sz="1400" dirty="0">
                <a:solidFill>
                  <a:srgbClr val="383838"/>
                </a:solidFill>
                <a:latin typeface="Calibri" panose="020F0502020204030204" pitchFamily="34" charset="0"/>
                <a:cs typeface="Calibri" panose="020F0502020204030204" pitchFamily="34" charset="0"/>
              </a:rPr>
              <a:t> emissions sources and amounts?</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Are there candidate infrastructure for reuse?</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Are there potential CO</a:t>
            </a:r>
            <a:r>
              <a:rPr lang="en-US" sz="1400" baseline="-25000" dirty="0">
                <a:solidFill>
                  <a:srgbClr val="383838"/>
                </a:solidFill>
                <a:latin typeface="Calibri" panose="020F0502020204030204" pitchFamily="34" charset="0"/>
                <a:cs typeface="Calibri" panose="020F0502020204030204" pitchFamily="34" charset="0"/>
              </a:rPr>
              <a:t>2</a:t>
            </a:r>
            <a:r>
              <a:rPr lang="en-US" sz="1400" dirty="0">
                <a:solidFill>
                  <a:srgbClr val="383838"/>
                </a:solidFill>
                <a:latin typeface="Calibri" panose="020F0502020204030204" pitchFamily="34" charset="0"/>
                <a:cs typeface="Calibri" panose="020F0502020204030204" pitchFamily="34" charset="0"/>
              </a:rPr>
              <a:t> reservoirs?</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What are current storage estimates?</a:t>
            </a:r>
          </a:p>
          <a:p>
            <a:pPr marL="339725" indent="-339725">
              <a:buFont typeface="Arial" panose="020B0604020202020204" pitchFamily="34" charset="0"/>
              <a:buChar char="•"/>
            </a:pPr>
            <a:r>
              <a:rPr lang="en-US" sz="1400" dirty="0">
                <a:solidFill>
                  <a:srgbClr val="383838"/>
                </a:solidFill>
                <a:latin typeface="Calibri" panose="020F0502020204030204" pitchFamily="34" charset="0"/>
                <a:cs typeface="Calibri" panose="020F0502020204030204" pitchFamily="34" charset="0"/>
              </a:rPr>
              <a:t>What are the current carbon storage projects?</a:t>
            </a:r>
          </a:p>
        </p:txBody>
      </p:sp>
      <p:pic>
        <p:nvPicPr>
          <p:cNvPr id="20" name="Picture 19" descr="A blue text with letters&#10;&#10;Description automatically generated">
            <a:extLst>
              <a:ext uri="{FF2B5EF4-FFF2-40B4-BE49-F238E27FC236}">
                <a16:creationId xmlns:a16="http://schemas.microsoft.com/office/drawing/2014/main" id="{3D065DE6-F62D-9E44-9AA5-F7CECA2B33C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4186" y="4294813"/>
            <a:ext cx="1043482" cy="212501"/>
          </a:xfrm>
          <a:prstGeom prst="rect">
            <a:avLst/>
          </a:prstGeom>
        </p:spPr>
      </p:pic>
      <p:sp>
        <p:nvSpPr>
          <p:cNvPr id="17" name="TextBox 16">
            <a:extLst>
              <a:ext uri="{FF2B5EF4-FFF2-40B4-BE49-F238E27FC236}">
                <a16:creationId xmlns:a16="http://schemas.microsoft.com/office/drawing/2014/main" id="{3B65BC29-E8BF-574E-E35F-36C54D34090B}"/>
              </a:ext>
            </a:extLst>
          </p:cNvPr>
          <p:cNvSpPr txBox="1"/>
          <p:nvPr/>
        </p:nvSpPr>
        <p:spPr>
          <a:xfrm>
            <a:off x="3737991" y="6370498"/>
            <a:ext cx="6120384"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https://edx.netl.doe.gov/dataset/cs-planit</a:t>
            </a:r>
          </a:p>
        </p:txBody>
      </p:sp>
    </p:spTree>
    <p:extLst>
      <p:ext uri="{BB962C8B-B14F-4D97-AF65-F5344CB8AC3E}">
        <p14:creationId xmlns:p14="http://schemas.microsoft.com/office/powerpoint/2010/main" val="425412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13225-7F2F-47BD-8FFC-3199B2319834}"/>
              </a:ext>
            </a:extLst>
          </p:cNvPr>
          <p:cNvSpPr txBox="1"/>
          <p:nvPr/>
        </p:nvSpPr>
        <p:spPr>
          <a:xfrm>
            <a:off x="5622880" y="1013877"/>
            <a:ext cx="5517579" cy="461665"/>
          </a:xfrm>
          <a:prstGeom prst="rect">
            <a:avLst/>
          </a:prstGeom>
          <a:noFill/>
        </p:spPr>
        <p:txBody>
          <a:bodyPr vert="horz" wrap="square" rtlCol="0">
            <a:spAutoFit/>
          </a:bodyPr>
          <a:lstStyle/>
          <a:p>
            <a:pPr algn="ctr" rtl="0" eaLnBrk="1" fontAlgn="auto" hangingPunct="1">
              <a:lnSpc>
                <a:spcPct val="100000"/>
              </a:lnSpc>
              <a:spcBef>
                <a:spcPts val="0"/>
              </a:spcBef>
              <a:spcAft>
                <a:spcPts val="0"/>
              </a:spcAft>
            </a:pPr>
            <a:r>
              <a:rPr lang="en-US" sz="2400" b="1" u="none" baseline="0" dirty="0">
                <a:solidFill>
                  <a:srgbClr val="383838"/>
                </a:solidFill>
                <a:latin typeface="Calibri" panose="020F0502020204030204" pitchFamily="34" charset="0"/>
                <a:cs typeface="Calibri" panose="020F0502020204030204" pitchFamily="34" charset="0"/>
              </a:rPr>
              <a:t>CS PlanIT v1.0</a:t>
            </a:r>
          </a:p>
        </p:txBody>
      </p:sp>
      <p:pic>
        <p:nvPicPr>
          <p:cNvPr id="12" name="Picture 11">
            <a:extLst>
              <a:ext uri="{FF2B5EF4-FFF2-40B4-BE49-F238E27FC236}">
                <a16:creationId xmlns:a16="http://schemas.microsoft.com/office/drawing/2014/main" id="{36F13E91-07F1-2F74-18A8-A26C6E387E66}"/>
              </a:ext>
            </a:extLst>
          </p:cNvPr>
          <p:cNvPicPr>
            <a:picLocks noChangeAspect="1"/>
          </p:cNvPicPr>
          <p:nvPr/>
        </p:nvPicPr>
        <p:blipFill>
          <a:blip r:embed="rId3"/>
          <a:stretch>
            <a:fillRect/>
          </a:stretch>
        </p:blipFill>
        <p:spPr>
          <a:xfrm>
            <a:off x="4485615" y="1475542"/>
            <a:ext cx="7620660" cy="3676207"/>
          </a:xfrm>
          <a:prstGeom prst="rect">
            <a:avLst/>
          </a:prstGeom>
        </p:spPr>
      </p:pic>
      <p:sp>
        <p:nvSpPr>
          <p:cNvPr id="6" name="Title 2">
            <a:extLst>
              <a:ext uri="{FF2B5EF4-FFF2-40B4-BE49-F238E27FC236}">
                <a16:creationId xmlns:a16="http://schemas.microsoft.com/office/drawing/2014/main" id="{75B32E96-5F84-E8B4-807D-B83980C09259}"/>
              </a:ext>
            </a:extLst>
          </p:cNvPr>
          <p:cNvSpPr>
            <a:spLocks noGrp="1"/>
          </p:cNvSpPr>
          <p:nvPr>
            <p:ph type="title"/>
          </p:nvPr>
        </p:nvSpPr>
        <p:spPr/>
        <p:txBody>
          <a:bodyPr>
            <a:noAutofit/>
          </a:bodyPr>
          <a:lstStyle/>
          <a:p>
            <a:r>
              <a:rPr lang="en-US" sz="2800" b="1" dirty="0">
                <a:latin typeface="Calibri" panose="020F0502020204030204" pitchFamily="34" charset="0"/>
                <a:cs typeface="Calibri" panose="020F0502020204030204" pitchFamily="34" charset="0"/>
              </a:rPr>
              <a:t>Carbon Storage Planning Inquiry Tool (CS PlanIT) v1.0</a:t>
            </a:r>
          </a:p>
        </p:txBody>
      </p:sp>
      <p:sp>
        <p:nvSpPr>
          <p:cNvPr id="5" name="Slide Number Placeholder 4">
            <a:extLst>
              <a:ext uri="{FF2B5EF4-FFF2-40B4-BE49-F238E27FC236}">
                <a16:creationId xmlns:a16="http://schemas.microsoft.com/office/drawing/2014/main" id="{C6ECF182-C44C-2770-34E2-24BF756E34BC}"/>
              </a:ext>
            </a:extLst>
          </p:cNvPr>
          <p:cNvSpPr>
            <a:spLocks noGrp="1"/>
          </p:cNvSpPr>
          <p:nvPr>
            <p:ph type="sldNum" sz="quarter" idx="15"/>
          </p:nvPr>
        </p:nvSpPr>
        <p:spPr/>
        <p:txBody>
          <a:bodyPr/>
          <a:lstStyle/>
          <a:p>
            <a:fld id="{6CBE36CA-A7C6-4838-9ACB-C8D30B8F2C6D}" type="slidenum">
              <a:rPr lang="en-US" smtClean="0"/>
              <a:pPr/>
              <a:t>7</a:t>
            </a:fld>
            <a:endParaRPr lang="en-US" dirty="0"/>
          </a:p>
        </p:txBody>
      </p:sp>
      <p:sp>
        <p:nvSpPr>
          <p:cNvPr id="7" name="Slide Number Placeholder 7">
            <a:extLst>
              <a:ext uri="{FF2B5EF4-FFF2-40B4-BE49-F238E27FC236}">
                <a16:creationId xmlns:a16="http://schemas.microsoft.com/office/drawing/2014/main" id="{6036D7E4-A3DB-F561-67AA-9390826EDABA}"/>
              </a:ext>
            </a:extLst>
          </p:cNvPr>
          <p:cNvSpPr txBox="1">
            <a:spLocks/>
          </p:cNvSpPr>
          <p:nvPr/>
        </p:nvSpPr>
        <p:spPr>
          <a:xfrm>
            <a:off x="11569565" y="6356350"/>
            <a:ext cx="39062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BE36CA-A7C6-4838-9ACB-C8D30B8F2C6D}" type="slidenum">
              <a:rPr lang="en-US" smtClean="0"/>
              <a:pPr/>
              <a:t>7</a:t>
            </a:fld>
            <a:endParaRPr lang="en-US" dirty="0"/>
          </a:p>
        </p:txBody>
      </p:sp>
      <p:sp>
        <p:nvSpPr>
          <p:cNvPr id="8" name="TextBox 7">
            <a:extLst>
              <a:ext uri="{FF2B5EF4-FFF2-40B4-BE49-F238E27FC236}">
                <a16:creationId xmlns:a16="http://schemas.microsoft.com/office/drawing/2014/main" id="{539AE6CC-A8D5-478F-CEE4-B917169E4B5B}"/>
              </a:ext>
            </a:extLst>
          </p:cNvPr>
          <p:cNvSpPr txBox="1"/>
          <p:nvPr/>
        </p:nvSpPr>
        <p:spPr>
          <a:xfrm>
            <a:off x="164150" y="989955"/>
            <a:ext cx="4311797" cy="563282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sz="2400" dirty="0">
                <a:solidFill>
                  <a:srgbClr val="383838"/>
                </a:solidFill>
                <a:latin typeface="Calibri"/>
                <a:cs typeface="Calibri"/>
              </a:rPr>
              <a:t>Identified, cataloged, integrated </a:t>
            </a:r>
            <a:r>
              <a:rPr lang="en-US" sz="2400" b="1" dirty="0">
                <a:solidFill>
                  <a:srgbClr val="383838"/>
                </a:solidFill>
                <a:latin typeface="Calibri"/>
                <a:cs typeface="Calibri"/>
              </a:rPr>
              <a:t>~40 datasets </a:t>
            </a:r>
            <a:r>
              <a:rPr lang="en-US" sz="2400" dirty="0">
                <a:solidFill>
                  <a:srgbClr val="383838"/>
                </a:solidFill>
                <a:latin typeface="Calibri"/>
                <a:cs typeface="Calibri"/>
              </a:rPr>
              <a:t>across DOE CCS research portfolios</a:t>
            </a: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sz="2400" dirty="0">
                <a:solidFill>
                  <a:srgbClr val="383838"/>
                </a:solidFill>
                <a:latin typeface="Calibri"/>
                <a:cs typeface="Calibri"/>
              </a:rPr>
              <a:t>Organized data/stats into key categories:</a:t>
            </a:r>
          </a:p>
          <a:p>
            <a:pPr marL="800100" lvl="1" indent="-342900">
              <a:lnSpc>
                <a:spcPct val="110000"/>
              </a:lnSpc>
              <a:spcBef>
                <a:spcPts val="500"/>
              </a:spcBef>
              <a:buFont typeface="Arial" panose="020B0604020202020204" pitchFamily="34" charset="0"/>
              <a:buChar char="•"/>
              <a:defRPr/>
            </a:pPr>
            <a:r>
              <a:rPr lang="en-US" sz="2000" b="1" dirty="0">
                <a:solidFill>
                  <a:srgbClr val="F08080"/>
                </a:solidFill>
                <a:latin typeface="Calibri"/>
                <a:cs typeface="Calibri"/>
              </a:rPr>
              <a:t>Carbon dioxide (CO</a:t>
            </a:r>
            <a:r>
              <a:rPr lang="en-US" sz="2000" b="1" baseline="-25000" dirty="0">
                <a:solidFill>
                  <a:srgbClr val="F08080"/>
                </a:solidFill>
                <a:latin typeface="Calibri"/>
                <a:cs typeface="Calibri"/>
              </a:rPr>
              <a:t>2</a:t>
            </a:r>
            <a:r>
              <a:rPr lang="en-US" sz="2000" b="1" dirty="0">
                <a:solidFill>
                  <a:srgbClr val="F08080"/>
                </a:solidFill>
                <a:latin typeface="Calibri"/>
                <a:cs typeface="Calibri"/>
              </a:rPr>
              <a:t>) emission sources </a:t>
            </a:r>
          </a:p>
          <a:p>
            <a:pPr marL="800100" lvl="1" indent="-342900">
              <a:lnSpc>
                <a:spcPct val="110000"/>
              </a:lnSpc>
              <a:spcBef>
                <a:spcPts val="500"/>
              </a:spcBef>
              <a:buFont typeface="Arial" panose="020B0604020202020204" pitchFamily="34" charset="0"/>
              <a:buChar char="•"/>
              <a:defRPr/>
            </a:pPr>
            <a:r>
              <a:rPr lang="en-US" sz="2000" b="1" dirty="0">
                <a:solidFill>
                  <a:srgbClr val="008000"/>
                </a:solidFill>
                <a:latin typeface="Calibri"/>
                <a:cs typeface="Calibri"/>
              </a:rPr>
              <a:t>Critical energy infrastructure </a:t>
            </a:r>
          </a:p>
          <a:p>
            <a:pPr marL="800100" lvl="1" indent="-342900">
              <a:lnSpc>
                <a:spcPct val="110000"/>
              </a:lnSpc>
              <a:spcBef>
                <a:spcPts val="500"/>
              </a:spcBef>
              <a:buFont typeface="Arial" panose="020B0604020202020204" pitchFamily="34" charset="0"/>
              <a:buChar char="•"/>
              <a:defRPr/>
            </a:pPr>
            <a:r>
              <a:rPr lang="en-US" sz="2000" b="1" dirty="0">
                <a:solidFill>
                  <a:srgbClr val="4169E1"/>
                </a:solidFill>
                <a:latin typeface="Calibri"/>
                <a:cs typeface="Calibri"/>
              </a:rPr>
              <a:t>CO</a:t>
            </a:r>
            <a:r>
              <a:rPr lang="en-US" sz="2000" b="1" baseline="-25000" dirty="0">
                <a:solidFill>
                  <a:srgbClr val="4169E1"/>
                </a:solidFill>
                <a:latin typeface="Calibri"/>
                <a:cs typeface="Calibri"/>
              </a:rPr>
              <a:t>2</a:t>
            </a:r>
            <a:r>
              <a:rPr lang="en-US" sz="2000" b="1" dirty="0">
                <a:solidFill>
                  <a:srgbClr val="4169E1"/>
                </a:solidFill>
                <a:latin typeface="Calibri"/>
                <a:cs typeface="Calibri"/>
              </a:rPr>
              <a:t> sinks/CCS (Carbon Capture &amp; Storage) projects</a:t>
            </a:r>
          </a:p>
          <a:p>
            <a:pPr marL="800100" lvl="1" indent="-342900">
              <a:lnSpc>
                <a:spcPct val="110000"/>
              </a:lnSpc>
              <a:spcBef>
                <a:spcPts val="500"/>
              </a:spcBef>
              <a:buFont typeface="Arial" panose="020B0604020202020204" pitchFamily="34" charset="0"/>
              <a:buChar char="•"/>
              <a:defRPr/>
            </a:pPr>
            <a:r>
              <a:rPr lang="en-US" sz="2000" b="1" dirty="0">
                <a:solidFill>
                  <a:srgbClr val="FFA500"/>
                </a:solidFill>
                <a:latin typeface="Calibri"/>
                <a:cs typeface="Calibri"/>
              </a:rPr>
              <a:t>Natural hazards</a:t>
            </a:r>
          </a:p>
          <a:p>
            <a:pPr marL="800100" lvl="1" indent="-342900">
              <a:lnSpc>
                <a:spcPct val="110000"/>
              </a:lnSpc>
              <a:spcBef>
                <a:spcPts val="500"/>
              </a:spcBef>
              <a:buFont typeface="Arial" panose="020B0604020202020204" pitchFamily="34" charset="0"/>
              <a:buChar char="•"/>
              <a:defRPr/>
            </a:pPr>
            <a:r>
              <a:rPr lang="en-US" sz="2000" b="1" dirty="0">
                <a:solidFill>
                  <a:srgbClr val="DDA0DD"/>
                </a:solidFill>
                <a:latin typeface="Calibri"/>
                <a:cs typeface="Calibri"/>
              </a:rPr>
              <a:t>Environmental &amp; Social Justice</a:t>
            </a:r>
            <a:endParaRPr lang="en-US" b="0" i="0" u="none" strike="noStrike" kern="1200" cap="none" spc="0" normalizeH="0" baseline="0" noProof="0" dirty="0">
              <a:ln>
                <a:noFill/>
              </a:ln>
              <a:solidFill>
                <a:prstClr val="black"/>
              </a:solidFill>
              <a:effectLst/>
              <a:uLnTx/>
              <a:uFillTx/>
              <a:latin typeface="Calibri"/>
              <a:cs typeface="Calibri"/>
            </a:endParaRPr>
          </a:p>
          <a:p>
            <a:pPr>
              <a:lnSpc>
                <a:spcPct val="110000"/>
              </a:lnSpc>
              <a:spcBef>
                <a:spcPts val="500"/>
              </a:spcBef>
              <a:defRPr/>
            </a:pPr>
            <a:endParaRPr lang="en-US" b="1" i="0" u="none" strike="noStrike" kern="1200" cap="none" spc="0" normalizeH="0" baseline="0" noProof="0" dirty="0">
              <a:ln>
                <a:noFill/>
              </a:ln>
              <a:solidFill>
                <a:srgbClr val="383838"/>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A8B963E-3E79-3BF5-B371-A099A666A8CD}"/>
              </a:ext>
            </a:extLst>
          </p:cNvPr>
          <p:cNvSpPr txBox="1"/>
          <p:nvPr/>
        </p:nvSpPr>
        <p:spPr>
          <a:xfrm>
            <a:off x="6134274" y="5151749"/>
            <a:ext cx="4323342" cy="461665"/>
          </a:xfrm>
          <a:prstGeom prst="rect">
            <a:avLst/>
          </a:prstGeom>
          <a:noFill/>
        </p:spPr>
        <p:txBody>
          <a:bodyPr vert="horz" wrap="square" rtlCol="0">
            <a:spAutoFit/>
          </a:bodyPr>
          <a:lstStyle/>
          <a:p>
            <a:pPr algn="ctr" rtl="0" eaLnBrk="1" fontAlgn="auto" hangingPunct="1">
              <a:lnSpc>
                <a:spcPct val="100000"/>
              </a:lnSpc>
              <a:spcBef>
                <a:spcPts val="0"/>
              </a:spcBef>
              <a:spcAft>
                <a:spcPts val="0"/>
              </a:spcAft>
            </a:pPr>
            <a:r>
              <a:rPr lang="en-US" sz="1200" b="1" i="1" u="none" baseline="0" dirty="0">
                <a:solidFill>
                  <a:srgbClr val="383838"/>
                </a:solidFill>
                <a:latin typeface="Calibri" panose="020F0502020204030204" pitchFamily="34" charset="0"/>
                <a:cs typeface="Calibri" panose="020F0502020204030204" pitchFamily="34" charset="0"/>
              </a:rPr>
              <a:t>Example spatial dat</a:t>
            </a:r>
            <a:r>
              <a:rPr lang="en-US" sz="1200" b="1" i="1" dirty="0">
                <a:solidFill>
                  <a:srgbClr val="383838"/>
                </a:solidFill>
                <a:latin typeface="Calibri" panose="020F0502020204030204" pitchFamily="34" charset="0"/>
                <a:cs typeface="Calibri" panose="020F0502020204030204" pitchFamily="34" charset="0"/>
              </a:rPr>
              <a:t>a query within CS PlanIT, yellow circle on map represents user defined area of interest.</a:t>
            </a:r>
            <a:endParaRPr lang="en-US" sz="1200" b="1" i="1" u="none" baseline="0" dirty="0">
              <a:solidFill>
                <a:srgbClr val="383838"/>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44C90F1-D348-D3BB-F8D8-33A846132B5C}"/>
              </a:ext>
            </a:extLst>
          </p:cNvPr>
          <p:cNvSpPr txBox="1"/>
          <p:nvPr/>
        </p:nvSpPr>
        <p:spPr>
          <a:xfrm>
            <a:off x="3737991" y="6370498"/>
            <a:ext cx="6120384"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https://edx.netl.doe.gov/dataset/cs-planit</a:t>
            </a:r>
          </a:p>
        </p:txBody>
      </p:sp>
    </p:spTree>
    <p:extLst>
      <p:ext uri="{BB962C8B-B14F-4D97-AF65-F5344CB8AC3E}">
        <p14:creationId xmlns:p14="http://schemas.microsoft.com/office/powerpoint/2010/main" val="45100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E6CAE-DDF8-FA6A-469F-3EE5B337E82B}"/>
              </a:ext>
            </a:extLst>
          </p:cNvPr>
          <p:cNvPicPr>
            <a:picLocks noChangeAspect="1"/>
          </p:cNvPicPr>
          <p:nvPr/>
        </p:nvPicPr>
        <p:blipFill>
          <a:blip r:embed="rId3"/>
          <a:stretch>
            <a:fillRect/>
          </a:stretch>
        </p:blipFill>
        <p:spPr>
          <a:xfrm>
            <a:off x="3500723" y="1400098"/>
            <a:ext cx="8420652" cy="4057803"/>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5C12CEC2-B22F-E0DF-0773-773E1A6AE3F8}"/>
              </a:ext>
            </a:extLst>
          </p:cNvPr>
          <p:cNvSpPr>
            <a:spLocks noGrp="1"/>
          </p:cNvSpPr>
          <p:nvPr>
            <p:ph type="subTitle" idx="13"/>
          </p:nvPr>
        </p:nvSpPr>
        <p:spPr/>
        <p:txBody>
          <a:bodyPr/>
          <a:lstStyle/>
          <a:p>
            <a:r>
              <a:rPr lang="en-US" dirty="0"/>
              <a:t>General Layout</a:t>
            </a:r>
          </a:p>
        </p:txBody>
      </p:sp>
      <p:sp>
        <p:nvSpPr>
          <p:cNvPr id="6" name="Title 2">
            <a:extLst>
              <a:ext uri="{FF2B5EF4-FFF2-40B4-BE49-F238E27FC236}">
                <a16:creationId xmlns:a16="http://schemas.microsoft.com/office/drawing/2014/main" id="{75B32E96-5F84-E8B4-807D-B83980C09259}"/>
              </a:ext>
            </a:extLst>
          </p:cNvPr>
          <p:cNvSpPr>
            <a:spLocks noGrp="1"/>
          </p:cNvSpPr>
          <p:nvPr>
            <p:ph type="title"/>
          </p:nvPr>
        </p:nvSpPr>
        <p:spPr/>
        <p:txBody>
          <a:bodyPr>
            <a:noAutofit/>
          </a:bodyPr>
          <a:lstStyle/>
          <a:p>
            <a:r>
              <a:rPr lang="en-US" sz="2800" b="1" dirty="0">
                <a:latin typeface="+mj-lt"/>
                <a:cs typeface="Calibri" panose="020F0502020204030204" pitchFamily="34" charset="0"/>
              </a:rPr>
              <a:t>Carbon Storage Planning Inquiry Tool (CS PlanIT) v1.0</a:t>
            </a:r>
            <a:endParaRPr lang="en-US" sz="2800" b="1" dirty="0">
              <a:latin typeface="+mj-lt"/>
            </a:endParaRPr>
          </a:p>
        </p:txBody>
      </p:sp>
      <p:sp>
        <p:nvSpPr>
          <p:cNvPr id="5" name="Slide Number Placeholder 4">
            <a:extLst>
              <a:ext uri="{FF2B5EF4-FFF2-40B4-BE49-F238E27FC236}">
                <a16:creationId xmlns:a16="http://schemas.microsoft.com/office/drawing/2014/main" id="{C6ECF182-C44C-2770-34E2-24BF756E34BC}"/>
              </a:ext>
            </a:extLst>
          </p:cNvPr>
          <p:cNvSpPr>
            <a:spLocks noGrp="1"/>
          </p:cNvSpPr>
          <p:nvPr>
            <p:ph type="sldNum" sz="quarter" idx="15"/>
          </p:nvPr>
        </p:nvSpPr>
        <p:spPr/>
        <p:txBody>
          <a:bodyPr/>
          <a:lstStyle/>
          <a:p>
            <a:fld id="{6CBE36CA-A7C6-4838-9ACB-C8D30B8F2C6D}" type="slidenum">
              <a:rPr lang="en-US" smtClean="0"/>
              <a:pPr/>
              <a:t>8</a:t>
            </a:fld>
            <a:endParaRPr lang="en-US" dirty="0"/>
          </a:p>
        </p:txBody>
      </p:sp>
      <p:sp>
        <p:nvSpPr>
          <p:cNvPr id="7" name="Slide Number Placeholder 7">
            <a:extLst>
              <a:ext uri="{FF2B5EF4-FFF2-40B4-BE49-F238E27FC236}">
                <a16:creationId xmlns:a16="http://schemas.microsoft.com/office/drawing/2014/main" id="{6036D7E4-A3DB-F561-67AA-9390826EDABA}"/>
              </a:ext>
            </a:extLst>
          </p:cNvPr>
          <p:cNvSpPr txBox="1">
            <a:spLocks/>
          </p:cNvSpPr>
          <p:nvPr/>
        </p:nvSpPr>
        <p:spPr>
          <a:xfrm>
            <a:off x="11569565" y="6356350"/>
            <a:ext cx="390625"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BE36CA-A7C6-4838-9ACB-C8D30B8F2C6D}" type="slidenum">
              <a:rPr lang="en-US" smtClean="0"/>
              <a:pPr/>
              <a:t>8</a:t>
            </a:fld>
            <a:endParaRPr lang="en-US" dirty="0"/>
          </a:p>
        </p:txBody>
      </p:sp>
      <p:sp>
        <p:nvSpPr>
          <p:cNvPr id="17" name="TextBox 16">
            <a:extLst>
              <a:ext uri="{FF2B5EF4-FFF2-40B4-BE49-F238E27FC236}">
                <a16:creationId xmlns:a16="http://schemas.microsoft.com/office/drawing/2014/main" id="{DA6441C1-01EA-031B-0279-2691D5E030F5}"/>
              </a:ext>
            </a:extLst>
          </p:cNvPr>
          <p:cNvSpPr txBox="1"/>
          <p:nvPr/>
        </p:nvSpPr>
        <p:spPr>
          <a:xfrm>
            <a:off x="270625" y="1890680"/>
            <a:ext cx="2996681" cy="2416495"/>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83838"/>
                </a:solidFill>
                <a:effectLst/>
                <a:uLnTx/>
                <a:uFillTx/>
                <a:cs typeface="Calibri" panose="020F0502020204030204" pitchFamily="34" charset="0"/>
              </a:rPr>
              <a:t>Data querying/ filtering</a:t>
            </a: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sz="2000" b="1" dirty="0">
                <a:solidFill>
                  <a:srgbClr val="383838"/>
                </a:solidFill>
                <a:cs typeface="Calibri" panose="020F0502020204030204" pitchFamily="34" charset="0"/>
              </a:rPr>
              <a:t>Charts and statistics</a:t>
            </a: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83838"/>
                </a:solidFill>
                <a:effectLst/>
                <a:uLnTx/>
                <a:uFillTx/>
                <a:cs typeface="Calibri" panose="020F0502020204030204" pitchFamily="34" charset="0"/>
              </a:rPr>
              <a:t>Map and legend</a:t>
            </a: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sz="2000" b="1" dirty="0">
                <a:solidFill>
                  <a:srgbClr val="383838"/>
                </a:solidFill>
                <a:cs typeface="Calibri" panose="020F0502020204030204" pitchFamily="34" charset="0"/>
              </a:rPr>
              <a:t>External links</a:t>
            </a:r>
            <a:endParaRPr kumimoji="0" lang="en-US" sz="2000" b="1" i="0" u="none" strike="noStrike" kern="1200" cap="none" spc="0" normalizeH="0" baseline="0" noProof="0" dirty="0">
              <a:ln>
                <a:noFill/>
              </a:ln>
              <a:solidFill>
                <a:srgbClr val="383838"/>
              </a:solidFill>
              <a:effectLst/>
              <a:uLnTx/>
              <a:uFillTx/>
              <a:cs typeface="Calibri" panose="020F0502020204030204" pitchFamily="34" charset="0"/>
            </a:endParaRPr>
          </a:p>
          <a:p>
            <a:pPr marL="342900" marR="0" lvl="0" indent="-3429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lang="en-US" sz="2000" dirty="0">
              <a:solidFill>
                <a:srgbClr val="383838"/>
              </a:solidFill>
              <a:cs typeface="Calibri" panose="020F0502020204030204" pitchFamily="34" charset="0"/>
            </a:endParaRPr>
          </a:p>
        </p:txBody>
      </p:sp>
      <p:sp>
        <p:nvSpPr>
          <p:cNvPr id="8" name="TextBox 7">
            <a:extLst>
              <a:ext uri="{FF2B5EF4-FFF2-40B4-BE49-F238E27FC236}">
                <a16:creationId xmlns:a16="http://schemas.microsoft.com/office/drawing/2014/main" id="{736EB673-306B-1BBD-DA2C-DB7178CA8B83}"/>
              </a:ext>
            </a:extLst>
          </p:cNvPr>
          <p:cNvSpPr txBox="1"/>
          <p:nvPr/>
        </p:nvSpPr>
        <p:spPr>
          <a:xfrm>
            <a:off x="3737991" y="6370498"/>
            <a:ext cx="6120384"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https://edx.netl.doe.gov/dataset/cs-planit</a:t>
            </a:r>
          </a:p>
        </p:txBody>
      </p:sp>
    </p:spTree>
    <p:extLst>
      <p:ext uri="{BB962C8B-B14F-4D97-AF65-F5344CB8AC3E}">
        <p14:creationId xmlns:p14="http://schemas.microsoft.com/office/powerpoint/2010/main" val="94918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5957E9B-16F4-2379-E2C9-AFE9E2ADD68A}"/>
              </a:ext>
            </a:extLst>
          </p:cNvPr>
          <p:cNvSpPr>
            <a:spLocks noGrp="1"/>
          </p:cNvSpPr>
          <p:nvPr>
            <p:ph type="dt" sz="half" idx="10"/>
          </p:nvPr>
        </p:nvSpPr>
        <p:spPr/>
        <p:txBody>
          <a:bodyPr/>
          <a:lstStyle/>
          <a:p>
            <a:fld id="{8D17A343-A79E-463A-977A-59F23D319189}" type="datetime1">
              <a:rPr lang="en-US" smtClean="0"/>
              <a:t>11/5/2024</a:t>
            </a:fld>
            <a:endParaRPr lang="en-US" dirty="0"/>
          </a:p>
        </p:txBody>
      </p:sp>
      <p:sp>
        <p:nvSpPr>
          <p:cNvPr id="6" name="Slide Number Placeholder 5">
            <a:extLst>
              <a:ext uri="{FF2B5EF4-FFF2-40B4-BE49-F238E27FC236}">
                <a16:creationId xmlns:a16="http://schemas.microsoft.com/office/drawing/2014/main" id="{4AD8161C-F082-0403-3E07-6EF8B3262F8E}"/>
              </a:ext>
            </a:extLst>
          </p:cNvPr>
          <p:cNvSpPr>
            <a:spLocks noGrp="1"/>
          </p:cNvSpPr>
          <p:nvPr>
            <p:ph type="sldNum" sz="quarter" idx="11"/>
          </p:nvPr>
        </p:nvSpPr>
        <p:spPr/>
        <p:txBody>
          <a:bodyPr/>
          <a:lstStyle/>
          <a:p>
            <a:fld id="{6CBE36CA-A7C6-4838-9ACB-C8D30B8F2C6D}" type="slidenum">
              <a:rPr lang="en-US" smtClean="0"/>
              <a:pPr/>
              <a:t>9</a:t>
            </a:fld>
            <a:endParaRPr lang="en-US" dirty="0"/>
          </a:p>
        </p:txBody>
      </p:sp>
      <p:sp>
        <p:nvSpPr>
          <p:cNvPr id="7" name="TextBox 6">
            <a:extLst>
              <a:ext uri="{FF2B5EF4-FFF2-40B4-BE49-F238E27FC236}">
                <a16:creationId xmlns:a16="http://schemas.microsoft.com/office/drawing/2014/main" id="{1EE6A7D0-62AD-8067-F6B2-34B7F13D8F4F}"/>
              </a:ext>
            </a:extLst>
          </p:cNvPr>
          <p:cNvSpPr txBox="1"/>
          <p:nvPr/>
        </p:nvSpPr>
        <p:spPr>
          <a:xfrm>
            <a:off x="4850607" y="905239"/>
            <a:ext cx="8543925" cy="584775"/>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3200" b="1" i="0" u="none" baseline="0" dirty="0">
                <a:solidFill>
                  <a:srgbClr val="000000"/>
                </a:solidFill>
                <a:latin typeface="Calibri" panose="020F0502020204030204" pitchFamily="34" charset="0"/>
              </a:rPr>
              <a:t>Live Demo </a:t>
            </a:r>
          </a:p>
        </p:txBody>
      </p:sp>
      <p:sp>
        <p:nvSpPr>
          <p:cNvPr id="8" name="TextBox 7">
            <a:extLst>
              <a:ext uri="{FF2B5EF4-FFF2-40B4-BE49-F238E27FC236}">
                <a16:creationId xmlns:a16="http://schemas.microsoft.com/office/drawing/2014/main" id="{15140C08-5A1F-585E-D720-5A61B8BBB4CE}"/>
              </a:ext>
            </a:extLst>
          </p:cNvPr>
          <p:cNvSpPr txBox="1"/>
          <p:nvPr/>
        </p:nvSpPr>
        <p:spPr>
          <a:xfrm>
            <a:off x="3737991" y="6370498"/>
            <a:ext cx="6120384" cy="369332"/>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https://edx.netl.doe.gov/dataset/cs-planit</a:t>
            </a:r>
          </a:p>
        </p:txBody>
      </p:sp>
      <p:sp>
        <p:nvSpPr>
          <p:cNvPr id="10" name="TextBox 9">
            <a:extLst>
              <a:ext uri="{FF2B5EF4-FFF2-40B4-BE49-F238E27FC236}">
                <a16:creationId xmlns:a16="http://schemas.microsoft.com/office/drawing/2014/main" id="{CD99F88B-18B7-F5D2-CF3B-EAE0203F0252}"/>
              </a:ext>
            </a:extLst>
          </p:cNvPr>
          <p:cNvSpPr txBox="1"/>
          <p:nvPr/>
        </p:nvSpPr>
        <p:spPr>
          <a:xfrm>
            <a:off x="3802104" y="1664560"/>
            <a:ext cx="6729412"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https://edx.netl.doe.gov/dataset/cs-planit</a:t>
            </a:r>
          </a:p>
        </p:txBody>
      </p:sp>
      <p:pic>
        <p:nvPicPr>
          <p:cNvPr id="11" name="Picture 10" descr="Qr code&#10;&#10;Description automatically generated">
            <a:extLst>
              <a:ext uri="{FF2B5EF4-FFF2-40B4-BE49-F238E27FC236}">
                <a16:creationId xmlns:a16="http://schemas.microsoft.com/office/drawing/2014/main" id="{14BAD2FA-E567-7819-F547-566FDCEFF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168" y="2406233"/>
            <a:ext cx="2324947" cy="2324947"/>
          </a:xfrm>
          <a:prstGeom prst="rect">
            <a:avLst/>
          </a:prstGeom>
        </p:spPr>
      </p:pic>
    </p:spTree>
    <p:extLst>
      <p:ext uri="{BB962C8B-B14F-4D97-AF65-F5344CB8AC3E}">
        <p14:creationId xmlns:p14="http://schemas.microsoft.com/office/powerpoint/2010/main" val="3836178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2"/>
  <p:tag name="MIO_SHOW_DATE" val="Tru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cc3c205-d565-4d59-9670-3c7244aed0a1"/>
  <p:tag name="MIO_UPDATE" val="True"/>
  <p:tag name="MIO_VERSION" val="10.10.2019 14:27:37"/>
  <p:tag name="MIO_DBID" val="5975AB46-D99C-44D0-8BC3-A071EFE760A6"/>
  <p:tag name="MIO_LASTDOWNLOADED" val="04.12.2019 16:24:37"/>
  <p:tag name="MIO_OBJECTNAME" val="FINAL NETL Master Template"/>
  <p:tag name="MIO_LASTEDITORNAME" val="Heidi Lamb"/>
  <p:tag name="MIO_CDID" val="df575364-fc80-4292-a64e-e4adbb811745"/>
</p:tagLst>
</file>

<file path=ppt/tags/tag10.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ags/tag11.xml><?xml version="1.0" encoding="utf-8"?>
<p:tagLst xmlns:a="http://schemas.openxmlformats.org/drawingml/2006/main" xmlns:r="http://schemas.openxmlformats.org/officeDocument/2006/relationships" xmlns:p="http://schemas.openxmlformats.org/presentationml/2006/main">
  <p:tag name="MIO_USER_INPUT_REQUIRED" val="Date of Presentation;Presentation Date"/>
  <p:tag name="MIO_USER_INPUT_OPTIONAL" val=" "/>
  <p:tag name="MIO_USER_INPUT_FIXED" val=" "/>
</p:tagLst>
</file>

<file path=ppt/tags/tag12.xml><?xml version="1.0" encoding="utf-8"?>
<p:tagLst xmlns:a="http://schemas.openxmlformats.org/drawingml/2006/main" xmlns:r="http://schemas.openxmlformats.org/officeDocument/2006/relationships" xmlns:p="http://schemas.openxmlformats.org/presentationml/2006/main">
  <p:tag name="MIO_USER_INPUT_REQUIRED" val="[Audience Name];Presentation Audience"/>
  <p:tag name="MIO_USER_INPUT_OPTIONAL" val=" "/>
  <p:tag name="MIO_USER_INPUT_TEXT" val=" "/>
</p:tagLst>
</file>

<file path=ppt/tags/tag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Date of Presentation;Presentation Date"/>
  <p:tag name="MIO_USER_INPUT_OPTIONAL" val=" "/>
  <p:tag name="MIO_USER_INPUT_FIXED" val=" "/>
</p:tagLst>
</file>

<file path=ppt/tags/tag6.xml><?xml version="1.0" encoding="utf-8"?>
<p:tagLst xmlns:a="http://schemas.openxmlformats.org/drawingml/2006/main" xmlns:r="http://schemas.openxmlformats.org/officeDocument/2006/relationships" xmlns:p="http://schemas.openxmlformats.org/presentationml/2006/main">
  <p:tag name="MIO_USER_INPUT_REQUIRED" val="[Audience Name];Presentation Audience"/>
  <p:tag name="MIO_USER_INPUT_OPTIONAL" val=" "/>
  <p:tag name="MIO_USER_INPUT_TEXT" val=" "/>
</p:tagLst>
</file>

<file path=ppt/tags/tag7.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2"/>
  <p:tag name="MIO_SHOW_DATE" val="True"/>
  <p:tag name="MIO_SHOW_FOOTER" val="True"/>
  <p:tag name="MIO_SHOW_PAGENUMBER" val="True"/>
  <p:tag name="MIO_AVOID_BLANK_LAYOUT" val="True"/>
  <p:tag name="MIO_CD_LAYOUT_VALID_AREA" val="False"/>
  <p:tag name="MIO_NUMBER_OF_VALID_LAYOUTS" val="13"/>
  <p:tag name="MIO_HDS" val="True"/>
  <p:tag name="MIO_SKIPVERSION" val="01.01.0001 00:00:00"/>
  <p:tag name="MIO_EKGUID" val="bcc3c205-d565-4d59-9670-3c7244aed0a1"/>
  <p:tag name="MIO_UPDATE" val="True"/>
  <p:tag name="MIO_VERSION" val="10.10.2019 14:27:37"/>
  <p:tag name="MIO_DBID" val="5975AB46-D99C-44D0-8BC3-A071EFE760A6"/>
  <p:tag name="MIO_LASTDOWNLOADED" val="04.12.2019 16:24:37"/>
  <p:tag name="MIO_OBJECTNAME" val="FINAL NETL Master Template"/>
  <p:tag name="MIO_LASTEDITORNAME" val="Heidi Lamb"/>
  <p:tag name="MIO_CDID" val="df575364-fc80-4292-a64e-e4adbb811745"/>
</p:tagLst>
</file>

<file path=ppt/tags/tag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heme/theme1.xml><?xml version="1.0" encoding="utf-8"?>
<a:theme xmlns:a="http://schemas.openxmlformats.org/drawingml/2006/main" name="Final Master Century Got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Final NETL Master Template.pptx" id="{21C60CDE-E426-4AD7-A2FA-FD91675B9DB5}" vid="{B87F6CF2-F03E-4175-B4FD-68934EF77900}"/>
    </a:ext>
  </a:extLst>
</a:theme>
</file>

<file path=ppt/theme/theme2.xml><?xml version="1.0" encoding="utf-8"?>
<a:theme xmlns:a="http://schemas.openxmlformats.org/drawingml/2006/main" name="1_Final Master Century Got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Presentation Template.pptx" id="{2CB405E1-F3EC-41B1-BDF3-6CBCD916AF85}" vid="{3CC92D8D-5025-4565-8EBC-D63802A635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185FFF329BD469E40CE0481BE0198" ma:contentTypeVersion="6" ma:contentTypeDescription="Create a new document." ma:contentTypeScope="" ma:versionID="179c5ac43632b6c144581a0eb5d21d92">
  <xsd:schema xmlns:xsd="http://www.w3.org/2001/XMLSchema" xmlns:xs="http://www.w3.org/2001/XMLSchema" xmlns:p="http://schemas.microsoft.com/office/2006/metadata/properties" xmlns:ns2="eda41c1a-6c43-425c-87ae-51d74f404693" xmlns:ns3="e91095a7-7967-4a36-8ea9-63d686dd088b" targetNamespace="http://schemas.microsoft.com/office/2006/metadata/properties" ma:root="true" ma:fieldsID="a01890023a37128571f974d1b1292f59" ns2:_="" ns3:_="">
    <xsd:import namespace="eda41c1a-6c43-425c-87ae-51d74f404693"/>
    <xsd:import namespace="e91095a7-7967-4a36-8ea9-63d686dd08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41c1a-6c43-425c-87ae-51d74f404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1095a7-7967-4a36-8ea9-63d686dd08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249F33-71EE-4692-8E82-25AFFC6006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41c1a-6c43-425c-87ae-51d74f404693"/>
    <ds:schemaRef ds:uri="e91095a7-7967-4a36-8ea9-63d686dd08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912606-5BAF-49AC-95BB-47B8702BE27C}">
  <ds:schemaRefs>
    <ds:schemaRef ds:uri="http://schemas.microsoft.com/sharepoint/v3/contenttype/forms"/>
  </ds:schemaRefs>
</ds:datastoreItem>
</file>

<file path=customXml/itemProps3.xml><?xml version="1.0" encoding="utf-8"?>
<ds:datastoreItem xmlns:ds="http://schemas.openxmlformats.org/officeDocument/2006/customXml" ds:itemID="{D2BFBE9E-73B3-49D9-A679-DE61A1177A57}">
  <ds:schemaRefs>
    <ds:schemaRef ds:uri="e91095a7-7967-4a36-8ea9-63d686dd088b"/>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da41c1a-6c43-425c-87ae-51d74f40469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NETL Master Template 2020</Template>
  <TotalTime>15392</TotalTime>
  <Words>1109</Words>
  <Application>Microsoft Office PowerPoint</Application>
  <PresentationFormat>Widescreen</PresentationFormat>
  <Paragraphs>154</Paragraphs>
  <Slides>11</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Century Gothic</vt:lpstr>
      <vt:lpstr>Impact</vt:lpstr>
      <vt:lpstr>Segoe UI</vt:lpstr>
      <vt:lpstr>Final Master Century Gothic</vt:lpstr>
      <vt:lpstr>1_Final Master Century Gothic</vt:lpstr>
      <vt:lpstr>Carbon Storage Planning Inquiry Tool (CS PlanIT)</vt:lpstr>
      <vt:lpstr>Disclaimer</vt:lpstr>
      <vt:lpstr>Authors and Contact Information</vt:lpstr>
      <vt:lpstr>PowerPoint Presentation</vt:lpstr>
      <vt:lpstr>Enabling data access to support CCS planning and feasibility</vt:lpstr>
      <vt:lpstr>Carbon Storage Planning Inquiry Tool (CS PlanIT) v1.0</vt:lpstr>
      <vt:lpstr>Carbon Storage Planning Inquiry Tool (CS PlanIT) v1.0</vt:lpstr>
      <vt:lpstr>Carbon Storage Planning Inquiry Tool (CS PlanIT) v1.0</vt:lpstr>
      <vt:lpstr>PowerPoint Presentation</vt:lpstr>
      <vt:lpstr>DOE-FECM’s Carbon Management Digital Products to Date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Warman, Elizabeth A. (CONTR)</dc:creator>
  <cp:lastModifiedBy>Morkner, Paige A.</cp:lastModifiedBy>
  <cp:revision>326</cp:revision>
  <dcterms:created xsi:type="dcterms:W3CDTF">2022-07-18T19:15:01Z</dcterms:created>
  <dcterms:modified xsi:type="dcterms:W3CDTF">2024-11-05T16:47:35Z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0x010100CA3185FFF329BD469E40CE0481BE0198</vt:lpwstr>
  </property>
</Properties>
</file>