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5" r:id="rId2"/>
    <p:sldId id="406" r:id="rId3"/>
    <p:sldId id="407" r:id="rId4"/>
    <p:sldId id="371" r:id="rId5"/>
    <p:sldId id="385" r:id="rId6"/>
    <p:sldId id="408" r:id="rId7"/>
  </p:sldIdLst>
  <p:sldSz cx="9601200" cy="7315200"/>
  <p:notesSz cx="7023100" cy="93091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00"/>
    <a:srgbClr val="99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317" autoAdjust="0"/>
    <p:restoredTop sz="94171" autoAdjust="0"/>
  </p:normalViewPr>
  <p:slideViewPr>
    <p:cSldViewPr snapToGrid="0">
      <p:cViewPr>
        <p:scale>
          <a:sx n="72" d="100"/>
          <a:sy n="72" d="100"/>
        </p:scale>
        <p:origin x="-954" y="-42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80" y="-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 dirty="0" smtClean="0"/>
              <a:t>Duke Energy Generation Fleet Carbon Intensity </a:t>
            </a:r>
            <a:r>
              <a:rPr lang="en-US" sz="1000" dirty="0"/>
              <a:t>(</a:t>
            </a:r>
            <a:r>
              <a:rPr lang="en-US" sz="1000" dirty="0" err="1"/>
              <a:t>lbs</a:t>
            </a:r>
            <a:r>
              <a:rPr lang="en-US" sz="1000" dirty="0"/>
              <a:t> </a:t>
            </a:r>
            <a:r>
              <a:rPr lang="en-US" sz="1000" b="1" i="0" u="none" strike="noStrike" baseline="0" dirty="0" smtClean="0">
                <a:effectLst/>
              </a:rPr>
              <a:t>CO</a:t>
            </a:r>
            <a:r>
              <a:rPr lang="en-US" sz="1000" b="1" i="0" u="none" strike="noStrike" baseline="-25000" dirty="0" smtClean="0">
                <a:effectLst/>
              </a:rPr>
              <a:t>2 </a:t>
            </a:r>
            <a:r>
              <a:rPr lang="en-US" sz="1000" dirty="0" smtClean="0"/>
              <a:t>/ </a:t>
            </a:r>
            <a:r>
              <a:rPr lang="en-US" sz="1000" dirty="0"/>
              <a:t>kWh)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CO2 Intensity (lbs / kWh)</c:v>
                </c:pt>
              </c:strCache>
            </c:strRef>
          </c:tx>
          <c:dPt>
            <c:idx val="6"/>
            <c:bubble3D val="0"/>
            <c:spPr>
              <a:ln>
                <a:prstDash val="sysDash"/>
              </a:ln>
            </c:spPr>
          </c:dPt>
          <c:xVal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2020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1.28</c:v>
                </c:pt>
                <c:pt idx="1">
                  <c:v>1.34</c:v>
                </c:pt>
                <c:pt idx="2">
                  <c:v>1.23</c:v>
                </c:pt>
                <c:pt idx="3">
                  <c:v>1.29</c:v>
                </c:pt>
                <c:pt idx="4">
                  <c:v>1.21</c:v>
                </c:pt>
                <c:pt idx="5">
                  <c:v>1.08</c:v>
                </c:pt>
                <c:pt idx="6">
                  <c:v>0.94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043648"/>
        <c:axId val="173044224"/>
      </c:scatterChart>
      <c:valAx>
        <c:axId val="173043648"/>
        <c:scaling>
          <c:orientation val="minMax"/>
          <c:max val="2020"/>
          <c:min val="200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73044224"/>
        <c:crosses val="autoZero"/>
        <c:crossBetween val="midCat"/>
      </c:valAx>
      <c:valAx>
        <c:axId val="173044224"/>
        <c:scaling>
          <c:orientation val="minMax"/>
          <c:min val="0.5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73043648"/>
        <c:crosses val="autoZero"/>
        <c:crossBetween val="midCat"/>
        <c:majorUnit val="0.25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291FEDD-7F0B-405C-BF6A-F3255EE81616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698500"/>
            <a:ext cx="45815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A7786D2-D021-4222-A9FB-1E75FF700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2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98500"/>
            <a:ext cx="45815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44256-D698-48B8-9511-3CAF501E64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98500"/>
            <a:ext cx="45815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44256-D698-48B8-9511-3CAF501E64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98500"/>
            <a:ext cx="45815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44256-D698-48B8-9511-3CAF501E64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029A-52E3-4644-BB45-704F88D95103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77F-55CC-440E-8E4F-FBD569A54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C23-92AA-4A36-9E12-D775DB21BAE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77F-55CC-440E-8E4F-FBD569A54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248" y="313267"/>
            <a:ext cx="2268616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397" y="313267"/>
            <a:ext cx="6645831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6C83-D3B3-4481-824A-4615C4E2DA1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77F-55CC-440E-8E4F-FBD569A54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92F9-C74C-4CD2-A56B-0C94CACA7C5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77F-55CC-440E-8E4F-FBD569A54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694-C21B-4495-85E8-E398C5D40357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77F-55CC-440E-8E4F-FBD569A54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97" y="1820334"/>
            <a:ext cx="4457224" cy="51494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0" y="1820334"/>
            <a:ext cx="4457224" cy="51494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DA0A-EAD4-4857-902E-1A9F85F7FACA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77F-55CC-440E-8E4F-FBD569A54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EEC0-B876-4EB6-815B-911970DC2E9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77F-55CC-440E-8E4F-FBD569A54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82E-B011-45B2-B2CA-3D9E0234F133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77F-55CC-440E-8E4F-FBD569A54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F6C4-A6BA-4FC4-AA9A-C8B5938DA5A3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77F-55CC-440E-8E4F-FBD569A54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EFA9-665E-4869-908C-52B594E6212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77F-55CC-440E-8E4F-FBD569A54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CD7A-CA11-4DE5-9D3A-B76E739FB7A1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77F-55CC-440E-8E4F-FBD569A54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643B-D845-4BB4-8C09-3A366F3C28B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9E77F-55CC-440E-8E4F-FBD569A54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png"/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emf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810370"/>
            <a:ext cx="9601200" cy="2364510"/>
          </a:xfrm>
          <a:prstGeom prst="rect">
            <a:avLst/>
          </a:prstGeom>
        </p:spPr>
        <p:txBody>
          <a:bodyPr vert="horz" lIns="96661" tIns="48331" rIns="96661" bIns="4833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500" dirty="0" smtClean="0">
                <a:solidFill>
                  <a:srgbClr val="084F7A"/>
                </a:solidFill>
              </a:rPr>
              <a:t>DUKE ENERGY</a:t>
            </a:r>
          </a:p>
          <a:p>
            <a:pPr algn="ctr"/>
            <a:endParaRPr lang="en-US" sz="2500" cap="none" dirty="0">
              <a:solidFill>
                <a:srgbClr val="084F7A"/>
              </a:solidFill>
            </a:endParaRPr>
          </a:p>
          <a:p>
            <a:pPr algn="ctr"/>
            <a:r>
              <a:rPr lang="en-US" sz="2100" cap="none" dirty="0" smtClean="0">
                <a:solidFill>
                  <a:srgbClr val="084F7A"/>
                </a:solidFill>
              </a:rPr>
              <a:t>Michael Reid, PhD</a:t>
            </a:r>
          </a:p>
          <a:p>
            <a:pPr algn="ctr"/>
            <a:endParaRPr lang="en-US" sz="2100" cap="none" dirty="0">
              <a:solidFill>
                <a:srgbClr val="084F7A"/>
              </a:solidFill>
            </a:endParaRPr>
          </a:p>
          <a:p>
            <a:pPr algn="ctr"/>
            <a:r>
              <a:rPr lang="en-US" sz="2100" cap="none" dirty="0" smtClean="0">
                <a:solidFill>
                  <a:srgbClr val="084F7A"/>
                </a:solidFill>
              </a:rPr>
              <a:t>Director of </a:t>
            </a:r>
            <a:r>
              <a:rPr lang="en-US" sz="2100" cap="none" dirty="0">
                <a:solidFill>
                  <a:srgbClr val="084F7A"/>
                </a:solidFill>
              </a:rPr>
              <a:t>T</a:t>
            </a:r>
            <a:r>
              <a:rPr lang="en-US" sz="2100" cap="none" dirty="0" smtClean="0">
                <a:solidFill>
                  <a:srgbClr val="084F7A"/>
                </a:solidFill>
              </a:rPr>
              <a:t>echnology Development, Emerging Technology Department</a:t>
            </a:r>
            <a:endParaRPr lang="en-US" sz="2100" cap="none" dirty="0">
              <a:solidFill>
                <a:srgbClr val="084F7A"/>
              </a:solidFill>
            </a:endParaRPr>
          </a:p>
          <a:p>
            <a:pPr algn="ctr"/>
            <a:endParaRPr lang="en-US" sz="2100" cap="none" dirty="0">
              <a:solidFill>
                <a:srgbClr val="084F7A"/>
              </a:solidFill>
            </a:endParaRPr>
          </a:p>
          <a:p>
            <a:pPr algn="ctr"/>
            <a:r>
              <a:rPr lang="en-US" sz="2100" cap="none" dirty="0" smtClean="0">
                <a:solidFill>
                  <a:srgbClr val="084F7A"/>
                </a:solidFill>
              </a:rPr>
              <a:t>April 22</a:t>
            </a:r>
            <a:r>
              <a:rPr lang="en-US" sz="2100" cap="none" baseline="30000" dirty="0" smtClean="0">
                <a:solidFill>
                  <a:srgbClr val="084F7A"/>
                </a:solidFill>
              </a:rPr>
              <a:t>nd</a:t>
            </a:r>
            <a:r>
              <a:rPr lang="en-US" sz="2100" cap="none" dirty="0" smtClean="0">
                <a:solidFill>
                  <a:srgbClr val="084F7A"/>
                </a:solidFill>
              </a:rPr>
              <a:t> 2014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0057"/>
            <a:ext cx="1049143" cy="4251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3" name="Picture 12" descr="May-BOD-AR-Cover-pd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2248" y="4789023"/>
            <a:ext cx="1818195" cy="17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" y="211016"/>
            <a:ext cx="6537960" cy="679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407877" y="7057292"/>
            <a:ext cx="785446" cy="257908"/>
          </a:xfrm>
        </p:spPr>
        <p:txBody>
          <a:bodyPr/>
          <a:lstStyle/>
          <a:p>
            <a:pPr algn="ctr"/>
            <a:fld id="{4D89E77F-55CC-440E-8E4F-FBD569A5470D}" type="slidenum">
              <a:rPr lang="en-US" sz="800" smtClean="0"/>
              <a:pPr algn="ctr"/>
              <a:t>2</a:t>
            </a:fld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0056"/>
            <a:ext cx="1049143" cy="4251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290694" y="2687785"/>
            <a:ext cx="3749040" cy="3417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90694" y="4761345"/>
            <a:ext cx="3749040" cy="3417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407877" y="7057292"/>
            <a:ext cx="785446" cy="257908"/>
          </a:xfrm>
        </p:spPr>
        <p:txBody>
          <a:bodyPr/>
          <a:lstStyle/>
          <a:p>
            <a:pPr algn="ctr"/>
            <a:fld id="{4D89E77F-55CC-440E-8E4F-FBD569A5470D}" type="slidenum">
              <a:rPr lang="en-US" sz="800" smtClean="0"/>
              <a:pPr algn="ctr"/>
              <a:t>3</a:t>
            </a:fld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0056"/>
            <a:ext cx="1049143" cy="4251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61" y="-1"/>
            <a:ext cx="5453539" cy="381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83" y="3834764"/>
            <a:ext cx="3714750" cy="348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5734" cy="352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4" y="4091709"/>
            <a:ext cx="4648186" cy="269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1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45" y="4054764"/>
            <a:ext cx="4441455" cy="257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0056"/>
            <a:ext cx="1049143" cy="4251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407877" y="7057292"/>
            <a:ext cx="785446" cy="257908"/>
          </a:xfrm>
        </p:spPr>
        <p:txBody>
          <a:bodyPr/>
          <a:lstStyle/>
          <a:p>
            <a:pPr algn="ctr"/>
            <a:fld id="{4D89E77F-55CC-440E-8E4F-FBD569A5470D}" type="slidenum">
              <a:rPr lang="en-US" sz="800" smtClean="0"/>
              <a:pPr algn="ctr"/>
              <a:t>4</a:t>
            </a:fld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601200" cy="365760"/>
          </a:xfrm>
          <a:prstGeom prst="rect">
            <a:avLst/>
          </a:prstGeom>
          <a:solidFill>
            <a:srgbClr val="084F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Duke Energy Generation Fleet Transition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41898"/>
            <a:ext cx="4846283" cy="242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 l="1008" t="4604"/>
          <a:stretch>
            <a:fillRect/>
          </a:stretch>
        </p:blipFill>
        <p:spPr bwMode="auto">
          <a:xfrm>
            <a:off x="0" y="400617"/>
            <a:ext cx="4985046" cy="31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971647" y="550000"/>
            <a:ext cx="1671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US Generation Fleet</a:t>
            </a:r>
            <a:endParaRPr lang="en-US" sz="10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25340" y="4803174"/>
            <a:ext cx="365760" cy="1188720"/>
          </a:xfrm>
          <a:prstGeom prst="straightConnector1">
            <a:avLst/>
          </a:prstGeom>
          <a:ln w="12700"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0648" y="5377715"/>
            <a:ext cx="2761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Mercury and Air Toxics Standard</a:t>
            </a:r>
          </a:p>
          <a:p>
            <a:r>
              <a:rPr lang="en-US" sz="800" dirty="0" smtClean="0">
                <a:solidFill>
                  <a:srgbClr val="0070C0"/>
                </a:solidFill>
              </a:rPr>
              <a:t>Scrubber uneconomical due to: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0070C0"/>
                </a:solidFill>
              </a:rPr>
              <a:t>Higher coal prices / lower gas prices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0070C0"/>
                </a:solidFill>
              </a:rPr>
              <a:t>Lower wholesale electricity prices</a:t>
            </a:r>
          </a:p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0070C0"/>
                </a:solidFill>
              </a:rPr>
              <a:t>Lower utilization</a:t>
            </a:r>
            <a:endParaRPr lang="en-US" sz="8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624482"/>
              </p:ext>
            </p:extLst>
          </p:nvPr>
        </p:nvGraphicFramePr>
        <p:xfrm>
          <a:off x="5262499" y="546753"/>
          <a:ext cx="3840480" cy="302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/>
                <a:gridCol w="731520"/>
                <a:gridCol w="155448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Duke Energy Fleet Transition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Retirements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- 3,867 MWs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Additions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+ 4,865 MWs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 coal units</a:t>
                      </a:r>
                    </a:p>
                    <a:p>
                      <a:pPr algn="ctr"/>
                      <a:r>
                        <a:rPr lang="en-US" sz="1200" dirty="0" smtClean="0"/>
                        <a:t>-575 MW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2014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gas unit</a:t>
                      </a:r>
                    </a:p>
                    <a:p>
                      <a:pPr algn="ctr"/>
                      <a:r>
                        <a:rPr lang="en-US" sz="1200" dirty="0" smtClean="0"/>
                        <a:t>+ 622 MW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6 </a:t>
                      </a:r>
                      <a:r>
                        <a:rPr lang="en-US" sz="1200" dirty="0" smtClean="0"/>
                        <a:t>Coal units</a:t>
                      </a:r>
                    </a:p>
                    <a:p>
                      <a:pPr algn="ctr"/>
                      <a:r>
                        <a:rPr lang="en-US" sz="1200" dirty="0" smtClean="0"/>
                        <a:t>3 CT’s</a:t>
                      </a:r>
                    </a:p>
                    <a:p>
                      <a:pPr algn="ctr"/>
                      <a:r>
                        <a:rPr lang="en-US" sz="1200" dirty="0" smtClean="0"/>
                        <a:t>-756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2013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 coal</a:t>
                      </a:r>
                      <a:r>
                        <a:rPr lang="en-US" sz="1200" baseline="0" dirty="0" smtClean="0"/>
                        <a:t> unit (IGCC)</a:t>
                      </a:r>
                    </a:p>
                    <a:p>
                      <a:pPr algn="ctr"/>
                      <a:r>
                        <a:rPr lang="en-US" sz="1200" dirty="0" smtClean="0"/>
                        <a:t>+ 618 MW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Coal units</a:t>
                      </a:r>
                    </a:p>
                    <a:p>
                      <a:pPr algn="ctr"/>
                      <a:r>
                        <a:rPr lang="en-US" sz="1200" dirty="0" smtClean="0"/>
                        <a:t>25 CT’s</a:t>
                      </a:r>
                    </a:p>
                    <a:p>
                      <a:pPr algn="ctr"/>
                      <a:r>
                        <a:rPr lang="en-US" sz="1200" dirty="0" smtClean="0"/>
                        <a:t>-1,888 MW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2012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coal</a:t>
                      </a:r>
                      <a:r>
                        <a:rPr lang="en-US" sz="1200" baseline="0" dirty="0" smtClean="0"/>
                        <a:t> unit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2 gas units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+ 2,382 MW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 coal units</a:t>
                      </a:r>
                    </a:p>
                    <a:p>
                      <a:pPr algn="ctr"/>
                      <a:r>
                        <a:rPr lang="en-US" sz="1200" dirty="0" smtClean="0"/>
                        <a:t>-748 MW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2011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 gas units</a:t>
                      </a:r>
                    </a:p>
                    <a:p>
                      <a:pPr algn="ctr"/>
                      <a:r>
                        <a:rPr lang="en-US" sz="1200" dirty="0" smtClean="0"/>
                        <a:t>+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1,243 MW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188982" y="4159810"/>
            <a:ext cx="2346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Duke Energy’s Changing Fuel Mix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82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0056"/>
            <a:ext cx="1049143" cy="4251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1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407877" y="7057292"/>
            <a:ext cx="785446" cy="257908"/>
          </a:xfrm>
        </p:spPr>
        <p:txBody>
          <a:bodyPr/>
          <a:lstStyle/>
          <a:p>
            <a:pPr algn="ctr"/>
            <a:fld id="{4D89E77F-55CC-440E-8E4F-FBD569A5470D}" type="slidenum">
              <a:rPr lang="en-US" sz="800" smtClean="0"/>
              <a:pPr algn="ctr"/>
              <a:t>5</a:t>
            </a:fld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601200" cy="365760"/>
          </a:xfrm>
          <a:prstGeom prst="rect">
            <a:avLst/>
          </a:prstGeom>
          <a:solidFill>
            <a:srgbClr val="084F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Duke Energy Generation Fleet CO</a:t>
            </a:r>
            <a:r>
              <a:rPr lang="en-US" baseline="-25000" dirty="0" smtClean="0"/>
              <a:t>2</a:t>
            </a:r>
            <a:r>
              <a:rPr lang="en-US" dirty="0" smtClean="0"/>
              <a:t> Reduction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24" y="2466333"/>
            <a:ext cx="4508776" cy="343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8929"/>
            <a:ext cx="4673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Duke Energy’s Sustainability Goals</a:t>
            </a:r>
          </a:p>
          <a:p>
            <a:endParaRPr lang="en-US" sz="1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Reduce CO</a:t>
            </a:r>
            <a:r>
              <a:rPr lang="en-US" baseline="-25000" dirty="0" smtClean="0"/>
              <a:t>2</a:t>
            </a:r>
            <a:r>
              <a:rPr lang="en-US" dirty="0" smtClean="0"/>
              <a:t> emissions from our  U.S. generation fleet 17% from 2005 by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Reduce carbon intensity of our total generation fleet to 0.94 </a:t>
            </a:r>
            <a:r>
              <a:rPr lang="en-US" dirty="0" err="1" smtClean="0"/>
              <a:t>lbs</a:t>
            </a:r>
            <a:r>
              <a:rPr lang="en-US" dirty="0" smtClean="0"/>
              <a:t> of CO</a:t>
            </a:r>
            <a:r>
              <a:rPr lang="en-US" baseline="-25000" dirty="0" smtClean="0"/>
              <a:t>2</a:t>
            </a:r>
            <a:r>
              <a:rPr lang="en-US" dirty="0" smtClean="0"/>
              <a:t> per kWh by 2020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30130395"/>
              </p:ext>
            </p:extLst>
          </p:nvPr>
        </p:nvGraphicFramePr>
        <p:xfrm>
          <a:off x="-18473" y="2813727"/>
          <a:ext cx="4922982" cy="300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7946" y="3745311"/>
            <a:ext cx="927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105 M tons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847759" y="4488842"/>
            <a:ext cx="927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87 M tons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02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0056"/>
            <a:ext cx="1049143" cy="4251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1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407877" y="7057292"/>
            <a:ext cx="785446" cy="257908"/>
          </a:xfrm>
        </p:spPr>
        <p:txBody>
          <a:bodyPr/>
          <a:lstStyle/>
          <a:p>
            <a:pPr algn="ctr"/>
            <a:fld id="{4D89E77F-55CC-440E-8E4F-FBD569A5470D}" type="slidenum">
              <a:rPr lang="en-US" sz="800" smtClean="0"/>
              <a:pPr algn="ctr"/>
              <a:t>6</a:t>
            </a:fld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601200" cy="365760"/>
          </a:xfrm>
          <a:prstGeom prst="rect">
            <a:avLst/>
          </a:prstGeom>
          <a:solidFill>
            <a:srgbClr val="084F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Duke Energy’s Activities to Help Develop CCS Technology for Power Sector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493177"/>
              </p:ext>
            </p:extLst>
          </p:nvPr>
        </p:nvGraphicFramePr>
        <p:xfrm>
          <a:off x="48498" y="655789"/>
          <a:ext cx="9509760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/>
                <a:gridCol w="6309360"/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 / NETL / Regional Carbon Sequestration Partnerships</a:t>
                      </a:r>
                      <a:endParaRPr lang="en-US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DOE’s Advanced Research Project Agency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dirty="0" smtClean="0"/>
                        <a:t>Energy</a:t>
                      </a:r>
                    </a:p>
                    <a:p>
                      <a:pPr marL="0" marR="0" indent="0" algn="l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latin typeface="+mn-lt"/>
                          <a:ea typeface="Calibri"/>
                          <a:cs typeface="Times New Roman"/>
                        </a:rPr>
                        <a:t>IMPACCT Program: Innovative Materials and Processes for Advanced Carbon Capture Technologies</a:t>
                      </a: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66 Fossil Fleet for Tomorrow</a:t>
                      </a:r>
                    </a:p>
                    <a:p>
                      <a:r>
                        <a:rPr lang="en-US" dirty="0" smtClean="0"/>
                        <a:t>Program 165 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Capture and Storage</a:t>
                      </a:r>
                      <a:endParaRPr lang="en-US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Carbon Capture Center</a:t>
                      </a:r>
                      <a:endParaRPr lang="en-US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Coal Utilization Research Council</a:t>
                      </a:r>
                      <a:endParaRPr lang="en-US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US-China Clean Energy Research Center</a:t>
                      </a:r>
                    </a:p>
                    <a:p>
                      <a:r>
                        <a:rPr lang="en-US" sz="1200" dirty="0" smtClean="0"/>
                        <a:t>Advanced Coal Technology Consortium</a:t>
                      </a:r>
                      <a:endParaRPr lang="en-US" sz="120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Carbon Sequestration Initiative (CSI)</a:t>
                      </a:r>
                      <a:endParaRPr lang="en-US" sz="1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Carnegie Mellon Electricity Industry Center (CEIC)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468" y="4506560"/>
            <a:ext cx="365760" cy="36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 cstate="print"/>
          <a:srcRect l="17412" t="6349" r="9055" b="6349"/>
          <a:stretch/>
        </p:blipFill>
        <p:spPr bwMode="auto">
          <a:xfrm>
            <a:off x="377894" y="2932951"/>
            <a:ext cx="57725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http://my.epri.com/imageserver/EPRI/EpriHeader/Images/RGB-master-epriweb.gif"/>
          <p:cNvPicPr>
            <a:picLocks noChangeAspect="1" noChangeArrowheads="1"/>
          </p:cNvPicPr>
          <p:nvPr/>
        </p:nvPicPr>
        <p:blipFill>
          <a:blip r:embed="rId5" cstate="print"/>
          <a:srcRect t="12414" b="12414"/>
          <a:stretch>
            <a:fillRect/>
          </a:stretch>
        </p:blipFill>
        <p:spPr bwMode="auto">
          <a:xfrm>
            <a:off x="568316" y="2316653"/>
            <a:ext cx="2164380" cy="365760"/>
          </a:xfrm>
          <a:prstGeom prst="rect">
            <a:avLst/>
          </a:prstGeom>
          <a:noFill/>
        </p:spPr>
      </p:pic>
      <p:pic>
        <p:nvPicPr>
          <p:cNvPr id="12" name="Picture 11" descr="http://en.academic.ru/pictures/enwiki/85/US-DeptOfEnergy-Se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773" y="4506154"/>
            <a:ext cx="367199" cy="367199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49" y="3722254"/>
            <a:ext cx="1081704" cy="4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 descr="MIT: Massachusetts Institute of Technolog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9089" y="5255485"/>
            <a:ext cx="2443177" cy="314807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3694" y="848472"/>
            <a:ext cx="478472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http://en.academic.ru/pictures/enwiki/85/US-DeptOfEnergy-Se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421" y="847753"/>
            <a:ext cx="367199" cy="367199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7369" y="1628921"/>
            <a:ext cx="906962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67" y="848472"/>
            <a:ext cx="665018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05" y="848472"/>
            <a:ext cx="544982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1" b="21127"/>
          <a:stretch/>
        </p:blipFill>
        <p:spPr bwMode="auto">
          <a:xfrm>
            <a:off x="2057748" y="1628921"/>
            <a:ext cx="965201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http://www.cleancoalworldwide.org/pro_img/201104220124541.gif"/>
          <p:cNvPicPr>
            <a:picLocks noChangeAspect="1" noChangeArrowheads="1"/>
          </p:cNvPicPr>
          <p:nvPr/>
        </p:nvPicPr>
        <p:blipFill>
          <a:blip r:embed="rId14" cstate="print"/>
          <a:srcRect t="24000" b="24000"/>
          <a:stretch>
            <a:fillRect/>
          </a:stretch>
        </p:blipFill>
        <p:spPr bwMode="auto">
          <a:xfrm>
            <a:off x="1849241" y="4547106"/>
            <a:ext cx="1234440" cy="285294"/>
          </a:xfrm>
          <a:prstGeom prst="rect">
            <a:avLst/>
          </a:prstGeom>
          <a:noFill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04" y="3006839"/>
            <a:ext cx="1115568" cy="40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 descr="http://en.academic.ru/pictures/enwiki/85/US-DeptOfEnergy-Se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524" y="1582482"/>
            <a:ext cx="367199" cy="36719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81" y="5829448"/>
            <a:ext cx="913587" cy="63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0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25718</TotalTime>
  <Words>278</Words>
  <Application>Microsoft Office PowerPoint</Application>
  <PresentationFormat>Custom</PresentationFormat>
  <Paragraphs>73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Progress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i97563</dc:creator>
  <cp:lastModifiedBy>Williams, Tricia</cp:lastModifiedBy>
  <cp:revision>1069</cp:revision>
  <cp:lastPrinted>2014-03-31T21:03:40Z</cp:lastPrinted>
  <dcterms:created xsi:type="dcterms:W3CDTF">2013-07-26T18:06:07Z</dcterms:created>
  <dcterms:modified xsi:type="dcterms:W3CDTF">2014-04-21T23:53:39Z</dcterms:modified>
</cp:coreProperties>
</file>