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57" r:id="rId3"/>
    <p:sldId id="258" r:id="rId4"/>
    <p:sldId id="260" r:id="rId5"/>
    <p:sldId id="264" r:id="rId6"/>
    <p:sldId id="272" r:id="rId7"/>
    <p:sldId id="269" r:id="rId8"/>
    <p:sldId id="270" r:id="rId9"/>
    <p:sldId id="271" r:id="rId10"/>
    <p:sldId id="276" r:id="rId11"/>
    <p:sldId id="273" r:id="rId12"/>
    <p:sldId id="275" r:id="rId13"/>
    <p:sldId id="277" r:id="rId14"/>
    <p:sldId id="278" r:id="rId15"/>
    <p:sldId id="279" r:id="rId16"/>
    <p:sldId id="280" r:id="rId17"/>
    <p:sldId id="281" r:id="rId18"/>
    <p:sldId id="282" r:id="rId19"/>
    <p:sldId id="283" r:id="rId20"/>
    <p:sldId id="284" r:id="rId21"/>
    <p:sldId id="291" r:id="rId22"/>
    <p:sldId id="346" r:id="rId23"/>
    <p:sldId id="347" r:id="rId24"/>
    <p:sldId id="294" r:id="rId25"/>
    <p:sldId id="298" r:id="rId26"/>
    <p:sldId id="334" r:id="rId27"/>
    <p:sldId id="335" r:id="rId28"/>
    <p:sldId id="353" r:id="rId29"/>
    <p:sldId id="310" r:id="rId30"/>
    <p:sldId id="355" r:id="rId31"/>
    <p:sldId id="356" r:id="rId32"/>
    <p:sldId id="358" r:id="rId33"/>
    <p:sldId id="359" r:id="rId34"/>
    <p:sldId id="360" r:id="rId35"/>
    <p:sldId id="314" r:id="rId36"/>
    <p:sldId id="336" r:id="rId37"/>
    <p:sldId id="361" r:id="rId38"/>
    <p:sldId id="362" r:id="rId39"/>
    <p:sldId id="337" r:id="rId40"/>
    <p:sldId id="352" r:id="rId41"/>
    <p:sldId id="351" r:id="rId42"/>
    <p:sldId id="324" r:id="rId43"/>
    <p:sldId id="343" r:id="rId44"/>
    <p:sldId id="345" r:id="rId45"/>
    <p:sldId id="330" r:id="rId46"/>
    <p:sldId id="331" r:id="rId47"/>
    <p:sldId id="332" r:id="rId48"/>
    <p:sldId id="333" r:id="rId49"/>
    <p:sldId id="354" r:id="rId50"/>
    <p:sldId id="348" r:id="rId51"/>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andal\Documents\Copia%20de%20HISTORIC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es-SV"/>
              <a:t>Evolución</a:t>
            </a:r>
            <a:r>
              <a:rPr lang="es-SV" baseline="0"/>
              <a:t> de la Capacidad Instalada</a:t>
            </a:r>
          </a:p>
        </c:rich>
      </c:tx>
      <c:layout>
        <c:manualLayout>
          <c:xMode val="edge"/>
          <c:yMode val="edge"/>
          <c:x val="0.26977186339435427"/>
          <c:y val="7.3578598298734463E-2"/>
        </c:manualLayout>
      </c:layout>
      <c:overlay val="1"/>
    </c:title>
    <c:autoTitleDeleted val="0"/>
    <c:plotArea>
      <c:layout>
        <c:manualLayout>
          <c:layoutTarget val="inner"/>
          <c:xMode val="edge"/>
          <c:yMode val="edge"/>
          <c:x val="0.10235634248810699"/>
          <c:y val="5.9726268443662384E-2"/>
          <c:w val="0.86779933762011796"/>
          <c:h val="0.80820985188211014"/>
        </c:manualLayout>
      </c:layout>
      <c:areaChart>
        <c:grouping val="stacked"/>
        <c:varyColors val="0"/>
        <c:ser>
          <c:idx val="0"/>
          <c:order val="0"/>
          <c:tx>
            <c:strRef>
              <c:f>'Capacidad Instalada MW'!$AG$6</c:f>
              <c:strCache>
                <c:ptCount val="1"/>
                <c:pt idx="0">
                  <c:v>HIDRO</c:v>
                </c:pt>
              </c:strCache>
            </c:strRef>
          </c:tx>
          <c:spPr>
            <a:ln w="25400">
              <a:noFill/>
            </a:ln>
          </c:spPr>
          <c:cat>
            <c:numRef>
              <c:f>'Capacidad Instalada MW'!$AF$7:$AF$66</c:f>
              <c:numCache>
                <c:formatCode>General</c:formatCode>
                <c:ptCount val="60"/>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numCache>
            </c:numRef>
          </c:cat>
          <c:val>
            <c:numRef>
              <c:f>'Capacidad Instalada MW'!$AG$7:$AG$66</c:f>
              <c:numCache>
                <c:formatCode>0.0</c:formatCode>
                <c:ptCount val="60"/>
                <c:pt idx="0">
                  <c:v>30</c:v>
                </c:pt>
                <c:pt idx="1">
                  <c:v>31</c:v>
                </c:pt>
                <c:pt idx="2">
                  <c:v>32</c:v>
                </c:pt>
                <c:pt idx="3">
                  <c:v>45</c:v>
                </c:pt>
                <c:pt idx="4">
                  <c:v>46</c:v>
                </c:pt>
                <c:pt idx="5">
                  <c:v>47</c:v>
                </c:pt>
                <c:pt idx="6">
                  <c:v>48</c:v>
                </c:pt>
                <c:pt idx="7">
                  <c:v>60</c:v>
                </c:pt>
                <c:pt idx="8">
                  <c:v>61</c:v>
                </c:pt>
                <c:pt idx="9">
                  <c:v>75</c:v>
                </c:pt>
                <c:pt idx="10">
                  <c:v>75</c:v>
                </c:pt>
                <c:pt idx="11">
                  <c:v>75</c:v>
                </c:pt>
                <c:pt idx="12">
                  <c:v>96.4</c:v>
                </c:pt>
                <c:pt idx="13">
                  <c:v>96.4</c:v>
                </c:pt>
                <c:pt idx="14">
                  <c:v>96.4</c:v>
                </c:pt>
                <c:pt idx="15">
                  <c:v>96.4</c:v>
                </c:pt>
                <c:pt idx="16">
                  <c:v>96.4</c:v>
                </c:pt>
                <c:pt idx="17">
                  <c:v>96.4</c:v>
                </c:pt>
                <c:pt idx="18">
                  <c:v>96.4</c:v>
                </c:pt>
                <c:pt idx="19">
                  <c:v>96.4</c:v>
                </c:pt>
                <c:pt idx="20">
                  <c:v>96.4</c:v>
                </c:pt>
                <c:pt idx="21">
                  <c:v>96.4</c:v>
                </c:pt>
                <c:pt idx="22">
                  <c:v>96.4</c:v>
                </c:pt>
                <c:pt idx="23">
                  <c:v>231.4</c:v>
                </c:pt>
                <c:pt idx="24">
                  <c:v>231.4</c:v>
                </c:pt>
                <c:pt idx="25">
                  <c:v>231.4</c:v>
                </c:pt>
                <c:pt idx="26">
                  <c:v>231.4</c:v>
                </c:pt>
                <c:pt idx="27">
                  <c:v>231.4</c:v>
                </c:pt>
                <c:pt idx="28">
                  <c:v>231.4</c:v>
                </c:pt>
                <c:pt idx="29">
                  <c:v>309.7</c:v>
                </c:pt>
                <c:pt idx="30">
                  <c:v>388</c:v>
                </c:pt>
                <c:pt idx="31">
                  <c:v>388</c:v>
                </c:pt>
                <c:pt idx="32">
                  <c:v>388</c:v>
                </c:pt>
                <c:pt idx="33">
                  <c:v>388</c:v>
                </c:pt>
                <c:pt idx="34">
                  <c:v>388</c:v>
                </c:pt>
                <c:pt idx="35">
                  <c:v>388</c:v>
                </c:pt>
                <c:pt idx="36">
                  <c:v>388</c:v>
                </c:pt>
                <c:pt idx="37">
                  <c:v>388</c:v>
                </c:pt>
                <c:pt idx="38">
                  <c:v>388</c:v>
                </c:pt>
                <c:pt idx="39">
                  <c:v>388</c:v>
                </c:pt>
                <c:pt idx="40">
                  <c:v>388</c:v>
                </c:pt>
                <c:pt idx="41">
                  <c:v>388</c:v>
                </c:pt>
                <c:pt idx="42">
                  <c:v>388</c:v>
                </c:pt>
                <c:pt idx="43">
                  <c:v>388</c:v>
                </c:pt>
                <c:pt idx="44">
                  <c:v>388</c:v>
                </c:pt>
                <c:pt idx="45">
                  <c:v>388</c:v>
                </c:pt>
                <c:pt idx="46">
                  <c:v>394.7</c:v>
                </c:pt>
                <c:pt idx="47">
                  <c:v>395.8</c:v>
                </c:pt>
                <c:pt idx="48">
                  <c:v>410.8</c:v>
                </c:pt>
                <c:pt idx="49">
                  <c:v>429.70000000000005</c:v>
                </c:pt>
                <c:pt idx="50">
                  <c:v>429.70000000000005</c:v>
                </c:pt>
                <c:pt idx="51">
                  <c:v>448.6</c:v>
                </c:pt>
                <c:pt idx="52">
                  <c:v>460.3</c:v>
                </c:pt>
                <c:pt idx="53">
                  <c:v>472</c:v>
                </c:pt>
                <c:pt idx="54">
                  <c:v>472</c:v>
                </c:pt>
                <c:pt idx="55">
                  <c:v>472</c:v>
                </c:pt>
                <c:pt idx="56">
                  <c:v>472</c:v>
                </c:pt>
                <c:pt idx="57">
                  <c:v>472</c:v>
                </c:pt>
                <c:pt idx="58">
                  <c:v>472</c:v>
                </c:pt>
                <c:pt idx="59" formatCode="0.00">
                  <c:v>472.6</c:v>
                </c:pt>
              </c:numCache>
            </c:numRef>
          </c:val>
        </c:ser>
        <c:ser>
          <c:idx val="1"/>
          <c:order val="1"/>
          <c:tx>
            <c:strRef>
              <c:f>'Capacidad Instalada MW'!$AH$6</c:f>
              <c:strCache>
                <c:ptCount val="1"/>
                <c:pt idx="0">
                  <c:v>GEO</c:v>
                </c:pt>
              </c:strCache>
            </c:strRef>
          </c:tx>
          <c:spPr>
            <a:solidFill>
              <a:srgbClr val="92D050"/>
            </a:solidFill>
            <a:ln w="25400">
              <a:noFill/>
            </a:ln>
          </c:spPr>
          <c:cat>
            <c:numRef>
              <c:f>'Capacidad Instalada MW'!$AF$7:$AF$66</c:f>
              <c:numCache>
                <c:formatCode>General</c:formatCode>
                <c:ptCount val="60"/>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numCache>
            </c:numRef>
          </c:cat>
          <c:val>
            <c:numRef>
              <c:f>'Capacidad Instalada MW'!$AH$7:$AH$66</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30</c:v>
                </c:pt>
                <c:pt idx="22">
                  <c:v>60</c:v>
                </c:pt>
                <c:pt idx="23">
                  <c:v>60</c:v>
                </c:pt>
                <c:pt idx="24">
                  <c:v>60</c:v>
                </c:pt>
                <c:pt idx="25">
                  <c:v>60</c:v>
                </c:pt>
                <c:pt idx="26">
                  <c:v>95</c:v>
                </c:pt>
                <c:pt idx="27">
                  <c:v>95</c:v>
                </c:pt>
                <c:pt idx="28">
                  <c:v>95</c:v>
                </c:pt>
                <c:pt idx="29">
                  <c:v>95</c:v>
                </c:pt>
                <c:pt idx="30">
                  <c:v>95</c:v>
                </c:pt>
                <c:pt idx="31">
                  <c:v>95</c:v>
                </c:pt>
                <c:pt idx="32">
                  <c:v>95</c:v>
                </c:pt>
                <c:pt idx="33">
                  <c:v>95</c:v>
                </c:pt>
                <c:pt idx="34">
                  <c:v>95</c:v>
                </c:pt>
                <c:pt idx="35">
                  <c:v>95</c:v>
                </c:pt>
                <c:pt idx="36">
                  <c:v>95</c:v>
                </c:pt>
                <c:pt idx="37">
                  <c:v>95</c:v>
                </c:pt>
                <c:pt idx="38">
                  <c:v>105</c:v>
                </c:pt>
                <c:pt idx="39">
                  <c:v>105</c:v>
                </c:pt>
                <c:pt idx="40">
                  <c:v>105</c:v>
                </c:pt>
                <c:pt idx="41">
                  <c:v>105</c:v>
                </c:pt>
                <c:pt idx="42">
                  <c:v>105</c:v>
                </c:pt>
                <c:pt idx="43">
                  <c:v>105</c:v>
                </c:pt>
                <c:pt idx="44">
                  <c:v>105</c:v>
                </c:pt>
                <c:pt idx="45">
                  <c:v>150</c:v>
                </c:pt>
                <c:pt idx="46">
                  <c:v>161.19999999999999</c:v>
                </c:pt>
                <c:pt idx="47">
                  <c:v>161.19999999999999</c:v>
                </c:pt>
                <c:pt idx="48">
                  <c:v>161.24</c:v>
                </c:pt>
                <c:pt idx="49">
                  <c:v>161.19999999999999</c:v>
                </c:pt>
                <c:pt idx="50">
                  <c:v>151.19999999999999</c:v>
                </c:pt>
                <c:pt idx="51">
                  <c:v>151.19999999999999</c:v>
                </c:pt>
                <c:pt idx="52">
                  <c:v>151.19999999999999</c:v>
                </c:pt>
                <c:pt idx="53">
                  <c:v>204.4</c:v>
                </c:pt>
                <c:pt idx="54">
                  <c:v>204.4</c:v>
                </c:pt>
                <c:pt idx="55">
                  <c:v>204.4</c:v>
                </c:pt>
                <c:pt idx="56">
                  <c:v>204.4</c:v>
                </c:pt>
                <c:pt idx="57">
                  <c:v>204.4</c:v>
                </c:pt>
                <c:pt idx="58">
                  <c:v>204.4</c:v>
                </c:pt>
                <c:pt idx="59" formatCode="0.00">
                  <c:v>204.4</c:v>
                </c:pt>
              </c:numCache>
            </c:numRef>
          </c:val>
        </c:ser>
        <c:ser>
          <c:idx val="2"/>
          <c:order val="2"/>
          <c:tx>
            <c:strRef>
              <c:f>'Capacidad Instalada MW'!$AI$6</c:f>
              <c:strCache>
                <c:ptCount val="1"/>
                <c:pt idx="0">
                  <c:v>TÉRMICO</c:v>
                </c:pt>
              </c:strCache>
            </c:strRef>
          </c:tx>
          <c:spPr>
            <a:solidFill>
              <a:srgbClr val="C00000"/>
            </a:solidFill>
            <a:ln w="25400">
              <a:noFill/>
            </a:ln>
          </c:spPr>
          <c:cat>
            <c:numRef>
              <c:f>'Capacidad Instalada MW'!$AF$7:$AF$66</c:f>
              <c:numCache>
                <c:formatCode>General</c:formatCode>
                <c:ptCount val="60"/>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numCache>
            </c:numRef>
          </c:cat>
          <c:val>
            <c:numRef>
              <c:f>'Capacidad Instalada MW'!$AI$7:$AI$66</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6.6</c:v>
                </c:pt>
                <c:pt idx="12">
                  <c:v>36.6</c:v>
                </c:pt>
                <c:pt idx="13">
                  <c:v>36.6</c:v>
                </c:pt>
                <c:pt idx="14">
                  <c:v>69.599999999999994</c:v>
                </c:pt>
                <c:pt idx="15">
                  <c:v>69.599999999999994</c:v>
                </c:pt>
                <c:pt idx="16">
                  <c:v>69.599999999999994</c:v>
                </c:pt>
                <c:pt idx="17">
                  <c:v>69.599999999999994</c:v>
                </c:pt>
                <c:pt idx="18">
                  <c:v>102.6</c:v>
                </c:pt>
                <c:pt idx="19">
                  <c:v>123.5</c:v>
                </c:pt>
                <c:pt idx="20">
                  <c:v>123.5</c:v>
                </c:pt>
                <c:pt idx="21">
                  <c:v>123.5</c:v>
                </c:pt>
                <c:pt idx="22">
                  <c:v>123.5</c:v>
                </c:pt>
                <c:pt idx="23">
                  <c:v>123.5</c:v>
                </c:pt>
                <c:pt idx="24">
                  <c:v>123.5</c:v>
                </c:pt>
                <c:pt idx="25">
                  <c:v>123.5</c:v>
                </c:pt>
                <c:pt idx="26">
                  <c:v>123.5</c:v>
                </c:pt>
                <c:pt idx="27">
                  <c:v>123.5</c:v>
                </c:pt>
                <c:pt idx="28">
                  <c:v>123.5</c:v>
                </c:pt>
                <c:pt idx="29">
                  <c:v>123.5</c:v>
                </c:pt>
                <c:pt idx="30">
                  <c:v>148.80000000000001</c:v>
                </c:pt>
                <c:pt idx="31">
                  <c:v>148.80000000000001</c:v>
                </c:pt>
                <c:pt idx="32">
                  <c:v>167.4</c:v>
                </c:pt>
                <c:pt idx="33">
                  <c:v>167.4</c:v>
                </c:pt>
                <c:pt idx="34">
                  <c:v>167.4</c:v>
                </c:pt>
                <c:pt idx="35">
                  <c:v>167.4</c:v>
                </c:pt>
                <c:pt idx="36">
                  <c:v>167.4</c:v>
                </c:pt>
                <c:pt idx="37">
                  <c:v>167.4</c:v>
                </c:pt>
                <c:pt idx="38">
                  <c:v>204.9</c:v>
                </c:pt>
                <c:pt idx="39">
                  <c:v>324.5</c:v>
                </c:pt>
                <c:pt idx="40">
                  <c:v>324.5</c:v>
                </c:pt>
                <c:pt idx="41">
                  <c:v>415.5</c:v>
                </c:pt>
                <c:pt idx="42">
                  <c:v>450.4</c:v>
                </c:pt>
                <c:pt idx="43">
                  <c:v>450.4</c:v>
                </c:pt>
                <c:pt idx="44">
                  <c:v>450.4</c:v>
                </c:pt>
                <c:pt idx="45">
                  <c:v>450.4</c:v>
                </c:pt>
                <c:pt idx="46">
                  <c:v>450.4</c:v>
                </c:pt>
                <c:pt idx="47">
                  <c:v>560.6</c:v>
                </c:pt>
                <c:pt idx="48">
                  <c:v>472.20000000000005</c:v>
                </c:pt>
                <c:pt idx="49">
                  <c:v>494.6</c:v>
                </c:pt>
                <c:pt idx="50">
                  <c:v>494.6</c:v>
                </c:pt>
                <c:pt idx="51">
                  <c:v>494.6</c:v>
                </c:pt>
                <c:pt idx="52">
                  <c:v>589.90000000000009</c:v>
                </c:pt>
                <c:pt idx="53">
                  <c:v>635.40000000000009</c:v>
                </c:pt>
                <c:pt idx="54">
                  <c:v>642.20000000000005</c:v>
                </c:pt>
                <c:pt idx="55">
                  <c:v>691.2</c:v>
                </c:pt>
                <c:pt idx="56">
                  <c:v>691.2</c:v>
                </c:pt>
                <c:pt idx="57">
                  <c:v>691.2</c:v>
                </c:pt>
                <c:pt idx="58">
                  <c:v>691.2</c:v>
                </c:pt>
                <c:pt idx="59" formatCode="0.00">
                  <c:v>761.83120000000008</c:v>
                </c:pt>
              </c:numCache>
            </c:numRef>
          </c:val>
        </c:ser>
        <c:ser>
          <c:idx val="3"/>
          <c:order val="3"/>
          <c:tx>
            <c:strRef>
              <c:f>'Capacidad Instalada MW'!$AJ$6</c:f>
              <c:strCache>
                <c:ptCount val="1"/>
                <c:pt idx="0">
                  <c:v>BIOMASA</c:v>
                </c:pt>
              </c:strCache>
            </c:strRef>
          </c:tx>
          <c:spPr>
            <a:solidFill>
              <a:srgbClr val="FFFF00"/>
            </a:solidFill>
            <a:ln w="25400">
              <a:noFill/>
            </a:ln>
          </c:spPr>
          <c:cat>
            <c:numRef>
              <c:f>'Capacidad Instalada MW'!$AF$7:$AF$66</c:f>
              <c:numCache>
                <c:formatCode>General</c:formatCode>
                <c:ptCount val="60"/>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numCache>
            </c:numRef>
          </c:cat>
          <c:val>
            <c:numRef>
              <c:f>'Capacidad Instalada MW'!$AJ$7:$AJ$66</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20</c:v>
                </c:pt>
                <c:pt idx="50">
                  <c:v>20</c:v>
                </c:pt>
                <c:pt idx="51">
                  <c:v>25</c:v>
                </c:pt>
                <c:pt idx="52">
                  <c:v>29</c:v>
                </c:pt>
                <c:pt idx="53">
                  <c:v>60</c:v>
                </c:pt>
                <c:pt idx="54">
                  <c:v>103.5</c:v>
                </c:pt>
                <c:pt idx="55">
                  <c:v>103.5</c:v>
                </c:pt>
                <c:pt idx="56">
                  <c:v>93.5</c:v>
                </c:pt>
                <c:pt idx="57">
                  <c:v>109.5</c:v>
                </c:pt>
                <c:pt idx="58">
                  <c:v>109.5</c:v>
                </c:pt>
                <c:pt idx="59" formatCode="0.00">
                  <c:v>109.5</c:v>
                </c:pt>
              </c:numCache>
            </c:numRef>
          </c:val>
        </c:ser>
        <c:dLbls>
          <c:showLegendKey val="0"/>
          <c:showVal val="0"/>
          <c:showCatName val="0"/>
          <c:showSerName val="0"/>
          <c:showPercent val="0"/>
          <c:showBubbleSize val="0"/>
        </c:dLbls>
        <c:axId val="128783872"/>
        <c:axId val="82834496"/>
      </c:areaChart>
      <c:catAx>
        <c:axId val="128783872"/>
        <c:scaling>
          <c:orientation val="minMax"/>
        </c:scaling>
        <c:delete val="0"/>
        <c:axPos val="b"/>
        <c:numFmt formatCode="General" sourceLinked="1"/>
        <c:majorTickMark val="out"/>
        <c:minorTickMark val="none"/>
        <c:tickLblPos val="nextTo"/>
        <c:txPr>
          <a:bodyPr rot="-5400000"/>
          <a:lstStyle/>
          <a:p>
            <a:pPr>
              <a:defRPr sz="1200"/>
            </a:pPr>
            <a:endParaRPr lang="en-US"/>
          </a:p>
        </c:txPr>
        <c:crossAx val="82834496"/>
        <c:crosses val="autoZero"/>
        <c:auto val="1"/>
        <c:lblAlgn val="ctr"/>
        <c:lblOffset val="100"/>
        <c:noMultiLvlLbl val="0"/>
      </c:catAx>
      <c:valAx>
        <c:axId val="82834496"/>
        <c:scaling>
          <c:orientation val="minMax"/>
        </c:scaling>
        <c:delete val="0"/>
        <c:axPos val="l"/>
        <c:majorGridlines/>
        <c:title>
          <c:tx>
            <c:rich>
              <a:bodyPr rot="-5400000" vert="horz"/>
              <a:lstStyle/>
              <a:p>
                <a:pPr>
                  <a:defRPr sz="1100"/>
                </a:pPr>
                <a:r>
                  <a:rPr lang="es-ES" sz="1100"/>
                  <a:t>MW</a:t>
                </a:r>
              </a:p>
            </c:rich>
          </c:tx>
          <c:overlay val="0"/>
        </c:title>
        <c:numFmt formatCode="0" sourceLinked="0"/>
        <c:majorTickMark val="out"/>
        <c:minorTickMark val="none"/>
        <c:tickLblPos val="nextTo"/>
        <c:txPr>
          <a:bodyPr/>
          <a:lstStyle/>
          <a:p>
            <a:pPr>
              <a:defRPr sz="1100"/>
            </a:pPr>
            <a:endParaRPr lang="en-US"/>
          </a:p>
        </c:txPr>
        <c:crossAx val="128783872"/>
        <c:crosses val="autoZero"/>
        <c:crossBetween val="midCat"/>
      </c:valAx>
    </c:plotArea>
    <c:plotVisOnly val="1"/>
    <c:dispBlanksAs val="zero"/>
    <c:showDLblsOverMax val="0"/>
  </c:chart>
  <c:spPr>
    <a:ln>
      <a:noFill/>
    </a:ln>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09315-5F79-4193-924D-3BD4C7EF0FCF}"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s-SV"/>
        </a:p>
      </dgm:t>
    </dgm:pt>
    <dgm:pt modelId="{39177624-532C-46AD-9D76-8C5178A6E9C3}">
      <dgm:prSet phldrT="[Texto]" custT="1"/>
      <dgm:spPr/>
      <dgm:t>
        <a:bodyPr/>
        <a:lstStyle/>
        <a:p>
          <a:endParaRPr lang="es-MX" sz="1600" dirty="0" smtClean="0"/>
        </a:p>
        <a:p>
          <a:endParaRPr lang="es-MX" sz="1600" dirty="0" smtClean="0"/>
        </a:p>
        <a:p>
          <a:r>
            <a:rPr lang="es-MX" sz="1600" dirty="0" err="1" smtClean="0"/>
            <a:t>Hidro</a:t>
          </a:r>
          <a:endParaRPr lang="es-SV" sz="1600" dirty="0"/>
        </a:p>
      </dgm:t>
    </dgm:pt>
    <dgm:pt modelId="{A3AFA66D-A323-4206-B56C-30F7323996F8}" type="parTrans" cxnId="{17B6D036-69D4-4DEF-8175-5C730D971F87}">
      <dgm:prSet/>
      <dgm:spPr/>
      <dgm:t>
        <a:bodyPr/>
        <a:lstStyle/>
        <a:p>
          <a:endParaRPr lang="es-SV"/>
        </a:p>
      </dgm:t>
    </dgm:pt>
    <dgm:pt modelId="{BDB6B606-90B9-4213-BCC1-E3C649A74F56}" type="sibTrans" cxnId="{17B6D036-69D4-4DEF-8175-5C730D971F87}">
      <dgm:prSet/>
      <dgm:spPr/>
      <dgm:t>
        <a:bodyPr/>
        <a:lstStyle/>
        <a:p>
          <a:endParaRPr lang="es-SV"/>
        </a:p>
      </dgm:t>
    </dgm:pt>
    <dgm:pt modelId="{4EEC7702-0691-4D65-BBAD-85C6B1AC51FD}">
      <dgm:prSet phldrT="[Texto]" custT="1"/>
      <dgm:spPr/>
      <dgm:t>
        <a:bodyPr/>
        <a:lstStyle/>
        <a:p>
          <a:endParaRPr lang="es-MX" sz="1600" dirty="0" smtClean="0"/>
        </a:p>
        <a:p>
          <a:endParaRPr lang="es-MX" sz="1600" dirty="0" smtClean="0"/>
        </a:p>
        <a:p>
          <a:r>
            <a:rPr lang="es-MX" sz="1600" dirty="0" smtClean="0"/>
            <a:t>Geotermia</a:t>
          </a:r>
          <a:endParaRPr lang="es-SV" sz="1600" dirty="0"/>
        </a:p>
      </dgm:t>
    </dgm:pt>
    <dgm:pt modelId="{76D1B048-DF2A-4F51-9DA7-FA65BB4BFEF3}" type="parTrans" cxnId="{A7D73F14-BA5C-42AB-81FB-EB1140E0F285}">
      <dgm:prSet/>
      <dgm:spPr/>
      <dgm:t>
        <a:bodyPr/>
        <a:lstStyle/>
        <a:p>
          <a:endParaRPr lang="es-SV"/>
        </a:p>
      </dgm:t>
    </dgm:pt>
    <dgm:pt modelId="{878116D0-0B0E-41FE-B28C-DC40E3477148}" type="sibTrans" cxnId="{A7D73F14-BA5C-42AB-81FB-EB1140E0F285}">
      <dgm:prSet/>
      <dgm:spPr/>
      <dgm:t>
        <a:bodyPr/>
        <a:lstStyle/>
        <a:p>
          <a:endParaRPr lang="es-SV"/>
        </a:p>
      </dgm:t>
    </dgm:pt>
    <dgm:pt modelId="{CE108E26-109D-492C-AC88-686962151D0A}">
      <dgm:prSet phldrT="[Texto]" custT="1"/>
      <dgm:spPr/>
      <dgm:t>
        <a:bodyPr/>
        <a:lstStyle/>
        <a:p>
          <a:endParaRPr lang="es-MX" sz="1600" dirty="0" smtClean="0"/>
        </a:p>
        <a:p>
          <a:endParaRPr lang="es-MX" sz="1600" dirty="0" smtClean="0"/>
        </a:p>
        <a:p>
          <a:r>
            <a:rPr lang="es-MX" sz="1600" dirty="0" smtClean="0"/>
            <a:t>Eólica</a:t>
          </a:r>
          <a:endParaRPr lang="es-SV" sz="1600" dirty="0"/>
        </a:p>
      </dgm:t>
    </dgm:pt>
    <dgm:pt modelId="{5FA87DA2-BBCC-40FB-92BB-19955AA92D5F}" type="parTrans" cxnId="{8C2A046D-F627-4F45-A224-D78AD9A8F793}">
      <dgm:prSet/>
      <dgm:spPr/>
      <dgm:t>
        <a:bodyPr/>
        <a:lstStyle/>
        <a:p>
          <a:endParaRPr lang="es-SV"/>
        </a:p>
      </dgm:t>
    </dgm:pt>
    <dgm:pt modelId="{1A2C5042-F84E-482B-AFD0-483AB0FA38B7}" type="sibTrans" cxnId="{8C2A046D-F627-4F45-A224-D78AD9A8F793}">
      <dgm:prSet/>
      <dgm:spPr/>
      <dgm:t>
        <a:bodyPr/>
        <a:lstStyle/>
        <a:p>
          <a:endParaRPr lang="es-SV"/>
        </a:p>
      </dgm:t>
    </dgm:pt>
    <dgm:pt modelId="{C435B9CC-0D2F-428C-A45A-0480156F22F6}">
      <dgm:prSet phldrT="[Texto]" custT="1"/>
      <dgm:spPr/>
      <dgm:t>
        <a:bodyPr/>
        <a:lstStyle/>
        <a:p>
          <a:endParaRPr lang="es-MX" sz="2400" dirty="0" smtClean="0"/>
        </a:p>
        <a:p>
          <a:r>
            <a:rPr lang="es-MX" sz="1800" dirty="0" smtClean="0">
              <a:latin typeface="+mj-lt"/>
            </a:rPr>
            <a:t>SFV</a:t>
          </a:r>
          <a:endParaRPr lang="es-SV" sz="1800" dirty="0">
            <a:latin typeface="+mj-lt"/>
          </a:endParaRPr>
        </a:p>
      </dgm:t>
    </dgm:pt>
    <dgm:pt modelId="{F1A9955B-1B53-4346-BA3C-BBABFB01F65F}" type="parTrans" cxnId="{0B0A1BCF-00DC-4F03-B299-49606E7BFD79}">
      <dgm:prSet/>
      <dgm:spPr/>
      <dgm:t>
        <a:bodyPr/>
        <a:lstStyle/>
        <a:p>
          <a:endParaRPr lang="es-SV"/>
        </a:p>
      </dgm:t>
    </dgm:pt>
    <dgm:pt modelId="{4CB94F92-3DCF-43C6-B3DE-E9E2856543D4}" type="sibTrans" cxnId="{0B0A1BCF-00DC-4F03-B299-49606E7BFD79}">
      <dgm:prSet/>
      <dgm:spPr/>
      <dgm:t>
        <a:bodyPr/>
        <a:lstStyle/>
        <a:p>
          <a:endParaRPr lang="es-SV"/>
        </a:p>
      </dgm:t>
    </dgm:pt>
    <dgm:pt modelId="{209AC42A-E39E-47A2-A456-4CC753FCD0C5}">
      <dgm:prSet phldrT="[Texto]" custT="1"/>
      <dgm:spPr/>
      <dgm:t>
        <a:bodyPr/>
        <a:lstStyle/>
        <a:p>
          <a:endParaRPr lang="es-MX" sz="1600" dirty="0" smtClean="0"/>
        </a:p>
        <a:p>
          <a:r>
            <a:rPr lang="es-MX" sz="1800" dirty="0" smtClean="0"/>
            <a:t>Solar térmica </a:t>
          </a:r>
          <a:r>
            <a:rPr lang="es-MX" sz="1400" dirty="0" smtClean="0"/>
            <a:t>concentrada</a:t>
          </a:r>
          <a:endParaRPr lang="es-SV" sz="1400" dirty="0"/>
        </a:p>
      </dgm:t>
    </dgm:pt>
    <dgm:pt modelId="{893BF7EC-9CF7-467D-8BB1-0D2667EEF001}" type="parTrans" cxnId="{8EFBACD2-23AD-48CA-8D3B-4CC546F03D54}">
      <dgm:prSet/>
      <dgm:spPr/>
      <dgm:t>
        <a:bodyPr/>
        <a:lstStyle/>
        <a:p>
          <a:endParaRPr lang="es-SV"/>
        </a:p>
      </dgm:t>
    </dgm:pt>
    <dgm:pt modelId="{75122F09-C06B-4E19-873D-3C7B3F8FF174}" type="sibTrans" cxnId="{8EFBACD2-23AD-48CA-8D3B-4CC546F03D54}">
      <dgm:prSet/>
      <dgm:spPr/>
      <dgm:t>
        <a:bodyPr/>
        <a:lstStyle/>
        <a:p>
          <a:endParaRPr lang="es-SV"/>
        </a:p>
      </dgm:t>
    </dgm:pt>
    <dgm:pt modelId="{7C485F0E-EAFF-4E56-B60E-42DEA35FDCF9}">
      <dgm:prSet phldrT="[Texto]" custT="1"/>
      <dgm:spPr/>
      <dgm:t>
        <a:bodyPr/>
        <a:lstStyle/>
        <a:p>
          <a:endParaRPr lang="es-MX" sz="1600" dirty="0" smtClean="0"/>
        </a:p>
        <a:p>
          <a:r>
            <a:rPr lang="es-MX" sz="1600" dirty="0" smtClean="0"/>
            <a:t>Biomasa y biogás</a:t>
          </a:r>
          <a:endParaRPr lang="es-SV" sz="1600" dirty="0"/>
        </a:p>
      </dgm:t>
    </dgm:pt>
    <dgm:pt modelId="{0E90F4D9-3BC2-41F5-B842-E83CA098B40A}" type="parTrans" cxnId="{85F66B54-04A7-4A2E-98D1-18BDAF0B2E02}">
      <dgm:prSet/>
      <dgm:spPr/>
      <dgm:t>
        <a:bodyPr/>
        <a:lstStyle/>
        <a:p>
          <a:endParaRPr lang="es-SV"/>
        </a:p>
      </dgm:t>
    </dgm:pt>
    <dgm:pt modelId="{1871581D-570D-4E6D-98B1-77804E09B89A}" type="sibTrans" cxnId="{85F66B54-04A7-4A2E-98D1-18BDAF0B2E02}">
      <dgm:prSet/>
      <dgm:spPr/>
      <dgm:t>
        <a:bodyPr/>
        <a:lstStyle/>
        <a:p>
          <a:endParaRPr lang="es-SV"/>
        </a:p>
      </dgm:t>
    </dgm:pt>
    <dgm:pt modelId="{670738C2-FD19-4673-96DD-84CB90091EE9}" type="pres">
      <dgm:prSet presAssocID="{C8409315-5F79-4193-924D-3BD4C7EF0FCF}" presName="Name0" presStyleCnt="0">
        <dgm:presLayoutVars>
          <dgm:dir/>
          <dgm:resizeHandles val="exact"/>
        </dgm:presLayoutVars>
      </dgm:prSet>
      <dgm:spPr/>
      <dgm:t>
        <a:bodyPr/>
        <a:lstStyle/>
        <a:p>
          <a:endParaRPr lang="es-SV"/>
        </a:p>
      </dgm:t>
    </dgm:pt>
    <dgm:pt modelId="{692344B0-05ED-432E-BFC8-CBCE660E7284}" type="pres">
      <dgm:prSet presAssocID="{C8409315-5F79-4193-924D-3BD4C7EF0FCF}" presName="bkgdShp" presStyleLbl="alignAccFollowNode1" presStyleIdx="0" presStyleCnt="1"/>
      <dgm:spPr/>
      <dgm:t>
        <a:bodyPr/>
        <a:lstStyle/>
        <a:p>
          <a:endParaRPr lang="es-SV"/>
        </a:p>
      </dgm:t>
    </dgm:pt>
    <dgm:pt modelId="{E0306563-4CBD-4DC4-84A6-BBA988B3230A}" type="pres">
      <dgm:prSet presAssocID="{C8409315-5F79-4193-924D-3BD4C7EF0FCF}" presName="linComp" presStyleCnt="0"/>
      <dgm:spPr/>
      <dgm:t>
        <a:bodyPr/>
        <a:lstStyle/>
        <a:p>
          <a:endParaRPr lang="es-SV"/>
        </a:p>
      </dgm:t>
    </dgm:pt>
    <dgm:pt modelId="{948F429A-8D0F-4E52-84C5-329377013C23}" type="pres">
      <dgm:prSet presAssocID="{39177624-532C-46AD-9D76-8C5178A6E9C3}" presName="compNode" presStyleCnt="0"/>
      <dgm:spPr/>
      <dgm:t>
        <a:bodyPr/>
        <a:lstStyle/>
        <a:p>
          <a:endParaRPr lang="es-SV"/>
        </a:p>
      </dgm:t>
    </dgm:pt>
    <dgm:pt modelId="{ECC45967-4CBF-41BF-88C0-1B29546968A9}" type="pres">
      <dgm:prSet presAssocID="{39177624-532C-46AD-9D76-8C5178A6E9C3}" presName="node" presStyleLbl="node1" presStyleIdx="0" presStyleCnt="6">
        <dgm:presLayoutVars>
          <dgm:bulletEnabled val="1"/>
        </dgm:presLayoutVars>
      </dgm:prSet>
      <dgm:spPr/>
      <dgm:t>
        <a:bodyPr/>
        <a:lstStyle/>
        <a:p>
          <a:endParaRPr lang="es-SV"/>
        </a:p>
      </dgm:t>
    </dgm:pt>
    <dgm:pt modelId="{65939F4B-C47D-442B-BDC9-8A02F6828717}" type="pres">
      <dgm:prSet presAssocID="{39177624-532C-46AD-9D76-8C5178A6E9C3}" presName="invisiNode" presStyleLbl="node1" presStyleIdx="0" presStyleCnt="6"/>
      <dgm:spPr/>
      <dgm:t>
        <a:bodyPr/>
        <a:lstStyle/>
        <a:p>
          <a:endParaRPr lang="es-SV"/>
        </a:p>
      </dgm:t>
    </dgm:pt>
    <dgm:pt modelId="{6B7DE874-FF2D-476A-91C1-A61345EE56E3}" type="pres">
      <dgm:prSet presAssocID="{39177624-532C-46AD-9D76-8C5178A6E9C3}" presName="imagNode" presStyleLbl="fgImgPlace1" presStyleIdx="0" presStyleCnt="6"/>
      <dgm:spPr>
        <a:blipFill rotWithShape="1">
          <a:blip xmlns:r="http://schemas.openxmlformats.org/officeDocument/2006/relationships" r:embed="rId1"/>
          <a:stretch>
            <a:fillRect/>
          </a:stretch>
        </a:blipFill>
      </dgm:spPr>
      <dgm:t>
        <a:bodyPr/>
        <a:lstStyle/>
        <a:p>
          <a:endParaRPr lang="es-SV"/>
        </a:p>
      </dgm:t>
    </dgm:pt>
    <dgm:pt modelId="{8A6F5868-B9F6-426C-9AD3-B1469DD71DC7}" type="pres">
      <dgm:prSet presAssocID="{BDB6B606-90B9-4213-BCC1-E3C649A74F56}" presName="sibTrans" presStyleLbl="sibTrans2D1" presStyleIdx="0" presStyleCnt="0"/>
      <dgm:spPr/>
      <dgm:t>
        <a:bodyPr/>
        <a:lstStyle/>
        <a:p>
          <a:endParaRPr lang="es-SV"/>
        </a:p>
      </dgm:t>
    </dgm:pt>
    <dgm:pt modelId="{196B69DE-041C-4F0F-A5BA-AB580713AB92}" type="pres">
      <dgm:prSet presAssocID="{4EEC7702-0691-4D65-BBAD-85C6B1AC51FD}" presName="compNode" presStyleCnt="0"/>
      <dgm:spPr/>
      <dgm:t>
        <a:bodyPr/>
        <a:lstStyle/>
        <a:p>
          <a:endParaRPr lang="es-SV"/>
        </a:p>
      </dgm:t>
    </dgm:pt>
    <dgm:pt modelId="{70D70EA3-D2DB-4450-ACD4-A8A454E574F5}" type="pres">
      <dgm:prSet presAssocID="{4EEC7702-0691-4D65-BBAD-85C6B1AC51FD}" presName="node" presStyleLbl="node1" presStyleIdx="1" presStyleCnt="6">
        <dgm:presLayoutVars>
          <dgm:bulletEnabled val="1"/>
        </dgm:presLayoutVars>
      </dgm:prSet>
      <dgm:spPr/>
      <dgm:t>
        <a:bodyPr/>
        <a:lstStyle/>
        <a:p>
          <a:endParaRPr lang="es-SV"/>
        </a:p>
      </dgm:t>
    </dgm:pt>
    <dgm:pt modelId="{41DCA944-A5CF-432D-8DA4-ECDA19D32F0E}" type="pres">
      <dgm:prSet presAssocID="{4EEC7702-0691-4D65-BBAD-85C6B1AC51FD}" presName="invisiNode" presStyleLbl="node1" presStyleIdx="1" presStyleCnt="6"/>
      <dgm:spPr/>
      <dgm:t>
        <a:bodyPr/>
        <a:lstStyle/>
        <a:p>
          <a:endParaRPr lang="es-SV"/>
        </a:p>
      </dgm:t>
    </dgm:pt>
    <dgm:pt modelId="{3F3D7F62-4908-4D42-9451-BD8FE25057A1}" type="pres">
      <dgm:prSet presAssocID="{4EEC7702-0691-4D65-BBAD-85C6B1AC51FD}" presName="imagNode" presStyleLbl="fgImgPlace1" presStyleIdx="1" presStyleCnt="6"/>
      <dgm:spPr>
        <a:blipFill rotWithShape="1">
          <a:blip xmlns:r="http://schemas.openxmlformats.org/officeDocument/2006/relationships" r:embed="rId2"/>
          <a:stretch>
            <a:fillRect/>
          </a:stretch>
        </a:blipFill>
      </dgm:spPr>
      <dgm:t>
        <a:bodyPr/>
        <a:lstStyle/>
        <a:p>
          <a:endParaRPr lang="es-SV"/>
        </a:p>
      </dgm:t>
    </dgm:pt>
    <dgm:pt modelId="{58AE520B-7A23-4A7F-A242-97F7C4A0144B}" type="pres">
      <dgm:prSet presAssocID="{878116D0-0B0E-41FE-B28C-DC40E3477148}" presName="sibTrans" presStyleLbl="sibTrans2D1" presStyleIdx="0" presStyleCnt="0"/>
      <dgm:spPr/>
      <dgm:t>
        <a:bodyPr/>
        <a:lstStyle/>
        <a:p>
          <a:endParaRPr lang="es-SV"/>
        </a:p>
      </dgm:t>
    </dgm:pt>
    <dgm:pt modelId="{3D61868A-E70A-499A-AF30-B0ADFFBE47A6}" type="pres">
      <dgm:prSet presAssocID="{CE108E26-109D-492C-AC88-686962151D0A}" presName="compNode" presStyleCnt="0"/>
      <dgm:spPr/>
      <dgm:t>
        <a:bodyPr/>
        <a:lstStyle/>
        <a:p>
          <a:endParaRPr lang="es-SV"/>
        </a:p>
      </dgm:t>
    </dgm:pt>
    <dgm:pt modelId="{D4DA86C1-5852-4816-B460-1D2F8D21726B}" type="pres">
      <dgm:prSet presAssocID="{CE108E26-109D-492C-AC88-686962151D0A}" presName="node" presStyleLbl="node1" presStyleIdx="2" presStyleCnt="6">
        <dgm:presLayoutVars>
          <dgm:bulletEnabled val="1"/>
        </dgm:presLayoutVars>
      </dgm:prSet>
      <dgm:spPr/>
      <dgm:t>
        <a:bodyPr/>
        <a:lstStyle/>
        <a:p>
          <a:endParaRPr lang="es-SV"/>
        </a:p>
      </dgm:t>
    </dgm:pt>
    <dgm:pt modelId="{5C49AB0E-2BC1-4341-BD5A-CDE93D960C69}" type="pres">
      <dgm:prSet presAssocID="{CE108E26-109D-492C-AC88-686962151D0A}" presName="invisiNode" presStyleLbl="node1" presStyleIdx="2" presStyleCnt="6"/>
      <dgm:spPr/>
      <dgm:t>
        <a:bodyPr/>
        <a:lstStyle/>
        <a:p>
          <a:endParaRPr lang="es-SV"/>
        </a:p>
      </dgm:t>
    </dgm:pt>
    <dgm:pt modelId="{50E6E36E-983C-4665-92E2-89BD84E3804C}" type="pres">
      <dgm:prSet presAssocID="{CE108E26-109D-492C-AC88-686962151D0A}" presName="imagNode" presStyleLbl="fgImgPlace1" presStyleIdx="2" presStyleCnt="6"/>
      <dgm:spPr>
        <a:blipFill rotWithShape="1">
          <a:blip xmlns:r="http://schemas.openxmlformats.org/officeDocument/2006/relationships" r:embed="rId3"/>
          <a:stretch>
            <a:fillRect/>
          </a:stretch>
        </a:blipFill>
      </dgm:spPr>
      <dgm:t>
        <a:bodyPr/>
        <a:lstStyle/>
        <a:p>
          <a:endParaRPr lang="es-SV"/>
        </a:p>
      </dgm:t>
    </dgm:pt>
    <dgm:pt modelId="{C1D08007-42ED-4F3C-B60F-F2B581DDD2A4}" type="pres">
      <dgm:prSet presAssocID="{1A2C5042-F84E-482B-AFD0-483AB0FA38B7}" presName="sibTrans" presStyleLbl="sibTrans2D1" presStyleIdx="0" presStyleCnt="0"/>
      <dgm:spPr/>
      <dgm:t>
        <a:bodyPr/>
        <a:lstStyle/>
        <a:p>
          <a:endParaRPr lang="es-SV"/>
        </a:p>
      </dgm:t>
    </dgm:pt>
    <dgm:pt modelId="{4434999E-7D96-48E0-BD1E-36393F2247A7}" type="pres">
      <dgm:prSet presAssocID="{C435B9CC-0D2F-428C-A45A-0480156F22F6}" presName="compNode" presStyleCnt="0"/>
      <dgm:spPr/>
      <dgm:t>
        <a:bodyPr/>
        <a:lstStyle/>
        <a:p>
          <a:endParaRPr lang="es-SV"/>
        </a:p>
      </dgm:t>
    </dgm:pt>
    <dgm:pt modelId="{9B412B80-6AE1-4062-A78C-6C629E006896}" type="pres">
      <dgm:prSet presAssocID="{C435B9CC-0D2F-428C-A45A-0480156F22F6}" presName="node" presStyleLbl="node1" presStyleIdx="3" presStyleCnt="6">
        <dgm:presLayoutVars>
          <dgm:bulletEnabled val="1"/>
        </dgm:presLayoutVars>
      </dgm:prSet>
      <dgm:spPr/>
      <dgm:t>
        <a:bodyPr/>
        <a:lstStyle/>
        <a:p>
          <a:endParaRPr lang="es-SV"/>
        </a:p>
      </dgm:t>
    </dgm:pt>
    <dgm:pt modelId="{79AD4555-3A9B-4A80-98D0-128C8FFF1017}" type="pres">
      <dgm:prSet presAssocID="{C435B9CC-0D2F-428C-A45A-0480156F22F6}" presName="invisiNode" presStyleLbl="node1" presStyleIdx="3" presStyleCnt="6"/>
      <dgm:spPr/>
      <dgm:t>
        <a:bodyPr/>
        <a:lstStyle/>
        <a:p>
          <a:endParaRPr lang="es-SV"/>
        </a:p>
      </dgm:t>
    </dgm:pt>
    <dgm:pt modelId="{CDAF5503-1624-49A6-B5B1-AE9A039E94D9}" type="pres">
      <dgm:prSet presAssocID="{C435B9CC-0D2F-428C-A45A-0480156F22F6}" presName="imagNode" presStyleLbl="fgImgPlace1" presStyleIdx="3" presStyleCnt="6"/>
      <dgm:spPr>
        <a:blipFill rotWithShape="1">
          <a:blip xmlns:r="http://schemas.openxmlformats.org/officeDocument/2006/relationships" r:embed="rId4"/>
          <a:stretch>
            <a:fillRect/>
          </a:stretch>
        </a:blipFill>
      </dgm:spPr>
      <dgm:t>
        <a:bodyPr/>
        <a:lstStyle/>
        <a:p>
          <a:endParaRPr lang="es-SV"/>
        </a:p>
      </dgm:t>
    </dgm:pt>
    <dgm:pt modelId="{785979A5-382B-412F-9203-367710D48DEA}" type="pres">
      <dgm:prSet presAssocID="{4CB94F92-3DCF-43C6-B3DE-E9E2856543D4}" presName="sibTrans" presStyleLbl="sibTrans2D1" presStyleIdx="0" presStyleCnt="0"/>
      <dgm:spPr/>
      <dgm:t>
        <a:bodyPr/>
        <a:lstStyle/>
        <a:p>
          <a:endParaRPr lang="es-SV"/>
        </a:p>
      </dgm:t>
    </dgm:pt>
    <dgm:pt modelId="{CEE9B2E2-C48A-4C20-BF52-FC03112E4DC9}" type="pres">
      <dgm:prSet presAssocID="{209AC42A-E39E-47A2-A456-4CC753FCD0C5}" presName="compNode" presStyleCnt="0"/>
      <dgm:spPr/>
      <dgm:t>
        <a:bodyPr/>
        <a:lstStyle/>
        <a:p>
          <a:endParaRPr lang="es-SV"/>
        </a:p>
      </dgm:t>
    </dgm:pt>
    <dgm:pt modelId="{730010D8-3DC3-4C54-BD5C-5B14DCFDF5DD}" type="pres">
      <dgm:prSet presAssocID="{209AC42A-E39E-47A2-A456-4CC753FCD0C5}" presName="node" presStyleLbl="node1" presStyleIdx="4" presStyleCnt="6">
        <dgm:presLayoutVars>
          <dgm:bulletEnabled val="1"/>
        </dgm:presLayoutVars>
      </dgm:prSet>
      <dgm:spPr/>
      <dgm:t>
        <a:bodyPr/>
        <a:lstStyle/>
        <a:p>
          <a:endParaRPr lang="es-SV"/>
        </a:p>
      </dgm:t>
    </dgm:pt>
    <dgm:pt modelId="{B9E2E954-AAF6-4636-8DDC-5CE8FC601AC9}" type="pres">
      <dgm:prSet presAssocID="{209AC42A-E39E-47A2-A456-4CC753FCD0C5}" presName="invisiNode" presStyleLbl="node1" presStyleIdx="4" presStyleCnt="6"/>
      <dgm:spPr/>
      <dgm:t>
        <a:bodyPr/>
        <a:lstStyle/>
        <a:p>
          <a:endParaRPr lang="es-SV"/>
        </a:p>
      </dgm:t>
    </dgm:pt>
    <dgm:pt modelId="{5374B6EF-3266-4A15-A5D7-9012BF6EB8E3}" type="pres">
      <dgm:prSet presAssocID="{209AC42A-E39E-47A2-A456-4CC753FCD0C5}" presName="imagNode" presStyleLbl="fgImgPlace1" presStyleIdx="4" presStyleCnt="6"/>
      <dgm:spPr>
        <a:blipFill rotWithShape="1">
          <a:blip xmlns:r="http://schemas.openxmlformats.org/officeDocument/2006/relationships"/>
          <a:stretch>
            <a:fillRect/>
          </a:stretch>
        </a:blipFill>
      </dgm:spPr>
      <dgm:t>
        <a:bodyPr/>
        <a:lstStyle/>
        <a:p>
          <a:endParaRPr lang="es-SV"/>
        </a:p>
      </dgm:t>
    </dgm:pt>
    <dgm:pt modelId="{4EBB3FD4-3B8B-4A31-B929-16FEB929C646}" type="pres">
      <dgm:prSet presAssocID="{75122F09-C06B-4E19-873D-3C7B3F8FF174}" presName="sibTrans" presStyleLbl="sibTrans2D1" presStyleIdx="0" presStyleCnt="0"/>
      <dgm:spPr/>
      <dgm:t>
        <a:bodyPr/>
        <a:lstStyle/>
        <a:p>
          <a:endParaRPr lang="es-SV"/>
        </a:p>
      </dgm:t>
    </dgm:pt>
    <dgm:pt modelId="{F325DFCC-8362-4817-A5F2-F1F9C66548BD}" type="pres">
      <dgm:prSet presAssocID="{7C485F0E-EAFF-4E56-B60E-42DEA35FDCF9}" presName="compNode" presStyleCnt="0"/>
      <dgm:spPr/>
      <dgm:t>
        <a:bodyPr/>
        <a:lstStyle/>
        <a:p>
          <a:endParaRPr lang="es-SV"/>
        </a:p>
      </dgm:t>
    </dgm:pt>
    <dgm:pt modelId="{09F02E96-3021-434B-8814-B28D4FCCC86F}" type="pres">
      <dgm:prSet presAssocID="{7C485F0E-EAFF-4E56-B60E-42DEA35FDCF9}" presName="node" presStyleLbl="node1" presStyleIdx="5" presStyleCnt="6">
        <dgm:presLayoutVars>
          <dgm:bulletEnabled val="1"/>
        </dgm:presLayoutVars>
      </dgm:prSet>
      <dgm:spPr/>
      <dgm:t>
        <a:bodyPr/>
        <a:lstStyle/>
        <a:p>
          <a:endParaRPr lang="es-SV"/>
        </a:p>
      </dgm:t>
    </dgm:pt>
    <dgm:pt modelId="{8FBA4BCA-4B5E-43CE-B10E-CF844CEE9EF6}" type="pres">
      <dgm:prSet presAssocID="{7C485F0E-EAFF-4E56-B60E-42DEA35FDCF9}" presName="invisiNode" presStyleLbl="node1" presStyleIdx="5" presStyleCnt="6"/>
      <dgm:spPr/>
      <dgm:t>
        <a:bodyPr/>
        <a:lstStyle/>
        <a:p>
          <a:endParaRPr lang="es-SV"/>
        </a:p>
      </dgm:t>
    </dgm:pt>
    <dgm:pt modelId="{A6D04FD8-422E-40A9-B327-B71CE31869FD}" type="pres">
      <dgm:prSet presAssocID="{7C485F0E-EAFF-4E56-B60E-42DEA35FDCF9}" presName="imagNode" presStyleLbl="fgImgPlace1" presStyleIdx="5" presStyleCnt="6"/>
      <dgm:spPr>
        <a:blipFill rotWithShape="1">
          <a:blip xmlns:r="http://schemas.openxmlformats.org/officeDocument/2006/relationships"/>
          <a:stretch>
            <a:fillRect/>
          </a:stretch>
        </a:blipFill>
      </dgm:spPr>
      <dgm:t>
        <a:bodyPr/>
        <a:lstStyle/>
        <a:p>
          <a:endParaRPr lang="es-SV"/>
        </a:p>
      </dgm:t>
    </dgm:pt>
  </dgm:ptLst>
  <dgm:cxnLst>
    <dgm:cxn modelId="{85F66B54-04A7-4A2E-98D1-18BDAF0B2E02}" srcId="{C8409315-5F79-4193-924D-3BD4C7EF0FCF}" destId="{7C485F0E-EAFF-4E56-B60E-42DEA35FDCF9}" srcOrd="5" destOrd="0" parTransId="{0E90F4D9-3BC2-41F5-B842-E83CA098B40A}" sibTransId="{1871581D-570D-4E6D-98B1-77804E09B89A}"/>
    <dgm:cxn modelId="{B267D1C2-D3BA-4B59-BA96-3F4A4404E69C}" type="presOf" srcId="{878116D0-0B0E-41FE-B28C-DC40E3477148}" destId="{58AE520B-7A23-4A7F-A242-97F7C4A0144B}" srcOrd="0" destOrd="0" presId="urn:microsoft.com/office/officeart/2005/8/layout/pList2"/>
    <dgm:cxn modelId="{8C2A046D-F627-4F45-A224-D78AD9A8F793}" srcId="{C8409315-5F79-4193-924D-3BD4C7EF0FCF}" destId="{CE108E26-109D-492C-AC88-686962151D0A}" srcOrd="2" destOrd="0" parTransId="{5FA87DA2-BBCC-40FB-92BB-19955AA92D5F}" sibTransId="{1A2C5042-F84E-482B-AFD0-483AB0FA38B7}"/>
    <dgm:cxn modelId="{17B6D036-69D4-4DEF-8175-5C730D971F87}" srcId="{C8409315-5F79-4193-924D-3BD4C7EF0FCF}" destId="{39177624-532C-46AD-9D76-8C5178A6E9C3}" srcOrd="0" destOrd="0" parTransId="{A3AFA66D-A323-4206-B56C-30F7323996F8}" sibTransId="{BDB6B606-90B9-4213-BCC1-E3C649A74F56}"/>
    <dgm:cxn modelId="{4A6AFF8A-1AC9-4DD1-9B41-BDC9F8043240}" type="presOf" srcId="{75122F09-C06B-4E19-873D-3C7B3F8FF174}" destId="{4EBB3FD4-3B8B-4A31-B929-16FEB929C646}" srcOrd="0" destOrd="0" presId="urn:microsoft.com/office/officeart/2005/8/layout/pList2"/>
    <dgm:cxn modelId="{C5CBEF4D-E0AC-429B-920D-E9A7A0C0CDC5}" type="presOf" srcId="{C8409315-5F79-4193-924D-3BD4C7EF0FCF}" destId="{670738C2-FD19-4673-96DD-84CB90091EE9}" srcOrd="0" destOrd="0" presId="urn:microsoft.com/office/officeart/2005/8/layout/pList2"/>
    <dgm:cxn modelId="{F7AACF02-DC8E-4EF7-8613-2BB33E3C267A}" type="presOf" srcId="{4CB94F92-3DCF-43C6-B3DE-E9E2856543D4}" destId="{785979A5-382B-412F-9203-367710D48DEA}" srcOrd="0" destOrd="0" presId="urn:microsoft.com/office/officeart/2005/8/layout/pList2"/>
    <dgm:cxn modelId="{3CB02407-3C9D-4A18-878E-103B7E13D6D4}" type="presOf" srcId="{39177624-532C-46AD-9D76-8C5178A6E9C3}" destId="{ECC45967-4CBF-41BF-88C0-1B29546968A9}" srcOrd="0" destOrd="0" presId="urn:microsoft.com/office/officeart/2005/8/layout/pList2"/>
    <dgm:cxn modelId="{98C0140B-6A60-4D4B-874A-80FB3B5A23E3}" type="presOf" srcId="{BDB6B606-90B9-4213-BCC1-E3C649A74F56}" destId="{8A6F5868-B9F6-426C-9AD3-B1469DD71DC7}" srcOrd="0" destOrd="0" presId="urn:microsoft.com/office/officeart/2005/8/layout/pList2"/>
    <dgm:cxn modelId="{B7C9C3FC-B848-41CD-B973-380259DD2A55}" type="presOf" srcId="{CE108E26-109D-492C-AC88-686962151D0A}" destId="{D4DA86C1-5852-4816-B460-1D2F8D21726B}" srcOrd="0" destOrd="0" presId="urn:microsoft.com/office/officeart/2005/8/layout/pList2"/>
    <dgm:cxn modelId="{48B7F886-8262-4284-8A3B-6FA57AE5F288}" type="presOf" srcId="{4EEC7702-0691-4D65-BBAD-85C6B1AC51FD}" destId="{70D70EA3-D2DB-4450-ACD4-A8A454E574F5}" srcOrd="0" destOrd="0" presId="urn:microsoft.com/office/officeart/2005/8/layout/pList2"/>
    <dgm:cxn modelId="{58B818F5-6D4C-44F5-AA11-A55551ECE38B}" type="presOf" srcId="{1A2C5042-F84E-482B-AFD0-483AB0FA38B7}" destId="{C1D08007-42ED-4F3C-B60F-F2B581DDD2A4}" srcOrd="0" destOrd="0" presId="urn:microsoft.com/office/officeart/2005/8/layout/pList2"/>
    <dgm:cxn modelId="{931809DD-BEE6-4284-9613-6D9EAF70E88B}" type="presOf" srcId="{209AC42A-E39E-47A2-A456-4CC753FCD0C5}" destId="{730010D8-3DC3-4C54-BD5C-5B14DCFDF5DD}" srcOrd="0" destOrd="0" presId="urn:microsoft.com/office/officeart/2005/8/layout/pList2"/>
    <dgm:cxn modelId="{0B0A1BCF-00DC-4F03-B299-49606E7BFD79}" srcId="{C8409315-5F79-4193-924D-3BD4C7EF0FCF}" destId="{C435B9CC-0D2F-428C-A45A-0480156F22F6}" srcOrd="3" destOrd="0" parTransId="{F1A9955B-1B53-4346-BA3C-BBABFB01F65F}" sibTransId="{4CB94F92-3DCF-43C6-B3DE-E9E2856543D4}"/>
    <dgm:cxn modelId="{549B8853-0AA5-484A-873F-68BD415A1B21}" type="presOf" srcId="{7C485F0E-EAFF-4E56-B60E-42DEA35FDCF9}" destId="{09F02E96-3021-434B-8814-B28D4FCCC86F}" srcOrd="0" destOrd="0" presId="urn:microsoft.com/office/officeart/2005/8/layout/pList2"/>
    <dgm:cxn modelId="{8EFBACD2-23AD-48CA-8D3B-4CC546F03D54}" srcId="{C8409315-5F79-4193-924D-3BD4C7EF0FCF}" destId="{209AC42A-E39E-47A2-A456-4CC753FCD0C5}" srcOrd="4" destOrd="0" parTransId="{893BF7EC-9CF7-467D-8BB1-0D2667EEF001}" sibTransId="{75122F09-C06B-4E19-873D-3C7B3F8FF174}"/>
    <dgm:cxn modelId="{2FD067EA-8804-49D2-A26D-D4083BFD2F56}" type="presOf" srcId="{C435B9CC-0D2F-428C-A45A-0480156F22F6}" destId="{9B412B80-6AE1-4062-A78C-6C629E006896}" srcOrd="0" destOrd="0" presId="urn:microsoft.com/office/officeart/2005/8/layout/pList2"/>
    <dgm:cxn modelId="{A7D73F14-BA5C-42AB-81FB-EB1140E0F285}" srcId="{C8409315-5F79-4193-924D-3BD4C7EF0FCF}" destId="{4EEC7702-0691-4D65-BBAD-85C6B1AC51FD}" srcOrd="1" destOrd="0" parTransId="{76D1B048-DF2A-4F51-9DA7-FA65BB4BFEF3}" sibTransId="{878116D0-0B0E-41FE-B28C-DC40E3477148}"/>
    <dgm:cxn modelId="{B0A60523-6E2E-4560-962D-213BEBC7E830}" type="presParOf" srcId="{670738C2-FD19-4673-96DD-84CB90091EE9}" destId="{692344B0-05ED-432E-BFC8-CBCE660E7284}" srcOrd="0" destOrd="0" presId="urn:microsoft.com/office/officeart/2005/8/layout/pList2"/>
    <dgm:cxn modelId="{8C2C4D4A-B14E-414D-8AFB-FC66B92279CD}" type="presParOf" srcId="{670738C2-FD19-4673-96DD-84CB90091EE9}" destId="{E0306563-4CBD-4DC4-84A6-BBA988B3230A}" srcOrd="1" destOrd="0" presId="urn:microsoft.com/office/officeart/2005/8/layout/pList2"/>
    <dgm:cxn modelId="{E85B5C51-126E-44D4-BE4B-E3DB1BC6E069}" type="presParOf" srcId="{E0306563-4CBD-4DC4-84A6-BBA988B3230A}" destId="{948F429A-8D0F-4E52-84C5-329377013C23}" srcOrd="0" destOrd="0" presId="urn:microsoft.com/office/officeart/2005/8/layout/pList2"/>
    <dgm:cxn modelId="{CB753918-5EA7-4994-A186-8BC2AEDC5F6D}" type="presParOf" srcId="{948F429A-8D0F-4E52-84C5-329377013C23}" destId="{ECC45967-4CBF-41BF-88C0-1B29546968A9}" srcOrd="0" destOrd="0" presId="urn:microsoft.com/office/officeart/2005/8/layout/pList2"/>
    <dgm:cxn modelId="{FB9E5F42-2123-4B05-B901-ACC49E6B7E36}" type="presParOf" srcId="{948F429A-8D0F-4E52-84C5-329377013C23}" destId="{65939F4B-C47D-442B-BDC9-8A02F6828717}" srcOrd="1" destOrd="0" presId="urn:microsoft.com/office/officeart/2005/8/layout/pList2"/>
    <dgm:cxn modelId="{F8495D04-A793-4F95-A366-3ED3ABF38C1C}" type="presParOf" srcId="{948F429A-8D0F-4E52-84C5-329377013C23}" destId="{6B7DE874-FF2D-476A-91C1-A61345EE56E3}" srcOrd="2" destOrd="0" presId="urn:microsoft.com/office/officeart/2005/8/layout/pList2"/>
    <dgm:cxn modelId="{0642E288-C037-48E5-A2F6-D9289589CF67}" type="presParOf" srcId="{E0306563-4CBD-4DC4-84A6-BBA988B3230A}" destId="{8A6F5868-B9F6-426C-9AD3-B1469DD71DC7}" srcOrd="1" destOrd="0" presId="urn:microsoft.com/office/officeart/2005/8/layout/pList2"/>
    <dgm:cxn modelId="{2309BB20-E905-43B8-A199-D88D7892D41E}" type="presParOf" srcId="{E0306563-4CBD-4DC4-84A6-BBA988B3230A}" destId="{196B69DE-041C-4F0F-A5BA-AB580713AB92}" srcOrd="2" destOrd="0" presId="urn:microsoft.com/office/officeart/2005/8/layout/pList2"/>
    <dgm:cxn modelId="{8C5FECAF-20F2-47CC-BC0C-95277DF1D9BD}" type="presParOf" srcId="{196B69DE-041C-4F0F-A5BA-AB580713AB92}" destId="{70D70EA3-D2DB-4450-ACD4-A8A454E574F5}" srcOrd="0" destOrd="0" presId="urn:microsoft.com/office/officeart/2005/8/layout/pList2"/>
    <dgm:cxn modelId="{727E6294-C18A-4E66-BD13-A42F90260F69}" type="presParOf" srcId="{196B69DE-041C-4F0F-A5BA-AB580713AB92}" destId="{41DCA944-A5CF-432D-8DA4-ECDA19D32F0E}" srcOrd="1" destOrd="0" presId="urn:microsoft.com/office/officeart/2005/8/layout/pList2"/>
    <dgm:cxn modelId="{7A1D7EE7-F413-441A-8333-311E10230861}" type="presParOf" srcId="{196B69DE-041C-4F0F-A5BA-AB580713AB92}" destId="{3F3D7F62-4908-4D42-9451-BD8FE25057A1}" srcOrd="2" destOrd="0" presId="urn:microsoft.com/office/officeart/2005/8/layout/pList2"/>
    <dgm:cxn modelId="{3DC61016-18AC-467C-83CF-12687DD0FCB3}" type="presParOf" srcId="{E0306563-4CBD-4DC4-84A6-BBA988B3230A}" destId="{58AE520B-7A23-4A7F-A242-97F7C4A0144B}" srcOrd="3" destOrd="0" presId="urn:microsoft.com/office/officeart/2005/8/layout/pList2"/>
    <dgm:cxn modelId="{63265A6F-557E-4D6B-98BC-5840B927C711}" type="presParOf" srcId="{E0306563-4CBD-4DC4-84A6-BBA988B3230A}" destId="{3D61868A-E70A-499A-AF30-B0ADFFBE47A6}" srcOrd="4" destOrd="0" presId="urn:microsoft.com/office/officeart/2005/8/layout/pList2"/>
    <dgm:cxn modelId="{4F3EC9A3-FCBC-45FF-B1F1-056983D99FEB}" type="presParOf" srcId="{3D61868A-E70A-499A-AF30-B0ADFFBE47A6}" destId="{D4DA86C1-5852-4816-B460-1D2F8D21726B}" srcOrd="0" destOrd="0" presId="urn:microsoft.com/office/officeart/2005/8/layout/pList2"/>
    <dgm:cxn modelId="{02DECA63-30A0-4D22-89B9-462135B89BDA}" type="presParOf" srcId="{3D61868A-E70A-499A-AF30-B0ADFFBE47A6}" destId="{5C49AB0E-2BC1-4341-BD5A-CDE93D960C69}" srcOrd="1" destOrd="0" presId="urn:microsoft.com/office/officeart/2005/8/layout/pList2"/>
    <dgm:cxn modelId="{1AC1BDDD-AAA5-48F0-AEAE-C354CA32D3FF}" type="presParOf" srcId="{3D61868A-E70A-499A-AF30-B0ADFFBE47A6}" destId="{50E6E36E-983C-4665-92E2-89BD84E3804C}" srcOrd="2" destOrd="0" presId="urn:microsoft.com/office/officeart/2005/8/layout/pList2"/>
    <dgm:cxn modelId="{778D93E3-C8CA-4F47-AC00-A61BB7670C99}" type="presParOf" srcId="{E0306563-4CBD-4DC4-84A6-BBA988B3230A}" destId="{C1D08007-42ED-4F3C-B60F-F2B581DDD2A4}" srcOrd="5" destOrd="0" presId="urn:microsoft.com/office/officeart/2005/8/layout/pList2"/>
    <dgm:cxn modelId="{8912A3C0-C372-4F44-B9C3-4941F2ABBF84}" type="presParOf" srcId="{E0306563-4CBD-4DC4-84A6-BBA988B3230A}" destId="{4434999E-7D96-48E0-BD1E-36393F2247A7}" srcOrd="6" destOrd="0" presId="urn:microsoft.com/office/officeart/2005/8/layout/pList2"/>
    <dgm:cxn modelId="{5ACE181E-C765-4E2F-8D84-EF939A8910D8}" type="presParOf" srcId="{4434999E-7D96-48E0-BD1E-36393F2247A7}" destId="{9B412B80-6AE1-4062-A78C-6C629E006896}" srcOrd="0" destOrd="0" presId="urn:microsoft.com/office/officeart/2005/8/layout/pList2"/>
    <dgm:cxn modelId="{85F46077-9200-4CC6-85E2-B10AA8F38278}" type="presParOf" srcId="{4434999E-7D96-48E0-BD1E-36393F2247A7}" destId="{79AD4555-3A9B-4A80-98D0-128C8FFF1017}" srcOrd="1" destOrd="0" presId="urn:microsoft.com/office/officeart/2005/8/layout/pList2"/>
    <dgm:cxn modelId="{8C736579-F40B-4419-B98E-2342A7F0DB37}" type="presParOf" srcId="{4434999E-7D96-48E0-BD1E-36393F2247A7}" destId="{CDAF5503-1624-49A6-B5B1-AE9A039E94D9}" srcOrd="2" destOrd="0" presId="urn:microsoft.com/office/officeart/2005/8/layout/pList2"/>
    <dgm:cxn modelId="{1D72E9CE-7E81-44CB-9262-7CE2C59D02B7}" type="presParOf" srcId="{E0306563-4CBD-4DC4-84A6-BBA988B3230A}" destId="{785979A5-382B-412F-9203-367710D48DEA}" srcOrd="7" destOrd="0" presId="urn:microsoft.com/office/officeart/2005/8/layout/pList2"/>
    <dgm:cxn modelId="{4630CCDB-17DB-4B68-9383-8ECD48C86A3B}" type="presParOf" srcId="{E0306563-4CBD-4DC4-84A6-BBA988B3230A}" destId="{CEE9B2E2-C48A-4C20-BF52-FC03112E4DC9}" srcOrd="8" destOrd="0" presId="urn:microsoft.com/office/officeart/2005/8/layout/pList2"/>
    <dgm:cxn modelId="{AC56347E-EEB7-4A12-A5A8-94820069A77E}" type="presParOf" srcId="{CEE9B2E2-C48A-4C20-BF52-FC03112E4DC9}" destId="{730010D8-3DC3-4C54-BD5C-5B14DCFDF5DD}" srcOrd="0" destOrd="0" presId="urn:microsoft.com/office/officeart/2005/8/layout/pList2"/>
    <dgm:cxn modelId="{A666D1E2-FFD4-45DC-8D82-314E9835FF0A}" type="presParOf" srcId="{CEE9B2E2-C48A-4C20-BF52-FC03112E4DC9}" destId="{B9E2E954-AAF6-4636-8DDC-5CE8FC601AC9}" srcOrd="1" destOrd="0" presId="urn:microsoft.com/office/officeart/2005/8/layout/pList2"/>
    <dgm:cxn modelId="{1810F559-9146-4549-AD56-E46AEC45121D}" type="presParOf" srcId="{CEE9B2E2-C48A-4C20-BF52-FC03112E4DC9}" destId="{5374B6EF-3266-4A15-A5D7-9012BF6EB8E3}" srcOrd="2" destOrd="0" presId="urn:microsoft.com/office/officeart/2005/8/layout/pList2"/>
    <dgm:cxn modelId="{EF391609-4C23-43D0-A22D-07AA57417F31}" type="presParOf" srcId="{E0306563-4CBD-4DC4-84A6-BBA988B3230A}" destId="{4EBB3FD4-3B8B-4A31-B929-16FEB929C646}" srcOrd="9" destOrd="0" presId="urn:microsoft.com/office/officeart/2005/8/layout/pList2"/>
    <dgm:cxn modelId="{6D6F584B-D5AE-4530-905F-28463010727D}" type="presParOf" srcId="{E0306563-4CBD-4DC4-84A6-BBA988B3230A}" destId="{F325DFCC-8362-4817-A5F2-F1F9C66548BD}" srcOrd="10" destOrd="0" presId="urn:microsoft.com/office/officeart/2005/8/layout/pList2"/>
    <dgm:cxn modelId="{725238C6-EE7F-4DB3-97C9-CD951362858C}" type="presParOf" srcId="{F325DFCC-8362-4817-A5F2-F1F9C66548BD}" destId="{09F02E96-3021-434B-8814-B28D4FCCC86F}" srcOrd="0" destOrd="0" presId="urn:microsoft.com/office/officeart/2005/8/layout/pList2"/>
    <dgm:cxn modelId="{02070E78-CDD2-4229-816B-150468AA67EB}" type="presParOf" srcId="{F325DFCC-8362-4817-A5F2-F1F9C66548BD}" destId="{8FBA4BCA-4B5E-43CE-B10E-CF844CEE9EF6}" srcOrd="1" destOrd="0" presId="urn:microsoft.com/office/officeart/2005/8/layout/pList2"/>
    <dgm:cxn modelId="{E588575F-2B07-4B82-B8DA-EE225CB9DC96}" type="presParOf" srcId="{F325DFCC-8362-4817-A5F2-F1F9C66548BD}" destId="{A6D04FD8-422E-40A9-B327-B71CE31869F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5AD3E-4C1F-40D1-BF70-D9BD671B74CF}" type="datetimeFigureOut">
              <a:rPr lang="en-US" smtClean="0"/>
              <a:t>9/12/2014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DB96F-D0D1-4289-BBF4-2889B2A3B564}" type="slidenum">
              <a:rPr lang="en-US" smtClean="0"/>
              <a:t>‹#›</a:t>
            </a:fld>
            <a:endParaRPr lang="en-US"/>
          </a:p>
        </p:txBody>
      </p:sp>
    </p:spTree>
    <p:extLst>
      <p:ext uri="{BB962C8B-B14F-4D97-AF65-F5344CB8AC3E}">
        <p14:creationId xmlns:p14="http://schemas.microsoft.com/office/powerpoint/2010/main" val="393408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38F7A1BA-6C66-461D-95EA-6FAA280FBE71}" type="slidenum">
              <a:rPr lang="es-SV" smtClean="0"/>
              <a:pPr/>
              <a:t>22</a:t>
            </a:fld>
            <a:endParaRPr lang="es-SV"/>
          </a:p>
        </p:txBody>
      </p:sp>
    </p:spTree>
    <p:extLst>
      <p:ext uri="{BB962C8B-B14F-4D97-AF65-F5344CB8AC3E}">
        <p14:creationId xmlns:p14="http://schemas.microsoft.com/office/powerpoint/2010/main" val="349044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18FC5D02-7A93-479A-93CC-595A7AFC16BA}" type="slidenum">
              <a:rPr lang="es-SV" smtClean="0"/>
              <a:t>41</a:t>
            </a:fld>
            <a:endParaRPr lang="es-SV"/>
          </a:p>
        </p:txBody>
      </p:sp>
    </p:spTree>
    <p:extLst>
      <p:ext uri="{BB962C8B-B14F-4D97-AF65-F5344CB8AC3E}">
        <p14:creationId xmlns:p14="http://schemas.microsoft.com/office/powerpoint/2010/main" val="183655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AECAE70-53A0-4469-A6E5-B5E76F75D65F}" type="datetimeFigureOut">
              <a:rPr lang="es-SV" smtClean="0"/>
              <a:t>12/09/2014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582B881-6960-439F-92DF-A4455A56AAC3}" type="slidenum">
              <a:rPr lang="es-SV" smtClean="0"/>
              <a:t>‹#›</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ECAE70-53A0-4469-A6E5-B5E76F75D65F}" type="datetimeFigureOut">
              <a:rPr lang="es-SV" smtClean="0"/>
              <a:t>12/09/2014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582B881-6960-439F-92DF-A4455A56AAC3}" type="slidenum">
              <a:rPr lang="es-SV" smtClean="0"/>
              <a:t>‹#›</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AECAE70-53A0-4469-A6E5-B5E76F75D65F}" type="datetimeFigureOut">
              <a:rPr lang="es-SV" smtClean="0"/>
              <a:t>12/09/2014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582B881-6960-439F-92DF-A4455A56AAC3}" type="slidenum">
              <a:rPr lang="es-SV" smtClean="0"/>
              <a:t>‹#›</a:t>
            </a:fld>
            <a:endParaRPr lang="es-SV"/>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ECAE70-53A0-4469-A6E5-B5E76F75D65F}" type="datetimeFigureOut">
              <a:rPr lang="es-SV" smtClean="0"/>
              <a:t>12/09/2014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582B881-6960-439F-92DF-A4455A56AAC3}" type="slidenum">
              <a:rPr lang="es-SV" smtClean="0"/>
              <a:t>‹#›</a:t>
            </a:fld>
            <a:endParaRPr lang="es-SV"/>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ECAE70-53A0-4469-A6E5-B5E76F75D65F}" type="datetimeFigureOut">
              <a:rPr lang="es-SV" smtClean="0"/>
              <a:t>12/09/2014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582B881-6960-439F-92DF-A4455A56AAC3}" type="slidenum">
              <a:rPr lang="es-SV" smtClean="0"/>
              <a:t>‹#›</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AECAE70-53A0-4469-A6E5-B5E76F75D65F}" type="datetimeFigureOut">
              <a:rPr lang="es-SV" smtClean="0"/>
              <a:t>12/09/2014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582B881-6960-439F-92DF-A4455A56AAC3}" type="slidenum">
              <a:rPr lang="es-SV" smtClean="0"/>
              <a:t>‹#›</a:t>
            </a:fld>
            <a:endParaRPr lang="es-SV"/>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ECAE70-53A0-4469-A6E5-B5E76F75D65F}" type="datetimeFigureOut">
              <a:rPr lang="es-SV" smtClean="0"/>
              <a:t>12/09/2014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F582B881-6960-439F-92DF-A4455A56AAC3}" type="slidenum">
              <a:rPr lang="es-SV" smtClean="0"/>
              <a:t>‹#›</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AECAE70-53A0-4469-A6E5-B5E76F75D65F}" type="datetimeFigureOut">
              <a:rPr lang="es-SV" smtClean="0"/>
              <a:t>12/09/2014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F582B881-6960-439F-92DF-A4455A56AAC3}" type="slidenum">
              <a:rPr lang="es-SV" smtClean="0"/>
              <a:t>‹#›</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AECAE70-53A0-4469-A6E5-B5E76F75D65F}" type="datetimeFigureOut">
              <a:rPr lang="es-SV" smtClean="0"/>
              <a:t>12/09/2014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F582B881-6960-439F-92DF-A4455A56AAC3}" type="slidenum">
              <a:rPr lang="es-SV" smtClean="0"/>
              <a:t>‹#›</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AECAE70-53A0-4469-A6E5-B5E76F75D65F}" type="datetimeFigureOut">
              <a:rPr lang="es-SV" smtClean="0"/>
              <a:t>12/09/2014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582B881-6960-439F-92DF-A4455A56AAC3}" type="slidenum">
              <a:rPr lang="es-SV" smtClean="0"/>
              <a:t>‹#›</a:t>
            </a:fld>
            <a:endParaRPr lang="es-SV"/>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ECAE70-53A0-4469-A6E5-B5E76F75D65F}" type="datetimeFigureOut">
              <a:rPr lang="es-SV" smtClean="0"/>
              <a:t>12/09/2014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582B881-6960-439F-92DF-A4455A56AAC3}" type="slidenum">
              <a:rPr lang="es-SV" smtClean="0"/>
              <a:t>‹#›</a:t>
            </a:fld>
            <a:endParaRPr lang="es-SV"/>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AECAE70-53A0-4469-A6E5-B5E76F75D65F}" type="datetimeFigureOut">
              <a:rPr lang="es-SV" smtClean="0"/>
              <a:t>12/09/2014</a:t>
            </a:fld>
            <a:endParaRPr lang="es-SV"/>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SV"/>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582B881-6960-439F-92DF-A4455A56AAC3}" type="slidenum">
              <a:rPr lang="es-SV" smtClean="0"/>
              <a:t>‹#›</a:t>
            </a:fld>
            <a:endParaRPr lang="es-SV"/>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2676" y="3212976"/>
            <a:ext cx="5038328" cy="1780108"/>
          </a:xfrm>
        </p:spPr>
        <p:txBody>
          <a:bodyPr>
            <a:noAutofit/>
          </a:bodyPr>
          <a:lstStyle/>
          <a:p>
            <a:r>
              <a:rPr lang="es-SV" sz="5400" b="1" dirty="0" smtClean="0">
                <a:solidFill>
                  <a:schemeClr val="tx2">
                    <a:lumMod val="50000"/>
                  </a:schemeClr>
                </a:solidFill>
              </a:rPr>
              <a:t>El Consejo Nacional de Energía </a:t>
            </a:r>
            <a:r>
              <a:rPr lang="es-SV" b="1" dirty="0" smtClean="0">
                <a:solidFill>
                  <a:schemeClr val="tx2">
                    <a:lumMod val="50000"/>
                  </a:schemeClr>
                </a:solidFill>
              </a:rPr>
              <a:t/>
            </a:r>
            <a:br>
              <a:rPr lang="es-SV" b="1" dirty="0" smtClean="0">
                <a:solidFill>
                  <a:schemeClr val="tx2">
                    <a:lumMod val="50000"/>
                  </a:schemeClr>
                </a:solidFill>
              </a:rPr>
            </a:br>
            <a:r>
              <a:rPr lang="es-SV" dirty="0" smtClean="0">
                <a:solidFill>
                  <a:schemeClr val="bg1"/>
                </a:solidFill>
              </a:rPr>
              <a:t>y la </a:t>
            </a:r>
            <a:r>
              <a:rPr lang="es-SV" b="1" dirty="0" smtClean="0">
                <a:solidFill>
                  <a:schemeClr val="tx2">
                    <a:lumMod val="50000"/>
                  </a:schemeClr>
                </a:solidFill>
              </a:rPr>
              <a:t/>
            </a:r>
            <a:br>
              <a:rPr lang="es-SV" b="1" dirty="0" smtClean="0">
                <a:solidFill>
                  <a:schemeClr val="tx2">
                    <a:lumMod val="50000"/>
                  </a:schemeClr>
                </a:solidFill>
              </a:rPr>
            </a:br>
            <a:r>
              <a:rPr lang="es-SV" b="1" dirty="0" smtClean="0">
                <a:solidFill>
                  <a:schemeClr val="tx2">
                    <a:lumMod val="50000"/>
                  </a:schemeClr>
                </a:solidFill>
              </a:rPr>
              <a:t>Política Energética Nacional</a:t>
            </a:r>
            <a:endParaRPr lang="es-SV" b="1" dirty="0">
              <a:solidFill>
                <a:schemeClr val="tx2">
                  <a:lumMod val="50000"/>
                </a:schemeClr>
              </a:solidFill>
            </a:endParaRPr>
          </a:p>
        </p:txBody>
      </p:sp>
      <p:sp>
        <p:nvSpPr>
          <p:cNvPr id="5" name="4 Subtítulo"/>
          <p:cNvSpPr>
            <a:spLocks noGrp="1"/>
          </p:cNvSpPr>
          <p:nvPr>
            <p:ph type="subTitle" idx="1"/>
          </p:nvPr>
        </p:nvSpPr>
        <p:spPr>
          <a:xfrm>
            <a:off x="5148064" y="3501008"/>
            <a:ext cx="3456384" cy="1473200"/>
          </a:xfrm>
        </p:spPr>
        <p:txBody>
          <a:bodyPr>
            <a:normAutofit/>
          </a:bodyPr>
          <a:lstStyle/>
          <a:p>
            <a:pPr algn="r"/>
            <a:r>
              <a:rPr lang="es-SV" dirty="0">
                <a:solidFill>
                  <a:schemeClr val="bg1">
                    <a:lumMod val="95000"/>
                  </a:schemeClr>
                </a:solidFill>
                <a:latin typeface="Aharoni" panose="02010803020104030203" pitchFamily="2" charset="-79"/>
                <a:cs typeface="Aharoni" panose="02010803020104030203" pitchFamily="2" charset="-79"/>
              </a:rPr>
              <a:t>Ing. Luis Roberto Reyes</a:t>
            </a:r>
          </a:p>
          <a:p>
            <a:pPr algn="r"/>
            <a:r>
              <a:rPr lang="es-SV" dirty="0">
                <a:solidFill>
                  <a:schemeClr val="bg1">
                    <a:lumMod val="95000"/>
                  </a:schemeClr>
                </a:solidFill>
                <a:latin typeface="Aharoni" panose="02010803020104030203" pitchFamily="2" charset="-79"/>
                <a:cs typeface="Aharoni" panose="02010803020104030203" pitchFamily="2" charset="-79"/>
              </a:rPr>
              <a:t>Secretario Ejecutivo</a:t>
            </a:r>
          </a:p>
          <a:p>
            <a:pPr algn="r"/>
            <a:r>
              <a:rPr lang="es-SV" dirty="0">
                <a:solidFill>
                  <a:schemeClr val="bg1">
                    <a:lumMod val="95000"/>
                  </a:schemeClr>
                </a:solidFill>
                <a:latin typeface="Aharoni" panose="02010803020104030203" pitchFamily="2" charset="-79"/>
                <a:cs typeface="Aharoni" panose="02010803020104030203" pitchFamily="2" charset="-79"/>
              </a:rPr>
              <a:t>Consejo Nacional de Energía</a:t>
            </a:r>
          </a:p>
        </p:txBody>
      </p:sp>
      <p:pic>
        <p:nvPicPr>
          <p:cNvPr id="1026" name="Picture 2" descr="C:\Users\shandal\Pictures\LOGO CNE transparente Blan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92" y="548680"/>
            <a:ext cx="337871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7"/>
          <p:cNvPicPr>
            <a:picLocks noChangeAspect="1"/>
          </p:cNvPicPr>
          <p:nvPr/>
        </p:nvPicPr>
        <p:blipFill rotWithShape="1">
          <a:blip r:embed="rId3" cstate="print">
            <a:clrChange>
              <a:clrFrom>
                <a:srgbClr val="FDFDFD"/>
              </a:clrFrom>
              <a:clrTo>
                <a:srgbClr val="FDFDFD">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465" t="27326" r="16096" b="26972"/>
          <a:stretch/>
        </p:blipFill>
        <p:spPr>
          <a:xfrm>
            <a:off x="395536" y="5728243"/>
            <a:ext cx="2376264" cy="917418"/>
          </a:xfrm>
          <a:prstGeom prst="rect">
            <a:avLst/>
          </a:prstGeom>
        </p:spPr>
      </p:pic>
    </p:spTree>
    <p:extLst>
      <p:ext uri="{BB962C8B-B14F-4D97-AF65-F5344CB8AC3E}">
        <p14:creationId xmlns:p14="http://schemas.microsoft.com/office/powerpoint/2010/main" val="41438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904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843808" y="177875"/>
            <a:ext cx="6172200" cy="708026"/>
          </a:xfrm>
        </p:spPr>
        <p:txBody>
          <a:bodyPr>
            <a:normAutofit/>
          </a:bodyPr>
          <a:lstStyle/>
          <a:p>
            <a:pPr algn="r"/>
            <a:r>
              <a:rPr lang="es-SV" sz="3200" b="1" dirty="0">
                <a:solidFill>
                  <a:srgbClr val="002060"/>
                </a:solidFill>
              </a:rPr>
              <a:t>Comité Consultivo Permanente</a:t>
            </a:r>
          </a:p>
        </p:txBody>
      </p:sp>
      <p:sp>
        <p:nvSpPr>
          <p:cNvPr id="28" name="2 Marcador de contenido"/>
          <p:cNvSpPr txBox="1">
            <a:spLocks/>
          </p:cNvSpPr>
          <p:nvPr/>
        </p:nvSpPr>
        <p:spPr>
          <a:xfrm>
            <a:off x="179512" y="1628800"/>
            <a:ext cx="6264696" cy="3545586"/>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SV" sz="1800" dirty="0"/>
              <a:t>El Comité Consultivo Permanente del CNE, es un organismo creado en el Reglamento de la Ley de Creación del CNE. Este Comité, es consultado por el CNE sobre asuntos referentes a la política energética nacional, específicamente sobre aquellas acciones o medidas que el CNE desea implementar para dar cumplimiento a la misma.</a:t>
            </a:r>
          </a:p>
          <a:p>
            <a:pPr marL="0" indent="0">
              <a:buNone/>
            </a:pPr>
            <a:endParaRPr lang="es-SV" sz="1800" dirty="0"/>
          </a:p>
          <a:p>
            <a:pPr marL="0" indent="0">
              <a:buNone/>
            </a:pPr>
            <a:r>
              <a:rPr lang="es-SV" sz="1800" dirty="0"/>
              <a:t>En efecto, el CCP ha apoyado al CNE en la elaboración de la política energética nacional 2010 – 2024, así como en diversas iniciativas relacionadas con la implementación de las energías renovables y la eficiencia energética.</a:t>
            </a:r>
          </a:p>
          <a:p>
            <a:pPr marL="0" indent="0">
              <a:buNone/>
            </a:pPr>
            <a:endParaRPr lang="es-SV" sz="1600" dirty="0"/>
          </a:p>
        </p:txBody>
      </p:sp>
      <p:graphicFrame>
        <p:nvGraphicFramePr>
          <p:cNvPr id="3" name="2 Tabla"/>
          <p:cNvGraphicFramePr>
            <a:graphicFrameLocks noGrp="1"/>
          </p:cNvGraphicFramePr>
          <p:nvPr>
            <p:extLst>
              <p:ext uri="{D42A27DB-BD31-4B8C-83A1-F6EECF244321}">
                <p14:modId xmlns:p14="http://schemas.microsoft.com/office/powerpoint/2010/main" val="1769016942"/>
              </p:ext>
            </p:extLst>
          </p:nvPr>
        </p:nvGraphicFramePr>
        <p:xfrm>
          <a:off x="6588224" y="908721"/>
          <a:ext cx="2194273" cy="5760866"/>
        </p:xfrm>
        <a:graphic>
          <a:graphicData uri="http://schemas.openxmlformats.org/drawingml/2006/table">
            <a:tbl>
              <a:tblPr firstRow="1">
                <a:tableStyleId>{B301B821-A1FF-4177-AEE7-76D212191A09}</a:tableStyleId>
              </a:tblPr>
              <a:tblGrid>
                <a:gridCol w="2194273"/>
              </a:tblGrid>
              <a:tr h="144015">
                <a:tc>
                  <a:txBody>
                    <a:bodyPr/>
                    <a:lstStyle/>
                    <a:p>
                      <a:pPr algn="ctr">
                        <a:lnSpc>
                          <a:spcPct val="107000"/>
                        </a:lnSpc>
                        <a:spcAft>
                          <a:spcPts val="800"/>
                        </a:spcAft>
                      </a:pPr>
                      <a:r>
                        <a:rPr lang="es-SV" sz="1050" dirty="0">
                          <a:effectLst/>
                        </a:rPr>
                        <a:t>Institución</a:t>
                      </a:r>
                      <a:endParaRPr lang="es-SV" sz="1600" dirty="0">
                        <a:effectLst/>
                        <a:latin typeface="Century Gothic"/>
                        <a:ea typeface="Century Gothic"/>
                        <a:cs typeface="Times New Roman"/>
                      </a:endParaRPr>
                    </a:p>
                  </a:txBody>
                  <a:tcPr marL="51435" marR="51435" marT="0" marB="0" anchor="ctr"/>
                </a:tc>
              </a:tr>
              <a:tr h="396279">
                <a:tc>
                  <a:txBody>
                    <a:bodyPr/>
                    <a:lstStyle/>
                    <a:p>
                      <a:pPr algn="ctr">
                        <a:lnSpc>
                          <a:spcPct val="107000"/>
                        </a:lnSpc>
                        <a:spcAft>
                          <a:spcPts val="800"/>
                        </a:spcAft>
                      </a:pPr>
                      <a:r>
                        <a:rPr lang="es-SV" sz="1200" dirty="0">
                          <a:effectLst/>
                        </a:rPr>
                        <a:t>Asociación Salvadoreña de Industriales ASI</a:t>
                      </a:r>
                      <a:endParaRPr lang="es-SV" sz="2000" dirty="0">
                        <a:effectLst/>
                        <a:latin typeface="Century Gothic"/>
                        <a:ea typeface="Century Gothic"/>
                        <a:cs typeface="Times New Roman"/>
                      </a:endParaRPr>
                    </a:p>
                  </a:txBody>
                  <a:tcPr marL="51435" marR="51435" marT="0" marB="0" anchor="ctr"/>
                </a:tc>
              </a:tr>
              <a:tr h="599639">
                <a:tc>
                  <a:txBody>
                    <a:bodyPr/>
                    <a:lstStyle/>
                    <a:p>
                      <a:pPr algn="ctr">
                        <a:lnSpc>
                          <a:spcPct val="107000"/>
                        </a:lnSpc>
                        <a:spcAft>
                          <a:spcPts val="800"/>
                        </a:spcAft>
                      </a:pPr>
                      <a:r>
                        <a:rPr lang="es-SV" sz="1200" dirty="0">
                          <a:effectLst/>
                        </a:rPr>
                        <a:t>Cámara </a:t>
                      </a:r>
                      <a:r>
                        <a:rPr lang="pt-BR" sz="1200" dirty="0">
                          <a:effectLst/>
                        </a:rPr>
                        <a:t>de Comercio e Industria de El Salvador CCIES</a:t>
                      </a:r>
                      <a:endParaRPr lang="es-SV" sz="2000" dirty="0">
                        <a:effectLst/>
                        <a:latin typeface="Century Gothic"/>
                        <a:ea typeface="Century Gothic"/>
                        <a:cs typeface="Times New Roman"/>
                      </a:endParaRPr>
                    </a:p>
                  </a:txBody>
                  <a:tcPr marL="51435" marR="51435" marT="0" marB="0" anchor="ctr"/>
                </a:tc>
              </a:tr>
              <a:tr h="802999">
                <a:tc>
                  <a:txBody>
                    <a:bodyPr/>
                    <a:lstStyle/>
                    <a:p>
                      <a:pPr algn="ctr">
                        <a:lnSpc>
                          <a:spcPct val="107000"/>
                        </a:lnSpc>
                        <a:spcAft>
                          <a:spcPts val="800"/>
                        </a:spcAft>
                      </a:pPr>
                      <a:r>
                        <a:rPr lang="es-SV" sz="1200" dirty="0">
                          <a:effectLst/>
                        </a:rPr>
                        <a:t>Asociación Salvadoreña de </a:t>
                      </a:r>
                      <a:r>
                        <a:rPr lang="es-SV" sz="1200" dirty="0" smtClean="0">
                          <a:effectLst/>
                        </a:rPr>
                        <a:t>Ingenierías </a:t>
                      </a:r>
                      <a:r>
                        <a:rPr lang="es-SV" sz="1200" dirty="0">
                          <a:effectLst/>
                        </a:rPr>
                        <a:t>Mecánicos, </a:t>
                      </a:r>
                      <a:r>
                        <a:rPr lang="es-SV" sz="1200" dirty="0" smtClean="0">
                          <a:effectLst/>
                        </a:rPr>
                        <a:t>Eléctricas </a:t>
                      </a:r>
                      <a:r>
                        <a:rPr lang="es-SV" sz="1200" dirty="0">
                          <a:effectLst/>
                        </a:rPr>
                        <a:t>e Industriales ASIMEI</a:t>
                      </a:r>
                      <a:endParaRPr lang="es-SV" sz="2000" dirty="0">
                        <a:effectLst/>
                        <a:latin typeface="Century Gothic"/>
                        <a:ea typeface="Century Gothic"/>
                        <a:cs typeface="Times New Roman"/>
                      </a:endParaRPr>
                    </a:p>
                  </a:txBody>
                  <a:tcPr marL="51435" marR="51435" marT="0" marB="0" anchor="ctr"/>
                </a:tc>
              </a:tr>
              <a:tr h="599639">
                <a:tc>
                  <a:txBody>
                    <a:bodyPr/>
                    <a:lstStyle/>
                    <a:p>
                      <a:pPr algn="ctr">
                        <a:lnSpc>
                          <a:spcPct val="107000"/>
                        </a:lnSpc>
                        <a:spcAft>
                          <a:spcPts val="800"/>
                        </a:spcAft>
                      </a:pPr>
                      <a:r>
                        <a:rPr lang="es-SV" sz="1200" dirty="0">
                          <a:effectLst/>
                        </a:rPr>
                        <a:t>Instituto de </a:t>
                      </a:r>
                      <a:r>
                        <a:rPr lang="es-SV" sz="1200" dirty="0" smtClean="0">
                          <a:effectLst/>
                        </a:rPr>
                        <a:t>Ingenierías </a:t>
                      </a:r>
                      <a:r>
                        <a:rPr lang="es-SV" sz="1200" dirty="0">
                          <a:effectLst/>
                        </a:rPr>
                        <a:t>en Electricidad y Electrónica IEEE</a:t>
                      </a:r>
                      <a:endParaRPr lang="es-SV" sz="2000" dirty="0">
                        <a:effectLst/>
                        <a:latin typeface="Century Gothic"/>
                        <a:ea typeface="Century Gothic"/>
                        <a:cs typeface="Times New Roman"/>
                      </a:endParaRPr>
                    </a:p>
                  </a:txBody>
                  <a:tcPr marL="51435" marR="51435" marT="0" marB="0" anchor="ctr"/>
                </a:tc>
              </a:tr>
              <a:tr h="396279">
                <a:tc>
                  <a:txBody>
                    <a:bodyPr/>
                    <a:lstStyle/>
                    <a:p>
                      <a:pPr algn="ctr">
                        <a:lnSpc>
                          <a:spcPct val="107000"/>
                        </a:lnSpc>
                        <a:spcAft>
                          <a:spcPts val="800"/>
                        </a:spcAft>
                      </a:pPr>
                      <a:r>
                        <a:rPr lang="es-SV" sz="1200">
                          <a:effectLst/>
                        </a:rPr>
                        <a:t>Universidad de El Salvador UES</a:t>
                      </a:r>
                      <a:endParaRPr lang="es-SV" sz="2000">
                        <a:effectLst/>
                        <a:latin typeface="Century Gothic"/>
                        <a:ea typeface="Century Gothic"/>
                        <a:cs typeface="Times New Roman"/>
                      </a:endParaRPr>
                    </a:p>
                  </a:txBody>
                  <a:tcPr marL="51435" marR="51435" marT="0" marB="0" anchor="ctr"/>
                </a:tc>
              </a:tr>
              <a:tr h="599639">
                <a:tc>
                  <a:txBody>
                    <a:bodyPr/>
                    <a:lstStyle/>
                    <a:p>
                      <a:pPr algn="ctr">
                        <a:lnSpc>
                          <a:spcPct val="107000"/>
                        </a:lnSpc>
                        <a:spcAft>
                          <a:spcPts val="800"/>
                        </a:spcAft>
                      </a:pPr>
                      <a:r>
                        <a:rPr lang="es-SV" sz="1200" dirty="0">
                          <a:effectLst/>
                        </a:rPr>
                        <a:t>Universidad Centroamericana José Simeón Cañas UCA</a:t>
                      </a:r>
                      <a:endParaRPr lang="es-SV" sz="2000" dirty="0">
                        <a:effectLst/>
                        <a:latin typeface="Century Gothic"/>
                        <a:ea typeface="Century Gothic"/>
                        <a:cs typeface="Times New Roman"/>
                      </a:endParaRPr>
                    </a:p>
                  </a:txBody>
                  <a:tcPr marL="51435" marR="51435" marT="0" marB="0" anchor="ctr"/>
                </a:tc>
              </a:tr>
              <a:tr h="396279">
                <a:tc>
                  <a:txBody>
                    <a:bodyPr/>
                    <a:lstStyle/>
                    <a:p>
                      <a:pPr algn="ctr">
                        <a:lnSpc>
                          <a:spcPct val="107000"/>
                        </a:lnSpc>
                        <a:spcAft>
                          <a:spcPts val="800"/>
                        </a:spcAft>
                      </a:pPr>
                      <a:r>
                        <a:rPr lang="es-SV" sz="1200">
                          <a:effectLst/>
                        </a:rPr>
                        <a:t>Centro para la Defensa del Consumidor CDC</a:t>
                      </a:r>
                      <a:endParaRPr lang="es-SV" sz="2000">
                        <a:effectLst/>
                        <a:latin typeface="Century Gothic"/>
                        <a:ea typeface="Century Gothic"/>
                        <a:cs typeface="Times New Roman"/>
                      </a:endParaRPr>
                    </a:p>
                  </a:txBody>
                  <a:tcPr marL="51435" marR="51435" marT="0" marB="0" anchor="ctr"/>
                </a:tc>
              </a:tr>
              <a:tr h="396279">
                <a:tc>
                  <a:txBody>
                    <a:bodyPr/>
                    <a:lstStyle/>
                    <a:p>
                      <a:pPr algn="ctr">
                        <a:lnSpc>
                          <a:spcPct val="107000"/>
                        </a:lnSpc>
                        <a:spcAft>
                          <a:spcPts val="800"/>
                        </a:spcAft>
                      </a:pPr>
                      <a:r>
                        <a:rPr lang="es-SV" sz="1200" dirty="0">
                          <a:effectLst/>
                        </a:rPr>
                        <a:t>Unidad Ecológica Salvadoreña UNES</a:t>
                      </a:r>
                      <a:endParaRPr lang="es-SV" sz="2000" dirty="0">
                        <a:effectLst/>
                        <a:latin typeface="Century Gothic"/>
                        <a:ea typeface="Century Gothic"/>
                        <a:cs typeface="Times New Roman"/>
                      </a:endParaRPr>
                    </a:p>
                  </a:txBody>
                  <a:tcPr marL="51435" marR="51435" marT="0" marB="0" anchor="ctr"/>
                </a:tc>
              </a:tr>
              <a:tr h="802999">
                <a:tc>
                  <a:txBody>
                    <a:bodyPr/>
                    <a:lstStyle/>
                    <a:p>
                      <a:pPr algn="ctr">
                        <a:lnSpc>
                          <a:spcPct val="107000"/>
                        </a:lnSpc>
                        <a:spcAft>
                          <a:spcPts val="800"/>
                        </a:spcAft>
                      </a:pPr>
                      <a:r>
                        <a:rPr lang="es-SV" sz="1200">
                          <a:effectLst/>
                        </a:rPr>
                        <a:t>Programa Salvadoreño de Investigación sobre Desarrollo y Medio Ambiente PRISMA</a:t>
                      </a:r>
                      <a:endParaRPr lang="es-SV" sz="2000">
                        <a:effectLst/>
                        <a:latin typeface="Century Gothic"/>
                        <a:ea typeface="Century Gothic"/>
                        <a:cs typeface="Times New Roman"/>
                      </a:endParaRPr>
                    </a:p>
                  </a:txBody>
                  <a:tcPr marL="51435" marR="51435" marT="0" marB="0" anchor="ctr"/>
                </a:tc>
              </a:tr>
              <a:tr h="599639">
                <a:tc>
                  <a:txBody>
                    <a:bodyPr/>
                    <a:lstStyle/>
                    <a:p>
                      <a:pPr algn="ctr">
                        <a:lnSpc>
                          <a:spcPct val="107000"/>
                        </a:lnSpc>
                        <a:spcAft>
                          <a:spcPts val="800"/>
                        </a:spcAft>
                      </a:pPr>
                      <a:r>
                        <a:rPr lang="es-SV" sz="1200" dirty="0">
                          <a:effectLst/>
                        </a:rPr>
                        <a:t>Sindicato de Trabajadores del Sector Eléctrico STSEL</a:t>
                      </a:r>
                      <a:endParaRPr lang="es-SV" sz="2000" dirty="0">
                        <a:effectLst/>
                        <a:latin typeface="Century Gothic"/>
                        <a:ea typeface="Century Gothic"/>
                        <a:cs typeface="Times New Roman"/>
                      </a:endParaRPr>
                    </a:p>
                  </a:txBody>
                  <a:tcPr marL="51435" marR="51435" marT="0" marB="0" anchor="ctr"/>
                </a:tc>
              </a:tr>
            </a:tbl>
          </a:graphicData>
        </a:graphic>
      </p:graphicFrame>
    </p:spTree>
    <p:extLst>
      <p:ext uri="{BB962C8B-B14F-4D97-AF65-F5344CB8AC3E}">
        <p14:creationId xmlns:p14="http://schemas.microsoft.com/office/powerpoint/2010/main" val="32190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843808" y="188640"/>
            <a:ext cx="6016624" cy="584775"/>
          </a:xfrm>
          <a:prstGeom prst="rect">
            <a:avLst/>
          </a:prstGeom>
        </p:spPr>
        <p:txBody>
          <a:bodyPr vert="horz" wrap="square" lIns="91440" tIns="45720" rIns="91440" bIns="45720" rtlCol="0" anchor="b">
            <a:spAutoFit/>
          </a:bodyPr>
          <a:lstStyle>
            <a:lvl1pPr algn="ctr" defTabSz="914398"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lnSpc>
                <a:spcPct val="100000"/>
              </a:lnSpc>
            </a:pPr>
            <a:r>
              <a:rPr lang="es-SV" sz="3200" b="1" dirty="0" smtClean="0">
                <a:solidFill>
                  <a:schemeClr val="tx2">
                    <a:lumMod val="50000"/>
                  </a:schemeClr>
                </a:solidFill>
                <a:effectLst/>
              </a:rPr>
              <a:t>Consideraciones</a:t>
            </a:r>
          </a:p>
        </p:txBody>
      </p:sp>
      <p:sp>
        <p:nvSpPr>
          <p:cNvPr id="4" name="3 CuadroTexto"/>
          <p:cNvSpPr txBox="1"/>
          <p:nvPr/>
        </p:nvSpPr>
        <p:spPr>
          <a:xfrm>
            <a:off x="431540" y="1628800"/>
            <a:ext cx="8280920" cy="3600968"/>
          </a:xfrm>
          <a:prstGeom prst="rect">
            <a:avLst/>
          </a:prstGeom>
          <a:noFill/>
        </p:spPr>
        <p:txBody>
          <a:bodyPr wrap="square" lIns="91422" tIns="45711" rIns="91422" bIns="45711" rtlCol="0">
            <a:spAutoFit/>
          </a:bodyPr>
          <a:lstStyle/>
          <a:p>
            <a:pPr marL="285697" indent="-285697" algn="just">
              <a:buFont typeface="Arial" pitchFamily="34" charset="0"/>
              <a:buChar char="•"/>
            </a:pPr>
            <a:r>
              <a:rPr lang="es-ES" sz="1900" dirty="0"/>
              <a:t>El Consejo Nacional de Energía (CNE) es una institución generadora de políticas y estrategias orientadas al buen desarrollo del sector energético y a la protección de los usuarios.</a:t>
            </a:r>
          </a:p>
          <a:p>
            <a:pPr marL="285697" indent="-285697" algn="just">
              <a:buFont typeface="Arial" pitchFamily="34" charset="0"/>
              <a:buChar char="•"/>
            </a:pPr>
            <a:endParaRPr lang="es-ES" sz="1900" dirty="0"/>
          </a:p>
          <a:p>
            <a:pPr marL="285697" indent="-285697" algn="just">
              <a:buFont typeface="Arial" pitchFamily="34" charset="0"/>
              <a:buChar char="•"/>
            </a:pPr>
            <a:r>
              <a:rPr lang="es-ES" sz="1900" dirty="0"/>
              <a:t>Las políticas y estrategias elaboradas por el CNE se encuentran acordes a los lineamientos del Gobierno y son consultadas y aprobadas por la Presidencia de la República.</a:t>
            </a:r>
          </a:p>
          <a:p>
            <a:pPr marL="285697" indent="-285697" algn="just">
              <a:buFont typeface="Arial" pitchFamily="34" charset="0"/>
              <a:buChar char="•"/>
            </a:pPr>
            <a:endParaRPr lang="es-ES" sz="1900" dirty="0"/>
          </a:p>
          <a:p>
            <a:pPr marL="285697" indent="-285697" algn="just">
              <a:buFont typeface="Arial" pitchFamily="34" charset="0"/>
              <a:buChar char="•"/>
            </a:pPr>
            <a:r>
              <a:rPr lang="es-ES" sz="1900" dirty="0"/>
              <a:t>El CNE no es una entidad que ejecuta las políticas y/o estrategias, sino que el CNE las </a:t>
            </a:r>
            <a:r>
              <a:rPr lang="es-ES" sz="1900" dirty="0" smtClean="0"/>
              <a:t>formula </a:t>
            </a:r>
            <a:r>
              <a:rPr lang="es-ES" sz="1900" dirty="0"/>
              <a:t>y son el resto de instituciones relacionadas con las actividades del sector energético quienes ejecutan de acuerdo a los lineamientos establecidos</a:t>
            </a:r>
            <a:r>
              <a:rPr lang="es-ES" sz="1900" dirty="0" smtClean="0"/>
              <a:t>.</a:t>
            </a:r>
          </a:p>
        </p:txBody>
      </p:sp>
    </p:spTree>
    <p:extLst>
      <p:ext uri="{BB962C8B-B14F-4D97-AF65-F5344CB8AC3E}">
        <p14:creationId xmlns:p14="http://schemas.microsoft.com/office/powerpoint/2010/main" val="24955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3569" y="2083821"/>
            <a:ext cx="7668852" cy="2308898"/>
          </a:xfrm>
          <a:prstGeom prst="rect">
            <a:avLst/>
          </a:prstGeom>
        </p:spPr>
        <p:txBody>
          <a:bodyPr vert="horz" lIns="103867" tIns="51933" rIns="103867" bIns="51933" rtlCol="0" anchor="ctr">
            <a:no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pPr algn="ctr"/>
            <a:r>
              <a:rPr lang="es-SV" sz="6000" dirty="0" smtClean="0">
                <a:solidFill>
                  <a:srgbClr val="002060"/>
                </a:solidFill>
              </a:rPr>
              <a:t>La política energética nacional</a:t>
            </a:r>
            <a:endParaRPr lang="es-SV" sz="6000" dirty="0">
              <a:solidFill>
                <a:srgbClr val="002060"/>
              </a:solidFill>
            </a:endParaRP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183712"/>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451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2034342"/>
            <a:ext cx="5508104" cy="2425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n>
                <a:solidFill>
                  <a:srgbClr val="92D050"/>
                </a:solidFill>
              </a:ln>
            </a:endParaRPr>
          </a:p>
        </p:txBody>
      </p:sp>
      <p:sp>
        <p:nvSpPr>
          <p:cNvPr id="12" name="11 Rectángulo"/>
          <p:cNvSpPr/>
          <p:nvPr/>
        </p:nvSpPr>
        <p:spPr>
          <a:xfrm>
            <a:off x="323528" y="1628800"/>
            <a:ext cx="4536504" cy="830997"/>
          </a:xfrm>
          <a:prstGeom prst="rect">
            <a:avLst/>
          </a:prstGeom>
        </p:spPr>
        <p:txBody>
          <a:bodyPr wrap="square">
            <a:spAutoFit/>
          </a:bodyPr>
          <a:lstStyle/>
          <a:p>
            <a:pPr algn="just"/>
            <a:r>
              <a:rPr lang="es-SV" sz="1600" dirty="0" smtClean="0">
                <a:latin typeface="Century Gothic" pitchFamily="34" charset="0"/>
              </a:rPr>
              <a:t>La energía es un </a:t>
            </a:r>
            <a:r>
              <a:rPr lang="es-SV" sz="1600" b="1" dirty="0" smtClean="0">
                <a:latin typeface="Century Gothic" pitchFamily="34" charset="0"/>
              </a:rPr>
              <a:t>bien de utilidad pública </a:t>
            </a:r>
            <a:r>
              <a:rPr lang="es-SV" sz="1600" dirty="0" smtClean="0">
                <a:latin typeface="Century Gothic" pitchFamily="34" charset="0"/>
              </a:rPr>
              <a:t>y el Estado debe garantizar que toda la población pueda hacer uso de ésta.</a:t>
            </a:r>
          </a:p>
        </p:txBody>
      </p:sp>
      <p:sp>
        <p:nvSpPr>
          <p:cNvPr id="17" name="16 Rectángulo"/>
          <p:cNvSpPr/>
          <p:nvPr/>
        </p:nvSpPr>
        <p:spPr>
          <a:xfrm>
            <a:off x="1907704" y="4365104"/>
            <a:ext cx="7236296" cy="2160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6" name="15 Rectángulo"/>
          <p:cNvSpPr/>
          <p:nvPr/>
        </p:nvSpPr>
        <p:spPr>
          <a:xfrm>
            <a:off x="1835696" y="3140966"/>
            <a:ext cx="7308304" cy="2160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7 Flecha abajo"/>
          <p:cNvSpPr/>
          <p:nvPr/>
        </p:nvSpPr>
        <p:spPr>
          <a:xfrm rot="5400000">
            <a:off x="6282442" y="-45131"/>
            <a:ext cx="1368153" cy="4283967"/>
          </a:xfrm>
          <a:prstGeom prst="downArrow">
            <a:avLst>
              <a:gd name="adj1" fmla="val 69372"/>
              <a:gd name="adj2" fmla="val 38675"/>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SV" sz="1300"/>
          </a:p>
        </p:txBody>
      </p:sp>
      <p:sp>
        <p:nvSpPr>
          <p:cNvPr id="2" name="1 Título"/>
          <p:cNvSpPr>
            <a:spLocks noGrp="1"/>
          </p:cNvSpPr>
          <p:nvPr>
            <p:ph type="title" idx="4294967295"/>
          </p:nvPr>
        </p:nvSpPr>
        <p:spPr>
          <a:xfrm>
            <a:off x="0" y="0"/>
            <a:ext cx="8892480" cy="1412875"/>
          </a:xfrm>
        </p:spPr>
        <p:txBody>
          <a:bodyPr>
            <a:noAutofit/>
          </a:bodyPr>
          <a:lstStyle/>
          <a:p>
            <a:pPr marL="457200" indent="-457200" algn="r"/>
            <a:r>
              <a:rPr lang="es-MX" sz="3200" b="1" cap="all" dirty="0">
                <a:solidFill>
                  <a:srgbClr val="002060"/>
                </a:solidFill>
              </a:rPr>
              <a:t>El CNE y la Política </a:t>
            </a:r>
            <a:r>
              <a:rPr lang="es-MX" sz="3200" b="1" cap="all" dirty="0" smtClean="0">
                <a:solidFill>
                  <a:srgbClr val="002060"/>
                </a:solidFill>
              </a:rPr>
              <a:t/>
            </a:r>
            <a:br>
              <a:rPr lang="es-MX" sz="3200" b="1" cap="all" dirty="0" smtClean="0">
                <a:solidFill>
                  <a:srgbClr val="002060"/>
                </a:solidFill>
              </a:rPr>
            </a:br>
            <a:r>
              <a:rPr lang="es-MX" sz="3200" b="1" cap="all" dirty="0" smtClean="0">
                <a:solidFill>
                  <a:srgbClr val="002060"/>
                </a:solidFill>
              </a:rPr>
              <a:t>Energética </a:t>
            </a:r>
            <a:r>
              <a:rPr lang="es-MX" sz="3200" b="1" cap="all" dirty="0">
                <a:solidFill>
                  <a:srgbClr val="002060"/>
                </a:solidFill>
              </a:rPr>
              <a:t>Nacional</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1520" y="2685949"/>
            <a:ext cx="2160240" cy="3100693"/>
          </a:xfrm>
          <a:prstGeom prst="rect">
            <a:avLst/>
          </a:prstGeom>
          <a:noFill/>
          <a:ln>
            <a:noFill/>
          </a:ln>
          <a:effectLst>
            <a:outerShdw blurRad="50800" dist="38100" dir="16200000" rotWithShape="0">
              <a:prstClr val="black">
                <a:alpha val="40000"/>
              </a:prstClr>
            </a:outerShdw>
          </a:effectLst>
          <a:scene3d>
            <a:camera prst="perspectiveHeroicExtreme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979712" y="2254222"/>
            <a:ext cx="6912768" cy="3046988"/>
          </a:xfrm>
          <a:prstGeom prst="rect">
            <a:avLst/>
          </a:prstGeom>
        </p:spPr>
        <p:txBody>
          <a:bodyPr wrap="square">
            <a:spAutoFit/>
          </a:bodyPr>
          <a:lstStyle/>
          <a:p>
            <a:pPr algn="just"/>
            <a:endParaRPr lang="es-SV" sz="1600" dirty="0" smtClean="0">
              <a:latin typeface="Century Gothic" pitchFamily="34" charset="0"/>
            </a:endParaRPr>
          </a:p>
          <a:p>
            <a:pPr lvl="0" algn="just"/>
            <a:endParaRPr lang="es-SV" sz="1600" dirty="0" smtClean="0">
              <a:latin typeface="Century Gothic" pitchFamily="34" charset="0"/>
            </a:endParaRPr>
          </a:p>
          <a:p>
            <a:pPr lvl="1" algn="just"/>
            <a:r>
              <a:rPr lang="es-SV" sz="1600" dirty="0" smtClean="0">
                <a:latin typeface="Century Gothic" pitchFamily="34" charset="0"/>
              </a:rPr>
              <a:t>Es parte del “desarrollo sustentable”, satisface las necesidades del presente sin menoscabar la capacidad de las futuras generaciones de satisfacer sus propias necesidades”.</a:t>
            </a:r>
          </a:p>
          <a:p>
            <a:pPr lvl="1" algn="just"/>
            <a:endParaRPr lang="es-SV" sz="1600" dirty="0" smtClean="0">
              <a:latin typeface="Century Gothic" pitchFamily="34" charset="0"/>
            </a:endParaRPr>
          </a:p>
          <a:p>
            <a:pPr lvl="0" algn="just"/>
            <a:endParaRPr lang="es-MX" sz="1600" dirty="0" smtClean="0">
              <a:latin typeface="Century Gothic" pitchFamily="34" charset="0"/>
            </a:endParaRPr>
          </a:p>
          <a:p>
            <a:pPr lvl="2" algn="just"/>
            <a:r>
              <a:rPr lang="es-SV" sz="1600" dirty="0" smtClean="0">
                <a:latin typeface="Century Gothic" pitchFamily="34" charset="0"/>
              </a:rPr>
              <a:t>Es un emprendimiento de mediano y largo plazo que debe desarrollarse en situaciones de poder compartido en la que concurren con sus correspondientes roles, el Estado y la inversión privada.</a:t>
            </a:r>
          </a:p>
          <a:p>
            <a:pPr marL="180975" lvl="0" indent="-180975" algn="just"/>
            <a:endParaRPr lang="es-SV" sz="1600" dirty="0" smtClean="0">
              <a:latin typeface="Century Gothic" pitchFamily="34" charset="0"/>
            </a:endParaRPr>
          </a:p>
        </p:txBody>
      </p:sp>
      <p:sp>
        <p:nvSpPr>
          <p:cNvPr id="13" name="12 CuadroTexto"/>
          <p:cNvSpPr txBox="1"/>
          <p:nvPr/>
        </p:nvSpPr>
        <p:spPr>
          <a:xfrm>
            <a:off x="5059914" y="1538789"/>
            <a:ext cx="4084086" cy="954107"/>
          </a:xfrm>
          <a:prstGeom prst="rect">
            <a:avLst/>
          </a:prstGeom>
          <a:noFill/>
        </p:spPr>
        <p:txBody>
          <a:bodyPr wrap="square" rtlCol="0">
            <a:spAutoFit/>
          </a:bodyPr>
          <a:lstStyle/>
          <a:p>
            <a:r>
              <a:rPr lang="es-MX" dirty="0" smtClean="0">
                <a:latin typeface="Century Gothic" pitchFamily="34" charset="0"/>
              </a:rPr>
              <a:t>     </a:t>
            </a:r>
            <a:r>
              <a:rPr lang="es-MX" sz="3600" dirty="0" smtClean="0">
                <a:latin typeface="Century Gothic" pitchFamily="34" charset="0"/>
              </a:rPr>
              <a:t>P</a:t>
            </a:r>
            <a:r>
              <a:rPr lang="es-MX" dirty="0" smtClean="0">
                <a:latin typeface="Century Gothic" pitchFamily="34" charset="0"/>
              </a:rPr>
              <a:t>rincipios de la</a:t>
            </a:r>
          </a:p>
          <a:p>
            <a:r>
              <a:rPr lang="es-MX" dirty="0" smtClean="0">
                <a:latin typeface="Century Gothic" pitchFamily="34" charset="0"/>
              </a:rPr>
              <a:t>     política Energética Nacional</a:t>
            </a:r>
            <a:endParaRPr lang="es-SV" dirty="0">
              <a:latin typeface="Century Gothic" pitchFamily="34" charset="0"/>
            </a:endParaRPr>
          </a:p>
        </p:txBody>
      </p:sp>
    </p:spTree>
    <p:extLst>
      <p:ext uri="{BB962C8B-B14F-4D97-AF65-F5344CB8AC3E}">
        <p14:creationId xmlns:p14="http://schemas.microsoft.com/office/powerpoint/2010/main" val="2090449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05036"/>
            <a:ext cx="8964488" cy="647700"/>
          </a:xfrm>
        </p:spPr>
        <p:txBody>
          <a:bodyPr>
            <a:noAutofit/>
          </a:bodyPr>
          <a:lstStyle/>
          <a:p>
            <a:pPr algn="r"/>
            <a:r>
              <a:rPr lang="es-SV" sz="2800" b="1" cap="all" dirty="0">
                <a:solidFill>
                  <a:srgbClr val="002060"/>
                </a:solidFill>
              </a:rPr>
              <a:t>Objetivos Generales de </a:t>
            </a:r>
            <a:r>
              <a:rPr lang="es-SV" sz="2800" b="1" cap="all" dirty="0" smtClean="0">
                <a:solidFill>
                  <a:srgbClr val="002060"/>
                </a:solidFill>
              </a:rPr>
              <a:t/>
            </a:r>
            <a:br>
              <a:rPr lang="es-SV" sz="2800" b="1" cap="all" dirty="0" smtClean="0">
                <a:solidFill>
                  <a:srgbClr val="002060"/>
                </a:solidFill>
              </a:rPr>
            </a:br>
            <a:r>
              <a:rPr lang="es-SV" sz="2800" b="1" cap="all" dirty="0" smtClean="0">
                <a:solidFill>
                  <a:srgbClr val="002060"/>
                </a:solidFill>
              </a:rPr>
              <a:t>la </a:t>
            </a:r>
            <a:r>
              <a:rPr lang="es-SV" sz="2800" b="1" cap="all" dirty="0">
                <a:solidFill>
                  <a:srgbClr val="002060"/>
                </a:solidFill>
              </a:rPr>
              <a:t>Política Energética</a:t>
            </a:r>
          </a:p>
        </p:txBody>
      </p:sp>
      <p:sp>
        <p:nvSpPr>
          <p:cNvPr id="23" name="22 Rectángulo"/>
          <p:cNvSpPr/>
          <p:nvPr/>
        </p:nvSpPr>
        <p:spPr>
          <a:xfrm>
            <a:off x="5940152" y="4553743"/>
            <a:ext cx="3024336" cy="1765137"/>
          </a:xfrm>
          <a:prstGeom prst="rect">
            <a:avLst/>
          </a:prstGeom>
          <a:solidFill>
            <a:schemeClr val="bg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4" name="23 Rectángulo"/>
          <p:cNvSpPr/>
          <p:nvPr/>
        </p:nvSpPr>
        <p:spPr>
          <a:xfrm>
            <a:off x="107504" y="4392488"/>
            <a:ext cx="3672408" cy="2348880"/>
          </a:xfrm>
          <a:prstGeom prst="rect">
            <a:avLst/>
          </a:prstGeom>
          <a:solidFill>
            <a:schemeClr val="tx2">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6" name="25 Rectángulo"/>
          <p:cNvSpPr/>
          <p:nvPr/>
        </p:nvSpPr>
        <p:spPr>
          <a:xfrm>
            <a:off x="2555776" y="2636912"/>
            <a:ext cx="5256584" cy="1512168"/>
          </a:xfrm>
          <a:prstGeom prst="rect">
            <a:avLst/>
          </a:prstGeom>
          <a:solidFill>
            <a:schemeClr val="accent1">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26 Rectángulo"/>
          <p:cNvSpPr/>
          <p:nvPr/>
        </p:nvSpPr>
        <p:spPr>
          <a:xfrm>
            <a:off x="1331640" y="1457400"/>
            <a:ext cx="5256584" cy="1296144"/>
          </a:xfrm>
          <a:prstGeom prst="rect">
            <a:avLst/>
          </a:prstGeom>
          <a:solidFill>
            <a:schemeClr val="tx2">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28 Rectángulo redondeado"/>
          <p:cNvSpPr/>
          <p:nvPr/>
        </p:nvSpPr>
        <p:spPr>
          <a:xfrm>
            <a:off x="694008" y="1619888"/>
            <a:ext cx="2664296" cy="936104"/>
          </a:xfrm>
          <a:prstGeom prst="roundRect">
            <a:avLst/>
          </a:prstGeom>
          <a:gradFill>
            <a:gsLst>
              <a:gs pos="0">
                <a:schemeClr val="accent1">
                  <a:lumMod val="50000"/>
                </a:schemeClr>
              </a:gs>
              <a:gs pos="100000">
                <a:schemeClr val="accent1">
                  <a:shade val="89000"/>
                  <a:lumMod val="90000"/>
                </a:schemeClr>
              </a:gs>
            </a:gsLst>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s-SV" sz="1200" b="1" u="sng" dirty="0" smtClean="0">
                <a:latin typeface="Century Gothic" pitchFamily="34" charset="0"/>
              </a:rPr>
              <a:t>Garantizar un abastecimiento de energía</a:t>
            </a:r>
            <a:r>
              <a:rPr lang="es-SV" sz="1200" dirty="0" smtClean="0">
                <a:latin typeface="Century Gothic" pitchFamily="34" charset="0"/>
              </a:rPr>
              <a:t> oportuno, continuo, de calidad, generalizado y a precios razonables a toda la población.</a:t>
            </a:r>
            <a:endParaRPr lang="es-SV" sz="1200" dirty="0">
              <a:latin typeface="Century Gothic" pitchFamily="34" charset="0"/>
            </a:endParaRPr>
          </a:p>
        </p:txBody>
      </p:sp>
      <p:sp>
        <p:nvSpPr>
          <p:cNvPr id="30" name="29 Rectángulo redondeado"/>
          <p:cNvSpPr/>
          <p:nvPr/>
        </p:nvSpPr>
        <p:spPr>
          <a:xfrm>
            <a:off x="4283968" y="2852936"/>
            <a:ext cx="4536504" cy="1152128"/>
          </a:xfrm>
          <a:prstGeom prst="roundRect">
            <a:avLst/>
          </a:prstGeom>
          <a:gradFill>
            <a:gsLst>
              <a:gs pos="0">
                <a:schemeClr val="accent1">
                  <a:lumMod val="50000"/>
                </a:schemeClr>
              </a:gs>
              <a:gs pos="100000">
                <a:schemeClr val="accent1"/>
              </a:gs>
            </a:gsLst>
          </a:gradFill>
          <a:ln>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s-SV" sz="1200" dirty="0" smtClean="0">
                <a:latin typeface="+mj-lt"/>
              </a:rPr>
              <a:t>Recuperar el papel del Estado en el desarrollo del sector energético, </a:t>
            </a:r>
            <a:r>
              <a:rPr lang="es-SV" sz="1200" b="1" u="sng" dirty="0" smtClean="0">
                <a:latin typeface="+mj-lt"/>
              </a:rPr>
              <a:t>fortaleciendo el marco institucional</a:t>
            </a:r>
            <a:r>
              <a:rPr lang="es-SV" sz="1200" dirty="0" smtClean="0">
                <a:latin typeface="+mj-lt"/>
              </a:rPr>
              <a:t> y legal que promueva, oriente y regule el desarrollo del mismo, superando los vacíos y debilidades existentes que impiden la protección legal de las personas usuarias de estos servicios.</a:t>
            </a:r>
            <a:endParaRPr lang="es-SV" sz="1200" dirty="0">
              <a:latin typeface="+mj-lt"/>
            </a:endParaRPr>
          </a:p>
        </p:txBody>
      </p:sp>
      <p:sp>
        <p:nvSpPr>
          <p:cNvPr id="31" name="30 Rectángulo redondeado"/>
          <p:cNvSpPr/>
          <p:nvPr/>
        </p:nvSpPr>
        <p:spPr>
          <a:xfrm>
            <a:off x="377064" y="4121696"/>
            <a:ext cx="3690880" cy="1152128"/>
          </a:xfrm>
          <a:prstGeom prst="roundRect">
            <a:avLst/>
          </a:prstGeom>
          <a:gradFill>
            <a:gsLst>
              <a:gs pos="0">
                <a:schemeClr val="accent1">
                  <a:lumMod val="50000"/>
                </a:schemeClr>
              </a:gs>
              <a:gs pos="100000">
                <a:schemeClr val="accent1">
                  <a:lumMod val="75000"/>
                </a:schemeClr>
              </a:gs>
            </a:gsLst>
          </a:gra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r>
              <a:rPr lang="es-SV" sz="1200" b="1" u="sng" dirty="0" smtClean="0">
                <a:solidFill>
                  <a:schemeClr val="bg1"/>
                </a:solidFill>
                <a:latin typeface="Century Gothic" pitchFamily="34" charset="0"/>
              </a:rPr>
              <a:t>Reducir la dependencia energética del petróleo</a:t>
            </a:r>
            <a:r>
              <a:rPr lang="es-SV" sz="1200" dirty="0" smtClean="0">
                <a:solidFill>
                  <a:schemeClr val="bg1"/>
                </a:solidFill>
                <a:latin typeface="Century Gothic" pitchFamily="34" charset="0"/>
              </a:rPr>
              <a:t>, fomentando las fuentes de energía renovables, la cultura de uso racional de la energía y la innovación tecnológica.</a:t>
            </a:r>
            <a:endParaRPr lang="en-US" sz="1200" dirty="0" smtClean="0">
              <a:solidFill>
                <a:schemeClr val="bg1"/>
              </a:solidFill>
              <a:latin typeface="Century Gothic" pitchFamily="34" charset="0"/>
            </a:endParaRPr>
          </a:p>
        </p:txBody>
      </p:sp>
      <p:sp>
        <p:nvSpPr>
          <p:cNvPr id="32" name="31 Rectángulo redondeado"/>
          <p:cNvSpPr/>
          <p:nvPr/>
        </p:nvSpPr>
        <p:spPr>
          <a:xfrm>
            <a:off x="4499992" y="4769768"/>
            <a:ext cx="2952328" cy="1368152"/>
          </a:xfrm>
          <a:prstGeom prst="roundRect">
            <a:avLst/>
          </a:prstGeom>
          <a:gradFill>
            <a:gsLst>
              <a:gs pos="100000">
                <a:schemeClr val="accent1">
                  <a:lumMod val="75000"/>
                </a:schemeClr>
              </a:gs>
              <a:gs pos="0">
                <a:srgbClr val="002060"/>
              </a:gs>
            </a:gsLst>
          </a:gra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r>
              <a:rPr lang="es-SV" sz="1200" b="1" u="sng" dirty="0" smtClean="0">
                <a:solidFill>
                  <a:schemeClr val="bg1"/>
                </a:solidFill>
                <a:latin typeface="Century Gothic" pitchFamily="34" charset="0"/>
              </a:rPr>
              <a:t>Minimizar los impactos ambientales y sociales de los proyectos energéticos</a:t>
            </a:r>
            <a:r>
              <a:rPr lang="es-SV" sz="1200" dirty="0" smtClean="0">
                <a:solidFill>
                  <a:schemeClr val="bg1"/>
                </a:solidFill>
                <a:latin typeface="Century Gothic" pitchFamily="34" charset="0"/>
              </a:rPr>
              <a:t>, así como aquellos que propician el cambio climático.</a:t>
            </a:r>
            <a:endParaRPr lang="en-US" sz="1200" dirty="0">
              <a:solidFill>
                <a:schemeClr val="bg1"/>
              </a:solidFill>
              <a:latin typeface="Century Gothic" pitchFamily="34" charset="0"/>
            </a:endParaRPr>
          </a:p>
        </p:txBody>
      </p:sp>
      <p:pic>
        <p:nvPicPr>
          <p:cNvPr id="33" name="Picture 8" descr="https://encrypted-tbn2.gstatic.com/images?q=tbn:ANd9GcSPsuZA0XFDk2o2NQw3I1qqYdKlrWRfodxqdnCZiJcD0NE28q07YA"/>
          <p:cNvPicPr>
            <a:picLocks noChangeAspect="1" noChangeArrowheads="1"/>
          </p:cNvPicPr>
          <p:nvPr/>
        </p:nvPicPr>
        <p:blipFill>
          <a:blip cstate="print"/>
          <a:srcRect/>
          <a:stretch>
            <a:fillRect/>
          </a:stretch>
        </p:blipFill>
        <p:spPr bwMode="auto">
          <a:xfrm>
            <a:off x="3502320" y="1691896"/>
            <a:ext cx="1479823" cy="831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10" descr="https://encrypted-tbn3.gstatic.com/images?q=tbn:ANd9GcQXlBmZWwWZoIvec6DEfmU-f78CF1ky7dr-bWgHuiLzgJ0Bm9G-"/>
          <p:cNvPicPr>
            <a:picLocks noChangeAspect="1" noChangeArrowheads="1"/>
          </p:cNvPicPr>
          <p:nvPr/>
        </p:nvPicPr>
        <p:blipFill>
          <a:blip r:embed="rId2" cstate="print"/>
          <a:srcRect/>
          <a:stretch>
            <a:fillRect/>
          </a:stretch>
        </p:blipFill>
        <p:spPr bwMode="auto">
          <a:xfrm>
            <a:off x="5148064" y="1691896"/>
            <a:ext cx="1213696" cy="797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35 Elipse"/>
          <p:cNvSpPr/>
          <p:nvPr/>
        </p:nvSpPr>
        <p:spPr>
          <a:xfrm>
            <a:off x="251520" y="1817440"/>
            <a:ext cx="504056" cy="504056"/>
          </a:xfrm>
          <a:prstGeom prst="ellipse">
            <a:avLst/>
          </a:prstGeom>
          <a:solidFill>
            <a:schemeClr val="tx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1</a:t>
            </a:r>
            <a:endParaRPr lang="es-SV" sz="2400" dirty="0"/>
          </a:p>
        </p:txBody>
      </p:sp>
      <p:pic>
        <p:nvPicPr>
          <p:cNvPr id="41" name="Picture 12" descr="https://encrypted-tbn2.gstatic.com/images?q=tbn:ANd9GcTYDXkA-0wzQWlGQH8Y4OHttfmrl7vwmlzugAf76ATVx2IY0y5uTA"/>
          <p:cNvPicPr>
            <a:picLocks noChangeAspect="1" noChangeArrowheads="1"/>
          </p:cNvPicPr>
          <p:nvPr/>
        </p:nvPicPr>
        <p:blipFill>
          <a:blip r:embed="rId3" cstate="print"/>
          <a:srcRect/>
          <a:stretch>
            <a:fillRect/>
          </a:stretch>
        </p:blipFill>
        <p:spPr bwMode="auto">
          <a:xfrm>
            <a:off x="2848935" y="2785552"/>
            <a:ext cx="1135013" cy="11350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2" name="41 Elipse"/>
          <p:cNvSpPr/>
          <p:nvPr/>
        </p:nvSpPr>
        <p:spPr>
          <a:xfrm>
            <a:off x="8460432" y="3717032"/>
            <a:ext cx="504056" cy="504056"/>
          </a:xfrm>
          <a:prstGeom prst="ellipse">
            <a:avLst/>
          </a:prstGeom>
          <a:solidFill>
            <a:schemeClr val="tx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rPr>
              <a:t>2</a:t>
            </a:r>
            <a:endParaRPr lang="es-SV" sz="2400" dirty="0">
              <a:solidFill>
                <a:schemeClr val="bg1"/>
              </a:solidFill>
            </a:endParaRPr>
          </a:p>
        </p:txBody>
      </p:sp>
      <p:pic>
        <p:nvPicPr>
          <p:cNvPr id="46" name="Picture 18" descr="https://encrypted-tbn1.gstatic.com/images?q=tbn:ANd9GcRXEYqrlPND9KrjWk9uoTL4fI_JY2WOQyHynReMWZmmlAWnC2g8eQ"/>
          <p:cNvPicPr>
            <a:picLocks noChangeAspect="1" noChangeArrowheads="1"/>
          </p:cNvPicPr>
          <p:nvPr/>
        </p:nvPicPr>
        <p:blipFill>
          <a:blip r:embed="rId4" cstate="print"/>
          <a:srcRect/>
          <a:stretch>
            <a:fillRect/>
          </a:stretch>
        </p:blipFill>
        <p:spPr bwMode="auto">
          <a:xfrm>
            <a:off x="941542" y="5566928"/>
            <a:ext cx="598060" cy="910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9" name="48 Elipse"/>
          <p:cNvSpPr/>
          <p:nvPr/>
        </p:nvSpPr>
        <p:spPr>
          <a:xfrm>
            <a:off x="1547664" y="3789040"/>
            <a:ext cx="504056" cy="504056"/>
          </a:xfrm>
          <a:prstGeom prst="ellipse">
            <a:avLst/>
          </a:prstGeom>
          <a:solidFill>
            <a:schemeClr val="accent2">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rPr>
              <a:t>3</a:t>
            </a:r>
            <a:endParaRPr lang="es-SV" sz="2400" dirty="0">
              <a:solidFill>
                <a:schemeClr val="bg1"/>
              </a:solidFill>
            </a:endParaRPr>
          </a:p>
        </p:txBody>
      </p:sp>
      <p:pic>
        <p:nvPicPr>
          <p:cNvPr id="51" name="Picture 20" descr="https://encrypted-tbn3.gstatic.com/images?q=tbn:ANd9GcSfZtV9ZTerDMplGes7XuYE8BmGdqXvxeaPlp4iksxl_l5pWcQnIDUNoA"/>
          <p:cNvPicPr>
            <a:picLocks noChangeAspect="1" noChangeArrowheads="1"/>
          </p:cNvPicPr>
          <p:nvPr/>
        </p:nvPicPr>
        <p:blipFill>
          <a:blip r:embed="rId5" cstate="print"/>
          <a:srcRect r="5501" b="6898"/>
          <a:stretch>
            <a:fillRect/>
          </a:stretch>
        </p:blipFill>
        <p:spPr bwMode="auto">
          <a:xfrm>
            <a:off x="1619672" y="5373216"/>
            <a:ext cx="1728192" cy="1152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 name="53 Elipse"/>
          <p:cNvSpPr/>
          <p:nvPr/>
        </p:nvSpPr>
        <p:spPr>
          <a:xfrm>
            <a:off x="5436096" y="4409728"/>
            <a:ext cx="504056" cy="504056"/>
          </a:xfrm>
          <a:prstGeom prst="ellipse">
            <a:avLst/>
          </a:prstGeom>
          <a:solidFill>
            <a:schemeClr val="tx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rPr>
              <a:t>4</a:t>
            </a:r>
            <a:endParaRPr lang="es-SV" sz="2400" dirty="0">
              <a:solidFill>
                <a:schemeClr val="bg1"/>
              </a:solidFill>
            </a:endParaRPr>
          </a:p>
        </p:txBody>
      </p:sp>
      <p:pic>
        <p:nvPicPr>
          <p:cNvPr id="1026" name="Picture 2" descr="http://cdn.globovision.com/media/petroleo_oi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755" r="27380"/>
          <a:stretch/>
        </p:blipFill>
        <p:spPr bwMode="auto">
          <a:xfrm>
            <a:off x="306454" y="5805264"/>
            <a:ext cx="585532" cy="682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4w-g4npbRflVsfcUPbns6MGBUmAcFpP9fOe6rH9R_9wmLy37a0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71514" y="4581128"/>
            <a:ext cx="1226054" cy="812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46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23155" y="116681"/>
            <a:ext cx="8569325" cy="1008063"/>
          </a:xfrm>
        </p:spPr>
        <p:txBody>
          <a:bodyPr>
            <a:normAutofit/>
          </a:bodyPr>
          <a:lstStyle/>
          <a:p>
            <a:pPr algn="r"/>
            <a:r>
              <a:rPr lang="es-SV" sz="2500" b="1" dirty="0" smtClean="0">
                <a:solidFill>
                  <a:schemeClr val="tx2">
                    <a:lumMod val="75000"/>
                  </a:schemeClr>
                </a:solidFill>
                <a:latin typeface="Century Gothic" pitchFamily="34" charset="0"/>
              </a:rPr>
              <a:t>Líneas Estratégicas de la </a:t>
            </a:r>
            <a:br>
              <a:rPr lang="es-SV" sz="2500" b="1" dirty="0" smtClean="0">
                <a:solidFill>
                  <a:schemeClr val="tx2">
                    <a:lumMod val="75000"/>
                  </a:schemeClr>
                </a:solidFill>
                <a:latin typeface="Century Gothic" pitchFamily="34" charset="0"/>
              </a:rPr>
            </a:br>
            <a:r>
              <a:rPr lang="es-SV" sz="2500" b="1" dirty="0" smtClean="0">
                <a:solidFill>
                  <a:schemeClr val="tx2">
                    <a:lumMod val="75000"/>
                  </a:schemeClr>
                </a:solidFill>
                <a:latin typeface="Century Gothic" pitchFamily="34" charset="0"/>
              </a:rPr>
              <a:t>Política Energética Nacional</a:t>
            </a:r>
            <a:endParaRPr lang="es-SV" sz="2500" b="1" dirty="0">
              <a:solidFill>
                <a:schemeClr val="tx2">
                  <a:lumMod val="75000"/>
                </a:schemeClr>
              </a:solidFill>
              <a:latin typeface="Century Gothic"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22"/>
          <a:stretch/>
        </p:blipFill>
        <p:spPr bwMode="auto">
          <a:xfrm>
            <a:off x="467544" y="1700808"/>
            <a:ext cx="8248954" cy="502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521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idx="4294967295"/>
          </p:nvPr>
        </p:nvSpPr>
        <p:spPr>
          <a:xfrm>
            <a:off x="107504" y="260648"/>
            <a:ext cx="8748713" cy="936625"/>
          </a:xfrm>
        </p:spPr>
        <p:txBody>
          <a:bodyPr>
            <a:noAutofit/>
          </a:bodyPr>
          <a:lstStyle/>
          <a:p>
            <a:pPr marL="457200" indent="-457200" algn="r"/>
            <a:r>
              <a:rPr lang="es-MX" sz="2700" b="1" dirty="0" smtClean="0">
                <a:solidFill>
                  <a:schemeClr val="tx2"/>
                </a:solidFill>
                <a:latin typeface="Century Gothic" pitchFamily="34" charset="0"/>
              </a:rPr>
              <a:t>Situación Actual del Sector </a:t>
            </a:r>
            <a:br>
              <a:rPr lang="es-MX" sz="2700" b="1" dirty="0" smtClean="0">
                <a:solidFill>
                  <a:schemeClr val="tx2"/>
                </a:solidFill>
                <a:latin typeface="Century Gothic" pitchFamily="34" charset="0"/>
              </a:rPr>
            </a:br>
            <a:r>
              <a:rPr lang="es-MX" sz="2700" b="1" dirty="0" smtClean="0">
                <a:solidFill>
                  <a:schemeClr val="tx2"/>
                </a:solidFill>
                <a:latin typeface="Century Gothic" pitchFamily="34" charset="0"/>
              </a:rPr>
              <a:t>Eléctrico Salvadoreño</a:t>
            </a:r>
          </a:p>
        </p:txBody>
      </p:sp>
      <p:sp>
        <p:nvSpPr>
          <p:cNvPr id="17" name="16 CuadroTexto"/>
          <p:cNvSpPr txBox="1"/>
          <p:nvPr/>
        </p:nvSpPr>
        <p:spPr>
          <a:xfrm>
            <a:off x="1619672" y="2350620"/>
            <a:ext cx="4248472" cy="646331"/>
          </a:xfrm>
          <a:prstGeom prst="rect">
            <a:avLst/>
          </a:prstGeom>
          <a:noFill/>
        </p:spPr>
        <p:txBody>
          <a:bodyPr wrap="square" rtlCol="0">
            <a:spAutoFit/>
          </a:bodyPr>
          <a:lstStyle/>
          <a:p>
            <a:pPr algn="just"/>
            <a:r>
              <a:rPr lang="es-MX" sz="1200" dirty="0" smtClean="0">
                <a:latin typeface="Century Gothic" pitchFamily="34" charset="0"/>
              </a:rPr>
              <a:t>La capacidad de generación en base a fuel oil y diesel ha crecido durante los últimos años y a la fecha representa el 49% de la capacidad Instalada</a:t>
            </a:r>
            <a:endParaRPr lang="es-SV" sz="1200" dirty="0">
              <a:latin typeface="Century Gothic" pitchFamily="34" charset="0"/>
            </a:endParaRPr>
          </a:p>
        </p:txBody>
      </p:sp>
      <p:cxnSp>
        <p:nvCxnSpPr>
          <p:cNvPr id="19" name="18 Conector recto de flecha"/>
          <p:cNvCxnSpPr/>
          <p:nvPr/>
        </p:nvCxnSpPr>
        <p:spPr>
          <a:xfrm>
            <a:off x="3635896" y="3068960"/>
            <a:ext cx="115212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2 Gráfico"/>
          <p:cNvGraphicFramePr>
            <a:graphicFrameLocks/>
          </p:cNvGraphicFramePr>
          <p:nvPr>
            <p:extLst>
              <p:ext uri="{D42A27DB-BD31-4B8C-83A1-F6EECF244321}">
                <p14:modId xmlns:p14="http://schemas.microsoft.com/office/powerpoint/2010/main" val="2676354694"/>
              </p:ext>
            </p:extLst>
          </p:nvPr>
        </p:nvGraphicFramePr>
        <p:xfrm>
          <a:off x="323528" y="1484784"/>
          <a:ext cx="8251372" cy="4487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70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419872" y="285829"/>
            <a:ext cx="5544616" cy="923330"/>
          </a:xfrm>
          <a:prstGeom prst="rect">
            <a:avLst/>
          </a:prstGeom>
          <a:noFill/>
        </p:spPr>
        <p:txBody>
          <a:bodyPr wrap="square" rtlCol="0">
            <a:spAutoFit/>
          </a:bodyPr>
          <a:lstStyle/>
          <a:p>
            <a:pPr algn="r"/>
            <a:r>
              <a:rPr lang="es-SV" sz="2700" b="1" dirty="0">
                <a:solidFill>
                  <a:schemeClr val="tx2"/>
                </a:solidFill>
                <a:latin typeface="Century Gothic" pitchFamily="34" charset="0"/>
                <a:ea typeface="+mj-ea"/>
                <a:cs typeface="+mj-cs"/>
              </a:rPr>
              <a:t>Capacidad Instalada al año 2013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77" y="1124744"/>
            <a:ext cx="339100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04863"/>
            <a:ext cx="4824536" cy="423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70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60495" y="2272230"/>
            <a:ext cx="5215961" cy="2308898"/>
          </a:xfrm>
          <a:prstGeom prst="rect">
            <a:avLst/>
          </a:prstGeom>
        </p:spPr>
        <p:txBody>
          <a:bodyPr vert="horz" lIns="103867" tIns="51933" rIns="103867" bIns="51933" rtlCol="0" anchor="ctr">
            <a:norm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r>
              <a:rPr lang="es-SV" sz="3600" dirty="0" smtClean="0"/>
              <a:t>DIVERSIFICACIÓN DE LA MATRIZ ENERGÉTICA</a:t>
            </a:r>
            <a:endParaRPr lang="es-SV" sz="3600" dirty="0"/>
          </a:p>
        </p:txBody>
      </p:sp>
      <p:sp>
        <p:nvSpPr>
          <p:cNvPr id="11" name="Oval 6"/>
          <p:cNvSpPr/>
          <p:nvPr/>
        </p:nvSpPr>
        <p:spPr>
          <a:xfrm>
            <a:off x="1157611" y="2276871"/>
            <a:ext cx="2106312" cy="2167037"/>
          </a:xfrm>
          <a:prstGeom prst="ellipse">
            <a:avLst/>
          </a:prstGeom>
          <a:ln/>
        </p:spPr>
        <p:style>
          <a:lnRef idx="1">
            <a:schemeClr val="accent1"/>
          </a:lnRef>
          <a:fillRef idx="3">
            <a:schemeClr val="accent1"/>
          </a:fillRef>
          <a:effectRef idx="2">
            <a:schemeClr val="accent1"/>
          </a:effectRef>
          <a:fontRef idx="minor">
            <a:schemeClr val="lt1"/>
          </a:fontRef>
        </p:style>
        <p:txBody>
          <a:bodyPr lIns="103867" tIns="51933" rIns="103867" bIns="51933" rtlCol="0" anchor="ctr"/>
          <a:lstStyle/>
          <a:p>
            <a:pPr algn="ctr"/>
            <a:r>
              <a:rPr lang="es-ES" b="1" spc="50">
                <a:ln w="0"/>
                <a:solidFill>
                  <a:schemeClr val="bg2"/>
                </a:solidFill>
                <a:effectLst>
                  <a:innerShdw blurRad="63500" dist="50800" dir="13500000">
                    <a:srgbClr val="000000">
                      <a:alpha val="50000"/>
                    </a:srgbClr>
                  </a:innerShdw>
                </a:effectLst>
                <a:latin typeface="+mj-lt"/>
              </a:rPr>
              <a:t>             </a:t>
            </a:r>
          </a:p>
        </p:txBody>
      </p:sp>
      <p:sp>
        <p:nvSpPr>
          <p:cNvPr id="12" name="TextBox 5"/>
          <p:cNvSpPr txBox="1"/>
          <p:nvPr/>
        </p:nvSpPr>
        <p:spPr>
          <a:xfrm>
            <a:off x="1696434" y="1700808"/>
            <a:ext cx="1567489" cy="3074924"/>
          </a:xfrm>
          <a:prstGeom prst="rect">
            <a:avLst/>
          </a:prstGeom>
          <a:noFill/>
        </p:spPr>
        <p:txBody>
          <a:bodyPr wrap="square" lIns="103867" tIns="51933" rIns="103867" bIns="51933" rtlCol="0">
            <a:spAutoFit/>
          </a:bodyPr>
          <a:lstStyle/>
          <a:p>
            <a:r>
              <a:rPr lang="es-ES" sz="19300" b="1" spc="50" dirty="0">
                <a:ln w="0"/>
                <a:solidFill>
                  <a:schemeClr val="bg2"/>
                </a:solidFill>
                <a:effectLst>
                  <a:innerShdw blurRad="63500" dist="50800" dir="13500000">
                    <a:srgbClr val="000000">
                      <a:alpha val="50000"/>
                    </a:srgbClr>
                  </a:innerShdw>
                </a:effectLst>
                <a:cs typeface="Arial" pitchFamily="34" charset="0"/>
              </a:rPr>
              <a:t>1</a:t>
            </a:r>
          </a:p>
        </p:txBody>
      </p:sp>
    </p:spTree>
    <p:extLst>
      <p:ext uri="{BB962C8B-B14F-4D97-AF65-F5344CB8AC3E}">
        <p14:creationId xmlns:p14="http://schemas.microsoft.com/office/powerpoint/2010/main" val="189578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entágono"/>
          <p:cNvSpPr/>
          <p:nvPr/>
        </p:nvSpPr>
        <p:spPr>
          <a:xfrm>
            <a:off x="251520" y="1628800"/>
            <a:ext cx="4032448" cy="1656184"/>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lvl="0"/>
            <a:r>
              <a:rPr lang="es-SV" sz="1400" b="1" dirty="0" smtClean="0"/>
              <a:t>Creación de la Comisión Ejecutiva Hidroeléctrica del Río Lempa, CEL</a:t>
            </a:r>
          </a:p>
          <a:p>
            <a:pPr lvl="0"/>
            <a:endParaRPr lang="es-SV" sz="1400" dirty="0" smtClean="0"/>
          </a:p>
          <a:p>
            <a:pPr lvl="0"/>
            <a:r>
              <a:rPr lang="es-SV" sz="1400" dirty="0" smtClean="0"/>
              <a:t>Se </a:t>
            </a:r>
            <a:r>
              <a:rPr lang="es-SV" sz="1400" dirty="0"/>
              <a:t>crea en 1948 con el objeto de desarrollar, conservar, administrar y utilizar los recursos energéticos y fuentes de energía de El </a:t>
            </a:r>
            <a:r>
              <a:rPr lang="es-SV" sz="1400" dirty="0" smtClean="0"/>
              <a:t>Salvador</a:t>
            </a:r>
            <a:endParaRPr lang="es-SV" sz="1400" dirty="0"/>
          </a:p>
        </p:txBody>
      </p:sp>
      <p:sp>
        <p:nvSpPr>
          <p:cNvPr id="8" name="7 Pentágono"/>
          <p:cNvSpPr/>
          <p:nvPr/>
        </p:nvSpPr>
        <p:spPr>
          <a:xfrm>
            <a:off x="251520" y="3357176"/>
            <a:ext cx="4032448" cy="16560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s-SV" sz="1400" b="1" dirty="0" smtClean="0">
                <a:solidFill>
                  <a:schemeClr val="bg1"/>
                </a:solidFill>
              </a:rPr>
              <a:t>Reestructuración del sector eléctrico</a:t>
            </a:r>
            <a:br>
              <a:rPr lang="es-SV" sz="1400" b="1" dirty="0" smtClean="0">
                <a:solidFill>
                  <a:schemeClr val="bg1"/>
                </a:solidFill>
              </a:rPr>
            </a:br>
            <a:endParaRPr lang="es-SV" sz="1400" dirty="0" smtClean="0">
              <a:solidFill>
                <a:schemeClr val="bg1"/>
              </a:solidFill>
            </a:endParaRPr>
          </a:p>
          <a:p>
            <a:pPr lvl="0"/>
            <a:r>
              <a:rPr lang="es-SV" sz="1400" dirty="0" smtClean="0">
                <a:solidFill>
                  <a:schemeClr val="bg1"/>
                </a:solidFill>
              </a:rPr>
              <a:t>En 1996, se creó la Ley General de Electricidad, La Superintendencia General de Electricidad y Telecomunicaciones (SIGET)</a:t>
            </a:r>
          </a:p>
        </p:txBody>
      </p:sp>
      <p:sp>
        <p:nvSpPr>
          <p:cNvPr id="9" name="8 Pentágono"/>
          <p:cNvSpPr/>
          <p:nvPr/>
        </p:nvSpPr>
        <p:spPr>
          <a:xfrm>
            <a:off x="251520" y="5085184"/>
            <a:ext cx="4032448" cy="1656000"/>
          </a:xfrm>
          <a:prstGeom prst="homePlate">
            <a:avLst/>
          </a:prstGeom>
        </p:spPr>
        <p:style>
          <a:lnRef idx="0">
            <a:schemeClr val="dk1"/>
          </a:lnRef>
          <a:fillRef idx="3">
            <a:schemeClr val="dk1"/>
          </a:fillRef>
          <a:effectRef idx="3">
            <a:schemeClr val="dk1"/>
          </a:effectRef>
          <a:fontRef idx="minor">
            <a:schemeClr val="lt1"/>
          </a:fontRef>
        </p:style>
        <p:txBody>
          <a:bodyPr rtlCol="0" anchor="ctr"/>
          <a:lstStyle/>
          <a:p>
            <a:pPr lvl="0"/>
            <a:r>
              <a:rPr lang="es-SV" sz="1400" b="1" dirty="0" smtClean="0">
                <a:solidFill>
                  <a:schemeClr val="bg1"/>
                </a:solidFill>
              </a:rPr>
              <a:t>Dirección de Energía Eléctrica - MINEC</a:t>
            </a:r>
            <a:br>
              <a:rPr lang="es-SV" sz="1400" b="1" dirty="0" smtClean="0">
                <a:solidFill>
                  <a:schemeClr val="bg1"/>
                </a:solidFill>
              </a:rPr>
            </a:br>
            <a:endParaRPr lang="es-SV" sz="1400" dirty="0" smtClean="0">
              <a:solidFill>
                <a:schemeClr val="bg1"/>
              </a:solidFill>
            </a:endParaRPr>
          </a:p>
          <a:p>
            <a:pPr lvl="0"/>
            <a:r>
              <a:rPr lang="es-SV" sz="1400" dirty="0" smtClean="0">
                <a:solidFill>
                  <a:schemeClr val="bg1"/>
                </a:solidFill>
              </a:rPr>
              <a:t>En 2001 se crea la </a:t>
            </a:r>
            <a:r>
              <a:rPr lang="es-SV" sz="1400" dirty="0" err="1" smtClean="0">
                <a:solidFill>
                  <a:schemeClr val="bg1"/>
                </a:solidFill>
              </a:rPr>
              <a:t>DEE</a:t>
            </a:r>
            <a:r>
              <a:rPr lang="es-SV" sz="1400" dirty="0" smtClean="0">
                <a:solidFill>
                  <a:schemeClr val="bg1"/>
                </a:solidFill>
              </a:rPr>
              <a:t>-MINEC y suple la necesidad de contar con una unidad técnica que soporte la formulación de una política para el subsector</a:t>
            </a:r>
          </a:p>
        </p:txBody>
      </p:sp>
      <p:sp>
        <p:nvSpPr>
          <p:cNvPr id="11" name="10 Cheurón"/>
          <p:cNvSpPr/>
          <p:nvPr/>
        </p:nvSpPr>
        <p:spPr>
          <a:xfrm>
            <a:off x="4283968" y="1628800"/>
            <a:ext cx="4680520" cy="165618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SV" sz="1400" dirty="0" smtClean="0">
                <a:solidFill>
                  <a:schemeClr val="bg1"/>
                </a:solidFill>
              </a:rPr>
              <a:t>CEL tenía a cargo la planificación estratégica del sector eléctrico así como la generación, transmisión y distribución de energía eléctrica.</a:t>
            </a:r>
            <a:endParaRPr lang="es-SV" sz="1400" dirty="0">
              <a:solidFill>
                <a:schemeClr val="bg1"/>
              </a:solidFill>
            </a:endParaRPr>
          </a:p>
        </p:txBody>
      </p:sp>
      <p:sp>
        <p:nvSpPr>
          <p:cNvPr id="12" name="11 Cheurón"/>
          <p:cNvSpPr/>
          <p:nvPr/>
        </p:nvSpPr>
        <p:spPr>
          <a:xfrm>
            <a:off x="4283968" y="3356992"/>
            <a:ext cx="4680520" cy="1656184"/>
          </a:xfrm>
          <a:prstGeom prst="chevr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SV" sz="1400" dirty="0" smtClean="0">
                <a:solidFill>
                  <a:schemeClr val="bg1"/>
                </a:solidFill>
              </a:rPr>
              <a:t>Se quita a CEL muchas de sus facultades y se vuelve un operador del mercado eléctrico. Se crea la SIGET, la UT, </a:t>
            </a:r>
            <a:r>
              <a:rPr lang="es-SV" sz="1400" dirty="0" err="1" smtClean="0">
                <a:solidFill>
                  <a:schemeClr val="bg1"/>
                </a:solidFill>
              </a:rPr>
              <a:t>ETESAL</a:t>
            </a:r>
            <a:r>
              <a:rPr lang="es-SV" sz="1400" dirty="0" smtClean="0">
                <a:solidFill>
                  <a:schemeClr val="bg1"/>
                </a:solidFill>
              </a:rPr>
              <a:t> y se venden las empresas distribuidoras y generadoras térmicas propiedad de CEL</a:t>
            </a:r>
            <a:endParaRPr lang="es-SV" sz="1400" dirty="0">
              <a:solidFill>
                <a:schemeClr val="bg1"/>
              </a:solidFill>
            </a:endParaRPr>
          </a:p>
        </p:txBody>
      </p:sp>
      <p:sp>
        <p:nvSpPr>
          <p:cNvPr id="13" name="12 Cheurón"/>
          <p:cNvSpPr/>
          <p:nvPr/>
        </p:nvSpPr>
        <p:spPr>
          <a:xfrm>
            <a:off x="4283968" y="5085184"/>
            <a:ext cx="4680520" cy="165618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SV" sz="1400" dirty="0" smtClean="0">
                <a:solidFill>
                  <a:schemeClr val="bg1"/>
                </a:solidFill>
              </a:rPr>
              <a:t>Buscaba mejorar el funcionamiento del sector eléctrico. </a:t>
            </a:r>
          </a:p>
          <a:p>
            <a:pPr algn="ctr"/>
            <a:r>
              <a:rPr lang="es-SV" sz="1400" dirty="0" smtClean="0">
                <a:solidFill>
                  <a:schemeClr val="bg1"/>
                </a:solidFill>
              </a:rPr>
              <a:t>Alcance reducido para incidir en todos los aspectos del sector eléctrico</a:t>
            </a:r>
            <a:endParaRPr lang="es-SV" sz="1400" dirty="0">
              <a:solidFill>
                <a:schemeClr val="bg1"/>
              </a:solidFill>
            </a:endParaRPr>
          </a:p>
        </p:txBody>
      </p:sp>
      <p:sp>
        <p:nvSpPr>
          <p:cNvPr id="4" name="3 CuadroTexto"/>
          <p:cNvSpPr txBox="1"/>
          <p:nvPr/>
        </p:nvSpPr>
        <p:spPr>
          <a:xfrm>
            <a:off x="334370" y="260648"/>
            <a:ext cx="8558110" cy="923330"/>
          </a:xfrm>
          <a:prstGeom prst="rect">
            <a:avLst/>
          </a:prstGeom>
          <a:noFill/>
        </p:spPr>
        <p:txBody>
          <a:bodyPr wrap="square" rtlCol="0">
            <a:spAutoFit/>
          </a:bodyPr>
          <a:lstStyle/>
          <a:p>
            <a:pPr algn="r"/>
            <a:r>
              <a:rPr lang="es-SV" sz="5400" b="1" dirty="0">
                <a:solidFill>
                  <a:schemeClr val="tx2">
                    <a:lumMod val="50000"/>
                  </a:schemeClr>
                </a:solidFill>
                <a:latin typeface="+mj-lt"/>
                <a:ea typeface="+mj-ea"/>
                <a:cs typeface="+mj-cs"/>
              </a:rPr>
              <a:t>Antecedentes</a:t>
            </a:r>
          </a:p>
        </p:txBody>
      </p:sp>
    </p:spTree>
    <p:extLst>
      <p:ext uri="{BB962C8B-B14F-4D97-AF65-F5344CB8AC3E}">
        <p14:creationId xmlns:p14="http://schemas.microsoft.com/office/powerpoint/2010/main" val="36338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332528" y="1628800"/>
            <a:ext cx="8559951" cy="5447645"/>
          </a:xfrm>
          <a:prstGeom prst="rect">
            <a:avLst/>
          </a:prstGeom>
        </p:spPr>
        <p:txBody>
          <a:bodyPr wrap="square">
            <a:spAutoFit/>
          </a:bodyPr>
          <a:lstStyle/>
          <a:p>
            <a:r>
              <a:rPr lang="es-SV" sz="2000" dirty="0" smtClean="0"/>
              <a:t>El CNE nació durante la administración del Presidente Mauricio Funes, y se topó con los siguientes obstáculos:</a:t>
            </a:r>
          </a:p>
          <a:p>
            <a:endParaRPr lang="es-SV" sz="2000" dirty="0"/>
          </a:p>
          <a:p>
            <a:pPr marL="457200" indent="-457200">
              <a:buFont typeface="+mj-lt"/>
              <a:buAutoNum type="arabicPeriod"/>
            </a:pPr>
            <a:r>
              <a:rPr lang="es-SV" sz="2000" dirty="0" smtClean="0"/>
              <a:t>Más de 15 años de inversión nula en energías renovables o combustibles diferentes a los derivados del petróleo.</a:t>
            </a:r>
          </a:p>
          <a:p>
            <a:pPr marL="457200" indent="-457200">
              <a:buFont typeface="+mj-lt"/>
              <a:buAutoNum type="arabicPeriod"/>
            </a:pPr>
            <a:endParaRPr lang="es-SV" sz="2000" dirty="0"/>
          </a:p>
          <a:p>
            <a:pPr marL="457200" indent="-457200">
              <a:buFont typeface="+mj-lt"/>
              <a:buAutoNum type="arabicPeriod"/>
            </a:pPr>
            <a:r>
              <a:rPr lang="es-SV" sz="2000" dirty="0" smtClean="0"/>
              <a:t>Un sector eléctrico controlado por las empresas privadas con una alta resistencia a aceptar la nueva autoridad Estatal en materia energética.</a:t>
            </a:r>
          </a:p>
          <a:p>
            <a:pPr marL="457200" indent="-457200">
              <a:buFont typeface="+mj-lt"/>
              <a:buAutoNum type="arabicPeriod"/>
            </a:pPr>
            <a:endParaRPr lang="es-SV" sz="2000" dirty="0"/>
          </a:p>
          <a:p>
            <a:pPr marL="457200" indent="-457200">
              <a:buFont typeface="+mj-lt"/>
              <a:buAutoNum type="arabicPeriod"/>
            </a:pPr>
            <a:r>
              <a:rPr lang="es-SV" sz="2000" dirty="0" smtClean="0"/>
              <a:t>Inercia del sector a permanecer con energía a base de derivados del petróleo.</a:t>
            </a:r>
          </a:p>
          <a:p>
            <a:pPr marL="457200" indent="-457200">
              <a:buFont typeface="+mj-lt"/>
              <a:buAutoNum type="arabicPeriod"/>
            </a:pPr>
            <a:endParaRPr lang="es-SV" sz="2000" dirty="0"/>
          </a:p>
          <a:p>
            <a:pPr marL="457200" indent="-457200">
              <a:buFont typeface="+mj-lt"/>
              <a:buAutoNum type="arabicPeriod"/>
            </a:pPr>
            <a:r>
              <a:rPr lang="es-SV" sz="2000" dirty="0" smtClean="0"/>
              <a:t>Regulación deficiente para atraer inversión.</a:t>
            </a:r>
          </a:p>
          <a:p>
            <a:pPr marL="457200" indent="-457200">
              <a:buFont typeface="+mj-lt"/>
              <a:buAutoNum type="arabicPeriod"/>
            </a:pPr>
            <a:endParaRPr lang="es-SV" sz="2000" dirty="0"/>
          </a:p>
          <a:p>
            <a:pPr marL="457200" indent="-457200">
              <a:buFont typeface="+mj-lt"/>
              <a:buAutoNum type="arabicPeriod"/>
            </a:pPr>
            <a:r>
              <a:rPr lang="es-SV" sz="2000" dirty="0" smtClean="0"/>
              <a:t>Un mercado eléctrico que fomentaba la inversión en termoeléctricas.</a:t>
            </a:r>
          </a:p>
          <a:p>
            <a:pPr marL="457200" indent="-457200">
              <a:buFont typeface="+mj-lt"/>
              <a:buAutoNum type="arabicPeriod"/>
            </a:pPr>
            <a:endParaRPr lang="es-SV" sz="2400" dirty="0"/>
          </a:p>
          <a:p>
            <a:pPr marL="457200" indent="-457200">
              <a:buFont typeface="+mj-lt"/>
              <a:buAutoNum type="arabicPeriod"/>
            </a:pPr>
            <a:endParaRPr lang="es-SV" sz="2400" dirty="0" smtClean="0"/>
          </a:p>
        </p:txBody>
      </p:sp>
      <p:sp>
        <p:nvSpPr>
          <p:cNvPr id="3" name="1 Título"/>
          <p:cNvSpPr txBox="1">
            <a:spLocks/>
          </p:cNvSpPr>
          <p:nvPr/>
        </p:nvSpPr>
        <p:spPr>
          <a:xfrm>
            <a:off x="1331640" y="188640"/>
            <a:ext cx="7560840" cy="954107"/>
          </a:xfrm>
          <a:prstGeom prst="rect">
            <a:avLst/>
          </a:prstGeom>
        </p:spPr>
        <p:txBody>
          <a:bodyPr wrap="square">
            <a:spAutoFit/>
          </a:bodyPr>
          <a:lstStyle>
            <a:lvl1pPr algn="ctr" defTabSz="914398"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lnSpc>
                <a:spcPct val="100000"/>
              </a:lnSpc>
            </a:pPr>
            <a:r>
              <a:rPr lang="es-SV" sz="2800" b="1" dirty="0" smtClean="0">
                <a:solidFill>
                  <a:schemeClr val="tx2">
                    <a:lumMod val="50000"/>
                  </a:schemeClr>
                </a:solidFill>
                <a:effectLst/>
              </a:rPr>
              <a:t>La diversificación de la matriz energética:</a:t>
            </a:r>
          </a:p>
          <a:p>
            <a:pPr algn="r">
              <a:lnSpc>
                <a:spcPct val="100000"/>
              </a:lnSpc>
            </a:pPr>
            <a:r>
              <a:rPr lang="es-SV" sz="2800" b="1" dirty="0" smtClean="0">
                <a:solidFill>
                  <a:schemeClr val="tx2">
                    <a:lumMod val="50000"/>
                  </a:schemeClr>
                </a:solidFill>
                <a:effectLst/>
              </a:rPr>
              <a:t>Los principales obstáculos</a:t>
            </a:r>
            <a:endParaRPr lang="es-SV" sz="2800" dirty="0">
              <a:solidFill>
                <a:schemeClr val="tx2">
                  <a:lumMod val="50000"/>
                </a:schemeClr>
              </a:solidFill>
            </a:endParaRPr>
          </a:p>
        </p:txBody>
      </p:sp>
    </p:spTree>
    <p:extLst>
      <p:ext uri="{BB962C8B-B14F-4D97-AF65-F5344CB8AC3E}">
        <p14:creationId xmlns:p14="http://schemas.microsoft.com/office/powerpoint/2010/main" val="3218601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332529" y="1507426"/>
            <a:ext cx="8478942" cy="5201424"/>
          </a:xfrm>
          <a:prstGeom prst="rect">
            <a:avLst/>
          </a:prstGeom>
        </p:spPr>
        <p:txBody>
          <a:bodyPr wrap="square">
            <a:spAutoFit/>
          </a:bodyPr>
          <a:lstStyle/>
          <a:p>
            <a:r>
              <a:rPr lang="es-SV" sz="2400" b="1" dirty="0">
                <a:solidFill>
                  <a:schemeClr val="tx2">
                    <a:lumMod val="40000"/>
                    <a:lumOff val="60000"/>
                  </a:schemeClr>
                </a:solidFill>
              </a:rPr>
              <a:t>Identificación de barreras y reformas necesarias para el impulso de las energías renovables</a:t>
            </a:r>
            <a:r>
              <a:rPr lang="es-SV" sz="2400" b="1" dirty="0" smtClean="0">
                <a:solidFill>
                  <a:schemeClr val="tx2">
                    <a:lumMod val="40000"/>
                    <a:lumOff val="60000"/>
                  </a:schemeClr>
                </a:solidFill>
              </a:rPr>
              <a:t>.</a:t>
            </a:r>
          </a:p>
          <a:p>
            <a:endParaRPr lang="es-SV" sz="2400" dirty="0" smtClean="0"/>
          </a:p>
          <a:p>
            <a:r>
              <a:rPr lang="es-SV" sz="2000" dirty="0" smtClean="0"/>
              <a:t>Simultáneamente a la acción presentada anteriormente el CNE realizó importantes estudios tendientes a conocer las barreras del sector energético y así desarrollar las estrategias necesarias para atraer y facilitar la inversión en generación eléctrica.</a:t>
            </a:r>
          </a:p>
          <a:p>
            <a:endParaRPr lang="es-SV" sz="2000" dirty="0"/>
          </a:p>
          <a:p>
            <a:r>
              <a:rPr lang="es-SV" sz="2000" dirty="0" smtClean="0"/>
              <a:t>Entre las acciones están:</a:t>
            </a:r>
          </a:p>
          <a:p>
            <a:endParaRPr lang="es-SV" sz="2000" dirty="0" smtClean="0"/>
          </a:p>
          <a:p>
            <a:pPr marL="457200" indent="-457200">
              <a:buFont typeface="+mj-lt"/>
              <a:buAutoNum type="arabicPeriod"/>
            </a:pPr>
            <a:r>
              <a:rPr lang="es-SV" sz="2000" b="1" dirty="0" smtClean="0"/>
              <a:t>Identificación del potencial de energías renovables en El Salvador</a:t>
            </a:r>
          </a:p>
          <a:p>
            <a:pPr marL="457200" indent="-457200">
              <a:buFont typeface="+mj-lt"/>
              <a:buAutoNum type="arabicPeriod"/>
            </a:pPr>
            <a:endParaRPr lang="es-SV" sz="2000" b="1" dirty="0" smtClean="0"/>
          </a:p>
          <a:p>
            <a:pPr marL="457200" indent="-457200">
              <a:buFont typeface="+mj-lt"/>
              <a:buAutoNum type="arabicPeriod"/>
            </a:pPr>
            <a:r>
              <a:rPr lang="es-SV" sz="2000" b="1" dirty="0" smtClean="0"/>
              <a:t>Estudio de identificación de barreras para la implementación de energías renovables</a:t>
            </a:r>
          </a:p>
          <a:p>
            <a:pPr marL="457200" indent="-457200">
              <a:buFont typeface="+mj-lt"/>
              <a:buAutoNum type="arabicPeriod"/>
            </a:pPr>
            <a:endParaRPr lang="es-SV" sz="2000" b="1" dirty="0" smtClean="0"/>
          </a:p>
          <a:p>
            <a:pPr marL="457200" indent="-457200">
              <a:buFont typeface="+mj-lt"/>
              <a:buAutoNum type="arabicPeriod"/>
            </a:pPr>
            <a:r>
              <a:rPr lang="es-SV" sz="2000" b="1" dirty="0" smtClean="0"/>
              <a:t>Reformas al Reglamento de la Ley General de Electricidad</a:t>
            </a:r>
          </a:p>
        </p:txBody>
      </p:sp>
      <p:sp>
        <p:nvSpPr>
          <p:cNvPr id="3" name="1 Título"/>
          <p:cNvSpPr txBox="1">
            <a:spLocks/>
          </p:cNvSpPr>
          <p:nvPr/>
        </p:nvSpPr>
        <p:spPr>
          <a:xfrm>
            <a:off x="1250631" y="260648"/>
            <a:ext cx="7560840" cy="954107"/>
          </a:xfrm>
          <a:prstGeom prst="rect">
            <a:avLst/>
          </a:prstGeom>
        </p:spPr>
        <p:txBody>
          <a:bodyPr wrap="square">
            <a:spAutoFit/>
          </a:bodyPr>
          <a:lstStyle>
            <a:lvl1pPr algn="ctr" defTabSz="914398"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lnSpc>
                <a:spcPct val="100000"/>
              </a:lnSpc>
            </a:pPr>
            <a:r>
              <a:rPr lang="es-SV" sz="2800" b="1" dirty="0" smtClean="0">
                <a:solidFill>
                  <a:schemeClr val="tx2">
                    <a:lumMod val="50000"/>
                  </a:schemeClr>
                </a:solidFill>
                <a:effectLst/>
              </a:rPr>
              <a:t>La diversificación de la matriz energética:</a:t>
            </a:r>
          </a:p>
          <a:p>
            <a:pPr algn="r">
              <a:lnSpc>
                <a:spcPct val="100000"/>
              </a:lnSpc>
            </a:pPr>
            <a:r>
              <a:rPr lang="es-SV" sz="2800" b="1" dirty="0" smtClean="0">
                <a:solidFill>
                  <a:schemeClr val="tx2">
                    <a:lumMod val="50000"/>
                  </a:schemeClr>
                </a:solidFill>
                <a:effectLst/>
              </a:rPr>
              <a:t>Los principales acciones</a:t>
            </a:r>
            <a:endParaRPr lang="es-SV" sz="2800" dirty="0">
              <a:solidFill>
                <a:schemeClr val="tx2">
                  <a:lumMod val="50000"/>
                </a:schemeClr>
              </a:solidFill>
            </a:endParaRPr>
          </a:p>
        </p:txBody>
      </p:sp>
    </p:spTree>
    <p:extLst>
      <p:ext uri="{BB962C8B-B14F-4D97-AF65-F5344CB8AC3E}">
        <p14:creationId xmlns:p14="http://schemas.microsoft.com/office/powerpoint/2010/main" val="540494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2230" y="187335"/>
            <a:ext cx="8299541" cy="966655"/>
          </a:xfrm>
          <a:prstGeom prst="rect">
            <a:avLst/>
          </a:prstGeom>
          <a:noFill/>
        </p:spPr>
        <p:txBody>
          <a:bodyPr wrap="square" lIns="103867" tIns="51933" rIns="103867" bIns="51933" rtlCol="0">
            <a:spAutoFit/>
          </a:bodyPr>
          <a:lstStyle/>
          <a:p>
            <a:pPr algn="r"/>
            <a:r>
              <a:rPr lang="es-MX" sz="2800" b="1" dirty="0">
                <a:solidFill>
                  <a:schemeClr val="tx2">
                    <a:lumMod val="50000"/>
                  </a:schemeClr>
                </a:solidFill>
                <a:ea typeface="+mj-ea"/>
                <a:cs typeface="+mj-cs"/>
              </a:rPr>
              <a:t>Plan Maestro para el Desarrollo de las Energías Renovables</a:t>
            </a:r>
            <a:endParaRPr lang="es-SV" sz="2800" b="1" dirty="0">
              <a:solidFill>
                <a:schemeClr val="tx2">
                  <a:lumMod val="50000"/>
                </a:schemeClr>
              </a:solidFill>
              <a:ea typeface="+mj-ea"/>
              <a:cs typeface="+mj-cs"/>
            </a:endParaRPr>
          </a:p>
        </p:txBody>
      </p:sp>
      <p:sp>
        <p:nvSpPr>
          <p:cNvPr id="4" name="3 CuadroTexto"/>
          <p:cNvSpPr txBox="1"/>
          <p:nvPr/>
        </p:nvSpPr>
        <p:spPr>
          <a:xfrm>
            <a:off x="478618" y="1700808"/>
            <a:ext cx="8173073" cy="1815882"/>
          </a:xfrm>
          <a:prstGeom prst="rect">
            <a:avLst/>
          </a:prstGeom>
          <a:noFill/>
        </p:spPr>
        <p:txBody>
          <a:bodyPr wrap="square" rtlCol="0">
            <a:spAutoFit/>
          </a:bodyPr>
          <a:lstStyle/>
          <a:p>
            <a:pPr algn="just"/>
            <a:r>
              <a:rPr lang="es-MX" sz="1600" dirty="0" smtClean="0">
                <a:latin typeface="+mj-lt"/>
              </a:rPr>
              <a:t>Estudio desarrollado con el apoyo de la </a:t>
            </a:r>
            <a:r>
              <a:rPr lang="es-MX" sz="1600" b="1" dirty="0" smtClean="0">
                <a:latin typeface="+mj-lt"/>
              </a:rPr>
              <a:t>Agencia de Cooperación Internacional del Japón (JICA).</a:t>
            </a:r>
            <a:r>
              <a:rPr lang="es-MX" sz="1600" dirty="0">
                <a:latin typeface="+mj-lt"/>
              </a:rPr>
              <a:t> </a:t>
            </a:r>
            <a:r>
              <a:rPr lang="es-MX" sz="1600" dirty="0" smtClean="0">
                <a:latin typeface="+mj-lt"/>
              </a:rPr>
              <a:t>Se elaboró en un período comprendido desde el 6/sept/2011 al 17/feb/2012.</a:t>
            </a:r>
          </a:p>
          <a:p>
            <a:pPr algn="just"/>
            <a:endParaRPr lang="es-MX" sz="1600" dirty="0">
              <a:latin typeface="+mj-lt"/>
            </a:endParaRPr>
          </a:p>
          <a:p>
            <a:pPr marL="468081" lvl="1" algn="just"/>
            <a:endParaRPr lang="es-MX" sz="1600" dirty="0">
              <a:latin typeface="+mj-lt"/>
            </a:endParaRPr>
          </a:p>
          <a:p>
            <a:pPr marL="3175" lvl="1" algn="just"/>
            <a:r>
              <a:rPr lang="es-MX" sz="1600" dirty="0" smtClean="0">
                <a:latin typeface="+mj-lt"/>
              </a:rPr>
              <a:t>La planificación a largo plazo del desarrollo de las energías renovables para el suministro nacional de energía</a:t>
            </a:r>
          </a:p>
        </p:txBody>
      </p:sp>
      <p:graphicFrame>
        <p:nvGraphicFramePr>
          <p:cNvPr id="6" name="5 Diagrama"/>
          <p:cNvGraphicFramePr/>
          <p:nvPr>
            <p:extLst>
              <p:ext uri="{D42A27DB-BD31-4B8C-83A1-F6EECF244321}">
                <p14:modId xmlns:p14="http://schemas.microsoft.com/office/powerpoint/2010/main" val="446748464"/>
              </p:ext>
            </p:extLst>
          </p:nvPr>
        </p:nvGraphicFramePr>
        <p:xfrm>
          <a:off x="180383" y="3356992"/>
          <a:ext cx="8892480"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766115" y="2348880"/>
            <a:ext cx="7598078" cy="265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latin typeface="+mj-lt"/>
              </a:rPr>
              <a:t>Propósito del Plan Maestro</a:t>
            </a:r>
            <a:endParaRPr lang="es-SV" dirty="0">
              <a:latin typeface="+mj-lt"/>
            </a:endParaRPr>
          </a:p>
        </p:txBody>
      </p:sp>
    </p:spTree>
    <p:extLst>
      <p:ext uri="{BB962C8B-B14F-4D97-AF65-F5344CB8AC3E}">
        <p14:creationId xmlns:p14="http://schemas.microsoft.com/office/powerpoint/2010/main" val="161802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62880" y="188640"/>
            <a:ext cx="8229600" cy="532631"/>
          </a:xfrm>
          <a:prstGeom prst="rect">
            <a:avLst/>
          </a:prstGeom>
        </p:spPr>
        <p:txBody>
          <a:bodyPr/>
          <a:lstStyle>
            <a:lvl1pPr algn="ctr" defTabSz="914400" rtl="0" eaLnBrk="1" latinLnBrk="0" hangingPunct="1">
              <a:spcBef>
                <a:spcPct val="0"/>
              </a:spcBef>
              <a:buNone/>
              <a:defRPr sz="2400" b="0" kern="1200">
                <a:solidFill>
                  <a:schemeClr val="tx1"/>
                </a:solidFill>
                <a:latin typeface="+mj-lt"/>
                <a:ea typeface="+mj-ea"/>
                <a:cs typeface="+mj-cs"/>
              </a:defRPr>
            </a:lvl1pPr>
          </a:lstStyle>
          <a:p>
            <a:pPr algn="r"/>
            <a:r>
              <a:rPr lang="es-MX" sz="2800" b="1" dirty="0">
                <a:solidFill>
                  <a:schemeClr val="tx2">
                    <a:lumMod val="50000"/>
                  </a:schemeClr>
                </a:solidFill>
                <a:latin typeface="+mn-lt"/>
              </a:rPr>
              <a:t>Plan Maestro para el Desarrollo de las Energías Renovables</a:t>
            </a:r>
            <a:endParaRPr lang="es-SV" sz="2800" b="1" dirty="0">
              <a:solidFill>
                <a:schemeClr val="tx2">
                  <a:lumMod val="50000"/>
                </a:schemeClr>
              </a:solidFill>
              <a:latin typeface="+mn-lt"/>
            </a:endParaRPr>
          </a:p>
        </p:txBody>
      </p:sp>
      <p:pic>
        <p:nvPicPr>
          <p:cNvPr id="5" name="Picture 2" descr="pw_80m_v2"/>
          <p:cNvPicPr>
            <a:picLocks noChangeAspect="1" noChangeArrowheads="1"/>
          </p:cNvPicPr>
          <p:nvPr/>
        </p:nvPicPr>
        <p:blipFill rotWithShape="1">
          <a:blip cstate="print">
            <a:extLst>
              <a:ext uri="{BEBA8EAE-BF5A-486C-A8C5-ECC9F3942E4B}">
                <a14:imgProps xmlns:a14="http://schemas.microsoft.com/office/drawing/2010/main">
                  <a14:imgLayer r:embed="rId3">
                    <a14:imgEffect>
                      <a14:sharpenSoften amount="25000"/>
                    </a14:imgEffect>
                  </a14:imgLayer>
                </a14:imgProps>
              </a:ext>
            </a:extLst>
          </a:blip>
          <a:srcRect l="70528" t="11134" r="7635" b="64671"/>
          <a:stretch/>
        </p:blipFill>
        <p:spPr bwMode="auto">
          <a:xfrm>
            <a:off x="1259632" y="4509120"/>
            <a:ext cx="2448272" cy="1619866"/>
          </a:xfrm>
          <a:prstGeom prst="rect">
            <a:avLst/>
          </a:prstGeom>
          <a:noFill/>
          <a:ln w="9525">
            <a:noFill/>
            <a:miter lim="800000"/>
            <a:headEnd/>
            <a:tailEnd/>
          </a:ln>
        </p:spPr>
      </p:pic>
      <p:sp>
        <p:nvSpPr>
          <p:cNvPr id="6" name="5 CuadroTexto"/>
          <p:cNvSpPr txBox="1"/>
          <p:nvPr/>
        </p:nvSpPr>
        <p:spPr>
          <a:xfrm>
            <a:off x="575391" y="1213371"/>
            <a:ext cx="4356649" cy="923330"/>
          </a:xfrm>
          <a:prstGeom prst="rect">
            <a:avLst/>
          </a:prstGeom>
          <a:noFill/>
        </p:spPr>
        <p:txBody>
          <a:bodyPr wrap="square" rtlCol="0">
            <a:spAutoFit/>
          </a:bodyPr>
          <a:lstStyle/>
          <a:p>
            <a:pPr marL="285750" indent="-285750">
              <a:buFont typeface="Arial" pitchFamily="34" charset="0"/>
              <a:buChar char="•"/>
            </a:pPr>
            <a:r>
              <a:rPr lang="es-MX" dirty="0" smtClean="0"/>
              <a:t>Potencial de Energía Eólica a 80 metros de altura</a:t>
            </a:r>
          </a:p>
          <a:p>
            <a:endParaRPr lang="es-MX" dirty="0"/>
          </a:p>
        </p:txBody>
      </p:sp>
      <p:pic>
        <p:nvPicPr>
          <p:cNvPr id="7" name="Picture 2" descr="pw_80m_v2"/>
          <p:cNvPicPr>
            <a:picLocks noChangeAspect="1" noChangeArrowheads="1"/>
          </p:cNvPicPr>
          <p:nvPr/>
        </p:nvPicPr>
        <p:blipFill rotWithShape="1">
          <a:blip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19154" b="83321" l="14969" r="84506"/>
                    </a14:imgEffect>
                    <a14:imgEffect>
                      <a14:sharpenSoften amount="50000"/>
                    </a14:imgEffect>
                  </a14:imgLayer>
                </a14:imgProps>
              </a:ext>
            </a:extLst>
          </a:blip>
          <a:srcRect l="13324" t="22004" r="13346" b="21740"/>
          <a:stretch/>
        </p:blipFill>
        <p:spPr bwMode="auto">
          <a:xfrm>
            <a:off x="193758" y="2060849"/>
            <a:ext cx="4464559" cy="2448271"/>
          </a:xfrm>
          <a:prstGeom prst="rect">
            <a:avLst/>
          </a:prstGeom>
          <a:noFill/>
          <a:ln w="9525">
            <a:noFill/>
            <a:miter lim="800000"/>
            <a:headEnd/>
            <a:tailEnd/>
          </a:ln>
        </p:spPr>
      </p:pic>
      <p:pic>
        <p:nvPicPr>
          <p:cNvPr id="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1" y="2144143"/>
            <a:ext cx="4446212" cy="29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355976" y="4540652"/>
            <a:ext cx="39433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4616782" y="1630541"/>
            <a:ext cx="4356649" cy="646331"/>
          </a:xfrm>
          <a:prstGeom prst="rect">
            <a:avLst/>
          </a:prstGeom>
          <a:noFill/>
        </p:spPr>
        <p:txBody>
          <a:bodyPr wrap="square" rtlCol="0">
            <a:spAutoFit/>
          </a:bodyPr>
          <a:lstStyle/>
          <a:p>
            <a:pPr marL="285750" indent="-285750" algn="just">
              <a:buFont typeface="Arial" pitchFamily="34" charset="0"/>
              <a:buChar char="•"/>
            </a:pPr>
            <a:r>
              <a:rPr lang="es-MX" dirty="0" smtClean="0"/>
              <a:t>Potencial de Energía solar fotovoltaica</a:t>
            </a:r>
            <a:endParaRPr lang="es-MX" dirty="0"/>
          </a:p>
        </p:txBody>
      </p:sp>
    </p:spTree>
    <p:extLst>
      <p:ext uri="{BB962C8B-B14F-4D97-AF65-F5344CB8AC3E}">
        <p14:creationId xmlns:p14="http://schemas.microsoft.com/office/powerpoint/2010/main" val="4168288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332529" y="1556792"/>
            <a:ext cx="8478942" cy="4124206"/>
          </a:xfrm>
          <a:prstGeom prst="rect">
            <a:avLst/>
          </a:prstGeom>
        </p:spPr>
        <p:txBody>
          <a:bodyPr wrap="square">
            <a:spAutoFit/>
          </a:bodyPr>
          <a:lstStyle/>
          <a:p>
            <a:r>
              <a:rPr lang="es-SV" sz="2000" b="1" dirty="0" smtClean="0">
                <a:solidFill>
                  <a:schemeClr val="accent1">
                    <a:lumMod val="50000"/>
                  </a:schemeClr>
                </a:solidFill>
              </a:rPr>
              <a:t>Estudio de identificación de barreras para la implementación de energías renovables.</a:t>
            </a:r>
          </a:p>
          <a:p>
            <a:endParaRPr lang="es-SV" sz="2400" dirty="0" smtClean="0"/>
          </a:p>
          <a:p>
            <a:r>
              <a:rPr lang="es-SV" dirty="0" smtClean="0"/>
              <a:t>Con el apoyo financiero de </a:t>
            </a:r>
            <a:r>
              <a:rPr lang="es-SV" dirty="0"/>
              <a:t>la </a:t>
            </a:r>
            <a:r>
              <a:rPr lang="es-SV" dirty="0" smtClean="0"/>
              <a:t>Alianza en Energía y Ambiente (AEA) se elaboró el estudio “Marco regulatorio para la promoción de las energías renovables en El Salvador”.</a:t>
            </a:r>
          </a:p>
          <a:p>
            <a:endParaRPr lang="es-SV" dirty="0" smtClean="0"/>
          </a:p>
          <a:p>
            <a:endParaRPr lang="es-SV" dirty="0" smtClean="0"/>
          </a:p>
          <a:p>
            <a:r>
              <a:rPr lang="es-SV" dirty="0" smtClean="0"/>
              <a:t>El objetivo de este estudio fue</a:t>
            </a:r>
          </a:p>
          <a:p>
            <a:endParaRPr lang="es-SV" dirty="0" smtClean="0"/>
          </a:p>
          <a:p>
            <a:pPr marL="342900" indent="-342900">
              <a:buFont typeface="Arial" panose="020B0604020202020204" pitchFamily="34" charset="0"/>
              <a:buChar char="•"/>
            </a:pPr>
            <a:r>
              <a:rPr lang="es-SV" dirty="0" smtClean="0"/>
              <a:t>Identificar </a:t>
            </a:r>
            <a:r>
              <a:rPr lang="es-SV" dirty="0"/>
              <a:t>y caracterizar las principales barreras y restricciones  operativas que imposibilitaban al desarrollo de generación con </a:t>
            </a:r>
            <a:r>
              <a:rPr lang="es-SV" dirty="0" smtClean="0"/>
              <a:t>tecnología renovables. </a:t>
            </a:r>
            <a:endParaRPr lang="es-SV" dirty="0"/>
          </a:p>
          <a:p>
            <a:pPr marL="342900" indent="-342900">
              <a:buFont typeface="Arial" panose="020B0604020202020204" pitchFamily="34" charset="0"/>
              <a:buChar char="•"/>
            </a:pPr>
            <a:r>
              <a:rPr lang="es-SV" dirty="0" smtClean="0"/>
              <a:t>Identificar </a:t>
            </a:r>
            <a:r>
              <a:rPr lang="es-SV" dirty="0"/>
              <a:t>las condiciones regulatorias necesarias para establecer los incentivos para promoción y comercialización de este tipo de energías </a:t>
            </a:r>
            <a:r>
              <a:rPr lang="es-SV" dirty="0" smtClean="0"/>
              <a:t>alternativas.</a:t>
            </a:r>
          </a:p>
        </p:txBody>
      </p:sp>
      <p:sp>
        <p:nvSpPr>
          <p:cNvPr id="3" name="1 Título"/>
          <p:cNvSpPr txBox="1">
            <a:spLocks/>
          </p:cNvSpPr>
          <p:nvPr/>
        </p:nvSpPr>
        <p:spPr>
          <a:xfrm>
            <a:off x="1374510" y="148973"/>
            <a:ext cx="7560840" cy="954107"/>
          </a:xfrm>
          <a:prstGeom prst="rect">
            <a:avLst/>
          </a:prstGeom>
        </p:spPr>
        <p:txBody>
          <a:bodyPr wrap="square">
            <a:spAutoFit/>
          </a:bodyPr>
          <a:lstStyle>
            <a:lvl1pPr algn="ctr" defTabSz="914398"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defTabSz="914400">
              <a:lnSpc>
                <a:spcPct val="100000"/>
              </a:lnSpc>
            </a:pPr>
            <a:r>
              <a:rPr lang="es-SV" sz="2800" b="1" dirty="0">
                <a:solidFill>
                  <a:schemeClr val="tx2">
                    <a:lumMod val="50000"/>
                  </a:schemeClr>
                </a:solidFill>
              </a:rPr>
              <a:t>La diversificación de la matriz energética:</a:t>
            </a:r>
          </a:p>
          <a:p>
            <a:pPr algn="r" defTabSz="914400">
              <a:lnSpc>
                <a:spcPct val="100000"/>
              </a:lnSpc>
            </a:pPr>
            <a:r>
              <a:rPr lang="es-SV" sz="2800" b="1" dirty="0">
                <a:solidFill>
                  <a:schemeClr val="tx2">
                    <a:lumMod val="50000"/>
                  </a:schemeClr>
                </a:solidFill>
              </a:rPr>
              <a:t>Los principales acciones</a:t>
            </a:r>
          </a:p>
        </p:txBody>
      </p:sp>
    </p:spTree>
    <p:extLst>
      <p:ext uri="{BB962C8B-B14F-4D97-AF65-F5344CB8AC3E}">
        <p14:creationId xmlns:p14="http://schemas.microsoft.com/office/powerpoint/2010/main" val="1689893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29722"/>
            <a:ext cx="8892480" cy="523220"/>
          </a:xfrm>
        </p:spPr>
        <p:txBody>
          <a:bodyPr wrap="square">
            <a:spAutoFit/>
          </a:bodyPr>
          <a:lstStyle/>
          <a:p>
            <a:pPr algn="r">
              <a:lnSpc>
                <a:spcPct val="100000"/>
              </a:lnSpc>
            </a:pPr>
            <a:r>
              <a:rPr lang="es-SV" sz="2800" b="1" dirty="0" smtClean="0">
                <a:solidFill>
                  <a:schemeClr val="tx2">
                    <a:lumMod val="50000"/>
                  </a:schemeClr>
                </a:solidFill>
                <a:effectLst/>
              </a:rPr>
              <a:t>Portafolio estándar de energía renovable (RPS)</a:t>
            </a:r>
            <a:endParaRPr lang="es-SV" sz="2800" b="1" dirty="0">
              <a:solidFill>
                <a:schemeClr val="tx2">
                  <a:lumMod val="50000"/>
                </a:schemeClr>
              </a:solidFill>
            </a:endParaRPr>
          </a:p>
        </p:txBody>
      </p:sp>
      <p:sp>
        <p:nvSpPr>
          <p:cNvPr id="3" name="2 Marcador de contenido"/>
          <p:cNvSpPr>
            <a:spLocks noGrp="1"/>
          </p:cNvSpPr>
          <p:nvPr>
            <p:ph idx="4294967295"/>
          </p:nvPr>
        </p:nvSpPr>
        <p:spPr>
          <a:xfrm>
            <a:off x="395536" y="1772816"/>
            <a:ext cx="8496944" cy="1126462"/>
          </a:xfrm>
        </p:spPr>
        <p:txBody>
          <a:bodyPr wrap="square">
            <a:spAutoFit/>
          </a:bodyPr>
          <a:lstStyle/>
          <a:p>
            <a:pPr marL="0" indent="0" algn="just">
              <a:buNone/>
            </a:pPr>
            <a:r>
              <a:rPr lang="es-SV" sz="1600" b="1" dirty="0" smtClean="0">
                <a:solidFill>
                  <a:schemeClr val="tx1"/>
                </a:solidFill>
              </a:rPr>
              <a:t>Existen varios modelos para la atracción de inversión en energía renovable, pero el seleccionado por el CNE para la introducción de las energías renovables fue el siguiente:</a:t>
            </a:r>
          </a:p>
          <a:p>
            <a:pPr algn="just">
              <a:buFont typeface="Wingdings" panose="05000000000000000000" pitchFamily="2" charset="2"/>
              <a:buChar char="ü"/>
            </a:pPr>
            <a:r>
              <a:rPr lang="es-SV" sz="1600" b="1" dirty="0" err="1" smtClean="0">
                <a:solidFill>
                  <a:schemeClr val="tx1"/>
                </a:solidFill>
              </a:rPr>
              <a:t>EEl</a:t>
            </a:r>
            <a:r>
              <a:rPr lang="es-SV" sz="1600" b="1" dirty="0" smtClean="0">
                <a:solidFill>
                  <a:schemeClr val="tx1"/>
                </a:solidFill>
              </a:rPr>
              <a:t> </a:t>
            </a:r>
            <a:r>
              <a:rPr lang="es-SV" sz="1600" b="1" dirty="0" err="1" smtClean="0">
                <a:solidFill>
                  <a:schemeClr val="tx1"/>
                </a:solidFill>
              </a:rPr>
              <a:t>renewal</a:t>
            </a:r>
            <a:r>
              <a:rPr lang="es-SV" sz="1600" b="1" dirty="0" smtClean="0">
                <a:solidFill>
                  <a:schemeClr val="tx1"/>
                </a:solidFill>
              </a:rPr>
              <a:t> portfolio standard (RPS) utilizado en algunos países latinoamericanos y en Estados Unidos con buenos resultados y sin mayores problemas por altos incentivos.</a:t>
            </a:r>
          </a:p>
        </p:txBody>
      </p:sp>
      <p:graphicFrame>
        <p:nvGraphicFramePr>
          <p:cNvPr id="4" name="Tabla 3"/>
          <p:cNvGraphicFramePr>
            <a:graphicFrameLocks noGrp="1"/>
          </p:cNvGraphicFramePr>
          <p:nvPr>
            <p:extLst>
              <p:ext uri="{D42A27DB-BD31-4B8C-83A1-F6EECF244321}">
                <p14:modId xmlns:p14="http://schemas.microsoft.com/office/powerpoint/2010/main" val="1656905466"/>
              </p:ext>
            </p:extLst>
          </p:nvPr>
        </p:nvGraphicFramePr>
        <p:xfrm>
          <a:off x="899592" y="3212976"/>
          <a:ext cx="7398822" cy="3310636"/>
        </p:xfrm>
        <a:graphic>
          <a:graphicData uri="http://schemas.openxmlformats.org/drawingml/2006/table">
            <a:tbl>
              <a:tblPr firstRow="1" bandRow="1">
                <a:tableStyleId>{5C22544A-7EE6-4342-B048-85BDC9FD1C3A}</a:tableStyleId>
              </a:tblPr>
              <a:tblGrid>
                <a:gridCol w="7398822"/>
              </a:tblGrid>
              <a:tr h="129540">
                <a:tc>
                  <a:txBody>
                    <a:bodyPr/>
                    <a:lstStyle/>
                    <a:p>
                      <a:pPr algn="ctr">
                        <a:lnSpc>
                          <a:spcPct val="115000"/>
                        </a:lnSpc>
                        <a:spcAft>
                          <a:spcPts val="0"/>
                        </a:spcAft>
                      </a:pPr>
                      <a:r>
                        <a:rPr lang="es-SV" sz="1800" dirty="0" err="1">
                          <a:effectLst/>
                        </a:rPr>
                        <a:t>Renewal</a:t>
                      </a:r>
                      <a:r>
                        <a:rPr lang="es-SV" sz="1800" dirty="0">
                          <a:effectLst/>
                        </a:rPr>
                        <a:t> Portfolio Standard (RPS</a:t>
                      </a:r>
                      <a:r>
                        <a:rPr lang="es-SV" sz="1800" dirty="0" smtClean="0">
                          <a:effectLst/>
                        </a:rPr>
                        <a:t>)</a:t>
                      </a:r>
                      <a:endParaRPr lang="es-SV"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103" marR="58103" marT="48260" marB="48260" anchor="ctr"/>
                </a:tc>
              </a:tr>
              <a:tr h="988695">
                <a:tc>
                  <a:txBody>
                    <a:bodyPr/>
                    <a:lstStyle/>
                    <a:p>
                      <a:pPr marL="342900" lvl="0" indent="-342900" algn="l">
                        <a:lnSpc>
                          <a:spcPct val="115000"/>
                        </a:lnSpc>
                        <a:spcAft>
                          <a:spcPts val="0"/>
                        </a:spcAft>
                        <a:buFont typeface="Arial" panose="020B0604020202020204" pitchFamily="34" charset="0"/>
                        <a:buChar char="•"/>
                        <a:tabLst>
                          <a:tab pos="457200" algn="l"/>
                        </a:tabLst>
                      </a:pPr>
                      <a:r>
                        <a:rPr lang="es-SV" sz="1800" dirty="0">
                          <a:effectLst/>
                        </a:rPr>
                        <a:t>El contratante (las distribuidoras) debe cumplir con un catálogo </a:t>
                      </a:r>
                      <a:r>
                        <a:rPr lang="es-SV" sz="1800" dirty="0" smtClean="0">
                          <a:effectLst/>
                        </a:rPr>
                        <a:t>y/o cuota</a:t>
                      </a:r>
                      <a:r>
                        <a:rPr lang="es-SV" sz="1800" baseline="0" dirty="0" smtClean="0">
                          <a:effectLst/>
                        </a:rPr>
                        <a:t> </a:t>
                      </a:r>
                      <a:r>
                        <a:rPr lang="es-SV" sz="1800" dirty="0" smtClean="0">
                          <a:effectLst/>
                        </a:rPr>
                        <a:t>de </a:t>
                      </a:r>
                      <a:r>
                        <a:rPr lang="es-SV" sz="1800" dirty="0">
                          <a:effectLst/>
                        </a:rPr>
                        <a:t>energía </a:t>
                      </a:r>
                      <a:r>
                        <a:rPr lang="es-SV" sz="1800" dirty="0" smtClean="0">
                          <a:effectLst/>
                        </a:rPr>
                        <a:t>renovable </a:t>
                      </a:r>
                      <a:r>
                        <a:rPr lang="es-SV" sz="1800" dirty="0">
                          <a:effectLst/>
                        </a:rPr>
                        <a:t>establecido por la autoridad de política </a:t>
                      </a:r>
                      <a:r>
                        <a:rPr lang="es-SV" sz="1800" dirty="0" smtClean="0">
                          <a:effectLst/>
                        </a:rPr>
                        <a:t>energética – el CNE.</a:t>
                      </a:r>
                      <a:endParaRPr lang="es-SV" sz="1800" dirty="0">
                        <a:effectLst/>
                      </a:endParaRPr>
                    </a:p>
                    <a:p>
                      <a:pPr marL="342900" lvl="0" indent="-342900" algn="l">
                        <a:lnSpc>
                          <a:spcPct val="115000"/>
                        </a:lnSpc>
                        <a:spcAft>
                          <a:spcPts val="0"/>
                        </a:spcAft>
                        <a:buFont typeface="Arial" panose="020B0604020202020204" pitchFamily="34" charset="0"/>
                        <a:buChar char="•"/>
                        <a:tabLst>
                          <a:tab pos="457200" algn="l"/>
                        </a:tabLst>
                      </a:pPr>
                      <a:r>
                        <a:rPr lang="es-SV" sz="1800" dirty="0">
                          <a:effectLst/>
                        </a:rPr>
                        <a:t>Las distribuidoras realizan un </a:t>
                      </a:r>
                      <a:r>
                        <a:rPr lang="es-SV" sz="1800" dirty="0" smtClean="0">
                          <a:effectLst/>
                        </a:rPr>
                        <a:t>procesos </a:t>
                      </a:r>
                      <a:r>
                        <a:rPr lang="es-SV" sz="1800" dirty="0">
                          <a:effectLst/>
                        </a:rPr>
                        <a:t>de licitación por tecnología para cumplir con el catálogo.</a:t>
                      </a:r>
                    </a:p>
                    <a:p>
                      <a:pPr marL="342900" lvl="0" indent="-342900" algn="l">
                        <a:lnSpc>
                          <a:spcPct val="115000"/>
                        </a:lnSpc>
                        <a:spcAft>
                          <a:spcPts val="0"/>
                        </a:spcAft>
                        <a:buFont typeface="Arial" panose="020B0604020202020204" pitchFamily="34" charset="0"/>
                        <a:buChar char="•"/>
                        <a:tabLst>
                          <a:tab pos="457200" algn="l"/>
                        </a:tabLst>
                      </a:pPr>
                      <a:r>
                        <a:rPr lang="es-SV" sz="1800" dirty="0">
                          <a:effectLst/>
                        </a:rPr>
                        <a:t>La licitación cuenta con precios techo por tecnología </a:t>
                      </a:r>
                      <a:r>
                        <a:rPr lang="es-SV" sz="1800" dirty="0" smtClean="0">
                          <a:effectLst/>
                        </a:rPr>
                        <a:t>establecidos </a:t>
                      </a:r>
                      <a:r>
                        <a:rPr lang="es-SV" sz="1800" dirty="0">
                          <a:effectLst/>
                        </a:rPr>
                        <a:t>por el regulador.</a:t>
                      </a:r>
                    </a:p>
                    <a:p>
                      <a:pPr marL="342900" lvl="0" indent="-342900" algn="l">
                        <a:lnSpc>
                          <a:spcPct val="115000"/>
                        </a:lnSpc>
                        <a:spcAft>
                          <a:spcPts val="0"/>
                        </a:spcAft>
                        <a:buFont typeface="Arial" panose="020B0604020202020204" pitchFamily="34" charset="0"/>
                        <a:buChar char="•"/>
                        <a:tabLst>
                          <a:tab pos="457200" algn="l"/>
                        </a:tabLst>
                      </a:pPr>
                      <a:r>
                        <a:rPr lang="es-SV" sz="1800" dirty="0">
                          <a:effectLst/>
                        </a:rPr>
                        <a:t>Modelo que permite las contrataciones a largo plazo de energía renovable y garantiza las inversiones realizadas a través del contrato.</a:t>
                      </a:r>
                      <a:endParaRPr lang="es-SV" sz="1800" dirty="0">
                        <a:effectLst/>
                        <a:latin typeface="Calibri" panose="020F0502020204030204" pitchFamily="34" charset="0"/>
                        <a:cs typeface="Times New Roman" panose="02020603050405020304" pitchFamily="18" charset="0"/>
                      </a:endParaRPr>
                    </a:p>
                  </a:txBody>
                  <a:tcPr marL="58103" marR="58103" marT="48260" marB="48260"/>
                </a:tc>
              </a:tr>
            </a:tbl>
          </a:graphicData>
        </a:graphic>
      </p:graphicFrame>
    </p:spTree>
    <p:extLst>
      <p:ext uri="{BB962C8B-B14F-4D97-AF65-F5344CB8AC3E}">
        <p14:creationId xmlns:p14="http://schemas.microsoft.com/office/powerpoint/2010/main" val="207013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1077218"/>
          </a:xfrm>
          <a:prstGeom prst="rect">
            <a:avLst/>
          </a:prstGeom>
          <a:noFill/>
        </p:spPr>
        <p:txBody>
          <a:bodyPr wrap="square" rtlCol="0">
            <a:spAutoFit/>
          </a:bodyPr>
          <a:lstStyle/>
          <a:p>
            <a:pPr algn="r"/>
            <a:r>
              <a:rPr lang="es-SV" sz="3200" b="1" dirty="0" smtClean="0">
                <a:solidFill>
                  <a:srgbClr val="002060"/>
                </a:solidFill>
              </a:rPr>
              <a:t>Diversificación de la </a:t>
            </a:r>
            <a:r>
              <a:rPr lang="es-SV" sz="3200" b="1" smtClean="0">
                <a:solidFill>
                  <a:srgbClr val="002060"/>
                </a:solidFill>
              </a:rPr>
              <a:t>matriz </a:t>
            </a:r>
          </a:p>
          <a:p>
            <a:pPr algn="r"/>
            <a:r>
              <a:rPr lang="es-SV" sz="3200" b="1" smtClean="0">
                <a:solidFill>
                  <a:srgbClr val="002060"/>
                </a:solidFill>
              </a:rPr>
              <a:t>energética</a:t>
            </a:r>
            <a:endParaRPr lang="es-SV" sz="3200" b="1" dirty="0">
              <a:solidFill>
                <a:srgbClr val="002060"/>
              </a:solidFill>
            </a:endParaRPr>
          </a:p>
        </p:txBody>
      </p:sp>
      <p:sp>
        <p:nvSpPr>
          <p:cNvPr id="10" name="Proceso alternativo 9"/>
          <p:cNvSpPr/>
          <p:nvPr/>
        </p:nvSpPr>
        <p:spPr>
          <a:xfrm>
            <a:off x="607718" y="5258881"/>
            <a:ext cx="3942438" cy="1537307"/>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600"/>
          </a:p>
        </p:txBody>
      </p:sp>
      <p:sp>
        <p:nvSpPr>
          <p:cNvPr id="11" name="Proceso alternativo 10"/>
          <p:cNvSpPr/>
          <p:nvPr/>
        </p:nvSpPr>
        <p:spPr>
          <a:xfrm>
            <a:off x="627018" y="3506187"/>
            <a:ext cx="3942438" cy="1537200"/>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600"/>
          </a:p>
        </p:txBody>
      </p:sp>
      <p:sp>
        <p:nvSpPr>
          <p:cNvPr id="15" name="Proceso alternativo 14"/>
          <p:cNvSpPr/>
          <p:nvPr/>
        </p:nvSpPr>
        <p:spPr>
          <a:xfrm>
            <a:off x="627018" y="1737606"/>
            <a:ext cx="3942438" cy="1537201"/>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600"/>
          </a:p>
        </p:txBody>
      </p:sp>
      <p:sp>
        <p:nvSpPr>
          <p:cNvPr id="19" name="Heptágono 18"/>
          <p:cNvSpPr/>
          <p:nvPr/>
        </p:nvSpPr>
        <p:spPr>
          <a:xfrm>
            <a:off x="145338" y="1737606"/>
            <a:ext cx="1169100" cy="1537200"/>
          </a:xfrm>
          <a:prstGeom prst="heptag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3200" b="1" dirty="0" smtClean="0">
                <a:solidFill>
                  <a:schemeClr val="bg1"/>
                </a:solidFill>
              </a:rPr>
              <a:t>355 MW</a:t>
            </a:r>
            <a:endParaRPr lang="es-SV" sz="3200" b="1" dirty="0">
              <a:solidFill>
                <a:schemeClr val="bg1"/>
              </a:solidFill>
            </a:endParaRPr>
          </a:p>
        </p:txBody>
      </p:sp>
      <p:sp>
        <p:nvSpPr>
          <p:cNvPr id="20" name="Heptágono 19"/>
          <p:cNvSpPr/>
          <p:nvPr/>
        </p:nvSpPr>
        <p:spPr>
          <a:xfrm>
            <a:off x="145683" y="3506187"/>
            <a:ext cx="1169100" cy="1537200"/>
          </a:xfrm>
          <a:prstGeom prst="heptag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3200" b="1" dirty="0">
                <a:solidFill>
                  <a:schemeClr val="bg1"/>
                </a:solidFill>
              </a:rPr>
              <a:t>15 MW</a:t>
            </a:r>
          </a:p>
        </p:txBody>
      </p:sp>
      <p:sp>
        <p:nvSpPr>
          <p:cNvPr id="21" name="Heptágono 20"/>
          <p:cNvSpPr/>
          <p:nvPr/>
        </p:nvSpPr>
        <p:spPr>
          <a:xfrm>
            <a:off x="145684" y="5258881"/>
            <a:ext cx="1168754" cy="1537307"/>
          </a:xfrm>
          <a:prstGeom prst="heptago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3200" b="1" dirty="0" smtClean="0">
                <a:solidFill>
                  <a:schemeClr val="bg1"/>
                </a:solidFill>
              </a:rPr>
              <a:t>100 MW</a:t>
            </a:r>
            <a:endParaRPr lang="es-SV" sz="3200" b="1" dirty="0">
              <a:solidFill>
                <a:schemeClr val="bg1"/>
              </a:solidFill>
            </a:endParaRPr>
          </a:p>
        </p:txBody>
      </p:sp>
      <p:sp>
        <p:nvSpPr>
          <p:cNvPr id="22" name="CuadroTexto 21"/>
          <p:cNvSpPr txBox="1"/>
          <p:nvPr/>
        </p:nvSpPr>
        <p:spPr>
          <a:xfrm>
            <a:off x="1447132" y="1976353"/>
            <a:ext cx="2970330" cy="1384995"/>
          </a:xfrm>
          <a:prstGeom prst="rect">
            <a:avLst/>
          </a:prstGeom>
          <a:noFill/>
        </p:spPr>
        <p:txBody>
          <a:bodyPr wrap="square" rtlCol="0">
            <a:spAutoFit/>
          </a:bodyPr>
          <a:lstStyle/>
          <a:p>
            <a:pPr marL="342900" indent="-342900">
              <a:buFont typeface="Arial" panose="020B0604020202020204" pitchFamily="34" charset="0"/>
              <a:buChar char="•"/>
            </a:pPr>
            <a:r>
              <a:rPr lang="es-SV" sz="1400" dirty="0" smtClean="0"/>
              <a:t>Construcción de una central de 380 MW de gas natural en </a:t>
            </a:r>
            <a:r>
              <a:rPr lang="es-SV" sz="1400" dirty="0" err="1" smtClean="0"/>
              <a:t>Acajutla</a:t>
            </a:r>
            <a:endParaRPr lang="es-SV" sz="1400" dirty="0" smtClean="0"/>
          </a:p>
          <a:p>
            <a:pPr marL="342900" indent="-342900">
              <a:buFont typeface="Arial" panose="020B0604020202020204" pitchFamily="34" charset="0"/>
              <a:buChar char="•"/>
            </a:pPr>
            <a:r>
              <a:rPr lang="es-SV" sz="1400" dirty="0" smtClean="0"/>
              <a:t>De los cuales 355 MW estarán bajo contrato</a:t>
            </a:r>
          </a:p>
          <a:p>
            <a:pPr marL="342900" indent="-342900">
              <a:buFont typeface="Arial" panose="020B0604020202020204" pitchFamily="34" charset="0"/>
              <a:buChar char="•"/>
            </a:pPr>
            <a:r>
              <a:rPr lang="es-SV" sz="1400" dirty="0" smtClean="0"/>
              <a:t>Inicio de suministro en 2018</a:t>
            </a:r>
          </a:p>
        </p:txBody>
      </p:sp>
      <p:sp>
        <p:nvSpPr>
          <p:cNvPr id="23" name="CuadroTexto 22"/>
          <p:cNvSpPr txBox="1"/>
          <p:nvPr/>
        </p:nvSpPr>
        <p:spPr>
          <a:xfrm>
            <a:off x="1314438" y="3568540"/>
            <a:ext cx="2970330" cy="1492716"/>
          </a:xfrm>
          <a:prstGeom prst="rect">
            <a:avLst/>
          </a:prstGeom>
          <a:noFill/>
        </p:spPr>
        <p:txBody>
          <a:bodyPr wrap="square" rtlCol="0">
            <a:spAutoFit/>
          </a:bodyPr>
          <a:lstStyle/>
          <a:p>
            <a:pPr marL="342900" indent="-342900">
              <a:buFont typeface="Arial" panose="020B0604020202020204" pitchFamily="34" charset="0"/>
              <a:buChar char="•"/>
            </a:pPr>
            <a:r>
              <a:rPr lang="es-SV" sz="1300" dirty="0" smtClean="0"/>
              <a:t>Construcción de 28 proyectos fotovoltaicos, de 2 pequeñas hidroeléctricas, 2 biogás</a:t>
            </a:r>
          </a:p>
          <a:p>
            <a:pPr marL="342900" indent="-342900">
              <a:buFont typeface="Arial" panose="020B0604020202020204" pitchFamily="34" charset="0"/>
              <a:buChar char="•"/>
            </a:pPr>
            <a:r>
              <a:rPr lang="es-SV" sz="1300" dirty="0" smtClean="0"/>
              <a:t>Al menos 200 instalaciones fotovoltaicas en residencias</a:t>
            </a:r>
          </a:p>
          <a:p>
            <a:pPr marL="342900" indent="-342900">
              <a:buFont typeface="Arial" panose="020B0604020202020204" pitchFamily="34" charset="0"/>
              <a:buChar char="•"/>
            </a:pPr>
            <a:r>
              <a:rPr lang="es-SV" sz="1300" dirty="0" smtClean="0"/>
              <a:t>Inicio de suministro a partir de 2015</a:t>
            </a:r>
          </a:p>
        </p:txBody>
      </p:sp>
      <p:sp>
        <p:nvSpPr>
          <p:cNvPr id="24" name="CuadroTexto 23"/>
          <p:cNvSpPr txBox="1"/>
          <p:nvPr/>
        </p:nvSpPr>
        <p:spPr>
          <a:xfrm>
            <a:off x="1314438" y="5345921"/>
            <a:ext cx="3235718" cy="1169551"/>
          </a:xfrm>
          <a:prstGeom prst="rect">
            <a:avLst/>
          </a:prstGeom>
          <a:noFill/>
        </p:spPr>
        <p:txBody>
          <a:bodyPr wrap="square" rtlCol="0">
            <a:spAutoFit/>
          </a:bodyPr>
          <a:lstStyle/>
          <a:p>
            <a:pPr marL="342900" indent="-342900">
              <a:buFont typeface="Arial" panose="020B0604020202020204" pitchFamily="34" charset="0"/>
              <a:buChar char="•"/>
            </a:pPr>
            <a:r>
              <a:rPr lang="es-SV" sz="1400" dirty="0" smtClean="0"/>
              <a:t>Adjudicación de 4 nuevos proyectos.</a:t>
            </a:r>
          </a:p>
          <a:p>
            <a:pPr marL="342900" indent="-342900">
              <a:buFont typeface="Arial" panose="020B0604020202020204" pitchFamily="34" charset="0"/>
              <a:buChar char="•"/>
            </a:pPr>
            <a:r>
              <a:rPr lang="es-SV" sz="1400" dirty="0" smtClean="0"/>
              <a:t>Construcción de 94.4 MW de proyectos fotovoltaicos.</a:t>
            </a:r>
          </a:p>
          <a:p>
            <a:pPr marL="342900" indent="-342900">
              <a:buFont typeface="Arial" panose="020B0604020202020204" pitchFamily="34" charset="0"/>
              <a:buChar char="•"/>
            </a:pPr>
            <a:r>
              <a:rPr lang="es-SV" sz="1400" dirty="0" smtClean="0"/>
              <a:t>Inicio de suministro en 2016</a:t>
            </a:r>
          </a:p>
        </p:txBody>
      </p:sp>
      <p:pic>
        <p:nvPicPr>
          <p:cNvPr id="27" name="Picture 2" descr="https://encrypted-tbn3.gstatic.com/images?q=tbn:ANd9GcQfY_IXNLlwnuSgMcZuIN2VbKWZNn7gGhlc_zYIJl_14xWid9Sbu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02938" y="3568541"/>
            <a:ext cx="1350000" cy="134826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8" name="Picture 3" descr="C:\Users\jgarcia\Documents\MISIONES\2012\Japón (JICA)\JICA TRAINING\FOTOS\Fotos semir\ALL PHOTOS SMALL\S-JAP-02204-(DSC00177).JPG"/>
          <p:cNvPicPr preferRelativeResize="0">
            <a:picLocks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711197" y="3608787"/>
            <a:ext cx="1350000" cy="1332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9" name="Picture 5" descr="https://encrypted-tbn3.gstatic.com/images?q=tbn:ANd9GcTY--DqGr1ZC9x4houcQGjLo9DTHS38BKOfs52b-PCCkssGRDcD8Q"/>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694679" y="3556387"/>
            <a:ext cx="1350000" cy="1332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 name="Imagen 3"/>
          <p:cNvPicPr preferRelativeResize="0">
            <a:picLocks/>
          </p:cNvPicPr>
          <p:nvPr/>
        </p:nvPicPr>
        <p:blipFill>
          <a:blip cstate="print">
            <a:extLst>
              <a:ext uri="{28A0092B-C50C-407E-A947-70E740481C1C}">
                <a14:useLocalDpi xmlns:a14="http://schemas.microsoft.com/office/drawing/2010/main" val="0"/>
              </a:ext>
            </a:extLst>
          </a:blip>
          <a:stretch>
            <a:fillRect/>
          </a:stretch>
        </p:blipFill>
        <p:spPr>
          <a:xfrm>
            <a:off x="4687499" y="1835539"/>
            <a:ext cx="1350000" cy="1332000"/>
          </a:xfrm>
          <a:prstGeom prst="rect">
            <a:avLst/>
          </a:prstGeom>
          <a:effectLst/>
        </p:spPr>
      </p:pic>
      <p:pic>
        <p:nvPicPr>
          <p:cNvPr id="5" name="Imagen 4"/>
          <p:cNvPicPr preferRelativeResize="0">
            <a:picLocks/>
          </p:cNvPicPr>
          <p:nvPr/>
        </p:nvPicPr>
        <p:blipFill>
          <a:blip cstate="print">
            <a:extLst>
              <a:ext uri="{28A0092B-C50C-407E-A947-70E740481C1C}">
                <a14:useLocalDpi xmlns:a14="http://schemas.microsoft.com/office/drawing/2010/main" val="0"/>
              </a:ext>
            </a:extLst>
          </a:blip>
          <a:stretch>
            <a:fillRect/>
          </a:stretch>
        </p:blipFill>
        <p:spPr>
          <a:xfrm>
            <a:off x="6170939" y="5286972"/>
            <a:ext cx="1350000" cy="1332000"/>
          </a:xfrm>
          <a:prstGeom prst="rect">
            <a:avLst/>
          </a:prstGeom>
          <a:effectLst/>
        </p:spPr>
      </p:pic>
      <p:pic>
        <p:nvPicPr>
          <p:cNvPr id="6" name="Imagen 5"/>
          <p:cNvPicPr preferRelativeResize="0">
            <a:picLocks/>
          </p:cNvPicPr>
          <p:nvPr/>
        </p:nvPicPr>
        <p:blipFill>
          <a:blip cstate="print">
            <a:extLst>
              <a:ext uri="{28A0092B-C50C-407E-A947-70E740481C1C}">
                <a14:useLocalDpi xmlns:a14="http://schemas.microsoft.com/office/drawing/2010/main" val="0"/>
              </a:ext>
            </a:extLst>
          </a:blip>
          <a:stretch>
            <a:fillRect/>
          </a:stretch>
        </p:blipFill>
        <p:spPr>
          <a:xfrm>
            <a:off x="7642829" y="1863266"/>
            <a:ext cx="1350000" cy="1332000"/>
          </a:xfrm>
          <a:prstGeom prst="rect">
            <a:avLst/>
          </a:prstGeom>
          <a:effectLst/>
        </p:spPr>
      </p:pic>
      <p:pic>
        <p:nvPicPr>
          <p:cNvPr id="7" name="Imagen 6"/>
          <p:cNvPicPr preferRelativeResize="0">
            <a:picLocks/>
          </p:cNvPicPr>
          <p:nvPr/>
        </p:nvPicPr>
        <p:blipFill>
          <a:blip cstate="print">
            <a:extLst>
              <a:ext uri="{28A0092B-C50C-407E-A947-70E740481C1C}">
                <a14:useLocalDpi xmlns:a14="http://schemas.microsoft.com/office/drawing/2010/main" val="0"/>
              </a:ext>
            </a:extLst>
          </a:blip>
          <a:stretch>
            <a:fillRect/>
          </a:stretch>
        </p:blipFill>
        <p:spPr>
          <a:xfrm>
            <a:off x="6175271" y="1866373"/>
            <a:ext cx="1350000" cy="1332000"/>
          </a:xfrm>
          <a:prstGeom prst="rect">
            <a:avLst/>
          </a:prstGeom>
          <a:effectLst/>
        </p:spPr>
      </p:pic>
      <p:pic>
        <p:nvPicPr>
          <p:cNvPr id="8" name="Imagen 7"/>
          <p:cNvPicPr preferRelativeResize="0">
            <a:picLocks/>
          </p:cNvPicPr>
          <p:nvPr/>
        </p:nvPicPr>
        <p:blipFill>
          <a:blip>
            <a:extLst>
              <a:ext uri="{28A0092B-C50C-407E-A947-70E740481C1C}">
                <a14:useLocalDpi xmlns:a14="http://schemas.microsoft.com/office/drawing/2010/main" val="0"/>
              </a:ext>
            </a:extLst>
          </a:blip>
          <a:stretch>
            <a:fillRect/>
          </a:stretch>
        </p:blipFill>
        <p:spPr>
          <a:xfrm>
            <a:off x="7670375" y="5325533"/>
            <a:ext cx="1350000" cy="1332000"/>
          </a:xfrm>
          <a:prstGeom prst="rect">
            <a:avLst/>
          </a:prstGeom>
          <a:effectLst/>
        </p:spPr>
      </p:pic>
      <p:pic>
        <p:nvPicPr>
          <p:cNvPr id="9" name="Imagen 8"/>
          <p:cNvPicPr preferRelativeResize="0">
            <a:picLocks/>
          </p:cNvPicPr>
          <p:nvPr/>
        </p:nvPicPr>
        <p:blipFill>
          <a:blip>
            <a:extLst>
              <a:ext uri="{28A0092B-C50C-407E-A947-70E740481C1C}">
                <a14:useLocalDpi xmlns:a14="http://schemas.microsoft.com/office/drawing/2010/main" val="0"/>
              </a:ext>
            </a:extLst>
          </a:blip>
          <a:stretch>
            <a:fillRect/>
          </a:stretch>
        </p:blipFill>
        <p:spPr>
          <a:xfrm>
            <a:off x="4685547" y="5310293"/>
            <a:ext cx="1350000" cy="1332000"/>
          </a:xfrm>
          <a:prstGeom prst="rect">
            <a:avLst/>
          </a:prstGeom>
          <a:effectLst/>
        </p:spPr>
      </p:pic>
    </p:spTree>
    <p:extLst>
      <p:ext uri="{BB962C8B-B14F-4D97-AF65-F5344CB8AC3E}">
        <p14:creationId xmlns:p14="http://schemas.microsoft.com/office/powerpoint/2010/main" val="637370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720919" cy="1077218"/>
          </a:xfrm>
          <a:prstGeom prst="rect">
            <a:avLst/>
          </a:prstGeom>
          <a:noFill/>
        </p:spPr>
        <p:txBody>
          <a:bodyPr wrap="square" rtlCol="0">
            <a:spAutoFit/>
          </a:bodyPr>
          <a:lstStyle/>
          <a:p>
            <a:pPr algn="r"/>
            <a:r>
              <a:rPr lang="es-SV" sz="3200" b="1" dirty="0" smtClean="0">
                <a:solidFill>
                  <a:srgbClr val="002060"/>
                </a:solidFill>
              </a:rPr>
              <a:t>Beneficios esperados </a:t>
            </a:r>
          </a:p>
          <a:p>
            <a:pPr algn="r"/>
            <a:r>
              <a:rPr lang="es-SV" sz="3200" b="1" dirty="0" smtClean="0">
                <a:solidFill>
                  <a:srgbClr val="002060"/>
                </a:solidFill>
              </a:rPr>
              <a:t>para el país</a:t>
            </a:r>
            <a:endParaRPr lang="es-SV" sz="3200" b="1" dirty="0">
              <a:solidFill>
                <a:srgbClr val="002060"/>
              </a:solidFill>
            </a:endParaRPr>
          </a:p>
        </p:txBody>
      </p:sp>
      <p:sp>
        <p:nvSpPr>
          <p:cNvPr id="4" name="CuadroTexto 3"/>
          <p:cNvSpPr txBox="1"/>
          <p:nvPr/>
        </p:nvSpPr>
        <p:spPr>
          <a:xfrm>
            <a:off x="251520" y="1622405"/>
            <a:ext cx="8779347" cy="5262979"/>
          </a:xfrm>
          <a:prstGeom prst="rect">
            <a:avLst/>
          </a:prstGeom>
          <a:noFill/>
        </p:spPr>
        <p:txBody>
          <a:bodyPr wrap="square" rtlCol="0">
            <a:spAutoFit/>
          </a:bodyPr>
          <a:lstStyle/>
          <a:p>
            <a:r>
              <a:rPr lang="es-SV" sz="1600" dirty="0" smtClean="0">
                <a:solidFill>
                  <a:schemeClr val="tx1">
                    <a:lumMod val="75000"/>
                    <a:lumOff val="25000"/>
                  </a:schemeClr>
                </a:solidFill>
              </a:rPr>
              <a:t>Algunos de los beneficios esperados con la implementación de estas centrales eléctricas son:</a:t>
            </a:r>
          </a:p>
          <a:p>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Disminución de la dependencia de derivados de petróleo en generación eléctrica.</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Inversión aproximada superior a los 1,200 millones de dólares en nuevas centrales de generación.</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Nueva inversión en generación eléctrica de 495 MW a instalarse en el país.</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Reducción de los precios de energía y las facturas eléctricas.</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Aprovechamiento de los recursos naturales del país.</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Introducción de nuevos combustibles más limpios en la matriz energética.</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Oportunidad para un nuevo mercado de gas natural para ser aprovechado en la industria y en el transporte público de pasajeros y en el de carga.</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Ampliación de la red de transmisión.</a:t>
            </a:r>
          </a:p>
          <a:p>
            <a:pPr marL="285750" indent="-285750">
              <a:buFont typeface="Wingdings" panose="05000000000000000000" pitchFamily="2" charset="2"/>
              <a:buChar char="ü"/>
            </a:pP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Obligatoriedad de los proyectos a realizar anualmente obras sociales de beneficio en la zona de influencia de sus proyectos, mientras dure el contrato de suministro (15 y 20 años).</a:t>
            </a:r>
            <a:endParaRPr lang="es-SV" sz="1600" dirty="0">
              <a:solidFill>
                <a:schemeClr val="tx1">
                  <a:lumMod val="75000"/>
                  <a:lumOff val="25000"/>
                </a:schemeClr>
              </a:solidFill>
            </a:endParaRPr>
          </a:p>
        </p:txBody>
      </p:sp>
    </p:spTree>
    <p:extLst>
      <p:ext uri="{BB962C8B-B14F-4D97-AF65-F5344CB8AC3E}">
        <p14:creationId xmlns:p14="http://schemas.microsoft.com/office/powerpoint/2010/main" val="1800563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1077218"/>
          </a:xfrm>
          <a:prstGeom prst="rect">
            <a:avLst/>
          </a:prstGeom>
          <a:noFill/>
        </p:spPr>
        <p:txBody>
          <a:bodyPr wrap="square" rtlCol="0">
            <a:spAutoFit/>
          </a:bodyPr>
          <a:lstStyle/>
          <a:p>
            <a:pPr algn="r"/>
            <a:r>
              <a:rPr lang="es-SV" sz="3200" b="1" dirty="0" smtClean="0">
                <a:solidFill>
                  <a:srgbClr val="002060"/>
                </a:solidFill>
              </a:rPr>
              <a:t>Matriz futura de generación </a:t>
            </a:r>
          </a:p>
          <a:p>
            <a:pPr algn="r"/>
            <a:r>
              <a:rPr lang="es-SV" sz="3200" b="1" dirty="0" smtClean="0">
                <a:solidFill>
                  <a:srgbClr val="002060"/>
                </a:solidFill>
              </a:rPr>
              <a:t>eléctrica</a:t>
            </a:r>
            <a:endParaRPr lang="es-SV" sz="3200" b="1" dirty="0">
              <a:solidFill>
                <a:srgbClr val="002060"/>
              </a:solidFill>
            </a:endParaRPr>
          </a:p>
        </p:txBody>
      </p:sp>
      <p:sp>
        <p:nvSpPr>
          <p:cNvPr id="4" name="CuadroTexto 3"/>
          <p:cNvSpPr txBox="1"/>
          <p:nvPr/>
        </p:nvSpPr>
        <p:spPr>
          <a:xfrm>
            <a:off x="346586" y="1628800"/>
            <a:ext cx="8363073" cy="646331"/>
          </a:xfrm>
          <a:prstGeom prst="rect">
            <a:avLst/>
          </a:prstGeom>
          <a:noFill/>
        </p:spPr>
        <p:txBody>
          <a:bodyPr wrap="square" rtlCol="0">
            <a:spAutoFit/>
          </a:bodyPr>
          <a:lstStyle/>
          <a:p>
            <a:r>
              <a:rPr lang="es-SV" dirty="0" smtClean="0">
                <a:solidFill>
                  <a:schemeClr val="tx1">
                    <a:lumMod val="75000"/>
                    <a:lumOff val="25000"/>
                  </a:schemeClr>
                </a:solidFill>
              </a:rPr>
              <a:t>Proyectándonos dentro de 4 años cuando los proyectos estén listos, la matriz futura de generación se estima será similar como la que se muestra a continuación</a:t>
            </a:r>
            <a:endParaRPr lang="es-SV" dirty="0">
              <a:solidFill>
                <a:schemeClr val="tx1">
                  <a:lumMod val="75000"/>
                  <a:lumOff val="25000"/>
                </a:schemeClr>
              </a:solidFill>
            </a:endParaRPr>
          </a:p>
        </p:txBody>
      </p:sp>
      <p:pic>
        <p:nvPicPr>
          <p:cNvPr id="307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1296" y="3045415"/>
            <a:ext cx="3486375" cy="30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149221" y="2578616"/>
            <a:ext cx="4979881" cy="397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20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6459" y="2083821"/>
            <a:ext cx="5215961" cy="2308898"/>
          </a:xfrm>
          <a:prstGeom prst="rect">
            <a:avLst/>
          </a:prstGeom>
        </p:spPr>
        <p:txBody>
          <a:bodyPr vert="horz" lIns="103867" tIns="51933" rIns="103867" bIns="51933" rtlCol="0" anchor="ctr">
            <a:norm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r>
              <a:rPr lang="es-SV" sz="3600" dirty="0" smtClean="0"/>
              <a:t>Fortalecimiento de la institucionalidad y protección al usuario</a:t>
            </a:r>
            <a:endParaRPr lang="es-SV" sz="3600" dirty="0"/>
          </a:p>
        </p:txBody>
      </p:sp>
      <p:grpSp>
        <p:nvGrpSpPr>
          <p:cNvPr id="3" name="Grupo 2"/>
          <p:cNvGrpSpPr/>
          <p:nvPr/>
        </p:nvGrpSpPr>
        <p:grpSpPr>
          <a:xfrm>
            <a:off x="868208" y="1700808"/>
            <a:ext cx="1983854" cy="2743101"/>
            <a:chOff x="2051017" y="2075698"/>
            <a:chExt cx="2009602" cy="2743101"/>
          </a:xfrm>
        </p:grpSpPr>
        <p:sp>
          <p:nvSpPr>
            <p:cNvPr id="9" name="Oval 6"/>
            <p:cNvSpPr/>
            <p:nvPr/>
          </p:nvSpPr>
          <p:spPr>
            <a:xfrm>
              <a:off x="2051017" y="2407521"/>
              <a:ext cx="2009602" cy="2411278"/>
            </a:xfrm>
            <a:prstGeom prst="ellipse">
              <a:avLst/>
            </a:prstGeom>
            <a:ln/>
          </p:spPr>
          <p:style>
            <a:lnRef idx="1">
              <a:schemeClr val="accent1"/>
            </a:lnRef>
            <a:fillRef idx="3">
              <a:schemeClr val="accent1"/>
            </a:fillRef>
            <a:effectRef idx="2">
              <a:schemeClr val="accent1"/>
            </a:effectRef>
            <a:fontRef idx="minor">
              <a:schemeClr val="lt1"/>
            </a:fontRef>
          </p:style>
          <p:txBody>
            <a:bodyPr lIns="103867" tIns="51933" rIns="103867" bIns="51933" rtlCol="0" anchor="ctr"/>
            <a:lstStyle/>
            <a:p>
              <a:pPr algn="ctr"/>
              <a:r>
                <a:rPr lang="es-ES" b="1" spc="50">
                  <a:ln w="0"/>
                  <a:solidFill>
                    <a:schemeClr val="bg2"/>
                  </a:solidFill>
                  <a:effectLst>
                    <a:innerShdw blurRad="63500" dist="50800" dir="13500000">
                      <a:srgbClr val="000000">
                        <a:alpha val="50000"/>
                      </a:srgbClr>
                    </a:innerShdw>
                  </a:effectLst>
                  <a:latin typeface="+mj-lt"/>
                </a:rPr>
                <a:t>             </a:t>
              </a:r>
            </a:p>
          </p:txBody>
        </p:sp>
        <p:sp>
          <p:nvSpPr>
            <p:cNvPr id="10" name="TextBox 5"/>
            <p:cNvSpPr txBox="1"/>
            <p:nvPr/>
          </p:nvSpPr>
          <p:spPr>
            <a:xfrm>
              <a:off x="2460380" y="2075698"/>
              <a:ext cx="1190875" cy="2582482"/>
            </a:xfrm>
            <a:prstGeom prst="rect">
              <a:avLst/>
            </a:prstGeom>
            <a:noFill/>
          </p:spPr>
          <p:txBody>
            <a:bodyPr wrap="square" lIns="103867" tIns="51933" rIns="103867" bIns="51933" rtlCol="0">
              <a:spAutoFit/>
            </a:bodyPr>
            <a:lstStyle/>
            <a:p>
              <a:r>
                <a:rPr lang="es-ES" sz="16100" b="1" spc="50" dirty="0" smtClean="0">
                  <a:ln w="0"/>
                  <a:solidFill>
                    <a:schemeClr val="bg2"/>
                  </a:solidFill>
                  <a:effectLst>
                    <a:innerShdw blurRad="63500" dist="50800" dir="13500000">
                      <a:srgbClr val="000000">
                        <a:alpha val="50000"/>
                      </a:srgbClr>
                    </a:innerShdw>
                  </a:effectLst>
                  <a:cs typeface="Arial" pitchFamily="34" charset="0"/>
                </a:rPr>
                <a:t>2</a:t>
              </a:r>
              <a:endParaRPr lang="es-ES" sz="16100" b="1" spc="50" dirty="0">
                <a:ln w="0"/>
                <a:solidFill>
                  <a:schemeClr val="bg2"/>
                </a:solidFill>
                <a:effectLst>
                  <a:innerShdw blurRad="63500" dist="50800" dir="13500000">
                    <a:srgbClr val="000000">
                      <a:alpha val="50000"/>
                    </a:srgbClr>
                  </a:innerShdw>
                </a:effectLst>
                <a:cs typeface="Arial" pitchFamily="34" charset="0"/>
              </a:endParaRPr>
            </a:p>
          </p:txBody>
        </p:sp>
      </p:grpSp>
      <p:pic>
        <p:nvPicPr>
          <p:cNvPr id="6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38238" y="6183712"/>
            <a:ext cx="686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603518" y="1737488"/>
            <a:ext cx="7904866" cy="2554527"/>
          </a:xfrm>
          <a:prstGeom prst="rect">
            <a:avLst/>
          </a:prstGeom>
          <a:noFill/>
        </p:spPr>
        <p:txBody>
          <a:bodyPr wrap="square" lIns="91422" tIns="45711" rIns="91422" bIns="45711" rtlCol="0">
            <a:spAutoFit/>
          </a:bodyPr>
          <a:lstStyle/>
          <a:p>
            <a:pPr algn="just"/>
            <a:r>
              <a:rPr lang="es-SV" sz="1600" dirty="0" smtClean="0"/>
              <a:t>Con el breve resumen de antecedentes presentados, que no incluye el subsector de hidrocarburos, se observa que en El Salvador, en lo que respecta al sector energético previa la entrada del Consejo Nacional de Energía se tenían los siguientes falencias:</a:t>
            </a:r>
          </a:p>
          <a:p>
            <a:pPr algn="just"/>
            <a:endParaRPr lang="es-SV" sz="1600" b="1" i="1" dirty="0"/>
          </a:p>
          <a:p>
            <a:pPr marL="266700" indent="-266700" algn="just">
              <a:buFontTx/>
              <a:buChar char="-"/>
            </a:pPr>
            <a:r>
              <a:rPr lang="es-SV" sz="1600" i="1" dirty="0" smtClean="0"/>
              <a:t>Falta de una visión integral de largo plazo.</a:t>
            </a:r>
          </a:p>
          <a:p>
            <a:pPr marL="266700" indent="-266700" algn="just">
              <a:buFontTx/>
              <a:buChar char="-"/>
            </a:pPr>
            <a:endParaRPr lang="es-SV" sz="1600" i="1" dirty="0" smtClean="0"/>
          </a:p>
          <a:p>
            <a:pPr marL="266700" indent="-266700" algn="just">
              <a:buFontTx/>
              <a:buChar char="-"/>
            </a:pPr>
            <a:r>
              <a:rPr lang="es-SV" sz="1600" i="1" dirty="0" smtClean="0"/>
              <a:t>Débil coordinación de las instituciones involucradas en el quehacer energético y deficiente capacidad de seguimiento e implementación.</a:t>
            </a:r>
          </a:p>
          <a:p>
            <a:pPr marL="266700" indent="-266700" algn="just">
              <a:buFontTx/>
              <a:buChar char="-"/>
            </a:pPr>
            <a:endParaRPr lang="es-SV" sz="1600" i="1" dirty="0"/>
          </a:p>
          <a:p>
            <a:pPr marL="266700" indent="-266700" algn="just">
              <a:buFontTx/>
              <a:buChar char="-"/>
            </a:pPr>
            <a:r>
              <a:rPr lang="es-SV" sz="1600" i="1" dirty="0" smtClean="0"/>
              <a:t>Deficiencia de información sectorial y de soporte analítico para la toma de decisiones.</a:t>
            </a:r>
            <a:endParaRPr lang="es-SV" sz="1600" i="1" dirty="0"/>
          </a:p>
        </p:txBody>
      </p:sp>
      <p:sp>
        <p:nvSpPr>
          <p:cNvPr id="3" name="2 Rectángulo"/>
          <p:cNvSpPr/>
          <p:nvPr/>
        </p:nvSpPr>
        <p:spPr>
          <a:xfrm>
            <a:off x="603518" y="4437112"/>
            <a:ext cx="7784906" cy="2062103"/>
          </a:xfrm>
          <a:prstGeom prst="rect">
            <a:avLst/>
          </a:prstGeom>
          <a:noFill/>
          <a:effectLst/>
        </p:spPr>
        <p:style>
          <a:lnRef idx="2">
            <a:schemeClr val="accent2"/>
          </a:lnRef>
          <a:fillRef idx="1">
            <a:schemeClr val="lt1"/>
          </a:fillRef>
          <a:effectRef idx="0">
            <a:schemeClr val="accent2"/>
          </a:effectRef>
          <a:fontRef idx="minor">
            <a:schemeClr val="dk1"/>
          </a:fontRef>
        </p:style>
        <p:txBody>
          <a:bodyPr wrap="square" rtlCol="0" anchor="ctr">
            <a:spAutoFit/>
          </a:bodyPr>
          <a:lstStyle/>
          <a:p>
            <a:pPr lvl="0"/>
            <a:r>
              <a:rPr lang="es-ES" sz="1600" dirty="0">
                <a:solidFill>
                  <a:schemeClr val="tx1"/>
                </a:solidFill>
              </a:rPr>
              <a:t>En retrospectiva, existen cuatro aspectos fundamentales que han </a:t>
            </a:r>
            <a:r>
              <a:rPr lang="es-ES" sz="1600" dirty="0" smtClean="0">
                <a:solidFill>
                  <a:schemeClr val="tx1"/>
                </a:solidFill>
              </a:rPr>
              <a:t>impactado al </a:t>
            </a:r>
            <a:r>
              <a:rPr lang="es-ES" sz="1600" dirty="0">
                <a:solidFill>
                  <a:schemeClr val="tx1"/>
                </a:solidFill>
              </a:rPr>
              <a:t>sistema energético del </a:t>
            </a:r>
            <a:r>
              <a:rPr lang="es-ES" sz="1600" dirty="0" smtClean="0">
                <a:solidFill>
                  <a:schemeClr val="tx1"/>
                </a:solidFill>
              </a:rPr>
              <a:t>país:</a:t>
            </a:r>
            <a:endParaRPr lang="es-ES" sz="1600" dirty="0">
              <a:solidFill>
                <a:schemeClr val="tx1"/>
              </a:solidFill>
            </a:endParaRPr>
          </a:p>
          <a:p>
            <a:pPr lvl="0"/>
            <a:endParaRPr lang="es-ES" sz="1600" b="1" dirty="0">
              <a:solidFill>
                <a:schemeClr val="tx1"/>
              </a:solidFill>
            </a:endParaRPr>
          </a:p>
          <a:p>
            <a:pPr marL="266700" lvl="0" indent="-266700">
              <a:buFont typeface="+mj-lt"/>
              <a:buAutoNum type="arabicPeriod"/>
            </a:pPr>
            <a:r>
              <a:rPr lang="es-ES" sz="1600" b="1" dirty="0" smtClean="0">
                <a:solidFill>
                  <a:schemeClr val="tx1"/>
                </a:solidFill>
              </a:rPr>
              <a:t>La </a:t>
            </a:r>
            <a:r>
              <a:rPr lang="es-ES" sz="1600" b="1" dirty="0">
                <a:solidFill>
                  <a:schemeClr val="tx1"/>
                </a:solidFill>
              </a:rPr>
              <a:t>pérdida de la función rectora y planificadora del Estado en materia </a:t>
            </a:r>
            <a:r>
              <a:rPr lang="es-ES" sz="1600" b="1" dirty="0" smtClean="0">
                <a:solidFill>
                  <a:schemeClr val="tx1"/>
                </a:solidFill>
              </a:rPr>
              <a:t>de energía</a:t>
            </a:r>
            <a:endParaRPr lang="es-SV" sz="1600" b="1" dirty="0">
              <a:solidFill>
                <a:schemeClr val="tx1"/>
              </a:solidFill>
            </a:endParaRPr>
          </a:p>
          <a:p>
            <a:pPr marL="266700" lvl="0" indent="-266700">
              <a:buFont typeface="+mj-lt"/>
              <a:buAutoNum type="arabicPeriod"/>
            </a:pPr>
            <a:r>
              <a:rPr lang="es-ES" sz="1600" b="1" dirty="0">
                <a:solidFill>
                  <a:schemeClr val="tx1"/>
                </a:solidFill>
              </a:rPr>
              <a:t>Los procesos de privatización como consecuencia de </a:t>
            </a:r>
            <a:r>
              <a:rPr lang="es-ES" sz="1600" b="1" dirty="0" smtClean="0">
                <a:solidFill>
                  <a:schemeClr val="tx1"/>
                </a:solidFill>
              </a:rPr>
              <a:t>planteamientos ideológicos </a:t>
            </a:r>
            <a:r>
              <a:rPr lang="es-ES" sz="1600" b="1" dirty="0">
                <a:solidFill>
                  <a:schemeClr val="tx1"/>
                </a:solidFill>
              </a:rPr>
              <a:t>y no técnicos</a:t>
            </a:r>
            <a:endParaRPr lang="es-SV" sz="1600" b="1" dirty="0">
              <a:solidFill>
                <a:schemeClr val="tx1"/>
              </a:solidFill>
            </a:endParaRPr>
          </a:p>
          <a:p>
            <a:pPr marL="266700" lvl="0" indent="-266700">
              <a:buFont typeface="+mj-lt"/>
              <a:buAutoNum type="arabicPeriod"/>
            </a:pPr>
            <a:r>
              <a:rPr lang="es-ES" sz="1600" b="1" dirty="0">
                <a:solidFill>
                  <a:schemeClr val="tx1"/>
                </a:solidFill>
              </a:rPr>
              <a:t>El incremento de la dependencia de los productos derivados del petróleo</a:t>
            </a:r>
            <a:endParaRPr lang="es-SV" sz="1600" b="1" dirty="0">
              <a:solidFill>
                <a:schemeClr val="tx1"/>
              </a:solidFill>
            </a:endParaRPr>
          </a:p>
          <a:p>
            <a:pPr marL="266700" lvl="0" indent="-266700">
              <a:buFont typeface="+mj-lt"/>
              <a:buAutoNum type="arabicPeriod"/>
            </a:pPr>
            <a:r>
              <a:rPr lang="es-ES" sz="1600" b="1" dirty="0">
                <a:solidFill>
                  <a:schemeClr val="tx1"/>
                </a:solidFill>
              </a:rPr>
              <a:t>La manipulación de las reglas del mercado por parte de los actores </a:t>
            </a:r>
            <a:r>
              <a:rPr lang="es-ES" sz="1600" b="1" dirty="0" smtClean="0">
                <a:solidFill>
                  <a:schemeClr val="tx1"/>
                </a:solidFill>
              </a:rPr>
              <a:t>más fuertes</a:t>
            </a:r>
            <a:endParaRPr lang="es-SV" sz="1600" b="1" dirty="0">
              <a:solidFill>
                <a:schemeClr val="tx1"/>
              </a:solidFill>
            </a:endParaRPr>
          </a:p>
        </p:txBody>
      </p:sp>
      <p:sp>
        <p:nvSpPr>
          <p:cNvPr id="6" name="5 CuadroTexto"/>
          <p:cNvSpPr txBox="1"/>
          <p:nvPr/>
        </p:nvSpPr>
        <p:spPr>
          <a:xfrm>
            <a:off x="334370" y="260648"/>
            <a:ext cx="8558110" cy="923330"/>
          </a:xfrm>
          <a:prstGeom prst="rect">
            <a:avLst/>
          </a:prstGeom>
          <a:noFill/>
        </p:spPr>
        <p:txBody>
          <a:bodyPr wrap="square" rtlCol="0">
            <a:spAutoFit/>
          </a:bodyPr>
          <a:lstStyle/>
          <a:p>
            <a:pPr algn="r"/>
            <a:r>
              <a:rPr lang="es-SV" sz="5400" b="1" dirty="0">
                <a:solidFill>
                  <a:schemeClr val="tx2">
                    <a:lumMod val="50000"/>
                  </a:schemeClr>
                </a:solidFill>
                <a:latin typeface="+mj-lt"/>
                <a:ea typeface="+mj-ea"/>
                <a:cs typeface="+mj-cs"/>
              </a:rPr>
              <a:t>Antecedentes</a:t>
            </a:r>
          </a:p>
        </p:txBody>
      </p:sp>
    </p:spTree>
    <p:extLst>
      <p:ext uri="{BB962C8B-B14F-4D97-AF65-F5344CB8AC3E}">
        <p14:creationId xmlns:p14="http://schemas.microsoft.com/office/powerpoint/2010/main" val="279385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83568" y="260648"/>
            <a:ext cx="8229600" cy="1252537"/>
          </a:xfrm>
        </p:spPr>
        <p:txBody>
          <a:bodyPr>
            <a:normAutofit/>
          </a:bodyPr>
          <a:lstStyle/>
          <a:p>
            <a:pPr algn="r"/>
            <a:r>
              <a:rPr lang="es-MX" sz="3100" b="1" dirty="0">
                <a:solidFill>
                  <a:schemeClr val="tx2">
                    <a:lumMod val="75000"/>
                  </a:schemeClr>
                </a:solidFill>
                <a:effectLst/>
              </a:rPr>
              <a:t>ROBCP: Reglamento de Operación Basado en Costos de </a:t>
            </a:r>
            <a:r>
              <a:rPr lang="es-MX" sz="3100" b="1" dirty="0" smtClean="0">
                <a:solidFill>
                  <a:schemeClr val="tx2">
                    <a:lumMod val="75000"/>
                  </a:schemeClr>
                </a:solidFill>
                <a:effectLst/>
              </a:rPr>
              <a:t>Producción</a:t>
            </a:r>
            <a:endParaRPr lang="es-SV" dirty="0">
              <a:solidFill>
                <a:schemeClr val="tx2">
                  <a:lumMod val="75000"/>
                </a:schemeClr>
              </a:solidFill>
            </a:endParaRPr>
          </a:p>
        </p:txBody>
      </p:sp>
      <p:sp>
        <p:nvSpPr>
          <p:cNvPr id="3" name="2 Marcador de contenido"/>
          <p:cNvSpPr>
            <a:spLocks noGrp="1"/>
          </p:cNvSpPr>
          <p:nvPr>
            <p:ph idx="4294967295"/>
          </p:nvPr>
        </p:nvSpPr>
        <p:spPr>
          <a:xfrm>
            <a:off x="467544" y="1700808"/>
            <a:ext cx="8676456" cy="4425355"/>
          </a:xfrm>
        </p:spPr>
        <p:txBody>
          <a:bodyPr>
            <a:normAutofit fontScale="85000" lnSpcReduction="20000"/>
          </a:bodyPr>
          <a:lstStyle/>
          <a:p>
            <a:pPr marL="82296" indent="0">
              <a:buNone/>
            </a:pPr>
            <a:r>
              <a:rPr lang="es-SV" dirty="0">
                <a:solidFill>
                  <a:schemeClr val="tx2">
                    <a:lumMod val="50000"/>
                  </a:schemeClr>
                </a:solidFill>
              </a:rPr>
              <a:t>A partir del 1° de agosto de 2011 entró en vigencia el ROBCP, modelo de mercado utilizado en Guatemala y Panamá desde 1998.</a:t>
            </a:r>
          </a:p>
          <a:p>
            <a:pPr marL="82296" indent="0">
              <a:buNone/>
            </a:pPr>
            <a:r>
              <a:rPr lang="es-SV" dirty="0" smtClean="0">
                <a:solidFill>
                  <a:schemeClr val="tx2">
                    <a:lumMod val="50000"/>
                  </a:schemeClr>
                </a:solidFill>
              </a:rPr>
              <a:t>Con </a:t>
            </a:r>
            <a:r>
              <a:rPr lang="es-SV" dirty="0">
                <a:solidFill>
                  <a:schemeClr val="tx2">
                    <a:lumMod val="50000"/>
                  </a:schemeClr>
                </a:solidFill>
              </a:rPr>
              <a:t>la vigencia de dichas reformas se ha buscado concretar la consolidación del Mercado Eléctrico, en cuanto que:</a:t>
            </a:r>
          </a:p>
          <a:p>
            <a:pPr lvl="0"/>
            <a:r>
              <a:rPr lang="es-SV" dirty="0">
                <a:solidFill>
                  <a:schemeClr val="tx2">
                    <a:lumMod val="50000"/>
                  </a:schemeClr>
                </a:solidFill>
              </a:rPr>
              <a:t>El ROBCP </a:t>
            </a:r>
            <a:r>
              <a:rPr lang="es-SV" b="1" dirty="0">
                <a:solidFill>
                  <a:schemeClr val="tx2">
                    <a:lumMod val="50000"/>
                  </a:schemeClr>
                </a:solidFill>
              </a:rPr>
              <a:t>define reglas claras y objetivas</a:t>
            </a:r>
            <a:r>
              <a:rPr lang="es-SV" dirty="0">
                <a:solidFill>
                  <a:schemeClr val="tx2">
                    <a:lumMod val="50000"/>
                  </a:schemeClr>
                </a:solidFill>
              </a:rPr>
              <a:t> para el funcionamiento y despacho de los recursos hidroeléctricos, geotérmicos, térmicos y de las transacciones internacionales</a:t>
            </a:r>
            <a:r>
              <a:rPr lang="es-SV" dirty="0" smtClean="0">
                <a:solidFill>
                  <a:schemeClr val="tx2">
                    <a:lumMod val="50000"/>
                  </a:schemeClr>
                </a:solidFill>
              </a:rPr>
              <a:t>.</a:t>
            </a:r>
          </a:p>
          <a:p>
            <a:pPr marL="82296" lvl="0" indent="0">
              <a:buNone/>
            </a:pPr>
            <a:endParaRPr lang="es-SV" dirty="0">
              <a:solidFill>
                <a:schemeClr val="tx2">
                  <a:lumMod val="50000"/>
                </a:schemeClr>
              </a:solidFill>
            </a:endParaRPr>
          </a:p>
          <a:p>
            <a:pPr lvl="0"/>
            <a:r>
              <a:rPr lang="es-SV" dirty="0">
                <a:solidFill>
                  <a:schemeClr val="tx2">
                    <a:lumMod val="50000"/>
                  </a:schemeClr>
                </a:solidFill>
              </a:rPr>
              <a:t>La programación de la operación del sistema es centralizada y realizada por la Unidad de Transacciones en función de la información técnica y económica de las unidades eléctricas, de precios de combustibles, de la demanda de energía, etc. En consecuencia, </a:t>
            </a:r>
            <a:r>
              <a:rPr lang="es-SV" b="1" dirty="0">
                <a:solidFill>
                  <a:schemeClr val="tx2">
                    <a:lumMod val="50000"/>
                  </a:schemeClr>
                </a:solidFill>
              </a:rPr>
              <a:t>se reduce la discrecionalidad en la fijación del precio de la energía por parte de los operadores</a:t>
            </a:r>
            <a:r>
              <a:rPr lang="es-SV" dirty="0">
                <a:solidFill>
                  <a:schemeClr val="tx2">
                    <a:lumMod val="50000"/>
                  </a:schemeClr>
                </a:solidFill>
              </a:rPr>
              <a:t>, porque el precio de la energía ya no se forma con las ofertas de oportunidad declaradas libremente por los generadores.</a:t>
            </a:r>
          </a:p>
          <a:p>
            <a:endParaRPr lang="es-SV" dirty="0">
              <a:solidFill>
                <a:schemeClr val="tx2">
                  <a:lumMod val="50000"/>
                </a:schemeClr>
              </a:solidFill>
            </a:endParaRPr>
          </a:p>
        </p:txBody>
      </p:sp>
    </p:spTree>
    <p:extLst>
      <p:ext uri="{BB962C8B-B14F-4D97-AF65-F5344CB8AC3E}">
        <p14:creationId xmlns:p14="http://schemas.microsoft.com/office/powerpoint/2010/main" val="253326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83568" y="188640"/>
            <a:ext cx="8229600" cy="1252537"/>
          </a:xfrm>
        </p:spPr>
        <p:txBody>
          <a:bodyPr>
            <a:normAutofit/>
          </a:bodyPr>
          <a:lstStyle/>
          <a:p>
            <a:pPr algn="r"/>
            <a:r>
              <a:rPr lang="es-MX" b="1" dirty="0">
                <a:solidFill>
                  <a:schemeClr val="tx2">
                    <a:lumMod val="75000"/>
                  </a:schemeClr>
                </a:solidFill>
                <a:effectLst/>
              </a:rPr>
              <a:t>CLP: Contratos de Largo </a:t>
            </a:r>
            <a:r>
              <a:rPr lang="es-MX" b="1" dirty="0" smtClean="0">
                <a:solidFill>
                  <a:schemeClr val="tx2">
                    <a:lumMod val="75000"/>
                  </a:schemeClr>
                </a:solidFill>
                <a:effectLst/>
              </a:rPr>
              <a:t>Plazo</a:t>
            </a:r>
            <a:endParaRPr lang="es-SV" dirty="0">
              <a:solidFill>
                <a:schemeClr val="tx2">
                  <a:lumMod val="75000"/>
                </a:schemeClr>
              </a:solidFill>
            </a:endParaRPr>
          </a:p>
        </p:txBody>
      </p:sp>
      <p:sp>
        <p:nvSpPr>
          <p:cNvPr id="3" name="2 Marcador de contenido"/>
          <p:cNvSpPr>
            <a:spLocks noGrp="1"/>
          </p:cNvSpPr>
          <p:nvPr>
            <p:ph idx="4294967295"/>
          </p:nvPr>
        </p:nvSpPr>
        <p:spPr>
          <a:xfrm>
            <a:off x="323528" y="1628800"/>
            <a:ext cx="8640960" cy="4464496"/>
          </a:xfrm>
        </p:spPr>
        <p:txBody>
          <a:bodyPr>
            <a:normAutofit fontScale="92500" lnSpcReduction="20000"/>
          </a:bodyPr>
          <a:lstStyle/>
          <a:p>
            <a:pPr marL="82296" indent="0">
              <a:buNone/>
            </a:pPr>
            <a:r>
              <a:rPr lang="es-SV" dirty="0">
                <a:solidFill>
                  <a:schemeClr val="tx2">
                    <a:lumMod val="50000"/>
                  </a:schemeClr>
                </a:solidFill>
              </a:rPr>
              <a:t>Junto con el ROBCP, el 1° de agosto de 2011 se activaron los Contratos de Largo Plazo (CLP) suscritos por las empresas distribuidoras. Con la vigencia de dichos contratos se pueden observar que:</a:t>
            </a:r>
          </a:p>
          <a:p>
            <a:pPr lvl="0"/>
            <a:r>
              <a:rPr lang="es-SV" dirty="0">
                <a:solidFill>
                  <a:schemeClr val="tx2">
                    <a:lumMod val="50000"/>
                  </a:schemeClr>
                </a:solidFill>
              </a:rPr>
              <a:t>Garantizan la satisfacción de la demanda de energía en el corto y mediano plazo, así como también, estabilizan el precio de energía a trasladar al usuario final</a:t>
            </a:r>
            <a:r>
              <a:rPr lang="es-SV" dirty="0" smtClean="0">
                <a:solidFill>
                  <a:schemeClr val="tx2">
                    <a:lumMod val="50000"/>
                  </a:schemeClr>
                </a:solidFill>
              </a:rPr>
              <a:t>.</a:t>
            </a:r>
          </a:p>
          <a:p>
            <a:pPr marL="82296" lvl="0" indent="0">
              <a:buNone/>
            </a:pPr>
            <a:endParaRPr lang="es-SV" dirty="0">
              <a:solidFill>
                <a:schemeClr val="tx2">
                  <a:lumMod val="50000"/>
                </a:schemeClr>
              </a:solidFill>
            </a:endParaRPr>
          </a:p>
          <a:p>
            <a:pPr lvl="0"/>
            <a:r>
              <a:rPr lang="es-SV" dirty="0">
                <a:solidFill>
                  <a:schemeClr val="tx2">
                    <a:lumMod val="50000"/>
                  </a:schemeClr>
                </a:solidFill>
              </a:rPr>
              <a:t>Los CLP permitirán atraer nueva inversión al sector de generación en cuanto que son contratos que permiten apalancar financieramente proyectos dado que estos pueden asegurar los ingresos por un periodo de hasta 15 años</a:t>
            </a:r>
            <a:r>
              <a:rPr lang="es-SV" dirty="0" smtClean="0">
                <a:solidFill>
                  <a:schemeClr val="tx2">
                    <a:lumMod val="50000"/>
                  </a:schemeClr>
                </a:solidFill>
              </a:rPr>
              <a:t>.</a:t>
            </a:r>
          </a:p>
          <a:p>
            <a:pPr marL="82296" lvl="0" indent="0">
              <a:buNone/>
            </a:pPr>
            <a:endParaRPr lang="es-SV" dirty="0">
              <a:solidFill>
                <a:schemeClr val="tx2">
                  <a:lumMod val="50000"/>
                </a:schemeClr>
              </a:solidFill>
            </a:endParaRPr>
          </a:p>
          <a:p>
            <a:pPr lvl="0"/>
            <a:r>
              <a:rPr lang="es-SV" dirty="0">
                <a:solidFill>
                  <a:schemeClr val="tx2">
                    <a:lumMod val="50000"/>
                  </a:schemeClr>
                </a:solidFill>
              </a:rPr>
              <a:t>De acuerdo a la Reforma que se realizó en 2010 al Reglamento de la Ley General de Electricidad el porcentaje mínimo de contratación es de </a:t>
            </a:r>
            <a:r>
              <a:rPr lang="es-SV" b="1" dirty="0">
                <a:solidFill>
                  <a:schemeClr val="tx2">
                    <a:lumMod val="50000"/>
                  </a:schemeClr>
                </a:solidFill>
              </a:rPr>
              <a:t>70%</a:t>
            </a:r>
            <a:r>
              <a:rPr lang="es-SV" dirty="0">
                <a:solidFill>
                  <a:schemeClr val="tx2">
                    <a:lumMod val="50000"/>
                  </a:schemeClr>
                </a:solidFill>
              </a:rPr>
              <a:t> y pasará al </a:t>
            </a:r>
            <a:r>
              <a:rPr lang="es-SV" b="1" dirty="0">
                <a:solidFill>
                  <a:schemeClr val="tx2">
                    <a:lumMod val="50000"/>
                  </a:schemeClr>
                </a:solidFill>
              </a:rPr>
              <a:t>80%</a:t>
            </a:r>
            <a:r>
              <a:rPr lang="es-SV" dirty="0">
                <a:solidFill>
                  <a:schemeClr val="tx2">
                    <a:lumMod val="50000"/>
                  </a:schemeClr>
                </a:solidFill>
              </a:rPr>
              <a:t> a partir del 1 de julio de 2016.</a:t>
            </a:r>
          </a:p>
          <a:p>
            <a:endParaRPr lang="es-SV" dirty="0">
              <a:solidFill>
                <a:schemeClr val="tx2">
                  <a:lumMod val="50000"/>
                </a:schemeClr>
              </a:solidFill>
            </a:endParaRPr>
          </a:p>
        </p:txBody>
      </p:sp>
    </p:spTree>
    <p:extLst>
      <p:ext uri="{BB962C8B-B14F-4D97-AF65-F5344CB8AC3E}">
        <p14:creationId xmlns:p14="http://schemas.microsoft.com/office/powerpoint/2010/main" val="3633769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855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030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9480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6459" y="2083821"/>
            <a:ext cx="5215961" cy="2308898"/>
          </a:xfrm>
          <a:prstGeom prst="rect">
            <a:avLst/>
          </a:prstGeom>
        </p:spPr>
        <p:txBody>
          <a:bodyPr vert="horz" lIns="103867" tIns="51933" rIns="103867" bIns="51933" rtlCol="0" anchor="ctr">
            <a:norm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r>
              <a:rPr lang="es-SV" sz="3600" dirty="0" smtClean="0"/>
              <a:t>Promoción de una cultura de ahorro y eficiencia energética</a:t>
            </a:r>
            <a:endParaRPr lang="es-SV" sz="3600" dirty="0"/>
          </a:p>
        </p:txBody>
      </p:sp>
      <p:grpSp>
        <p:nvGrpSpPr>
          <p:cNvPr id="3" name="Grupo 2"/>
          <p:cNvGrpSpPr/>
          <p:nvPr/>
        </p:nvGrpSpPr>
        <p:grpSpPr>
          <a:xfrm>
            <a:off x="868208" y="1700808"/>
            <a:ext cx="1983854" cy="2743101"/>
            <a:chOff x="2051017" y="2075698"/>
            <a:chExt cx="2009602" cy="2743101"/>
          </a:xfrm>
        </p:grpSpPr>
        <p:sp>
          <p:nvSpPr>
            <p:cNvPr id="9" name="Oval 6"/>
            <p:cNvSpPr/>
            <p:nvPr/>
          </p:nvSpPr>
          <p:spPr>
            <a:xfrm>
              <a:off x="2051017" y="2407521"/>
              <a:ext cx="2009602" cy="2411278"/>
            </a:xfrm>
            <a:prstGeom prst="ellipse">
              <a:avLst/>
            </a:prstGeom>
            <a:ln/>
          </p:spPr>
          <p:style>
            <a:lnRef idx="1">
              <a:schemeClr val="accent1"/>
            </a:lnRef>
            <a:fillRef idx="3">
              <a:schemeClr val="accent1"/>
            </a:fillRef>
            <a:effectRef idx="2">
              <a:schemeClr val="accent1"/>
            </a:effectRef>
            <a:fontRef idx="minor">
              <a:schemeClr val="lt1"/>
            </a:fontRef>
          </p:style>
          <p:txBody>
            <a:bodyPr lIns="103867" tIns="51933" rIns="103867" bIns="51933" rtlCol="0" anchor="ctr"/>
            <a:lstStyle/>
            <a:p>
              <a:pPr algn="ctr"/>
              <a:r>
                <a:rPr lang="es-ES" b="1" spc="50">
                  <a:ln w="0"/>
                  <a:solidFill>
                    <a:schemeClr val="bg2"/>
                  </a:solidFill>
                  <a:effectLst>
                    <a:innerShdw blurRad="63500" dist="50800" dir="13500000">
                      <a:srgbClr val="000000">
                        <a:alpha val="50000"/>
                      </a:srgbClr>
                    </a:innerShdw>
                  </a:effectLst>
                  <a:latin typeface="+mj-lt"/>
                </a:rPr>
                <a:t>             </a:t>
              </a:r>
            </a:p>
          </p:txBody>
        </p:sp>
        <p:sp>
          <p:nvSpPr>
            <p:cNvPr id="10" name="TextBox 5"/>
            <p:cNvSpPr txBox="1"/>
            <p:nvPr/>
          </p:nvSpPr>
          <p:spPr>
            <a:xfrm>
              <a:off x="2460380" y="2075698"/>
              <a:ext cx="1190875" cy="2582482"/>
            </a:xfrm>
            <a:prstGeom prst="rect">
              <a:avLst/>
            </a:prstGeom>
            <a:noFill/>
          </p:spPr>
          <p:txBody>
            <a:bodyPr wrap="square" lIns="103867" tIns="51933" rIns="103867" bIns="51933" rtlCol="0">
              <a:spAutoFit/>
            </a:bodyPr>
            <a:lstStyle/>
            <a:p>
              <a:r>
                <a:rPr lang="es-ES" sz="16100" b="1" spc="50" dirty="0" smtClean="0">
                  <a:ln w="0"/>
                  <a:solidFill>
                    <a:schemeClr val="bg2"/>
                  </a:solidFill>
                  <a:effectLst>
                    <a:innerShdw blurRad="63500" dist="50800" dir="13500000">
                      <a:srgbClr val="000000">
                        <a:alpha val="50000"/>
                      </a:srgbClr>
                    </a:innerShdw>
                  </a:effectLst>
                  <a:cs typeface="Arial" pitchFamily="34" charset="0"/>
                </a:rPr>
                <a:t>3</a:t>
              </a:r>
              <a:endParaRPr lang="es-ES" sz="16100" b="1" spc="50" dirty="0">
                <a:ln w="0"/>
                <a:solidFill>
                  <a:schemeClr val="bg2"/>
                </a:solidFill>
                <a:effectLst>
                  <a:innerShdw blurRad="63500" dist="50800" dir="13500000">
                    <a:srgbClr val="000000">
                      <a:alpha val="50000"/>
                    </a:srgbClr>
                  </a:innerShdw>
                </a:effectLst>
                <a:cs typeface="Arial" pitchFamily="34" charset="0"/>
              </a:endParaRPr>
            </a:p>
          </p:txBody>
        </p:sp>
      </p:grpSp>
      <p:pic>
        <p:nvPicPr>
          <p:cNvPr id="6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38238" y="6183712"/>
            <a:ext cx="686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41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954107"/>
          </a:xfrm>
          <a:prstGeom prst="rect">
            <a:avLst/>
          </a:prstGeom>
          <a:noFill/>
        </p:spPr>
        <p:txBody>
          <a:bodyPr wrap="square" rtlCol="0">
            <a:spAutoFit/>
          </a:bodyPr>
          <a:lstStyle/>
          <a:p>
            <a:pPr algn="r"/>
            <a:r>
              <a:rPr lang="es-SV" sz="2800" b="1" dirty="0" smtClean="0">
                <a:solidFill>
                  <a:srgbClr val="002060"/>
                </a:solidFill>
              </a:rPr>
              <a:t>Comités Institucionales de </a:t>
            </a:r>
          </a:p>
          <a:p>
            <a:pPr algn="r"/>
            <a:r>
              <a:rPr lang="es-SV" sz="2800" b="1" dirty="0" smtClean="0">
                <a:solidFill>
                  <a:srgbClr val="002060"/>
                </a:solidFill>
              </a:rPr>
              <a:t>Eficiencia Energética – </a:t>
            </a:r>
            <a:r>
              <a:rPr lang="es-SV" sz="2800" b="1" dirty="0" err="1" smtClean="0">
                <a:solidFill>
                  <a:srgbClr val="002060"/>
                </a:solidFill>
              </a:rPr>
              <a:t>COEE’s</a:t>
            </a:r>
            <a:endParaRPr lang="es-SV" sz="2800" b="1" dirty="0">
              <a:solidFill>
                <a:srgbClr val="002060"/>
              </a:solidFill>
            </a:endParaRPr>
          </a:p>
        </p:txBody>
      </p:sp>
      <p:sp>
        <p:nvSpPr>
          <p:cNvPr id="4" name="CuadroTexto 3"/>
          <p:cNvSpPr txBox="1"/>
          <p:nvPr/>
        </p:nvSpPr>
        <p:spPr>
          <a:xfrm>
            <a:off x="387494" y="1772816"/>
            <a:ext cx="8391833" cy="2031325"/>
          </a:xfrm>
          <a:prstGeom prst="rect">
            <a:avLst/>
          </a:prstGeom>
          <a:noFill/>
        </p:spPr>
        <p:txBody>
          <a:bodyPr wrap="square" rtlCol="0">
            <a:spAutoFit/>
          </a:bodyPr>
          <a:lstStyle/>
          <a:p>
            <a:pPr algn="just"/>
            <a:r>
              <a:rPr lang="es-SV" sz="1400" dirty="0" smtClean="0">
                <a:solidFill>
                  <a:schemeClr val="tx1">
                    <a:lumMod val="75000"/>
                    <a:lumOff val="25000"/>
                  </a:schemeClr>
                </a:solidFill>
              </a:rPr>
              <a:t>Los </a:t>
            </a:r>
            <a:r>
              <a:rPr lang="es-SV" sz="1400" b="1" dirty="0" err="1" smtClean="0">
                <a:solidFill>
                  <a:schemeClr val="tx1">
                    <a:lumMod val="75000"/>
                    <a:lumOff val="25000"/>
                  </a:schemeClr>
                </a:solidFill>
              </a:rPr>
              <a:t>COEE’s</a:t>
            </a:r>
            <a:r>
              <a:rPr lang="es-SV" sz="1400" dirty="0" smtClean="0">
                <a:solidFill>
                  <a:schemeClr val="tx1">
                    <a:lumMod val="75000"/>
                    <a:lumOff val="25000"/>
                  </a:schemeClr>
                </a:solidFill>
              </a:rPr>
              <a:t> </a:t>
            </a:r>
            <a:r>
              <a:rPr lang="es-SV" sz="1400" dirty="0">
                <a:solidFill>
                  <a:schemeClr val="tx1">
                    <a:lumMod val="75000"/>
                    <a:lumOff val="25000"/>
                  </a:schemeClr>
                </a:solidFill>
              </a:rPr>
              <a:t>son comités conformados en las instituciones públicas, con el fin de impulsar mejores prácticas en el uso </a:t>
            </a:r>
            <a:r>
              <a:rPr lang="es-SV" sz="1400" dirty="0" smtClean="0">
                <a:solidFill>
                  <a:schemeClr val="tx1">
                    <a:lumMod val="75000"/>
                    <a:lumOff val="25000"/>
                  </a:schemeClr>
                </a:solidFill>
              </a:rPr>
              <a:t>eficiente </a:t>
            </a:r>
            <a:r>
              <a:rPr lang="es-SV" sz="1400" dirty="0">
                <a:solidFill>
                  <a:schemeClr val="tx1">
                    <a:lumMod val="75000"/>
                    <a:lumOff val="25000"/>
                  </a:schemeClr>
                </a:solidFill>
              </a:rPr>
              <a:t>de la energía. </a:t>
            </a:r>
            <a:r>
              <a:rPr lang="es-SV" sz="1400" b="1" dirty="0">
                <a:solidFill>
                  <a:schemeClr val="tx1">
                    <a:lumMod val="75000"/>
                    <a:lumOff val="25000"/>
                  </a:schemeClr>
                </a:solidFill>
              </a:rPr>
              <a:t>Más de 90 instituciones públicas</a:t>
            </a:r>
            <a:r>
              <a:rPr lang="es-SV" sz="1400" dirty="0">
                <a:solidFill>
                  <a:schemeClr val="tx1">
                    <a:lumMod val="75000"/>
                    <a:lumOff val="25000"/>
                  </a:schemeClr>
                </a:solidFill>
              </a:rPr>
              <a:t> constituyeron su comité.</a:t>
            </a:r>
          </a:p>
          <a:p>
            <a:pPr algn="just"/>
            <a:endParaRPr lang="es-SV" sz="1400" dirty="0" smtClean="0">
              <a:solidFill>
                <a:schemeClr val="tx1">
                  <a:lumMod val="75000"/>
                  <a:lumOff val="25000"/>
                </a:schemeClr>
              </a:solidFill>
            </a:endParaRPr>
          </a:p>
          <a:p>
            <a:pPr algn="just"/>
            <a:r>
              <a:rPr lang="es-SV" sz="1400" dirty="0" smtClean="0">
                <a:solidFill>
                  <a:schemeClr val="tx1">
                    <a:lumMod val="75000"/>
                    <a:lumOff val="25000"/>
                  </a:schemeClr>
                </a:solidFill>
              </a:rPr>
              <a:t>Con </a:t>
            </a:r>
            <a:r>
              <a:rPr lang="es-SV" sz="1400" dirty="0">
                <a:solidFill>
                  <a:schemeClr val="tx1">
                    <a:lumMod val="75000"/>
                    <a:lumOff val="25000"/>
                  </a:schemeClr>
                </a:solidFill>
              </a:rPr>
              <a:t>los </a:t>
            </a:r>
            <a:r>
              <a:rPr lang="es-SV" sz="1400" dirty="0" err="1" smtClean="0">
                <a:solidFill>
                  <a:schemeClr val="tx1">
                    <a:lumMod val="75000"/>
                    <a:lumOff val="25000"/>
                  </a:schemeClr>
                </a:solidFill>
              </a:rPr>
              <a:t>COEE’s</a:t>
            </a:r>
            <a:r>
              <a:rPr lang="es-SV" sz="1400" dirty="0" smtClean="0">
                <a:solidFill>
                  <a:schemeClr val="tx1">
                    <a:lumMod val="75000"/>
                    <a:lumOff val="25000"/>
                  </a:schemeClr>
                </a:solidFill>
              </a:rPr>
              <a:t> </a:t>
            </a:r>
            <a:r>
              <a:rPr lang="es-SV" sz="1400" dirty="0">
                <a:solidFill>
                  <a:schemeClr val="tx1">
                    <a:lumMod val="75000"/>
                    <a:lumOff val="25000"/>
                  </a:schemeClr>
                </a:solidFill>
              </a:rPr>
              <a:t>se busca reducir el consumo energético en las instalaciones públicas, generar ahorros; así como </a:t>
            </a:r>
            <a:r>
              <a:rPr lang="es-SV" sz="1400" dirty="0" smtClean="0">
                <a:solidFill>
                  <a:schemeClr val="tx1">
                    <a:lumMod val="75000"/>
                    <a:lumOff val="25000"/>
                  </a:schemeClr>
                </a:solidFill>
              </a:rPr>
              <a:t>beneficios ambientales.</a:t>
            </a:r>
          </a:p>
          <a:p>
            <a:pPr algn="just"/>
            <a:endParaRPr lang="es-SV" sz="1400" dirty="0">
              <a:solidFill>
                <a:schemeClr val="tx1">
                  <a:lumMod val="75000"/>
                  <a:lumOff val="25000"/>
                </a:schemeClr>
              </a:solidFill>
            </a:endParaRPr>
          </a:p>
          <a:p>
            <a:pPr algn="just"/>
            <a:r>
              <a:rPr lang="es-SV" sz="1400" dirty="0" smtClean="0">
                <a:solidFill>
                  <a:schemeClr val="tx1">
                    <a:lumMod val="75000"/>
                    <a:lumOff val="25000"/>
                  </a:schemeClr>
                </a:solidFill>
              </a:rPr>
              <a:t>Los </a:t>
            </a:r>
            <a:r>
              <a:rPr lang="es-SV" sz="1400" dirty="0">
                <a:solidFill>
                  <a:schemeClr val="tx1">
                    <a:lumMod val="75000"/>
                    <a:lumOff val="25000"/>
                  </a:schemeClr>
                </a:solidFill>
              </a:rPr>
              <a:t>esfuerzos de estos </a:t>
            </a:r>
            <a:r>
              <a:rPr lang="es-SV" sz="1400" dirty="0" err="1" smtClean="0">
                <a:solidFill>
                  <a:schemeClr val="tx1">
                    <a:lumMod val="75000"/>
                    <a:lumOff val="25000"/>
                  </a:schemeClr>
                </a:solidFill>
              </a:rPr>
              <a:t>COEE’s</a:t>
            </a:r>
            <a:r>
              <a:rPr lang="es-SV" sz="1400" dirty="0" smtClean="0">
                <a:solidFill>
                  <a:schemeClr val="tx1">
                    <a:lumMod val="75000"/>
                    <a:lumOff val="25000"/>
                  </a:schemeClr>
                </a:solidFill>
              </a:rPr>
              <a:t> </a:t>
            </a:r>
            <a:r>
              <a:rPr lang="es-SV" sz="1400" dirty="0">
                <a:solidFill>
                  <a:schemeClr val="tx1">
                    <a:lumMod val="75000"/>
                    <a:lumOff val="25000"/>
                  </a:schemeClr>
                </a:solidFill>
              </a:rPr>
              <a:t>permitieron la sustitución </a:t>
            </a:r>
            <a:r>
              <a:rPr lang="es-SV" sz="1400" b="1" dirty="0">
                <a:solidFill>
                  <a:schemeClr val="tx1">
                    <a:lumMod val="75000"/>
                    <a:lumOff val="25000"/>
                  </a:schemeClr>
                </a:solidFill>
              </a:rPr>
              <a:t>de sistemas de iluminación y aire acondicionado</a:t>
            </a:r>
            <a:r>
              <a:rPr lang="es-SV" sz="1400" dirty="0">
                <a:solidFill>
                  <a:schemeClr val="tx1">
                    <a:lumMod val="75000"/>
                    <a:lumOff val="25000"/>
                  </a:schemeClr>
                </a:solidFill>
              </a:rPr>
              <a:t>, entre otros </a:t>
            </a:r>
            <a:r>
              <a:rPr lang="es-SV" sz="1400" dirty="0" smtClean="0">
                <a:solidFill>
                  <a:schemeClr val="tx1">
                    <a:lumMod val="75000"/>
                    <a:lumOff val="25000"/>
                  </a:schemeClr>
                </a:solidFill>
              </a:rPr>
              <a:t>equipos</a:t>
            </a:r>
            <a:r>
              <a:rPr lang="es-SV" sz="1400" dirty="0">
                <a:solidFill>
                  <a:schemeClr val="tx1">
                    <a:lumMod val="75000"/>
                    <a:lumOff val="25000"/>
                  </a:schemeClr>
                </a:solidFill>
              </a:rPr>
              <a:t>. A la fecha, </a:t>
            </a:r>
            <a:r>
              <a:rPr lang="es-SV" sz="1400" b="1" dirty="0">
                <a:solidFill>
                  <a:schemeClr val="tx1">
                    <a:lumMod val="75000"/>
                    <a:lumOff val="25000"/>
                  </a:schemeClr>
                </a:solidFill>
              </a:rPr>
              <a:t>se ha invertido </a:t>
            </a:r>
            <a:r>
              <a:rPr lang="es-SV" sz="1400" b="1" dirty="0" smtClean="0">
                <a:solidFill>
                  <a:schemeClr val="tx1">
                    <a:lumMod val="75000"/>
                    <a:lumOff val="25000"/>
                  </a:schemeClr>
                </a:solidFill>
              </a:rPr>
              <a:t>US$ 2,110,183.00 </a:t>
            </a:r>
            <a:r>
              <a:rPr lang="es-SV" sz="1400" b="1" dirty="0">
                <a:solidFill>
                  <a:schemeClr val="tx1">
                    <a:lumMod val="75000"/>
                    <a:lumOff val="25000"/>
                  </a:schemeClr>
                </a:solidFill>
              </a:rPr>
              <a:t>dólares en proyectos de </a:t>
            </a:r>
            <a:r>
              <a:rPr lang="es-SV" sz="1400" b="1" dirty="0" smtClean="0">
                <a:solidFill>
                  <a:schemeClr val="tx1">
                    <a:lumMod val="75000"/>
                    <a:lumOff val="25000"/>
                  </a:schemeClr>
                </a:solidFill>
              </a:rPr>
              <a:t>eficiencia energética</a:t>
            </a:r>
            <a:r>
              <a:rPr lang="es-SV" sz="1400" dirty="0" smtClean="0">
                <a:solidFill>
                  <a:schemeClr val="tx1">
                    <a:lumMod val="75000"/>
                    <a:lumOff val="25000"/>
                  </a:schemeClr>
                </a:solidFill>
              </a:rPr>
              <a:t>, </a:t>
            </a:r>
            <a:r>
              <a:rPr lang="es-SV" sz="1400" dirty="0">
                <a:solidFill>
                  <a:schemeClr val="tx1">
                    <a:lumMod val="75000"/>
                    <a:lumOff val="25000"/>
                  </a:schemeClr>
                </a:solidFill>
              </a:rPr>
              <a:t>con fondos de cada </a:t>
            </a:r>
            <a:r>
              <a:rPr lang="es-SV" sz="1400" dirty="0" smtClean="0">
                <a:solidFill>
                  <a:schemeClr val="tx1">
                    <a:lumMod val="75000"/>
                    <a:lumOff val="25000"/>
                  </a:schemeClr>
                </a:solidFill>
              </a:rPr>
              <a:t>institución.</a:t>
            </a:r>
          </a:p>
        </p:txBody>
      </p:sp>
      <p:pic>
        <p:nvPicPr>
          <p:cNvPr id="5" name="Imagen 4"/>
          <p:cNvPicPr>
            <a:picLocks noChangeAspect="1"/>
          </p:cNvPicPr>
          <p:nvPr/>
        </p:nvPicPr>
        <p:blipFill>
          <a:blip>
            <a:lum bright="20000" contrast="40000"/>
          </a:blip>
          <a:stretch>
            <a:fillRect/>
          </a:stretch>
        </p:blipFill>
        <p:spPr>
          <a:xfrm>
            <a:off x="1888242" y="4009735"/>
            <a:ext cx="5628115" cy="2285915"/>
          </a:xfrm>
          <a:prstGeom prst="rect">
            <a:avLst/>
          </a:prstGeom>
        </p:spPr>
      </p:pic>
      <p:sp>
        <p:nvSpPr>
          <p:cNvPr id="6" name="CuadroTexto 5"/>
          <p:cNvSpPr txBox="1"/>
          <p:nvPr/>
        </p:nvSpPr>
        <p:spPr>
          <a:xfrm>
            <a:off x="5272548" y="5995568"/>
            <a:ext cx="1979972" cy="600164"/>
          </a:xfrm>
          <a:prstGeom prst="rect">
            <a:avLst/>
          </a:prstGeom>
          <a:noFill/>
        </p:spPr>
        <p:txBody>
          <a:bodyPr wrap="square" rtlCol="0">
            <a:spAutoFit/>
          </a:bodyPr>
          <a:lstStyle/>
          <a:p>
            <a:r>
              <a:rPr lang="es-SV" sz="1100" b="1" dirty="0" smtClean="0">
                <a:solidFill>
                  <a:schemeClr val="bg1"/>
                </a:solidFill>
              </a:rPr>
              <a:t>Capacitación a </a:t>
            </a:r>
            <a:r>
              <a:rPr lang="es-SV" sz="1100" b="1" dirty="0" err="1" smtClean="0">
                <a:solidFill>
                  <a:schemeClr val="bg1"/>
                </a:solidFill>
              </a:rPr>
              <a:t>COEEs</a:t>
            </a:r>
            <a:r>
              <a:rPr lang="es-SV" sz="1100" b="1" dirty="0" smtClean="0">
                <a:solidFill>
                  <a:schemeClr val="bg1"/>
                </a:solidFill>
              </a:rPr>
              <a:t> en conducción eficiente de vehículos</a:t>
            </a:r>
            <a:endParaRPr lang="es-SV" sz="1100" b="1" dirty="0">
              <a:solidFill>
                <a:schemeClr val="bg1"/>
              </a:solidFill>
            </a:endParaRPr>
          </a:p>
        </p:txBody>
      </p:sp>
    </p:spTree>
    <p:extLst>
      <p:ext uri="{BB962C8B-B14F-4D97-AF65-F5344CB8AC3E}">
        <p14:creationId xmlns:p14="http://schemas.microsoft.com/office/powerpoint/2010/main" val="2404579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6627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99552" y="732259"/>
            <a:ext cx="5785055" cy="2084683"/>
          </a:xfrm>
          <a:prstGeom prst="roundRect">
            <a:avLst/>
          </a:prstGeom>
          <a:solidFill>
            <a:schemeClr val="accent3">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SV"/>
          </a:p>
        </p:txBody>
      </p:sp>
      <p:sp>
        <p:nvSpPr>
          <p:cNvPr id="2" name="CuadroTexto 1"/>
          <p:cNvSpPr txBox="1"/>
          <p:nvPr/>
        </p:nvSpPr>
        <p:spPr>
          <a:xfrm>
            <a:off x="99552" y="147484"/>
            <a:ext cx="8893277" cy="584775"/>
          </a:xfrm>
          <a:prstGeom prst="rect">
            <a:avLst/>
          </a:prstGeom>
          <a:noFill/>
        </p:spPr>
        <p:txBody>
          <a:bodyPr wrap="square" rtlCol="0">
            <a:spAutoFit/>
          </a:bodyPr>
          <a:lstStyle/>
          <a:p>
            <a:r>
              <a:rPr lang="es-SV" sz="3200" b="1" dirty="0" smtClean="0">
                <a:solidFill>
                  <a:srgbClr val="002060"/>
                </a:solidFill>
              </a:rPr>
              <a:t>Eficiencia Energética en Edificios Públicos - EEPB</a:t>
            </a:r>
            <a:endParaRPr lang="es-SV" sz="3200" b="1" dirty="0">
              <a:solidFill>
                <a:srgbClr val="002060"/>
              </a:solidFill>
            </a:endParaRPr>
          </a:p>
        </p:txBody>
      </p:sp>
      <p:sp>
        <p:nvSpPr>
          <p:cNvPr id="4" name="CuadroTexto 3"/>
          <p:cNvSpPr txBox="1"/>
          <p:nvPr/>
        </p:nvSpPr>
        <p:spPr>
          <a:xfrm>
            <a:off x="176981" y="820748"/>
            <a:ext cx="5619136" cy="5539978"/>
          </a:xfrm>
          <a:prstGeom prst="rect">
            <a:avLst/>
          </a:prstGeom>
          <a:noFill/>
        </p:spPr>
        <p:txBody>
          <a:bodyPr wrap="square" rtlCol="0">
            <a:spAutoFit/>
          </a:bodyPr>
          <a:lstStyle/>
          <a:p>
            <a:pPr marL="342900" indent="-342900">
              <a:buFont typeface="+mj-lt"/>
              <a:buAutoNum type="arabicPeriod" startAt="2"/>
            </a:pPr>
            <a:r>
              <a:rPr lang="es-SV" sz="1600" b="1" dirty="0">
                <a:solidFill>
                  <a:srgbClr val="FF0000"/>
                </a:solidFill>
              </a:rPr>
              <a:t>Uso de las fuentes de energía renovable</a:t>
            </a:r>
            <a:r>
              <a:rPr lang="es-SV" sz="1600" dirty="0">
                <a:solidFill>
                  <a:srgbClr val="FF0000"/>
                </a:solidFill>
              </a:rPr>
              <a:t> </a:t>
            </a:r>
            <a:r>
              <a:rPr lang="es-SV" sz="1600" dirty="0">
                <a:solidFill>
                  <a:schemeClr val="tx1">
                    <a:lumMod val="75000"/>
                    <a:lumOff val="25000"/>
                  </a:schemeClr>
                </a:solidFill>
              </a:rPr>
              <a:t>para calentamiento en el Centro de Rehabilitación Integral para la Niñez y Adolescencia – CRINA y en el asilo Sara Zaldívar</a:t>
            </a:r>
            <a:r>
              <a:rPr lang="es-SV" sz="1600" dirty="0" smtClean="0">
                <a:solidFill>
                  <a:schemeClr val="tx1">
                    <a:lumMod val="75000"/>
                    <a:lumOff val="25000"/>
                  </a:schemeClr>
                </a:solidFill>
              </a:rPr>
              <a:t>.</a:t>
            </a:r>
          </a:p>
          <a:p>
            <a:endParaRPr lang="es-SV" sz="1600" dirty="0">
              <a:solidFill>
                <a:schemeClr val="tx1">
                  <a:lumMod val="75000"/>
                  <a:lumOff val="25000"/>
                </a:schemeClr>
              </a:solidFill>
            </a:endParaRPr>
          </a:p>
          <a:p>
            <a:r>
              <a:rPr lang="es-SV" sz="1600" b="1" dirty="0" smtClean="0">
                <a:solidFill>
                  <a:schemeClr val="tx1">
                    <a:lumMod val="75000"/>
                    <a:lumOff val="25000"/>
                  </a:schemeClr>
                </a:solidFill>
              </a:rPr>
              <a:t>Con una inversión </a:t>
            </a:r>
            <a:r>
              <a:rPr lang="es-SV" sz="1600" b="1" dirty="0">
                <a:solidFill>
                  <a:schemeClr val="tx1">
                    <a:lumMod val="75000"/>
                    <a:lumOff val="25000"/>
                  </a:schemeClr>
                </a:solidFill>
              </a:rPr>
              <a:t>de 48,338.70 dólares y un ahorro anual de 6,480 </a:t>
            </a:r>
            <a:r>
              <a:rPr lang="es-SV" sz="1600" b="1" dirty="0" smtClean="0">
                <a:solidFill>
                  <a:schemeClr val="tx1">
                    <a:lumMod val="75000"/>
                    <a:lumOff val="25000"/>
                  </a:schemeClr>
                </a:solidFill>
              </a:rPr>
              <a:t>dólares estas medidas han permitido incrementar la atención de pacientes en rehabilitación,</a:t>
            </a:r>
            <a:r>
              <a:rPr lang="es-SV" sz="1600" b="1" u="sng" dirty="0" smtClean="0">
                <a:solidFill>
                  <a:schemeClr val="tx1">
                    <a:lumMod val="75000"/>
                    <a:lumOff val="25000"/>
                  </a:schemeClr>
                </a:solidFill>
                <a:effectLst>
                  <a:outerShdw blurRad="38100" dist="38100" dir="2700000" algn="tl">
                    <a:srgbClr val="000000">
                      <a:alpha val="43137"/>
                    </a:srgbClr>
                  </a:outerShdw>
                </a:effectLst>
              </a:rPr>
              <a:t> pasando de 10 atenciones/semana a 10 atenciones/día</a:t>
            </a:r>
            <a:r>
              <a:rPr lang="es-SV" sz="1600" dirty="0" smtClean="0">
                <a:solidFill>
                  <a:schemeClr val="tx1">
                    <a:lumMod val="75000"/>
                    <a:lumOff val="25000"/>
                  </a:schemeClr>
                </a:solidFill>
              </a:rPr>
              <a:t>  </a:t>
            </a:r>
            <a:endParaRPr lang="es-SV" sz="1600" b="1" dirty="0" smtClean="0">
              <a:solidFill>
                <a:schemeClr val="tx1">
                  <a:lumMod val="75000"/>
                  <a:lumOff val="25000"/>
                </a:schemeClr>
              </a:solidFill>
            </a:endParaRPr>
          </a:p>
          <a:p>
            <a:pPr marL="342900" indent="-342900">
              <a:buFont typeface="+mj-lt"/>
              <a:buAutoNum type="arabicPeriod" startAt="2"/>
            </a:pPr>
            <a:endParaRPr lang="es-SV" sz="1600" b="1" dirty="0">
              <a:solidFill>
                <a:schemeClr val="tx1">
                  <a:lumMod val="75000"/>
                  <a:lumOff val="25000"/>
                </a:schemeClr>
              </a:solidFill>
            </a:endParaRPr>
          </a:p>
          <a:p>
            <a:pPr marL="342900" indent="-342900">
              <a:buFont typeface="+mj-lt"/>
              <a:buAutoNum type="arabicPeriod" startAt="3"/>
            </a:pPr>
            <a:r>
              <a:rPr lang="es-SV" sz="1400" b="1" dirty="0" smtClean="0">
                <a:solidFill>
                  <a:srgbClr val="FF0000"/>
                </a:solidFill>
              </a:rPr>
              <a:t>Sistema </a:t>
            </a:r>
            <a:r>
              <a:rPr lang="es-SV" sz="1400" b="1" dirty="0">
                <a:solidFill>
                  <a:srgbClr val="FF0000"/>
                </a:solidFill>
              </a:rPr>
              <a:t>de monitoreo de la energía para el Hospital Nacional de Niños “Benjamín Bloom</a:t>
            </a:r>
            <a:r>
              <a:rPr lang="es-SV" sz="1400" b="1" dirty="0">
                <a:solidFill>
                  <a:schemeClr val="tx1">
                    <a:lumMod val="75000"/>
                    <a:lumOff val="25000"/>
                  </a:schemeClr>
                </a:solidFill>
              </a:rPr>
              <a:t>”</a:t>
            </a:r>
            <a:r>
              <a:rPr lang="es-SV" sz="1400" dirty="0">
                <a:solidFill>
                  <a:schemeClr val="tx1">
                    <a:lumMod val="75000"/>
                    <a:lumOff val="25000"/>
                  </a:schemeClr>
                </a:solidFill>
              </a:rPr>
              <a:t> </a:t>
            </a:r>
            <a:r>
              <a:rPr lang="es-SV" sz="1400" dirty="0" smtClean="0">
                <a:solidFill>
                  <a:schemeClr val="tx1">
                    <a:lumMod val="75000"/>
                    <a:lumOff val="25000"/>
                  </a:schemeClr>
                </a:solidFill>
              </a:rPr>
              <a:t>tecnología única </a:t>
            </a:r>
            <a:r>
              <a:rPr lang="es-SV" sz="1400" dirty="0">
                <a:solidFill>
                  <a:schemeClr val="tx1">
                    <a:lumMod val="75000"/>
                    <a:lumOff val="25000"/>
                  </a:schemeClr>
                </a:solidFill>
              </a:rPr>
              <a:t>en </a:t>
            </a:r>
            <a:r>
              <a:rPr lang="es-SV" sz="1400" dirty="0" smtClean="0">
                <a:solidFill>
                  <a:schemeClr val="tx1">
                    <a:lumMod val="75000"/>
                    <a:lumOff val="25000"/>
                  </a:schemeClr>
                </a:solidFill>
              </a:rPr>
              <a:t>el país. </a:t>
            </a:r>
          </a:p>
          <a:p>
            <a:r>
              <a:rPr lang="es-SV" sz="1400" b="1" dirty="0" smtClean="0">
                <a:solidFill>
                  <a:schemeClr val="tx1">
                    <a:lumMod val="75000"/>
                    <a:lumOff val="25000"/>
                  </a:schemeClr>
                </a:solidFill>
              </a:rPr>
              <a:t>Ahorros estimados superiores a USD 10,000 anuales</a:t>
            </a:r>
            <a:r>
              <a:rPr lang="es-SV" sz="1400" dirty="0" smtClean="0">
                <a:solidFill>
                  <a:schemeClr val="tx1">
                    <a:lumMod val="75000"/>
                    <a:lumOff val="25000"/>
                  </a:schemeClr>
                </a:solidFill>
              </a:rPr>
              <a:t>.</a:t>
            </a:r>
            <a:endParaRPr lang="es-SV" sz="1400" b="1" dirty="0" smtClean="0">
              <a:solidFill>
                <a:schemeClr val="tx1">
                  <a:lumMod val="75000"/>
                  <a:lumOff val="25000"/>
                </a:schemeClr>
              </a:solidFill>
            </a:endParaRPr>
          </a:p>
          <a:p>
            <a:pPr marL="342900" indent="-342900">
              <a:buFont typeface="+mj-lt"/>
              <a:buAutoNum type="arabicPeriod" startAt="2"/>
            </a:pPr>
            <a:endParaRPr lang="es-SV" sz="1400" dirty="0">
              <a:solidFill>
                <a:schemeClr val="tx1">
                  <a:lumMod val="75000"/>
                  <a:lumOff val="25000"/>
                </a:schemeClr>
              </a:solidFill>
            </a:endParaRPr>
          </a:p>
          <a:p>
            <a:pPr marL="342900" indent="-342900">
              <a:buFont typeface="+mj-lt"/>
              <a:buAutoNum type="arabicPeriod" startAt="4"/>
            </a:pPr>
            <a:r>
              <a:rPr lang="es-SV" sz="1400" b="1" dirty="0">
                <a:solidFill>
                  <a:srgbClr val="FF0000"/>
                </a:solidFill>
              </a:rPr>
              <a:t>Diplomados especializados en eficiencia energética</a:t>
            </a:r>
            <a:r>
              <a:rPr lang="es-SV" sz="1400" dirty="0">
                <a:solidFill>
                  <a:srgbClr val="FF0000"/>
                </a:solidFill>
              </a:rPr>
              <a:t> </a:t>
            </a:r>
            <a:r>
              <a:rPr lang="es-SV" sz="1400" dirty="0">
                <a:solidFill>
                  <a:schemeClr val="tx1">
                    <a:lumMod val="75000"/>
                    <a:lumOff val="25000"/>
                  </a:schemeClr>
                </a:solidFill>
              </a:rPr>
              <a:t>en colaboración con la </a:t>
            </a:r>
            <a:r>
              <a:rPr lang="es-SV" sz="1400" dirty="0" smtClean="0">
                <a:solidFill>
                  <a:schemeClr val="tx1">
                    <a:lumMod val="75000"/>
                    <a:lumOff val="25000"/>
                  </a:schemeClr>
                </a:solidFill>
              </a:rPr>
              <a:t>UCA, en la que participaron </a:t>
            </a:r>
            <a:r>
              <a:rPr lang="es-SV" sz="1400" dirty="0">
                <a:solidFill>
                  <a:schemeClr val="tx1">
                    <a:lumMod val="75000"/>
                    <a:lumOff val="25000"/>
                  </a:schemeClr>
                </a:solidFill>
              </a:rPr>
              <a:t>72 representantes de instituciones como Defensoría del Consumidor, Ministerio de </a:t>
            </a:r>
            <a:r>
              <a:rPr lang="es-SV" sz="1400" dirty="0" smtClean="0">
                <a:solidFill>
                  <a:schemeClr val="tx1">
                    <a:lumMod val="75000"/>
                    <a:lumOff val="25000"/>
                  </a:schemeClr>
                </a:solidFill>
              </a:rPr>
              <a:t>Salud, ISSS</a:t>
            </a:r>
            <a:r>
              <a:rPr lang="es-SV" sz="1400" dirty="0">
                <a:solidFill>
                  <a:schemeClr val="tx1">
                    <a:lumMod val="75000"/>
                    <a:lumOff val="25000"/>
                  </a:schemeClr>
                </a:solidFill>
              </a:rPr>
              <a:t>, ANDA, PNC, MOP, entre </a:t>
            </a:r>
            <a:r>
              <a:rPr lang="es-SV" sz="1400" dirty="0" smtClean="0">
                <a:solidFill>
                  <a:schemeClr val="tx1">
                    <a:lumMod val="75000"/>
                    <a:lumOff val="25000"/>
                  </a:schemeClr>
                </a:solidFill>
              </a:rPr>
              <a:t>otras</a:t>
            </a:r>
          </a:p>
          <a:p>
            <a:pPr marL="342900" indent="-342900">
              <a:buFont typeface="+mj-lt"/>
              <a:buAutoNum type="arabicPeriod" startAt="4"/>
            </a:pPr>
            <a:endParaRPr lang="es-SV" sz="1400" dirty="0">
              <a:solidFill>
                <a:schemeClr val="tx1">
                  <a:lumMod val="75000"/>
                  <a:lumOff val="25000"/>
                </a:schemeClr>
              </a:solidFill>
            </a:endParaRPr>
          </a:p>
          <a:p>
            <a:pPr marL="342900" indent="-342900">
              <a:buFont typeface="+mj-lt"/>
              <a:buAutoNum type="arabicPeriod" startAt="4"/>
            </a:pPr>
            <a:r>
              <a:rPr lang="es-SV" sz="1400" b="1" dirty="0">
                <a:solidFill>
                  <a:srgbClr val="FF0000"/>
                </a:solidFill>
              </a:rPr>
              <a:t>Manual de compras públicas con criterios de eficiencia energética</a:t>
            </a:r>
            <a:r>
              <a:rPr lang="es-SV" sz="1400" dirty="0">
                <a:solidFill>
                  <a:srgbClr val="FF0000"/>
                </a:solidFill>
              </a:rPr>
              <a:t> </a:t>
            </a:r>
            <a:r>
              <a:rPr lang="es-SV" sz="1400" dirty="0">
                <a:solidFill>
                  <a:schemeClr val="tx1">
                    <a:lumMod val="75000"/>
                    <a:lumOff val="25000"/>
                  </a:schemeClr>
                </a:solidFill>
              </a:rPr>
              <a:t>con el apoyo de la Unidad Normativa de Adquisiciones y Contrataciones de la Administración Pública (UNAC) instrumento que servirá de guía para adquirir </a:t>
            </a:r>
            <a:r>
              <a:rPr lang="es-SV" sz="1400" dirty="0" smtClean="0">
                <a:solidFill>
                  <a:schemeClr val="tx1">
                    <a:lumMod val="75000"/>
                    <a:lumOff val="25000"/>
                  </a:schemeClr>
                </a:solidFill>
              </a:rPr>
              <a:t>equipos eficientes </a:t>
            </a:r>
            <a:r>
              <a:rPr lang="es-SV" sz="1400" dirty="0">
                <a:solidFill>
                  <a:schemeClr val="tx1">
                    <a:lumMod val="75000"/>
                    <a:lumOff val="25000"/>
                  </a:schemeClr>
                </a:solidFill>
              </a:rPr>
              <a:t>que permitan disminuir el consumo de energía en las instituciones públicas Este documento fue incluido en </a:t>
            </a:r>
            <a:r>
              <a:rPr lang="es-SV" sz="1400" dirty="0" smtClean="0">
                <a:solidFill>
                  <a:schemeClr val="tx1">
                    <a:lumMod val="75000"/>
                    <a:lumOff val="25000"/>
                  </a:schemeClr>
                </a:solidFill>
              </a:rPr>
              <a:t>el manual </a:t>
            </a:r>
            <a:r>
              <a:rPr lang="es-SV" sz="1400" dirty="0">
                <a:solidFill>
                  <a:schemeClr val="tx1">
                    <a:lumMod val="75000"/>
                    <a:lumOff val="25000"/>
                  </a:schemeClr>
                </a:solidFill>
              </a:rPr>
              <a:t>de compras del </a:t>
            </a:r>
            <a:r>
              <a:rPr lang="es-SV" sz="1400" dirty="0" smtClean="0">
                <a:solidFill>
                  <a:schemeClr val="tx1">
                    <a:lumMod val="75000"/>
                    <a:lumOff val="25000"/>
                  </a:schemeClr>
                </a:solidFill>
              </a:rPr>
              <a:t>Estado.</a:t>
            </a:r>
          </a:p>
        </p:txBody>
      </p:sp>
      <p:pic>
        <p:nvPicPr>
          <p:cNvPr id="6" name="Imagen 5"/>
          <p:cNvPicPr>
            <a:picLocks noChangeAspect="1"/>
          </p:cNvPicPr>
          <p:nvPr/>
        </p:nvPicPr>
        <p:blipFill rotWithShape="1">
          <a:blip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1673" t="29893" r="30406" b="7096"/>
          <a:stretch/>
        </p:blipFill>
        <p:spPr>
          <a:xfrm>
            <a:off x="6459793" y="741117"/>
            <a:ext cx="1979971" cy="1914625"/>
          </a:xfrm>
          <a:prstGeom prst="rect">
            <a:avLst/>
          </a:prstGeom>
        </p:spPr>
      </p:pic>
      <p:pic>
        <p:nvPicPr>
          <p:cNvPr id="3" name="Imagen 2"/>
          <p:cNvPicPr>
            <a:picLocks noChangeAspect="1"/>
          </p:cNvPicPr>
          <p:nvPr/>
        </p:nvPicPr>
        <p:blipFill rotWithShape="1">
          <a:blip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108" r="11195"/>
          <a:stretch/>
        </p:blipFill>
        <p:spPr>
          <a:xfrm>
            <a:off x="6864927" y="2762273"/>
            <a:ext cx="2127902" cy="1914625"/>
          </a:xfrm>
          <a:prstGeom prst="rect">
            <a:avLst/>
          </a:prstGeom>
        </p:spPr>
      </p:pic>
      <p:pic>
        <p:nvPicPr>
          <p:cNvPr id="9" name="Imagen 8"/>
          <p:cNvPicPr>
            <a:picLocks noChangeAspect="1"/>
          </p:cNvPicPr>
          <p:nvPr/>
        </p:nvPicPr>
        <p:blipFill rotWithShape="1">
          <a:blip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3143" t="16344" r="21373" b="21936"/>
          <a:stretch/>
        </p:blipFill>
        <p:spPr>
          <a:xfrm>
            <a:off x="6414424" y="4783429"/>
            <a:ext cx="2025340" cy="2002661"/>
          </a:xfrm>
          <a:prstGeom prst="rect">
            <a:avLst/>
          </a:prstGeom>
        </p:spPr>
      </p:pic>
    </p:spTree>
    <p:extLst>
      <p:ext uri="{BB962C8B-B14F-4D97-AF65-F5344CB8AC3E}">
        <p14:creationId xmlns:p14="http://schemas.microsoft.com/office/powerpoint/2010/main" val="3444525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1077218"/>
          </a:xfrm>
          <a:prstGeom prst="rect">
            <a:avLst/>
          </a:prstGeom>
          <a:noFill/>
        </p:spPr>
        <p:txBody>
          <a:bodyPr wrap="square" rtlCol="0">
            <a:spAutoFit/>
          </a:bodyPr>
          <a:lstStyle/>
          <a:p>
            <a:pPr algn="r"/>
            <a:r>
              <a:rPr lang="es-SV" sz="3200" b="1" dirty="0" smtClean="0">
                <a:solidFill>
                  <a:srgbClr val="002060"/>
                </a:solidFill>
              </a:rPr>
              <a:t>Comités Institucionales de Eficiencia Energética – </a:t>
            </a:r>
            <a:r>
              <a:rPr lang="es-SV" sz="3200" b="1" dirty="0" err="1" smtClean="0">
                <a:solidFill>
                  <a:srgbClr val="002060"/>
                </a:solidFill>
              </a:rPr>
              <a:t>COEE’s</a:t>
            </a:r>
            <a:endParaRPr lang="es-SV" sz="3200" b="1" dirty="0">
              <a:solidFill>
                <a:srgbClr val="002060"/>
              </a:solidFill>
            </a:endParaRPr>
          </a:p>
        </p:txBody>
      </p:sp>
      <p:sp>
        <p:nvSpPr>
          <p:cNvPr id="8" name="CuadroTexto 7"/>
          <p:cNvSpPr txBox="1"/>
          <p:nvPr/>
        </p:nvSpPr>
        <p:spPr>
          <a:xfrm>
            <a:off x="5486398" y="5664150"/>
            <a:ext cx="3605981" cy="1077218"/>
          </a:xfrm>
          <a:prstGeom prst="rect">
            <a:avLst/>
          </a:prstGeom>
          <a:noFill/>
        </p:spPr>
        <p:txBody>
          <a:bodyPr wrap="square" rtlCol="0">
            <a:spAutoFit/>
          </a:bodyPr>
          <a:lstStyle/>
          <a:p>
            <a:pPr algn="ctr"/>
            <a:r>
              <a:rPr lang="es-SV"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Total de inversión US$ 2,110,183.93</a:t>
            </a:r>
          </a:p>
        </p:txBody>
      </p:sp>
      <p:graphicFrame>
        <p:nvGraphicFramePr>
          <p:cNvPr id="3" name="Tabla 2"/>
          <p:cNvGraphicFramePr>
            <a:graphicFrameLocks noGrp="1"/>
          </p:cNvGraphicFramePr>
          <p:nvPr>
            <p:extLst>
              <p:ext uri="{D42A27DB-BD31-4B8C-83A1-F6EECF244321}">
                <p14:modId xmlns:p14="http://schemas.microsoft.com/office/powerpoint/2010/main" val="1170826495"/>
              </p:ext>
            </p:extLst>
          </p:nvPr>
        </p:nvGraphicFramePr>
        <p:xfrm>
          <a:off x="5495486" y="1269866"/>
          <a:ext cx="3301882" cy="4352247"/>
        </p:xfrm>
        <a:graphic>
          <a:graphicData uri="http://schemas.openxmlformats.org/drawingml/2006/table">
            <a:tbl>
              <a:tblPr firstRow="1">
                <a:tableStyleId>{FABFCF23-3B69-468F-B69F-88F6DE6A72F2}</a:tableStyleId>
              </a:tblPr>
              <a:tblGrid>
                <a:gridCol w="1332577"/>
                <a:gridCol w="1969305"/>
              </a:tblGrid>
              <a:tr h="355041">
                <a:tc>
                  <a:txBody>
                    <a:bodyPr/>
                    <a:lstStyle/>
                    <a:p>
                      <a:pPr algn="ctr" fontAlgn="b">
                        <a:lnSpc>
                          <a:spcPct val="100000"/>
                        </a:lnSpc>
                        <a:spcBef>
                          <a:spcPts val="0"/>
                        </a:spcBef>
                      </a:pPr>
                      <a:r>
                        <a:rPr lang="es-SV" sz="1100" u="none" strike="noStrike" dirty="0">
                          <a:effectLst/>
                        </a:rPr>
                        <a:t>Proyecto</a:t>
                      </a:r>
                      <a:endParaRPr lang="es-SV" sz="1100" b="0" i="0" u="none" strike="noStrike" dirty="0">
                        <a:solidFill>
                          <a:srgbClr val="000000"/>
                        </a:solidFill>
                        <a:effectLst/>
                        <a:latin typeface="Calibri Light" panose="020F0302020204030204" pitchFamily="34" charset="0"/>
                      </a:endParaRPr>
                    </a:p>
                  </a:txBody>
                  <a:tcPr marL="5715" marR="5715" marT="7620" marB="0" anchor="ctr"/>
                </a:tc>
                <a:tc>
                  <a:txBody>
                    <a:bodyPr/>
                    <a:lstStyle/>
                    <a:p>
                      <a:pPr algn="ctr" fontAlgn="b">
                        <a:lnSpc>
                          <a:spcPct val="100000"/>
                        </a:lnSpc>
                        <a:spcBef>
                          <a:spcPts val="0"/>
                        </a:spcBef>
                      </a:pPr>
                      <a:r>
                        <a:rPr lang="es-SV" sz="1100" u="none" strike="noStrike" dirty="0" smtClean="0">
                          <a:effectLst/>
                        </a:rPr>
                        <a:t>Institución que implementó</a:t>
                      </a:r>
                      <a:endParaRPr lang="es-SV" sz="1100" b="0" i="0" u="none" strike="noStrike" dirty="0">
                        <a:solidFill>
                          <a:srgbClr val="000000"/>
                        </a:solidFill>
                        <a:effectLst/>
                        <a:latin typeface="Calibri Light" panose="020F0302020204030204" pitchFamily="34" charset="0"/>
                      </a:endParaRPr>
                    </a:p>
                  </a:txBody>
                  <a:tcPr marL="5715" marR="5715" marT="7620" marB="0" anchor="ctr"/>
                </a:tc>
              </a:tr>
              <a:tr h="694645">
                <a:tc>
                  <a:txBody>
                    <a:bodyPr/>
                    <a:lstStyle/>
                    <a:p>
                      <a:pPr algn="ctr" fontAlgn="b">
                        <a:lnSpc>
                          <a:spcPct val="100000"/>
                        </a:lnSpc>
                        <a:spcBef>
                          <a:spcPts val="0"/>
                        </a:spcBef>
                      </a:pPr>
                      <a:r>
                        <a:rPr lang="es-SV" sz="1100" u="none" strike="noStrike" kern="1200" dirty="0" smtClean="0">
                          <a:solidFill>
                            <a:schemeClr val="dk1"/>
                          </a:solidFill>
                          <a:effectLst/>
                          <a:latin typeface="+mn-lt"/>
                          <a:ea typeface="+mn-ea"/>
                          <a:cs typeface="+mn-cs"/>
                        </a:rPr>
                        <a:t>Instalación de sistemas fotovoltaicos</a:t>
                      </a:r>
                      <a:endParaRPr lang="es-SV" sz="1100" u="none" strike="noStrike" kern="1200" dirty="0">
                        <a:solidFill>
                          <a:schemeClr val="dk1"/>
                        </a:solidFill>
                        <a:effectLst/>
                        <a:latin typeface="+mn-lt"/>
                        <a:ea typeface="+mn-ea"/>
                        <a:cs typeface="+mn-cs"/>
                      </a:endParaRPr>
                    </a:p>
                  </a:txBody>
                  <a:tcPr marL="5715" marR="5715" marT="7620" marB="0" anchor="ctr"/>
                </a:tc>
                <a:tc>
                  <a:txBody>
                    <a:bodyPr/>
                    <a:lstStyle/>
                    <a:p>
                      <a:pPr algn="ctr" fontAlgn="b">
                        <a:lnSpc>
                          <a:spcPct val="100000"/>
                        </a:lnSpc>
                        <a:spcBef>
                          <a:spcPts val="0"/>
                        </a:spcBef>
                      </a:pPr>
                      <a:r>
                        <a:rPr lang="es-SV" sz="1100" u="none" strike="noStrike" kern="1200" dirty="0" smtClean="0">
                          <a:solidFill>
                            <a:schemeClr val="dk1"/>
                          </a:solidFill>
                          <a:effectLst/>
                          <a:latin typeface="+mn-lt"/>
                          <a:ea typeface="+mn-ea"/>
                          <a:cs typeface="+mn-cs"/>
                        </a:rPr>
                        <a:t>Ministerio de Hacienda 24 </a:t>
                      </a:r>
                      <a:r>
                        <a:rPr lang="es-SV" sz="1100" u="none" strike="noStrike" kern="1200" dirty="0" err="1" smtClean="0">
                          <a:solidFill>
                            <a:schemeClr val="dk1"/>
                          </a:solidFill>
                          <a:effectLst/>
                          <a:latin typeface="+mn-lt"/>
                          <a:ea typeface="+mn-ea"/>
                          <a:cs typeface="+mn-cs"/>
                        </a:rPr>
                        <a:t>kWp</a:t>
                      </a:r>
                      <a:endParaRPr lang="es-SV" sz="1100" u="none" strike="noStrike" kern="1200" dirty="0" smtClean="0">
                        <a:solidFill>
                          <a:schemeClr val="dk1"/>
                        </a:solidFill>
                        <a:effectLst/>
                        <a:latin typeface="+mn-lt"/>
                        <a:ea typeface="+mn-ea"/>
                        <a:cs typeface="+mn-cs"/>
                      </a:endParaRPr>
                    </a:p>
                    <a:p>
                      <a:pPr algn="ctr" fontAlgn="b">
                        <a:lnSpc>
                          <a:spcPct val="100000"/>
                        </a:lnSpc>
                        <a:spcBef>
                          <a:spcPts val="0"/>
                        </a:spcBef>
                      </a:pPr>
                      <a:r>
                        <a:rPr lang="es-SV" sz="1100" u="none" strike="noStrike" kern="1200" dirty="0" smtClean="0">
                          <a:solidFill>
                            <a:schemeClr val="dk1"/>
                          </a:solidFill>
                          <a:effectLst/>
                          <a:latin typeface="+mn-lt"/>
                          <a:ea typeface="+mn-ea"/>
                          <a:cs typeface="+mn-cs"/>
                        </a:rPr>
                        <a:t>Defensoría del consumidor 6 </a:t>
                      </a:r>
                      <a:r>
                        <a:rPr lang="es-SV" sz="1100" u="none" strike="noStrike" kern="1200" dirty="0" err="1" smtClean="0">
                          <a:solidFill>
                            <a:schemeClr val="dk1"/>
                          </a:solidFill>
                          <a:effectLst/>
                          <a:latin typeface="+mn-lt"/>
                          <a:ea typeface="+mn-ea"/>
                          <a:cs typeface="+mn-cs"/>
                        </a:rPr>
                        <a:t>kWp</a:t>
                      </a:r>
                      <a:endParaRPr lang="es-SV" sz="1100" u="none" strike="noStrike" kern="1200" dirty="0">
                        <a:solidFill>
                          <a:schemeClr val="dk1"/>
                        </a:solidFill>
                        <a:effectLst/>
                        <a:latin typeface="+mn-lt"/>
                        <a:ea typeface="+mn-ea"/>
                        <a:cs typeface="+mn-cs"/>
                      </a:endParaRPr>
                    </a:p>
                  </a:txBody>
                  <a:tcPr marL="5715" marR="5715" marT="7620" marB="0" anchor="ctr"/>
                </a:tc>
              </a:tr>
              <a:tr h="1034250">
                <a:tc>
                  <a:txBody>
                    <a:bodyPr/>
                    <a:lstStyle/>
                    <a:p>
                      <a:pPr algn="ctr" fontAlgn="b">
                        <a:lnSpc>
                          <a:spcPct val="100000"/>
                        </a:lnSpc>
                        <a:spcBef>
                          <a:spcPts val="0"/>
                        </a:spcBef>
                      </a:pPr>
                      <a:r>
                        <a:rPr lang="es-SV" sz="1100" u="none" strike="noStrike" dirty="0">
                          <a:effectLst/>
                        </a:rPr>
                        <a:t>Cambio de luminarias</a:t>
                      </a:r>
                      <a:endParaRPr lang="es-SV" sz="1100" b="0" i="0" u="none" strike="noStrike" dirty="0">
                        <a:solidFill>
                          <a:srgbClr val="000000"/>
                        </a:solidFill>
                        <a:effectLst/>
                        <a:latin typeface="Calibri Light" panose="020F0302020204030204" pitchFamily="34" charset="0"/>
                      </a:endParaRPr>
                    </a:p>
                  </a:txBody>
                  <a:tcPr marL="5715" marR="5715" marT="7620" marB="0" anchor="ctr"/>
                </a:tc>
                <a:tc>
                  <a:txBody>
                    <a:bodyPr/>
                    <a:lstStyle/>
                    <a:p>
                      <a:pPr algn="ctr" fontAlgn="b">
                        <a:lnSpc>
                          <a:spcPct val="100000"/>
                        </a:lnSpc>
                        <a:spcBef>
                          <a:spcPts val="0"/>
                        </a:spcBef>
                      </a:pPr>
                      <a:r>
                        <a:rPr lang="es-SV" sz="1100" u="none" strike="noStrike" dirty="0" smtClean="0">
                          <a:effectLst/>
                        </a:rPr>
                        <a:t>CNE, BANDESAL</a:t>
                      </a:r>
                      <a:r>
                        <a:rPr lang="es-SV" sz="1100" u="none" strike="noStrike" dirty="0">
                          <a:effectLst/>
                        </a:rPr>
                        <a:t>, CNR, DGA, </a:t>
                      </a:r>
                      <a:r>
                        <a:rPr lang="es-SV" sz="1100" u="none" strike="noStrike" dirty="0" smtClean="0">
                          <a:effectLst/>
                        </a:rPr>
                        <a:t>DGC, </a:t>
                      </a:r>
                      <a:r>
                        <a:rPr lang="es-SV" sz="1100" u="none" strike="noStrike" dirty="0">
                          <a:effectLst/>
                        </a:rPr>
                        <a:t>MARN, MDN, MIGOB, MINSAL, SIS, IPSFA,RNPN, </a:t>
                      </a:r>
                      <a:r>
                        <a:rPr lang="es-SV" sz="1100" u="none" strike="noStrike" dirty="0" smtClean="0">
                          <a:effectLst/>
                        </a:rPr>
                        <a:t>SSF</a:t>
                      </a:r>
                      <a:endParaRPr lang="es-SV" sz="1100" b="0" i="0" u="none" strike="noStrike" dirty="0">
                        <a:solidFill>
                          <a:srgbClr val="000000"/>
                        </a:solidFill>
                        <a:effectLst/>
                        <a:latin typeface="Calibri Light" panose="020F0302020204030204" pitchFamily="34" charset="0"/>
                      </a:endParaRPr>
                    </a:p>
                  </a:txBody>
                  <a:tcPr marL="5715" marR="5715" marT="7620" marB="0" anchor="ctr"/>
                </a:tc>
              </a:tr>
              <a:tr h="879021">
                <a:tc>
                  <a:txBody>
                    <a:bodyPr/>
                    <a:lstStyle/>
                    <a:p>
                      <a:pPr algn="ctr" fontAlgn="b">
                        <a:lnSpc>
                          <a:spcPct val="100000"/>
                        </a:lnSpc>
                        <a:spcBef>
                          <a:spcPts val="0"/>
                        </a:spcBef>
                      </a:pPr>
                      <a:r>
                        <a:rPr lang="es-SV" sz="1100" u="none" strike="noStrike" dirty="0" smtClean="0">
                          <a:effectLst/>
                        </a:rPr>
                        <a:t>Cambio </a:t>
                      </a:r>
                      <a:r>
                        <a:rPr lang="es-SV" sz="1100" u="none" strike="noStrike" dirty="0">
                          <a:effectLst/>
                        </a:rPr>
                        <a:t>de aire </a:t>
                      </a:r>
                      <a:r>
                        <a:rPr lang="es-SV" sz="1100" u="none" strike="noStrike" dirty="0" smtClean="0">
                          <a:effectLst/>
                        </a:rPr>
                        <a:t>acondicionado</a:t>
                      </a:r>
                      <a:endParaRPr lang="es-SV" sz="1100" b="0" i="0" u="none" strike="noStrike" dirty="0">
                        <a:solidFill>
                          <a:srgbClr val="000000"/>
                        </a:solidFill>
                        <a:effectLst/>
                        <a:latin typeface="Calibri Light" panose="020F0302020204030204" pitchFamily="34" charset="0"/>
                      </a:endParaRPr>
                    </a:p>
                  </a:txBody>
                  <a:tcPr marL="5715" marR="5715" marT="7620" marB="0" anchor="ctr"/>
                </a:tc>
                <a:tc>
                  <a:txBody>
                    <a:bodyPr/>
                    <a:lstStyle/>
                    <a:p>
                      <a:pPr algn="ctr" fontAlgn="b">
                        <a:lnSpc>
                          <a:spcPct val="100000"/>
                        </a:lnSpc>
                        <a:spcBef>
                          <a:spcPts val="0"/>
                        </a:spcBef>
                      </a:pPr>
                      <a:r>
                        <a:rPr lang="es-SV" sz="1100" u="none" strike="noStrike" dirty="0">
                          <a:effectLst/>
                        </a:rPr>
                        <a:t>MIGOB, DC, SSF, BCR</a:t>
                      </a:r>
                      <a:endParaRPr lang="es-SV" sz="1100" b="0" i="0" u="none" strike="noStrike" dirty="0">
                        <a:solidFill>
                          <a:srgbClr val="000000"/>
                        </a:solidFill>
                        <a:effectLst/>
                        <a:latin typeface="Calibri Light" panose="020F0302020204030204" pitchFamily="34" charset="0"/>
                      </a:endParaRPr>
                    </a:p>
                  </a:txBody>
                  <a:tcPr marL="5715" marR="5715" marT="7620" marB="0" anchor="ctr"/>
                </a:tc>
              </a:tr>
              <a:tr h="694645">
                <a:tc>
                  <a:txBody>
                    <a:bodyPr/>
                    <a:lstStyle/>
                    <a:p>
                      <a:pPr algn="ctr" fontAlgn="b">
                        <a:lnSpc>
                          <a:spcPct val="100000"/>
                        </a:lnSpc>
                        <a:spcBef>
                          <a:spcPts val="0"/>
                        </a:spcBef>
                      </a:pPr>
                      <a:r>
                        <a:rPr lang="es-SV" sz="1100" u="none" strike="noStrike" dirty="0" smtClean="0">
                          <a:effectLst/>
                        </a:rPr>
                        <a:t>Cambio </a:t>
                      </a:r>
                      <a:r>
                        <a:rPr lang="es-SV" sz="1100" u="none" strike="noStrike" dirty="0">
                          <a:effectLst/>
                        </a:rPr>
                        <a:t>de </a:t>
                      </a:r>
                      <a:r>
                        <a:rPr lang="es-SV" sz="1100" u="none" strike="noStrike" dirty="0" smtClean="0">
                          <a:effectLst/>
                        </a:rPr>
                        <a:t>equipo </a:t>
                      </a:r>
                      <a:r>
                        <a:rPr lang="es-SV" sz="1100" u="none" strike="noStrike" dirty="0">
                          <a:effectLst/>
                        </a:rPr>
                        <a:t>de </a:t>
                      </a:r>
                      <a:r>
                        <a:rPr lang="es-SV" sz="1100" u="none" strike="noStrike" dirty="0" smtClean="0">
                          <a:effectLst/>
                        </a:rPr>
                        <a:t>refrigeración</a:t>
                      </a:r>
                    </a:p>
                  </a:txBody>
                  <a:tcPr marL="5715" marR="5715" marT="7620" marB="0" anchor="ctr"/>
                </a:tc>
                <a:tc>
                  <a:txBody>
                    <a:bodyPr/>
                    <a:lstStyle/>
                    <a:p>
                      <a:pPr algn="ctr" fontAlgn="b">
                        <a:lnSpc>
                          <a:spcPct val="100000"/>
                        </a:lnSpc>
                        <a:spcBef>
                          <a:spcPts val="0"/>
                        </a:spcBef>
                      </a:pPr>
                      <a:r>
                        <a:rPr lang="es-SV" sz="1100" u="none" strike="noStrike" dirty="0">
                          <a:effectLst/>
                        </a:rPr>
                        <a:t>RNPN</a:t>
                      </a:r>
                      <a:endParaRPr lang="es-SV" sz="1100" b="0" i="0" u="none" strike="noStrike" dirty="0">
                        <a:solidFill>
                          <a:srgbClr val="000000"/>
                        </a:solidFill>
                        <a:effectLst/>
                        <a:latin typeface="Calibri Light" panose="020F0302020204030204" pitchFamily="34" charset="0"/>
                      </a:endParaRPr>
                    </a:p>
                  </a:txBody>
                  <a:tcPr marL="5715" marR="5715" marT="7620" marB="0" anchor="ctr"/>
                </a:tc>
              </a:tr>
              <a:tr h="694645">
                <a:tc>
                  <a:txBody>
                    <a:bodyPr/>
                    <a:lstStyle/>
                    <a:p>
                      <a:pPr algn="ctr" fontAlgn="b">
                        <a:lnSpc>
                          <a:spcPct val="100000"/>
                        </a:lnSpc>
                        <a:spcBef>
                          <a:spcPts val="0"/>
                        </a:spcBef>
                      </a:pPr>
                      <a:r>
                        <a:rPr lang="es-SV" sz="1100" u="none" strike="noStrike" kern="1200" dirty="0" smtClean="0">
                          <a:solidFill>
                            <a:schemeClr val="dk1"/>
                          </a:solidFill>
                          <a:effectLst/>
                          <a:latin typeface="+mn-lt"/>
                          <a:ea typeface="+mn-ea"/>
                          <a:cs typeface="+mn-cs"/>
                        </a:rPr>
                        <a:t>Campañas de concientización</a:t>
                      </a:r>
                    </a:p>
                  </a:txBody>
                  <a:tcPr marL="5715" marR="5715" marT="7620" marB="0" anchor="ctr"/>
                </a:tc>
                <a:tc>
                  <a:txBody>
                    <a:bodyPr/>
                    <a:lstStyle/>
                    <a:p>
                      <a:pPr algn="ctr" fontAlgn="b">
                        <a:lnSpc>
                          <a:spcPct val="100000"/>
                        </a:lnSpc>
                        <a:spcBef>
                          <a:spcPts val="0"/>
                        </a:spcBef>
                      </a:pPr>
                      <a:r>
                        <a:rPr lang="es-SV" sz="1100" u="none" strike="noStrike" kern="1200" dirty="0" smtClean="0">
                          <a:solidFill>
                            <a:schemeClr val="dk1"/>
                          </a:solidFill>
                          <a:effectLst/>
                          <a:latin typeface="+mn-lt"/>
                          <a:ea typeface="+mn-ea"/>
                          <a:cs typeface="+mn-cs"/>
                        </a:rPr>
                        <a:t>Todos los </a:t>
                      </a:r>
                      <a:r>
                        <a:rPr lang="es-SV" sz="1100" u="none" strike="noStrike" kern="1200" dirty="0" err="1" smtClean="0">
                          <a:solidFill>
                            <a:schemeClr val="dk1"/>
                          </a:solidFill>
                          <a:effectLst/>
                          <a:latin typeface="+mn-lt"/>
                          <a:ea typeface="+mn-ea"/>
                          <a:cs typeface="+mn-cs"/>
                        </a:rPr>
                        <a:t>COEE’s</a:t>
                      </a:r>
                      <a:endParaRPr lang="es-SV" sz="1100" u="none" strike="noStrike" kern="1200" dirty="0">
                        <a:solidFill>
                          <a:schemeClr val="dk1"/>
                        </a:solidFill>
                        <a:effectLst/>
                        <a:latin typeface="+mn-lt"/>
                        <a:ea typeface="+mn-ea"/>
                        <a:cs typeface="+mn-cs"/>
                      </a:endParaRPr>
                    </a:p>
                  </a:txBody>
                  <a:tcPr marL="5715" marR="5715" marT="7620" marB="0" anchor="ctr"/>
                </a:tc>
              </a:tr>
            </a:tbl>
          </a:graphicData>
        </a:graphic>
      </p:graphicFrame>
      <p:sp>
        <p:nvSpPr>
          <p:cNvPr id="9" name="CuadroTexto 8"/>
          <p:cNvSpPr txBox="1"/>
          <p:nvPr/>
        </p:nvSpPr>
        <p:spPr>
          <a:xfrm>
            <a:off x="221227" y="1297856"/>
            <a:ext cx="5165621" cy="5016758"/>
          </a:xfrm>
          <a:prstGeom prst="rect">
            <a:avLst/>
          </a:prstGeom>
          <a:noFill/>
        </p:spPr>
        <p:txBody>
          <a:bodyPr wrap="square" rtlCol="0">
            <a:spAutoFit/>
          </a:bodyPr>
          <a:lstStyle/>
          <a:p>
            <a:r>
              <a:rPr lang="es-SV" sz="1600" dirty="0" smtClean="0">
                <a:solidFill>
                  <a:schemeClr val="tx1">
                    <a:lumMod val="75000"/>
                    <a:lumOff val="25000"/>
                  </a:schemeClr>
                </a:solidFill>
              </a:rPr>
              <a:t>Principales logros de los </a:t>
            </a:r>
            <a:r>
              <a:rPr lang="es-SV" sz="1600" dirty="0" err="1" smtClean="0">
                <a:solidFill>
                  <a:schemeClr val="tx1">
                    <a:lumMod val="75000"/>
                    <a:lumOff val="25000"/>
                  </a:schemeClr>
                </a:solidFill>
              </a:rPr>
              <a:t>COEE’s</a:t>
            </a:r>
            <a:endParaRPr lang="es-SV" sz="1600" dirty="0" smtClean="0">
              <a:solidFill>
                <a:schemeClr val="tx1">
                  <a:lumMod val="75000"/>
                  <a:lumOff val="25000"/>
                </a:schemeClr>
              </a:solidFill>
            </a:endParaRPr>
          </a:p>
          <a:p>
            <a:endParaRPr lang="es-SV" sz="1600" dirty="0" smtClean="0">
              <a:solidFill>
                <a:schemeClr val="tx1">
                  <a:lumMod val="75000"/>
                  <a:lumOff val="25000"/>
                </a:schemeClr>
              </a:solidFill>
            </a:endParaRPr>
          </a:p>
          <a:p>
            <a:pPr marL="342900" indent="-342900">
              <a:buFont typeface="Arial" panose="020B0604020202020204" pitchFamily="34" charset="0"/>
              <a:buChar char="•"/>
            </a:pPr>
            <a:r>
              <a:rPr lang="es-SV" sz="1600" dirty="0" smtClean="0">
                <a:solidFill>
                  <a:schemeClr val="tx1">
                    <a:lumMod val="75000"/>
                    <a:lumOff val="25000"/>
                  </a:schemeClr>
                </a:solidFill>
              </a:rPr>
              <a:t>Conformación </a:t>
            </a:r>
            <a:r>
              <a:rPr lang="es-SV" sz="1600" u="sng" dirty="0" smtClean="0">
                <a:solidFill>
                  <a:schemeClr val="tx1">
                    <a:lumMod val="75000"/>
                    <a:lumOff val="25000"/>
                  </a:schemeClr>
                </a:solidFill>
              </a:rPr>
              <a:t>multidisciplinaria</a:t>
            </a:r>
            <a:r>
              <a:rPr lang="es-SV" sz="1600" dirty="0" smtClean="0">
                <a:solidFill>
                  <a:schemeClr val="tx1">
                    <a:lumMod val="75000"/>
                    <a:lumOff val="25000"/>
                  </a:schemeClr>
                </a:solidFill>
              </a:rPr>
              <a:t> de los </a:t>
            </a:r>
            <a:r>
              <a:rPr lang="es-SV" sz="1600" dirty="0" err="1" smtClean="0">
                <a:solidFill>
                  <a:schemeClr val="tx1">
                    <a:lumMod val="75000"/>
                    <a:lumOff val="25000"/>
                  </a:schemeClr>
                </a:solidFill>
              </a:rPr>
              <a:t>COEE’s</a:t>
            </a:r>
            <a:endParaRPr lang="es-SV" sz="1600" dirty="0" smtClean="0">
              <a:solidFill>
                <a:schemeClr val="tx1">
                  <a:lumMod val="75000"/>
                  <a:lumOff val="25000"/>
                </a:schemeClr>
              </a:solidFill>
            </a:endParaRPr>
          </a:p>
          <a:p>
            <a:pPr marL="342900" indent="-342900">
              <a:buFont typeface="Arial" panose="020B0604020202020204" pitchFamily="34" charset="0"/>
              <a:buChar char="•"/>
            </a:pPr>
            <a:endParaRPr lang="es-SV" sz="1600" dirty="0">
              <a:solidFill>
                <a:schemeClr val="tx1">
                  <a:lumMod val="75000"/>
                  <a:lumOff val="25000"/>
                </a:schemeClr>
              </a:solidFill>
            </a:endParaRPr>
          </a:p>
          <a:p>
            <a:pPr marL="342900" indent="-342900">
              <a:buFont typeface="Arial" panose="020B0604020202020204" pitchFamily="34" charset="0"/>
              <a:buChar char="•"/>
            </a:pPr>
            <a:r>
              <a:rPr lang="es-SV" sz="1600" dirty="0" smtClean="0">
                <a:solidFill>
                  <a:schemeClr val="tx1">
                    <a:lumMod val="75000"/>
                    <a:lumOff val="25000"/>
                  </a:schemeClr>
                </a:solidFill>
              </a:rPr>
              <a:t>Capacitaciones en temas energéticos como: balances de energía, lectura de facturas eléctricas, NAMA, entre otros.</a:t>
            </a:r>
          </a:p>
          <a:p>
            <a:pPr marL="342900" indent="-342900">
              <a:buFont typeface="Arial" panose="020B0604020202020204" pitchFamily="34" charset="0"/>
              <a:buChar char="•"/>
            </a:pPr>
            <a:endParaRPr lang="es-SV" sz="1600" dirty="0">
              <a:solidFill>
                <a:schemeClr val="tx1">
                  <a:lumMod val="75000"/>
                  <a:lumOff val="25000"/>
                </a:schemeClr>
              </a:solidFill>
            </a:endParaRPr>
          </a:p>
          <a:p>
            <a:pPr marL="342900" indent="-342900">
              <a:buFont typeface="Arial" panose="020B0604020202020204" pitchFamily="34" charset="0"/>
              <a:buChar char="•"/>
            </a:pPr>
            <a:r>
              <a:rPr lang="es-SV" sz="1600" dirty="0" smtClean="0">
                <a:solidFill>
                  <a:schemeClr val="tx1">
                    <a:lumMod val="75000"/>
                    <a:lumOff val="25000"/>
                  </a:schemeClr>
                </a:solidFill>
              </a:rPr>
              <a:t>Capacitación en diseño de sistemas fotovoltaicos para sus instituciones.</a:t>
            </a:r>
          </a:p>
          <a:p>
            <a:pPr marL="342900" indent="-342900">
              <a:buFont typeface="Arial" panose="020B0604020202020204" pitchFamily="34" charset="0"/>
              <a:buChar char="•"/>
            </a:pPr>
            <a:endParaRPr lang="es-SV" sz="1600" dirty="0">
              <a:solidFill>
                <a:schemeClr val="tx1">
                  <a:lumMod val="75000"/>
                  <a:lumOff val="25000"/>
                </a:schemeClr>
              </a:solidFill>
            </a:endParaRPr>
          </a:p>
          <a:p>
            <a:pPr marL="342900" indent="-342900">
              <a:buFont typeface="Arial" panose="020B0604020202020204" pitchFamily="34" charset="0"/>
              <a:buChar char="•"/>
            </a:pPr>
            <a:r>
              <a:rPr lang="es-SV" sz="1600" dirty="0" smtClean="0">
                <a:solidFill>
                  <a:schemeClr val="tx1">
                    <a:lumMod val="75000"/>
                    <a:lumOff val="25000"/>
                  </a:schemeClr>
                </a:solidFill>
              </a:rPr>
              <a:t>Elaboración de línea base del consumo de energía de sus instituciones.</a:t>
            </a:r>
          </a:p>
          <a:p>
            <a:pPr marL="342900" indent="-342900">
              <a:buFont typeface="Arial" panose="020B0604020202020204" pitchFamily="34" charset="0"/>
              <a:buChar char="•"/>
            </a:pPr>
            <a:endParaRPr lang="es-SV" sz="1600" dirty="0">
              <a:solidFill>
                <a:schemeClr val="tx1">
                  <a:lumMod val="75000"/>
                  <a:lumOff val="25000"/>
                </a:schemeClr>
              </a:solidFill>
            </a:endParaRPr>
          </a:p>
          <a:p>
            <a:pPr marL="342900" indent="-342900">
              <a:buFont typeface="Arial" panose="020B0604020202020204" pitchFamily="34" charset="0"/>
              <a:buChar char="•"/>
            </a:pPr>
            <a:r>
              <a:rPr lang="es-SV" sz="1600" dirty="0" smtClean="0">
                <a:solidFill>
                  <a:schemeClr val="tx1">
                    <a:lumMod val="75000"/>
                    <a:lumOff val="25000"/>
                  </a:schemeClr>
                </a:solidFill>
              </a:rPr>
              <a:t>Implementación de un sistema informático para monitoreo del consumo de energía eléctrica de sus instituciones</a:t>
            </a:r>
          </a:p>
          <a:p>
            <a:pPr marL="342900" indent="-342900">
              <a:buFont typeface="Arial" panose="020B0604020202020204" pitchFamily="34" charset="0"/>
              <a:buChar char="•"/>
            </a:pPr>
            <a:endParaRPr lang="es-SV" sz="1600" dirty="0">
              <a:solidFill>
                <a:schemeClr val="tx1">
                  <a:lumMod val="75000"/>
                  <a:lumOff val="25000"/>
                </a:schemeClr>
              </a:solidFill>
            </a:endParaRPr>
          </a:p>
          <a:p>
            <a:pPr marL="342900" indent="-342900">
              <a:buFont typeface="Arial" panose="020B0604020202020204" pitchFamily="34" charset="0"/>
              <a:buChar char="•"/>
            </a:pPr>
            <a:r>
              <a:rPr lang="es-SV" sz="1600" dirty="0" smtClean="0">
                <a:solidFill>
                  <a:schemeClr val="tx1">
                    <a:lumMod val="75000"/>
                    <a:lumOff val="25000"/>
                  </a:schemeClr>
                </a:solidFill>
              </a:rPr>
              <a:t> Elaboración de planes de acción para el uso eficiente de energía</a:t>
            </a:r>
          </a:p>
        </p:txBody>
      </p:sp>
    </p:spTree>
    <p:extLst>
      <p:ext uri="{BB962C8B-B14F-4D97-AF65-F5344CB8AC3E}">
        <p14:creationId xmlns:p14="http://schemas.microsoft.com/office/powerpoint/2010/main" val="289544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34370" y="188640"/>
            <a:ext cx="8558110" cy="646331"/>
          </a:xfrm>
          <a:prstGeom prst="rect">
            <a:avLst/>
          </a:prstGeom>
          <a:noFill/>
        </p:spPr>
        <p:txBody>
          <a:bodyPr wrap="square" rtlCol="0">
            <a:spAutoFit/>
          </a:bodyPr>
          <a:lstStyle/>
          <a:p>
            <a:pPr algn="r"/>
            <a:r>
              <a:rPr lang="es-SV" sz="3600" b="1" dirty="0" smtClean="0">
                <a:solidFill>
                  <a:schemeClr val="tx2">
                    <a:lumMod val="50000"/>
                  </a:schemeClr>
                </a:solidFill>
                <a:latin typeface="+mj-lt"/>
                <a:ea typeface="+mj-ea"/>
                <a:cs typeface="+mj-cs"/>
              </a:rPr>
              <a:t>El Consejo Nacional de Energía </a:t>
            </a:r>
            <a:endParaRPr lang="es-SV" sz="3600" b="1" dirty="0">
              <a:solidFill>
                <a:schemeClr val="tx2">
                  <a:lumMod val="50000"/>
                </a:schemeClr>
              </a:solidFill>
              <a:latin typeface="+mj-lt"/>
              <a:ea typeface="+mj-ea"/>
              <a:cs typeface="+mj-cs"/>
            </a:endParaRPr>
          </a:p>
        </p:txBody>
      </p:sp>
      <p:sp>
        <p:nvSpPr>
          <p:cNvPr id="5" name="2 Marcador de contenido"/>
          <p:cNvSpPr txBox="1">
            <a:spLocks/>
          </p:cNvSpPr>
          <p:nvPr/>
        </p:nvSpPr>
        <p:spPr>
          <a:xfrm>
            <a:off x="494547" y="1556792"/>
            <a:ext cx="8154906" cy="3225498"/>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_tradnl" sz="2400" b="1" dirty="0"/>
              <a:t>El Consejo Nacional de Energía (CNE), </a:t>
            </a:r>
            <a:r>
              <a:rPr lang="es-SV" sz="2400" b="1" dirty="0"/>
              <a:t>institución de derecho público, con personalidad jurídica y patrimonio propio, con </a:t>
            </a:r>
            <a:r>
              <a:rPr lang="es-SV" sz="2400" b="1" u="sng" dirty="0"/>
              <a:t>autonomía</a:t>
            </a:r>
            <a:r>
              <a:rPr lang="es-SV" sz="2400" b="1" dirty="0"/>
              <a:t> administrativa, presupuestaria y técnica</a:t>
            </a:r>
            <a:r>
              <a:rPr lang="es-SV" sz="2400" b="1" dirty="0" smtClean="0"/>
              <a:t>.</a:t>
            </a:r>
          </a:p>
          <a:p>
            <a:pPr marL="0" indent="0" algn="ctr">
              <a:buNone/>
            </a:pPr>
            <a:endParaRPr lang="es-SV" sz="2400" b="1" dirty="0"/>
          </a:p>
          <a:p>
            <a:pPr marL="0" indent="0" algn="ctr">
              <a:buNone/>
            </a:pPr>
            <a:r>
              <a:rPr lang="es-ES_tradnl" sz="2400" b="1" dirty="0" smtClean="0"/>
              <a:t>El </a:t>
            </a:r>
            <a:r>
              <a:rPr lang="es-ES_tradnl" sz="2400" b="1" dirty="0"/>
              <a:t>CNE es la </a:t>
            </a:r>
            <a:r>
              <a:rPr lang="es-ES_tradnl" sz="2400" b="1" u="sng" dirty="0"/>
              <a:t>autoridad superior, rectora y normativa en materia energética</a:t>
            </a:r>
            <a:r>
              <a:rPr lang="es-ES_tradnl" sz="2400" b="1" dirty="0"/>
              <a:t>, cuya finalidad es el establecimiento de la Política Energética Nacional y las estrategias que promuevan el desarrollo eficiente del sector energético</a:t>
            </a:r>
            <a:r>
              <a:rPr lang="es-ES_tradnl" sz="2600" b="1" dirty="0"/>
              <a:t>.</a:t>
            </a:r>
          </a:p>
        </p:txBody>
      </p:sp>
      <p:sp>
        <p:nvSpPr>
          <p:cNvPr id="7" name="6 Rectángulo"/>
          <p:cNvSpPr/>
          <p:nvPr/>
        </p:nvSpPr>
        <p:spPr>
          <a:xfrm>
            <a:off x="1493658" y="4941168"/>
            <a:ext cx="6156684" cy="1754326"/>
          </a:xfrm>
          <a:prstGeom prst="rect">
            <a:avLst/>
          </a:prstGeom>
        </p:spPr>
        <p:txBody>
          <a:bodyPr wrap="square">
            <a:spAutoFit/>
          </a:bodyPr>
          <a:lstStyle/>
          <a:p>
            <a:r>
              <a:rPr lang="es-ES_tradnl" b="1" dirty="0"/>
              <a:t>Decreto N° 404: </a:t>
            </a:r>
            <a:r>
              <a:rPr lang="es-ES_tradnl" dirty="0"/>
              <a:t>	</a:t>
            </a:r>
            <a:r>
              <a:rPr lang="es-ES_tradnl" dirty="0" smtClean="0"/>
              <a:t>	Ley </a:t>
            </a:r>
            <a:r>
              <a:rPr lang="es-ES_tradnl" dirty="0"/>
              <a:t>de Creación del Consejo </a:t>
            </a:r>
            <a:r>
              <a:rPr lang="es-ES_tradnl" dirty="0" smtClean="0"/>
              <a:t>				Nacional </a:t>
            </a:r>
            <a:r>
              <a:rPr lang="es-ES_tradnl" dirty="0"/>
              <a:t>de Energía</a:t>
            </a:r>
          </a:p>
          <a:p>
            <a:r>
              <a:rPr lang="es-ES_tradnl" b="1" dirty="0"/>
              <a:t>Fecha:</a:t>
            </a:r>
            <a:r>
              <a:rPr lang="es-ES_tradnl" dirty="0"/>
              <a:t>		</a:t>
            </a:r>
            <a:r>
              <a:rPr lang="es-ES_tradnl" dirty="0" smtClean="0"/>
              <a:t>	18 </a:t>
            </a:r>
            <a:r>
              <a:rPr lang="es-ES_tradnl" dirty="0"/>
              <a:t>de septiembre de 2007</a:t>
            </a:r>
          </a:p>
          <a:p>
            <a:r>
              <a:rPr lang="es-ES_tradnl" b="1" dirty="0"/>
              <a:t>Inicio de operaciones:</a:t>
            </a:r>
            <a:r>
              <a:rPr lang="es-ES_tradnl" dirty="0"/>
              <a:t>	1 de agosto de 2009</a:t>
            </a:r>
          </a:p>
          <a:p>
            <a:r>
              <a:rPr lang="es-ES_tradnl" b="1" dirty="0"/>
              <a:t>Juramentación de JD:</a:t>
            </a:r>
            <a:r>
              <a:rPr lang="es-ES_tradnl" dirty="0"/>
              <a:t>	12 de enero de 2010 (arranque </a:t>
            </a:r>
            <a:r>
              <a:rPr lang="es-ES_tradnl" dirty="0" smtClean="0"/>
              <a:t>			oficial </a:t>
            </a:r>
            <a:r>
              <a:rPr lang="es-ES_tradnl" dirty="0"/>
              <a:t>del CNE)</a:t>
            </a:r>
          </a:p>
        </p:txBody>
      </p:sp>
    </p:spTree>
    <p:extLst>
      <p:ext uri="{BB962C8B-B14F-4D97-AF65-F5344CB8AC3E}">
        <p14:creationId xmlns:p14="http://schemas.microsoft.com/office/powerpoint/2010/main" val="326280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584775"/>
          </a:xfrm>
          <a:prstGeom prst="rect">
            <a:avLst/>
          </a:prstGeom>
          <a:noFill/>
        </p:spPr>
        <p:txBody>
          <a:bodyPr wrap="square" rtlCol="0">
            <a:spAutoFit/>
          </a:bodyPr>
          <a:lstStyle/>
          <a:p>
            <a:pPr algn="r"/>
            <a:r>
              <a:rPr lang="es-SV" sz="3200" b="1" dirty="0" smtClean="0">
                <a:solidFill>
                  <a:srgbClr val="002060"/>
                </a:solidFill>
              </a:rPr>
              <a:t>Programa El Salvador Ahorra Energía - PESAE</a:t>
            </a:r>
            <a:endParaRPr lang="es-SV" sz="3200" b="1" dirty="0">
              <a:solidFill>
                <a:srgbClr val="002060"/>
              </a:solidFill>
            </a:endParaRPr>
          </a:p>
        </p:txBody>
      </p:sp>
      <p:sp>
        <p:nvSpPr>
          <p:cNvPr id="4" name="CuadroTexto 3"/>
          <p:cNvSpPr txBox="1"/>
          <p:nvPr/>
        </p:nvSpPr>
        <p:spPr>
          <a:xfrm>
            <a:off x="346587" y="1426542"/>
            <a:ext cx="6294688" cy="5416868"/>
          </a:xfrm>
          <a:prstGeom prst="rect">
            <a:avLst/>
          </a:prstGeom>
          <a:noFill/>
        </p:spPr>
        <p:txBody>
          <a:bodyPr wrap="square" rtlCol="0">
            <a:spAutoFit/>
          </a:bodyPr>
          <a:lstStyle/>
          <a:p>
            <a:r>
              <a:rPr lang="es-SV" sz="1600" dirty="0" smtClean="0">
                <a:solidFill>
                  <a:srgbClr val="002060"/>
                </a:solidFill>
              </a:rPr>
              <a:t>El </a:t>
            </a:r>
            <a:r>
              <a:rPr lang="es-SV" sz="1600" b="1" dirty="0" smtClean="0">
                <a:solidFill>
                  <a:srgbClr val="002060"/>
                </a:solidFill>
              </a:rPr>
              <a:t>PESAE</a:t>
            </a:r>
            <a:r>
              <a:rPr lang="es-SV" sz="1600" dirty="0" smtClean="0">
                <a:solidFill>
                  <a:srgbClr val="002060"/>
                </a:solidFill>
              </a:rPr>
              <a:t> es el programa más grande lanzado en el país para la promoción de una cultura de uso racional y eficiente de la energía</a:t>
            </a:r>
            <a:r>
              <a:rPr lang="es-SV" sz="1600" dirty="0" smtClean="0">
                <a:solidFill>
                  <a:schemeClr val="tx1">
                    <a:lumMod val="75000"/>
                    <a:lumOff val="25000"/>
                  </a:schemeClr>
                </a:solidFill>
              </a:rPr>
              <a:t>.</a:t>
            </a:r>
            <a:endParaRPr lang="es-SV" sz="1600" dirty="0">
              <a:solidFill>
                <a:schemeClr val="tx1">
                  <a:lumMod val="75000"/>
                  <a:lumOff val="25000"/>
                </a:schemeClr>
              </a:solidFill>
            </a:endParaRPr>
          </a:p>
          <a:p>
            <a:endParaRPr lang="es-SV" sz="1600" dirty="0">
              <a:solidFill>
                <a:schemeClr val="tx1">
                  <a:lumMod val="75000"/>
                  <a:lumOff val="25000"/>
                </a:schemeClr>
              </a:solidFill>
            </a:endParaRPr>
          </a:p>
          <a:p>
            <a:r>
              <a:rPr lang="es-SV" sz="1600" dirty="0" smtClean="0">
                <a:solidFill>
                  <a:schemeClr val="tx1">
                    <a:lumMod val="75000"/>
                    <a:lumOff val="25000"/>
                  </a:schemeClr>
                </a:solidFill>
              </a:rPr>
              <a:t>El PESAE surge en el año 2010 dentro del marco </a:t>
            </a:r>
            <a:r>
              <a:rPr lang="es-SV" sz="1600" dirty="0">
                <a:solidFill>
                  <a:schemeClr val="tx1">
                    <a:lumMod val="75000"/>
                    <a:lumOff val="25000"/>
                  </a:schemeClr>
                </a:solidFill>
              </a:rPr>
              <a:t>del Programa para América Latina y el Caribe de Eficiencia Energética (PALCEE), impulsado por la </a:t>
            </a:r>
            <a:r>
              <a:rPr lang="es-SV" sz="1600" dirty="0" smtClean="0">
                <a:solidFill>
                  <a:schemeClr val="tx1">
                    <a:lumMod val="75000"/>
                    <a:lumOff val="25000"/>
                  </a:schemeClr>
                </a:solidFill>
              </a:rPr>
              <a:t>Organización </a:t>
            </a:r>
            <a:r>
              <a:rPr lang="es-SV" sz="1600" dirty="0">
                <a:solidFill>
                  <a:schemeClr val="tx1">
                    <a:lumMod val="75000"/>
                    <a:lumOff val="25000"/>
                  </a:schemeClr>
                </a:solidFill>
              </a:rPr>
              <a:t>Latinoamericana de Energía (OLADE) y financiada por la Cooperación Austríaca para el </a:t>
            </a:r>
            <a:r>
              <a:rPr lang="es-SV" sz="1600" dirty="0" smtClean="0">
                <a:solidFill>
                  <a:schemeClr val="tx1">
                    <a:lumMod val="75000"/>
                    <a:lumOff val="25000"/>
                  </a:schemeClr>
                </a:solidFill>
              </a:rPr>
              <a:t>Desarrollo.</a:t>
            </a:r>
          </a:p>
          <a:p>
            <a:endParaRPr lang="es-SV" sz="1600" dirty="0" smtClean="0">
              <a:solidFill>
                <a:schemeClr val="tx1">
                  <a:lumMod val="75000"/>
                  <a:lumOff val="25000"/>
                </a:schemeClr>
              </a:solidFill>
            </a:endParaRPr>
          </a:p>
          <a:p>
            <a:r>
              <a:rPr lang="es-SV" sz="1600" dirty="0" smtClean="0">
                <a:solidFill>
                  <a:schemeClr val="tx1">
                    <a:lumMod val="75000"/>
                    <a:lumOff val="25000"/>
                  </a:schemeClr>
                </a:solidFill>
              </a:rPr>
              <a:t>Algunas de sus acciones importantes realizadas están:</a:t>
            </a:r>
          </a:p>
          <a:p>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Alumbrado </a:t>
            </a:r>
            <a:r>
              <a:rPr lang="es-SV" sz="1600" dirty="0">
                <a:solidFill>
                  <a:schemeClr val="tx1">
                    <a:lumMod val="75000"/>
                    <a:lumOff val="25000"/>
                  </a:schemeClr>
                </a:solidFill>
              </a:rPr>
              <a:t>público eficiente en la Asociación de Municipios Los </a:t>
            </a:r>
            <a:r>
              <a:rPr lang="es-SV" sz="1600" dirty="0" err="1">
                <a:solidFill>
                  <a:schemeClr val="tx1">
                    <a:lumMod val="75000"/>
                    <a:lumOff val="25000"/>
                  </a:schemeClr>
                </a:solidFill>
              </a:rPr>
              <a:t>Nonualcos</a:t>
            </a:r>
            <a:r>
              <a:rPr lang="es-SV" sz="1600" dirty="0">
                <a:solidFill>
                  <a:schemeClr val="tx1">
                    <a:lumMod val="75000"/>
                    <a:lumOff val="25000"/>
                  </a:schemeClr>
                </a:solidFill>
              </a:rPr>
              <a:t>.</a:t>
            </a:r>
          </a:p>
          <a:p>
            <a:pPr marL="285750" indent="-285750">
              <a:buFont typeface="Wingdings" panose="05000000000000000000" pitchFamily="2" charset="2"/>
              <a:buChar char="ü"/>
            </a:pPr>
            <a:r>
              <a:rPr lang="es-SV" sz="1600" dirty="0" smtClean="0">
                <a:solidFill>
                  <a:schemeClr val="tx1">
                    <a:lumMod val="75000"/>
                    <a:lumOff val="25000"/>
                  </a:schemeClr>
                </a:solidFill>
              </a:rPr>
              <a:t>Proyecto </a:t>
            </a:r>
            <a:r>
              <a:rPr lang="es-SV" sz="1600" dirty="0">
                <a:solidFill>
                  <a:schemeClr val="tx1">
                    <a:lumMod val="75000"/>
                    <a:lumOff val="25000"/>
                  </a:schemeClr>
                </a:solidFill>
              </a:rPr>
              <a:t>de iluminación residencial eficiente, en el municipio de Santa </a:t>
            </a:r>
            <a:r>
              <a:rPr lang="es-SV" sz="1600" dirty="0" smtClean="0">
                <a:solidFill>
                  <a:schemeClr val="tx1">
                    <a:lumMod val="75000"/>
                    <a:lumOff val="25000"/>
                  </a:schemeClr>
                </a:solidFill>
              </a:rPr>
              <a:t>Ana</a:t>
            </a: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Convenio </a:t>
            </a:r>
            <a:r>
              <a:rPr lang="es-SV" sz="1600" dirty="0">
                <a:solidFill>
                  <a:schemeClr val="tx1">
                    <a:lumMod val="75000"/>
                    <a:lumOff val="25000"/>
                  </a:schemeClr>
                </a:solidFill>
              </a:rPr>
              <a:t>de cooperación con la Alcaldía de Santa Tecla – Proyecto </a:t>
            </a:r>
            <a:r>
              <a:rPr lang="es-SV" sz="1600" dirty="0" smtClean="0">
                <a:solidFill>
                  <a:schemeClr val="tx1">
                    <a:lumMod val="75000"/>
                    <a:lumOff val="25000"/>
                  </a:schemeClr>
                </a:solidFill>
              </a:rPr>
              <a:t>de alumbrado </a:t>
            </a:r>
            <a:r>
              <a:rPr lang="es-SV" sz="1600" dirty="0">
                <a:solidFill>
                  <a:schemeClr val="tx1">
                    <a:lumMod val="75000"/>
                    <a:lumOff val="25000"/>
                  </a:schemeClr>
                </a:solidFill>
              </a:rPr>
              <a:t>público </a:t>
            </a:r>
            <a:r>
              <a:rPr lang="es-SV" sz="1600" dirty="0" smtClean="0">
                <a:solidFill>
                  <a:schemeClr val="tx1">
                    <a:lumMod val="75000"/>
                    <a:lumOff val="25000"/>
                  </a:schemeClr>
                </a:solidFill>
              </a:rPr>
              <a:t>eficiente</a:t>
            </a: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Programa </a:t>
            </a:r>
            <a:r>
              <a:rPr lang="es-SV" sz="1600" dirty="0">
                <a:solidFill>
                  <a:schemeClr val="tx1">
                    <a:lumMod val="75000"/>
                    <a:lumOff val="25000"/>
                  </a:schemeClr>
                </a:solidFill>
              </a:rPr>
              <a:t>de capacitación para micro, pequeña y mediana empresa en </a:t>
            </a:r>
            <a:r>
              <a:rPr lang="es-SV" sz="1600" dirty="0" smtClean="0">
                <a:solidFill>
                  <a:schemeClr val="tx1">
                    <a:lumMod val="75000"/>
                    <a:lumOff val="25000"/>
                  </a:schemeClr>
                </a:solidFill>
              </a:rPr>
              <a:t>el tema </a:t>
            </a:r>
            <a:r>
              <a:rPr lang="es-SV" sz="1600" dirty="0">
                <a:solidFill>
                  <a:schemeClr val="tx1">
                    <a:lumMod val="75000"/>
                    <a:lumOff val="25000"/>
                  </a:schemeClr>
                </a:solidFill>
              </a:rPr>
              <a:t>de eficiencia </a:t>
            </a:r>
            <a:r>
              <a:rPr lang="es-SV" sz="1600" dirty="0" smtClean="0">
                <a:solidFill>
                  <a:schemeClr val="tx1">
                    <a:lumMod val="75000"/>
                    <a:lumOff val="25000"/>
                  </a:schemeClr>
                </a:solidFill>
              </a:rPr>
              <a:t>energética</a:t>
            </a: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Premio </a:t>
            </a:r>
            <a:r>
              <a:rPr lang="es-SV" sz="1600" dirty="0">
                <a:solidFill>
                  <a:schemeClr val="tx1">
                    <a:lumMod val="75000"/>
                    <a:lumOff val="25000"/>
                  </a:schemeClr>
                </a:solidFill>
              </a:rPr>
              <a:t>Nacional a la Eficiencia </a:t>
            </a:r>
            <a:r>
              <a:rPr lang="es-SV" sz="1600" dirty="0" smtClean="0">
                <a:solidFill>
                  <a:schemeClr val="tx1">
                    <a:lumMod val="75000"/>
                    <a:lumOff val="25000"/>
                  </a:schemeClr>
                </a:solidFill>
              </a:rPr>
              <a:t>Energética</a:t>
            </a:r>
            <a:endParaRPr lang="es-SV" sz="1600" dirty="0">
              <a:solidFill>
                <a:schemeClr val="tx1">
                  <a:lumMod val="75000"/>
                  <a:lumOff val="25000"/>
                </a:schemeClr>
              </a:solidFill>
            </a:endParaRPr>
          </a:p>
          <a:p>
            <a:pPr marL="285750" indent="-285750">
              <a:buFont typeface="Wingdings" panose="05000000000000000000" pitchFamily="2" charset="2"/>
              <a:buChar char="ü"/>
            </a:pPr>
            <a:r>
              <a:rPr lang="es-SV" sz="1600" dirty="0" smtClean="0">
                <a:solidFill>
                  <a:schemeClr val="tx1">
                    <a:lumMod val="75000"/>
                    <a:lumOff val="25000"/>
                  </a:schemeClr>
                </a:solidFill>
              </a:rPr>
              <a:t>Revisión </a:t>
            </a:r>
            <a:r>
              <a:rPr lang="es-SV" sz="1600" dirty="0">
                <a:solidFill>
                  <a:schemeClr val="tx1">
                    <a:lumMod val="75000"/>
                    <a:lumOff val="25000"/>
                  </a:schemeClr>
                </a:solidFill>
              </a:rPr>
              <a:t>y puesta en marcha de reglamentos técnicos en </a:t>
            </a:r>
            <a:r>
              <a:rPr lang="es-SV" sz="1600" dirty="0" smtClean="0">
                <a:solidFill>
                  <a:schemeClr val="tx1">
                    <a:lumMod val="75000"/>
                    <a:lumOff val="25000"/>
                  </a:schemeClr>
                </a:solidFill>
              </a:rPr>
              <a:t>eficiencia energética </a:t>
            </a:r>
            <a:r>
              <a:rPr lang="es-SV" sz="1600" dirty="0">
                <a:solidFill>
                  <a:schemeClr val="tx1">
                    <a:lumMod val="75000"/>
                    <a:lumOff val="25000"/>
                  </a:schemeClr>
                </a:solidFill>
              </a:rPr>
              <a:t>en El Salvador</a:t>
            </a:r>
            <a:endParaRPr lang="es-SV" sz="1600" dirty="0" smtClean="0">
              <a:solidFill>
                <a:schemeClr val="tx1">
                  <a:lumMod val="75000"/>
                  <a:lumOff val="25000"/>
                </a:schemeClr>
              </a:solidFill>
            </a:endParaRPr>
          </a:p>
        </p:txBody>
      </p:sp>
      <p:pic>
        <p:nvPicPr>
          <p:cNvPr id="5" name="3 Marcador de contenido"/>
          <p:cNvPicPr>
            <a:picLocks noChangeAspect="1"/>
          </p:cNvPicPr>
          <p:nvPr/>
        </p:nvPicPr>
        <p:blipFill rotWithShape="1">
          <a:blip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6283" t="10462" r="5435" b="17364"/>
          <a:stretch/>
        </p:blipFill>
        <p:spPr>
          <a:xfrm>
            <a:off x="7333070" y="1710416"/>
            <a:ext cx="1354295" cy="1214528"/>
          </a:xfrm>
          <a:prstGeom prst="rect">
            <a:avLst/>
          </a:prstGeom>
        </p:spPr>
      </p:pic>
      <p:sp>
        <p:nvSpPr>
          <p:cNvPr id="6" name="CuadroTexto 5"/>
          <p:cNvSpPr txBox="1"/>
          <p:nvPr/>
        </p:nvSpPr>
        <p:spPr>
          <a:xfrm>
            <a:off x="6876438" y="2924944"/>
            <a:ext cx="2267561" cy="3785652"/>
          </a:xfrm>
          <a:prstGeom prst="rect">
            <a:avLst/>
          </a:prstGeom>
          <a:noFill/>
        </p:spPr>
        <p:txBody>
          <a:bodyPr wrap="square" rtlCol="0">
            <a:spAutoFit/>
          </a:bodyPr>
          <a:lstStyle/>
          <a:p>
            <a:pPr marL="88900" indent="-88900" algn="ctr">
              <a:buFont typeface="Arial" panose="020B0604020202020204" pitchFamily="34" charset="0"/>
              <a:buChar char="•"/>
            </a:pPr>
            <a:r>
              <a:rPr lang="es-SV" sz="1200" b="1" dirty="0" smtClean="0">
                <a:solidFill>
                  <a:srgbClr val="002060"/>
                </a:solidFill>
              </a:rPr>
              <a:t>CNE (coordinador)</a:t>
            </a:r>
          </a:p>
          <a:p>
            <a:pPr marL="88900" indent="-88900" algn="ctr">
              <a:buFont typeface="Arial" panose="020B0604020202020204" pitchFamily="34" charset="0"/>
              <a:buChar char="•"/>
            </a:pPr>
            <a:r>
              <a:rPr lang="es-SV" sz="1200" b="1" dirty="0" smtClean="0">
                <a:solidFill>
                  <a:srgbClr val="002060"/>
                </a:solidFill>
              </a:rPr>
              <a:t>Defensoría del Consumidor</a:t>
            </a:r>
          </a:p>
          <a:p>
            <a:pPr marL="88900" indent="-88900" algn="ctr">
              <a:buFont typeface="Arial" panose="020B0604020202020204" pitchFamily="34" charset="0"/>
              <a:buChar char="•"/>
            </a:pPr>
            <a:r>
              <a:rPr lang="es-SV" sz="1200" b="1" dirty="0" smtClean="0">
                <a:solidFill>
                  <a:srgbClr val="002060"/>
                </a:solidFill>
              </a:rPr>
              <a:t>OSARTEC</a:t>
            </a:r>
            <a:r>
              <a:rPr lang="es-SV" sz="1200" b="1" dirty="0">
                <a:solidFill>
                  <a:srgbClr val="002060"/>
                </a:solidFill>
              </a:rPr>
              <a:t>, OSA, </a:t>
            </a:r>
            <a:r>
              <a:rPr lang="es-SV" sz="1200" b="1" dirty="0" smtClean="0">
                <a:solidFill>
                  <a:srgbClr val="002060"/>
                </a:solidFill>
              </a:rPr>
              <a:t>OSN</a:t>
            </a:r>
          </a:p>
          <a:p>
            <a:pPr marL="88900" indent="-88900" algn="ctr">
              <a:buFont typeface="Arial" panose="020B0604020202020204" pitchFamily="34" charset="0"/>
              <a:buChar char="•"/>
            </a:pPr>
            <a:r>
              <a:rPr lang="es-SV" sz="1200" b="1" dirty="0" smtClean="0">
                <a:solidFill>
                  <a:srgbClr val="002060"/>
                </a:solidFill>
              </a:rPr>
              <a:t>DICA</a:t>
            </a:r>
          </a:p>
          <a:p>
            <a:pPr marL="88900" indent="-88900" algn="ctr">
              <a:buFont typeface="Arial" panose="020B0604020202020204" pitchFamily="34" charset="0"/>
              <a:buChar char="•"/>
            </a:pPr>
            <a:r>
              <a:rPr lang="es-SV" sz="1200" b="1" dirty="0" smtClean="0">
                <a:solidFill>
                  <a:srgbClr val="002060"/>
                </a:solidFill>
              </a:rPr>
              <a:t>FONDEPRO</a:t>
            </a:r>
          </a:p>
          <a:p>
            <a:pPr marL="88900" indent="-88900" algn="ctr">
              <a:buFont typeface="Arial" panose="020B0604020202020204" pitchFamily="34" charset="0"/>
              <a:buChar char="•"/>
            </a:pPr>
            <a:r>
              <a:rPr lang="es-SV" sz="1200" b="1" dirty="0" smtClean="0">
                <a:solidFill>
                  <a:srgbClr val="002060"/>
                </a:solidFill>
              </a:rPr>
              <a:t>CONAMYPE</a:t>
            </a:r>
          </a:p>
          <a:p>
            <a:pPr marL="88900" indent="-88900" algn="ctr">
              <a:buFont typeface="Arial" panose="020B0604020202020204" pitchFamily="34" charset="0"/>
              <a:buChar char="•"/>
            </a:pPr>
            <a:r>
              <a:rPr lang="es-SV" sz="1200" b="1" dirty="0" smtClean="0">
                <a:solidFill>
                  <a:srgbClr val="002060"/>
                </a:solidFill>
              </a:rPr>
              <a:t>SIGET</a:t>
            </a:r>
          </a:p>
          <a:p>
            <a:pPr marL="88900" indent="-88900" algn="ctr">
              <a:buFont typeface="Arial" panose="020B0604020202020204" pitchFamily="34" charset="0"/>
              <a:buChar char="•"/>
            </a:pPr>
            <a:r>
              <a:rPr lang="es-SV" sz="1200" b="1" dirty="0" smtClean="0">
                <a:solidFill>
                  <a:srgbClr val="002060"/>
                </a:solidFill>
              </a:rPr>
              <a:t>CEL</a:t>
            </a:r>
          </a:p>
          <a:p>
            <a:pPr marL="88900" indent="-88900" algn="ctr">
              <a:buFont typeface="Arial" panose="020B0604020202020204" pitchFamily="34" charset="0"/>
              <a:buChar char="•"/>
            </a:pPr>
            <a:r>
              <a:rPr lang="es-SV" sz="1200" b="1" dirty="0" smtClean="0">
                <a:solidFill>
                  <a:srgbClr val="002060"/>
                </a:solidFill>
              </a:rPr>
              <a:t>BANDESAL</a:t>
            </a:r>
          </a:p>
          <a:p>
            <a:pPr marL="88900" indent="-88900" algn="ctr">
              <a:buFont typeface="Arial" panose="020B0604020202020204" pitchFamily="34" charset="0"/>
              <a:buChar char="•"/>
            </a:pPr>
            <a:r>
              <a:rPr lang="es-SV" sz="1200" b="1" dirty="0" smtClean="0">
                <a:solidFill>
                  <a:srgbClr val="002060"/>
                </a:solidFill>
              </a:rPr>
              <a:t>UCA</a:t>
            </a:r>
          </a:p>
          <a:p>
            <a:pPr marL="88900" indent="-88900" algn="ctr">
              <a:buFont typeface="Arial" panose="020B0604020202020204" pitchFamily="34" charset="0"/>
              <a:buChar char="•"/>
            </a:pPr>
            <a:r>
              <a:rPr lang="es-SV" sz="1200" b="1" dirty="0" smtClean="0">
                <a:solidFill>
                  <a:srgbClr val="002060"/>
                </a:solidFill>
              </a:rPr>
              <a:t>UDB</a:t>
            </a:r>
          </a:p>
          <a:p>
            <a:pPr marL="88900" indent="-88900" algn="ctr">
              <a:buFont typeface="Arial" panose="020B0604020202020204" pitchFamily="34" charset="0"/>
              <a:buChar char="•"/>
            </a:pPr>
            <a:r>
              <a:rPr lang="es-SV" sz="1200" b="1" dirty="0" smtClean="0">
                <a:solidFill>
                  <a:srgbClr val="002060"/>
                </a:solidFill>
              </a:rPr>
              <a:t>CNPML</a:t>
            </a:r>
          </a:p>
          <a:p>
            <a:pPr marL="88900" indent="-88900" algn="ctr">
              <a:buFont typeface="Arial" panose="020B0604020202020204" pitchFamily="34" charset="0"/>
              <a:buChar char="•"/>
            </a:pPr>
            <a:r>
              <a:rPr lang="es-SV" sz="1200" b="1" dirty="0" smtClean="0">
                <a:solidFill>
                  <a:srgbClr val="002060"/>
                </a:solidFill>
              </a:rPr>
              <a:t>ASI</a:t>
            </a:r>
          </a:p>
          <a:p>
            <a:pPr marL="88900" indent="-88900" algn="ctr">
              <a:buFont typeface="Arial" panose="020B0604020202020204" pitchFamily="34" charset="0"/>
              <a:buChar char="•"/>
            </a:pPr>
            <a:r>
              <a:rPr lang="es-SV" sz="1200" b="1" dirty="0" smtClean="0">
                <a:solidFill>
                  <a:srgbClr val="002060"/>
                </a:solidFill>
              </a:rPr>
              <a:t>Cámara </a:t>
            </a:r>
            <a:r>
              <a:rPr lang="es-SV" sz="1200" b="1" dirty="0">
                <a:solidFill>
                  <a:srgbClr val="002060"/>
                </a:solidFill>
              </a:rPr>
              <a:t>de Comercio e Industria de El </a:t>
            </a:r>
            <a:r>
              <a:rPr lang="es-SV" sz="1200" b="1" dirty="0" smtClean="0">
                <a:solidFill>
                  <a:srgbClr val="002060"/>
                </a:solidFill>
              </a:rPr>
              <a:t>Salvador</a:t>
            </a:r>
          </a:p>
          <a:p>
            <a:pPr marL="88900" indent="-88900" algn="ctr">
              <a:buFont typeface="Arial" panose="020B0604020202020204" pitchFamily="34" charset="0"/>
              <a:buChar char="•"/>
            </a:pPr>
            <a:r>
              <a:rPr lang="es-SV" sz="1200" b="1" dirty="0" smtClean="0">
                <a:solidFill>
                  <a:srgbClr val="002060"/>
                </a:solidFill>
              </a:rPr>
              <a:t>AES </a:t>
            </a:r>
            <a:r>
              <a:rPr lang="es-SV" sz="1200" b="1" dirty="0">
                <a:solidFill>
                  <a:srgbClr val="002060"/>
                </a:solidFill>
              </a:rPr>
              <a:t>El </a:t>
            </a:r>
            <a:r>
              <a:rPr lang="es-SV" sz="1200" b="1" dirty="0" smtClean="0">
                <a:solidFill>
                  <a:srgbClr val="002060"/>
                </a:solidFill>
              </a:rPr>
              <a:t>Salvador</a:t>
            </a:r>
          </a:p>
          <a:p>
            <a:pPr marL="88900" indent="-88900" algn="ctr">
              <a:buFont typeface="Arial" panose="020B0604020202020204" pitchFamily="34" charset="0"/>
              <a:buChar char="•"/>
            </a:pPr>
            <a:r>
              <a:rPr lang="es-SV" sz="1200" b="1" dirty="0" smtClean="0">
                <a:solidFill>
                  <a:srgbClr val="002060"/>
                </a:solidFill>
              </a:rPr>
              <a:t>DELSUR</a:t>
            </a:r>
          </a:p>
          <a:p>
            <a:pPr marL="88900" indent="-88900" algn="ctr">
              <a:buFont typeface="Arial" panose="020B0604020202020204" pitchFamily="34" charset="0"/>
              <a:buChar char="•"/>
            </a:pPr>
            <a:r>
              <a:rPr lang="es-SV" sz="1200" b="1" dirty="0" smtClean="0">
                <a:solidFill>
                  <a:srgbClr val="002060"/>
                </a:solidFill>
              </a:rPr>
              <a:t>BCIE</a:t>
            </a:r>
          </a:p>
          <a:p>
            <a:pPr marL="88900" indent="-88900" algn="ctr">
              <a:buFont typeface="Arial" panose="020B0604020202020204" pitchFamily="34" charset="0"/>
              <a:buChar char="•"/>
            </a:pPr>
            <a:r>
              <a:rPr lang="es-SV" sz="1200" b="1" dirty="0" smtClean="0">
                <a:solidFill>
                  <a:srgbClr val="002060"/>
                </a:solidFill>
              </a:rPr>
              <a:t>GIZ</a:t>
            </a:r>
          </a:p>
          <a:p>
            <a:pPr marL="88900" indent="-88900" algn="ctr">
              <a:buFont typeface="Arial" panose="020B0604020202020204" pitchFamily="34" charset="0"/>
              <a:buChar char="•"/>
            </a:pPr>
            <a:r>
              <a:rPr lang="es-SV" sz="1200" b="1" dirty="0" smtClean="0">
                <a:solidFill>
                  <a:srgbClr val="002060"/>
                </a:solidFill>
              </a:rPr>
              <a:t>USAID</a:t>
            </a:r>
            <a:endParaRPr lang="es-SV" sz="1200" b="1" dirty="0">
              <a:solidFill>
                <a:schemeClr val="tx1">
                  <a:lumMod val="75000"/>
                  <a:lumOff val="25000"/>
                </a:schemeClr>
              </a:solidFill>
            </a:endParaRPr>
          </a:p>
        </p:txBody>
      </p:sp>
    </p:spTree>
    <p:extLst>
      <p:ext uri="{BB962C8B-B14F-4D97-AF65-F5344CB8AC3E}">
        <p14:creationId xmlns:p14="http://schemas.microsoft.com/office/powerpoint/2010/main" val="2700642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216408"/>
            <a:ext cx="8098943" cy="1191566"/>
          </a:xfrm>
          <a:prstGeom prst="rect">
            <a:avLst/>
          </a:prstGeom>
          <a:noFill/>
        </p:spPr>
        <p:txBody>
          <a:bodyPr wrap="square" lIns="82762" tIns="41381" rIns="82762" bIns="41381" rtlCol="0">
            <a:spAutoFit/>
          </a:bodyPr>
          <a:lstStyle/>
          <a:p>
            <a:pPr algn="r"/>
            <a:r>
              <a:rPr lang="es-SV" sz="3600" b="1" dirty="0">
                <a:solidFill>
                  <a:schemeClr val="tx2"/>
                </a:solidFill>
                <a:ea typeface="+mj-ea"/>
                <a:cs typeface="+mj-cs"/>
              </a:rPr>
              <a:t>Propuesta de ley de eficiencia energética</a:t>
            </a:r>
          </a:p>
        </p:txBody>
      </p:sp>
      <p:sp>
        <p:nvSpPr>
          <p:cNvPr id="17" name="16 CuadroTexto"/>
          <p:cNvSpPr txBox="1"/>
          <p:nvPr/>
        </p:nvSpPr>
        <p:spPr>
          <a:xfrm>
            <a:off x="283790" y="1916832"/>
            <a:ext cx="8642735" cy="4176999"/>
          </a:xfrm>
          <a:prstGeom prst="rect">
            <a:avLst/>
          </a:prstGeom>
          <a:noFill/>
        </p:spPr>
        <p:txBody>
          <a:bodyPr wrap="square" lIns="82762" tIns="41381" rIns="82762" bIns="41381" rtlCol="0">
            <a:spAutoFit/>
          </a:bodyPr>
          <a:lstStyle/>
          <a:p>
            <a:r>
              <a:rPr lang="es-SV" sz="1400" dirty="0"/>
              <a:t>El CNE, con el apoyo del BID y de GIZ, desarrolló una propuesta de anteproyecto de Ley de Eficiencia Energética, que tiene como finalidad los siguientes puntos</a:t>
            </a:r>
            <a:r>
              <a:rPr lang="es-SV" sz="1400" dirty="0" smtClean="0"/>
              <a:t>:</a:t>
            </a:r>
          </a:p>
          <a:p>
            <a:endParaRPr lang="es-SV" sz="1400" dirty="0"/>
          </a:p>
          <a:p>
            <a:pPr marL="285750" indent="-285750">
              <a:buFont typeface="Arial" panose="020B0604020202020204" pitchFamily="34" charset="0"/>
              <a:buChar char="•"/>
            </a:pPr>
            <a:r>
              <a:rPr lang="es-SV" sz="1400" dirty="0" smtClean="0"/>
              <a:t>Establecer </a:t>
            </a:r>
            <a:r>
              <a:rPr lang="es-SV" sz="1400" dirty="0"/>
              <a:t>objetivos nacionales en materia de ahorro y eficiencia energética, en el marco de la política energética;</a:t>
            </a:r>
          </a:p>
          <a:p>
            <a:pPr marL="285750" indent="-285750">
              <a:buFont typeface="Arial" panose="020B0604020202020204" pitchFamily="34" charset="0"/>
              <a:buChar char="•"/>
            </a:pPr>
            <a:r>
              <a:rPr lang="es-SV" sz="1400" dirty="0" smtClean="0"/>
              <a:t>Instituir </a:t>
            </a:r>
            <a:r>
              <a:rPr lang="es-SV" sz="1400" dirty="0"/>
              <a:t>los mecanismos de cooperación y coordinación con todos los sectores.</a:t>
            </a:r>
          </a:p>
          <a:p>
            <a:pPr marL="285750" indent="-285750">
              <a:buFont typeface="Arial" panose="020B0604020202020204" pitchFamily="34" charset="0"/>
              <a:buChar char="•"/>
            </a:pPr>
            <a:r>
              <a:rPr lang="es-SV" sz="1400" dirty="0" smtClean="0"/>
              <a:t>Regular </a:t>
            </a:r>
            <a:r>
              <a:rPr lang="es-SV" sz="1400" dirty="0"/>
              <a:t>el obligatorio cumplimiento de los planes de ahorro y eficiencia energética para los sectores público y privado;</a:t>
            </a:r>
          </a:p>
          <a:p>
            <a:pPr marL="285750" indent="-285750">
              <a:buFont typeface="Arial" panose="020B0604020202020204" pitchFamily="34" charset="0"/>
              <a:buChar char="•"/>
            </a:pPr>
            <a:r>
              <a:rPr lang="es-SV" sz="1400" dirty="0" smtClean="0"/>
              <a:t>Garantizar </a:t>
            </a:r>
            <a:r>
              <a:rPr lang="es-SV" sz="1400" dirty="0"/>
              <a:t>la rectoría del estado en el impulso y aplicación de políticas de fomento del ahorro y la eficiencia energética;</a:t>
            </a:r>
          </a:p>
          <a:p>
            <a:pPr marL="285750" indent="-285750">
              <a:buFont typeface="Arial" panose="020B0604020202020204" pitchFamily="34" charset="0"/>
              <a:buChar char="•"/>
            </a:pPr>
            <a:r>
              <a:rPr lang="es-SV" sz="1400" dirty="0" smtClean="0"/>
              <a:t>La </a:t>
            </a:r>
            <a:r>
              <a:rPr lang="es-SV" sz="1400" dirty="0"/>
              <a:t>supresión gradual de las barreras culturales que obstaculizan la eficiencia energética;</a:t>
            </a:r>
          </a:p>
          <a:p>
            <a:pPr marL="285750" indent="-285750">
              <a:buFont typeface="Arial" panose="020B0604020202020204" pitchFamily="34" charset="0"/>
              <a:buChar char="•"/>
            </a:pPr>
            <a:r>
              <a:rPr lang="es-SV" sz="1400" dirty="0" smtClean="0"/>
              <a:t>Promover </a:t>
            </a:r>
            <a:r>
              <a:rPr lang="es-SV" sz="1400" dirty="0"/>
              <a:t>la participación de potenciales inversores en nuevas tecnologías de ahorro y eficiencia, así como la creación de empresas consultoras en el área de eficiencia energética; </a:t>
            </a:r>
          </a:p>
          <a:p>
            <a:pPr marL="285750" indent="-285750">
              <a:buFont typeface="Arial" panose="020B0604020202020204" pitchFamily="34" charset="0"/>
              <a:buChar char="•"/>
            </a:pPr>
            <a:r>
              <a:rPr lang="es-SV" sz="1400" dirty="0" smtClean="0"/>
              <a:t>Estimular </a:t>
            </a:r>
            <a:r>
              <a:rPr lang="es-SV" sz="1400" dirty="0"/>
              <a:t>la participación del sistema financiero nacional e internacional, en proyectos de eficiencia energética.</a:t>
            </a:r>
          </a:p>
          <a:p>
            <a:endParaRPr lang="es-SV" sz="1400" dirty="0" smtClean="0"/>
          </a:p>
          <a:p>
            <a:endParaRPr lang="es-SV" sz="1400" dirty="0"/>
          </a:p>
          <a:p>
            <a:r>
              <a:rPr lang="es-SV" sz="1400" dirty="0"/>
              <a:t>Dicha propuesta fue presentada a la Asamblea Legislativa el pasado 31 de marzo de 2014</a:t>
            </a:r>
          </a:p>
          <a:p>
            <a:endParaRPr lang="es-SV" sz="1400" dirty="0"/>
          </a:p>
        </p:txBody>
      </p:sp>
    </p:spTree>
    <p:extLst>
      <p:ext uri="{BB962C8B-B14F-4D97-AF65-F5344CB8AC3E}">
        <p14:creationId xmlns:p14="http://schemas.microsoft.com/office/powerpoint/2010/main" val="611214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6459" y="2083821"/>
            <a:ext cx="5215961" cy="2308898"/>
          </a:xfrm>
          <a:prstGeom prst="rect">
            <a:avLst/>
          </a:prstGeom>
        </p:spPr>
        <p:txBody>
          <a:bodyPr vert="horz" lIns="103867" tIns="51933" rIns="103867" bIns="51933" rtlCol="0" anchor="ctr">
            <a:norm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r>
              <a:rPr lang="es-SV" sz="3600" dirty="0" smtClean="0"/>
              <a:t>Innovación y desarrollo tecnológico</a:t>
            </a:r>
            <a:endParaRPr lang="es-SV" sz="3600" dirty="0"/>
          </a:p>
        </p:txBody>
      </p:sp>
      <p:grpSp>
        <p:nvGrpSpPr>
          <p:cNvPr id="3" name="Grupo 2"/>
          <p:cNvGrpSpPr/>
          <p:nvPr/>
        </p:nvGrpSpPr>
        <p:grpSpPr>
          <a:xfrm>
            <a:off x="868208" y="1268760"/>
            <a:ext cx="1983854" cy="3175149"/>
            <a:chOff x="2051017" y="1643650"/>
            <a:chExt cx="2009602" cy="3175149"/>
          </a:xfrm>
        </p:grpSpPr>
        <p:sp>
          <p:nvSpPr>
            <p:cNvPr id="9" name="Oval 6"/>
            <p:cNvSpPr/>
            <p:nvPr/>
          </p:nvSpPr>
          <p:spPr>
            <a:xfrm>
              <a:off x="2051017" y="2407521"/>
              <a:ext cx="2009602" cy="2411278"/>
            </a:xfrm>
            <a:prstGeom prst="ellipse">
              <a:avLst/>
            </a:prstGeom>
            <a:ln/>
          </p:spPr>
          <p:style>
            <a:lnRef idx="1">
              <a:schemeClr val="accent1"/>
            </a:lnRef>
            <a:fillRef idx="3">
              <a:schemeClr val="accent1"/>
            </a:fillRef>
            <a:effectRef idx="2">
              <a:schemeClr val="accent1"/>
            </a:effectRef>
            <a:fontRef idx="minor">
              <a:schemeClr val="lt1"/>
            </a:fontRef>
          </p:style>
          <p:txBody>
            <a:bodyPr lIns="103867" tIns="51933" rIns="103867" bIns="51933" rtlCol="0" anchor="ctr"/>
            <a:lstStyle/>
            <a:p>
              <a:pPr algn="ctr"/>
              <a:r>
                <a:rPr lang="es-ES" b="1" spc="50">
                  <a:ln w="0"/>
                  <a:solidFill>
                    <a:schemeClr val="bg2"/>
                  </a:solidFill>
                  <a:effectLst>
                    <a:innerShdw blurRad="63500" dist="50800" dir="13500000">
                      <a:srgbClr val="000000">
                        <a:alpha val="50000"/>
                      </a:srgbClr>
                    </a:innerShdw>
                  </a:effectLst>
                  <a:latin typeface="+mj-lt"/>
                </a:rPr>
                <a:t>             </a:t>
              </a:r>
            </a:p>
          </p:txBody>
        </p:sp>
        <p:sp>
          <p:nvSpPr>
            <p:cNvPr id="10" name="TextBox 5"/>
            <p:cNvSpPr txBox="1"/>
            <p:nvPr/>
          </p:nvSpPr>
          <p:spPr>
            <a:xfrm>
              <a:off x="2301636" y="1643650"/>
              <a:ext cx="1190875" cy="3074924"/>
            </a:xfrm>
            <a:prstGeom prst="rect">
              <a:avLst/>
            </a:prstGeom>
            <a:noFill/>
          </p:spPr>
          <p:txBody>
            <a:bodyPr wrap="square" lIns="103867" tIns="51933" rIns="103867" bIns="51933" rtlCol="0">
              <a:spAutoFit/>
            </a:bodyPr>
            <a:lstStyle/>
            <a:p>
              <a:r>
                <a:rPr lang="es-ES" sz="19300" b="1" spc="50" dirty="0" smtClean="0">
                  <a:ln w="0"/>
                  <a:solidFill>
                    <a:schemeClr val="bg2"/>
                  </a:solidFill>
                  <a:effectLst>
                    <a:innerShdw blurRad="63500" dist="50800" dir="13500000">
                      <a:srgbClr val="000000">
                        <a:alpha val="50000"/>
                      </a:srgbClr>
                    </a:innerShdw>
                  </a:effectLst>
                  <a:cs typeface="Arial" pitchFamily="34" charset="0"/>
                </a:rPr>
                <a:t>4</a:t>
              </a:r>
              <a:endParaRPr lang="es-ES" sz="19300" b="1" spc="50" dirty="0">
                <a:ln w="0"/>
                <a:solidFill>
                  <a:schemeClr val="bg2"/>
                </a:solidFill>
                <a:effectLst>
                  <a:innerShdw blurRad="63500" dist="50800" dir="13500000">
                    <a:srgbClr val="000000">
                      <a:alpha val="50000"/>
                    </a:srgbClr>
                  </a:innerShdw>
                </a:effectLst>
                <a:cs typeface="Arial" pitchFamily="34" charset="0"/>
              </a:endParaRPr>
            </a:p>
          </p:txBody>
        </p:sp>
      </p:grpSp>
      <p:pic>
        <p:nvPicPr>
          <p:cNvPr id="6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38238" y="6183712"/>
            <a:ext cx="686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28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1640" y="260648"/>
            <a:ext cx="7628494" cy="1077218"/>
          </a:xfrm>
          <a:prstGeom prst="rect">
            <a:avLst/>
          </a:prstGeom>
          <a:noFill/>
        </p:spPr>
        <p:txBody>
          <a:bodyPr wrap="square" rtlCol="0">
            <a:spAutoFit/>
          </a:bodyPr>
          <a:lstStyle/>
          <a:p>
            <a:pPr algn="r"/>
            <a:r>
              <a:rPr lang="es-SV" sz="3200" b="1" dirty="0" smtClean="0">
                <a:solidFill>
                  <a:srgbClr val="002060"/>
                </a:solidFill>
              </a:rPr>
              <a:t>Programa Regional de Entrenamiento en Geotermia</a:t>
            </a:r>
            <a:endParaRPr lang="es-SV" sz="3200" b="1" dirty="0">
              <a:solidFill>
                <a:srgbClr val="002060"/>
              </a:solidFill>
            </a:endParaRPr>
          </a:p>
        </p:txBody>
      </p:sp>
      <p:sp>
        <p:nvSpPr>
          <p:cNvPr id="4" name="CuadroTexto 3"/>
          <p:cNvSpPr txBox="1"/>
          <p:nvPr/>
        </p:nvSpPr>
        <p:spPr>
          <a:xfrm>
            <a:off x="99551" y="1447611"/>
            <a:ext cx="6927881" cy="5293757"/>
          </a:xfrm>
          <a:prstGeom prst="rect">
            <a:avLst/>
          </a:prstGeom>
          <a:noFill/>
        </p:spPr>
        <p:txBody>
          <a:bodyPr wrap="square" rtlCol="0">
            <a:spAutoFit/>
          </a:bodyPr>
          <a:lstStyle/>
          <a:p>
            <a:pPr marL="285750" indent="-285750">
              <a:buFont typeface="Arial" panose="020B0604020202020204" pitchFamily="34" charset="0"/>
              <a:buChar char="•"/>
            </a:pPr>
            <a:r>
              <a:rPr lang="es-SV" sz="1300" b="1" dirty="0" smtClean="0">
                <a:solidFill>
                  <a:schemeClr val="tx1">
                    <a:lumMod val="75000"/>
                    <a:lumOff val="25000"/>
                  </a:schemeClr>
                </a:solidFill>
              </a:rPr>
              <a:t>Objetivos</a:t>
            </a:r>
            <a:r>
              <a:rPr lang="es-SV" sz="1300" dirty="0" smtClean="0">
                <a:solidFill>
                  <a:schemeClr val="tx1">
                    <a:lumMod val="75000"/>
                    <a:lumOff val="25000"/>
                  </a:schemeClr>
                </a:solidFill>
              </a:rPr>
              <a:t>:</a:t>
            </a:r>
            <a:endParaRPr lang="es-SV" sz="1300" dirty="0">
              <a:solidFill>
                <a:schemeClr val="tx1">
                  <a:lumMod val="75000"/>
                  <a:lumOff val="25000"/>
                </a:schemeClr>
              </a:solidFill>
            </a:endParaRPr>
          </a:p>
          <a:p>
            <a:pPr marL="342900" indent="-342900">
              <a:buFont typeface="+mj-lt"/>
              <a:buAutoNum type="arabicPeriod"/>
            </a:pPr>
            <a:r>
              <a:rPr lang="es-SV" sz="1300" dirty="0" smtClean="0">
                <a:solidFill>
                  <a:schemeClr val="tx1">
                    <a:lumMod val="75000"/>
                    <a:lumOff val="25000"/>
                  </a:schemeClr>
                </a:solidFill>
              </a:rPr>
              <a:t>Capacitar profesionales de América Latina y el Caribe en el área de geotermia aprovechando la amplia experiencia que han acumulado técnicos salvadoreños en el tema.</a:t>
            </a:r>
          </a:p>
          <a:p>
            <a:pPr marL="342900" indent="-342900">
              <a:buFont typeface="+mj-lt"/>
              <a:buAutoNum type="arabicPeriod"/>
            </a:pPr>
            <a:endParaRPr lang="es-SV" sz="1300" dirty="0">
              <a:solidFill>
                <a:schemeClr val="tx1">
                  <a:lumMod val="75000"/>
                  <a:lumOff val="25000"/>
                </a:schemeClr>
              </a:solidFill>
            </a:endParaRPr>
          </a:p>
          <a:p>
            <a:pPr marL="342900" indent="-342900">
              <a:buFont typeface="+mj-lt"/>
              <a:buAutoNum type="arabicPeriod"/>
            </a:pPr>
            <a:r>
              <a:rPr lang="es-SV" sz="1300" dirty="0" smtClean="0">
                <a:solidFill>
                  <a:schemeClr val="tx1">
                    <a:lumMod val="75000"/>
                    <a:lumOff val="25000"/>
                  </a:schemeClr>
                </a:solidFill>
              </a:rPr>
              <a:t>Establecer </a:t>
            </a:r>
            <a:r>
              <a:rPr lang="es-SV" sz="1300" dirty="0">
                <a:solidFill>
                  <a:schemeClr val="tx1">
                    <a:lumMod val="75000"/>
                    <a:lumOff val="25000"/>
                  </a:schemeClr>
                </a:solidFill>
              </a:rPr>
              <a:t>los cimientos administrativos, </a:t>
            </a:r>
            <a:r>
              <a:rPr lang="es-SV" sz="1300" dirty="0" smtClean="0">
                <a:solidFill>
                  <a:schemeClr val="tx1">
                    <a:lumMod val="75000"/>
                    <a:lumOff val="25000"/>
                  </a:schemeClr>
                </a:solidFill>
              </a:rPr>
              <a:t>financieros</a:t>
            </a:r>
            <a:r>
              <a:rPr lang="es-SV" sz="1300" dirty="0">
                <a:solidFill>
                  <a:schemeClr val="tx1">
                    <a:lumMod val="75000"/>
                    <a:lumOff val="25000"/>
                  </a:schemeClr>
                </a:solidFill>
              </a:rPr>
              <a:t>, curriculares, de </a:t>
            </a:r>
            <a:r>
              <a:rPr lang="es-SV" sz="1300" dirty="0" smtClean="0">
                <a:solidFill>
                  <a:schemeClr val="tx1">
                    <a:lumMod val="75000"/>
                    <a:lumOff val="25000"/>
                  </a:schemeClr>
                </a:solidFill>
              </a:rPr>
              <a:t>para la auto sostenibilidad  del Programa.</a:t>
            </a:r>
          </a:p>
          <a:p>
            <a:endParaRPr lang="es-SV" sz="1300" dirty="0">
              <a:solidFill>
                <a:schemeClr val="tx1">
                  <a:lumMod val="75000"/>
                  <a:lumOff val="25000"/>
                </a:schemeClr>
              </a:solidFill>
            </a:endParaRPr>
          </a:p>
          <a:p>
            <a:pPr marL="285750" indent="-285750">
              <a:buFont typeface="Arial" panose="020B0604020202020204" pitchFamily="34" charset="0"/>
              <a:buChar char="•"/>
            </a:pPr>
            <a:r>
              <a:rPr lang="es-SV" sz="1300" b="1" dirty="0" smtClean="0">
                <a:solidFill>
                  <a:schemeClr val="tx1">
                    <a:lumMod val="75000"/>
                    <a:lumOff val="25000"/>
                  </a:schemeClr>
                </a:solidFill>
              </a:rPr>
              <a:t>Financiamiento: 			BID, NDF</a:t>
            </a:r>
          </a:p>
          <a:p>
            <a:pPr marL="285750" indent="-285750">
              <a:buFont typeface="Arial" panose="020B0604020202020204" pitchFamily="34" charset="0"/>
              <a:buChar char="•"/>
            </a:pPr>
            <a:r>
              <a:rPr lang="es-SV" sz="1300" b="1" dirty="0" smtClean="0">
                <a:solidFill>
                  <a:schemeClr val="tx1">
                    <a:lumMod val="75000"/>
                    <a:lumOff val="25000"/>
                  </a:schemeClr>
                </a:solidFill>
              </a:rPr>
              <a:t>Ejecutores:	 		CNE, </a:t>
            </a:r>
            <a:r>
              <a:rPr lang="es-SV" sz="1300" b="1" dirty="0" err="1" smtClean="0">
                <a:solidFill>
                  <a:schemeClr val="tx1">
                    <a:lumMod val="75000"/>
                    <a:lumOff val="25000"/>
                  </a:schemeClr>
                </a:solidFill>
              </a:rPr>
              <a:t>LaGeo</a:t>
            </a:r>
            <a:r>
              <a:rPr lang="es-SV" sz="1300" b="1" dirty="0" smtClean="0">
                <a:solidFill>
                  <a:schemeClr val="tx1">
                    <a:lumMod val="75000"/>
                    <a:lumOff val="25000"/>
                  </a:schemeClr>
                </a:solidFill>
              </a:rPr>
              <a:t>, UES</a:t>
            </a:r>
          </a:p>
          <a:p>
            <a:pPr marL="285750" indent="-285750">
              <a:buFont typeface="Arial" panose="020B0604020202020204" pitchFamily="34" charset="0"/>
              <a:buChar char="•"/>
            </a:pPr>
            <a:r>
              <a:rPr lang="es-SV" sz="1300" b="1" dirty="0" smtClean="0">
                <a:solidFill>
                  <a:schemeClr val="tx1">
                    <a:lumMod val="75000"/>
                    <a:lumOff val="25000"/>
                  </a:schemeClr>
                </a:solidFill>
              </a:rPr>
              <a:t>Monto total del programa: 		USD 2.84 millones</a:t>
            </a:r>
            <a:endParaRPr lang="es-SV" sz="1300" dirty="0" smtClean="0">
              <a:solidFill>
                <a:schemeClr val="tx1">
                  <a:lumMod val="75000"/>
                  <a:lumOff val="25000"/>
                </a:schemeClr>
              </a:solidFill>
            </a:endParaRPr>
          </a:p>
          <a:p>
            <a:endParaRPr lang="es-SV" sz="1300" dirty="0" smtClean="0">
              <a:solidFill>
                <a:schemeClr val="tx1">
                  <a:lumMod val="75000"/>
                  <a:lumOff val="25000"/>
                </a:schemeClr>
              </a:solidFill>
            </a:endParaRPr>
          </a:p>
          <a:p>
            <a:pPr marL="285750" indent="-285750">
              <a:buFont typeface="Arial" panose="020B0604020202020204" pitchFamily="34" charset="0"/>
              <a:buChar char="•"/>
            </a:pPr>
            <a:r>
              <a:rPr lang="es-SV" sz="1300" b="1" dirty="0" smtClean="0">
                <a:solidFill>
                  <a:schemeClr val="tx1">
                    <a:lumMod val="75000"/>
                    <a:lumOff val="25000"/>
                  </a:schemeClr>
                </a:solidFill>
              </a:rPr>
              <a:t>Modalidad</a:t>
            </a:r>
            <a:endParaRPr lang="es-SV" sz="1300" dirty="0" smtClean="0">
              <a:solidFill>
                <a:schemeClr val="tx1">
                  <a:lumMod val="75000"/>
                  <a:lumOff val="25000"/>
                </a:schemeClr>
              </a:solidFill>
            </a:endParaRPr>
          </a:p>
          <a:p>
            <a:pPr marL="342900" indent="-342900">
              <a:buFont typeface="+mj-lt"/>
              <a:buAutoNum type="arabicPeriod"/>
            </a:pPr>
            <a:r>
              <a:rPr lang="es-SV" sz="1300" dirty="0" smtClean="0">
                <a:solidFill>
                  <a:schemeClr val="tx1">
                    <a:lumMod val="75000"/>
                    <a:lumOff val="25000"/>
                  </a:schemeClr>
                </a:solidFill>
              </a:rPr>
              <a:t>Se otorga beca completa a estudiantes extranjeros, la cual incluye transporte entre el país de origen y El Salvador, alojamiento, matrícula, alimentación, estipendio para gastos varios, transporte entre el lugar de estadía y el lugar donde se imparten los cursos, seguro médico.</a:t>
            </a:r>
          </a:p>
          <a:p>
            <a:pPr marL="342900" indent="-342900">
              <a:buFont typeface="+mj-lt"/>
              <a:buAutoNum type="arabicPeriod"/>
            </a:pPr>
            <a:endParaRPr lang="es-SV" sz="1300" dirty="0">
              <a:solidFill>
                <a:schemeClr val="tx1">
                  <a:lumMod val="75000"/>
                  <a:lumOff val="25000"/>
                </a:schemeClr>
              </a:solidFill>
            </a:endParaRPr>
          </a:p>
          <a:p>
            <a:pPr marL="342900" indent="-342900">
              <a:buFont typeface="+mj-lt"/>
              <a:buAutoNum type="arabicPeriod"/>
            </a:pPr>
            <a:r>
              <a:rPr lang="es-SV" sz="1300" dirty="0" smtClean="0">
                <a:solidFill>
                  <a:schemeClr val="tx1">
                    <a:lumMod val="75000"/>
                    <a:lumOff val="25000"/>
                  </a:schemeClr>
                </a:solidFill>
              </a:rPr>
              <a:t>Se otorga beca completa a estudiantes nacionales, la cual incluye matrícula y estipendio para gastos varios. También pueden participar estudiantes que paguen el curso por cuenta propia.</a:t>
            </a:r>
          </a:p>
          <a:p>
            <a:pPr marL="342900" indent="-342900">
              <a:buFont typeface="+mj-lt"/>
              <a:buAutoNum type="arabicPeriod"/>
            </a:pPr>
            <a:endParaRPr lang="es-SV" sz="1300" dirty="0">
              <a:solidFill>
                <a:schemeClr val="tx1">
                  <a:lumMod val="75000"/>
                  <a:lumOff val="25000"/>
                </a:schemeClr>
              </a:solidFill>
            </a:endParaRPr>
          </a:p>
          <a:p>
            <a:pPr marL="285750" indent="-285750">
              <a:buFont typeface="Arial" panose="020B0604020202020204" pitchFamily="34" charset="0"/>
              <a:buChar char="•"/>
            </a:pPr>
            <a:r>
              <a:rPr lang="es-SV" sz="1300" b="1" dirty="0" smtClean="0">
                <a:solidFill>
                  <a:schemeClr val="tx1">
                    <a:lumMod val="75000"/>
                    <a:lumOff val="25000"/>
                  </a:schemeClr>
                </a:solidFill>
              </a:rPr>
              <a:t>Número total de ediciones: 3 ediciones iniciando en 2013.</a:t>
            </a:r>
            <a:endParaRPr lang="es-SV" sz="1300" dirty="0" smtClean="0">
              <a:solidFill>
                <a:schemeClr val="tx1">
                  <a:lumMod val="75000"/>
                  <a:lumOff val="25000"/>
                </a:schemeClr>
              </a:solidFill>
            </a:endParaRPr>
          </a:p>
          <a:p>
            <a:r>
              <a:rPr lang="es-SV" sz="1300" dirty="0" smtClean="0">
                <a:solidFill>
                  <a:schemeClr val="tx1">
                    <a:lumMod val="75000"/>
                    <a:lumOff val="25000"/>
                  </a:schemeClr>
                </a:solidFill>
              </a:rPr>
              <a:t>A la fecha se está realizando la segunda edición del Programa, el cual terminará en noviembre con la clausura.</a:t>
            </a:r>
          </a:p>
          <a:p>
            <a:endParaRPr lang="es-SV" sz="1300" dirty="0">
              <a:solidFill>
                <a:schemeClr val="tx1">
                  <a:lumMod val="75000"/>
                  <a:lumOff val="25000"/>
                </a:schemeClr>
              </a:solidFill>
            </a:endParaRPr>
          </a:p>
          <a:p>
            <a:pPr marL="285750" indent="-285750">
              <a:buFont typeface="Arial" panose="020B0604020202020204" pitchFamily="34" charset="0"/>
              <a:buChar char="•"/>
            </a:pPr>
            <a:r>
              <a:rPr lang="es-SV" sz="1300" b="1" dirty="0" smtClean="0">
                <a:solidFill>
                  <a:schemeClr val="tx1">
                    <a:lumMod val="75000"/>
                    <a:lumOff val="25000"/>
                  </a:schemeClr>
                </a:solidFill>
              </a:rPr>
              <a:t>Duración de cada curso: 5 meses que incluye una pasantía en </a:t>
            </a:r>
            <a:r>
              <a:rPr lang="es-SV" sz="1300" b="1" dirty="0" err="1" smtClean="0">
                <a:solidFill>
                  <a:schemeClr val="tx1">
                    <a:lumMod val="75000"/>
                    <a:lumOff val="25000"/>
                  </a:schemeClr>
                </a:solidFill>
              </a:rPr>
              <a:t>LaGeo</a:t>
            </a:r>
            <a:r>
              <a:rPr lang="es-SV" sz="1300" b="1" dirty="0" smtClean="0">
                <a:solidFill>
                  <a:schemeClr val="tx1">
                    <a:lumMod val="75000"/>
                    <a:lumOff val="25000"/>
                  </a:schemeClr>
                </a:solidFill>
              </a:rPr>
              <a:t> para los estudiantes extranjeros</a:t>
            </a:r>
            <a:r>
              <a:rPr lang="es-SV" sz="1300" dirty="0" smtClean="0">
                <a:solidFill>
                  <a:schemeClr val="tx1">
                    <a:lumMod val="75000"/>
                    <a:lumOff val="25000"/>
                  </a:schemeClr>
                </a:solidFill>
              </a:rPr>
              <a:t>.</a:t>
            </a:r>
          </a:p>
        </p:txBody>
      </p:sp>
      <p:pic>
        <p:nvPicPr>
          <p:cNvPr id="6" name="Picture 4" descr="http://vidamasverde.com/blog/wp-content/uploads/2012/04/LogoBID.jpg"/>
          <p:cNvPicPr>
            <a:picLocks noChangeAspect="1" noChangeArrowheads="1"/>
          </p:cNvPicPr>
          <p:nvPr/>
        </p:nvPicPr>
        <p:blipFill rotWithShape="1">
          <a:blip>
            <a:clrChange>
              <a:clrFrom>
                <a:srgbClr val="FEFEFE"/>
              </a:clrFrom>
              <a:clrTo>
                <a:srgbClr val="FEFEFE">
                  <a:alpha val="0"/>
                </a:srgbClr>
              </a:clrTo>
            </a:clrChange>
            <a:extLst>
              <a:ext uri="{28A0092B-C50C-407E-A947-70E740481C1C}">
                <a14:useLocalDpi xmlns:a14="http://schemas.microsoft.com/office/drawing/2010/main" val="0"/>
              </a:ext>
            </a:extLst>
          </a:blip>
          <a:srcRect l="4317" t="15940" r="4483" b="20364"/>
          <a:stretch/>
        </p:blipFill>
        <p:spPr bwMode="auto">
          <a:xfrm>
            <a:off x="7281995" y="2744002"/>
            <a:ext cx="1394461" cy="684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logoeps.net/wp-content/uploads/2012/05/ndf-logo.jpg"/>
          <p:cNvPicPr>
            <a:picLocks noChangeAspect="1" noChangeArrowheads="1"/>
          </p:cNvPicPr>
          <p:nvPr/>
        </p:nvPicPr>
        <p:blipFill rotWithShape="1">
          <a:blip cstate="print">
            <a:clrChange>
              <a:clrFrom>
                <a:srgbClr val="FFFFFF"/>
              </a:clrFrom>
              <a:clrTo>
                <a:srgbClr val="FFFFFF">
                  <a:alpha val="0"/>
                </a:srgbClr>
              </a:clrTo>
            </a:clrChange>
            <a:extLst>
              <a:ext uri="{28A0092B-C50C-407E-A947-70E740481C1C}">
                <a14:useLocalDpi xmlns:a14="http://schemas.microsoft.com/office/drawing/2010/main" val="0"/>
              </a:ext>
            </a:extLst>
          </a:blip>
          <a:srcRect l="4763" t="4209" r="6158" b="5548"/>
          <a:stretch/>
        </p:blipFill>
        <p:spPr bwMode="auto">
          <a:xfrm>
            <a:off x="7342152" y="3573016"/>
            <a:ext cx="1406312" cy="973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encrypted-tbn2.gstatic.com/images?q=tbn:ANd9GcScwY4bkiVbMfrHA25T681lPRgnVgnKVcpyliICRTsacbzzy-IG5g"/>
          <p:cNvPicPr>
            <a:picLocks noChangeAspect="1" noChangeArrowheads="1"/>
          </p:cNvPicPr>
          <p:nvPr/>
        </p:nvPicPr>
        <p:blipFill rotWithShape="1">
          <a:blip>
            <a:clrChange>
              <a:clrFrom>
                <a:srgbClr val="FFFFFF"/>
              </a:clrFrom>
              <a:clrTo>
                <a:srgbClr val="FFFFFF">
                  <a:alpha val="0"/>
                </a:srgbClr>
              </a:clrTo>
            </a:clrChange>
            <a:extLst>
              <a:ext uri="{28A0092B-C50C-407E-A947-70E740481C1C}">
                <a14:useLocalDpi xmlns:a14="http://schemas.microsoft.com/office/drawing/2010/main" val="0"/>
              </a:ext>
            </a:extLst>
          </a:blip>
          <a:srcRect l="3703" t="4548" r="4527" b="27614"/>
          <a:stretch/>
        </p:blipFill>
        <p:spPr bwMode="auto">
          <a:xfrm>
            <a:off x="6975660" y="1550222"/>
            <a:ext cx="1794627" cy="1051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lageo.com.sv/images/logo.png"/>
          <p:cNvPicPr>
            <a:picLocks noChangeAspect="1" noChangeArrowheads="1"/>
          </p:cNvPicPr>
          <p:nvPr/>
        </p:nvPicPr>
        <p:blipFill rotWithShape="1">
          <a:blip>
            <a:extLst>
              <a:ext uri="{28A0092B-C50C-407E-A947-70E740481C1C}">
                <a14:useLocalDpi xmlns:a14="http://schemas.microsoft.com/office/drawing/2010/main" val="0"/>
              </a:ext>
            </a:extLst>
          </a:blip>
          <a:srcRect b="25259"/>
          <a:stretch/>
        </p:blipFill>
        <p:spPr bwMode="auto">
          <a:xfrm>
            <a:off x="6917163" y="4738696"/>
            <a:ext cx="1600471" cy="5278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voces.org.sv/wp-content/uploads/2013/07/logo-UES.jpeg"/>
          <p:cNvPicPr>
            <a:picLocks noChangeAspect="1" noChangeArrowheads="1"/>
          </p:cNvPicPr>
          <p:nvPr/>
        </p:nvPicPr>
        <p:blipFill>
          <a:blip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7520" y="5266506"/>
            <a:ext cx="978823" cy="156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80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1077218"/>
          </a:xfrm>
          <a:prstGeom prst="rect">
            <a:avLst/>
          </a:prstGeom>
          <a:noFill/>
        </p:spPr>
        <p:txBody>
          <a:bodyPr wrap="square" rtlCol="0">
            <a:spAutoFit/>
          </a:bodyPr>
          <a:lstStyle/>
          <a:p>
            <a:pPr algn="r"/>
            <a:r>
              <a:rPr lang="es-SV" sz="3200" b="1" dirty="0" smtClean="0">
                <a:solidFill>
                  <a:srgbClr val="002060"/>
                </a:solidFill>
              </a:rPr>
              <a:t>Capacitación en diseño e instalación de sistemas solares fotovoltaicos</a:t>
            </a:r>
            <a:endParaRPr lang="es-SV" sz="3200" b="1" dirty="0">
              <a:solidFill>
                <a:srgbClr val="002060"/>
              </a:solidFill>
            </a:endParaRPr>
          </a:p>
        </p:txBody>
      </p:sp>
      <p:sp>
        <p:nvSpPr>
          <p:cNvPr id="4" name="CuadroTexto 3"/>
          <p:cNvSpPr txBox="1"/>
          <p:nvPr/>
        </p:nvSpPr>
        <p:spPr>
          <a:xfrm>
            <a:off x="368711" y="1489576"/>
            <a:ext cx="7108722" cy="4801314"/>
          </a:xfrm>
          <a:prstGeom prst="rect">
            <a:avLst/>
          </a:prstGeom>
          <a:noFill/>
        </p:spPr>
        <p:txBody>
          <a:bodyPr wrap="square" rtlCol="0">
            <a:spAutoFit/>
          </a:bodyPr>
          <a:lstStyle/>
          <a:p>
            <a:pPr marL="285750" indent="-285750">
              <a:buFont typeface="Arial" panose="020B0604020202020204" pitchFamily="34" charset="0"/>
              <a:buChar char="•"/>
            </a:pPr>
            <a:r>
              <a:rPr lang="es-SV" b="1" dirty="0" smtClean="0">
                <a:solidFill>
                  <a:schemeClr val="tx1">
                    <a:lumMod val="75000"/>
                    <a:lumOff val="25000"/>
                  </a:schemeClr>
                </a:solidFill>
              </a:rPr>
              <a:t>Contexto: Convenio de Cooperación CNE – ITCA</a:t>
            </a:r>
          </a:p>
          <a:p>
            <a:pPr marL="285750" indent="-285750">
              <a:buFont typeface="Arial" panose="020B0604020202020204" pitchFamily="34" charset="0"/>
              <a:buChar char="•"/>
            </a:pPr>
            <a:endParaRPr lang="es-SV" b="1" dirty="0">
              <a:solidFill>
                <a:schemeClr val="tx1">
                  <a:lumMod val="75000"/>
                  <a:lumOff val="25000"/>
                </a:schemeClr>
              </a:solidFill>
            </a:endParaRPr>
          </a:p>
          <a:p>
            <a:pPr marL="285750" indent="-285750">
              <a:buFont typeface="Arial" panose="020B0604020202020204" pitchFamily="34" charset="0"/>
              <a:buChar char="•"/>
            </a:pPr>
            <a:r>
              <a:rPr lang="es-SV" b="1" dirty="0" smtClean="0">
                <a:solidFill>
                  <a:schemeClr val="tx1">
                    <a:lumMod val="75000"/>
                    <a:lumOff val="25000"/>
                  </a:schemeClr>
                </a:solidFill>
              </a:rPr>
              <a:t>Objetivo</a:t>
            </a:r>
            <a:r>
              <a:rPr lang="es-SV" b="1" dirty="0">
                <a:solidFill>
                  <a:schemeClr val="tx1">
                    <a:lumMod val="75000"/>
                    <a:lumOff val="25000"/>
                  </a:schemeClr>
                </a:solidFill>
              </a:rPr>
              <a:t>:</a:t>
            </a:r>
            <a:endParaRPr lang="es-SV" dirty="0">
              <a:solidFill>
                <a:schemeClr val="tx1">
                  <a:lumMod val="75000"/>
                  <a:lumOff val="25000"/>
                </a:schemeClr>
              </a:solidFill>
            </a:endParaRPr>
          </a:p>
          <a:p>
            <a:r>
              <a:rPr lang="es-SV" dirty="0" smtClean="0">
                <a:solidFill>
                  <a:schemeClr val="tx1">
                    <a:lumMod val="75000"/>
                    <a:lumOff val="25000"/>
                  </a:schemeClr>
                </a:solidFill>
              </a:rPr>
              <a:t>Contribuir </a:t>
            </a:r>
            <a:r>
              <a:rPr lang="es-SV" dirty="0">
                <a:solidFill>
                  <a:schemeClr val="tx1">
                    <a:lumMod val="75000"/>
                    <a:lumOff val="25000"/>
                  </a:schemeClr>
                </a:solidFill>
              </a:rPr>
              <a:t>en el proceso </a:t>
            </a:r>
            <a:r>
              <a:rPr lang="es-SV" dirty="0" smtClean="0">
                <a:solidFill>
                  <a:schemeClr val="tx1">
                    <a:lumMod val="75000"/>
                    <a:lumOff val="25000"/>
                  </a:schemeClr>
                </a:solidFill>
              </a:rPr>
              <a:t>de fortalecimiento </a:t>
            </a:r>
            <a:r>
              <a:rPr lang="es-SV" dirty="0">
                <a:solidFill>
                  <a:schemeClr val="tx1">
                    <a:lumMod val="75000"/>
                    <a:lumOff val="25000"/>
                  </a:schemeClr>
                </a:solidFill>
              </a:rPr>
              <a:t>de las capacidades técnicas </a:t>
            </a:r>
            <a:r>
              <a:rPr lang="es-SV" dirty="0" smtClean="0">
                <a:solidFill>
                  <a:schemeClr val="tx1">
                    <a:lumMod val="75000"/>
                    <a:lumOff val="25000"/>
                  </a:schemeClr>
                </a:solidFill>
              </a:rPr>
              <a:t>del recurso </a:t>
            </a:r>
            <a:r>
              <a:rPr lang="es-SV" dirty="0">
                <a:solidFill>
                  <a:schemeClr val="tx1">
                    <a:lumMod val="75000"/>
                    <a:lumOff val="25000"/>
                  </a:schemeClr>
                </a:solidFill>
              </a:rPr>
              <a:t>humano acerca de la variedad de fuentes renovables de </a:t>
            </a:r>
            <a:r>
              <a:rPr lang="es-SV" dirty="0" smtClean="0">
                <a:solidFill>
                  <a:schemeClr val="tx1">
                    <a:lumMod val="75000"/>
                    <a:lumOff val="25000"/>
                  </a:schemeClr>
                </a:solidFill>
              </a:rPr>
              <a:t>energía, </a:t>
            </a:r>
            <a:r>
              <a:rPr lang="es-SV" dirty="0">
                <a:solidFill>
                  <a:schemeClr val="tx1">
                    <a:lumMod val="75000"/>
                    <a:lumOff val="25000"/>
                  </a:schemeClr>
                </a:solidFill>
              </a:rPr>
              <a:t>eficiencia energética, </a:t>
            </a:r>
            <a:r>
              <a:rPr lang="es-SV" dirty="0" smtClean="0">
                <a:solidFill>
                  <a:schemeClr val="tx1">
                    <a:lumMod val="75000"/>
                    <a:lumOff val="25000"/>
                  </a:schemeClr>
                </a:solidFill>
              </a:rPr>
              <a:t>innovación y </a:t>
            </a:r>
            <a:r>
              <a:rPr lang="es-SV" dirty="0">
                <a:solidFill>
                  <a:schemeClr val="tx1">
                    <a:lumMod val="75000"/>
                    <a:lumOff val="25000"/>
                  </a:schemeClr>
                </a:solidFill>
              </a:rPr>
              <a:t>desarrollo tecnológico y políticas energéticas para formar profesionales integrales y competentes que contribuyan al </a:t>
            </a:r>
            <a:r>
              <a:rPr lang="es-SV" dirty="0" smtClean="0">
                <a:solidFill>
                  <a:schemeClr val="tx1">
                    <a:lumMod val="75000"/>
                    <a:lumOff val="25000"/>
                  </a:schemeClr>
                </a:solidFill>
              </a:rPr>
              <a:t>desarrollo </a:t>
            </a:r>
            <a:r>
              <a:rPr lang="es-SV" dirty="0">
                <a:solidFill>
                  <a:schemeClr val="tx1">
                    <a:lumMod val="75000"/>
                    <a:lumOff val="25000"/>
                  </a:schemeClr>
                </a:solidFill>
              </a:rPr>
              <a:t>nacional</a:t>
            </a:r>
            <a:r>
              <a:rPr lang="es-SV" dirty="0" smtClean="0">
                <a:solidFill>
                  <a:schemeClr val="tx1">
                    <a:lumMod val="75000"/>
                    <a:lumOff val="25000"/>
                  </a:schemeClr>
                </a:solidFill>
              </a:rPr>
              <a:t>.</a:t>
            </a:r>
          </a:p>
          <a:p>
            <a:endParaRPr lang="es-SV" dirty="0" smtClean="0">
              <a:solidFill>
                <a:schemeClr val="tx1">
                  <a:lumMod val="75000"/>
                  <a:lumOff val="25000"/>
                </a:schemeClr>
              </a:solidFill>
            </a:endParaRPr>
          </a:p>
          <a:p>
            <a:pPr marL="285750" indent="-285750">
              <a:buFont typeface="Arial" panose="020B0604020202020204" pitchFamily="34" charset="0"/>
              <a:buChar char="•"/>
            </a:pPr>
            <a:r>
              <a:rPr lang="es-SV" b="1" dirty="0" smtClean="0">
                <a:solidFill>
                  <a:schemeClr val="tx1">
                    <a:lumMod val="75000"/>
                    <a:lumOff val="25000"/>
                  </a:schemeClr>
                </a:solidFill>
              </a:rPr>
              <a:t>Cursos impartidos bajo el convenio de cooperación</a:t>
            </a:r>
          </a:p>
          <a:p>
            <a:endParaRPr lang="es-SV" b="1" dirty="0">
              <a:solidFill>
                <a:schemeClr val="tx1">
                  <a:lumMod val="75000"/>
                  <a:lumOff val="25000"/>
                </a:schemeClr>
              </a:solidFill>
            </a:endParaRPr>
          </a:p>
          <a:p>
            <a:pPr marL="342900" indent="-342900">
              <a:buFont typeface="Wingdings" panose="05000000000000000000" pitchFamily="2" charset="2"/>
              <a:buChar char="v"/>
            </a:pPr>
            <a:r>
              <a:rPr lang="es-SV" b="1" dirty="0" smtClean="0">
                <a:solidFill>
                  <a:schemeClr val="tx1">
                    <a:lumMod val="75000"/>
                    <a:lumOff val="25000"/>
                  </a:schemeClr>
                </a:solidFill>
              </a:rPr>
              <a:t>“</a:t>
            </a:r>
            <a:r>
              <a:rPr lang="es-SV" b="1" dirty="0">
                <a:solidFill>
                  <a:schemeClr val="tx1">
                    <a:lumMod val="75000"/>
                    <a:lumOff val="25000"/>
                  </a:schemeClr>
                </a:solidFill>
              </a:rPr>
              <a:t>Instalación </a:t>
            </a:r>
            <a:r>
              <a:rPr lang="es-SV" b="1" dirty="0" smtClean="0">
                <a:solidFill>
                  <a:schemeClr val="tx1">
                    <a:lumMod val="75000"/>
                    <a:lumOff val="25000"/>
                  </a:schemeClr>
                </a:solidFill>
              </a:rPr>
              <a:t>y mantenimiento </a:t>
            </a:r>
            <a:r>
              <a:rPr lang="es-SV" b="1" dirty="0">
                <a:solidFill>
                  <a:schemeClr val="tx1">
                    <a:lumMod val="75000"/>
                    <a:lumOff val="25000"/>
                  </a:schemeClr>
                </a:solidFill>
              </a:rPr>
              <a:t>de sistemas solares fotovoltaicos utilizados en </a:t>
            </a:r>
            <a:r>
              <a:rPr lang="es-SV" b="1" dirty="0" smtClean="0">
                <a:solidFill>
                  <a:schemeClr val="tx1">
                    <a:lumMod val="75000"/>
                    <a:lumOff val="25000"/>
                  </a:schemeClr>
                </a:solidFill>
              </a:rPr>
              <a:t>electrificación rural”</a:t>
            </a:r>
            <a:endParaRPr lang="es-SV" dirty="0" smtClean="0">
              <a:solidFill>
                <a:schemeClr val="tx1">
                  <a:lumMod val="75000"/>
                  <a:lumOff val="25000"/>
                </a:schemeClr>
              </a:solidFill>
            </a:endParaRPr>
          </a:p>
          <a:p>
            <a:pPr marL="800100" lvl="1" indent="-342900">
              <a:buFont typeface="Arial" panose="020B0604020202020204" pitchFamily="34" charset="0"/>
              <a:buChar char="•"/>
            </a:pPr>
            <a:r>
              <a:rPr lang="es-SV" u="sng" dirty="0" smtClean="0">
                <a:solidFill>
                  <a:schemeClr val="tx1">
                    <a:lumMod val="75000"/>
                    <a:lumOff val="25000"/>
                  </a:schemeClr>
                </a:solidFill>
              </a:rPr>
              <a:t>Participantes totales 63</a:t>
            </a:r>
          </a:p>
          <a:p>
            <a:pPr marL="342900" indent="-342900">
              <a:buFont typeface="+mj-lt"/>
              <a:buAutoNum type="arabicPeriod"/>
            </a:pPr>
            <a:endParaRPr lang="es-SV" dirty="0" smtClean="0">
              <a:solidFill>
                <a:schemeClr val="tx1">
                  <a:lumMod val="75000"/>
                  <a:lumOff val="25000"/>
                </a:schemeClr>
              </a:solidFill>
            </a:endParaRPr>
          </a:p>
          <a:p>
            <a:pPr marL="342900" indent="-342900">
              <a:buFont typeface="Wingdings" panose="05000000000000000000" pitchFamily="2" charset="2"/>
              <a:buChar char="v"/>
            </a:pPr>
            <a:r>
              <a:rPr lang="es-SV" dirty="0" smtClean="0">
                <a:solidFill>
                  <a:schemeClr val="tx1">
                    <a:lumMod val="75000"/>
                    <a:lumOff val="25000"/>
                  </a:schemeClr>
                </a:solidFill>
              </a:rPr>
              <a:t>“</a:t>
            </a:r>
            <a:r>
              <a:rPr lang="es-SV" b="1" dirty="0">
                <a:solidFill>
                  <a:schemeClr val="tx1">
                    <a:lumMod val="75000"/>
                    <a:lumOff val="25000"/>
                  </a:schemeClr>
                </a:solidFill>
              </a:rPr>
              <a:t>Instalación de sistemas </a:t>
            </a:r>
            <a:r>
              <a:rPr lang="es-SV" b="1" dirty="0" smtClean="0">
                <a:solidFill>
                  <a:schemeClr val="tx1">
                    <a:lumMod val="75000"/>
                    <a:lumOff val="25000"/>
                  </a:schemeClr>
                </a:solidFill>
              </a:rPr>
              <a:t>solares fotovoltaicos </a:t>
            </a:r>
            <a:r>
              <a:rPr lang="es-SV" b="1" dirty="0">
                <a:solidFill>
                  <a:schemeClr val="tx1">
                    <a:lumMod val="75000"/>
                    <a:lumOff val="25000"/>
                  </a:schemeClr>
                </a:solidFill>
              </a:rPr>
              <a:t>conectados a la red</a:t>
            </a:r>
            <a:r>
              <a:rPr lang="es-SV" b="1" dirty="0" smtClean="0">
                <a:solidFill>
                  <a:schemeClr val="tx1">
                    <a:lumMod val="75000"/>
                    <a:lumOff val="25000"/>
                  </a:schemeClr>
                </a:solidFill>
              </a:rPr>
              <a:t>”</a:t>
            </a:r>
            <a:endParaRPr lang="es-SV" dirty="0">
              <a:solidFill>
                <a:schemeClr val="tx1">
                  <a:lumMod val="75000"/>
                  <a:lumOff val="25000"/>
                </a:schemeClr>
              </a:solidFill>
            </a:endParaRPr>
          </a:p>
          <a:p>
            <a:pPr marL="800100" lvl="1" indent="-342900">
              <a:buFont typeface="Arial" panose="020B0604020202020204" pitchFamily="34" charset="0"/>
              <a:buChar char="•"/>
            </a:pPr>
            <a:r>
              <a:rPr lang="es-SV" u="sng" dirty="0" smtClean="0">
                <a:solidFill>
                  <a:schemeClr val="tx1">
                    <a:lumMod val="75000"/>
                    <a:lumOff val="25000"/>
                  </a:schemeClr>
                </a:solidFill>
              </a:rPr>
              <a:t>Participantes totales 30</a:t>
            </a:r>
          </a:p>
        </p:txBody>
      </p:sp>
      <p:pic>
        <p:nvPicPr>
          <p:cNvPr id="1026" name="Picture 2" descr="http://aplicaciones.itca.edu.sv/consultanotas/logoitcag.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671542" y="2652141"/>
            <a:ext cx="1228725" cy="70485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369" r="11384"/>
          <a:stretch/>
        </p:blipFill>
        <p:spPr>
          <a:xfrm>
            <a:off x="7917656" y="1628800"/>
            <a:ext cx="736498" cy="801303"/>
          </a:xfrm>
          <a:prstGeom prst="rect">
            <a:avLst/>
          </a:prstGeom>
        </p:spPr>
      </p:pic>
      <p:pic>
        <p:nvPicPr>
          <p:cNvPr id="1028" name="Picture 4" descr="http://monicaherrera.com/site/wp-content/uploads/2011/09/aes.jpg"/>
          <p:cNvPicPr>
            <a:picLocks noChangeAspect="1" noChangeArrowheads="1"/>
          </p:cNvPicPr>
          <p:nvPr/>
        </p:nvPicPr>
        <p:blipFill rotWithShape="1">
          <a:blip>
            <a:extLst>
              <a:ext uri="{28A0092B-C50C-407E-A947-70E740481C1C}">
                <a14:useLocalDpi xmlns:a14="http://schemas.microsoft.com/office/drawing/2010/main" val="0"/>
              </a:ext>
            </a:extLst>
          </a:blip>
          <a:srcRect l="11763" t="15288" r="10580" b="13527"/>
          <a:stretch/>
        </p:blipFill>
        <p:spPr bwMode="auto">
          <a:xfrm>
            <a:off x="7671542" y="3553943"/>
            <a:ext cx="1128252" cy="8111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erene.org/wp-content/uploads/2012/07/giz-logo.png"/>
          <p:cNvPicPr>
            <a:picLocks noChangeAspect="1" noChangeArrowheads="1"/>
          </p:cNvPicPr>
          <p:nvPr/>
        </p:nvPicPr>
        <p:blipFill rotWithShape="1">
          <a:blip>
            <a:extLst>
              <a:ext uri="{28A0092B-C50C-407E-A947-70E740481C1C}">
                <a14:useLocalDpi xmlns:a14="http://schemas.microsoft.com/office/drawing/2010/main" val="0"/>
              </a:ext>
            </a:extLst>
          </a:blip>
          <a:srcRect t="24750" b="19950"/>
          <a:stretch/>
        </p:blipFill>
        <p:spPr bwMode="auto">
          <a:xfrm>
            <a:off x="7671542" y="4502442"/>
            <a:ext cx="1368926" cy="6280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fbcdn-profile-a.akamaihd.net/hprofile-ak-xpf1/v/t1.0-1/p160x160/10583905_689970777754507_651380325603706589_n.jpg?oh=866e2574beec0d57c9ab429c824a96b7&amp;oe=54823E9B&amp;__gda__=1417271796_507db408ba5ac97fc7d377d3f60aecfc"/>
          <p:cNvPicPr>
            <a:picLocks noChangeAspect="1" noChangeArrowheads="1"/>
          </p:cNvPicPr>
          <p:nvPr/>
        </p:nvPicPr>
        <p:blipFill>
          <a:blip>
            <a:clrChange>
              <a:clrFrom>
                <a:srgbClr val="E1E5FE"/>
              </a:clrFrom>
              <a:clrTo>
                <a:srgbClr val="E1E5FE">
                  <a:alpha val="0"/>
                </a:srgbClr>
              </a:clrTo>
            </a:clrChange>
            <a:extLst>
              <a:ext uri="{28A0092B-C50C-407E-A947-70E740481C1C}">
                <a14:useLocalDpi xmlns:a14="http://schemas.microsoft.com/office/drawing/2010/main" val="0"/>
              </a:ext>
            </a:extLst>
          </a:blip>
          <a:srcRect/>
          <a:stretch>
            <a:fillRect/>
          </a:stretch>
        </p:blipFill>
        <p:spPr bwMode="auto">
          <a:xfrm>
            <a:off x="8008374" y="5177518"/>
            <a:ext cx="817069" cy="108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0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6459" y="2083821"/>
            <a:ext cx="5215961" cy="2308898"/>
          </a:xfrm>
          <a:prstGeom prst="rect">
            <a:avLst/>
          </a:prstGeom>
        </p:spPr>
        <p:txBody>
          <a:bodyPr vert="horz" lIns="103867" tIns="51933" rIns="103867" bIns="51933" rtlCol="0" anchor="ctr">
            <a:norm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r>
              <a:rPr lang="es-SV" sz="3600" dirty="0" smtClean="0"/>
              <a:t>Integración energética regional</a:t>
            </a:r>
            <a:endParaRPr lang="es-SV" sz="3600" dirty="0"/>
          </a:p>
        </p:txBody>
      </p:sp>
      <p:grpSp>
        <p:nvGrpSpPr>
          <p:cNvPr id="3" name="Grupo 2"/>
          <p:cNvGrpSpPr/>
          <p:nvPr/>
        </p:nvGrpSpPr>
        <p:grpSpPr>
          <a:xfrm>
            <a:off x="868208" y="1340768"/>
            <a:ext cx="1983854" cy="3103141"/>
            <a:chOff x="2051017" y="1715658"/>
            <a:chExt cx="2009602" cy="3103141"/>
          </a:xfrm>
        </p:grpSpPr>
        <p:sp>
          <p:nvSpPr>
            <p:cNvPr id="9" name="Oval 6"/>
            <p:cNvSpPr/>
            <p:nvPr/>
          </p:nvSpPr>
          <p:spPr>
            <a:xfrm>
              <a:off x="2051017" y="2407521"/>
              <a:ext cx="2009602" cy="2411278"/>
            </a:xfrm>
            <a:prstGeom prst="ellipse">
              <a:avLst/>
            </a:prstGeom>
            <a:ln/>
          </p:spPr>
          <p:style>
            <a:lnRef idx="1">
              <a:schemeClr val="accent1"/>
            </a:lnRef>
            <a:fillRef idx="3">
              <a:schemeClr val="accent1"/>
            </a:fillRef>
            <a:effectRef idx="2">
              <a:schemeClr val="accent1"/>
            </a:effectRef>
            <a:fontRef idx="minor">
              <a:schemeClr val="lt1"/>
            </a:fontRef>
          </p:style>
          <p:txBody>
            <a:bodyPr lIns="103867" tIns="51933" rIns="103867" bIns="51933" rtlCol="0" anchor="ctr"/>
            <a:lstStyle/>
            <a:p>
              <a:pPr algn="ctr"/>
              <a:r>
                <a:rPr lang="es-ES" b="1" spc="50">
                  <a:ln w="0"/>
                  <a:solidFill>
                    <a:schemeClr val="bg2"/>
                  </a:solidFill>
                  <a:effectLst>
                    <a:innerShdw blurRad="63500" dist="50800" dir="13500000">
                      <a:srgbClr val="000000">
                        <a:alpha val="50000"/>
                      </a:srgbClr>
                    </a:innerShdw>
                  </a:effectLst>
                  <a:latin typeface="+mj-lt"/>
                </a:rPr>
                <a:t>             </a:t>
              </a:r>
            </a:p>
          </p:txBody>
        </p:sp>
        <p:sp>
          <p:nvSpPr>
            <p:cNvPr id="10" name="TextBox 5"/>
            <p:cNvSpPr txBox="1"/>
            <p:nvPr/>
          </p:nvSpPr>
          <p:spPr>
            <a:xfrm>
              <a:off x="2460380" y="1715658"/>
              <a:ext cx="1190875" cy="3074924"/>
            </a:xfrm>
            <a:prstGeom prst="rect">
              <a:avLst/>
            </a:prstGeom>
            <a:noFill/>
          </p:spPr>
          <p:txBody>
            <a:bodyPr wrap="square" lIns="103867" tIns="51933" rIns="103867" bIns="51933" rtlCol="0">
              <a:spAutoFit/>
            </a:bodyPr>
            <a:lstStyle/>
            <a:p>
              <a:r>
                <a:rPr lang="es-ES" sz="19300" b="1" spc="50" dirty="0" smtClean="0">
                  <a:ln w="0"/>
                  <a:solidFill>
                    <a:schemeClr val="bg2"/>
                  </a:solidFill>
                  <a:effectLst>
                    <a:innerShdw blurRad="63500" dist="50800" dir="13500000">
                      <a:srgbClr val="000000">
                        <a:alpha val="50000"/>
                      </a:srgbClr>
                    </a:innerShdw>
                  </a:effectLst>
                  <a:cs typeface="Arial" pitchFamily="34" charset="0"/>
                </a:rPr>
                <a:t>5</a:t>
              </a:r>
              <a:endParaRPr lang="es-ES" sz="19300" b="1" spc="50" dirty="0">
                <a:ln w="0"/>
                <a:solidFill>
                  <a:schemeClr val="bg2"/>
                </a:solidFill>
                <a:effectLst>
                  <a:innerShdw blurRad="63500" dist="50800" dir="13500000">
                    <a:srgbClr val="000000">
                      <a:alpha val="50000"/>
                    </a:srgbClr>
                  </a:innerShdw>
                </a:effectLst>
                <a:cs typeface="Arial" pitchFamily="34" charset="0"/>
              </a:endParaRPr>
            </a:p>
          </p:txBody>
        </p:sp>
      </p:grpSp>
      <p:pic>
        <p:nvPicPr>
          <p:cNvPr id="6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38238" y="6183712"/>
            <a:ext cx="686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668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88640"/>
            <a:ext cx="8892480" cy="1252537"/>
          </a:xfrm>
        </p:spPr>
        <p:txBody>
          <a:bodyPr/>
          <a:lstStyle/>
          <a:p>
            <a:pPr algn="r">
              <a:lnSpc>
                <a:spcPct val="100000"/>
              </a:lnSpc>
            </a:pPr>
            <a:r>
              <a:rPr lang="es-SV" sz="3600" b="1" dirty="0">
                <a:solidFill>
                  <a:schemeClr val="tx2">
                    <a:lumMod val="50000"/>
                  </a:schemeClr>
                </a:solidFill>
                <a:effectLst/>
              </a:rPr>
              <a:t>Participación en el Consejo Director del Mercado Eléctrico Regional</a:t>
            </a:r>
            <a:endParaRPr lang="es-SV" sz="3600" b="1" dirty="0">
              <a:solidFill>
                <a:schemeClr val="tx2">
                  <a:lumMod val="50000"/>
                </a:schemeClr>
              </a:solidFill>
            </a:endParaRPr>
          </a:p>
        </p:txBody>
      </p:sp>
      <p:sp>
        <p:nvSpPr>
          <p:cNvPr id="3" name="2 Marcador de contenido"/>
          <p:cNvSpPr>
            <a:spLocks noGrp="1"/>
          </p:cNvSpPr>
          <p:nvPr>
            <p:ph idx="4294967295"/>
          </p:nvPr>
        </p:nvSpPr>
        <p:spPr>
          <a:xfrm>
            <a:off x="179512" y="1628775"/>
            <a:ext cx="8964488" cy="4099584"/>
          </a:xfrm>
        </p:spPr>
        <p:txBody>
          <a:bodyPr wrap="square">
            <a:spAutoFit/>
          </a:bodyPr>
          <a:lstStyle/>
          <a:p>
            <a:r>
              <a:rPr lang="es-SV" sz="1400" dirty="0">
                <a:solidFill>
                  <a:schemeClr val="tx1"/>
                </a:solidFill>
                <a:latin typeface="+mn-lt"/>
              </a:rPr>
              <a:t>El Salvador, a través del CNE y su Secretario Ejecutivo ha participado activamente en el Consejo Director de Mercado Eléctrico Regional (CD-MER). Este grupo es el que dicta la política que se debe seguir en el Mercado Eléctrico Regional y está conformado por las autoridades de política energética de cada país.</a:t>
            </a:r>
          </a:p>
          <a:p>
            <a:endParaRPr lang="es-SV" sz="1400" dirty="0">
              <a:solidFill>
                <a:schemeClr val="tx1"/>
              </a:solidFill>
              <a:latin typeface="+mn-lt"/>
            </a:endParaRPr>
          </a:p>
          <a:p>
            <a:r>
              <a:rPr lang="es-SV" sz="1400" dirty="0">
                <a:solidFill>
                  <a:schemeClr val="tx1"/>
                </a:solidFill>
                <a:latin typeface="+mn-lt"/>
              </a:rPr>
              <a:t>El CDMER impulsó la activación del MER, para lo cual la Comisión Regional de Interconexión Eléctrica aprobó el Reglamento del MER más un “procedimiento de detalle complementario”. Es así como el MER inició su operación oficial a mediados del año 2013.</a:t>
            </a:r>
          </a:p>
          <a:p>
            <a:pPr marL="0" indent="0">
              <a:buNone/>
            </a:pPr>
            <a:endParaRPr lang="es-SV" sz="1400" dirty="0">
              <a:solidFill>
                <a:schemeClr val="tx1"/>
              </a:solidFill>
              <a:latin typeface="+mn-lt"/>
            </a:endParaRPr>
          </a:p>
          <a:p>
            <a:r>
              <a:rPr lang="es-SV" sz="1400" dirty="0">
                <a:solidFill>
                  <a:schemeClr val="tx1"/>
                </a:solidFill>
                <a:latin typeface="+mn-lt"/>
              </a:rPr>
              <a:t>El CDMER indicó al Ente Operador Regional (EOR) que iniciara el estudio de derechos de transmisión, esenciales para el desarrollo del MER y para los contratos regionales de largo plazo para el suministro de energía entre países.</a:t>
            </a:r>
          </a:p>
          <a:p>
            <a:pPr marL="0" indent="0">
              <a:buNone/>
            </a:pPr>
            <a:endParaRPr lang="es-SV" sz="1400" dirty="0">
              <a:solidFill>
                <a:schemeClr val="tx1"/>
              </a:solidFill>
              <a:latin typeface="+mn-lt"/>
            </a:endParaRPr>
          </a:p>
          <a:p>
            <a:r>
              <a:rPr lang="es-SV" sz="1400" dirty="0">
                <a:solidFill>
                  <a:schemeClr val="tx1"/>
                </a:solidFill>
                <a:latin typeface="+mn-lt"/>
              </a:rPr>
              <a:t>El CDMER mantiene una estrecha relación con la Comisión de Interconexión Eléctrica Regional (CRIE), la cual está conformada por los reguladores de electricidad de cada país. El CD-MER dicta la política y la CRIE regula el MER.</a:t>
            </a:r>
          </a:p>
          <a:p>
            <a:pPr marL="0" indent="0">
              <a:buNone/>
            </a:pPr>
            <a:endParaRPr lang="es-SV" sz="1400" dirty="0">
              <a:solidFill>
                <a:schemeClr val="tx1"/>
              </a:solidFill>
              <a:latin typeface="+mn-lt"/>
            </a:endParaRPr>
          </a:p>
          <a:p>
            <a:r>
              <a:rPr lang="es-SV" sz="1400" dirty="0">
                <a:solidFill>
                  <a:schemeClr val="tx1"/>
                </a:solidFill>
                <a:latin typeface="+mn-lt"/>
              </a:rPr>
              <a:t>El CNE es parte de la Junta Directiva de la Unidad de Transacciones a través de su Secretario Ejecutivo y el Asesor Jurídico del CNE. La UT es el administrador y operador del mercado eléctrico nacional.</a:t>
            </a:r>
          </a:p>
        </p:txBody>
      </p:sp>
    </p:spTree>
    <p:extLst>
      <p:ext uri="{BB962C8B-B14F-4D97-AF65-F5344CB8AC3E}">
        <p14:creationId xmlns:p14="http://schemas.microsoft.com/office/powerpoint/2010/main" val="72619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6459" y="2083821"/>
            <a:ext cx="5215961" cy="2308898"/>
          </a:xfrm>
          <a:prstGeom prst="rect">
            <a:avLst/>
          </a:prstGeom>
        </p:spPr>
        <p:txBody>
          <a:bodyPr vert="horz" lIns="103867" tIns="51933" rIns="103867" bIns="51933" rtlCol="0" anchor="ctr">
            <a:norm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r>
              <a:rPr lang="es-SV" sz="3600" dirty="0" smtClean="0"/>
              <a:t>Ampliación de cobertura y tarifas sociales preferentes</a:t>
            </a:r>
            <a:endParaRPr lang="es-SV" sz="3600" dirty="0"/>
          </a:p>
        </p:txBody>
      </p:sp>
      <p:grpSp>
        <p:nvGrpSpPr>
          <p:cNvPr id="3" name="Grupo 2"/>
          <p:cNvGrpSpPr/>
          <p:nvPr/>
        </p:nvGrpSpPr>
        <p:grpSpPr>
          <a:xfrm>
            <a:off x="868208" y="1700808"/>
            <a:ext cx="1983854" cy="3074924"/>
            <a:chOff x="2051017" y="2075698"/>
            <a:chExt cx="2009602" cy="3074924"/>
          </a:xfrm>
        </p:grpSpPr>
        <p:sp>
          <p:nvSpPr>
            <p:cNvPr id="9" name="Oval 6"/>
            <p:cNvSpPr/>
            <p:nvPr/>
          </p:nvSpPr>
          <p:spPr>
            <a:xfrm>
              <a:off x="2051017" y="2407521"/>
              <a:ext cx="2009602" cy="2411278"/>
            </a:xfrm>
            <a:prstGeom prst="ellipse">
              <a:avLst/>
            </a:prstGeom>
            <a:ln/>
          </p:spPr>
          <p:style>
            <a:lnRef idx="1">
              <a:schemeClr val="accent1"/>
            </a:lnRef>
            <a:fillRef idx="3">
              <a:schemeClr val="accent1"/>
            </a:fillRef>
            <a:effectRef idx="2">
              <a:schemeClr val="accent1"/>
            </a:effectRef>
            <a:fontRef idx="minor">
              <a:schemeClr val="lt1"/>
            </a:fontRef>
          </p:style>
          <p:txBody>
            <a:bodyPr lIns="103867" tIns="51933" rIns="103867" bIns="51933" rtlCol="0" anchor="ctr"/>
            <a:lstStyle/>
            <a:p>
              <a:pPr algn="ctr"/>
              <a:r>
                <a:rPr lang="es-ES" b="1" spc="50">
                  <a:ln w="0"/>
                  <a:solidFill>
                    <a:schemeClr val="bg2"/>
                  </a:solidFill>
                  <a:effectLst>
                    <a:innerShdw blurRad="63500" dist="50800" dir="13500000">
                      <a:srgbClr val="000000">
                        <a:alpha val="50000"/>
                      </a:srgbClr>
                    </a:innerShdw>
                  </a:effectLst>
                  <a:latin typeface="+mj-lt"/>
                </a:rPr>
                <a:t>             </a:t>
              </a:r>
            </a:p>
          </p:txBody>
        </p:sp>
        <p:sp>
          <p:nvSpPr>
            <p:cNvPr id="10" name="TextBox 5"/>
            <p:cNvSpPr txBox="1"/>
            <p:nvPr/>
          </p:nvSpPr>
          <p:spPr>
            <a:xfrm>
              <a:off x="2277842" y="2075698"/>
              <a:ext cx="1190875" cy="3074924"/>
            </a:xfrm>
            <a:prstGeom prst="rect">
              <a:avLst/>
            </a:prstGeom>
            <a:noFill/>
          </p:spPr>
          <p:txBody>
            <a:bodyPr wrap="square" lIns="103867" tIns="51933" rIns="103867" bIns="51933" rtlCol="0">
              <a:spAutoFit/>
            </a:bodyPr>
            <a:lstStyle/>
            <a:p>
              <a:r>
                <a:rPr lang="es-ES" sz="19300" b="1" spc="50" dirty="0" smtClean="0">
                  <a:ln w="0"/>
                  <a:solidFill>
                    <a:schemeClr val="bg2"/>
                  </a:solidFill>
                  <a:effectLst>
                    <a:innerShdw blurRad="63500" dist="50800" dir="13500000">
                      <a:srgbClr val="000000">
                        <a:alpha val="50000"/>
                      </a:srgbClr>
                    </a:innerShdw>
                  </a:effectLst>
                  <a:cs typeface="Arial" pitchFamily="34" charset="0"/>
                </a:rPr>
                <a:t>6</a:t>
              </a:r>
              <a:endParaRPr lang="es-ES" sz="19300" b="1" spc="50" dirty="0">
                <a:ln w="0"/>
                <a:solidFill>
                  <a:schemeClr val="bg2"/>
                </a:solidFill>
                <a:effectLst>
                  <a:innerShdw blurRad="63500" dist="50800" dir="13500000">
                    <a:srgbClr val="000000">
                      <a:alpha val="50000"/>
                    </a:srgbClr>
                  </a:innerShdw>
                </a:effectLst>
                <a:cs typeface="Arial" pitchFamily="34" charset="0"/>
              </a:endParaRPr>
            </a:p>
          </p:txBody>
        </p:sp>
      </p:grpSp>
      <p:pic>
        <p:nvPicPr>
          <p:cNvPr id="6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38238" y="6183712"/>
            <a:ext cx="686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075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4624"/>
            <a:ext cx="8892480" cy="1252537"/>
          </a:xfrm>
        </p:spPr>
        <p:txBody>
          <a:bodyPr>
            <a:normAutofit/>
          </a:bodyPr>
          <a:lstStyle/>
          <a:p>
            <a:pPr algn="r">
              <a:lnSpc>
                <a:spcPct val="100000"/>
              </a:lnSpc>
            </a:pPr>
            <a:r>
              <a:rPr lang="es-SV" sz="2800" b="1" dirty="0">
                <a:solidFill>
                  <a:schemeClr val="tx2">
                    <a:lumMod val="50000"/>
                  </a:schemeClr>
                </a:solidFill>
                <a:effectLst/>
              </a:rPr>
              <a:t>Estrategia de focalización del subsidio al consumo residencial de energía eléctrica</a:t>
            </a:r>
            <a:endParaRPr lang="es-SV" sz="2800" b="1" dirty="0">
              <a:solidFill>
                <a:schemeClr val="tx2">
                  <a:lumMod val="50000"/>
                </a:schemeClr>
              </a:solidFill>
            </a:endParaRPr>
          </a:p>
        </p:txBody>
      </p:sp>
      <p:sp>
        <p:nvSpPr>
          <p:cNvPr id="3" name="2 Marcador de contenido"/>
          <p:cNvSpPr>
            <a:spLocks noGrp="1"/>
          </p:cNvSpPr>
          <p:nvPr>
            <p:ph idx="4294967295"/>
          </p:nvPr>
        </p:nvSpPr>
        <p:spPr>
          <a:xfrm>
            <a:off x="467544" y="1628800"/>
            <a:ext cx="8229600" cy="4800600"/>
          </a:xfrm>
        </p:spPr>
        <p:txBody>
          <a:bodyPr>
            <a:spAutoFit/>
          </a:bodyPr>
          <a:lstStyle/>
          <a:p>
            <a:pPr>
              <a:buFont typeface="Wingdings" panose="05000000000000000000" pitchFamily="2" charset="2"/>
              <a:buChar char="§"/>
            </a:pPr>
            <a:r>
              <a:rPr lang="es-SV" sz="1800" dirty="0">
                <a:solidFill>
                  <a:schemeClr val="tx1"/>
                </a:solidFill>
                <a:latin typeface="+mn-lt"/>
              </a:rPr>
              <a:t>El CNE cuenta con diversas propuestas para que el subsidio al consumo de energía eléctrica llegue efectivamente a las familias más necesitadas.</a:t>
            </a:r>
          </a:p>
          <a:p>
            <a:pPr>
              <a:buFont typeface="Wingdings" panose="05000000000000000000" pitchFamily="2" charset="2"/>
              <a:buChar char="§"/>
            </a:pPr>
            <a:endParaRPr lang="es-SV" sz="1800" dirty="0">
              <a:solidFill>
                <a:schemeClr val="tx1"/>
              </a:solidFill>
              <a:latin typeface="+mn-lt"/>
            </a:endParaRPr>
          </a:p>
          <a:p>
            <a:pPr>
              <a:buFont typeface="Wingdings" panose="05000000000000000000" pitchFamily="2" charset="2"/>
              <a:buChar char="§"/>
            </a:pPr>
            <a:r>
              <a:rPr lang="es-SV" sz="1800" dirty="0">
                <a:solidFill>
                  <a:schemeClr val="tx1"/>
                </a:solidFill>
                <a:latin typeface="+mn-lt"/>
              </a:rPr>
              <a:t>El gobierno de El Salvador ha mantenido el subsidio a las familias con consumos de 1 a 99 </a:t>
            </a:r>
            <a:r>
              <a:rPr lang="es-SV" sz="1800" dirty="0" err="1">
                <a:solidFill>
                  <a:schemeClr val="tx1"/>
                </a:solidFill>
                <a:latin typeface="+mn-lt"/>
              </a:rPr>
              <a:t>kWh</a:t>
            </a:r>
            <a:r>
              <a:rPr lang="es-SV" sz="1800" dirty="0">
                <a:solidFill>
                  <a:schemeClr val="tx1"/>
                </a:solidFill>
                <a:latin typeface="+mn-lt"/>
              </a:rPr>
              <a:t>/mes erogando más de 140 millones de dólares por año.</a:t>
            </a:r>
          </a:p>
          <a:p>
            <a:pPr>
              <a:buFont typeface="Wingdings" panose="05000000000000000000" pitchFamily="2" charset="2"/>
              <a:buChar char="§"/>
            </a:pPr>
            <a:endParaRPr lang="es-SV" sz="1800" dirty="0">
              <a:solidFill>
                <a:schemeClr val="tx1"/>
              </a:solidFill>
              <a:latin typeface="+mn-lt"/>
            </a:endParaRPr>
          </a:p>
          <a:p>
            <a:pPr>
              <a:buFont typeface="Wingdings" panose="05000000000000000000" pitchFamily="2" charset="2"/>
              <a:buChar char="§"/>
            </a:pPr>
            <a:r>
              <a:rPr lang="es-SV" sz="1800" dirty="0">
                <a:solidFill>
                  <a:schemeClr val="tx1"/>
                </a:solidFill>
                <a:latin typeface="+mn-lt"/>
              </a:rPr>
              <a:t>Se ha otorgado también un subsidio temporal a familias con consumo de 100 a 200 </a:t>
            </a:r>
            <a:r>
              <a:rPr lang="es-SV" sz="1800" dirty="0" err="1">
                <a:solidFill>
                  <a:schemeClr val="tx1"/>
                </a:solidFill>
                <a:latin typeface="+mn-lt"/>
              </a:rPr>
              <a:t>kWh</a:t>
            </a:r>
            <a:r>
              <a:rPr lang="es-SV" sz="1800" dirty="0">
                <a:solidFill>
                  <a:schemeClr val="tx1"/>
                </a:solidFill>
                <a:latin typeface="+mn-lt"/>
              </a:rPr>
              <a:t>/mes, erogando más de 30 millones de dólares por año.</a:t>
            </a:r>
          </a:p>
          <a:p>
            <a:pPr>
              <a:buFont typeface="Wingdings" panose="05000000000000000000" pitchFamily="2" charset="2"/>
              <a:buChar char="§"/>
            </a:pPr>
            <a:endParaRPr lang="es-SV" sz="1800" dirty="0">
              <a:solidFill>
                <a:schemeClr val="tx1"/>
              </a:solidFill>
              <a:latin typeface="+mn-lt"/>
            </a:endParaRPr>
          </a:p>
          <a:p>
            <a:pPr>
              <a:buFont typeface="Wingdings" panose="05000000000000000000" pitchFamily="2" charset="2"/>
              <a:buChar char="§"/>
            </a:pPr>
            <a:r>
              <a:rPr lang="es-SV" sz="1800" dirty="0">
                <a:solidFill>
                  <a:schemeClr val="tx1"/>
                </a:solidFill>
                <a:latin typeface="+mn-lt"/>
              </a:rPr>
              <a:t>Se ha mantenido el subsidio a sistemas de bombeo y </a:t>
            </a:r>
            <a:r>
              <a:rPr lang="es-SV" sz="1800" dirty="0" err="1">
                <a:solidFill>
                  <a:schemeClr val="tx1"/>
                </a:solidFill>
                <a:latin typeface="+mn-lt"/>
              </a:rPr>
              <a:t>rebombeo</a:t>
            </a:r>
            <a:r>
              <a:rPr lang="es-SV" sz="1800" dirty="0">
                <a:solidFill>
                  <a:schemeClr val="tx1"/>
                </a:solidFill>
                <a:latin typeface="+mn-lt"/>
              </a:rPr>
              <a:t> propiedad de comunidades, erogando aproximadamente 10 millones de dólares por año.</a:t>
            </a:r>
          </a:p>
          <a:p>
            <a:pPr>
              <a:buFont typeface="Wingdings" panose="05000000000000000000" pitchFamily="2" charset="2"/>
              <a:buChar char="§"/>
            </a:pPr>
            <a:endParaRPr lang="es-SV" sz="1800" dirty="0">
              <a:solidFill>
                <a:schemeClr val="tx1"/>
              </a:solidFill>
              <a:latin typeface="+mn-lt"/>
            </a:endParaRPr>
          </a:p>
          <a:p>
            <a:pPr>
              <a:buFont typeface="Wingdings" panose="05000000000000000000" pitchFamily="2" charset="2"/>
              <a:buChar char="§"/>
            </a:pPr>
            <a:r>
              <a:rPr lang="es-SV" sz="1800" dirty="0">
                <a:solidFill>
                  <a:schemeClr val="tx1"/>
                </a:solidFill>
                <a:latin typeface="+mn-lt"/>
              </a:rPr>
              <a:t>Los subsidios anteriores llegan a más de 1.3 millones de familias cada mes.</a:t>
            </a:r>
          </a:p>
          <a:p>
            <a:pPr>
              <a:buFont typeface="Wingdings" panose="05000000000000000000" pitchFamily="2" charset="2"/>
              <a:buChar char="§"/>
            </a:pPr>
            <a:endParaRPr lang="es-SV" sz="1800" dirty="0">
              <a:solidFill>
                <a:schemeClr val="tx1"/>
              </a:solidFill>
              <a:latin typeface="+mn-lt"/>
            </a:endParaRPr>
          </a:p>
          <a:p>
            <a:pPr>
              <a:buFont typeface="Wingdings" panose="05000000000000000000" pitchFamily="2" charset="2"/>
              <a:buChar char="§"/>
            </a:pPr>
            <a:r>
              <a:rPr lang="es-SV" sz="1800" dirty="0">
                <a:solidFill>
                  <a:schemeClr val="tx1"/>
                </a:solidFill>
                <a:latin typeface="+mn-lt"/>
              </a:rPr>
              <a:t>Se cuenta con reportes mensuales de subsidio por departamento, municipio</a:t>
            </a:r>
            <a:r>
              <a:rPr lang="es-SV" sz="1800" dirty="0">
                <a:latin typeface="+mn-lt"/>
              </a:rPr>
              <a:t>.</a:t>
            </a:r>
          </a:p>
        </p:txBody>
      </p:sp>
    </p:spTree>
    <p:extLst>
      <p:ext uri="{BB962C8B-B14F-4D97-AF65-F5344CB8AC3E}">
        <p14:creationId xmlns:p14="http://schemas.microsoft.com/office/powerpoint/2010/main" val="224508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8055" y="2044240"/>
            <a:ext cx="5215961" cy="2308898"/>
          </a:xfrm>
          <a:prstGeom prst="rect">
            <a:avLst/>
          </a:prstGeom>
        </p:spPr>
        <p:txBody>
          <a:bodyPr vert="horz" lIns="103867" tIns="51933" rIns="103867" bIns="51933" rtlCol="0" anchor="ctr">
            <a:normAutofit/>
          </a:bodyPr>
          <a:lstStyle>
            <a:lvl1pPr algn="l" defTabSz="914400" rtl="0" eaLnBrk="1" latinLnBrk="0" hangingPunct="1">
              <a:spcBef>
                <a:spcPct val="0"/>
              </a:spcBef>
              <a:buNone/>
              <a:defRPr kumimoji="0" lang="es-ES" sz="3000" b="1" kern="1200" cap="all">
                <a:solidFill>
                  <a:schemeClr val="tx1"/>
                </a:solidFill>
                <a:latin typeface="+mj-lt"/>
                <a:ea typeface="+mj-ea"/>
                <a:cs typeface="+mj-cs"/>
              </a:defRPr>
            </a:lvl1pPr>
          </a:lstStyle>
          <a:p>
            <a:pPr algn="ctr"/>
            <a:r>
              <a:rPr lang="es-SV" sz="4800" dirty="0" smtClean="0"/>
              <a:t>PLANES FUTUROS </a:t>
            </a:r>
            <a:endParaRPr lang="es-SV" sz="4800" dirty="0"/>
          </a:p>
        </p:txBody>
      </p:sp>
      <p:pic>
        <p:nvPicPr>
          <p:cNvPr id="614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38238" y="6183712"/>
            <a:ext cx="686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7"/>
          <p:cNvPicPr>
            <a:picLocks noChangeAspect="1"/>
          </p:cNvPicPr>
          <p:nvPr/>
        </p:nvPicPr>
        <p:blipFill rotWithShape="1">
          <a:blip r:embed="rId2" cstate="print">
            <a:clrChange>
              <a:clrFrom>
                <a:srgbClr val="FDFDFD"/>
              </a:clrFrom>
              <a:clrTo>
                <a:srgbClr val="FDFDFD">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5465" t="27326" r="16096" b="26972"/>
          <a:stretch/>
        </p:blipFill>
        <p:spPr>
          <a:xfrm>
            <a:off x="3707904" y="3789040"/>
            <a:ext cx="2376264" cy="917418"/>
          </a:xfrm>
          <a:prstGeom prst="rect">
            <a:avLst/>
          </a:prstGeom>
        </p:spPr>
      </p:pic>
    </p:spTree>
    <p:extLst>
      <p:ext uri="{BB962C8B-B14F-4D97-AF65-F5344CB8AC3E}">
        <p14:creationId xmlns:p14="http://schemas.microsoft.com/office/powerpoint/2010/main" val="206921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34370" y="188640"/>
            <a:ext cx="8558110" cy="1077218"/>
          </a:xfrm>
          <a:prstGeom prst="rect">
            <a:avLst/>
          </a:prstGeom>
          <a:noFill/>
        </p:spPr>
        <p:txBody>
          <a:bodyPr wrap="square" rtlCol="0">
            <a:spAutoFit/>
          </a:bodyPr>
          <a:lstStyle/>
          <a:p>
            <a:pPr algn="r"/>
            <a:r>
              <a:rPr lang="es-SV" sz="3200" b="1" dirty="0" smtClean="0">
                <a:solidFill>
                  <a:schemeClr val="tx2">
                    <a:lumMod val="50000"/>
                  </a:schemeClr>
                </a:solidFill>
              </a:rPr>
              <a:t>Los objetivos del CNE de acuerdo con su </a:t>
            </a:r>
          </a:p>
          <a:p>
            <a:pPr algn="r"/>
            <a:r>
              <a:rPr lang="es-SV" sz="3200" b="1" dirty="0" smtClean="0">
                <a:solidFill>
                  <a:schemeClr val="tx2">
                    <a:lumMod val="50000"/>
                  </a:schemeClr>
                </a:solidFill>
              </a:rPr>
              <a:t>ley de creación</a:t>
            </a:r>
            <a:endParaRPr lang="es-SV" sz="3200" b="1" dirty="0">
              <a:solidFill>
                <a:schemeClr val="tx2">
                  <a:lumMod val="50000"/>
                </a:schemeClr>
              </a:solidFill>
              <a:latin typeface="+mj-lt"/>
              <a:ea typeface="+mj-ea"/>
              <a:cs typeface="+mj-cs"/>
            </a:endParaRPr>
          </a:p>
        </p:txBody>
      </p:sp>
      <p:sp>
        <p:nvSpPr>
          <p:cNvPr id="3" name="2 Rectángulo"/>
          <p:cNvSpPr/>
          <p:nvPr/>
        </p:nvSpPr>
        <p:spPr>
          <a:xfrm>
            <a:off x="539552" y="1772816"/>
            <a:ext cx="8352928" cy="4278094"/>
          </a:xfrm>
          <a:prstGeom prst="rect">
            <a:avLst/>
          </a:prstGeom>
        </p:spPr>
        <p:txBody>
          <a:bodyPr wrap="square">
            <a:spAutoFit/>
          </a:bodyPr>
          <a:lstStyle/>
          <a:p>
            <a:pPr marL="274320" lvl="0" indent="-274320">
              <a:spcBef>
                <a:spcPct val="20000"/>
              </a:spcBef>
              <a:buClr>
                <a:srgbClr val="31B6FD"/>
              </a:buClr>
              <a:buSzPct val="100000"/>
              <a:buFont typeface="Wingdings" panose="05000000000000000000" pitchFamily="2" charset="2"/>
              <a:buChar char="§"/>
            </a:pPr>
            <a:r>
              <a:rPr lang="es-SV" sz="2000" dirty="0">
                <a:solidFill>
                  <a:prstClr val="black"/>
                </a:solidFill>
              </a:rPr>
              <a:t>Elaborar la Política Energética Nacional y la planificación energética de corto, mediano y largo plazo. </a:t>
            </a:r>
          </a:p>
          <a:p>
            <a:pPr marL="274320" lvl="0" indent="-274320">
              <a:spcBef>
                <a:spcPct val="20000"/>
              </a:spcBef>
              <a:buClr>
                <a:srgbClr val="31B6FD"/>
              </a:buClr>
              <a:buSzPct val="100000"/>
              <a:buFont typeface="Wingdings" panose="05000000000000000000" pitchFamily="2" charset="2"/>
              <a:buChar char="§"/>
            </a:pPr>
            <a:endParaRPr lang="es-SV" sz="2000" dirty="0">
              <a:solidFill>
                <a:prstClr val="black"/>
              </a:solidFill>
            </a:endParaRPr>
          </a:p>
          <a:p>
            <a:pPr marL="274320" lvl="0" indent="-274320">
              <a:spcBef>
                <a:spcPct val="20000"/>
              </a:spcBef>
              <a:buClr>
                <a:srgbClr val="31B6FD"/>
              </a:buClr>
              <a:buSzPct val="100000"/>
              <a:buFont typeface="Wingdings" panose="05000000000000000000" pitchFamily="2" charset="2"/>
              <a:buChar char="§"/>
            </a:pPr>
            <a:r>
              <a:rPr lang="es-SV" sz="2000" dirty="0">
                <a:solidFill>
                  <a:prstClr val="black"/>
                </a:solidFill>
              </a:rPr>
              <a:t>Propiciar la existencia de marcos regulatorios para promover la inversión y desarrollo del sector energético, vigilar el buen funcionamiento de los mercados energéticos.</a:t>
            </a:r>
          </a:p>
          <a:p>
            <a:pPr marL="274320" lvl="0" indent="-274320">
              <a:spcBef>
                <a:spcPct val="20000"/>
              </a:spcBef>
              <a:buClr>
                <a:srgbClr val="31B6FD"/>
              </a:buClr>
              <a:buSzPct val="100000"/>
              <a:buFont typeface="Wingdings" panose="05000000000000000000" pitchFamily="2" charset="2"/>
              <a:buChar char="§"/>
            </a:pPr>
            <a:endParaRPr lang="es-SV" sz="2000" dirty="0">
              <a:solidFill>
                <a:prstClr val="black"/>
              </a:solidFill>
            </a:endParaRPr>
          </a:p>
          <a:p>
            <a:pPr marL="274320" lvl="0" indent="-274320">
              <a:spcBef>
                <a:spcPct val="20000"/>
              </a:spcBef>
              <a:buClr>
                <a:srgbClr val="31B6FD"/>
              </a:buClr>
              <a:buSzPct val="100000"/>
              <a:buFont typeface="Wingdings" panose="05000000000000000000" pitchFamily="2" charset="2"/>
              <a:buChar char="§"/>
            </a:pPr>
            <a:r>
              <a:rPr lang="es-SV" sz="2000" dirty="0">
                <a:solidFill>
                  <a:prstClr val="black"/>
                </a:solidFill>
              </a:rPr>
              <a:t>Promover el uso racional de la energía.</a:t>
            </a:r>
          </a:p>
          <a:p>
            <a:pPr marL="274320" lvl="0" indent="-274320">
              <a:spcBef>
                <a:spcPct val="20000"/>
              </a:spcBef>
              <a:buClr>
                <a:srgbClr val="31B6FD"/>
              </a:buClr>
              <a:buSzPct val="100000"/>
              <a:buFont typeface="Wingdings" panose="05000000000000000000" pitchFamily="2" charset="2"/>
              <a:buChar char="§"/>
            </a:pPr>
            <a:endParaRPr lang="es-SV" sz="2000" dirty="0">
              <a:solidFill>
                <a:prstClr val="black"/>
              </a:solidFill>
            </a:endParaRPr>
          </a:p>
          <a:p>
            <a:pPr marL="274320" lvl="0" indent="-274320">
              <a:spcBef>
                <a:spcPct val="20000"/>
              </a:spcBef>
              <a:buClr>
                <a:srgbClr val="31B6FD"/>
              </a:buClr>
              <a:buSzPct val="100000"/>
              <a:buFont typeface="Wingdings" panose="05000000000000000000" pitchFamily="2" charset="2"/>
              <a:buChar char="§"/>
            </a:pPr>
            <a:r>
              <a:rPr lang="es-SV" sz="2000" dirty="0">
                <a:solidFill>
                  <a:prstClr val="black"/>
                </a:solidFill>
              </a:rPr>
              <a:t>Desarrollar y expandir los recursos de energías renovables.</a:t>
            </a:r>
          </a:p>
          <a:p>
            <a:pPr marL="274320" lvl="0" indent="-274320">
              <a:spcBef>
                <a:spcPct val="20000"/>
              </a:spcBef>
              <a:buClr>
                <a:srgbClr val="31B6FD"/>
              </a:buClr>
              <a:buSzPct val="100000"/>
              <a:buFont typeface="Wingdings" panose="05000000000000000000" pitchFamily="2" charset="2"/>
              <a:buChar char="§"/>
            </a:pPr>
            <a:endParaRPr lang="es-SV" sz="2000" dirty="0">
              <a:solidFill>
                <a:prstClr val="black"/>
              </a:solidFill>
            </a:endParaRPr>
          </a:p>
          <a:p>
            <a:pPr marL="274320" lvl="0" indent="-274320">
              <a:spcBef>
                <a:spcPct val="20000"/>
              </a:spcBef>
              <a:buClr>
                <a:srgbClr val="31B6FD"/>
              </a:buClr>
              <a:buSzPct val="100000"/>
              <a:buFont typeface="Wingdings" panose="05000000000000000000" pitchFamily="2" charset="2"/>
              <a:buChar char="§"/>
            </a:pPr>
            <a:r>
              <a:rPr lang="es-SV" sz="2000" dirty="0">
                <a:solidFill>
                  <a:prstClr val="black"/>
                </a:solidFill>
              </a:rPr>
              <a:t>Impulsar la integración de mercados energéticos regionales</a:t>
            </a:r>
            <a:endParaRPr lang="es-SV" dirty="0"/>
          </a:p>
        </p:txBody>
      </p:sp>
    </p:spTree>
    <p:extLst>
      <p:ext uri="{BB962C8B-B14F-4D97-AF65-F5344CB8AC3E}">
        <p14:creationId xmlns:p14="http://schemas.microsoft.com/office/powerpoint/2010/main" val="115336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552" y="147484"/>
            <a:ext cx="8893277" cy="523220"/>
          </a:xfrm>
          <a:prstGeom prst="rect">
            <a:avLst/>
          </a:prstGeom>
          <a:noFill/>
        </p:spPr>
        <p:txBody>
          <a:bodyPr wrap="square" rtlCol="0">
            <a:spAutoFit/>
          </a:bodyPr>
          <a:lstStyle/>
          <a:p>
            <a:pPr algn="r"/>
            <a:r>
              <a:rPr lang="es-SV" sz="2800" b="1" dirty="0" smtClean="0">
                <a:solidFill>
                  <a:schemeClr val="tx2">
                    <a:lumMod val="50000"/>
                  </a:schemeClr>
                </a:solidFill>
              </a:rPr>
              <a:t>Algunos retos para el nuevo quinquenio</a:t>
            </a:r>
            <a:endParaRPr lang="es-SV" sz="2800" b="1" dirty="0">
              <a:solidFill>
                <a:schemeClr val="tx2">
                  <a:lumMod val="50000"/>
                </a:schemeClr>
              </a:solidFill>
            </a:endParaRPr>
          </a:p>
        </p:txBody>
      </p:sp>
      <p:sp>
        <p:nvSpPr>
          <p:cNvPr id="4" name="CuadroTexto 3"/>
          <p:cNvSpPr txBox="1"/>
          <p:nvPr/>
        </p:nvSpPr>
        <p:spPr>
          <a:xfrm>
            <a:off x="373275" y="1556792"/>
            <a:ext cx="8624118" cy="4770537"/>
          </a:xfrm>
          <a:prstGeom prst="rect">
            <a:avLst/>
          </a:prstGeom>
          <a:noFill/>
        </p:spPr>
        <p:txBody>
          <a:bodyPr wrap="square" rtlCol="0">
            <a:spAutoFit/>
          </a:bodyPr>
          <a:lstStyle/>
          <a:p>
            <a:r>
              <a:rPr lang="es-SV" sz="1600" dirty="0" smtClean="0">
                <a:solidFill>
                  <a:schemeClr val="tx1">
                    <a:lumMod val="75000"/>
                    <a:lumOff val="25000"/>
                  </a:schemeClr>
                </a:solidFill>
              </a:rPr>
              <a:t>A continuación se enumeran algunos retos para el quinquenio 2014 – 2019 para continuar la implementación exitosa de la Política Energética:</a:t>
            </a:r>
          </a:p>
          <a:p>
            <a:endParaRPr lang="es-SV" sz="1600" dirty="0">
              <a:solidFill>
                <a:schemeClr val="tx1">
                  <a:lumMod val="75000"/>
                  <a:lumOff val="25000"/>
                </a:schemeClr>
              </a:solidFill>
            </a:endParaRPr>
          </a:p>
          <a:p>
            <a:pPr marL="342900" indent="-342900">
              <a:buFont typeface="+mj-lt"/>
              <a:buAutoNum type="arabicPeriod"/>
            </a:pPr>
            <a:r>
              <a:rPr lang="es-SV" sz="1600" dirty="0">
                <a:solidFill>
                  <a:schemeClr val="tx1">
                    <a:lumMod val="75000"/>
                    <a:lumOff val="25000"/>
                  </a:schemeClr>
                </a:solidFill>
              </a:rPr>
              <a:t>Monitoreo, seguimiento y apoyo para la construcción y puesta en marcha de los nuevos proyectos de generación eléctrica previstos: la central de gas natural, los proyectos fotovoltaicos, las pequeñas hidroeléctricas y </a:t>
            </a:r>
            <a:r>
              <a:rPr lang="es-SV" sz="1600" dirty="0" err="1" smtClean="0">
                <a:solidFill>
                  <a:schemeClr val="tx1">
                    <a:lumMod val="75000"/>
                    <a:lumOff val="25000"/>
                  </a:schemeClr>
                </a:solidFill>
              </a:rPr>
              <a:t>biodigestores</a:t>
            </a:r>
            <a:endParaRPr lang="es-SV" sz="1600" dirty="0" smtClean="0">
              <a:solidFill>
                <a:schemeClr val="tx1">
                  <a:lumMod val="75000"/>
                  <a:lumOff val="25000"/>
                </a:schemeClr>
              </a:solidFill>
            </a:endParaRPr>
          </a:p>
          <a:p>
            <a:pPr marL="342900" indent="-342900">
              <a:buFont typeface="+mj-lt"/>
              <a:buAutoNum type="arabicPeriod"/>
            </a:pPr>
            <a:endParaRPr lang="es-SV" sz="1600" dirty="0">
              <a:solidFill>
                <a:schemeClr val="tx1">
                  <a:lumMod val="75000"/>
                  <a:lumOff val="25000"/>
                </a:schemeClr>
              </a:solidFill>
            </a:endParaRPr>
          </a:p>
          <a:p>
            <a:pPr marL="342900" indent="-342900">
              <a:buFont typeface="+mj-lt"/>
              <a:buAutoNum type="arabicPeriod"/>
            </a:pPr>
            <a:r>
              <a:rPr lang="es-SV" sz="1600" dirty="0">
                <a:solidFill>
                  <a:schemeClr val="tx1">
                    <a:lumMod val="75000"/>
                    <a:lumOff val="25000"/>
                  </a:schemeClr>
                </a:solidFill>
              </a:rPr>
              <a:t>Contratación de nuevos proyectos renovables no </a:t>
            </a:r>
            <a:r>
              <a:rPr lang="es-SV" sz="1600" dirty="0" smtClean="0">
                <a:solidFill>
                  <a:schemeClr val="tx1">
                    <a:lumMod val="75000"/>
                    <a:lumOff val="25000"/>
                  </a:schemeClr>
                </a:solidFill>
              </a:rPr>
              <a:t>convencionales</a:t>
            </a:r>
          </a:p>
          <a:p>
            <a:pPr marL="342900" indent="-342900">
              <a:buFont typeface="+mj-lt"/>
              <a:buAutoNum type="arabicPeriod"/>
            </a:pPr>
            <a:endParaRPr lang="es-SV" sz="1600" dirty="0">
              <a:solidFill>
                <a:schemeClr val="tx1">
                  <a:lumMod val="75000"/>
                  <a:lumOff val="25000"/>
                </a:schemeClr>
              </a:solidFill>
            </a:endParaRPr>
          </a:p>
          <a:p>
            <a:pPr marL="342900" indent="-342900">
              <a:buFont typeface="+mj-lt"/>
              <a:buAutoNum type="arabicPeriod"/>
            </a:pPr>
            <a:r>
              <a:rPr lang="es-SV" sz="1600" dirty="0">
                <a:solidFill>
                  <a:schemeClr val="tx1">
                    <a:lumMod val="75000"/>
                    <a:lumOff val="25000"/>
                  </a:schemeClr>
                </a:solidFill>
              </a:rPr>
              <a:t>Consolidación de los Comités Institucionales de Eficiencia </a:t>
            </a:r>
            <a:r>
              <a:rPr lang="es-SV" sz="1600" dirty="0" smtClean="0">
                <a:solidFill>
                  <a:schemeClr val="tx1">
                    <a:lumMod val="75000"/>
                    <a:lumOff val="25000"/>
                  </a:schemeClr>
                </a:solidFill>
              </a:rPr>
              <a:t>Energética</a:t>
            </a:r>
          </a:p>
          <a:p>
            <a:pPr marL="342900" indent="-342900">
              <a:buFont typeface="+mj-lt"/>
              <a:buAutoNum type="arabicPeriod"/>
            </a:pPr>
            <a:endParaRPr lang="es-SV" sz="1600" dirty="0">
              <a:solidFill>
                <a:schemeClr val="tx1">
                  <a:lumMod val="75000"/>
                  <a:lumOff val="25000"/>
                </a:schemeClr>
              </a:solidFill>
            </a:endParaRPr>
          </a:p>
          <a:p>
            <a:pPr marL="342900" indent="-342900">
              <a:buFont typeface="+mj-lt"/>
              <a:buAutoNum type="arabicPeriod"/>
            </a:pPr>
            <a:r>
              <a:rPr lang="es-SV" sz="1600" dirty="0">
                <a:solidFill>
                  <a:schemeClr val="tx1">
                    <a:lumMod val="75000"/>
                    <a:lumOff val="25000"/>
                  </a:schemeClr>
                </a:solidFill>
              </a:rPr>
              <a:t>Gestiones para la aprobación de la Ley de Eficiencia Energética en la Asamblea </a:t>
            </a:r>
            <a:r>
              <a:rPr lang="es-SV" sz="1600" dirty="0" smtClean="0">
                <a:solidFill>
                  <a:schemeClr val="tx1">
                    <a:lumMod val="75000"/>
                    <a:lumOff val="25000"/>
                  </a:schemeClr>
                </a:solidFill>
              </a:rPr>
              <a:t>Legislativa</a:t>
            </a:r>
          </a:p>
          <a:p>
            <a:pPr marL="342900" indent="-342900">
              <a:buFont typeface="+mj-lt"/>
              <a:buAutoNum type="arabicPeriod"/>
            </a:pPr>
            <a:endParaRPr lang="es-SV" sz="1600" dirty="0">
              <a:solidFill>
                <a:schemeClr val="tx1">
                  <a:lumMod val="75000"/>
                  <a:lumOff val="25000"/>
                </a:schemeClr>
              </a:solidFill>
            </a:endParaRPr>
          </a:p>
          <a:p>
            <a:pPr marL="342900" indent="-342900">
              <a:buFont typeface="+mj-lt"/>
              <a:buAutoNum type="arabicPeriod"/>
            </a:pPr>
            <a:r>
              <a:rPr lang="es-SV" sz="1600" dirty="0">
                <a:solidFill>
                  <a:schemeClr val="tx1">
                    <a:lumMod val="75000"/>
                    <a:lumOff val="25000"/>
                  </a:schemeClr>
                </a:solidFill>
              </a:rPr>
              <a:t>Seguimiento y participación en la implementación plena del MER garantizando los contratos </a:t>
            </a:r>
            <a:r>
              <a:rPr lang="es-SV" sz="1600" dirty="0" smtClean="0">
                <a:solidFill>
                  <a:schemeClr val="tx1">
                    <a:lumMod val="75000"/>
                    <a:lumOff val="25000"/>
                  </a:schemeClr>
                </a:solidFill>
              </a:rPr>
              <a:t>regionales</a:t>
            </a:r>
          </a:p>
          <a:p>
            <a:pPr marL="342900" indent="-342900">
              <a:buFont typeface="+mj-lt"/>
              <a:buAutoNum type="arabicPeriod"/>
            </a:pPr>
            <a:endParaRPr lang="es-SV" sz="1600" dirty="0">
              <a:solidFill>
                <a:schemeClr val="tx1">
                  <a:lumMod val="75000"/>
                  <a:lumOff val="25000"/>
                </a:schemeClr>
              </a:solidFill>
            </a:endParaRPr>
          </a:p>
          <a:p>
            <a:pPr marL="342900" indent="-342900">
              <a:buFont typeface="+mj-lt"/>
              <a:buAutoNum type="arabicPeriod"/>
            </a:pPr>
            <a:r>
              <a:rPr lang="es-SV" sz="1600" dirty="0">
                <a:solidFill>
                  <a:schemeClr val="tx1">
                    <a:lumMod val="75000"/>
                    <a:lumOff val="25000"/>
                  </a:schemeClr>
                </a:solidFill>
              </a:rPr>
              <a:t>Aprovechamiento de los recursos geotérmicos de pequeña escala</a:t>
            </a:r>
          </a:p>
          <a:p>
            <a:pPr marL="342900" indent="-342900">
              <a:buFont typeface="+mj-lt"/>
              <a:buAutoNum type="arabicPeriod"/>
            </a:pPr>
            <a:endParaRPr lang="es-SV" sz="1600" dirty="0">
              <a:solidFill>
                <a:schemeClr val="tx1">
                  <a:lumMod val="75000"/>
                  <a:lumOff val="25000"/>
                </a:schemeClr>
              </a:solidFill>
            </a:endParaRPr>
          </a:p>
          <a:p>
            <a:pPr marL="342900" indent="-342900">
              <a:buFont typeface="+mj-lt"/>
              <a:buAutoNum type="arabicPeriod"/>
            </a:pPr>
            <a:r>
              <a:rPr lang="es-SV" sz="1600" dirty="0" smtClean="0">
                <a:solidFill>
                  <a:schemeClr val="tx1">
                    <a:lumMod val="75000"/>
                    <a:lumOff val="25000"/>
                  </a:schemeClr>
                </a:solidFill>
              </a:rPr>
              <a:t>Aprovechamiento de los recursos hídricos y geotérmicos de gran escala con que cuenta el país</a:t>
            </a:r>
            <a:endParaRPr lang="es-SV" sz="1600" dirty="0">
              <a:solidFill>
                <a:schemeClr val="tx1">
                  <a:lumMod val="75000"/>
                  <a:lumOff val="25000"/>
                </a:schemeClr>
              </a:solidFill>
            </a:endParaRPr>
          </a:p>
        </p:txBody>
      </p:sp>
    </p:spTree>
    <p:extLst>
      <p:ext uri="{BB962C8B-B14F-4D97-AF65-F5344CB8AC3E}">
        <p14:creationId xmlns:p14="http://schemas.microsoft.com/office/powerpoint/2010/main" val="47793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8954" y="1844824"/>
            <a:ext cx="4601656" cy="4278076"/>
          </a:xfrm>
          <a:prstGeom prst="rect">
            <a:avLst/>
          </a:prstGeom>
          <a:noFill/>
        </p:spPr>
        <p:txBody>
          <a:bodyPr wrap="square" lIns="91422" tIns="45711" rIns="91422" bIns="45711" rtlCol="0">
            <a:spAutoFit/>
          </a:bodyPr>
          <a:lstStyle/>
          <a:p>
            <a:pPr algn="just"/>
            <a:r>
              <a:rPr lang="es-SV" sz="1600" dirty="0" smtClean="0"/>
              <a:t>Las atribuciones y facultades que señala la Ley de Creación del CNE, son ejercidas por una Junta Directiva y una Secretaría Ejecutiva.</a:t>
            </a:r>
          </a:p>
          <a:p>
            <a:pPr algn="just"/>
            <a:endParaRPr lang="es-SV" sz="1600" dirty="0" smtClean="0"/>
          </a:p>
          <a:p>
            <a:pPr algn="just"/>
            <a:r>
              <a:rPr lang="es-SV" sz="1600" dirty="0"/>
              <a:t>L</a:t>
            </a:r>
            <a:r>
              <a:rPr lang="es-SV" sz="1600" dirty="0" smtClean="0"/>
              <a:t>a Junta Directiva está integrada por:</a:t>
            </a:r>
          </a:p>
          <a:p>
            <a:pPr algn="just"/>
            <a:endParaRPr lang="es-SV" sz="1600" dirty="0" smtClean="0"/>
          </a:p>
          <a:p>
            <a:pPr marL="342835" indent="-342835" algn="just">
              <a:buFont typeface="+mj-lt"/>
              <a:buAutoNum type="alphaLcPeriod"/>
            </a:pPr>
            <a:r>
              <a:rPr lang="es-SV" sz="1600" dirty="0" smtClean="0"/>
              <a:t>El titular del Ministerio de Economía: 	</a:t>
            </a:r>
          </a:p>
          <a:p>
            <a:pPr marL="342835" indent="-342835" algn="just">
              <a:buFont typeface="+mj-lt"/>
              <a:buAutoNum type="alphaLcPeriod"/>
            </a:pPr>
            <a:r>
              <a:rPr lang="es-SV" sz="1600" dirty="0" smtClean="0"/>
              <a:t>El Secretario Técnico de la Presidencia: 	</a:t>
            </a:r>
          </a:p>
          <a:p>
            <a:pPr marL="342835" indent="-342835" algn="just">
              <a:buFont typeface="+mj-lt"/>
              <a:buAutoNum type="alphaLcPeriod"/>
            </a:pPr>
            <a:r>
              <a:rPr lang="es-SV" sz="1600" dirty="0" smtClean="0"/>
              <a:t>El titular del Ministerio de Hacienda: 	</a:t>
            </a:r>
          </a:p>
          <a:p>
            <a:pPr marL="342835" indent="-342835" algn="just">
              <a:buFont typeface="+mj-lt"/>
              <a:buAutoNum type="alphaLcPeriod"/>
            </a:pPr>
            <a:r>
              <a:rPr lang="es-SV" sz="1600" dirty="0" smtClean="0"/>
              <a:t>El titular del Ministerio de Obras Públicas</a:t>
            </a:r>
          </a:p>
          <a:p>
            <a:pPr marL="342835" indent="-342835" algn="just">
              <a:buFont typeface="+mj-lt"/>
              <a:buAutoNum type="alphaLcPeriod"/>
            </a:pPr>
            <a:r>
              <a:rPr lang="es-SV" sz="1600" dirty="0" smtClean="0"/>
              <a:t>El titular del Ministerio de Medio Ambiente</a:t>
            </a:r>
          </a:p>
          <a:p>
            <a:pPr marL="342835" indent="-342835" algn="just">
              <a:buFont typeface="+mj-lt"/>
              <a:buAutoNum type="alphaLcPeriod"/>
            </a:pPr>
            <a:r>
              <a:rPr lang="es-SV" sz="1600" dirty="0" smtClean="0"/>
              <a:t>El titular de la Defensoría del Consumidor</a:t>
            </a:r>
          </a:p>
          <a:p>
            <a:pPr marL="342835" indent="-342835" algn="just"/>
            <a:endParaRPr lang="es-SV" sz="1600" dirty="0" smtClean="0"/>
          </a:p>
          <a:p>
            <a:pPr algn="just"/>
            <a:r>
              <a:rPr lang="es-SV" sz="1600" dirty="0" smtClean="0"/>
              <a:t>Es importante señalar que a la Junta Directiva solamente puede asistir el Ministro o Viceministro; y estos, no pueden delegar a un representante.</a:t>
            </a:r>
          </a:p>
        </p:txBody>
      </p:sp>
      <p:graphicFrame>
        <p:nvGraphicFramePr>
          <p:cNvPr id="4" name="3 Tabla"/>
          <p:cNvGraphicFramePr>
            <a:graphicFrameLocks noGrp="1"/>
          </p:cNvGraphicFramePr>
          <p:nvPr>
            <p:extLst>
              <p:ext uri="{D42A27DB-BD31-4B8C-83A1-F6EECF244321}">
                <p14:modId xmlns:p14="http://schemas.microsoft.com/office/powerpoint/2010/main" val="3675915932"/>
              </p:ext>
            </p:extLst>
          </p:nvPr>
        </p:nvGraphicFramePr>
        <p:xfrm>
          <a:off x="5004048" y="1844824"/>
          <a:ext cx="3924436" cy="4766485"/>
        </p:xfrm>
        <a:graphic>
          <a:graphicData uri="http://schemas.openxmlformats.org/drawingml/2006/table">
            <a:tbl>
              <a:tblPr firstRow="1">
                <a:tableStyleId>{BC89EF96-8CEA-46FF-86C4-4CE0E7609802}</a:tableStyleId>
              </a:tblPr>
              <a:tblGrid>
                <a:gridCol w="1981269"/>
                <a:gridCol w="1943167"/>
              </a:tblGrid>
              <a:tr h="268029">
                <a:tc>
                  <a:txBody>
                    <a:bodyPr/>
                    <a:lstStyle/>
                    <a:p>
                      <a:pPr algn="ctr">
                        <a:lnSpc>
                          <a:spcPct val="107000"/>
                        </a:lnSpc>
                        <a:spcAft>
                          <a:spcPts val="0"/>
                        </a:spcAft>
                      </a:pPr>
                      <a:r>
                        <a:rPr lang="es-SV" sz="1100" kern="1200" dirty="0">
                          <a:effectLst/>
                        </a:rPr>
                        <a:t>Representante</a:t>
                      </a:r>
                      <a:endParaRPr lang="es-SV" sz="1100" dirty="0">
                        <a:effectLst/>
                        <a:latin typeface="Century Gothic"/>
                        <a:ea typeface="Century Gothic"/>
                        <a:cs typeface="Times New Roman"/>
                      </a:endParaRPr>
                    </a:p>
                  </a:txBody>
                  <a:tcPr marL="68580" marR="68580" anchor="ctr"/>
                </a:tc>
                <a:tc>
                  <a:txBody>
                    <a:bodyPr/>
                    <a:lstStyle/>
                    <a:p>
                      <a:pPr algn="ctr">
                        <a:lnSpc>
                          <a:spcPct val="107000"/>
                        </a:lnSpc>
                        <a:spcAft>
                          <a:spcPts val="0"/>
                        </a:spcAft>
                      </a:pPr>
                      <a:r>
                        <a:rPr lang="es-SV" sz="1100" kern="1200" dirty="0">
                          <a:effectLst/>
                        </a:rPr>
                        <a:t>Suplente</a:t>
                      </a:r>
                      <a:endParaRPr lang="es-SV" sz="1100" dirty="0">
                        <a:effectLst/>
                        <a:latin typeface="Century Gothic"/>
                        <a:ea typeface="Century Gothic"/>
                        <a:cs typeface="Times New Roman"/>
                      </a:endParaRPr>
                    </a:p>
                  </a:txBody>
                  <a:tcPr marL="68580" marR="68580" anchor="ctr"/>
                </a:tc>
              </a:tr>
              <a:tr h="518909">
                <a:tc>
                  <a:txBody>
                    <a:bodyPr/>
                    <a:lstStyle/>
                    <a:p>
                      <a:pPr algn="ctr">
                        <a:lnSpc>
                          <a:spcPct val="107000"/>
                        </a:lnSpc>
                        <a:spcAft>
                          <a:spcPts val="0"/>
                        </a:spcAft>
                      </a:pPr>
                      <a:r>
                        <a:rPr lang="es-SV" sz="1400" kern="1200" dirty="0" err="1" smtClean="0">
                          <a:effectLst/>
                        </a:rPr>
                        <a:t>Tharsis</a:t>
                      </a:r>
                      <a:r>
                        <a:rPr lang="es-SV" sz="1400" kern="1200" baseline="0" dirty="0" smtClean="0">
                          <a:effectLst/>
                        </a:rPr>
                        <a:t> Salomón López</a:t>
                      </a:r>
                      <a:endParaRPr lang="es-SV" sz="1400" dirty="0">
                        <a:effectLst/>
                      </a:endParaRPr>
                    </a:p>
                    <a:p>
                      <a:pPr algn="ctr">
                        <a:lnSpc>
                          <a:spcPct val="107000"/>
                        </a:lnSpc>
                        <a:spcAft>
                          <a:spcPts val="0"/>
                        </a:spcAft>
                      </a:pPr>
                      <a:r>
                        <a:rPr lang="es-SV" sz="1100" kern="1200" dirty="0">
                          <a:effectLst/>
                        </a:rPr>
                        <a:t>Ministro de Economía y Presidente del CNE</a:t>
                      </a:r>
                      <a:endParaRPr lang="es-SV" sz="1100" dirty="0">
                        <a:effectLst/>
                        <a:latin typeface="Century Gothic"/>
                        <a:ea typeface="Century Gothic"/>
                        <a:cs typeface="Times New Roman"/>
                      </a:endParaRPr>
                    </a:p>
                  </a:txBody>
                  <a:tcPr marL="68580" marR="68580" anchor="ctr"/>
                </a:tc>
                <a:tc>
                  <a:txBody>
                    <a:bodyPr/>
                    <a:lstStyle/>
                    <a:p>
                      <a:pPr marL="0" algn="ctr" defTabSz="914400" rtl="0" eaLnBrk="1" latinLnBrk="0" hangingPunct="1">
                        <a:lnSpc>
                          <a:spcPct val="107000"/>
                        </a:lnSpc>
                        <a:spcAft>
                          <a:spcPts val="0"/>
                        </a:spcAft>
                      </a:pPr>
                      <a:r>
                        <a:rPr lang="es-SV" sz="1400" kern="1200" dirty="0" err="1" smtClean="0">
                          <a:effectLst/>
                        </a:rPr>
                        <a:t>Merlin</a:t>
                      </a:r>
                      <a:r>
                        <a:rPr lang="es-SV" sz="1400" kern="1200" dirty="0" smtClean="0">
                          <a:effectLst/>
                        </a:rPr>
                        <a:t> Barrera</a:t>
                      </a:r>
                      <a:endParaRPr lang="es-SV" sz="1400" kern="1200" dirty="0">
                        <a:effectLst/>
                      </a:endParaRPr>
                    </a:p>
                    <a:p>
                      <a:pPr algn="ctr">
                        <a:lnSpc>
                          <a:spcPct val="107000"/>
                        </a:lnSpc>
                        <a:spcAft>
                          <a:spcPts val="0"/>
                        </a:spcAft>
                      </a:pPr>
                      <a:r>
                        <a:rPr lang="es-SV" sz="1100" kern="1200" dirty="0" smtClean="0">
                          <a:effectLst/>
                        </a:rPr>
                        <a:t>Viceministra </a:t>
                      </a:r>
                      <a:r>
                        <a:rPr lang="es-SV" sz="1100" kern="1200" dirty="0">
                          <a:effectLst/>
                        </a:rPr>
                        <a:t>de Comercio e Industria</a:t>
                      </a:r>
                      <a:endParaRPr lang="es-SV" sz="1100" dirty="0">
                        <a:effectLst/>
                        <a:latin typeface="Century Gothic"/>
                        <a:ea typeface="Century Gothic"/>
                        <a:cs typeface="Times New Roman"/>
                      </a:endParaRPr>
                    </a:p>
                  </a:txBody>
                  <a:tcPr marL="68580" marR="68580" anchor="ctr"/>
                </a:tc>
              </a:tr>
              <a:tr h="518909">
                <a:tc>
                  <a:txBody>
                    <a:bodyPr/>
                    <a:lstStyle/>
                    <a:p>
                      <a:pPr marL="0" algn="ctr" defTabSz="914400" rtl="0" eaLnBrk="1" latinLnBrk="0" hangingPunct="1">
                        <a:lnSpc>
                          <a:spcPct val="107000"/>
                        </a:lnSpc>
                        <a:spcAft>
                          <a:spcPts val="0"/>
                        </a:spcAft>
                      </a:pPr>
                      <a:r>
                        <a:rPr lang="es-SV" sz="1400" kern="1200" dirty="0" smtClean="0">
                          <a:effectLst/>
                        </a:rPr>
                        <a:t>Roberto Lorenzana</a:t>
                      </a:r>
                      <a:endParaRPr lang="es-SV" sz="1400" kern="1200" dirty="0">
                        <a:effectLst/>
                      </a:endParaRPr>
                    </a:p>
                    <a:p>
                      <a:pPr algn="ctr">
                        <a:lnSpc>
                          <a:spcPct val="107000"/>
                        </a:lnSpc>
                        <a:spcAft>
                          <a:spcPts val="0"/>
                        </a:spcAft>
                      </a:pPr>
                      <a:r>
                        <a:rPr lang="es-SV" sz="1100" kern="1200" dirty="0">
                          <a:effectLst/>
                        </a:rPr>
                        <a:t>Secretario Técnico de la Presidencia</a:t>
                      </a:r>
                      <a:endParaRPr lang="es-SV" sz="1100" dirty="0">
                        <a:effectLst/>
                        <a:latin typeface="Century Gothic"/>
                        <a:ea typeface="Century Gothic"/>
                        <a:cs typeface="Times New Roman"/>
                      </a:endParaRPr>
                    </a:p>
                  </a:txBody>
                  <a:tcPr marL="68580" marR="68580" anchor="ctr"/>
                </a:tc>
                <a:tc>
                  <a:txBody>
                    <a:bodyPr/>
                    <a:lstStyle/>
                    <a:p>
                      <a:pPr algn="ctr">
                        <a:lnSpc>
                          <a:spcPct val="107000"/>
                        </a:lnSpc>
                        <a:spcAft>
                          <a:spcPts val="0"/>
                        </a:spcAft>
                      </a:pPr>
                      <a:endParaRPr lang="es-SV" sz="1100" kern="1200" dirty="0" smtClean="0">
                        <a:effectLst/>
                      </a:endParaRPr>
                    </a:p>
                    <a:p>
                      <a:pPr algn="ctr">
                        <a:lnSpc>
                          <a:spcPct val="107000"/>
                        </a:lnSpc>
                        <a:spcAft>
                          <a:spcPts val="0"/>
                        </a:spcAft>
                      </a:pPr>
                      <a:r>
                        <a:rPr lang="es-SV" sz="1100" kern="1200" dirty="0" smtClean="0">
                          <a:effectLst/>
                        </a:rPr>
                        <a:t>Subsecretario Técnico </a:t>
                      </a:r>
                      <a:r>
                        <a:rPr lang="es-SV" sz="1100" kern="1200" dirty="0">
                          <a:effectLst/>
                        </a:rPr>
                        <a:t>de la Presidencia</a:t>
                      </a:r>
                      <a:endParaRPr lang="es-SV" sz="1100" dirty="0">
                        <a:effectLst/>
                        <a:latin typeface="Century Gothic"/>
                        <a:ea typeface="Century Gothic"/>
                        <a:cs typeface="Times New Roman"/>
                      </a:endParaRPr>
                    </a:p>
                  </a:txBody>
                  <a:tcPr marL="68580" marR="68580" anchor="ctr"/>
                </a:tc>
              </a:tr>
              <a:tr h="516110">
                <a:tc>
                  <a:txBody>
                    <a:bodyPr/>
                    <a:lstStyle/>
                    <a:p>
                      <a:pPr marL="0" algn="ctr" defTabSz="914400" rtl="0" eaLnBrk="1" latinLnBrk="0" hangingPunct="1">
                        <a:lnSpc>
                          <a:spcPct val="107000"/>
                        </a:lnSpc>
                        <a:spcAft>
                          <a:spcPts val="0"/>
                        </a:spcAft>
                      </a:pPr>
                      <a:r>
                        <a:rPr lang="es-SV" sz="1400" kern="1200" dirty="0">
                          <a:effectLst/>
                        </a:rPr>
                        <a:t>Carlos Cáceres</a:t>
                      </a:r>
                    </a:p>
                    <a:p>
                      <a:pPr algn="ctr">
                        <a:lnSpc>
                          <a:spcPct val="107000"/>
                        </a:lnSpc>
                        <a:spcAft>
                          <a:spcPts val="0"/>
                        </a:spcAft>
                      </a:pPr>
                      <a:r>
                        <a:rPr lang="es-SV" sz="1100" kern="1200" dirty="0">
                          <a:effectLst/>
                        </a:rPr>
                        <a:t>Ministro de Hacienda</a:t>
                      </a:r>
                      <a:endParaRPr lang="es-SV" sz="1100" dirty="0">
                        <a:effectLst/>
                        <a:latin typeface="Century Gothic"/>
                        <a:ea typeface="Century Gothic"/>
                        <a:cs typeface="Times New Roman"/>
                      </a:endParaRPr>
                    </a:p>
                  </a:txBody>
                  <a:tcPr marL="68580" marR="68580" anchor="ctr"/>
                </a:tc>
                <a:tc>
                  <a:txBody>
                    <a:bodyPr/>
                    <a:lstStyle/>
                    <a:p>
                      <a:pPr marL="0" algn="ctr" defTabSz="914400" rtl="0" eaLnBrk="1" latinLnBrk="0" hangingPunct="1">
                        <a:lnSpc>
                          <a:spcPct val="107000"/>
                        </a:lnSpc>
                        <a:spcAft>
                          <a:spcPts val="0"/>
                        </a:spcAft>
                      </a:pPr>
                      <a:r>
                        <a:rPr lang="es-SV" sz="1400" kern="1200" dirty="0">
                          <a:effectLst/>
                        </a:rPr>
                        <a:t>Roberto Solórzano</a:t>
                      </a:r>
                    </a:p>
                    <a:p>
                      <a:pPr algn="ctr">
                        <a:lnSpc>
                          <a:spcPct val="107000"/>
                        </a:lnSpc>
                        <a:spcAft>
                          <a:spcPts val="0"/>
                        </a:spcAft>
                      </a:pPr>
                      <a:r>
                        <a:rPr lang="es-SV" sz="1100" kern="1200" dirty="0">
                          <a:effectLst/>
                        </a:rPr>
                        <a:t>Viceministro de Hacienda</a:t>
                      </a:r>
                      <a:endParaRPr lang="es-SV" sz="1100" dirty="0">
                        <a:effectLst/>
                        <a:latin typeface="Century Gothic"/>
                        <a:ea typeface="Century Gothic"/>
                        <a:cs typeface="Times New Roman"/>
                      </a:endParaRPr>
                    </a:p>
                  </a:txBody>
                  <a:tcPr marL="68580" marR="68580" anchor="ctr"/>
                </a:tc>
              </a:tr>
              <a:tr h="830691">
                <a:tc>
                  <a:txBody>
                    <a:bodyPr/>
                    <a:lstStyle/>
                    <a:p>
                      <a:pPr marL="0" algn="ctr" defTabSz="914400" rtl="0" eaLnBrk="1" latinLnBrk="0" hangingPunct="1">
                        <a:lnSpc>
                          <a:spcPct val="107000"/>
                        </a:lnSpc>
                        <a:spcAft>
                          <a:spcPts val="0"/>
                        </a:spcAft>
                      </a:pPr>
                      <a:r>
                        <a:rPr lang="es-SV" sz="1400" kern="1200" dirty="0" smtClean="0">
                          <a:effectLst/>
                        </a:rPr>
                        <a:t>Lina </a:t>
                      </a:r>
                      <a:r>
                        <a:rPr lang="es-SV" sz="1400" kern="1200" dirty="0" err="1" smtClean="0">
                          <a:effectLst/>
                        </a:rPr>
                        <a:t>Pohl</a:t>
                      </a:r>
                      <a:endParaRPr lang="es-SV" sz="1400" kern="1200" dirty="0">
                        <a:effectLst/>
                      </a:endParaRPr>
                    </a:p>
                    <a:p>
                      <a:pPr algn="ctr">
                        <a:lnSpc>
                          <a:spcPct val="107000"/>
                        </a:lnSpc>
                        <a:spcAft>
                          <a:spcPts val="0"/>
                        </a:spcAft>
                      </a:pPr>
                      <a:r>
                        <a:rPr lang="es-SV" sz="1100" kern="1200" dirty="0" smtClean="0">
                          <a:effectLst/>
                        </a:rPr>
                        <a:t>Ministra </a:t>
                      </a:r>
                      <a:r>
                        <a:rPr lang="es-SV" sz="1100" kern="1200" dirty="0">
                          <a:effectLst/>
                        </a:rPr>
                        <a:t>de Medio Ambiente y Recursos Naturales</a:t>
                      </a:r>
                      <a:endParaRPr lang="es-SV" sz="1100" dirty="0">
                        <a:effectLst/>
                        <a:latin typeface="Century Gothic"/>
                        <a:ea typeface="Century Gothic"/>
                        <a:cs typeface="Times New Roman"/>
                      </a:endParaRPr>
                    </a:p>
                  </a:txBody>
                  <a:tcPr marL="68580" marR="68580" anchor="ctr"/>
                </a:tc>
                <a:tc>
                  <a:txBody>
                    <a:bodyPr/>
                    <a:lstStyle/>
                    <a:p>
                      <a:pPr marL="0" algn="ctr" defTabSz="914400" rtl="0" eaLnBrk="1" latinLnBrk="0" hangingPunct="1">
                        <a:lnSpc>
                          <a:spcPct val="107000"/>
                        </a:lnSpc>
                        <a:spcAft>
                          <a:spcPts val="0"/>
                        </a:spcAft>
                      </a:pPr>
                      <a:r>
                        <a:rPr lang="es-SV" sz="1400" kern="1200" dirty="0" smtClean="0">
                          <a:effectLst/>
                        </a:rPr>
                        <a:t>Ángel</a:t>
                      </a:r>
                      <a:r>
                        <a:rPr lang="es-SV" sz="1400" kern="1200" baseline="0" dirty="0" smtClean="0">
                          <a:effectLst/>
                        </a:rPr>
                        <a:t> María Ibarra </a:t>
                      </a:r>
                      <a:r>
                        <a:rPr lang="es-SV" sz="1400" kern="1200" baseline="0" dirty="0" err="1" smtClean="0">
                          <a:effectLst/>
                        </a:rPr>
                        <a:t>Turcios</a:t>
                      </a:r>
                      <a:endParaRPr lang="es-SV" sz="1400" kern="1200" dirty="0">
                        <a:effectLst/>
                      </a:endParaRPr>
                    </a:p>
                    <a:p>
                      <a:pPr algn="ctr">
                        <a:lnSpc>
                          <a:spcPct val="107000"/>
                        </a:lnSpc>
                        <a:spcAft>
                          <a:spcPts val="0"/>
                        </a:spcAft>
                      </a:pPr>
                      <a:r>
                        <a:rPr lang="es-SV" sz="1100" kern="1200" dirty="0" smtClean="0">
                          <a:effectLst/>
                        </a:rPr>
                        <a:t>Viceministro </a:t>
                      </a:r>
                      <a:r>
                        <a:rPr lang="es-SV" sz="1100" kern="1200" dirty="0">
                          <a:effectLst/>
                        </a:rPr>
                        <a:t>de Medio Ambiente y Recursos </a:t>
                      </a:r>
                      <a:r>
                        <a:rPr lang="es-SV" sz="1100" kern="1200" dirty="0" smtClean="0">
                          <a:effectLst/>
                        </a:rPr>
                        <a:t>Naturales</a:t>
                      </a:r>
                      <a:endParaRPr lang="es-SV" sz="1100" dirty="0">
                        <a:effectLst/>
                        <a:latin typeface="Century Gothic"/>
                        <a:ea typeface="Century Gothic"/>
                        <a:cs typeface="Times New Roman"/>
                      </a:endParaRPr>
                    </a:p>
                  </a:txBody>
                  <a:tcPr marL="68580" marR="68580" anchor="ctr"/>
                </a:tc>
              </a:tr>
              <a:tr h="714584">
                <a:tc>
                  <a:txBody>
                    <a:bodyPr/>
                    <a:lstStyle/>
                    <a:p>
                      <a:pPr marL="0" algn="ctr" defTabSz="914400" rtl="0" eaLnBrk="1" latinLnBrk="0" hangingPunct="1">
                        <a:lnSpc>
                          <a:spcPct val="107000"/>
                        </a:lnSpc>
                        <a:spcAft>
                          <a:spcPts val="0"/>
                        </a:spcAft>
                      </a:pPr>
                      <a:r>
                        <a:rPr lang="es-SV" sz="1400" kern="1200" dirty="0">
                          <a:effectLst/>
                        </a:rPr>
                        <a:t>Gerson Martínez</a:t>
                      </a:r>
                    </a:p>
                    <a:p>
                      <a:pPr algn="ctr">
                        <a:lnSpc>
                          <a:spcPct val="107000"/>
                        </a:lnSpc>
                        <a:spcAft>
                          <a:spcPts val="0"/>
                        </a:spcAft>
                      </a:pPr>
                      <a:r>
                        <a:rPr lang="es-SV" sz="1100" kern="1200" dirty="0">
                          <a:effectLst/>
                        </a:rPr>
                        <a:t>Ministro de Obras Públicas, Transporte, Vivienda y Desarrollo </a:t>
                      </a:r>
                      <a:r>
                        <a:rPr lang="es-SV" sz="1100" kern="1200" dirty="0" smtClean="0">
                          <a:effectLst/>
                        </a:rPr>
                        <a:t>Urbano.</a:t>
                      </a:r>
                      <a:endParaRPr lang="es-SV" sz="1100" dirty="0">
                        <a:effectLst/>
                        <a:latin typeface="Century Gothic"/>
                        <a:ea typeface="Century Gothic"/>
                        <a:cs typeface="Times New Roman"/>
                      </a:endParaRPr>
                    </a:p>
                  </a:txBody>
                  <a:tcPr marL="68580" marR="68580" anchor="ctr"/>
                </a:tc>
                <a:tc>
                  <a:txBody>
                    <a:bodyPr/>
                    <a:lstStyle/>
                    <a:p>
                      <a:pPr marL="0" algn="ctr" defTabSz="914400" rtl="0" eaLnBrk="1" latinLnBrk="0" hangingPunct="1">
                        <a:lnSpc>
                          <a:spcPct val="107000"/>
                        </a:lnSpc>
                        <a:spcAft>
                          <a:spcPts val="0"/>
                        </a:spcAft>
                      </a:pPr>
                      <a:r>
                        <a:rPr lang="es-SV" sz="1400" kern="1200" dirty="0">
                          <a:effectLst/>
                        </a:rPr>
                        <a:t>Nelson Napoleón García</a:t>
                      </a:r>
                    </a:p>
                    <a:p>
                      <a:pPr algn="ctr">
                        <a:lnSpc>
                          <a:spcPct val="107000"/>
                        </a:lnSpc>
                        <a:spcAft>
                          <a:spcPts val="0"/>
                        </a:spcAft>
                      </a:pPr>
                      <a:r>
                        <a:rPr lang="es-SV" sz="1100" kern="1200" dirty="0">
                          <a:effectLst/>
                        </a:rPr>
                        <a:t>Viceministro de Transporte</a:t>
                      </a:r>
                      <a:endParaRPr lang="es-SV" sz="1100" dirty="0">
                        <a:effectLst/>
                        <a:latin typeface="Century Gothic"/>
                        <a:ea typeface="Century Gothic"/>
                        <a:cs typeface="Times New Roman"/>
                      </a:endParaRPr>
                    </a:p>
                  </a:txBody>
                  <a:tcPr marL="68580" marR="68580" anchor="ctr"/>
                </a:tc>
              </a:tr>
              <a:tr h="518909">
                <a:tc>
                  <a:txBody>
                    <a:bodyPr/>
                    <a:lstStyle/>
                    <a:p>
                      <a:pPr marL="0" algn="ctr" defTabSz="914400" rtl="0" eaLnBrk="1" latinLnBrk="0" hangingPunct="1">
                        <a:lnSpc>
                          <a:spcPct val="107000"/>
                        </a:lnSpc>
                        <a:spcAft>
                          <a:spcPts val="0"/>
                        </a:spcAft>
                      </a:pPr>
                      <a:r>
                        <a:rPr lang="es-SV" sz="1400" kern="1200" dirty="0" err="1">
                          <a:effectLst/>
                        </a:rPr>
                        <a:t>Yanci</a:t>
                      </a:r>
                      <a:r>
                        <a:rPr lang="es-SV" sz="1400" kern="1200" dirty="0">
                          <a:effectLst/>
                        </a:rPr>
                        <a:t> Urbina</a:t>
                      </a:r>
                    </a:p>
                    <a:p>
                      <a:pPr algn="ctr">
                        <a:lnSpc>
                          <a:spcPct val="107000"/>
                        </a:lnSpc>
                        <a:spcAft>
                          <a:spcPts val="0"/>
                        </a:spcAft>
                      </a:pPr>
                      <a:r>
                        <a:rPr lang="es-SV" sz="1100" kern="1200" dirty="0">
                          <a:effectLst/>
                        </a:rPr>
                        <a:t>Presidenta de la Defensoría del Consumidor</a:t>
                      </a:r>
                      <a:endParaRPr lang="es-SV" sz="1100" dirty="0">
                        <a:effectLst/>
                        <a:latin typeface="Century Gothic"/>
                        <a:ea typeface="Century Gothic"/>
                        <a:cs typeface="Times New Roman"/>
                      </a:endParaRPr>
                    </a:p>
                  </a:txBody>
                  <a:tcPr marL="68580" marR="68580" anchor="ctr"/>
                </a:tc>
                <a:tc>
                  <a:txBody>
                    <a:bodyPr/>
                    <a:lstStyle/>
                    <a:p>
                      <a:pPr algn="ctr">
                        <a:lnSpc>
                          <a:spcPct val="107000"/>
                        </a:lnSpc>
                      </a:pPr>
                      <a:endParaRPr lang="es-SV" sz="1100" dirty="0">
                        <a:effectLst/>
                        <a:latin typeface="Century Gothic"/>
                      </a:endParaRPr>
                    </a:p>
                  </a:txBody>
                  <a:tcPr marL="68580" marR="68580" anchor="ctr"/>
                </a:tc>
              </a:tr>
            </a:tbl>
          </a:graphicData>
        </a:graphic>
      </p:graphicFrame>
      <p:sp>
        <p:nvSpPr>
          <p:cNvPr id="6" name="5 Rectángulo"/>
          <p:cNvSpPr/>
          <p:nvPr/>
        </p:nvSpPr>
        <p:spPr>
          <a:xfrm>
            <a:off x="4434573" y="260648"/>
            <a:ext cx="4440639" cy="769441"/>
          </a:xfrm>
          <a:prstGeom prst="rect">
            <a:avLst/>
          </a:prstGeom>
        </p:spPr>
        <p:txBody>
          <a:bodyPr wrap="none">
            <a:spAutoFit/>
          </a:bodyPr>
          <a:lstStyle/>
          <a:p>
            <a:pPr algn="r"/>
            <a:r>
              <a:rPr lang="es-SV" sz="4400" b="1" dirty="0">
                <a:solidFill>
                  <a:schemeClr val="tx2">
                    <a:lumMod val="50000"/>
                  </a:schemeClr>
                </a:solidFill>
                <a:latin typeface="+mj-lt"/>
                <a:ea typeface="+mj-ea"/>
                <a:cs typeface="+mj-cs"/>
              </a:rPr>
              <a:t>Dirección del CNE</a:t>
            </a:r>
          </a:p>
        </p:txBody>
      </p:sp>
    </p:spTree>
    <p:extLst>
      <p:ext uri="{BB962C8B-B14F-4D97-AF65-F5344CB8AC3E}">
        <p14:creationId xmlns:p14="http://schemas.microsoft.com/office/powerpoint/2010/main" val="30880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979711" y="260648"/>
            <a:ext cx="6912768" cy="1077218"/>
          </a:xfrm>
          <a:prstGeom prst="rect">
            <a:avLst/>
          </a:prstGeom>
        </p:spPr>
        <p:txBody>
          <a:bodyPr vert="horz" wrap="square" lIns="91440" tIns="45720" rIns="91440" bIns="45720" rtlCol="0" anchor="b">
            <a:spAutoFit/>
          </a:bodyPr>
          <a:lstStyle>
            <a:lvl1pPr algn="ctr" defTabSz="914398"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lnSpc>
                <a:spcPct val="100000"/>
              </a:lnSpc>
            </a:pPr>
            <a:r>
              <a:rPr lang="es-SV" sz="3200" b="1" dirty="0" smtClean="0">
                <a:solidFill>
                  <a:schemeClr val="tx2">
                    <a:lumMod val="50000"/>
                  </a:schemeClr>
                </a:solidFill>
                <a:effectLst/>
              </a:rPr>
              <a:t>Atribuciones de la Junta Directiva </a:t>
            </a:r>
          </a:p>
          <a:p>
            <a:pPr algn="r">
              <a:lnSpc>
                <a:spcPct val="100000"/>
              </a:lnSpc>
            </a:pPr>
            <a:r>
              <a:rPr lang="es-SV" sz="3200" b="1" dirty="0" smtClean="0">
                <a:solidFill>
                  <a:schemeClr val="tx2">
                    <a:lumMod val="50000"/>
                  </a:schemeClr>
                </a:solidFill>
                <a:effectLst/>
              </a:rPr>
              <a:t>del CNE</a:t>
            </a:r>
          </a:p>
        </p:txBody>
      </p:sp>
      <p:sp>
        <p:nvSpPr>
          <p:cNvPr id="6" name="4 Rectángulo"/>
          <p:cNvSpPr/>
          <p:nvPr/>
        </p:nvSpPr>
        <p:spPr>
          <a:xfrm>
            <a:off x="386534" y="1556792"/>
            <a:ext cx="8505945" cy="5139869"/>
          </a:xfrm>
          <a:prstGeom prst="rect">
            <a:avLst/>
          </a:prstGeom>
        </p:spPr>
        <p:txBody>
          <a:bodyPr wrap="square">
            <a:spAutoFit/>
          </a:bodyPr>
          <a:lstStyle/>
          <a:p>
            <a:pPr marL="285750" indent="-285750">
              <a:buFont typeface="Arial" panose="020B0604020202020204" pitchFamily="34" charset="0"/>
              <a:buChar char="•"/>
            </a:pPr>
            <a:r>
              <a:rPr lang="es-SV" u="sng" dirty="0"/>
              <a:t>Aprobar el plan anual operativo y el proyecto de presupuesto y sus modificaciones</a:t>
            </a:r>
            <a:r>
              <a:rPr lang="es-SV" dirty="0"/>
              <a:t>, conforme a la ley </a:t>
            </a:r>
            <a:r>
              <a:rPr lang="es-SV" dirty="0" smtClean="0"/>
              <a:t>respectiva</a:t>
            </a:r>
            <a:r>
              <a:rPr lang="es-SV" dirty="0"/>
              <a:t>.</a:t>
            </a:r>
            <a:endParaRPr lang="es-SV" dirty="0" smtClean="0"/>
          </a:p>
          <a:p>
            <a:endParaRPr lang="es-SV" dirty="0"/>
          </a:p>
          <a:p>
            <a:pPr marL="285750" indent="-285750">
              <a:buFont typeface="Arial" panose="020B0604020202020204" pitchFamily="34" charset="0"/>
              <a:buChar char="•"/>
            </a:pPr>
            <a:r>
              <a:rPr lang="es-SV" dirty="0" smtClean="0"/>
              <a:t>Nombrar </a:t>
            </a:r>
            <a:r>
              <a:rPr lang="es-SV" dirty="0"/>
              <a:t>un Comité Consultivo de carácter </a:t>
            </a:r>
            <a:r>
              <a:rPr lang="es-SV" dirty="0" smtClean="0"/>
              <a:t>permanente (próximo nombramiento en enero 2016)</a:t>
            </a:r>
            <a:endParaRPr lang="es-SV" dirty="0"/>
          </a:p>
          <a:p>
            <a:endParaRPr lang="es-SV" dirty="0" smtClean="0"/>
          </a:p>
          <a:p>
            <a:pPr marL="285750" indent="-285750">
              <a:buFont typeface="Arial" panose="020B0604020202020204" pitchFamily="34" charset="0"/>
              <a:buChar char="•"/>
            </a:pPr>
            <a:r>
              <a:rPr lang="es-SV" dirty="0" smtClean="0"/>
              <a:t>Solicitar </a:t>
            </a:r>
            <a:r>
              <a:rPr lang="es-SV" dirty="0"/>
              <a:t>la colaboración de las distintas Instituciones del sector público, privado u organizaciones no gubernamentales especializadas en la materia, según su competencia, para el cumplimiento de </a:t>
            </a:r>
            <a:r>
              <a:rPr lang="es-SV" dirty="0" smtClean="0"/>
              <a:t>sus objetivos.</a:t>
            </a:r>
            <a:endParaRPr lang="es-SV" dirty="0"/>
          </a:p>
          <a:p>
            <a:endParaRPr lang="es-SV" dirty="0" smtClean="0"/>
          </a:p>
          <a:p>
            <a:pPr marL="285750" indent="-285750">
              <a:buFont typeface="Arial" panose="020B0604020202020204" pitchFamily="34" charset="0"/>
              <a:buChar char="•"/>
            </a:pPr>
            <a:r>
              <a:rPr lang="es-SV" dirty="0" smtClean="0"/>
              <a:t>Aprobar </a:t>
            </a:r>
            <a:r>
              <a:rPr lang="es-SV" dirty="0"/>
              <a:t>la organización interna del Consejo y sus modificaciones estableciendo los niveles de jerarquía y salariales del personal, responsabilidades, atribuciones y </a:t>
            </a:r>
            <a:r>
              <a:rPr lang="es-SV" dirty="0" smtClean="0"/>
              <a:t>funciones.</a:t>
            </a:r>
            <a:endParaRPr lang="es-SV" dirty="0"/>
          </a:p>
          <a:p>
            <a:endParaRPr lang="es-SV" dirty="0" smtClean="0"/>
          </a:p>
          <a:p>
            <a:pPr marL="285750" indent="-285750">
              <a:buFont typeface="Arial" panose="020B0604020202020204" pitchFamily="34" charset="0"/>
              <a:buChar char="•"/>
            </a:pPr>
            <a:r>
              <a:rPr lang="es-SV" dirty="0" smtClean="0"/>
              <a:t>Elaborar </a:t>
            </a:r>
            <a:r>
              <a:rPr lang="es-SV" dirty="0"/>
              <a:t>la Memoria de las actividades desarrolladas por el </a:t>
            </a:r>
            <a:r>
              <a:rPr lang="es-SV" dirty="0" smtClean="0"/>
              <a:t>Consejo.</a:t>
            </a:r>
            <a:endParaRPr lang="es-SV" dirty="0"/>
          </a:p>
          <a:p>
            <a:pPr marL="285750" indent="-285750">
              <a:buFont typeface="Arial" panose="020B0604020202020204" pitchFamily="34" charset="0"/>
              <a:buChar char="•"/>
            </a:pPr>
            <a:endParaRPr lang="es-SV" dirty="0"/>
          </a:p>
          <a:p>
            <a:pPr marL="285750" indent="-285750">
              <a:buFont typeface="Arial" panose="020B0604020202020204" pitchFamily="34" charset="0"/>
              <a:buChar char="•"/>
            </a:pPr>
            <a:r>
              <a:rPr lang="es-SV" u="sng" dirty="0" smtClean="0"/>
              <a:t>Nombrar al Secretario Ejecutivo </a:t>
            </a:r>
            <a:r>
              <a:rPr lang="es-SV" dirty="0" smtClean="0"/>
              <a:t>quien estará a cargo de la administración </a:t>
            </a:r>
            <a:r>
              <a:rPr lang="es-SV" dirty="0"/>
              <a:t>del </a:t>
            </a:r>
            <a:r>
              <a:rPr lang="es-SV" dirty="0" smtClean="0"/>
              <a:t>Consejo</a:t>
            </a:r>
            <a:r>
              <a:rPr lang="es-SV" sz="2200" dirty="0"/>
              <a:t>.</a:t>
            </a:r>
          </a:p>
        </p:txBody>
      </p:sp>
    </p:spTree>
    <p:extLst>
      <p:ext uri="{BB962C8B-B14F-4D97-AF65-F5344CB8AC3E}">
        <p14:creationId xmlns:p14="http://schemas.microsoft.com/office/powerpoint/2010/main" val="312010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843808" y="188640"/>
            <a:ext cx="6016624" cy="584775"/>
          </a:xfrm>
          <a:prstGeom prst="rect">
            <a:avLst/>
          </a:prstGeom>
        </p:spPr>
        <p:txBody>
          <a:bodyPr vert="horz" wrap="square" lIns="91440" tIns="45720" rIns="91440" bIns="45720" rtlCol="0" anchor="b">
            <a:spAutoFit/>
          </a:bodyPr>
          <a:lstStyle>
            <a:lvl1pPr algn="ctr" defTabSz="914398"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lnSpc>
                <a:spcPct val="100000"/>
              </a:lnSpc>
            </a:pPr>
            <a:r>
              <a:rPr lang="es-SV" sz="3200" b="1" dirty="0" smtClean="0">
                <a:solidFill>
                  <a:schemeClr val="tx2">
                    <a:lumMod val="50000"/>
                  </a:schemeClr>
                </a:solidFill>
                <a:effectLst/>
              </a:rPr>
              <a:t>Representación legal del CNE</a:t>
            </a:r>
          </a:p>
        </p:txBody>
      </p:sp>
      <p:sp>
        <p:nvSpPr>
          <p:cNvPr id="6" name="4 Rectángulo"/>
          <p:cNvSpPr/>
          <p:nvPr/>
        </p:nvSpPr>
        <p:spPr>
          <a:xfrm>
            <a:off x="351079" y="1633349"/>
            <a:ext cx="8505945" cy="3816429"/>
          </a:xfrm>
          <a:prstGeom prst="rect">
            <a:avLst/>
          </a:prstGeom>
        </p:spPr>
        <p:txBody>
          <a:bodyPr wrap="square">
            <a:spAutoFit/>
          </a:bodyPr>
          <a:lstStyle/>
          <a:p>
            <a:pPr marL="285750" indent="-285750">
              <a:buFont typeface="Arial" panose="020B0604020202020204" pitchFamily="34" charset="0"/>
              <a:buChar char="•"/>
            </a:pPr>
            <a:r>
              <a:rPr lang="es-SV" sz="2200" dirty="0"/>
              <a:t>El Presidente de la Junta Directiva </a:t>
            </a:r>
            <a:r>
              <a:rPr lang="es-SV" sz="2200" dirty="0" smtClean="0"/>
              <a:t>tiene </a:t>
            </a:r>
            <a:r>
              <a:rPr lang="es-SV" sz="2200" dirty="0"/>
              <a:t>la representación legal del Consejo, quien podrá delegarla con autorización de la Junta Directiva al Secretario Ejecutivo y, en tal carácter, le corresponderá actuar en nombre de la misma en los actos y contratos que celebre, lo mismo que en los procedimientos judiciales, extra judiciales y administrativos en que tenga interés, ateniéndose a las instrucciones que al efecto hubiere recibido de la Junta Directiva</a:t>
            </a:r>
            <a:r>
              <a:rPr lang="es-SV" sz="2200" dirty="0" smtClean="0"/>
              <a:t>.</a:t>
            </a:r>
          </a:p>
          <a:p>
            <a:pPr marL="285750" indent="-285750">
              <a:buFont typeface="Arial" panose="020B0604020202020204" pitchFamily="34" charset="0"/>
              <a:buChar char="•"/>
            </a:pPr>
            <a:endParaRPr lang="es-SV" sz="2200" dirty="0"/>
          </a:p>
          <a:p>
            <a:pPr marL="285750" indent="-285750">
              <a:buFont typeface="Arial" panose="020B0604020202020204" pitchFamily="34" charset="0"/>
              <a:buChar char="•"/>
            </a:pPr>
            <a:r>
              <a:rPr lang="es-SV" sz="2200" dirty="0" smtClean="0"/>
              <a:t>La representación legal del CNE (en forma parcial) actualmente la tiene el Secretario Ejecutivo</a:t>
            </a:r>
          </a:p>
          <a:p>
            <a:pPr marL="285750" indent="-285750">
              <a:buFont typeface="Arial" panose="020B0604020202020204" pitchFamily="34" charset="0"/>
              <a:buChar char="•"/>
            </a:pPr>
            <a:endParaRPr lang="es-SV" sz="2200" dirty="0"/>
          </a:p>
        </p:txBody>
      </p:sp>
    </p:spTree>
    <p:extLst>
      <p:ext uri="{BB962C8B-B14F-4D97-AF65-F5344CB8AC3E}">
        <p14:creationId xmlns:p14="http://schemas.microsoft.com/office/powerpoint/2010/main" val="15141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 Título"/>
          <p:cNvSpPr>
            <a:spLocks noGrp="1"/>
          </p:cNvSpPr>
          <p:nvPr>
            <p:ph type="title" idx="4294967295"/>
          </p:nvPr>
        </p:nvSpPr>
        <p:spPr>
          <a:xfrm>
            <a:off x="2411760" y="476672"/>
            <a:ext cx="6479753" cy="504825"/>
          </a:xfrm>
        </p:spPr>
        <p:txBody>
          <a:bodyPr>
            <a:normAutofit fontScale="90000"/>
          </a:bodyPr>
          <a:lstStyle/>
          <a:p>
            <a:pPr algn="r">
              <a:lnSpc>
                <a:spcPct val="100000"/>
              </a:lnSpc>
            </a:pPr>
            <a:r>
              <a:rPr lang="es-SV" sz="3600" b="1" dirty="0">
                <a:solidFill>
                  <a:srgbClr val="002060"/>
                </a:solidFill>
                <a:effectLst/>
              </a:rPr>
              <a:t>Interacción </a:t>
            </a:r>
            <a:r>
              <a:rPr lang="es-SV" sz="3600" b="1" dirty="0" smtClean="0">
                <a:solidFill>
                  <a:srgbClr val="002060"/>
                </a:solidFill>
                <a:effectLst/>
              </a:rPr>
              <a:t>del CNE con el sector energético</a:t>
            </a:r>
            <a:endParaRPr lang="es-SV" sz="3600" b="1" dirty="0">
              <a:solidFill>
                <a:srgbClr val="002060"/>
              </a:solidFill>
              <a:effectLst/>
            </a:endParaRPr>
          </a:p>
        </p:txBody>
      </p:sp>
      <p:pic>
        <p:nvPicPr>
          <p:cNvPr id="40" name="Imagen 39"/>
          <p:cNvPicPr/>
          <p:nvPr/>
        </p:nvPicPr>
        <p:blipFill>
          <a:blip/>
          <a:stretch>
            <a:fillRect/>
          </a:stretch>
        </p:blipFill>
        <p:spPr>
          <a:xfrm>
            <a:off x="251520" y="1428790"/>
            <a:ext cx="6768752" cy="5229200"/>
          </a:xfrm>
          <a:prstGeom prst="rect">
            <a:avLst/>
          </a:prstGeom>
        </p:spPr>
      </p:pic>
    </p:spTree>
    <p:extLst>
      <p:ext uri="{BB962C8B-B14F-4D97-AF65-F5344CB8AC3E}">
        <p14:creationId xmlns:p14="http://schemas.microsoft.com/office/powerpoint/2010/main" val="45403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4010</Words>
  <Application>Microsoft Office PowerPoint</Application>
  <PresentationFormat>On-screen Show (4:3)</PresentationFormat>
  <Paragraphs>454</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Forma de onda</vt:lpstr>
      <vt:lpstr>El Consejo Nacional de Energía  y la  Política Energética Nacional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Interacción del CNE con el sector energético</vt:lpstr>
      <vt:lpstr>PowerPoint Presentation</vt:lpstr>
      <vt:lpstr>Comité Consultivo Permanente</vt:lpstr>
      <vt:lpstr>PowerPoint Presentation</vt:lpstr>
      <vt:lpstr>PowerPoint Presentation</vt:lpstr>
      <vt:lpstr>El CNE y la Política  Energética Nacional</vt:lpstr>
      <vt:lpstr>Objetivos Generales de  la Política Energética</vt:lpstr>
      <vt:lpstr>Líneas Estratégicas de la  Política Energética Nacional</vt:lpstr>
      <vt:lpstr>Situación Actual del Sector  Eléctrico Salvadoreño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Portafolio estándar de energía renovable (RPS)</vt:lpstr>
      <vt:lpstr>PowerPoint Presentation</vt:lpstr>
      <vt:lpstr>PowerPoint Presentation</vt:lpstr>
      <vt:lpstr>PowerPoint Presentation</vt:lpstr>
      <vt:lpstr>PowerPoint Presentation</vt:lpstr>
      <vt:lpstr>ROBCP: Reglamento de Operación Basado en Costos de Producción</vt:lpstr>
      <vt:lpstr>CLP: Contratos de Largo Plazo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Participación en el Consejo Director del Mercado Eléctrico Regional</vt:lpstr>
      <vt:lpstr>PowerPoint Presentation</vt:lpstr>
      <vt:lpstr>Estrategia de focalización del subsidio al consumo residencial de energía eléctrica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Consejo Nacional de Energía  y la  Política Energética Nacional</dc:title>
  <dc:creator>Christopher Marshall</dc:creator>
  <cp:lastModifiedBy>Christopher Marshall</cp:lastModifiedBy>
  <cp:revision>1</cp:revision>
  <dcterms:modified xsi:type="dcterms:W3CDTF">2014-09-13T05:32:13Z</dcterms:modified>
</cp:coreProperties>
</file>