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5"/>
  </p:notesMasterIdLst>
  <p:sldIdLst>
    <p:sldId id="294" r:id="rId2"/>
    <p:sldId id="339" r:id="rId3"/>
    <p:sldId id="340" r:id="rId4"/>
    <p:sldId id="341" r:id="rId5"/>
    <p:sldId id="342" r:id="rId6"/>
    <p:sldId id="343" r:id="rId7"/>
    <p:sldId id="344" r:id="rId8"/>
    <p:sldId id="312" r:id="rId9"/>
    <p:sldId id="282" r:id="rId10"/>
    <p:sldId id="322" r:id="rId11"/>
    <p:sldId id="310" r:id="rId12"/>
    <p:sldId id="302" r:id="rId13"/>
    <p:sldId id="333" r:id="rId14"/>
    <p:sldId id="337" r:id="rId15"/>
    <p:sldId id="307" r:id="rId16"/>
    <p:sldId id="338" r:id="rId17"/>
    <p:sldId id="332" r:id="rId18"/>
    <p:sldId id="335" r:id="rId19"/>
    <p:sldId id="295" r:id="rId20"/>
    <p:sldId id="318" r:id="rId21"/>
    <p:sldId id="334" r:id="rId22"/>
    <p:sldId id="345" r:id="rId23"/>
    <p:sldId id="31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F7371"/>
    <a:srgbClr val="484B49"/>
    <a:srgbClr val="00959B"/>
    <a:srgbClr val="007BB7"/>
    <a:srgbClr val="7CB93A"/>
    <a:srgbClr val="319E37"/>
    <a:srgbClr val="40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39" autoAdjust="0"/>
    <p:restoredTop sz="82557" autoAdjust="0"/>
  </p:normalViewPr>
  <p:slideViewPr>
    <p:cSldViewPr snapToGrid="0">
      <p:cViewPr>
        <p:scale>
          <a:sx n="125" d="100"/>
          <a:sy n="125" d="100"/>
        </p:scale>
        <p:origin x="2144" y="14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28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61347-650A-8D48-B1F7-ECA096683641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2F177-DA50-BB4A-9D27-E5E0939887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21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2F177-DA50-BB4A-9D27-E5E09398874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76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2F177-DA50-BB4A-9D27-E5E0939887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55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2F177-DA50-BB4A-9D27-E5E0939887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55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2F177-DA50-BB4A-9D27-E5E0939887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051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2F177-DA50-BB4A-9D27-E5E0939887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169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2F177-DA50-BB4A-9D27-E5E09398874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7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2F177-DA50-BB4A-9D27-E5E0939887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29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2F177-DA50-BB4A-9D27-E5E09398874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53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2F177-DA50-BB4A-9D27-E5E09398874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10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2F177-DA50-BB4A-9D27-E5E0939887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300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2F177-DA50-BB4A-9D27-E5E0939887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64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2F177-DA50-BB4A-9D27-E5E09398874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435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2F177-DA50-BB4A-9D27-E5E09398874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644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2F177-DA50-BB4A-9D27-E5E09398874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978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2F177-DA50-BB4A-9D27-E5E09398874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858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2F177-DA50-BB4A-9D27-E5E09398874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166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2F177-DA50-BB4A-9D27-E5E09398874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605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2F177-DA50-BB4A-9D27-E5E0939887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007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52F9-AA16-46A6-84A5-773EDAB675D4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7A8A-24E6-47FA-9523-E3B0701BEF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3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52F9-AA16-46A6-84A5-773EDAB675D4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7A8A-24E6-47FA-9523-E3B0701BEF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47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52F9-AA16-46A6-84A5-773EDAB675D4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7A8A-24E6-47FA-9523-E3B0701BEF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1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52F9-AA16-46A6-84A5-773EDAB675D4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7A8A-24E6-47FA-9523-E3B0701BEF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5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52F9-AA16-46A6-84A5-773EDAB675D4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7A8A-24E6-47FA-9523-E3B0701BEF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28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52F9-AA16-46A6-84A5-773EDAB675D4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7A8A-24E6-47FA-9523-E3B0701BEF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5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52F9-AA16-46A6-84A5-773EDAB675D4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7A8A-24E6-47FA-9523-E3B0701BEF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44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52F9-AA16-46A6-84A5-773EDAB675D4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7A8A-24E6-47FA-9523-E3B0701BEF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9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52F9-AA16-46A6-84A5-773EDAB675D4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7A8A-24E6-47FA-9523-E3B0701BEF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778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52F9-AA16-46A6-84A5-773EDAB675D4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7A8A-24E6-47FA-9523-E3B0701BEF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94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52F9-AA16-46A6-84A5-773EDAB675D4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7A8A-24E6-47FA-9523-E3B0701BEF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2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D52F9-AA16-46A6-84A5-773EDAB675D4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D7A8A-24E6-47FA-9523-E3B0701BEF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6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tif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tiff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cid:afd898d1-42ee-4dcc-83a5-11fcd5aaa544" TargetMode="Externa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jason.begger@wyo.gov" TargetMode="External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facebook.com/WyomingITC" TargetMode="External"/><Relationship Id="rId4" Type="http://schemas.openxmlformats.org/officeDocument/2006/relationships/hyperlink" Target="http://www.wyomingitc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47" y="76237"/>
            <a:ext cx="3714750" cy="6686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4700" y="998852"/>
            <a:ext cx="8077700" cy="322364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7BB7"/>
                </a:solidFill>
                <a:latin typeface="Franklin Gothic Book" panose="020B0503020102020204" pitchFamily="34" charset="0"/>
                <a:cs typeface="Leelawadee" panose="020B0502040204020203" pitchFamily="34" charset="-34"/>
              </a:rPr>
              <a:t>Powering the Nation, Fueling Innovation </a:t>
            </a:r>
            <a:endParaRPr lang="en-US" sz="5600" b="1" dirty="0">
              <a:solidFill>
                <a:srgbClr val="319E37"/>
              </a:solidFill>
              <a:latin typeface="Franklin Gothic Book" panose="020B05030201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88" y="47625"/>
            <a:ext cx="12039600" cy="6686550"/>
          </a:xfrm>
          <a:prstGeom prst="rect">
            <a:avLst/>
          </a:prstGeom>
          <a:noFill/>
          <a:ln w="76200" cmpd="sng">
            <a:solidFill>
              <a:srgbClr val="319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3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4309" y="130175"/>
            <a:ext cx="7004205" cy="8842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BB7"/>
                </a:solidFill>
                <a:latin typeface="Franklin Gothic Book" panose="020B0503020102020204" pitchFamily="34" charset="0"/>
                <a:cs typeface="Leelawadee" panose="020B0502040204020203" pitchFamily="34" charset="-34"/>
              </a:rPr>
              <a:t>The ITC Layout</a:t>
            </a:r>
          </a:p>
        </p:txBody>
      </p:sp>
      <p:sp>
        <p:nvSpPr>
          <p:cNvPr id="5" name="Rectangle 4"/>
          <p:cNvSpPr/>
          <p:nvPr/>
        </p:nvSpPr>
        <p:spPr>
          <a:xfrm>
            <a:off x="72189" y="76237"/>
            <a:ext cx="12039600" cy="6686550"/>
          </a:xfrm>
          <a:prstGeom prst="rect">
            <a:avLst/>
          </a:prstGeom>
          <a:noFill/>
          <a:ln w="76200" cmpd="sng">
            <a:solidFill>
              <a:srgbClr val="319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55" y="4871803"/>
            <a:ext cx="1025297" cy="18498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055361-8302-8648-9788-1F36AA4003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67" t="11364" r="8333" b="16515"/>
          <a:stretch/>
        </p:blipFill>
        <p:spPr>
          <a:xfrm>
            <a:off x="1896092" y="1068351"/>
            <a:ext cx="8105569" cy="55607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92057E3-377C-5145-9D75-EB765B3005E8}"/>
              </a:ext>
            </a:extLst>
          </p:cNvPr>
          <p:cNvSpPr txBox="1"/>
          <p:nvPr/>
        </p:nvSpPr>
        <p:spPr>
          <a:xfrm>
            <a:off x="10001660" y="6243131"/>
            <a:ext cx="2073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84B49"/>
                </a:solidFill>
                <a:latin typeface="Franklin Gothic Book"/>
                <a:cs typeface="Franklin Gothic Book"/>
              </a:rPr>
              <a:t>Credit:  Basin Electric Cooperative</a:t>
            </a:r>
          </a:p>
        </p:txBody>
      </p:sp>
    </p:spTree>
    <p:extLst>
      <p:ext uri="{BB962C8B-B14F-4D97-AF65-F5344CB8AC3E}">
        <p14:creationId xmlns:p14="http://schemas.microsoft.com/office/powerpoint/2010/main" val="1214709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760" y="289798"/>
            <a:ext cx="10690166" cy="8842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BB7"/>
                </a:solidFill>
                <a:latin typeface="Franklin Gothic Book" panose="020B0503020102020204" pitchFamily="34" charset="0"/>
                <a:cs typeface="Leelawadee" panose="020B0502040204020203" pitchFamily="34" charset="-34"/>
              </a:rPr>
              <a:t>Large </a:t>
            </a:r>
            <a:r>
              <a:rPr lang="en-US" dirty="0">
                <a:solidFill>
                  <a:srgbClr val="007BB7"/>
                </a:solidFill>
                <a:latin typeface="Franklin Gothic Book" panose="020B0503020102020204" pitchFamily="34" charset="0"/>
                <a:cs typeface="Leelawadee" panose="020B0502040204020203" pitchFamily="34" charset="-34"/>
              </a:rPr>
              <a:t>Test Bay</a:t>
            </a:r>
          </a:p>
        </p:txBody>
      </p:sp>
      <p:sp>
        <p:nvSpPr>
          <p:cNvPr id="5" name="Rectangle 4"/>
          <p:cNvSpPr/>
          <p:nvPr/>
        </p:nvSpPr>
        <p:spPr>
          <a:xfrm>
            <a:off x="72189" y="76237"/>
            <a:ext cx="12039600" cy="6686550"/>
          </a:xfrm>
          <a:prstGeom prst="rect">
            <a:avLst/>
          </a:prstGeom>
          <a:noFill/>
          <a:ln w="762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52" y="5109029"/>
            <a:ext cx="893808" cy="16125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623CD95-7AD2-4968-8DC8-73BD41D54D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523" y="1242912"/>
            <a:ext cx="3452894" cy="5180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89E9309-15F2-499E-9C56-9CA7A29B27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914" y="1605087"/>
            <a:ext cx="6686012" cy="445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88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9429" y="545657"/>
            <a:ext cx="8042987" cy="8842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BB7"/>
                </a:solidFill>
                <a:latin typeface="Franklin Gothic Book" panose="020B0503020102020204" pitchFamily="34" charset="0"/>
                <a:cs typeface="Leelawadee" panose="020B0502040204020203" pitchFamily="34" charset="-34"/>
              </a:rPr>
              <a:t>Small </a:t>
            </a:r>
            <a:r>
              <a:rPr lang="en-US" dirty="0">
                <a:solidFill>
                  <a:srgbClr val="007BB7"/>
                </a:solidFill>
                <a:latin typeface="Franklin Gothic Book" panose="020B0503020102020204" pitchFamily="34" charset="0"/>
                <a:cs typeface="Leelawadee" panose="020B0502040204020203" pitchFamily="34" charset="-34"/>
              </a:rPr>
              <a:t>Test </a:t>
            </a:r>
            <a:r>
              <a:rPr lang="en-US" dirty="0" smtClean="0">
                <a:solidFill>
                  <a:srgbClr val="007BB7"/>
                </a:solidFill>
                <a:latin typeface="Franklin Gothic Book" panose="020B0503020102020204" pitchFamily="34" charset="0"/>
                <a:cs typeface="Leelawadee" panose="020B0502040204020203" pitchFamily="34" charset="-34"/>
              </a:rPr>
              <a:t>Bays</a:t>
            </a:r>
            <a:endParaRPr lang="en-US" dirty="0">
              <a:solidFill>
                <a:srgbClr val="007BB7"/>
              </a:solidFill>
              <a:latin typeface="Franklin Gothic Book" panose="020B05030201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189" y="76237"/>
            <a:ext cx="12039600" cy="6686550"/>
          </a:xfrm>
          <a:prstGeom prst="rect">
            <a:avLst/>
          </a:prstGeom>
          <a:noFill/>
          <a:ln w="762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52" y="5109029"/>
            <a:ext cx="893808" cy="1612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59910C-8E80-4F73-9B93-F7745666C1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05" y="1677805"/>
            <a:ext cx="6843094" cy="4560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A83E0F6-9DC3-46CE-A0B4-30E1C625278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6158" y="1510305"/>
            <a:ext cx="3298107" cy="494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91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509" y="130175"/>
            <a:ext cx="11257808" cy="8842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BB7"/>
                </a:solidFill>
                <a:latin typeface="Franklin Gothic Book" panose="020B0503020102020204" pitchFamily="34" charset="0"/>
                <a:cs typeface="Leelawadee" panose="020B0502040204020203" pitchFamily="34" charset="-34"/>
              </a:rPr>
              <a:t>Tenant Summary</a:t>
            </a:r>
          </a:p>
        </p:txBody>
      </p:sp>
      <p:sp>
        <p:nvSpPr>
          <p:cNvPr id="5" name="Rectangle 4"/>
          <p:cNvSpPr/>
          <p:nvPr/>
        </p:nvSpPr>
        <p:spPr>
          <a:xfrm>
            <a:off x="72189" y="76237"/>
            <a:ext cx="12039600" cy="6686550"/>
          </a:xfrm>
          <a:prstGeom prst="rect">
            <a:avLst/>
          </a:prstGeom>
          <a:noFill/>
          <a:ln w="76200" cmpd="sng">
            <a:solidFill>
              <a:srgbClr val="319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85555" y="1309933"/>
            <a:ext cx="999016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Clr>
                <a:srgbClr val="007BB7"/>
              </a:buClr>
              <a:buFont typeface="Arial"/>
              <a:buChar char="•"/>
            </a:pPr>
            <a:r>
              <a:rPr lang="en-US" sz="2000" b="1" dirty="0">
                <a:latin typeface="Franklin Gothic Book" panose="020B0503020102020204" pitchFamily="34" charset="0"/>
              </a:rPr>
              <a:t>TDA Research</a:t>
            </a:r>
          </a:p>
          <a:p>
            <a:pPr lvl="2">
              <a:buClr>
                <a:srgbClr val="007BB7"/>
              </a:buClr>
            </a:pPr>
            <a:r>
              <a:rPr lang="en-US" sz="2000" dirty="0">
                <a:latin typeface="Franklin Gothic Book" panose="020B0503020102020204" pitchFamily="34" charset="0"/>
              </a:rPr>
              <a:t>- Currently testing</a:t>
            </a:r>
            <a:r>
              <a:rPr lang="en-US" sz="2000" dirty="0" smtClean="0">
                <a:latin typeface="Franklin Gothic Book" panose="020B0503020102020204" pitchFamily="34" charset="0"/>
              </a:rPr>
              <a:t>.</a:t>
            </a:r>
          </a:p>
          <a:p>
            <a:pPr marL="914400" lvl="1" indent="-457200">
              <a:buClr>
                <a:srgbClr val="007BB7"/>
              </a:buClr>
              <a:buFont typeface="Arial"/>
              <a:buChar char="•"/>
            </a:pPr>
            <a:r>
              <a:rPr lang="en-US" sz="2000" b="1" dirty="0" smtClean="0">
                <a:latin typeface="Franklin Gothic Book" panose="020B0503020102020204" pitchFamily="34" charset="0"/>
              </a:rPr>
              <a:t>Kawasaki Heavy Industries (KHI)</a:t>
            </a:r>
          </a:p>
          <a:p>
            <a:pPr marL="1257300" lvl="2" indent="-342900">
              <a:buClr>
                <a:srgbClr val="007BB7"/>
              </a:buClr>
              <a:buFontTx/>
              <a:buChar char="-"/>
            </a:pPr>
            <a:r>
              <a:rPr lang="en-US" sz="2000" dirty="0" smtClean="0">
                <a:latin typeface="Franklin Gothic Book" panose="020B0503020102020204" pitchFamily="34" charset="0"/>
              </a:rPr>
              <a:t>Fixed </a:t>
            </a:r>
            <a:r>
              <a:rPr lang="en-US" sz="2000" dirty="0">
                <a:latin typeface="Franklin Gothic Book" panose="020B0503020102020204" pitchFamily="34" charset="0"/>
              </a:rPr>
              <a:t>bed adsorbent optimization testing</a:t>
            </a:r>
            <a:r>
              <a:rPr lang="en-US" sz="2000" dirty="0" smtClean="0">
                <a:latin typeface="Franklin Gothic Book" panose="020B0503020102020204" pitchFamily="34" charset="0"/>
              </a:rPr>
              <a:t>.</a:t>
            </a:r>
            <a:endParaRPr lang="en-US" sz="2000" dirty="0">
              <a:latin typeface="Franklin Gothic Book" panose="020B0503020102020204" pitchFamily="34" charset="0"/>
            </a:endParaRPr>
          </a:p>
          <a:p>
            <a:pPr marL="914400" lvl="1" indent="-457200">
              <a:buClr>
                <a:srgbClr val="007BB7"/>
              </a:buClr>
              <a:buFont typeface="Arial"/>
              <a:buChar char="•"/>
            </a:pPr>
            <a:r>
              <a:rPr lang="en-US" sz="2000" b="1" dirty="0" err="1" smtClean="0">
                <a:latin typeface="Franklin Gothic Book" panose="020B0503020102020204" pitchFamily="34" charset="0"/>
              </a:rPr>
              <a:t>GreenOre</a:t>
            </a:r>
            <a:endParaRPr lang="en-US" sz="2000" b="1" dirty="0" smtClean="0">
              <a:latin typeface="Franklin Gothic Book" panose="020B0503020102020204" pitchFamily="34" charset="0"/>
            </a:endParaRPr>
          </a:p>
          <a:p>
            <a:pPr lvl="1">
              <a:buClr>
                <a:srgbClr val="007BB7"/>
              </a:buClr>
            </a:pPr>
            <a:r>
              <a:rPr lang="en-US" sz="2000" dirty="0" smtClean="0">
                <a:latin typeface="Franklin Gothic Book" panose="020B0503020102020204" pitchFamily="34" charset="0"/>
              </a:rPr>
              <a:t> 	- Carbon dioxide and fly ash utilization to calcium carbonate.</a:t>
            </a:r>
          </a:p>
          <a:p>
            <a:pPr marL="914400" lvl="1" indent="-457200">
              <a:buClr>
                <a:srgbClr val="007BB7"/>
              </a:buClr>
              <a:buFont typeface="Arial"/>
              <a:buChar char="•"/>
            </a:pPr>
            <a:r>
              <a:rPr lang="en-US" sz="2000" b="1" dirty="0" smtClean="0">
                <a:latin typeface="Franklin Gothic Book" panose="020B0503020102020204" pitchFamily="34" charset="0"/>
              </a:rPr>
              <a:t>Membrane Technology Research (MTR)</a:t>
            </a:r>
            <a:endParaRPr lang="en-US" sz="2000" b="1" dirty="0">
              <a:latin typeface="Franklin Gothic Book" panose="020B0503020102020204" pitchFamily="34" charset="0"/>
            </a:endParaRPr>
          </a:p>
          <a:p>
            <a:pPr lvl="2">
              <a:buClr>
                <a:srgbClr val="007BB7"/>
              </a:buClr>
            </a:pPr>
            <a:r>
              <a:rPr lang="en-US" sz="2000" dirty="0" smtClean="0">
                <a:latin typeface="Franklin Gothic Book" panose="020B0503020102020204" pitchFamily="34" charset="0"/>
              </a:rPr>
              <a:t>- Completed </a:t>
            </a:r>
            <a:r>
              <a:rPr lang="en-US" sz="2000" dirty="0">
                <a:latin typeface="Franklin Gothic Book" panose="020B0503020102020204" pitchFamily="34" charset="0"/>
              </a:rPr>
              <a:t>phase 1 200 ton per day CO</a:t>
            </a:r>
            <a:r>
              <a:rPr lang="en-US" sz="2000" baseline="-25000" dirty="0">
                <a:latin typeface="Franklin Gothic Book" panose="020B0503020102020204" pitchFamily="34" charset="0"/>
              </a:rPr>
              <a:t>2</a:t>
            </a:r>
            <a:r>
              <a:rPr lang="en-US" sz="2000" dirty="0">
                <a:latin typeface="Franklin Gothic Book" panose="020B0503020102020204" pitchFamily="34" charset="0"/>
              </a:rPr>
              <a:t> capture project in the large test bay using membrane separation system combined with cryogenic distillation.</a:t>
            </a:r>
          </a:p>
          <a:p>
            <a:pPr marL="914400" lvl="1" indent="-457200">
              <a:buClr>
                <a:srgbClr val="007BB7"/>
              </a:buClr>
              <a:buFont typeface="Arial"/>
              <a:buChar char="•"/>
            </a:pPr>
            <a:r>
              <a:rPr lang="en-US" sz="2000" b="1" dirty="0" smtClean="0">
                <a:latin typeface="Franklin Gothic Book" panose="020B0503020102020204" pitchFamily="34" charset="0"/>
              </a:rPr>
              <a:t>University of Kentucky (UK)</a:t>
            </a:r>
            <a:endParaRPr lang="en-US" sz="2000" b="1" dirty="0">
              <a:latin typeface="Franklin Gothic Book" panose="020B0503020102020204" pitchFamily="34" charset="0"/>
            </a:endParaRPr>
          </a:p>
          <a:p>
            <a:pPr lvl="2">
              <a:buClr>
                <a:srgbClr val="007BB7"/>
              </a:buClr>
            </a:pPr>
            <a:r>
              <a:rPr lang="en-US" sz="2000" dirty="0" smtClean="0">
                <a:latin typeface="Franklin Gothic Book" panose="020B0503020102020204" pitchFamily="34" charset="0"/>
              </a:rPr>
              <a:t>- Completed </a:t>
            </a:r>
            <a:r>
              <a:rPr lang="en-US" sz="2000" dirty="0">
                <a:latin typeface="Franklin Gothic Book" panose="020B0503020102020204" pitchFamily="34" charset="0"/>
              </a:rPr>
              <a:t>phase 1 10 </a:t>
            </a:r>
            <a:r>
              <a:rPr lang="en-US" sz="2000" dirty="0" err="1">
                <a:latin typeface="Franklin Gothic Book" panose="020B0503020102020204" pitchFamily="34" charset="0"/>
              </a:rPr>
              <a:t>MWe</a:t>
            </a:r>
            <a:r>
              <a:rPr lang="en-US" sz="2000" dirty="0">
                <a:latin typeface="Franklin Gothic Book" panose="020B0503020102020204" pitchFamily="34" charset="0"/>
              </a:rPr>
              <a:t> large pilot also awaiting phase 2 funding decision announcement.</a:t>
            </a:r>
          </a:p>
          <a:p>
            <a:pPr marL="914400" lvl="1" indent="-457200">
              <a:buClr>
                <a:srgbClr val="007BB7"/>
              </a:buClr>
              <a:buFont typeface="Arial"/>
              <a:buChar char="•"/>
            </a:pPr>
            <a:r>
              <a:rPr lang="en-US" sz="2000" b="1" dirty="0" smtClean="0">
                <a:latin typeface="Franklin Gothic Book" panose="020B0503020102020204" pitchFamily="34" charset="0"/>
              </a:rPr>
              <a:t>XPRIZE</a:t>
            </a:r>
            <a:endParaRPr lang="en-US" sz="2000" b="1" dirty="0">
              <a:latin typeface="Franklin Gothic Book" panose="020B0503020102020204" pitchFamily="34" charset="0"/>
            </a:endParaRPr>
          </a:p>
          <a:p>
            <a:pPr lvl="2">
              <a:buClr>
                <a:srgbClr val="007BB7"/>
              </a:buClr>
            </a:pPr>
            <a:r>
              <a:rPr lang="en-US" sz="2000" dirty="0" smtClean="0">
                <a:latin typeface="Franklin Gothic Book" panose="020B0503020102020204" pitchFamily="34" charset="0"/>
              </a:rPr>
              <a:t>- 5 </a:t>
            </a:r>
            <a:r>
              <a:rPr lang="en-US" sz="2000" dirty="0">
                <a:latin typeface="Franklin Gothic Book" panose="020B0503020102020204" pitchFamily="34" charset="0"/>
              </a:rPr>
              <a:t>teams competing for best commercial CO</a:t>
            </a:r>
            <a:r>
              <a:rPr lang="en-US" sz="2000" baseline="-25000" dirty="0">
                <a:latin typeface="Franklin Gothic Book" panose="020B0503020102020204" pitchFamily="34" charset="0"/>
              </a:rPr>
              <a:t>2</a:t>
            </a:r>
            <a:r>
              <a:rPr lang="en-US" sz="2000" dirty="0">
                <a:latin typeface="Franklin Gothic Book" panose="020B0503020102020204" pitchFamily="34" charset="0"/>
              </a:rPr>
              <a:t> utilization offering will produce building materials, polymers, and methanol using various CO</a:t>
            </a:r>
            <a:r>
              <a:rPr lang="en-US" sz="2000" baseline="-25000" dirty="0">
                <a:latin typeface="Franklin Gothic Book" panose="020B0503020102020204" pitchFamily="34" charset="0"/>
              </a:rPr>
              <a:t>2</a:t>
            </a:r>
            <a:r>
              <a:rPr lang="en-US" sz="2000" dirty="0">
                <a:latin typeface="Franklin Gothic Book" panose="020B0503020102020204" pitchFamily="34" charset="0"/>
              </a:rPr>
              <a:t> capture technologies.</a:t>
            </a:r>
          </a:p>
          <a:p>
            <a:pPr lvl="2">
              <a:buClr>
                <a:srgbClr val="007BB7"/>
              </a:buClr>
            </a:pPr>
            <a:endParaRPr lang="en-US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55" y="4871803"/>
            <a:ext cx="1025297" cy="184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5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452" y="360354"/>
            <a:ext cx="11649074" cy="8842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BB7"/>
                </a:solidFill>
                <a:latin typeface="Franklin Gothic Book" panose="020B0503020102020204" pitchFamily="34" charset="0"/>
                <a:cs typeface="Leelawadee" panose="020B0502040204020203" pitchFamily="34" charset="-34"/>
              </a:rPr>
              <a:t>TDA Research</a:t>
            </a:r>
          </a:p>
        </p:txBody>
      </p:sp>
      <p:sp>
        <p:nvSpPr>
          <p:cNvPr id="5" name="Rectangle 4"/>
          <p:cNvSpPr/>
          <p:nvPr/>
        </p:nvSpPr>
        <p:spPr>
          <a:xfrm>
            <a:off x="72189" y="76237"/>
            <a:ext cx="12039600" cy="6686550"/>
          </a:xfrm>
          <a:prstGeom prst="rect">
            <a:avLst/>
          </a:prstGeom>
          <a:noFill/>
          <a:ln w="76200" cmpd="sng">
            <a:solidFill>
              <a:srgbClr val="319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565" y="1023544"/>
            <a:ext cx="543742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Extensive research program in cooperation with DOE/NETL.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Hybrid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skid system using membrane and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adsorben</a:t>
            </a:r>
            <a:r>
              <a:rPr lang="en-US" sz="240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t </a:t>
            </a:r>
            <a:r>
              <a:rPr lang="en-US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technology.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Testing underway!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27" y="4081811"/>
            <a:ext cx="1463167" cy="2639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DEEDDAA-E363-FB46-8AD4-832794F9D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550" y="3991012"/>
            <a:ext cx="3385771" cy="25393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1860" y="1338610"/>
            <a:ext cx="4515500" cy="253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114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452" y="333375"/>
            <a:ext cx="11649074" cy="8842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BB7"/>
                </a:solidFill>
                <a:latin typeface="Franklin Gothic Book" panose="020B0503020102020204" pitchFamily="34" charset="0"/>
                <a:cs typeface="Leelawadee" panose="020B0502040204020203" pitchFamily="34" charset="-34"/>
              </a:rPr>
              <a:t>JCOAL – </a:t>
            </a:r>
            <a:r>
              <a:rPr lang="en-US" dirty="0" smtClean="0">
                <a:solidFill>
                  <a:srgbClr val="007BB7"/>
                </a:solidFill>
                <a:latin typeface="Franklin Gothic Book" panose="020B0503020102020204" pitchFamily="34" charset="0"/>
                <a:cs typeface="Leelawadee" panose="020B0502040204020203" pitchFamily="34" charset="-34"/>
              </a:rPr>
              <a:t>Kawasaki Heavy Industries</a:t>
            </a:r>
            <a:endParaRPr lang="en-US" dirty="0">
              <a:solidFill>
                <a:srgbClr val="007BB7"/>
              </a:solidFill>
              <a:latin typeface="Franklin Gothic Book" panose="020B05030201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189" y="76237"/>
            <a:ext cx="12039600" cy="6686550"/>
          </a:xfrm>
          <a:prstGeom prst="rect">
            <a:avLst/>
          </a:prstGeom>
          <a:noFill/>
          <a:ln w="76200" cmpd="sng">
            <a:solidFill>
              <a:srgbClr val="319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9101" y="2110896"/>
            <a:ext cx="543742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84B49"/>
                </a:solidFill>
                <a:effectLst/>
                <a:uLnTx/>
                <a:uFillTx/>
                <a:latin typeface="Franklin Gothic Book" panose="020B0503020102020204" pitchFamily="34" charset="0"/>
                <a:cs typeface="Franklin Gothic Book"/>
              </a:rPr>
              <a:t>July 2016 – State of Wyoming - JCOAL (Japan Coal Energy Center) MOU.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484B49"/>
                </a:solidFill>
                <a:latin typeface="Franklin Gothic Book" panose="020B0503020102020204" pitchFamily="34" charset="0"/>
              </a:rPr>
              <a:t>April 2018 – Announcement of JCOAL-KHI (Kawasaki Heavy Industries) test at ITC – dry </a:t>
            </a:r>
            <a:r>
              <a:rPr lang="en-US" sz="2000" dirty="0" smtClean="0">
                <a:solidFill>
                  <a:srgbClr val="484B49"/>
                </a:solidFill>
                <a:latin typeface="Franklin Gothic Book" panose="020B0503020102020204" pitchFamily="34" charset="0"/>
              </a:rPr>
              <a:t>adsorbent</a:t>
            </a:r>
            <a:r>
              <a:rPr lang="en-US" sz="2000" dirty="0">
                <a:solidFill>
                  <a:srgbClr val="484B49"/>
                </a:solidFill>
                <a:latin typeface="Franklin Gothic Book" panose="020B0503020102020204" pitchFamily="34" charset="0"/>
              </a:rPr>
              <a:t>, fixed bed technology.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484B49"/>
                </a:solidFill>
                <a:latin typeface="Franklin Gothic Book" panose="020B0503020102020204" pitchFamily="34" charset="0"/>
              </a:rPr>
              <a:t>Completed initial engineering design.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484B49"/>
                </a:solidFill>
                <a:latin typeface="Franklin Gothic Book" panose="020B0503020102020204" pitchFamily="34" charset="0"/>
              </a:rPr>
              <a:t>Currently receiving bids for detailed engineering and balance of EPC work.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484B49"/>
                </a:solidFill>
                <a:latin typeface="Franklin Gothic Book" panose="020B0503020102020204" pitchFamily="34" charset="0"/>
              </a:rPr>
              <a:t>Construction to commence in </a:t>
            </a:r>
            <a:r>
              <a:rPr lang="en-US" sz="2000" dirty="0" smtClean="0">
                <a:solidFill>
                  <a:srgbClr val="484B49"/>
                </a:solidFill>
                <a:latin typeface="Franklin Gothic Book" panose="020B0503020102020204" pitchFamily="34" charset="0"/>
              </a:rPr>
              <a:t>2021.</a:t>
            </a:r>
            <a:endParaRPr lang="en-US" sz="2000" dirty="0">
              <a:solidFill>
                <a:srgbClr val="484B49"/>
              </a:solidFill>
              <a:latin typeface="Franklin Gothic Book" panose="020B05030201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484B49"/>
              </a:solidFill>
              <a:latin typeface="Franklin Gothic Book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27" y="4081811"/>
            <a:ext cx="1463167" cy="2639797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8274" y="1956948"/>
            <a:ext cx="4357687" cy="374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899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452" y="333375"/>
            <a:ext cx="11649074" cy="8842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BB7"/>
                </a:solidFill>
                <a:latin typeface="Franklin Gothic Book" panose="020B0503020102020204" pitchFamily="34" charset="0"/>
                <a:cs typeface="Leelawadee" panose="020B0502040204020203" pitchFamily="34" charset="-34"/>
              </a:rPr>
              <a:t>JCOAL – </a:t>
            </a:r>
            <a:r>
              <a:rPr lang="en-US" dirty="0" err="1" smtClean="0">
                <a:solidFill>
                  <a:srgbClr val="007BB7"/>
                </a:solidFill>
                <a:latin typeface="Franklin Gothic Book" panose="020B0503020102020204" pitchFamily="34" charset="0"/>
                <a:cs typeface="Leelawadee" panose="020B0502040204020203" pitchFamily="34" charset="-34"/>
              </a:rPr>
              <a:t>GreenOre</a:t>
            </a:r>
            <a:endParaRPr lang="en-US" dirty="0">
              <a:solidFill>
                <a:srgbClr val="007BB7"/>
              </a:solidFill>
              <a:latin typeface="Franklin Gothic Book" panose="020B05030201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189" y="76237"/>
            <a:ext cx="12039600" cy="6686550"/>
          </a:xfrm>
          <a:prstGeom prst="rect">
            <a:avLst/>
          </a:prstGeom>
          <a:noFill/>
          <a:ln w="76200" cmpd="sng">
            <a:solidFill>
              <a:srgbClr val="319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6162" y="1032791"/>
            <a:ext cx="933239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4B49"/>
                </a:solidFill>
                <a:effectLst/>
                <a:uLnTx/>
                <a:uFillTx/>
                <a:latin typeface="Franklin Gothic Book" panose="020B0503020102020204" pitchFamily="34" charset="0"/>
                <a:cs typeface="Franklin Gothic Book"/>
              </a:rPr>
              <a:t>June 2019 – Wyoming Infrastructure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484B49"/>
                </a:solidFill>
                <a:effectLst/>
                <a:uLnTx/>
                <a:uFillTx/>
                <a:latin typeface="Franklin Gothic Book" panose="020B0503020102020204" pitchFamily="34" charset="0"/>
                <a:cs typeface="Franklin Gothic Book"/>
              </a:rPr>
              <a:t> Authority</a:t>
            </a:r>
            <a:r>
              <a:rPr lang="en-US" sz="2000" dirty="0" smtClean="0">
                <a:solidFill>
                  <a:srgbClr val="484B49"/>
                </a:solidFill>
                <a:latin typeface="Franklin Gothic Book" panose="020B0503020102020204" pitchFamily="34" charset="0"/>
                <a:cs typeface="Franklin Gothic Book"/>
              </a:rPr>
              <a:t>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4B49"/>
                </a:solidFill>
                <a:effectLst/>
                <a:uLnTx/>
                <a:uFillTx/>
                <a:latin typeface="Franklin Gothic Book" panose="020B0503020102020204" pitchFamily="34" charset="0"/>
                <a:cs typeface="Franklin Gothic Book"/>
              </a:rPr>
              <a:t>JCOAL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84B49"/>
                </a:solidFill>
                <a:effectLst/>
                <a:uLnTx/>
                <a:uFillTx/>
                <a:latin typeface="Franklin Gothic Book" panose="020B0503020102020204" pitchFamily="34" charset="0"/>
                <a:cs typeface="Franklin Gothic Book"/>
              </a:rPr>
              <a:t>(Japan Coal Energy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4B49"/>
                </a:solidFill>
                <a:effectLst/>
                <a:uLnTx/>
                <a:uFillTx/>
                <a:latin typeface="Franklin Gothic Book" panose="020B0503020102020204" pitchFamily="34" charset="0"/>
                <a:cs typeface="Franklin Gothic Book"/>
              </a:rPr>
              <a:t>Center)</a:t>
            </a:r>
            <a:r>
              <a:rPr lang="en-US" sz="2000" dirty="0" smtClean="0">
                <a:solidFill>
                  <a:srgbClr val="484B49"/>
                </a:solidFill>
                <a:latin typeface="Franklin Gothic Book" panose="020B0503020102020204" pitchFamily="34" charset="0"/>
                <a:cs typeface="Franklin Gothic Book"/>
              </a:rPr>
              <a:t>,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484B49"/>
                </a:solidFill>
                <a:effectLst/>
                <a:uLnTx/>
                <a:uFillTx/>
                <a:latin typeface="Franklin Gothic Book" panose="020B0503020102020204" pitchFamily="34" charset="0"/>
                <a:cs typeface="Franklin Gothic Book"/>
              </a:rPr>
              <a:t>Columbia University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4B49"/>
                </a:solidFill>
                <a:effectLst/>
                <a:uLnTx/>
                <a:uFillTx/>
                <a:latin typeface="Franklin Gothic Book" panose="020B0503020102020204" pitchFamily="34" charset="0"/>
                <a:cs typeface="Franklin Gothic Book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84B49"/>
                </a:solidFill>
                <a:effectLst/>
                <a:uLnTx/>
                <a:uFillTx/>
                <a:latin typeface="Franklin Gothic Book" panose="020B0503020102020204" pitchFamily="34" charset="0"/>
                <a:cs typeface="Franklin Gothic Book"/>
              </a:rPr>
              <a:t>MOU.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rgbClr val="484B49"/>
                </a:solidFill>
                <a:latin typeface="Franklin Gothic Book" panose="020B0503020102020204" pitchFamily="34" charset="0"/>
              </a:rPr>
              <a:t>November 2019 – ITC site visit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rgbClr val="484B49"/>
                </a:solidFill>
                <a:latin typeface="Franklin Gothic Book" panose="020B0503020102020204" pitchFamily="34" charset="0"/>
              </a:rPr>
              <a:t>November 2019 – Agreement reached to proceed with test skid</a:t>
            </a:r>
            <a:endParaRPr lang="en-US" sz="2000" dirty="0">
              <a:solidFill>
                <a:srgbClr val="484B49"/>
              </a:solidFill>
              <a:latin typeface="Franklin Gothic Book" panose="020B05030201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484B49"/>
              </a:solidFill>
              <a:latin typeface="Franklin Gothic Book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27" y="4081811"/>
            <a:ext cx="1463167" cy="263979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850" y="3152812"/>
            <a:ext cx="8439150" cy="297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28850" y="6175325"/>
            <a:ext cx="87515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A slag carbonation pilot plant owned by the JV between </a:t>
            </a:r>
            <a:r>
              <a:rPr lang="en-US" sz="1200" dirty="0" err="1">
                <a:latin typeface="Franklin Gothic Book" panose="020B0503020102020204" pitchFamily="34" charset="0"/>
              </a:rPr>
              <a:t>GreenOre</a:t>
            </a:r>
            <a:r>
              <a:rPr lang="en-US" sz="1200" dirty="0">
                <a:latin typeface="Franklin Gothic Book" panose="020B0503020102020204" pitchFamily="34" charset="0"/>
              </a:rPr>
              <a:t> and Baotou Steel </a:t>
            </a:r>
            <a:r>
              <a:rPr lang="en-US" sz="1200" dirty="0" smtClean="0">
                <a:latin typeface="Franklin Gothic Book" panose="020B0503020102020204" pitchFamily="34" charset="0"/>
              </a:rPr>
              <a:t>Group (China), commissioned Spring 2019.</a:t>
            </a:r>
            <a:endParaRPr lang="en-US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406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452" y="333375"/>
            <a:ext cx="11649074" cy="8842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BB7"/>
                </a:solidFill>
                <a:latin typeface="Franklin Gothic Book" panose="020B0503020102020204" pitchFamily="34" charset="0"/>
                <a:cs typeface="Leelawadee" panose="020B0502040204020203" pitchFamily="34" charset="-34"/>
              </a:rPr>
              <a:t>Membrane Technology and Research</a:t>
            </a:r>
          </a:p>
        </p:txBody>
      </p:sp>
      <p:sp>
        <p:nvSpPr>
          <p:cNvPr id="5" name="Rectangle 4"/>
          <p:cNvSpPr/>
          <p:nvPr/>
        </p:nvSpPr>
        <p:spPr>
          <a:xfrm>
            <a:off x="72189" y="76237"/>
            <a:ext cx="12039600" cy="6686550"/>
          </a:xfrm>
          <a:prstGeom prst="rect">
            <a:avLst/>
          </a:prstGeom>
          <a:noFill/>
          <a:ln w="76200" cmpd="sng">
            <a:solidFill>
              <a:srgbClr val="319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2172" y="1474751"/>
            <a:ext cx="543742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84B49"/>
                </a:solidFill>
                <a:effectLst/>
                <a:uLnTx/>
                <a:uFillTx/>
                <a:latin typeface="Franklin Gothic Book" panose="020B0503020102020204" pitchFamily="34" charset="0"/>
                <a:cs typeface="Franklin Gothic Book"/>
              </a:rPr>
              <a:t>MTR has a successful CO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srgbClr val="484B49"/>
                </a:solidFill>
                <a:effectLst/>
                <a:uLnTx/>
                <a:uFillTx/>
                <a:latin typeface="Franklin Gothic Book" panose="020B0503020102020204" pitchFamily="34" charset="0"/>
                <a:cs typeface="Franklin Gothic Book"/>
              </a:rPr>
              <a:t>2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84B49"/>
                </a:solidFill>
                <a:effectLst/>
                <a:uLnTx/>
                <a:uFillTx/>
                <a:latin typeface="Franklin Gothic Book" panose="020B0503020102020204" pitchFamily="34" charset="0"/>
                <a:cs typeface="Franklin Gothic Book"/>
              </a:rPr>
              <a:t> capture research portfolio.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solidFill>
                  <a:srgbClr val="484B49"/>
                </a:solidFill>
                <a:latin typeface="Franklin Gothic Book" panose="020B0503020102020204" pitchFamily="34" charset="0"/>
                <a:cs typeface="Franklin Gothic Book"/>
              </a:rPr>
              <a:t>Has received initial phase 1 funding from U.S. DOE.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84B49"/>
                </a:solidFill>
                <a:effectLst/>
                <a:uLnTx/>
                <a:uFillTx/>
                <a:latin typeface="Franklin Gothic Book" panose="020B0503020102020204" pitchFamily="34" charset="0"/>
                <a:cs typeface="Franklin Gothic Book"/>
              </a:rPr>
              <a:t>Partnering with Wyoming ITC for phase 2 application for design and permitting and phase 3 operation.</a:t>
            </a:r>
          </a:p>
          <a:p>
            <a:pPr marL="285750" indent="-285750">
              <a:buClr>
                <a:srgbClr val="0000CC"/>
              </a:buClr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rgbClr val="484B49"/>
                </a:solidFill>
                <a:latin typeface="Franklin Gothic Book" panose="020B0503020102020204" pitchFamily="34" charset="0"/>
                <a:cs typeface="Franklin Gothic Book"/>
              </a:rPr>
              <a:t>200 ton per day of liquid CO</a:t>
            </a:r>
            <a:r>
              <a:rPr lang="en-US" sz="2600" baseline="-25000" dirty="0">
                <a:solidFill>
                  <a:srgbClr val="484B49"/>
                </a:solidFill>
                <a:latin typeface="Franklin Gothic Book" panose="020B0503020102020204" pitchFamily="34" charset="0"/>
                <a:cs typeface="Franklin Gothic Book"/>
              </a:rPr>
              <a:t>2</a:t>
            </a:r>
            <a:r>
              <a:rPr lang="en-US" sz="2600" dirty="0">
                <a:solidFill>
                  <a:srgbClr val="484B49"/>
                </a:solidFill>
                <a:latin typeface="Franklin Gothic Book" panose="020B0503020102020204" pitchFamily="34" charset="0"/>
                <a:cs typeface="Franklin Gothic Book"/>
              </a:rPr>
              <a:t> product system will be located in the large test bay.</a:t>
            </a:r>
            <a:endParaRPr lang="en-US" sz="2600" dirty="0">
              <a:solidFill>
                <a:srgbClr val="484B49"/>
              </a:solidFill>
              <a:latin typeface="Franklin Gothic Book" panose="020B05030201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27" y="4081811"/>
            <a:ext cx="1463167" cy="26397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94C2F68-A105-6740-B2B1-CF6091E059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544" y="1983179"/>
            <a:ext cx="4741434" cy="29664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BCA60E-B347-9B4E-B917-84BA905E4729}"/>
              </a:ext>
            </a:extLst>
          </p:cNvPr>
          <p:cNvSpPr txBox="1"/>
          <p:nvPr/>
        </p:nvSpPr>
        <p:spPr>
          <a:xfrm>
            <a:off x="1428544" y="4949615"/>
            <a:ext cx="2058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84B49"/>
                </a:solidFill>
                <a:latin typeface="Franklin Gothic Book" panose="020B0503020102020204" pitchFamily="34" charset="0"/>
                <a:cs typeface="Franklin Gothic Book"/>
              </a:rPr>
              <a:t>Photo Credit:  NETL</a:t>
            </a:r>
          </a:p>
        </p:txBody>
      </p:sp>
    </p:spTree>
    <p:extLst>
      <p:ext uri="{BB962C8B-B14F-4D97-AF65-F5344CB8AC3E}">
        <p14:creationId xmlns:p14="http://schemas.microsoft.com/office/powerpoint/2010/main" val="482481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452" y="360354"/>
            <a:ext cx="11649074" cy="8842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BB7"/>
                </a:solidFill>
                <a:latin typeface="Franklin Gothic Book" panose="020B0503020102020204" pitchFamily="34" charset="0"/>
                <a:cs typeface="Leelawadee" panose="020B0502040204020203" pitchFamily="34" charset="-34"/>
              </a:rPr>
              <a:t>University of Kentucky</a:t>
            </a:r>
          </a:p>
        </p:txBody>
      </p:sp>
      <p:sp>
        <p:nvSpPr>
          <p:cNvPr id="5" name="Rectangle 4"/>
          <p:cNvSpPr/>
          <p:nvPr/>
        </p:nvSpPr>
        <p:spPr>
          <a:xfrm>
            <a:off x="72189" y="76237"/>
            <a:ext cx="12039600" cy="6686550"/>
          </a:xfrm>
          <a:prstGeom prst="rect">
            <a:avLst/>
          </a:prstGeom>
          <a:noFill/>
          <a:ln w="76200" cmpd="sng">
            <a:solidFill>
              <a:srgbClr val="319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2172" y="1474751"/>
            <a:ext cx="5437423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84B49"/>
                </a:solidFill>
                <a:effectLst/>
                <a:uLnTx/>
                <a:uFillTx/>
                <a:latin typeface="Franklin Gothic Book" panose="020B0503020102020204" pitchFamily="34" charset="0"/>
                <a:cs typeface="Franklin Gothic Book"/>
              </a:rPr>
              <a:t>UK has a successful CO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srgbClr val="484B49"/>
                </a:solidFill>
                <a:effectLst/>
                <a:uLnTx/>
                <a:uFillTx/>
                <a:latin typeface="Franklin Gothic Book" panose="020B0503020102020204" pitchFamily="34" charset="0"/>
                <a:cs typeface="Franklin Gothic Book"/>
              </a:rPr>
              <a:t>2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84B49"/>
                </a:solidFill>
                <a:effectLst/>
                <a:uLnTx/>
                <a:uFillTx/>
                <a:latin typeface="Franklin Gothic Book" panose="020B0503020102020204" pitchFamily="34" charset="0"/>
                <a:cs typeface="Franklin Gothic Book"/>
              </a:rPr>
              <a:t> capture research portfolio.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solidFill>
                  <a:srgbClr val="484B49"/>
                </a:solidFill>
                <a:latin typeface="Franklin Gothic Book" panose="020B0503020102020204" pitchFamily="34" charset="0"/>
                <a:cs typeface="Franklin Gothic Book"/>
              </a:rPr>
              <a:t>Has received initial phase 1 funding from U.S. DOE for a large pilot.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84B49"/>
                </a:solidFill>
                <a:effectLst/>
                <a:uLnTx/>
                <a:uFillTx/>
                <a:latin typeface="Franklin Gothic Book" panose="020B0503020102020204" pitchFamily="34" charset="0"/>
                <a:cs typeface="Franklin Gothic Book"/>
              </a:rPr>
              <a:t>Partnering with Wyoming ITC for phase 2 application for engineering design.</a:t>
            </a:r>
          </a:p>
          <a:p>
            <a:pPr marL="285750" indent="-285750">
              <a:buClr>
                <a:srgbClr val="0000CC"/>
              </a:buClr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rgbClr val="484B49"/>
                </a:solidFill>
                <a:latin typeface="Franklin Gothic Book" panose="020B0503020102020204" pitchFamily="34" charset="0"/>
                <a:cs typeface="Franklin Gothic Book"/>
              </a:rPr>
              <a:t>10 </a:t>
            </a:r>
            <a:r>
              <a:rPr lang="en-US" sz="2600" dirty="0" err="1">
                <a:solidFill>
                  <a:srgbClr val="484B49"/>
                </a:solidFill>
                <a:latin typeface="Franklin Gothic Book" panose="020B0503020102020204" pitchFamily="34" charset="0"/>
                <a:cs typeface="Franklin Gothic Book"/>
              </a:rPr>
              <a:t>MWe</a:t>
            </a:r>
            <a:r>
              <a:rPr lang="en-US" sz="2600" dirty="0">
                <a:solidFill>
                  <a:srgbClr val="484B49"/>
                </a:solidFill>
                <a:latin typeface="Franklin Gothic Book" panose="020B0503020102020204" pitchFamily="34" charset="0"/>
                <a:cs typeface="Franklin Gothic Book"/>
              </a:rPr>
              <a:t> scale.</a:t>
            </a:r>
          </a:p>
          <a:p>
            <a:pPr marL="285750" indent="-285750">
              <a:buClr>
                <a:srgbClr val="0000CC"/>
              </a:buClr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rgbClr val="484B49"/>
                </a:solidFill>
                <a:latin typeface="Franklin Gothic Book" panose="020B0503020102020204" pitchFamily="34" charset="0"/>
              </a:rPr>
              <a:t>Currently have a 0.7 </a:t>
            </a:r>
            <a:r>
              <a:rPr lang="en-US" sz="2600" dirty="0" err="1">
                <a:solidFill>
                  <a:srgbClr val="484B49"/>
                </a:solidFill>
                <a:latin typeface="Franklin Gothic Book" panose="020B0503020102020204" pitchFamily="34" charset="0"/>
              </a:rPr>
              <a:t>MWe</a:t>
            </a:r>
            <a:r>
              <a:rPr lang="en-US" sz="2600" dirty="0">
                <a:solidFill>
                  <a:srgbClr val="484B49"/>
                </a:solidFill>
                <a:latin typeface="Franklin Gothic Book" panose="020B0503020102020204" pitchFamily="34" charset="0"/>
              </a:rPr>
              <a:t> pilot at LGE’s Brown Station (left)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27" y="4081811"/>
            <a:ext cx="1463167" cy="26397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BCA60E-B347-9B4E-B917-84BA905E4729}"/>
              </a:ext>
            </a:extLst>
          </p:cNvPr>
          <p:cNvSpPr txBox="1"/>
          <p:nvPr/>
        </p:nvSpPr>
        <p:spPr>
          <a:xfrm>
            <a:off x="2011079" y="6236698"/>
            <a:ext cx="2058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84B49"/>
                </a:solidFill>
                <a:latin typeface="Franklin Gothic Book" panose="020B0503020102020204" pitchFamily="34" charset="0"/>
                <a:cs typeface="Franklin Gothic Book"/>
              </a:rPr>
              <a:t>Photo Credit:  NETL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9E736B-7E5D-314A-B7B9-ED7B11872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079" y="1474751"/>
            <a:ext cx="3667346" cy="480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42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452" y="166515"/>
            <a:ext cx="11649074" cy="884238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7BB7"/>
                </a:solidFill>
                <a:latin typeface="Franklin Gothic Book" panose="020B0503020102020204" pitchFamily="34" charset="0"/>
                <a:cs typeface="Leelawadee" panose="020B0502040204020203" pitchFamily="34" charset="-34"/>
              </a:rPr>
              <a:t>XPRIZE competition</a:t>
            </a:r>
            <a:endParaRPr lang="en-US" sz="4800" dirty="0">
              <a:solidFill>
                <a:srgbClr val="00959B"/>
              </a:solidFill>
              <a:latin typeface="Franklin Gothic Book"/>
              <a:cs typeface="Franklin Gothic Boo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189" y="76237"/>
            <a:ext cx="12039600" cy="6686550"/>
          </a:xfrm>
          <a:prstGeom prst="rect">
            <a:avLst/>
          </a:prstGeom>
          <a:noFill/>
          <a:ln w="762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4" y="4944197"/>
            <a:ext cx="982416" cy="1772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2415" y="5934670"/>
            <a:ext cx="10485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959B"/>
                </a:solidFill>
                <a:latin typeface="Franklin Gothic Book"/>
                <a:cs typeface="Franklin Gothic Book"/>
              </a:rPr>
              <a:t>XPRIZE is a temporary tenant of the ITC and at the completion of the competition, the space will be available to new testers.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8AC131-4255-4090-AC1B-169338647F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818" y="1177333"/>
            <a:ext cx="1087751" cy="8944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3589E3C-0D50-4EA9-93E0-476916B1EA3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259" y="1144886"/>
            <a:ext cx="1155344" cy="9317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C1D86AA-22E6-48F3-A005-E07B3FEE09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8475" y="1112478"/>
            <a:ext cx="929933" cy="10451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55088E0-92A1-4AD2-B0BB-8522E4B2384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260" y="3549128"/>
            <a:ext cx="1121078" cy="9767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B110198-AE75-4C12-AF55-B4B4C4ED26ED}"/>
              </a:ext>
            </a:extLst>
          </p:cNvPr>
          <p:cNvSpPr/>
          <p:nvPr/>
        </p:nvSpPr>
        <p:spPr>
          <a:xfrm>
            <a:off x="506055" y="2194911"/>
            <a:ext cx="37811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Breathe (Bangalore, India) – Led by Dr. Sebastian Peter, the team is producing methanol, a common fuel and petrochemical feedstock, using a novel catalyst.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7557E0E-9061-49B4-BFD4-D6281BD33D91}"/>
              </a:ext>
            </a:extLst>
          </p:cNvPr>
          <p:cNvSpPr/>
          <p:nvPr/>
        </p:nvSpPr>
        <p:spPr>
          <a:xfrm>
            <a:off x="8502176" y="2194911"/>
            <a:ext cx="3414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C4X (Suzhou, China) – Led by Dr. Wayne Song and Dr. </a:t>
            </a:r>
            <a:r>
              <a:rPr lang="en-US" sz="1600" dirty="0" err="1"/>
              <a:t>Yuehui</a:t>
            </a:r>
            <a:r>
              <a:rPr lang="en-US" sz="1600" dirty="0"/>
              <a:t> Li, the team is producing chemicals and bio-composite foamed plastics.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560E548-7DC9-4590-9B9C-E3EEDEC65994}"/>
              </a:ext>
            </a:extLst>
          </p:cNvPr>
          <p:cNvSpPr/>
          <p:nvPr/>
        </p:nvSpPr>
        <p:spPr>
          <a:xfrm>
            <a:off x="4467674" y="2194911"/>
            <a:ext cx="354563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1600" dirty="0"/>
              <a:t>Carbon Capture Machine (Aberdeen, Scotland) – </a:t>
            </a:r>
            <a:r>
              <a:rPr lang="en-US" sz="1600" dirty="0" smtClean="0"/>
              <a:t>Based out of the University </a:t>
            </a:r>
            <a:r>
              <a:rPr lang="en-US" sz="1600" dirty="0"/>
              <a:t>of Aberdeen, the team is producing solid carbonates with applications to building materials.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4474C54-A43F-45B9-AEC1-CF5B46BC36DB}"/>
              </a:ext>
            </a:extLst>
          </p:cNvPr>
          <p:cNvSpPr/>
          <p:nvPr/>
        </p:nvSpPr>
        <p:spPr>
          <a:xfrm>
            <a:off x="2612569" y="4693286"/>
            <a:ext cx="3333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Dimensional Energy (</a:t>
            </a:r>
            <a:r>
              <a:rPr lang="en-US" sz="1600" dirty="0" err="1"/>
              <a:t>Ithica</a:t>
            </a:r>
            <a:r>
              <a:rPr lang="en-US" sz="1600" dirty="0"/>
              <a:t>, New York, US) – CEO Jason </a:t>
            </a:r>
            <a:r>
              <a:rPr lang="en-US" sz="1600" dirty="0" err="1"/>
              <a:t>Salfi</a:t>
            </a:r>
            <a:r>
              <a:rPr lang="en-US" sz="1600" dirty="0"/>
              <a:t> is using photocatalysis to convert CO2 to fuel.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9C17603-E957-438F-965E-DC4AF4526A6B}"/>
              </a:ext>
            </a:extLst>
          </p:cNvPr>
          <p:cNvSpPr/>
          <p:nvPr/>
        </p:nvSpPr>
        <p:spPr>
          <a:xfrm>
            <a:off x="6468060" y="4677943"/>
            <a:ext cx="43328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Carbon Upcycling UCLA (Los Angeles, CA, USA) – Led by Dr. Gaurav Sant, the team is producing building materials that absorb CO</a:t>
            </a:r>
            <a:r>
              <a:rPr lang="en-US" sz="1600" baseline="-25000" dirty="0"/>
              <a:t>2</a:t>
            </a:r>
            <a:r>
              <a:rPr lang="en-US" sz="1600" dirty="0"/>
              <a:t> during the production process to replace concrete.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7BE194E-B106-AC41-8838-CE576F2A43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9774" y="3553237"/>
            <a:ext cx="9779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7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452" y="333375"/>
            <a:ext cx="11649074" cy="8842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7BB7"/>
                </a:solidFill>
                <a:latin typeface="Franklin Gothic Book" panose="020B0503020102020204" pitchFamily="34" charset="0"/>
                <a:cs typeface="Leelawadee" panose="020B0502040204020203" pitchFamily="34" charset="-34"/>
              </a:rPr>
              <a:t>The goals.</a:t>
            </a:r>
            <a:endParaRPr lang="en-US" dirty="0">
              <a:solidFill>
                <a:srgbClr val="007BB7"/>
              </a:solidFill>
              <a:latin typeface="Franklin Gothic Book" panose="020B05030201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189" y="76237"/>
            <a:ext cx="12039600" cy="6686550"/>
          </a:xfrm>
          <a:prstGeom prst="rect">
            <a:avLst/>
          </a:prstGeom>
          <a:noFill/>
          <a:ln w="762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88365" y="1681154"/>
            <a:ext cx="940117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84B49"/>
                </a:solidFill>
                <a:latin typeface="Franklin Gothic Book" panose="020B0503020102020204" pitchFamily="34" charset="0"/>
                <a:cs typeface="Franklin Gothic Book"/>
              </a:rPr>
              <a:t>How can we maintain </a:t>
            </a:r>
            <a:r>
              <a:rPr lang="en-US" sz="2800" dirty="0" smtClean="0">
                <a:solidFill>
                  <a:srgbClr val="484B49"/>
                </a:solidFill>
                <a:latin typeface="Franklin Gothic Book" panose="020B0503020102020204" pitchFamily="34" charset="0"/>
                <a:cs typeface="Franklin Gothic Book"/>
              </a:rPr>
              <a:t>fossil energy’s position </a:t>
            </a:r>
            <a:r>
              <a:rPr lang="en-US" sz="2800" dirty="0">
                <a:solidFill>
                  <a:srgbClr val="484B49"/>
                </a:solidFill>
                <a:latin typeface="Franklin Gothic Book" panose="020B0503020102020204" pitchFamily="34" charset="0"/>
                <a:cs typeface="Franklin Gothic Book"/>
              </a:rPr>
              <a:t>as a viable and significant aspect of Wyoming’s economy while addressing societal concerns about carbon emissions? </a:t>
            </a:r>
          </a:p>
          <a:p>
            <a:endParaRPr lang="en-US" sz="2800" dirty="0">
              <a:solidFill>
                <a:srgbClr val="484B49"/>
              </a:solidFill>
              <a:latin typeface="Franklin Gothic Book" panose="020B0503020102020204" pitchFamily="34" charset="0"/>
              <a:cs typeface="Franklin Gothic Book"/>
            </a:endParaRPr>
          </a:p>
          <a:p>
            <a:r>
              <a:rPr lang="en-US" sz="2800" dirty="0">
                <a:solidFill>
                  <a:srgbClr val="484B49"/>
                </a:solidFill>
                <a:latin typeface="Franklin Gothic Book" panose="020B0503020102020204" pitchFamily="34" charset="0"/>
                <a:cs typeface="Franklin Gothic Book"/>
              </a:rPr>
              <a:t>Can we turn a liability into an asset?</a:t>
            </a:r>
          </a:p>
          <a:p>
            <a:endParaRPr lang="en-US" sz="2800" dirty="0">
              <a:solidFill>
                <a:srgbClr val="484B49"/>
              </a:solidFill>
              <a:latin typeface="Franklin Gothic Book" panose="020B0503020102020204" pitchFamily="34" charset="0"/>
              <a:cs typeface="Franklin Gothic Book"/>
            </a:endParaRPr>
          </a:p>
          <a:p>
            <a:r>
              <a:rPr lang="en-US" sz="2800" dirty="0">
                <a:solidFill>
                  <a:srgbClr val="00B050"/>
                </a:solidFill>
                <a:latin typeface="Franklin Gothic Book" panose="020B0503020102020204" pitchFamily="34" charset="0"/>
                <a:cs typeface="Franklin Gothic Book"/>
              </a:rPr>
              <a:t>Let’s position Wyoming as an energy solution leader</a:t>
            </a:r>
            <a:r>
              <a:rPr lang="en-US" sz="2800" dirty="0">
                <a:solidFill>
                  <a:srgbClr val="00B050"/>
                </a:solidFill>
              </a:rPr>
              <a:t>!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51" y="4081811"/>
            <a:ext cx="1463167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45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416" y="348146"/>
            <a:ext cx="11649074" cy="8842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BB7"/>
                </a:solidFill>
                <a:latin typeface="Franklin Gothic Book" panose="020B0503020102020204" pitchFamily="34" charset="0"/>
                <a:cs typeface="Leelawadee" panose="020B0502040204020203" pitchFamily="34" charset="-34"/>
              </a:rPr>
              <a:t>The next steps.</a:t>
            </a:r>
            <a:endParaRPr lang="en-US" dirty="0">
              <a:solidFill>
                <a:srgbClr val="007BB7"/>
              </a:solidFill>
              <a:latin typeface="Franklin Gothic Book" panose="020B05030201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189" y="76237"/>
            <a:ext cx="12039600" cy="6686550"/>
          </a:xfrm>
          <a:prstGeom prst="rect">
            <a:avLst/>
          </a:prstGeom>
          <a:noFill/>
          <a:ln w="76200" cmpd="sng">
            <a:solidFill>
              <a:srgbClr val="319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38622" y="1386947"/>
            <a:ext cx="102964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Clr>
                <a:srgbClr val="007BB7"/>
              </a:buClr>
              <a:buFont typeface="Arial"/>
              <a:buChar char="•"/>
            </a:pPr>
            <a:r>
              <a:rPr lang="en-US" sz="2800" dirty="0">
                <a:latin typeface="Franklin Gothic Book" panose="020B0503020102020204" pitchFamily="34" charset="0"/>
                <a:cs typeface="Arial" panose="020B0604020202020204" pitchFamily="34" charset="0"/>
              </a:rPr>
              <a:t>University of Wyoming School of Energy Resources</a:t>
            </a:r>
          </a:p>
          <a:p>
            <a:pPr marL="914400" lvl="1" indent="-457200">
              <a:buClr>
                <a:srgbClr val="007BB7"/>
              </a:buClr>
              <a:buFont typeface="Arial"/>
              <a:buChar char="•"/>
            </a:pPr>
            <a:r>
              <a:rPr lang="en-US" sz="2800" dirty="0" err="1">
                <a:latin typeface="Franklin Gothic Book" panose="020B0503020102020204" pitchFamily="34" charset="0"/>
                <a:cs typeface="Arial" panose="020B0604020202020204" pitchFamily="34" charset="0"/>
              </a:rPr>
              <a:t>CarbonSAFE</a:t>
            </a:r>
            <a:endParaRPr lang="en-US" sz="28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914400" lvl="1" indent="-457200">
              <a:buClr>
                <a:srgbClr val="007BB7"/>
              </a:buClr>
              <a:buFont typeface="Arial"/>
              <a:buChar char="•"/>
            </a:pPr>
            <a:r>
              <a:rPr lang="en-US" sz="28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Center for Economic Geology Research</a:t>
            </a:r>
            <a:endParaRPr lang="en-US" sz="28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914400" lvl="1" indent="-457200">
              <a:buClr>
                <a:srgbClr val="007BB7"/>
              </a:buClr>
              <a:buFont typeface="Arial"/>
              <a:buChar char="•"/>
            </a:pPr>
            <a:r>
              <a:rPr lang="en-US" sz="2800" dirty="0">
                <a:latin typeface="Franklin Gothic Book" panose="020B0503020102020204" pitchFamily="34" charset="0"/>
                <a:cs typeface="Arial" panose="020B0604020202020204" pitchFamily="34" charset="0"/>
              </a:rPr>
              <a:t>Enhanced Oil Recovery Institute</a:t>
            </a:r>
          </a:p>
          <a:p>
            <a:pPr marL="914400" lvl="1" indent="-457200">
              <a:buClr>
                <a:srgbClr val="007BB7"/>
              </a:buClr>
              <a:buFont typeface="Arial"/>
              <a:buChar char="•"/>
            </a:pPr>
            <a:r>
              <a:rPr lang="en-US" sz="2800" dirty="0">
                <a:latin typeface="Franklin Gothic Book" panose="020B0503020102020204" pitchFamily="34" charset="0"/>
                <a:cs typeface="Arial" panose="020B0604020202020204" pitchFamily="34" charset="0"/>
              </a:rPr>
              <a:t>Wyoming Integrated Test Center</a:t>
            </a:r>
          </a:p>
          <a:p>
            <a:pPr marL="914400" lvl="1" indent="-457200">
              <a:buClr>
                <a:srgbClr val="007BB7"/>
              </a:buClr>
              <a:buFont typeface="Arial"/>
              <a:buChar char="•"/>
            </a:pPr>
            <a:r>
              <a:rPr lang="en-US" sz="2800" dirty="0">
                <a:latin typeface="Franklin Gothic Book" panose="020B0503020102020204" pitchFamily="34" charset="0"/>
                <a:cs typeface="Arial" panose="020B0604020202020204" pitchFamily="34" charset="0"/>
              </a:rPr>
              <a:t>Wyoming Corridor Initiatives </a:t>
            </a:r>
          </a:p>
          <a:p>
            <a:pPr marL="914400" lvl="1" indent="-457200">
              <a:buClr>
                <a:srgbClr val="007BB7"/>
              </a:buClr>
              <a:buFont typeface="Arial"/>
              <a:buChar char="•"/>
            </a:pPr>
            <a:r>
              <a:rPr lang="en-US" sz="28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Campbell County Wyoming</a:t>
            </a:r>
          </a:p>
          <a:p>
            <a:pPr lvl="1">
              <a:buClr>
                <a:srgbClr val="007BB7"/>
              </a:buClr>
            </a:pPr>
            <a:endParaRPr lang="en-US" sz="2800" dirty="0">
              <a:latin typeface="Franklin Gothic Book"/>
              <a:cs typeface="Franklin Gothic Book"/>
            </a:endParaRPr>
          </a:p>
          <a:p>
            <a:pPr lvl="1">
              <a:buClr>
                <a:srgbClr val="007BB7"/>
              </a:buClr>
            </a:pPr>
            <a:endParaRPr lang="en-US" sz="2800" dirty="0">
              <a:latin typeface="Franklin Gothic Book"/>
              <a:cs typeface="Franklin Gothic Book"/>
            </a:endParaRPr>
          </a:p>
          <a:p>
            <a:pPr marL="457200" indent="-457200">
              <a:buClr>
                <a:srgbClr val="007BB7"/>
              </a:buClr>
              <a:buFont typeface="Arial"/>
              <a:buChar char="•"/>
            </a:pPr>
            <a:endParaRPr lang="en-US" sz="2800" dirty="0">
              <a:latin typeface="Franklin Gothic Book"/>
              <a:cs typeface="Franklin Gothic Book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51" y="4081811"/>
            <a:ext cx="1463167" cy="26397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6B5071-CC3A-4A8C-AB73-A7226510EC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078" y="5594875"/>
            <a:ext cx="2517866" cy="963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8F707BC-8D91-4A18-9BE9-9DCCD183E7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068" y="4989507"/>
            <a:ext cx="2292295" cy="15972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E23BE12-2FBD-4F8B-8FDC-DB0FAD7FDD3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071" y="5554171"/>
            <a:ext cx="2808130" cy="1041985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8541" y="5647301"/>
            <a:ext cx="2237239" cy="63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960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509" y="130175"/>
            <a:ext cx="11257808" cy="8842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BB7"/>
                </a:solidFill>
                <a:latin typeface="Franklin Gothic Book" panose="020B0503020102020204" pitchFamily="34" charset="0"/>
                <a:cs typeface="Leelawadee" panose="020B0502040204020203" pitchFamily="34" charset="-34"/>
              </a:rPr>
              <a:t>Why Wyoming?</a:t>
            </a:r>
            <a:endParaRPr lang="en-US" dirty="0">
              <a:solidFill>
                <a:srgbClr val="007BB7"/>
              </a:solidFill>
              <a:latin typeface="Franklin Gothic Book" panose="020B05030201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189" y="76237"/>
            <a:ext cx="12039600" cy="6686550"/>
          </a:xfrm>
          <a:prstGeom prst="rect">
            <a:avLst/>
          </a:prstGeom>
          <a:noFill/>
          <a:ln w="76200" cmpd="sng">
            <a:solidFill>
              <a:srgbClr val="319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55" y="4871803"/>
            <a:ext cx="1025297" cy="18498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59C7CE-DBC8-2040-99B7-AFC14B8EF728}"/>
              </a:ext>
            </a:extLst>
          </p:cNvPr>
          <p:cNvSpPr txBox="1"/>
          <p:nvPr/>
        </p:nvSpPr>
        <p:spPr>
          <a:xfrm>
            <a:off x="10079344" y="5981259"/>
            <a:ext cx="226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84B49"/>
                </a:solidFill>
                <a:latin typeface="Franklin Gothic Book"/>
                <a:cs typeface="Franklin Gothic Book"/>
              </a:rPr>
              <a:t>Credit: School of Energy Resources University of Wyoming</a:t>
            </a:r>
          </a:p>
        </p:txBody>
      </p:sp>
      <p:pic>
        <p:nvPicPr>
          <p:cNvPr id="9" name="img100581" descr="cid:afd898d1-42ee-4dcc-83a5-11fcd5aaa544">
            <a:extLst>
              <a:ext uri="{FF2B5EF4-FFF2-40B4-BE49-F238E27FC236}">
                <a16:creationId xmlns:a16="http://schemas.microsoft.com/office/drawing/2014/main" xmlns="" id="{FDBFCD52-48AE-8947-9672-54DF3F9A2A0E}"/>
              </a:ext>
            </a:extLst>
          </p:cNvPr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07" t="10670" b="11431"/>
          <a:stretch>
            <a:fillRect/>
          </a:stretch>
        </p:blipFill>
        <p:spPr bwMode="auto">
          <a:xfrm>
            <a:off x="2191412" y="1014413"/>
            <a:ext cx="7887932" cy="5589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8881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509" y="130175"/>
            <a:ext cx="11257808" cy="8842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BB7"/>
                </a:solidFill>
                <a:latin typeface="Franklin Gothic Book" panose="020B0503020102020204" pitchFamily="34" charset="0"/>
                <a:cs typeface="Leelawadee" panose="020B0502040204020203" pitchFamily="34" charset="-34"/>
              </a:rPr>
              <a:t>The value proposition</a:t>
            </a:r>
            <a:endParaRPr lang="en-US" dirty="0">
              <a:solidFill>
                <a:srgbClr val="007BB7"/>
              </a:solidFill>
              <a:latin typeface="Franklin Gothic Book" panose="020B05030201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189" y="76237"/>
            <a:ext cx="12039600" cy="6686550"/>
          </a:xfrm>
          <a:prstGeom prst="rect">
            <a:avLst/>
          </a:prstGeom>
          <a:noFill/>
          <a:ln w="76200" cmpd="sng">
            <a:solidFill>
              <a:srgbClr val="319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55" y="4871803"/>
            <a:ext cx="1025297" cy="18498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C59C7CE-DBC8-2040-99B7-AFC14B8EF728}"/>
              </a:ext>
            </a:extLst>
          </p:cNvPr>
          <p:cNvSpPr txBox="1"/>
          <p:nvPr/>
        </p:nvSpPr>
        <p:spPr>
          <a:xfrm>
            <a:off x="10079344" y="5981259"/>
            <a:ext cx="226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84B49"/>
                </a:solidFill>
                <a:latin typeface="Franklin Gothic Book"/>
                <a:cs typeface="Franklin Gothic Book"/>
              </a:rPr>
              <a:t>Credit: School of Energy Resources University of Wyoming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775" y="1138883"/>
            <a:ext cx="334645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111481" y="3370006"/>
            <a:ext cx="15659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Integrated Test Center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1760" y="4145104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2400364" y="2094780"/>
            <a:ext cx="159955" cy="2005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 flipV="1">
            <a:off x="2834769" y="4632290"/>
            <a:ext cx="97801" cy="3039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58118" y="3130924"/>
            <a:ext cx="15659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Integrated Test Center</a:t>
            </a:r>
          </a:p>
        </p:txBody>
      </p:sp>
      <p:cxnSp>
        <p:nvCxnSpPr>
          <p:cNvPr id="26" name="Straight Arrow Connector 25"/>
          <p:cNvCxnSpPr>
            <a:cxnSpLocks/>
          </p:cNvCxnSpPr>
          <p:nvPr/>
        </p:nvCxnSpPr>
        <p:spPr>
          <a:xfrm flipH="1" flipV="1">
            <a:off x="3261361" y="2797132"/>
            <a:ext cx="518159" cy="3337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374775" y="172037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200" dirty="0">
                <a:solidFill>
                  <a:prstClr val="white"/>
                </a:solidFill>
              </a:rPr>
              <a:t>Dry Fork Power Station</a:t>
            </a:r>
          </a:p>
          <a:p>
            <a:pPr lvl="0"/>
            <a:r>
              <a:rPr lang="en-US" sz="1200" dirty="0">
                <a:solidFill>
                  <a:prstClr val="white"/>
                </a:solidFill>
              </a:rPr>
              <a:t>(CO</a:t>
            </a:r>
            <a:r>
              <a:rPr lang="en-US" sz="1200" baseline="-25000" dirty="0">
                <a:solidFill>
                  <a:prstClr val="white"/>
                </a:solidFill>
              </a:rPr>
              <a:t>2 </a:t>
            </a:r>
            <a:r>
              <a:rPr lang="en-US" sz="1200" dirty="0">
                <a:solidFill>
                  <a:prstClr val="white"/>
                </a:solidFill>
              </a:rPr>
              <a:t>Source)</a:t>
            </a:r>
            <a:r>
              <a:rPr lang="en-US" sz="1200" baseline="-250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76060" y="493627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200" dirty="0">
                <a:solidFill>
                  <a:prstClr val="white"/>
                </a:solidFill>
              </a:rPr>
              <a:t>Wyoming </a:t>
            </a:r>
            <a:r>
              <a:rPr lang="en-US" sz="1200" dirty="0" err="1">
                <a:solidFill>
                  <a:prstClr val="white"/>
                </a:solidFill>
              </a:rPr>
              <a:t>CarbonSAFE</a:t>
            </a:r>
            <a:r>
              <a:rPr lang="en-US" sz="1200" dirty="0">
                <a:solidFill>
                  <a:prstClr val="white"/>
                </a:solidFill>
              </a:rPr>
              <a:t> Phase II</a:t>
            </a:r>
          </a:p>
          <a:p>
            <a:pPr lvl="0"/>
            <a:r>
              <a:rPr lang="en-US" sz="1200" dirty="0">
                <a:solidFill>
                  <a:prstClr val="white"/>
                </a:solidFill>
              </a:rPr>
              <a:t>(CO</a:t>
            </a:r>
            <a:r>
              <a:rPr lang="en-US" sz="1200" baseline="-25000" dirty="0">
                <a:solidFill>
                  <a:prstClr val="white"/>
                </a:solidFill>
              </a:rPr>
              <a:t>2 </a:t>
            </a:r>
            <a:r>
              <a:rPr lang="en-US" sz="1200" dirty="0">
                <a:solidFill>
                  <a:prstClr val="white"/>
                </a:solidFill>
              </a:rPr>
              <a:t>Storage)</a:t>
            </a:r>
            <a:r>
              <a:rPr lang="en-US" sz="1200" baseline="-2500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091" y="1362371"/>
            <a:ext cx="4804932" cy="456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898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092" y="193125"/>
            <a:ext cx="11649074" cy="8842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BB7"/>
                </a:solidFill>
                <a:latin typeface="Franklin Gothic Book" panose="020B0503020102020204" pitchFamily="34" charset="0"/>
                <a:cs typeface="Leelawadee" panose="020B0502040204020203" pitchFamily="34" charset="-34"/>
              </a:rPr>
              <a:t>Stay in Touch!</a:t>
            </a:r>
          </a:p>
        </p:txBody>
      </p:sp>
      <p:sp>
        <p:nvSpPr>
          <p:cNvPr id="5" name="Rectangle 4"/>
          <p:cNvSpPr/>
          <p:nvPr/>
        </p:nvSpPr>
        <p:spPr>
          <a:xfrm>
            <a:off x="72189" y="76237"/>
            <a:ext cx="12039600" cy="6686550"/>
          </a:xfrm>
          <a:prstGeom prst="rect">
            <a:avLst/>
          </a:prstGeom>
          <a:noFill/>
          <a:ln w="76200" cmpd="sng">
            <a:solidFill>
              <a:srgbClr val="319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2302" y="1020250"/>
            <a:ext cx="958215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84B49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Jason Begger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84B49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Executive Director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84B49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Wyoming Infrastructure Authority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959B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  <a:hlinkClick r:id="rId3"/>
              </a:rPr>
              <a:t>jason.begger@wyo.gov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959B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84B49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(307) 256-0098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000" dirty="0">
              <a:solidFill>
                <a:srgbClr val="484B49"/>
              </a:solidFill>
              <a:latin typeface="Franklin Gothic Book"/>
              <a:cs typeface="Franklin Gothic Book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484B49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19E37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  <a:hlinkClick r:id="rId4"/>
              </a:rPr>
              <a:t>wyomingitc.org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319E37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19E37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  <a:hlinkClick r:id="rId5" action="ppaction://hlinkfile"/>
              </a:rPr>
              <a:t>twitter.com/WyomingITC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19E37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  <a:hlinkClick r:id="rId5" action="ppaction://hlinkfile"/>
              </a:rPr>
              <a:t>facebook.com/WyomingITC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319E37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84B49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51" y="4081811"/>
            <a:ext cx="1463167" cy="2639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6359" y="5698454"/>
            <a:ext cx="2596186" cy="84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4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416" y="348146"/>
            <a:ext cx="11649074" cy="8842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7BB7"/>
                </a:solidFill>
                <a:latin typeface="Franklin Gothic Book" panose="020B0503020102020204" pitchFamily="34" charset="0"/>
                <a:cs typeface="Leelawadee" panose="020B0502040204020203" pitchFamily="34" charset="-34"/>
              </a:rPr>
              <a:t>How can we achieve our goals?</a:t>
            </a:r>
          </a:p>
        </p:txBody>
      </p:sp>
      <p:sp>
        <p:nvSpPr>
          <p:cNvPr id="5" name="Rectangle 4"/>
          <p:cNvSpPr/>
          <p:nvPr/>
        </p:nvSpPr>
        <p:spPr>
          <a:xfrm>
            <a:off x="72189" y="76237"/>
            <a:ext cx="12039600" cy="6686550"/>
          </a:xfrm>
          <a:prstGeom prst="rect">
            <a:avLst/>
          </a:prstGeom>
          <a:noFill/>
          <a:ln w="762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00186" y="1407970"/>
            <a:ext cx="10296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2400" dirty="0"/>
          </a:p>
          <a:p>
            <a:endParaRPr lang="en-US" dirty="0"/>
          </a:p>
          <a:p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51" y="4081811"/>
            <a:ext cx="1463167" cy="2639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953" y="1798255"/>
            <a:ext cx="7646782" cy="399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24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65" y="404664"/>
            <a:ext cx="11649074" cy="8842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7BB7"/>
                </a:solidFill>
                <a:latin typeface="Franklin Gothic Book" panose="020B0503020102020204" pitchFamily="34" charset="0"/>
                <a:cs typeface="Leelawadee" panose="020B0502040204020203" pitchFamily="34" charset="-34"/>
              </a:rPr>
              <a:t>Technology development works.</a:t>
            </a:r>
          </a:p>
        </p:txBody>
      </p:sp>
      <p:sp>
        <p:nvSpPr>
          <p:cNvPr id="5" name="Rectangle 4"/>
          <p:cNvSpPr/>
          <p:nvPr/>
        </p:nvSpPr>
        <p:spPr>
          <a:xfrm>
            <a:off x="72189" y="76237"/>
            <a:ext cx="12039600" cy="6686550"/>
          </a:xfrm>
          <a:prstGeom prst="rect">
            <a:avLst/>
          </a:prstGeom>
          <a:noFill/>
          <a:ln w="762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00186" y="1407970"/>
            <a:ext cx="10296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2400" dirty="0"/>
          </a:p>
          <a:p>
            <a:endParaRPr lang="en-US" dirty="0"/>
          </a:p>
          <a:p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51" y="4081811"/>
            <a:ext cx="1463167" cy="2639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118" y="2015986"/>
            <a:ext cx="4630511" cy="3470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870" y="1673727"/>
            <a:ext cx="4285916" cy="428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57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537" y="378205"/>
            <a:ext cx="11649074" cy="8842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7BB7"/>
                </a:solidFill>
                <a:latin typeface="Franklin Gothic Book" panose="020B0503020102020204" pitchFamily="34" charset="0"/>
                <a:cs typeface="Leelawadee" panose="020B0502040204020203" pitchFamily="34" charset="-34"/>
              </a:rPr>
              <a:t>Emissions technology works.</a:t>
            </a:r>
          </a:p>
        </p:txBody>
      </p:sp>
      <p:sp>
        <p:nvSpPr>
          <p:cNvPr id="5" name="Rectangle 4"/>
          <p:cNvSpPr/>
          <p:nvPr/>
        </p:nvSpPr>
        <p:spPr>
          <a:xfrm>
            <a:off x="72189" y="76237"/>
            <a:ext cx="12039600" cy="6686550"/>
          </a:xfrm>
          <a:prstGeom prst="rect">
            <a:avLst/>
          </a:prstGeom>
          <a:noFill/>
          <a:ln w="762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00186" y="1407970"/>
            <a:ext cx="10296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2400" dirty="0"/>
          </a:p>
          <a:p>
            <a:endParaRPr lang="en-US" dirty="0"/>
          </a:p>
          <a:p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51" y="4081811"/>
            <a:ext cx="1463167" cy="2639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766" y="1551707"/>
            <a:ext cx="4962574" cy="47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35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416" y="348146"/>
            <a:ext cx="11649074" cy="8842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BB7"/>
                </a:solidFill>
                <a:latin typeface="Franklin Gothic Book" panose="020B0503020102020204" pitchFamily="34" charset="0"/>
                <a:cs typeface="Leelawadee" panose="020B0502040204020203" pitchFamily="34" charset="-34"/>
              </a:rPr>
              <a:t>What is Wyoming’s </a:t>
            </a:r>
            <a:r>
              <a:rPr lang="en-US" dirty="0" smtClean="0">
                <a:solidFill>
                  <a:srgbClr val="007BB7"/>
                </a:solidFill>
                <a:latin typeface="Franklin Gothic Book" panose="020B0503020102020204" pitchFamily="34" charset="0"/>
                <a:cs typeface="Leelawadee" panose="020B0502040204020203" pitchFamily="34" charset="-34"/>
              </a:rPr>
              <a:t>strategy</a:t>
            </a:r>
            <a:r>
              <a:rPr lang="en-US" dirty="0">
                <a:solidFill>
                  <a:srgbClr val="007BB7"/>
                </a:solidFill>
                <a:latin typeface="Franklin Gothic Book" panose="020B0503020102020204" pitchFamily="34" charset="0"/>
                <a:cs typeface="Leelawadee" panose="020B0502040204020203" pitchFamily="34" charset="-3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72189" y="76237"/>
            <a:ext cx="12039600" cy="6686550"/>
          </a:xfrm>
          <a:prstGeom prst="rect">
            <a:avLst/>
          </a:prstGeom>
          <a:noFill/>
          <a:ln w="76200" cmpd="sng">
            <a:solidFill>
              <a:srgbClr val="319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51" y="4081811"/>
            <a:ext cx="1463167" cy="26397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B36047E-F617-4441-B6EB-D52153D08D79}"/>
              </a:ext>
            </a:extLst>
          </p:cNvPr>
          <p:cNvSpPr txBox="1"/>
          <p:nvPr/>
        </p:nvSpPr>
        <p:spPr>
          <a:xfrm>
            <a:off x="1843151" y="1400960"/>
            <a:ext cx="82841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Franklin Gothic Book" panose="020B0503020102020204" pitchFamily="34" charset="0"/>
              </a:rPr>
              <a:t>Commercialization of new technologies </a:t>
            </a:r>
            <a:r>
              <a:rPr lang="en-US" sz="3600" dirty="0" smtClean="0">
                <a:solidFill>
                  <a:srgbClr val="00B050"/>
                </a:solidFill>
                <a:latin typeface="Franklin Gothic Book" panose="020B0503020102020204" pitchFamily="34" charset="0"/>
              </a:rPr>
              <a:t>will ensure </a:t>
            </a:r>
            <a:r>
              <a:rPr lang="en-US" sz="3600" dirty="0">
                <a:solidFill>
                  <a:srgbClr val="00B050"/>
                </a:solidFill>
                <a:latin typeface="Franklin Gothic Book" panose="020B0503020102020204" pitchFamily="34" charset="0"/>
              </a:rPr>
              <a:t>the long-term viability of Wyoming’s natural resources.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1759" y="3718560"/>
            <a:ext cx="5898049" cy="282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729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416" y="348146"/>
            <a:ext cx="11649074" cy="8842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BB7"/>
                </a:solidFill>
                <a:latin typeface="Franklin Gothic Book" panose="020B0503020102020204" pitchFamily="34" charset="0"/>
                <a:cs typeface="Leelawadee" panose="020B0502040204020203" pitchFamily="34" charset="-34"/>
              </a:rPr>
              <a:t>How? Develop the pieces.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72189" y="76237"/>
            <a:ext cx="12039600" cy="6686550"/>
          </a:xfrm>
          <a:prstGeom prst="rect">
            <a:avLst/>
          </a:prstGeom>
          <a:noFill/>
          <a:ln w="76200" cmpd="sng">
            <a:solidFill>
              <a:srgbClr val="319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52617" y="1315003"/>
            <a:ext cx="1029647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BB7"/>
              </a:buClr>
            </a:pPr>
            <a:r>
              <a:rPr lang="en-US" sz="3200" dirty="0">
                <a:latin typeface="Franklin Gothic Book"/>
                <a:cs typeface="Franklin Gothic Book"/>
              </a:rPr>
              <a:t>Message, Basic Research, Scale-up, Commercialize</a:t>
            </a:r>
          </a:p>
          <a:p>
            <a:pPr marL="914400" lvl="1" indent="-457200">
              <a:buClr>
                <a:srgbClr val="007BB7"/>
              </a:buClr>
              <a:buFont typeface="Arial"/>
              <a:buChar char="•"/>
            </a:pPr>
            <a:r>
              <a:rPr lang="en-US" sz="2800" dirty="0">
                <a:latin typeface="Franklin Gothic Book"/>
                <a:cs typeface="Franklin Gothic Book"/>
              </a:rPr>
              <a:t>University of Wyoming School of Energy Resources</a:t>
            </a:r>
          </a:p>
          <a:p>
            <a:pPr marL="914400" lvl="1" indent="-457200">
              <a:buClr>
                <a:srgbClr val="007BB7"/>
              </a:buClr>
              <a:buFont typeface="Arial"/>
              <a:buChar char="•"/>
            </a:pPr>
            <a:r>
              <a:rPr lang="en-US" sz="2800" dirty="0" smtClean="0">
                <a:latin typeface="Franklin Gothic Book"/>
                <a:cs typeface="Franklin Gothic Book"/>
              </a:rPr>
              <a:t>Center </a:t>
            </a:r>
            <a:r>
              <a:rPr lang="en-US" sz="2800" dirty="0">
                <a:latin typeface="Franklin Gothic Book"/>
                <a:cs typeface="Franklin Gothic Book"/>
              </a:rPr>
              <a:t>for Economic Geology Research</a:t>
            </a:r>
          </a:p>
          <a:p>
            <a:pPr marL="914400" lvl="1" indent="-457200">
              <a:buClr>
                <a:srgbClr val="007BB7"/>
              </a:buClr>
              <a:buFont typeface="Arial"/>
              <a:buChar char="•"/>
            </a:pPr>
            <a:r>
              <a:rPr lang="en-US" sz="2800" dirty="0">
                <a:latin typeface="Franklin Gothic Book"/>
                <a:cs typeface="Franklin Gothic Book"/>
              </a:rPr>
              <a:t>Enhanced Oil Recovery Institute</a:t>
            </a:r>
          </a:p>
          <a:p>
            <a:pPr marL="914400" lvl="1" indent="-457200">
              <a:buClr>
                <a:srgbClr val="007BB7"/>
              </a:buClr>
              <a:buFont typeface="Arial"/>
              <a:buChar char="•"/>
            </a:pPr>
            <a:r>
              <a:rPr lang="en-US" sz="2800" dirty="0">
                <a:latin typeface="Franklin Gothic Book"/>
                <a:cs typeface="Franklin Gothic Book"/>
              </a:rPr>
              <a:t>Wyoming Integrated Test Center</a:t>
            </a:r>
          </a:p>
          <a:p>
            <a:pPr marL="914400" lvl="1" indent="-457200">
              <a:buClr>
                <a:srgbClr val="007BB7"/>
              </a:buClr>
              <a:buFont typeface="Arial"/>
              <a:buChar char="•"/>
            </a:pPr>
            <a:r>
              <a:rPr lang="en-US" sz="2800" dirty="0">
                <a:latin typeface="Franklin Gothic Book"/>
                <a:cs typeface="Franklin Gothic Book"/>
              </a:rPr>
              <a:t>Wyoming Corridor Initiatives </a:t>
            </a:r>
            <a:endParaRPr lang="en-US" sz="2800" dirty="0" smtClean="0">
              <a:latin typeface="Franklin Gothic Book"/>
              <a:cs typeface="Franklin Gothic Book"/>
            </a:endParaRPr>
          </a:p>
          <a:p>
            <a:pPr marL="914400" lvl="1" indent="-457200">
              <a:buClr>
                <a:srgbClr val="007BB7"/>
              </a:buClr>
              <a:buFont typeface="Arial"/>
              <a:buChar char="•"/>
            </a:pPr>
            <a:r>
              <a:rPr lang="en-US" sz="2800" dirty="0" smtClean="0">
                <a:latin typeface="Franklin Gothic Book"/>
                <a:cs typeface="Franklin Gothic Book"/>
              </a:rPr>
              <a:t>Wyoming Energy Authority</a:t>
            </a:r>
            <a:endParaRPr lang="en-US" sz="2800" dirty="0">
              <a:latin typeface="Franklin Gothic Book"/>
              <a:cs typeface="Franklin Gothic Book"/>
            </a:endParaRPr>
          </a:p>
          <a:p>
            <a:pPr lvl="1">
              <a:buClr>
                <a:srgbClr val="007BB7"/>
              </a:buClr>
            </a:pPr>
            <a:endParaRPr lang="en-US" sz="2800" dirty="0">
              <a:latin typeface="Franklin Gothic Book"/>
              <a:cs typeface="Franklin Gothic Book"/>
            </a:endParaRPr>
          </a:p>
          <a:p>
            <a:pPr lvl="1">
              <a:buClr>
                <a:srgbClr val="007BB7"/>
              </a:buClr>
            </a:pPr>
            <a:endParaRPr lang="en-US" sz="2800" dirty="0">
              <a:latin typeface="Franklin Gothic Book"/>
              <a:cs typeface="Franklin Gothic Book"/>
            </a:endParaRPr>
          </a:p>
          <a:p>
            <a:pPr marL="457200" indent="-457200">
              <a:buClr>
                <a:srgbClr val="007BB7"/>
              </a:buClr>
              <a:buFont typeface="Arial"/>
              <a:buChar char="•"/>
            </a:pPr>
            <a:endParaRPr lang="en-US" sz="2800" dirty="0">
              <a:latin typeface="Franklin Gothic Book"/>
              <a:cs typeface="Franklin Gothic Book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51" y="4081811"/>
            <a:ext cx="1463167" cy="26397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8F707BC-8D91-4A18-9BE9-9DCCD183E7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180" y="4081811"/>
            <a:ext cx="3377283" cy="235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97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4309" y="130175"/>
            <a:ext cx="8307951" cy="8842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BB7"/>
                </a:solidFill>
                <a:latin typeface="Franklin Gothic Book" panose="020B0503020102020204" pitchFamily="34" charset="0"/>
                <a:cs typeface="Leelawadee" panose="020B0502040204020203" pitchFamily="34" charset="-34"/>
              </a:rPr>
              <a:t>The Integrated Test Center</a:t>
            </a:r>
            <a:endParaRPr lang="en-US" dirty="0">
              <a:solidFill>
                <a:srgbClr val="007BB7"/>
              </a:solidFill>
              <a:latin typeface="Franklin Gothic Book" panose="020B05030201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189" y="76237"/>
            <a:ext cx="12039600" cy="6686550"/>
          </a:xfrm>
          <a:prstGeom prst="rect">
            <a:avLst/>
          </a:prstGeom>
          <a:noFill/>
          <a:ln w="76200" cmpd="sng">
            <a:solidFill>
              <a:srgbClr val="319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3955" y="995067"/>
            <a:ext cx="118317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Clr>
                <a:srgbClr val="007BB7"/>
              </a:buClr>
              <a:buFont typeface="Arial"/>
              <a:buChar char="•"/>
            </a:pPr>
            <a:r>
              <a:rPr lang="en-US" sz="2600" dirty="0">
                <a:solidFill>
                  <a:srgbClr val="484B49"/>
                </a:solidFill>
                <a:latin typeface="Franklin Gothic Book"/>
                <a:cs typeface="Franklin Gothic Book"/>
              </a:rPr>
              <a:t>20+ MW of coal derived flue gas from the Dry Fork Power Station.</a:t>
            </a:r>
          </a:p>
          <a:p>
            <a:pPr marL="914400" lvl="1" indent="-457200">
              <a:buClr>
                <a:srgbClr val="007BB7"/>
              </a:buClr>
              <a:buFont typeface="Arial"/>
              <a:buChar char="•"/>
            </a:pPr>
            <a:r>
              <a:rPr lang="en-US" sz="2600" dirty="0">
                <a:solidFill>
                  <a:srgbClr val="484B49"/>
                </a:solidFill>
                <a:latin typeface="Franklin Gothic Book"/>
                <a:cs typeface="Franklin Gothic Book"/>
              </a:rPr>
              <a:t>Simple design minimizes costs, provides flexibility &amp; quick turnaround times.</a:t>
            </a:r>
          </a:p>
          <a:p>
            <a:pPr marL="914400" lvl="1" indent="-457200">
              <a:buClr>
                <a:srgbClr val="007BB7"/>
              </a:buClr>
              <a:buFont typeface="Arial"/>
              <a:buChar char="•"/>
            </a:pPr>
            <a:r>
              <a:rPr lang="en-US" sz="2600" dirty="0">
                <a:solidFill>
                  <a:srgbClr val="484B49"/>
                </a:solidFill>
                <a:latin typeface="Franklin Gothic Book"/>
                <a:cs typeface="Franklin Gothic Book"/>
              </a:rPr>
              <a:t>Designed for maximum flexibility and scalability for testing.</a:t>
            </a:r>
          </a:p>
          <a:p>
            <a:pPr marL="914400" lvl="1" indent="-457200">
              <a:buClr>
                <a:srgbClr val="007BB7"/>
              </a:buClr>
              <a:buFont typeface="Arial"/>
              <a:buChar char="•"/>
            </a:pPr>
            <a:r>
              <a:rPr lang="en-US" sz="2600" dirty="0">
                <a:solidFill>
                  <a:srgbClr val="484B49"/>
                </a:solidFill>
                <a:latin typeface="Franklin Gothic Book"/>
              </a:rPr>
              <a:t>Focused on larger scales to compliment NCCC and create a space for further scale up.</a:t>
            </a:r>
            <a:endParaRPr lang="en-US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55" y="4871803"/>
            <a:ext cx="1025297" cy="184980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273" y="3200401"/>
            <a:ext cx="1786952" cy="23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0633" y="4908968"/>
            <a:ext cx="2313559" cy="173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658" y="2821248"/>
            <a:ext cx="1839072" cy="240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0640" y="4904207"/>
            <a:ext cx="3015018" cy="169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2530303">
            <a:off x="2860268" y="403500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9178661">
            <a:off x="5333999" y="40284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5343" y="3851093"/>
            <a:ext cx="8286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87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0" y="4554303"/>
            <a:ext cx="1226935" cy="2208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1242" y="243434"/>
            <a:ext cx="8007118" cy="74591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BB7"/>
                </a:solidFill>
                <a:latin typeface="Franklin Gothic Book" panose="020B0503020102020204" pitchFamily="34" charset="0"/>
                <a:cs typeface="Leelawadee" panose="020B0502040204020203" pitchFamily="34" charset="-34"/>
              </a:rPr>
              <a:t>ITC Partners</a:t>
            </a:r>
            <a:endParaRPr lang="en-US" dirty="0">
              <a:solidFill>
                <a:srgbClr val="007BB7"/>
              </a:solidFill>
              <a:latin typeface="Franklin Gothic Book" panose="020B05030201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189" y="76237"/>
            <a:ext cx="12039600" cy="6686550"/>
          </a:xfrm>
          <a:prstGeom prst="rect">
            <a:avLst/>
          </a:prstGeom>
          <a:noFill/>
          <a:ln w="76200" cmpd="sng">
            <a:solidFill>
              <a:srgbClr val="319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606060" y="742950"/>
            <a:ext cx="9889066" cy="3816429"/>
            <a:chOff x="1490272" y="850445"/>
            <a:chExt cx="9889066" cy="3816429"/>
          </a:xfrm>
        </p:grpSpPr>
        <p:sp>
          <p:nvSpPr>
            <p:cNvPr id="3" name="TextBox 2"/>
            <p:cNvSpPr txBox="1"/>
            <p:nvPr/>
          </p:nvSpPr>
          <p:spPr>
            <a:xfrm>
              <a:off x="1504951" y="1343026"/>
              <a:ext cx="95821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/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90272" y="850445"/>
              <a:ext cx="9889066" cy="3816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dirty="0">
                <a:latin typeface="Franklin Gothic Book"/>
                <a:cs typeface="Franklin Gothic Book"/>
              </a:endParaRPr>
            </a:p>
            <a:p>
              <a:pPr marL="457200" indent="-457200">
                <a:buClr>
                  <a:srgbClr val="007BB7"/>
                </a:buClr>
                <a:buFont typeface="Arial"/>
                <a:buChar char="•"/>
              </a:pPr>
              <a:r>
                <a:rPr lang="en-US" sz="2800" dirty="0">
                  <a:latin typeface="Franklin Gothic Book"/>
                  <a:cs typeface="Franklin Gothic Book"/>
                </a:rPr>
                <a:t>State of Wyoming - $15 million</a:t>
              </a:r>
            </a:p>
            <a:p>
              <a:pPr marL="457200" indent="-457200">
                <a:buClr>
                  <a:srgbClr val="007BB7"/>
                </a:buClr>
                <a:buFont typeface="Arial"/>
                <a:buChar char="•"/>
              </a:pPr>
              <a:r>
                <a:rPr lang="en-US" sz="2800" dirty="0">
                  <a:latin typeface="Franklin Gothic Book"/>
                  <a:cs typeface="Franklin Gothic Book"/>
                </a:rPr>
                <a:t>Basin Electric – Host at Dry Fork Station</a:t>
              </a:r>
            </a:p>
            <a:p>
              <a:pPr marL="457200" indent="-457200">
                <a:buClr>
                  <a:srgbClr val="007BB7"/>
                </a:buClr>
                <a:buFont typeface="Arial"/>
                <a:buChar char="•"/>
              </a:pPr>
              <a:r>
                <a:rPr lang="en-US" sz="2800" dirty="0">
                  <a:latin typeface="Franklin Gothic Book"/>
                  <a:cs typeface="Franklin Gothic Book"/>
                </a:rPr>
                <a:t>Tri-State G&amp;T - $5 million</a:t>
              </a:r>
            </a:p>
            <a:p>
              <a:pPr marL="457200" indent="-457200">
                <a:buClr>
                  <a:srgbClr val="007BB7"/>
                </a:buClr>
                <a:buFont typeface="Arial"/>
                <a:buChar char="•"/>
              </a:pPr>
              <a:r>
                <a:rPr lang="en-US" sz="2800" dirty="0">
                  <a:latin typeface="Franklin Gothic Book"/>
                  <a:cs typeface="Franklin Gothic Book"/>
                </a:rPr>
                <a:t>National Rural Electric Cooperatives Association - $1 million</a:t>
              </a:r>
            </a:p>
            <a:p>
              <a:pPr marL="457200" indent="-457200">
                <a:buClr>
                  <a:srgbClr val="007BB7"/>
                </a:buClr>
                <a:buFont typeface="Arial"/>
                <a:buChar char="•"/>
              </a:pPr>
              <a:r>
                <a:rPr lang="en-US" sz="2800" dirty="0">
                  <a:latin typeface="Franklin Gothic Book"/>
                  <a:cs typeface="Franklin Gothic Book"/>
                </a:rPr>
                <a:t>Wyoming Infrastructure Authority – Managing Entity</a:t>
              </a:r>
            </a:p>
            <a:p>
              <a:pPr marL="457200" indent="-457200">
                <a:buClr>
                  <a:srgbClr val="007BB7"/>
                </a:buClr>
                <a:buFont typeface="Arial"/>
                <a:buChar char="•"/>
              </a:pPr>
              <a:r>
                <a:rPr lang="en-US" sz="2800" dirty="0">
                  <a:latin typeface="Franklin Gothic Book"/>
                  <a:cs typeface="Franklin Gothic Book"/>
                </a:rPr>
                <a:t>Black Hills Corp. and Rocky Mountain Power providing technical expertise and in-kind contributions</a:t>
              </a:r>
            </a:p>
            <a:p>
              <a:pPr marL="457200" indent="-457200">
                <a:buFont typeface="Arial"/>
                <a:buChar char="•"/>
              </a:pPr>
              <a:endParaRPr lang="en-US" sz="2800" dirty="0">
                <a:solidFill>
                  <a:srgbClr val="484B49"/>
                </a:solidFill>
                <a:latin typeface="Franklin Gothic Book"/>
                <a:cs typeface="Franklin Gothic Book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599" y="4906940"/>
            <a:ext cx="2292295" cy="15972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285" y="4763918"/>
            <a:ext cx="3301057" cy="6427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693" y="4530921"/>
            <a:ext cx="2701073" cy="11918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593" y="5592358"/>
            <a:ext cx="3216293" cy="9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75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6865</TotalTime>
  <Words>830</Words>
  <Application>Microsoft Office PowerPoint</Application>
  <PresentationFormat>Custom</PresentationFormat>
  <Paragraphs>149</Paragraphs>
  <Slides>23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Powering the Nation, Fueling Innovation </vt:lpstr>
      <vt:lpstr>The goals.</vt:lpstr>
      <vt:lpstr>How can we achieve our goals?</vt:lpstr>
      <vt:lpstr>Technology development works.</vt:lpstr>
      <vt:lpstr>Emissions technology works.</vt:lpstr>
      <vt:lpstr>What is Wyoming’s strategy?</vt:lpstr>
      <vt:lpstr>How? Develop the pieces.</vt:lpstr>
      <vt:lpstr>The Integrated Test Center</vt:lpstr>
      <vt:lpstr>ITC Partners</vt:lpstr>
      <vt:lpstr>The ITC Layout</vt:lpstr>
      <vt:lpstr>Large Test Bay</vt:lpstr>
      <vt:lpstr>Small Test Bays</vt:lpstr>
      <vt:lpstr>Tenant Summary</vt:lpstr>
      <vt:lpstr>TDA Research</vt:lpstr>
      <vt:lpstr>JCOAL – Kawasaki Heavy Industries</vt:lpstr>
      <vt:lpstr>JCOAL – GreenOre</vt:lpstr>
      <vt:lpstr>Membrane Technology and Research</vt:lpstr>
      <vt:lpstr>University of Kentucky</vt:lpstr>
      <vt:lpstr>XPRIZE competition</vt:lpstr>
      <vt:lpstr>The next steps.</vt:lpstr>
      <vt:lpstr>Why Wyoming?</vt:lpstr>
      <vt:lpstr>The value proposition</vt:lpstr>
      <vt:lpstr>Stay in Touch!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Powering the Nation, Fueling Innovation</dc:title>
  <dc:creator>Begger, Jason</dc:creator>
  <cp:lastModifiedBy>Begger, Jason</cp:lastModifiedBy>
  <cp:revision>208</cp:revision>
  <dcterms:created xsi:type="dcterms:W3CDTF">2016-02-11T16:24:32Z</dcterms:created>
  <dcterms:modified xsi:type="dcterms:W3CDTF">2019-12-05T20:33:54Z</dcterms:modified>
</cp:coreProperties>
</file>