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62" r:id="rId3"/>
    <p:sldMasterId id="2147483664" r:id="rId4"/>
    <p:sldMasterId id="2147483668" r:id="rId5"/>
    <p:sldMasterId id="2147483674" r:id="rId6"/>
    <p:sldMasterId id="2147483676" r:id="rId7"/>
    <p:sldMasterId id="2147483678" r:id="rId8"/>
    <p:sldMasterId id="2147483680" r:id="rId9"/>
  </p:sldMasterIdLst>
  <p:notesMasterIdLst>
    <p:notesMasterId r:id="rId15"/>
  </p:notesMasterIdLst>
  <p:handoutMasterIdLst>
    <p:handoutMasterId r:id="rId16"/>
  </p:handoutMasterIdLst>
  <p:sldIdLst>
    <p:sldId id="265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DDE4"/>
    <a:srgbClr val="C6DCE6"/>
    <a:srgbClr val="00BBB5"/>
    <a:srgbClr val="F9F9F9"/>
    <a:srgbClr val="168FA3"/>
    <a:srgbClr val="158597"/>
    <a:srgbClr val="126E7C"/>
    <a:srgbClr val="F0F0F0"/>
    <a:srgbClr val="00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92" autoAdjust="0"/>
  </p:normalViewPr>
  <p:slideViewPr>
    <p:cSldViewPr snapToGrid="0" snapToObjects="1">
      <p:cViewPr varScale="1">
        <p:scale>
          <a:sx n="48" d="100"/>
          <a:sy n="48" d="100"/>
        </p:scale>
        <p:origin x="16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ABCB-7D18-0449-A005-18EA3404E3D6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A22D-F5F5-D94F-9174-F9E9A1D9E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641E-7797-6145-A2C0-75923C07B387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8E400-B102-A24A-9BCE-B564CBD0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FC02-C952-124D-A771-75C31A876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877" y="3268643"/>
            <a:ext cx="7075917" cy="54768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877" y="4310086"/>
            <a:ext cx="3793067" cy="31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880" y="3624538"/>
            <a:ext cx="7772400" cy="635255"/>
          </a:xfrm>
        </p:spPr>
        <p:txBody>
          <a:bodyPr anchor="t">
            <a:noAutofit/>
          </a:bodyPr>
          <a:lstStyle>
            <a:lvl1pPr algn="l">
              <a:defRPr sz="3600" b="0">
                <a:solidFill>
                  <a:srgbClr val="006E7D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880" y="4383126"/>
            <a:ext cx="7086600" cy="576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6E7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2880" y="2945600"/>
            <a:ext cx="8062740" cy="55560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E7D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019" y="3391084"/>
            <a:ext cx="8170929" cy="467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048" y="3896231"/>
            <a:ext cx="8146900" cy="282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2034" y="2965827"/>
            <a:ext cx="8170929" cy="3871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55816" y="5338685"/>
            <a:ext cx="2362200" cy="6085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baseline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Enter office address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5816" y="4781023"/>
            <a:ext cx="2362201" cy="2363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100" b="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Enter your name here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55816" y="5051035"/>
            <a:ext cx="2362200" cy="25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email@pierceatwood.com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55816" y="5980856"/>
            <a:ext cx="2362200" cy="476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PH / </a:t>
            </a:r>
            <a:r>
              <a:rPr lang="en-US" dirty="0" err="1"/>
              <a:t>xxx.xxx.xxxx</a:t>
            </a:r>
            <a:endParaRPr lang="en-US" dirty="0"/>
          </a:p>
          <a:p>
            <a:pPr lvl="0"/>
            <a:r>
              <a:rPr lang="en-US" dirty="0"/>
              <a:t>CELL /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486181" y="4781485"/>
            <a:ext cx="2359152" cy="23774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your name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86181" y="5050106"/>
            <a:ext cx="2359152" cy="25603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email@pierceatwood.com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486181" y="5337015"/>
            <a:ext cx="2359152" cy="612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Enter office address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486181" y="5980856"/>
            <a:ext cx="2359152" cy="477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90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800" indent="0">
              <a:buNone/>
              <a:defRPr sz="90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028700" indent="0">
              <a:buNone/>
              <a:defRPr sz="90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600" indent="0">
              <a:buNone/>
              <a:defRPr sz="90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PH / </a:t>
            </a:r>
            <a:r>
              <a:rPr lang="en-US" dirty="0" err="1"/>
              <a:t>xxx.xxx.xxxx</a:t>
            </a:r>
            <a:endParaRPr lang="en-US" dirty="0"/>
          </a:p>
          <a:p>
            <a:pPr lvl="0"/>
            <a:r>
              <a:rPr lang="en-US" dirty="0"/>
              <a:t>CELL / </a:t>
            </a:r>
            <a:r>
              <a:rPr lang="en-US" dirty="0" err="1"/>
              <a:t>xxx.xxx.xxxx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4" hasCustomPrompt="1"/>
          </p:nvPr>
        </p:nvSpPr>
        <p:spPr>
          <a:xfrm>
            <a:off x="6413500" y="4779642"/>
            <a:ext cx="2359152" cy="237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Enter your name here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5" hasCustomPrompt="1"/>
          </p:nvPr>
        </p:nvSpPr>
        <p:spPr>
          <a:xfrm>
            <a:off x="6413499" y="5051035"/>
            <a:ext cx="2359152" cy="25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800" indent="0">
              <a:buNone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email@pierceatwood.com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6413500" y="5334559"/>
            <a:ext cx="2359152" cy="612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Enter office address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6413499" y="5974699"/>
            <a:ext cx="2359152" cy="47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6DDE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PH / 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xxx.xxx.xxxx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CELL / 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xxx.xxx.xxxx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4868" y="2848750"/>
            <a:ext cx="3146079" cy="543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025"/>
              </a:lnSpc>
              <a:spcAft>
                <a:spcPts val="0"/>
              </a:spcAft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4868" y="3392025"/>
            <a:ext cx="2786991" cy="8361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4868" y="2461622"/>
            <a:ext cx="3008313" cy="387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1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FC02-C952-124D-A771-75C31A8767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9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794" y="2584980"/>
            <a:ext cx="4572000" cy="547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6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795" y="3327400"/>
            <a:ext cx="3793067" cy="9228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rgbClr val="168FA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67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5953" y="4047068"/>
            <a:ext cx="2362201" cy="25400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013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259" y="4047068"/>
            <a:ext cx="2509309" cy="25400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013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705953" y="4541872"/>
            <a:ext cx="2362200" cy="6085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75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69259" y="4541872"/>
            <a:ext cx="2509308" cy="6085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75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880560" y="4541872"/>
            <a:ext cx="2362200" cy="6085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3705953" y="4274612"/>
            <a:ext cx="2362200" cy="25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69259" y="4274612"/>
            <a:ext cx="2509308" cy="25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880560" y="4047066"/>
            <a:ext cx="2362201" cy="2363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013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880560" y="4274612"/>
            <a:ext cx="2362200" cy="25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3705953" y="5246899"/>
            <a:ext cx="2362200" cy="476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75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69259" y="5246899"/>
            <a:ext cx="2509308" cy="476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75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9"/>
          </p:nvPr>
        </p:nvSpPr>
        <p:spPr>
          <a:xfrm>
            <a:off x="880560" y="5246899"/>
            <a:ext cx="2362200" cy="476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975"/>
              </a:lnSpc>
              <a:spcBef>
                <a:spcPts val="0"/>
              </a:spcBef>
              <a:buNone/>
              <a:defRPr sz="750" b="0">
                <a:solidFill>
                  <a:srgbClr val="A6DDE4"/>
                </a:solidFill>
                <a:latin typeface="Verdana"/>
                <a:cs typeface="Verdan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1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7895"/>
            <a:ext cx="8229600" cy="72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662" y="6542104"/>
            <a:ext cx="2301949" cy="2436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1B2FC02-C952-124D-A771-75C31A876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006E7D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›"/>
        <a:defRPr sz="2200" kern="1200">
          <a:solidFill>
            <a:schemeClr val="tx1"/>
          </a:solidFill>
          <a:latin typeface="Verdana"/>
          <a:ea typeface="+mn-ea"/>
          <a:cs typeface="Verdana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Verdana"/>
        </a:defRPr>
      </a:lvl1pPr>
      <a:lvl2pPr marL="557213" indent="-214313" algn="l" defTabSz="342900" rtl="0" eaLnBrk="1" latinLnBrk="0" hangingPunct="1">
        <a:spcBef>
          <a:spcPct val="200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page_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1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_page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7895"/>
            <a:ext cx="8229600" cy="72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2637"/>
            <a:ext cx="2301949" cy="2436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1B2FC02-C952-124D-A771-75C31A8767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1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006E7D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›"/>
        <a:defRPr sz="2200" kern="1200">
          <a:solidFill>
            <a:schemeClr val="tx1"/>
          </a:solidFill>
          <a:latin typeface="Verdana"/>
          <a:ea typeface="+mn-ea"/>
          <a:cs typeface="Verdana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itional_page_20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act_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/>
              <a:t>Transformers and Energy Sector Supply Chain Issues</a:t>
            </a:r>
            <a:br>
              <a:rPr lang="en-US" sz="1800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9480" y="4690688"/>
            <a:ext cx="3793067" cy="922866"/>
          </a:xfrm>
        </p:spPr>
        <p:txBody>
          <a:bodyPr>
            <a:noAutofit/>
          </a:bodyPr>
          <a:lstStyle/>
          <a:p>
            <a:r>
              <a:rPr lang="en-US" sz="1600" b="1" dirty="0"/>
              <a:t>Joe Donovan</a:t>
            </a:r>
          </a:p>
          <a:p>
            <a:r>
              <a:rPr lang="en-US" sz="1600" b="1" dirty="0"/>
              <a:t>Partner, Pierce Atwood LLP</a:t>
            </a:r>
          </a:p>
          <a:p>
            <a:r>
              <a:rPr lang="en-US" sz="1600" b="1" dirty="0"/>
              <a:t>Executive Director, Transformer Manufacturing Association of America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783265E9-CE0B-E0A7-5752-C83FC029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44" y="4603076"/>
            <a:ext cx="33924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2766"/>
            <a:ext cx="8229600" cy="729742"/>
          </a:xfrm>
        </p:spPr>
        <p:txBody>
          <a:bodyPr>
            <a:noAutofit/>
          </a:bodyPr>
          <a:lstStyle/>
          <a:p>
            <a:r>
              <a:rPr lang="en-US" dirty="0"/>
              <a:t>Why the transformer demand constraint?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34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TMAA members are at full capacity with three shifts per day, 7 days a week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Each </a:t>
            </a:r>
            <a:r>
              <a:rPr lang="en-US" b="1" dirty="0"/>
              <a:t>transformer is specifically designed and engineered</a:t>
            </a:r>
            <a:r>
              <a:rPr lang="en-US" dirty="0"/>
              <a:t> for the specific utility and often for the specific substation or point of interconnect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Difficult for utilities to have deep reserve of transformers for certain sized units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Hangover from </a:t>
            </a:r>
            <a:r>
              <a:rPr lang="en-US" b="1" dirty="0" err="1"/>
              <a:t>Covid</a:t>
            </a:r>
            <a:r>
              <a:rPr lang="en-US" dirty="0"/>
              <a:t> with suppressed demand, impacted component delivery and curtailed housing projects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Our </a:t>
            </a:r>
            <a:r>
              <a:rPr lang="en-US" b="1" dirty="0"/>
              <a:t>underlying raw and other components are taking longer for delivery</a:t>
            </a:r>
            <a:r>
              <a:rPr lang="en-US" dirty="0"/>
              <a:t> and costing more, both of which are passed through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Shortages of radiators, insulation and insulated paper, copper, windings, GOES, bushings, etc.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Labor</a:t>
            </a:r>
            <a:r>
              <a:rPr lang="en-US" dirty="0"/>
              <a:t> shortages for trained engineers and skilled production line workers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Aging infrastructure</a:t>
            </a:r>
            <a:r>
              <a:rPr lang="en-US" dirty="0"/>
              <a:t> in need of replacement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average age of distribution transformer is roughly half their expected life, and it is worse for the larger power transformers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Energy transition</a:t>
            </a:r>
            <a:r>
              <a:rPr lang="en-US" dirty="0"/>
              <a:t> puts further pressure on demand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FC02-C952-124D-A771-75C31A8767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Going Forward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No indications that demand will subside in near future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~1300 power transformers sold in US in 2020 anticipated to double by 2027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Demand for LPS expected to increase by ~25% by 2027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Recent </a:t>
            </a:r>
            <a:r>
              <a:rPr lang="en-US" b="1" dirty="0"/>
              <a:t>DOE report concluded that the supply of new transformers must “multiply dramatically”</a:t>
            </a:r>
            <a:r>
              <a:rPr lang="en-US" dirty="0"/>
              <a:t> if the nation’s grid is to fill up with new wind and solar generation and EV charging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Transformer supply is a national security issue</a:t>
            </a:r>
            <a:r>
              <a:rPr lang="en-US" dirty="0"/>
              <a:t> — even without the added pressure of a clean energy transition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Executive Orders, DOE and Commerce reports recognize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FC02-C952-124D-A771-75C31A8767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Tools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Production Capacity Expansion Tax Incentives</a:t>
            </a:r>
          </a:p>
          <a:p>
            <a:pPr marL="0" indent="0">
              <a:buNone/>
            </a:pPr>
            <a:r>
              <a:rPr lang="en-US" b="1" dirty="0"/>
              <a:t>DOE Loan Programs </a:t>
            </a:r>
            <a:r>
              <a:rPr lang="en-US" dirty="0"/>
              <a:t>(Sections 1703 and 1706)</a:t>
            </a:r>
          </a:p>
          <a:p>
            <a:pPr marL="0" indent="0">
              <a:buNone/>
            </a:pPr>
            <a:r>
              <a:rPr lang="en-US" b="1" dirty="0"/>
              <a:t>Defense Production Act</a:t>
            </a:r>
          </a:p>
          <a:p>
            <a:pPr lvl="1" indent="-331788">
              <a:buFont typeface="Wingdings" panose="05000000000000000000" pitchFamily="2" charset="2"/>
              <a:buChar char="Ø"/>
            </a:pPr>
            <a:r>
              <a:rPr lang="en-US" dirty="0"/>
              <a:t>June 2022 proclamation designating transformers and grid components as essential to national defense</a:t>
            </a:r>
          </a:p>
          <a:p>
            <a:pPr lvl="1" indent="-331788">
              <a:buFont typeface="Wingdings" panose="05000000000000000000" pitchFamily="2" charset="2"/>
              <a:buChar char="Ø"/>
            </a:pPr>
            <a:r>
              <a:rPr lang="en-US" dirty="0"/>
              <a:t>No appropriations contained in FY23 budget at DOE for transformers</a:t>
            </a:r>
          </a:p>
          <a:p>
            <a:pPr lvl="1" indent="-331788">
              <a:buFont typeface="Wingdings" panose="05000000000000000000" pitchFamily="2" charset="2"/>
              <a:buChar char="Ø"/>
            </a:pPr>
            <a:r>
              <a:rPr lang="en-US" dirty="0"/>
              <a:t>Ongoing discussions at DOE and Hill</a:t>
            </a:r>
          </a:p>
          <a:p>
            <a:pPr marL="0" indent="0">
              <a:buNone/>
            </a:pPr>
            <a:r>
              <a:rPr lang="en-US" b="1" dirty="0"/>
              <a:t>Antidumping and Countervailing Duties</a:t>
            </a:r>
          </a:p>
          <a:p>
            <a:pPr lvl="1" indent="-331788">
              <a:buFont typeface="Wingdings" panose="05000000000000000000" pitchFamily="2" charset="2"/>
              <a:buChar char="Ø"/>
            </a:pPr>
            <a:r>
              <a:rPr lang="en-US" dirty="0"/>
              <a:t>Focus on Large Power Transformers, but issues throughout sector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FC02-C952-124D-A771-75C31A8767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Initiatives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Education of policymakers and coalition building</a:t>
            </a:r>
          </a:p>
          <a:p>
            <a:pPr lvl="1" indent="-331788">
              <a:buFont typeface="Wingdings" panose="05000000000000000000" pitchFamily="2" charset="2"/>
              <a:buChar char="Ø"/>
            </a:pPr>
            <a:r>
              <a:rPr lang="en-US" dirty="0"/>
              <a:t>Bringing together manufacturing sector with its utility customers and groups representing end users to educate and prioritize federal programs</a:t>
            </a:r>
          </a:p>
          <a:p>
            <a:pPr marL="0" indent="0">
              <a:buNone/>
            </a:pPr>
            <a:r>
              <a:rPr lang="en-US" b="1" dirty="0"/>
              <a:t>Department of Energy Interoperability </a:t>
            </a:r>
            <a:r>
              <a:rPr lang="en-US" b="1" dirty="0" err="1"/>
              <a:t>SubGroup</a:t>
            </a:r>
            <a:endParaRPr lang="en-US" b="1" dirty="0"/>
          </a:p>
          <a:p>
            <a:pPr marL="569913">
              <a:buFont typeface="Wingdings" panose="05000000000000000000" pitchFamily="2" charset="2"/>
              <a:buChar char="Ø"/>
            </a:pPr>
            <a:r>
              <a:rPr lang="en-US" dirty="0"/>
              <a:t>Focusing on distribution transformer supply chain constraints</a:t>
            </a: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Department of Commerce Renewable Energy and Energy Efficiency Advisory Committee </a:t>
            </a:r>
          </a:p>
          <a:p>
            <a:pPr marL="569913" indent="-569913">
              <a:buFont typeface="Wingdings" panose="05000000000000000000" pitchFamily="2" charset="2"/>
              <a:buChar char="Ø"/>
            </a:pPr>
            <a:r>
              <a:rPr lang="en-US" dirty="0"/>
              <a:t>Seeking whole of government approach to identify transformer component and material constraints and analyzing impact of transition to renewable generation, EV charging, replacing aging infrastructure,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FC02-C952-124D-A771-75C31A8767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A26D386A-1572-4478-919B-1754B12E8C0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D0387E05-2D46-41EA-BC31-954E4264E9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80EF30A0-EADD-4907-8E0D-9FD5D963AE9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DA0A245F-3F62-490E-BB22-8BD467C5ED1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73CC0B86-FE8B-490F-BAE4-C7BA265861F5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A2C053F5-5680-473B-9E33-44E9B1F389EB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4EAC05EA-227C-4839-BE6A-7E0795D9C80C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0D217FEB-DC7C-4A30-8BE5-DC6E1ADA5DD1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tandard Power Point Template 2021 v2.potx.pptx" id="{640A4438-974C-4AA5-91C5-DDE6921AE03C}" vid="{FEDDA6AF-FF9F-4115-A2A2-86C24A3081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Standard Power Point Template 2021</Template>
  <TotalTime>4464</TotalTime>
  <Words>424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1_Office Theme</vt:lpstr>
      <vt:lpstr>2_Office Theme</vt:lpstr>
      <vt:lpstr>3_Office Theme</vt:lpstr>
      <vt:lpstr>4_Office Theme</vt:lpstr>
      <vt:lpstr>Transformers and Energy Sector Supply Chain Issues  </vt:lpstr>
      <vt:lpstr>Why the transformer demand constraint? </vt:lpstr>
      <vt:lpstr>What to Expect Going Forward</vt:lpstr>
      <vt:lpstr>Potential Tools </vt:lpstr>
      <vt:lpstr>Other Initiatives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Donovan</dc:creator>
  <cp:lastModifiedBy>Joseph Donovan</cp:lastModifiedBy>
  <cp:revision>22</cp:revision>
  <dcterms:created xsi:type="dcterms:W3CDTF">2023-03-09T14:25:43Z</dcterms:created>
  <dcterms:modified xsi:type="dcterms:W3CDTF">2024-02-13T18:10:09Z</dcterms:modified>
</cp:coreProperties>
</file>