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3" r:id="rId2"/>
    <p:sldId id="269" r:id="rId3"/>
    <p:sldId id="290" r:id="rId4"/>
    <p:sldId id="305" r:id="rId5"/>
    <p:sldId id="303" r:id="rId6"/>
    <p:sldId id="304" r:id="rId7"/>
    <p:sldId id="313" r:id="rId8"/>
    <p:sldId id="306" r:id="rId9"/>
    <p:sldId id="307" r:id="rId10"/>
    <p:sldId id="308" r:id="rId11"/>
    <p:sldId id="309" r:id="rId12"/>
    <p:sldId id="310" r:id="rId13"/>
    <p:sldId id="311" r:id="rId14"/>
    <p:sldId id="314" r:id="rId15"/>
    <p:sldId id="312" r:id="rId16"/>
    <p:sldId id="326" r:id="rId17"/>
    <p:sldId id="327" r:id="rId18"/>
    <p:sldId id="328" r:id="rId19"/>
    <p:sldId id="329" r:id="rId20"/>
    <p:sldId id="330" r:id="rId21"/>
    <p:sldId id="331" r:id="rId22"/>
    <p:sldId id="315" r:id="rId23"/>
    <p:sldId id="332" r:id="rId24"/>
    <p:sldId id="333" r:id="rId25"/>
    <p:sldId id="334" r:id="rId26"/>
    <p:sldId id="335" r:id="rId27"/>
    <p:sldId id="336" r:id="rId28"/>
    <p:sldId id="337" r:id="rId29"/>
    <p:sldId id="316" r:id="rId30"/>
    <p:sldId id="325" r:id="rId31"/>
    <p:sldId id="268" r:id="rId32"/>
  </p:sldIdLst>
  <p:sldSz cx="9144000" cy="6858000" type="screen4x3"/>
  <p:notesSz cx="7315200" cy="96012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74"/>
    <a:srgbClr val="FFFFCC"/>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0" autoAdjust="0"/>
    <p:restoredTop sz="99834" autoAdjust="0"/>
  </p:normalViewPr>
  <p:slideViewPr>
    <p:cSldViewPr>
      <p:cViewPr>
        <p:scale>
          <a:sx n="70" d="100"/>
          <a:sy n="70" d="100"/>
        </p:scale>
        <p:origin x="144" y="40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notesViewPr>
    <p:cSldViewPr>
      <p:cViewPr varScale="1">
        <p:scale>
          <a:sx n="82" d="100"/>
          <a:sy n="82" d="100"/>
        </p:scale>
        <p:origin x="-2064" y="-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palacios\Desktop\Historico%20SIGET%20Presentac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palacios\Desktop\Historico%20SIGET%20Presentac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palacios\Desktop\Lecturas\Historico%20SIGE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palacios\Desktop\Historico%20SIGET%20Presentac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palacios\Desktop\Lecturas\Historico%20SIGE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palacios\Desktop\Historico%20SIGET%20Presentacion.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saravia\AppData\Local\Microsoft\Windows\Temporary%20Internet%20Files\Content.Outlook\O5QJG45B\Libro1%20(2).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rsaravia\AppData\Local\Microsoft\Windows\Temporary%20Internet%20Files\Content.Outlook\O5QJG45B\Libro1%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5966530100133994"/>
          <c:y val="0.17388718384650204"/>
          <c:w val="0.57263142764167918"/>
          <c:h val="0.57115484518668436"/>
        </c:manualLayout>
      </c:layout>
      <c:pie3DChart>
        <c:varyColors val="1"/>
        <c:ser>
          <c:idx val="0"/>
          <c:order val="0"/>
          <c:tx>
            <c:strRef>
              <c:f>'Capacidad Instalada MW'!$AG$74</c:f>
              <c:strCache>
                <c:ptCount val="1"/>
                <c:pt idx="0">
                  <c:v>1985</c:v>
                </c:pt>
              </c:strCache>
            </c:strRef>
          </c:tx>
          <c:explosion val="25"/>
          <c:dPt>
            <c:idx val="1"/>
            <c:bubble3D val="0"/>
            <c:spPr>
              <a:solidFill>
                <a:schemeClr val="accent3"/>
              </a:solidFill>
            </c:spPr>
          </c:dPt>
          <c:dPt>
            <c:idx val="2"/>
            <c:bubble3D val="0"/>
            <c:spPr>
              <a:solidFill>
                <a:schemeClr val="accent2"/>
              </a:solidFill>
            </c:spPr>
          </c:dPt>
          <c:dLbls>
            <c:dLbl>
              <c:idx val="1"/>
              <c:layout>
                <c:manualLayout>
                  <c:x val="5.031673135374037E-3"/>
                  <c:y val="5.8604545471272487E-2"/>
                </c:manualLayout>
              </c:layout>
              <c:showLegendKey val="0"/>
              <c:showVal val="1"/>
              <c:showCatName val="0"/>
              <c:showSerName val="0"/>
              <c:showPercent val="1"/>
              <c:showBubbleSize val="0"/>
            </c:dLbl>
            <c:dLbl>
              <c:idx val="2"/>
              <c:layout>
                <c:manualLayout>
                  <c:x val="6.8511136210465187E-2"/>
                  <c:y val="-8.7918548039875907E-2"/>
                </c:manualLayout>
              </c:layout>
              <c:showLegendKey val="0"/>
              <c:showVal val="1"/>
              <c:showCatName val="0"/>
              <c:showSerName val="0"/>
              <c:showPercent val="1"/>
              <c:showBubbleSize val="0"/>
            </c:dLbl>
            <c:dLbl>
              <c:idx val="3"/>
              <c:delete val="1"/>
            </c:dLbl>
            <c:numFmt formatCode="0.00%" sourceLinked="0"/>
            <c:txPr>
              <a:bodyPr/>
              <a:lstStyle/>
              <a:p>
                <a:pPr>
                  <a:defRPr b="1"/>
                </a:pPr>
                <a:endParaRPr lang="en-US"/>
              </a:p>
            </c:txPr>
            <c:showLegendKey val="0"/>
            <c:showVal val="1"/>
            <c:showCatName val="0"/>
            <c:showSerName val="0"/>
            <c:showPercent val="1"/>
            <c:showBubbleSize val="0"/>
            <c:showLeaderLines val="1"/>
          </c:dLbls>
          <c:cat>
            <c:strRef>
              <c:f>'Capacidad Instalada MW'!$AH$73:$AK$73</c:f>
              <c:strCache>
                <c:ptCount val="4"/>
                <c:pt idx="0">
                  <c:v>HIDRO</c:v>
                </c:pt>
                <c:pt idx="1">
                  <c:v>GEO</c:v>
                </c:pt>
                <c:pt idx="2">
                  <c:v>TÉRMICO</c:v>
                </c:pt>
                <c:pt idx="3">
                  <c:v>BIOMASA</c:v>
                </c:pt>
              </c:strCache>
            </c:strRef>
          </c:cat>
          <c:val>
            <c:numRef>
              <c:f>'Capacidad Instalada MW'!$AH$74:$AK$74</c:f>
              <c:numCache>
                <c:formatCode>General</c:formatCode>
                <c:ptCount val="4"/>
                <c:pt idx="0">
                  <c:v>388</c:v>
                </c:pt>
                <c:pt idx="1">
                  <c:v>95</c:v>
                </c:pt>
                <c:pt idx="2">
                  <c:v>148.80000000000001</c:v>
                </c:pt>
                <c:pt idx="3">
                  <c:v>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2.5373138304248567E-2"/>
          <c:y val="0.85043818976017782"/>
          <c:w val="0.94459446240090394"/>
          <c:h val="0.14566428574057105"/>
        </c:manualLayout>
      </c:layout>
      <c:overlay val="0"/>
      <c:txPr>
        <a:bodyPr/>
        <a:lstStyle/>
        <a:p>
          <a:pPr rtl="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8322443737086"/>
          <c:y val="0.1672936443692202"/>
          <c:w val="0.8304660747193835"/>
          <c:h val="0.67057767311796301"/>
        </c:manualLayout>
      </c:layout>
      <c:barChart>
        <c:barDir val="col"/>
        <c:grouping val="stacked"/>
        <c:varyColors val="0"/>
        <c:ser>
          <c:idx val="0"/>
          <c:order val="0"/>
          <c:tx>
            <c:strRef>
              <c:f>'Demanda Neta Nac GWh'!$I$20</c:f>
              <c:strCache>
                <c:ptCount val="1"/>
                <c:pt idx="0">
                  <c:v>Inyeccion Neta Nac</c:v>
                </c:pt>
              </c:strCache>
            </c:strRef>
          </c:tx>
          <c:invertIfNegative val="0"/>
          <c:cat>
            <c:numRef>
              <c:f>'Demanda Neta Nac GWh'!$H$21</c:f>
              <c:numCache>
                <c:formatCode>General</c:formatCode>
                <c:ptCount val="1"/>
                <c:pt idx="0">
                  <c:v>1985</c:v>
                </c:pt>
              </c:numCache>
            </c:numRef>
          </c:cat>
          <c:val>
            <c:numRef>
              <c:f>'Demanda Neta Nac GWh'!$I$21</c:f>
              <c:numCache>
                <c:formatCode>0.0</c:formatCode>
                <c:ptCount val="1"/>
                <c:pt idx="0">
                  <c:v>1650.4968999999996</c:v>
                </c:pt>
              </c:numCache>
            </c:numRef>
          </c:val>
        </c:ser>
        <c:ser>
          <c:idx val="1"/>
          <c:order val="1"/>
          <c:tx>
            <c:strRef>
              <c:f>'Demanda Neta Nac GWh'!$J$20</c:f>
              <c:strCache>
                <c:ptCount val="1"/>
                <c:pt idx="0">
                  <c:v>Importacion Neta</c:v>
                </c:pt>
              </c:strCache>
            </c:strRef>
          </c:tx>
          <c:invertIfNegative val="0"/>
          <c:cat>
            <c:numRef>
              <c:f>'Demanda Neta Nac GWh'!$H$21</c:f>
              <c:numCache>
                <c:formatCode>General</c:formatCode>
                <c:ptCount val="1"/>
                <c:pt idx="0">
                  <c:v>1985</c:v>
                </c:pt>
              </c:numCache>
            </c:numRef>
          </c:cat>
          <c:val>
            <c:numRef>
              <c:f>'Demanda Neta Nac GWh'!$J$21</c:f>
              <c:numCache>
                <c:formatCode>0.0</c:formatCode>
                <c:ptCount val="1"/>
                <c:pt idx="0">
                  <c:v>0</c:v>
                </c:pt>
              </c:numCache>
            </c:numRef>
          </c:val>
        </c:ser>
        <c:dLbls>
          <c:showLegendKey val="0"/>
          <c:showVal val="0"/>
          <c:showCatName val="0"/>
          <c:showSerName val="0"/>
          <c:showPercent val="0"/>
          <c:showBubbleSize val="0"/>
        </c:dLbls>
        <c:gapWidth val="150"/>
        <c:overlap val="100"/>
        <c:axId val="116489216"/>
        <c:axId val="32701760"/>
      </c:barChart>
      <c:catAx>
        <c:axId val="116489216"/>
        <c:scaling>
          <c:orientation val="minMax"/>
        </c:scaling>
        <c:delete val="0"/>
        <c:axPos val="b"/>
        <c:numFmt formatCode="General" sourceLinked="1"/>
        <c:majorTickMark val="out"/>
        <c:minorTickMark val="none"/>
        <c:tickLblPos val="nextTo"/>
        <c:crossAx val="32701760"/>
        <c:crosses val="autoZero"/>
        <c:auto val="1"/>
        <c:lblAlgn val="ctr"/>
        <c:lblOffset val="100"/>
        <c:noMultiLvlLbl val="0"/>
      </c:catAx>
      <c:valAx>
        <c:axId val="32701760"/>
        <c:scaling>
          <c:orientation val="minMax"/>
        </c:scaling>
        <c:delete val="0"/>
        <c:axPos val="l"/>
        <c:majorGridlines/>
        <c:numFmt formatCode="0.0" sourceLinked="1"/>
        <c:majorTickMark val="out"/>
        <c:minorTickMark val="none"/>
        <c:tickLblPos val="nextTo"/>
        <c:crossAx val="116489216"/>
        <c:crosses val="autoZero"/>
        <c:crossBetween val="between"/>
        <c:majorUnit val="500"/>
      </c:valAx>
    </c:plotArea>
    <c:legend>
      <c:legendPos val="r"/>
      <c:layout>
        <c:manualLayout>
          <c:xMode val="edge"/>
          <c:yMode val="edge"/>
          <c:x val="0.19056305292625794"/>
          <c:y val="9.5371256163073086E-4"/>
          <c:w val="0.68849089228671378"/>
          <c:h val="0.17178086781705476"/>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25692899783429274"/>
          <c:y val="0.17972910065760664"/>
          <c:w val="0.57263142764167918"/>
          <c:h val="0.57115484518668436"/>
        </c:manualLayout>
      </c:layout>
      <c:pie3DChart>
        <c:varyColors val="1"/>
        <c:ser>
          <c:idx val="0"/>
          <c:order val="0"/>
          <c:tx>
            <c:strRef>
              <c:f>'Capacidad Instalada MW'!$AG$76</c:f>
              <c:strCache>
                <c:ptCount val="1"/>
                <c:pt idx="0">
                  <c:v>2003</c:v>
                </c:pt>
              </c:strCache>
            </c:strRef>
          </c:tx>
          <c:explosion val="25"/>
          <c:dPt>
            <c:idx val="1"/>
            <c:bubble3D val="0"/>
            <c:spPr>
              <a:solidFill>
                <a:schemeClr val="accent3"/>
              </a:solidFill>
            </c:spPr>
          </c:dPt>
          <c:dPt>
            <c:idx val="2"/>
            <c:bubble3D val="0"/>
            <c:spPr>
              <a:solidFill>
                <a:schemeClr val="accent2"/>
              </a:solidFill>
            </c:spPr>
          </c:dPt>
          <c:dLbls>
            <c:dLbl>
              <c:idx val="0"/>
              <c:layout>
                <c:manualLayout>
                  <c:x val="5.0526842249671682E-2"/>
                  <c:y val="-2.0109533640240963E-2"/>
                </c:manualLayout>
              </c:layout>
              <c:showLegendKey val="0"/>
              <c:showVal val="1"/>
              <c:showCatName val="0"/>
              <c:showSerName val="0"/>
              <c:showPercent val="1"/>
              <c:showBubbleSize val="0"/>
            </c:dLbl>
            <c:dLbl>
              <c:idx val="1"/>
              <c:layout>
                <c:manualLayout>
                  <c:x val="-7.124257785757486E-2"/>
                  <c:y val="-2.433365348877432E-4"/>
                </c:manualLayout>
              </c:layout>
              <c:showLegendKey val="0"/>
              <c:showVal val="1"/>
              <c:showCatName val="0"/>
              <c:showSerName val="0"/>
              <c:showPercent val="1"/>
              <c:showBubbleSize val="0"/>
            </c:dLbl>
            <c:dLbl>
              <c:idx val="3"/>
              <c:layout>
                <c:manualLayout>
                  <c:x val="8.2882255319036355E-3"/>
                  <c:y val="-5.7486761388517826E-2"/>
                </c:manualLayout>
              </c:layout>
              <c:showLegendKey val="0"/>
              <c:showVal val="1"/>
              <c:showCatName val="0"/>
              <c:showSerName val="0"/>
              <c:showPercent val="1"/>
              <c:showBubbleSize val="0"/>
            </c:dLbl>
            <c:numFmt formatCode="0.00%" sourceLinked="0"/>
            <c:txPr>
              <a:bodyPr/>
              <a:lstStyle/>
              <a:p>
                <a:pPr>
                  <a:defRPr b="1"/>
                </a:pPr>
                <a:endParaRPr lang="en-US"/>
              </a:p>
            </c:txPr>
            <c:showLegendKey val="0"/>
            <c:showVal val="1"/>
            <c:showCatName val="0"/>
            <c:showSerName val="0"/>
            <c:showPercent val="1"/>
            <c:showBubbleSize val="0"/>
            <c:showLeaderLines val="1"/>
          </c:dLbls>
          <c:cat>
            <c:strRef>
              <c:f>'Capacidad Instalada MW'!$AH$73:$AK$73</c:f>
              <c:strCache>
                <c:ptCount val="4"/>
                <c:pt idx="0">
                  <c:v>HIDRO</c:v>
                </c:pt>
                <c:pt idx="1">
                  <c:v>GEO</c:v>
                </c:pt>
                <c:pt idx="2">
                  <c:v>TÉRMICO</c:v>
                </c:pt>
                <c:pt idx="3">
                  <c:v>BIOMASA</c:v>
                </c:pt>
              </c:strCache>
            </c:strRef>
          </c:cat>
          <c:val>
            <c:numRef>
              <c:f>'Capacidad Instalada MW'!$AH$76:$AK$76</c:f>
              <c:numCache>
                <c:formatCode>General</c:formatCode>
                <c:ptCount val="4"/>
                <c:pt idx="0">
                  <c:v>429.70000000000005</c:v>
                </c:pt>
                <c:pt idx="1">
                  <c:v>161.19999999999999</c:v>
                </c:pt>
                <c:pt idx="2">
                  <c:v>494.6</c:v>
                </c:pt>
                <c:pt idx="3">
                  <c:v>20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4.6369517143597799E-2"/>
          <c:y val="0.77482330656475806"/>
          <c:w val="0.94459446240090394"/>
          <c:h val="0.14566428574057105"/>
        </c:manualLayout>
      </c:layout>
      <c:overlay val="0"/>
      <c:txPr>
        <a:bodyPr/>
        <a:lstStyle/>
        <a:p>
          <a:pPr rtl="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46553109432751"/>
          <c:y val="0.18598523315426693"/>
          <c:w val="0.8304660747193835"/>
          <c:h val="0.67057767311796301"/>
        </c:manualLayout>
      </c:layout>
      <c:barChart>
        <c:barDir val="col"/>
        <c:grouping val="stacked"/>
        <c:varyColors val="0"/>
        <c:ser>
          <c:idx val="0"/>
          <c:order val="0"/>
          <c:tx>
            <c:strRef>
              <c:f>'Demanda Neta Nac GWh'!$I$20</c:f>
              <c:strCache>
                <c:ptCount val="1"/>
                <c:pt idx="0">
                  <c:v>Inyeccion Neta Nac</c:v>
                </c:pt>
              </c:strCache>
            </c:strRef>
          </c:tx>
          <c:invertIfNegative val="0"/>
          <c:cat>
            <c:numRef>
              <c:f>'Demanda Neta Nac GWh'!$H$22</c:f>
              <c:numCache>
                <c:formatCode>General</c:formatCode>
                <c:ptCount val="1"/>
                <c:pt idx="0">
                  <c:v>2003</c:v>
                </c:pt>
              </c:numCache>
            </c:numRef>
          </c:cat>
          <c:val>
            <c:numRef>
              <c:f>'Demanda Neta Nac GWh'!$I$22</c:f>
              <c:numCache>
                <c:formatCode>0.0</c:formatCode>
                <c:ptCount val="1"/>
                <c:pt idx="0">
                  <c:v>4211.5117</c:v>
                </c:pt>
              </c:numCache>
            </c:numRef>
          </c:val>
        </c:ser>
        <c:ser>
          <c:idx val="1"/>
          <c:order val="1"/>
          <c:tx>
            <c:strRef>
              <c:f>'Demanda Neta Nac GWh'!$J$20</c:f>
              <c:strCache>
                <c:ptCount val="1"/>
                <c:pt idx="0">
                  <c:v>Importacion Neta</c:v>
                </c:pt>
              </c:strCache>
            </c:strRef>
          </c:tx>
          <c:invertIfNegative val="0"/>
          <c:cat>
            <c:numRef>
              <c:f>'Demanda Neta Nac GWh'!$H$22</c:f>
              <c:numCache>
                <c:formatCode>General</c:formatCode>
                <c:ptCount val="1"/>
                <c:pt idx="0">
                  <c:v>2003</c:v>
                </c:pt>
              </c:numCache>
            </c:numRef>
          </c:cat>
          <c:val>
            <c:numRef>
              <c:f>'Demanda Neta Nac GWh'!$J$22</c:f>
              <c:numCache>
                <c:formatCode>0.0</c:formatCode>
                <c:ptCount val="1"/>
                <c:pt idx="0">
                  <c:v>325.10000000000002</c:v>
                </c:pt>
              </c:numCache>
            </c:numRef>
          </c:val>
        </c:ser>
        <c:dLbls>
          <c:showLegendKey val="0"/>
          <c:showVal val="0"/>
          <c:showCatName val="0"/>
          <c:showSerName val="0"/>
          <c:showPercent val="0"/>
          <c:showBubbleSize val="0"/>
        </c:dLbls>
        <c:gapWidth val="150"/>
        <c:overlap val="100"/>
        <c:axId val="74072064"/>
        <c:axId val="36993792"/>
      </c:barChart>
      <c:catAx>
        <c:axId val="74072064"/>
        <c:scaling>
          <c:orientation val="minMax"/>
        </c:scaling>
        <c:delete val="0"/>
        <c:axPos val="b"/>
        <c:numFmt formatCode="General" sourceLinked="1"/>
        <c:majorTickMark val="out"/>
        <c:minorTickMark val="none"/>
        <c:tickLblPos val="nextTo"/>
        <c:crossAx val="36993792"/>
        <c:crosses val="autoZero"/>
        <c:auto val="1"/>
        <c:lblAlgn val="ctr"/>
        <c:lblOffset val="100"/>
        <c:noMultiLvlLbl val="0"/>
      </c:catAx>
      <c:valAx>
        <c:axId val="36993792"/>
        <c:scaling>
          <c:orientation val="minMax"/>
        </c:scaling>
        <c:delete val="0"/>
        <c:axPos val="l"/>
        <c:majorGridlines/>
        <c:numFmt formatCode="0.0" sourceLinked="1"/>
        <c:majorTickMark val="out"/>
        <c:minorTickMark val="none"/>
        <c:tickLblPos val="nextTo"/>
        <c:crossAx val="74072064"/>
        <c:crosses val="autoZero"/>
        <c:crossBetween val="between"/>
        <c:majorUnit val="200"/>
      </c:valAx>
    </c:plotArea>
    <c:legend>
      <c:legendPos val="r"/>
      <c:layout>
        <c:manualLayout>
          <c:xMode val="edge"/>
          <c:yMode val="edge"/>
          <c:x val="0.20078847286946275"/>
          <c:y val="5.079794932175534E-2"/>
          <c:w val="0.7016797900262467"/>
          <c:h val="0.12046508205165941"/>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2740629516561332"/>
          <c:y val="0.17281905953101986"/>
          <c:w val="0.57263142764167918"/>
          <c:h val="0.57115484518668436"/>
        </c:manualLayout>
      </c:layout>
      <c:pie3DChart>
        <c:varyColors val="1"/>
        <c:ser>
          <c:idx val="0"/>
          <c:order val="0"/>
          <c:tx>
            <c:strRef>
              <c:f>'Capacidad Instalada MW'!$AG$78</c:f>
              <c:strCache>
                <c:ptCount val="1"/>
                <c:pt idx="0">
                  <c:v>2013</c:v>
                </c:pt>
              </c:strCache>
            </c:strRef>
          </c:tx>
          <c:explosion val="25"/>
          <c:dPt>
            <c:idx val="1"/>
            <c:bubble3D val="0"/>
            <c:spPr>
              <a:solidFill>
                <a:schemeClr val="accent3"/>
              </a:solidFill>
            </c:spPr>
          </c:dPt>
          <c:dPt>
            <c:idx val="2"/>
            <c:bubble3D val="0"/>
            <c:spPr>
              <a:solidFill>
                <a:schemeClr val="accent2"/>
              </a:solidFill>
            </c:spPr>
          </c:dPt>
          <c:dLbls>
            <c:dLbl>
              <c:idx val="0"/>
              <c:layout>
                <c:manualLayout>
                  <c:x val="5.0526842249671682E-2"/>
                  <c:y val="-2.0109533640240963E-2"/>
                </c:manualLayout>
              </c:layout>
              <c:showLegendKey val="0"/>
              <c:showVal val="1"/>
              <c:showCatName val="0"/>
              <c:showSerName val="0"/>
              <c:showPercent val="1"/>
              <c:showBubbleSize val="0"/>
            </c:dLbl>
            <c:dLbl>
              <c:idx val="1"/>
              <c:layout>
                <c:manualLayout>
                  <c:x val="9.7911677504082348E-2"/>
                  <c:y val="-7.6188255079247674E-2"/>
                </c:manualLayout>
              </c:layout>
              <c:showLegendKey val="0"/>
              <c:showVal val="1"/>
              <c:showCatName val="0"/>
              <c:showSerName val="0"/>
              <c:showPercent val="1"/>
              <c:showBubbleSize val="0"/>
            </c:dLbl>
            <c:dLbl>
              <c:idx val="3"/>
              <c:layout>
                <c:manualLayout>
                  <c:x val="5.6706633244272067E-2"/>
                  <c:y val="-2.7606966876791674E-2"/>
                </c:manualLayout>
              </c:layout>
              <c:showLegendKey val="0"/>
              <c:showVal val="1"/>
              <c:showCatName val="0"/>
              <c:showSerName val="0"/>
              <c:showPercent val="1"/>
              <c:showBubbleSize val="0"/>
            </c:dLbl>
            <c:numFmt formatCode="0.00%" sourceLinked="0"/>
            <c:txPr>
              <a:bodyPr/>
              <a:lstStyle/>
              <a:p>
                <a:pPr>
                  <a:defRPr b="1"/>
                </a:pPr>
                <a:endParaRPr lang="en-US"/>
              </a:p>
            </c:txPr>
            <c:showLegendKey val="0"/>
            <c:showVal val="1"/>
            <c:showCatName val="0"/>
            <c:showSerName val="0"/>
            <c:showPercent val="1"/>
            <c:showBubbleSize val="0"/>
            <c:showLeaderLines val="1"/>
          </c:dLbls>
          <c:cat>
            <c:strRef>
              <c:f>'Capacidad Instalada MW'!$AH$73:$AK$73</c:f>
              <c:strCache>
                <c:ptCount val="4"/>
                <c:pt idx="0">
                  <c:v>HIDRO</c:v>
                </c:pt>
                <c:pt idx="1">
                  <c:v>GEO</c:v>
                </c:pt>
                <c:pt idx="2">
                  <c:v>TÉRMICO</c:v>
                </c:pt>
                <c:pt idx="3">
                  <c:v>BIOMASA</c:v>
                </c:pt>
              </c:strCache>
            </c:strRef>
          </c:cat>
          <c:val>
            <c:numRef>
              <c:f>'Capacidad Instalada MW'!$AH$78:$AK$78</c:f>
              <c:numCache>
                <c:formatCode>General</c:formatCode>
                <c:ptCount val="4"/>
                <c:pt idx="0">
                  <c:v>472.6</c:v>
                </c:pt>
                <c:pt idx="1">
                  <c:v>204.4</c:v>
                </c:pt>
                <c:pt idx="2">
                  <c:v>755.1</c:v>
                </c:pt>
                <c:pt idx="3">
                  <c:v>104.5</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2.1144281920207141E-2"/>
          <c:y val="0.81949971828526991"/>
          <c:w val="0.94459446240090394"/>
          <c:h val="0.14566428574057105"/>
        </c:manualLayout>
      </c:layout>
      <c:overlay val="0"/>
      <c:txPr>
        <a:bodyPr/>
        <a:lstStyle/>
        <a:p>
          <a:pPr rtl="0">
            <a:defRPr/>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46553109432751"/>
          <c:y val="0.18598523315426693"/>
          <c:w val="0.8304660747193835"/>
          <c:h val="0.67057767311796301"/>
        </c:manualLayout>
      </c:layout>
      <c:barChart>
        <c:barDir val="col"/>
        <c:grouping val="stacked"/>
        <c:varyColors val="0"/>
        <c:ser>
          <c:idx val="0"/>
          <c:order val="0"/>
          <c:tx>
            <c:strRef>
              <c:f>'Demanda Neta Nac GWh'!$I$20</c:f>
              <c:strCache>
                <c:ptCount val="1"/>
                <c:pt idx="0">
                  <c:v>Inyeccion Neta Nac</c:v>
                </c:pt>
              </c:strCache>
            </c:strRef>
          </c:tx>
          <c:invertIfNegative val="0"/>
          <c:cat>
            <c:numRef>
              <c:f>'Demanda Neta Nac GWh'!$H$23</c:f>
              <c:numCache>
                <c:formatCode>General</c:formatCode>
                <c:ptCount val="1"/>
                <c:pt idx="0">
                  <c:v>2013</c:v>
                </c:pt>
              </c:numCache>
            </c:numRef>
          </c:cat>
          <c:val>
            <c:numRef>
              <c:f>'Demanda Neta Nac GWh'!$I$23</c:f>
              <c:numCache>
                <c:formatCode>0.0</c:formatCode>
                <c:ptCount val="1"/>
                <c:pt idx="0">
                  <c:v>5812.0031191500011</c:v>
                </c:pt>
              </c:numCache>
            </c:numRef>
          </c:val>
        </c:ser>
        <c:ser>
          <c:idx val="1"/>
          <c:order val="1"/>
          <c:tx>
            <c:strRef>
              <c:f>'Demanda Neta Nac GWh'!$J$20</c:f>
              <c:strCache>
                <c:ptCount val="1"/>
                <c:pt idx="0">
                  <c:v>Importacion Neta</c:v>
                </c:pt>
              </c:strCache>
            </c:strRef>
          </c:tx>
          <c:invertIfNegative val="0"/>
          <c:cat>
            <c:numRef>
              <c:f>'Demanda Neta Nac GWh'!$H$23</c:f>
              <c:numCache>
                <c:formatCode>General</c:formatCode>
                <c:ptCount val="1"/>
                <c:pt idx="0">
                  <c:v>2013</c:v>
                </c:pt>
              </c:numCache>
            </c:numRef>
          </c:cat>
          <c:val>
            <c:numRef>
              <c:f>'Demanda Neta Nac GWh'!$J$23</c:f>
              <c:numCache>
                <c:formatCode>0.0</c:formatCode>
                <c:ptCount val="1"/>
                <c:pt idx="0">
                  <c:v>283.2</c:v>
                </c:pt>
              </c:numCache>
            </c:numRef>
          </c:val>
        </c:ser>
        <c:dLbls>
          <c:showLegendKey val="0"/>
          <c:showVal val="0"/>
          <c:showCatName val="0"/>
          <c:showSerName val="0"/>
          <c:showPercent val="0"/>
          <c:showBubbleSize val="0"/>
        </c:dLbls>
        <c:gapWidth val="150"/>
        <c:overlap val="100"/>
        <c:axId val="116488704"/>
        <c:axId val="73885952"/>
      </c:barChart>
      <c:catAx>
        <c:axId val="116488704"/>
        <c:scaling>
          <c:orientation val="minMax"/>
        </c:scaling>
        <c:delete val="0"/>
        <c:axPos val="b"/>
        <c:numFmt formatCode="General" sourceLinked="1"/>
        <c:majorTickMark val="out"/>
        <c:minorTickMark val="none"/>
        <c:tickLblPos val="nextTo"/>
        <c:crossAx val="73885952"/>
        <c:crosses val="autoZero"/>
        <c:auto val="1"/>
        <c:lblAlgn val="ctr"/>
        <c:lblOffset val="100"/>
        <c:noMultiLvlLbl val="0"/>
      </c:catAx>
      <c:valAx>
        <c:axId val="73885952"/>
        <c:scaling>
          <c:orientation val="minMax"/>
        </c:scaling>
        <c:delete val="0"/>
        <c:axPos val="l"/>
        <c:majorGridlines/>
        <c:numFmt formatCode="0.0" sourceLinked="1"/>
        <c:majorTickMark val="out"/>
        <c:minorTickMark val="none"/>
        <c:tickLblPos val="nextTo"/>
        <c:crossAx val="116488704"/>
        <c:crosses val="autoZero"/>
        <c:crossBetween val="between"/>
        <c:majorUnit val="200"/>
      </c:valAx>
    </c:plotArea>
    <c:legend>
      <c:legendPos val="r"/>
      <c:layout>
        <c:manualLayout>
          <c:xMode val="edge"/>
          <c:yMode val="edge"/>
          <c:x val="0.11922924400922409"/>
          <c:y val="1.9645301346677458E-2"/>
          <c:w val="0.79921154073599165"/>
          <c:h val="0.19523143719184635"/>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5487847619884579"/>
          <c:y val="0.22161891661960079"/>
          <c:w val="0.7449160288028488"/>
          <c:h val="0.71900120303537352"/>
        </c:manualLayout>
      </c:layout>
      <c:pie3DChart>
        <c:varyColors val="1"/>
        <c:ser>
          <c:idx val="0"/>
          <c:order val="0"/>
          <c:explosion val="25"/>
          <c:dPt>
            <c:idx val="0"/>
            <c:bubble3D val="0"/>
            <c:spPr>
              <a:solidFill>
                <a:srgbClr val="002060"/>
              </a:solidFill>
            </c:spPr>
          </c:dPt>
          <c:dPt>
            <c:idx val="1"/>
            <c:bubble3D val="0"/>
            <c:spPr>
              <a:solidFill>
                <a:srgbClr val="92D050"/>
              </a:solidFill>
            </c:spPr>
          </c:dPt>
          <c:dPt>
            <c:idx val="2"/>
            <c:bubble3D val="0"/>
            <c:spPr>
              <a:solidFill>
                <a:schemeClr val="accent6"/>
              </a:solidFill>
              <a:ln>
                <a:noFill/>
              </a:ln>
            </c:spPr>
          </c:dPt>
          <c:dPt>
            <c:idx val="3"/>
            <c:bubble3D val="0"/>
            <c:spPr>
              <a:solidFill>
                <a:srgbClr val="C00000"/>
              </a:solidFill>
            </c:spPr>
          </c:dPt>
          <c:dPt>
            <c:idx val="5"/>
            <c:bubble3D val="0"/>
            <c:spPr>
              <a:solidFill>
                <a:srgbClr val="FFFF00"/>
              </a:solidFill>
              <a:ln>
                <a:solidFill>
                  <a:schemeClr val="bg1">
                    <a:lumMod val="50000"/>
                  </a:schemeClr>
                </a:solidFill>
              </a:ln>
            </c:spPr>
          </c:dPt>
          <c:dPt>
            <c:idx val="6"/>
            <c:bubble3D val="0"/>
            <c:spPr>
              <a:solidFill>
                <a:schemeClr val="tx2">
                  <a:lumMod val="60000"/>
                  <a:lumOff val="40000"/>
                </a:schemeClr>
              </a:solidFill>
            </c:spPr>
          </c:dPt>
          <c:dLbls>
            <c:dLbl>
              <c:idx val="0"/>
              <c:layout>
                <c:manualLayout>
                  <c:x val="3.3614883106677783E-2"/>
                  <c:y val="-6.0809879873328178E-2"/>
                </c:manualLayout>
              </c:layout>
              <c:tx>
                <c:rich>
                  <a:bodyPr/>
                  <a:lstStyle/>
                  <a:p>
                    <a:r>
                      <a:rPr lang="en-US" sz="500" dirty="0" err="1"/>
                      <a:t>Hidroeléctrica</a:t>
                    </a:r>
                    <a:r>
                      <a:rPr lang="en-US" dirty="0"/>
                      <a:t>
26%</a:t>
                    </a:r>
                  </a:p>
                </c:rich>
              </c:tx>
              <c:showLegendKey val="0"/>
              <c:showVal val="0"/>
              <c:showCatName val="1"/>
              <c:showSerName val="0"/>
              <c:showPercent val="1"/>
              <c:showBubbleSize val="0"/>
              <c:separator>
</c:separator>
            </c:dLbl>
            <c:dLbl>
              <c:idx val="1"/>
              <c:layout>
                <c:manualLayout>
                  <c:x val="1.0453615692601307E-2"/>
                  <c:y val="7.8047690847154738E-2"/>
                </c:manualLayout>
              </c:layout>
              <c:tx>
                <c:rich>
                  <a:bodyPr/>
                  <a:lstStyle/>
                  <a:p>
                    <a:r>
                      <a:rPr lang="en-US" sz="600" dirty="0" err="1"/>
                      <a:t>Geotérmica</a:t>
                    </a:r>
                    <a:r>
                      <a:rPr lang="en-US" dirty="0" err="1"/>
                      <a:t>
24%</a:t>
                    </a:r>
                    <a:endParaRPr lang="en-US" dirty="0"/>
                  </a:p>
                </c:rich>
              </c:tx>
              <c:showLegendKey val="0"/>
              <c:showVal val="0"/>
              <c:showCatName val="1"/>
              <c:showSerName val="0"/>
              <c:showPercent val="1"/>
              <c:showBubbleSize val="0"/>
              <c:separator>
</c:separator>
            </c:dLbl>
            <c:dLbl>
              <c:idx val="2"/>
              <c:layout>
                <c:manualLayout>
                  <c:x val="-5.7011045359801806E-3"/>
                  <c:y val="3.8640724065663073E-2"/>
                </c:manualLayout>
              </c:layout>
              <c:showLegendKey val="0"/>
              <c:showVal val="0"/>
              <c:showCatName val="1"/>
              <c:showSerName val="0"/>
              <c:showPercent val="1"/>
              <c:showBubbleSize val="0"/>
              <c:separator>
</c:separator>
            </c:dLbl>
            <c:dLbl>
              <c:idx val="3"/>
              <c:layout>
                <c:manualLayout>
                  <c:x val="2.2208432141461485E-2"/>
                  <c:y val="4.6280784050929807E-2"/>
                </c:manualLayout>
              </c:layout>
              <c:showLegendKey val="0"/>
              <c:showVal val="0"/>
              <c:showCatName val="1"/>
              <c:showSerName val="0"/>
              <c:showPercent val="1"/>
              <c:showBubbleSize val="0"/>
              <c:separator>
</c:separator>
            </c:dLbl>
            <c:dLbl>
              <c:idx val="4"/>
              <c:layout>
                <c:manualLayout>
                  <c:x val="5.8653188286506661E-2"/>
                  <c:y val="-0.13510610375830681"/>
                </c:manualLayout>
              </c:layout>
              <c:showLegendKey val="0"/>
              <c:showVal val="0"/>
              <c:showCatName val="1"/>
              <c:showSerName val="0"/>
              <c:showPercent val="1"/>
              <c:showBubbleSize val="0"/>
              <c:separator>
</c:separator>
            </c:dLbl>
            <c:dLbl>
              <c:idx val="5"/>
              <c:layout>
                <c:manualLayout>
                  <c:x val="-2.6021717432997086E-2"/>
                  <c:y val="-6.4421734517227901E-3"/>
                </c:manualLayout>
              </c:layout>
              <c:showLegendKey val="0"/>
              <c:showVal val="0"/>
              <c:showCatName val="1"/>
              <c:showSerName val="0"/>
              <c:showPercent val="1"/>
              <c:showBubbleSize val="0"/>
              <c:separator>
</c:separator>
            </c:dLbl>
            <c:dLbl>
              <c:idx val="6"/>
              <c:layout>
                <c:manualLayout>
                  <c:x val="2.8564555694379368E-2"/>
                  <c:y val="-2.0190986764952252E-2"/>
                </c:manualLayout>
              </c:layout>
              <c:showLegendKey val="0"/>
              <c:showVal val="0"/>
              <c:showCatName val="1"/>
              <c:showSerName val="0"/>
              <c:showPercent val="1"/>
              <c:showBubbleSize val="0"/>
              <c:separator>
</c:separator>
            </c:dLbl>
            <c:txPr>
              <a:bodyPr/>
              <a:lstStyle/>
              <a:p>
                <a:pPr>
                  <a:defRPr sz="700"/>
                </a:pPr>
                <a:endParaRPr lang="en-US"/>
              </a:p>
            </c:txPr>
            <c:showLegendKey val="0"/>
            <c:showVal val="0"/>
            <c:showCatName val="1"/>
            <c:showSerName val="0"/>
            <c:showPercent val="1"/>
            <c:showBubbleSize val="0"/>
            <c:separator>
</c:separator>
            <c:showLeaderLines val="1"/>
          </c:dLbls>
          <c:cat>
            <c:strRef>
              <c:f>'[Libro1 (2).xlsx]Energia Tot Seca'!$C$34:$C$40</c:f>
              <c:strCache>
                <c:ptCount val="7"/>
                <c:pt idx="0">
                  <c:v>Hidroeléctrica</c:v>
                </c:pt>
                <c:pt idx="1">
                  <c:v>Geotérmica</c:v>
                </c:pt>
                <c:pt idx="2">
                  <c:v>Biomasa</c:v>
                </c:pt>
                <c:pt idx="3">
                  <c:v>Derivados petróleo</c:v>
                </c:pt>
                <c:pt idx="4">
                  <c:v>Gas natural</c:v>
                </c:pt>
                <c:pt idx="5">
                  <c:v>Solar</c:v>
                </c:pt>
                <c:pt idx="6">
                  <c:v>Eólica</c:v>
                </c:pt>
              </c:strCache>
            </c:strRef>
          </c:cat>
          <c:val>
            <c:numRef>
              <c:f>'[Libro1 (2).xlsx]Energia Tot Seca'!$D$34:$D$40</c:f>
              <c:numCache>
                <c:formatCode>0.00</c:formatCode>
                <c:ptCount val="7"/>
                <c:pt idx="0">
                  <c:v>1872.3</c:v>
                </c:pt>
                <c:pt idx="1">
                  <c:v>1720.2520000000002</c:v>
                </c:pt>
                <c:pt idx="2">
                  <c:v>223.13830000000002</c:v>
                </c:pt>
                <c:pt idx="3">
                  <c:v>755.51010000000008</c:v>
                </c:pt>
                <c:pt idx="4">
                  <c:v>2310.1</c:v>
                </c:pt>
                <c:pt idx="5">
                  <c:v>160.471</c:v>
                </c:pt>
                <c:pt idx="6">
                  <c:v>118.88</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5487847619884579"/>
          <c:y val="0.22161891661960079"/>
          <c:w val="0.7449160288028488"/>
          <c:h val="0.71900120303537352"/>
        </c:manualLayout>
      </c:layout>
      <c:pie3DChart>
        <c:varyColors val="1"/>
        <c:ser>
          <c:idx val="0"/>
          <c:order val="0"/>
          <c:explosion val="25"/>
          <c:dPt>
            <c:idx val="0"/>
            <c:bubble3D val="0"/>
            <c:spPr>
              <a:solidFill>
                <a:srgbClr val="002060"/>
              </a:solidFill>
            </c:spPr>
          </c:dPt>
          <c:dPt>
            <c:idx val="1"/>
            <c:bubble3D val="0"/>
            <c:spPr>
              <a:solidFill>
                <a:srgbClr val="92D050"/>
              </a:solidFill>
            </c:spPr>
          </c:dPt>
          <c:dPt>
            <c:idx val="2"/>
            <c:bubble3D val="0"/>
            <c:spPr>
              <a:solidFill>
                <a:schemeClr val="accent6"/>
              </a:solidFill>
              <a:ln>
                <a:noFill/>
              </a:ln>
            </c:spPr>
          </c:dPt>
          <c:dPt>
            <c:idx val="3"/>
            <c:bubble3D val="0"/>
            <c:spPr>
              <a:solidFill>
                <a:srgbClr val="C00000"/>
              </a:solidFill>
            </c:spPr>
          </c:dPt>
          <c:dLbls>
            <c:dLbl>
              <c:idx val="0"/>
              <c:layout>
                <c:manualLayout>
                  <c:x val="-0.15159075664184907"/>
                  <c:y val="-0.14518458901444328"/>
                </c:manualLayout>
              </c:layout>
              <c:tx>
                <c:rich>
                  <a:bodyPr/>
                  <a:lstStyle/>
                  <a:p>
                    <a:r>
                      <a:rPr lang="en-US" sz="500" dirty="0" err="1"/>
                      <a:t>Hidroeléctrica</a:t>
                    </a:r>
                    <a:r>
                      <a:rPr lang="en-US" dirty="0"/>
                      <a:t>
29%</a:t>
                    </a:r>
                  </a:p>
                </c:rich>
              </c:tx>
              <c:showLegendKey val="0"/>
              <c:showVal val="0"/>
              <c:showCatName val="1"/>
              <c:showSerName val="0"/>
              <c:showPercent val="1"/>
              <c:showBubbleSize val="0"/>
              <c:separator>
</c:separator>
            </c:dLbl>
            <c:dLbl>
              <c:idx val="1"/>
              <c:layout>
                <c:manualLayout>
                  <c:x val="-0.17216997660627459"/>
                  <c:y val="2.6120451236572712E-2"/>
                </c:manualLayout>
              </c:layout>
              <c:tx>
                <c:rich>
                  <a:bodyPr/>
                  <a:lstStyle/>
                  <a:p>
                    <a:r>
                      <a:rPr lang="en-US" sz="600" dirty="0" err="1"/>
                      <a:t>Geotérmica</a:t>
                    </a:r>
                    <a:r>
                      <a:rPr lang="en-US" dirty="0" err="1"/>
                      <a:t>
24%</a:t>
                    </a:r>
                    <a:endParaRPr lang="en-US" dirty="0"/>
                  </a:p>
                </c:rich>
              </c:tx>
              <c:showLegendKey val="0"/>
              <c:showVal val="0"/>
              <c:showCatName val="1"/>
              <c:showSerName val="0"/>
              <c:showPercent val="1"/>
              <c:showBubbleSize val="0"/>
              <c:separator>
</c:separator>
            </c:dLbl>
            <c:dLbl>
              <c:idx val="2"/>
              <c:layout>
                <c:manualLayout>
                  <c:x val="-5.7011045359801806E-3"/>
                  <c:y val="3.8640724065663073E-2"/>
                </c:manualLayout>
              </c:layout>
              <c:showLegendKey val="0"/>
              <c:showVal val="0"/>
              <c:showCatName val="1"/>
              <c:showSerName val="0"/>
              <c:showPercent val="1"/>
              <c:showBubbleSize val="0"/>
              <c:separator>
</c:separator>
            </c:dLbl>
            <c:dLbl>
              <c:idx val="3"/>
              <c:layout>
                <c:manualLayout>
                  <c:x val="3.3288086553446838E-2"/>
                  <c:y val="-0.10105415712037721"/>
                </c:manualLayout>
              </c:layout>
              <c:showLegendKey val="0"/>
              <c:showVal val="0"/>
              <c:showCatName val="1"/>
              <c:showSerName val="0"/>
              <c:showPercent val="1"/>
              <c:showBubbleSize val="0"/>
              <c:separator>
</c:separator>
            </c:dLbl>
            <c:dLbl>
              <c:idx val="4"/>
              <c:layout>
                <c:manualLayout>
                  <c:x val="5.1639308386808878E-2"/>
                  <c:y val="-1.8037669231356943E-2"/>
                </c:manualLayout>
              </c:layout>
              <c:showLegendKey val="0"/>
              <c:showVal val="0"/>
              <c:showCatName val="1"/>
              <c:showSerName val="0"/>
              <c:showPercent val="1"/>
              <c:showBubbleSize val="0"/>
              <c:separator>
</c:separator>
            </c:dLbl>
            <c:dLbl>
              <c:idx val="5"/>
              <c:layout>
                <c:manualLayout>
                  <c:x val="-2.6021717432997086E-2"/>
                  <c:y val="-6.4421734517227901E-3"/>
                </c:manualLayout>
              </c:layout>
              <c:showLegendKey val="0"/>
              <c:showVal val="0"/>
              <c:showCatName val="1"/>
              <c:showSerName val="0"/>
              <c:showPercent val="1"/>
              <c:showBubbleSize val="0"/>
              <c:separator>
</c:separator>
            </c:dLbl>
            <c:dLbl>
              <c:idx val="6"/>
              <c:layout>
                <c:manualLayout>
                  <c:x val="2.8564555694379368E-2"/>
                  <c:y val="-2.0190986764952252E-2"/>
                </c:manualLayout>
              </c:layout>
              <c:showLegendKey val="0"/>
              <c:showVal val="0"/>
              <c:showCatName val="1"/>
              <c:showSerName val="0"/>
              <c:showPercent val="1"/>
              <c:showBubbleSize val="0"/>
              <c:separator>
</c:separator>
            </c:dLbl>
            <c:txPr>
              <a:bodyPr/>
              <a:lstStyle/>
              <a:p>
                <a:pPr>
                  <a:defRPr sz="700"/>
                </a:pPr>
                <a:endParaRPr lang="en-US"/>
              </a:p>
            </c:txPr>
            <c:showLegendKey val="0"/>
            <c:showVal val="0"/>
            <c:showCatName val="1"/>
            <c:showSerName val="0"/>
            <c:showPercent val="1"/>
            <c:showBubbleSize val="0"/>
            <c:separator>
</c:separator>
            <c:showLeaderLines val="1"/>
          </c:dLbls>
          <c:cat>
            <c:strRef>
              <c:f>'[Libro1 (2).xlsx]Energia Tot Seca'!$M$34:$M$38</c:f>
              <c:strCache>
                <c:ptCount val="5"/>
                <c:pt idx="0">
                  <c:v>Hidroeléctrica</c:v>
                </c:pt>
                <c:pt idx="1">
                  <c:v>Geotérmica</c:v>
                </c:pt>
                <c:pt idx="2">
                  <c:v>Biomasa</c:v>
                </c:pt>
                <c:pt idx="3">
                  <c:v>Derivados petróleo</c:v>
                </c:pt>
                <c:pt idx="4">
                  <c:v>Importacion Neta</c:v>
                </c:pt>
              </c:strCache>
            </c:strRef>
          </c:cat>
          <c:val>
            <c:numRef>
              <c:f>'[Libro1 (2).xlsx]Energia Tot Seca'!$N$34:$N$38</c:f>
              <c:numCache>
                <c:formatCode>0.00</c:formatCode>
                <c:ptCount val="5"/>
                <c:pt idx="0">
                  <c:v>1784.9031191500014</c:v>
                </c:pt>
                <c:pt idx="1">
                  <c:v>1446.3016974900006</c:v>
                </c:pt>
                <c:pt idx="2">
                  <c:v>229.3</c:v>
                </c:pt>
                <c:pt idx="3">
                  <c:v>2366.6977358069034</c:v>
                </c:pt>
                <c:pt idx="4">
                  <c:v>283.2</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EA499C-73D7-4DAC-AE27-6B01F5DB19BA}" type="doc">
      <dgm:prSet loTypeId="urn:microsoft.com/office/officeart/2005/8/layout/hierarchy5" loCatId="hierarchy" qsTypeId="urn:microsoft.com/office/officeart/2005/8/quickstyle/3d1" qsCatId="3D" csTypeId="urn:microsoft.com/office/officeart/2005/8/colors/accent1_3" csCatId="accent1" phldr="1"/>
      <dgm:spPr/>
      <dgm:t>
        <a:bodyPr/>
        <a:lstStyle/>
        <a:p>
          <a:endParaRPr lang="es-SV"/>
        </a:p>
      </dgm:t>
    </dgm:pt>
    <dgm:pt modelId="{CA963328-0BD0-435F-BC66-25093A670C34}">
      <dgm:prSet phldrT="[Texto]" custT="1"/>
      <dgm:spPr/>
      <dgm:t>
        <a:bodyPr/>
        <a:lstStyle/>
        <a:p>
          <a:r>
            <a:rPr lang="es-MX" sz="1600" dirty="0" smtClean="0"/>
            <a:t>Generador</a:t>
          </a:r>
          <a:endParaRPr lang="es-SV" sz="1600" dirty="0"/>
        </a:p>
      </dgm:t>
    </dgm:pt>
    <dgm:pt modelId="{F04A166F-1364-4CB5-9F71-6B6B4E0028A0}" type="parTrans" cxnId="{F61652D8-3612-4D86-9930-8AFA23034E96}">
      <dgm:prSet/>
      <dgm:spPr/>
      <dgm:t>
        <a:bodyPr/>
        <a:lstStyle/>
        <a:p>
          <a:endParaRPr lang="es-SV" sz="1600"/>
        </a:p>
      </dgm:t>
    </dgm:pt>
    <dgm:pt modelId="{E5ACBCED-90D4-41C8-8DDA-72FAE8A33CD8}" type="sibTrans" cxnId="{F61652D8-3612-4D86-9930-8AFA23034E96}">
      <dgm:prSet/>
      <dgm:spPr/>
      <dgm:t>
        <a:bodyPr/>
        <a:lstStyle/>
        <a:p>
          <a:endParaRPr lang="es-SV" sz="1600"/>
        </a:p>
      </dgm:t>
    </dgm:pt>
    <dgm:pt modelId="{ABD7A4A6-DE0F-405E-8E9B-F03E122BAB9C}">
      <dgm:prSet phldrT="[Texto]" custT="1"/>
      <dgm:spPr/>
      <dgm:t>
        <a:bodyPr/>
        <a:lstStyle/>
        <a:p>
          <a:r>
            <a:rPr lang="es-MX" sz="1600" dirty="0" smtClean="0"/>
            <a:t>Transacciones “spot” o de oportunidad</a:t>
          </a:r>
          <a:endParaRPr lang="es-SV" sz="1600" dirty="0"/>
        </a:p>
      </dgm:t>
    </dgm:pt>
    <dgm:pt modelId="{1C6F5A9C-267B-4DF8-A54B-209F5431E261}" type="parTrans" cxnId="{FBAE3F77-D541-4D3A-B185-76368C19670A}">
      <dgm:prSet custT="1"/>
      <dgm:spPr/>
      <dgm:t>
        <a:bodyPr/>
        <a:lstStyle/>
        <a:p>
          <a:endParaRPr lang="es-SV" sz="400"/>
        </a:p>
      </dgm:t>
    </dgm:pt>
    <dgm:pt modelId="{BACE1606-5AAC-4CC9-863E-2014556F72DF}" type="sibTrans" cxnId="{FBAE3F77-D541-4D3A-B185-76368C19670A}">
      <dgm:prSet/>
      <dgm:spPr/>
      <dgm:t>
        <a:bodyPr/>
        <a:lstStyle/>
        <a:p>
          <a:endParaRPr lang="es-SV" sz="1600"/>
        </a:p>
      </dgm:t>
    </dgm:pt>
    <dgm:pt modelId="{688E1D4B-957D-41ED-9EC2-34004E5D27A0}">
      <dgm:prSet phldrT="[Texto]" custT="1"/>
      <dgm:spPr/>
      <dgm:t>
        <a:bodyPr/>
        <a:lstStyle/>
        <a:p>
          <a:r>
            <a:rPr lang="es-SV" sz="1600" dirty="0" smtClean="0"/>
            <a:t>Generación toma precio de equilibrio de mercado</a:t>
          </a:r>
          <a:endParaRPr lang="es-SV" sz="1600" dirty="0"/>
        </a:p>
      </dgm:t>
    </dgm:pt>
    <dgm:pt modelId="{FEBD0FA4-DAA9-43CA-BF58-6B2C59C128E7}" type="parTrans" cxnId="{7B3DB28B-E7E5-43D8-AD98-4E5F45B51C56}">
      <dgm:prSet custT="1"/>
      <dgm:spPr/>
      <dgm:t>
        <a:bodyPr/>
        <a:lstStyle/>
        <a:p>
          <a:endParaRPr lang="es-SV" sz="400"/>
        </a:p>
      </dgm:t>
    </dgm:pt>
    <dgm:pt modelId="{D1BD0460-2FBD-4195-A9B0-E83DE5385B40}" type="sibTrans" cxnId="{7B3DB28B-E7E5-43D8-AD98-4E5F45B51C56}">
      <dgm:prSet/>
      <dgm:spPr/>
      <dgm:t>
        <a:bodyPr/>
        <a:lstStyle/>
        <a:p>
          <a:endParaRPr lang="es-SV" sz="1600"/>
        </a:p>
      </dgm:t>
    </dgm:pt>
    <dgm:pt modelId="{EAAE60A1-AA0B-47B5-833E-B429D45D22B0}">
      <dgm:prSet phldrT="[Texto]" custT="1"/>
      <dgm:spPr/>
      <dgm:t>
        <a:bodyPr/>
        <a:lstStyle/>
        <a:p>
          <a:r>
            <a:rPr lang="es-MX" sz="1600" dirty="0" smtClean="0"/>
            <a:t>Transacciones por contratos financieros</a:t>
          </a:r>
          <a:endParaRPr lang="es-SV" sz="1600" dirty="0"/>
        </a:p>
      </dgm:t>
    </dgm:pt>
    <dgm:pt modelId="{9AAD7202-8ECC-4B87-BDAB-4CC7DF564D5E}" type="parTrans" cxnId="{455E000B-0424-456F-9C97-2FAA057A6BE8}">
      <dgm:prSet custT="1"/>
      <dgm:spPr/>
      <dgm:t>
        <a:bodyPr/>
        <a:lstStyle/>
        <a:p>
          <a:endParaRPr lang="es-SV" sz="400"/>
        </a:p>
      </dgm:t>
    </dgm:pt>
    <dgm:pt modelId="{74CF6322-DE72-44C6-9977-44EE2106CE8A}" type="sibTrans" cxnId="{455E000B-0424-456F-9C97-2FAA057A6BE8}">
      <dgm:prSet/>
      <dgm:spPr/>
      <dgm:t>
        <a:bodyPr/>
        <a:lstStyle/>
        <a:p>
          <a:endParaRPr lang="es-SV" sz="1600"/>
        </a:p>
      </dgm:t>
    </dgm:pt>
    <dgm:pt modelId="{C2DB16A8-965B-4EF6-B9B5-1794D823BFB2}">
      <dgm:prSet phldrT="[Texto]" custT="1"/>
      <dgm:spPr/>
      <dgm:t>
        <a:bodyPr/>
        <a:lstStyle/>
        <a:p>
          <a:r>
            <a:rPr lang="es-MX" sz="1600" dirty="0" smtClean="0"/>
            <a:t>Procesos</a:t>
          </a:r>
          <a:r>
            <a:rPr lang="es-MX" sz="1600" baseline="0" dirty="0" smtClean="0"/>
            <a:t> de Libre Concurrencia, con precio fijo</a:t>
          </a:r>
          <a:endParaRPr lang="es-SV" sz="1600" dirty="0"/>
        </a:p>
      </dgm:t>
    </dgm:pt>
    <dgm:pt modelId="{40639D15-9574-488C-AEAF-4442E1575643}" type="parTrans" cxnId="{5E0683F4-BEA9-404A-8F65-079EB889572F}">
      <dgm:prSet custT="1"/>
      <dgm:spPr/>
      <dgm:t>
        <a:bodyPr/>
        <a:lstStyle/>
        <a:p>
          <a:endParaRPr lang="es-SV" sz="400"/>
        </a:p>
      </dgm:t>
    </dgm:pt>
    <dgm:pt modelId="{4A034B59-9DE6-4C9A-A085-C984A6BC1E39}" type="sibTrans" cxnId="{5E0683F4-BEA9-404A-8F65-079EB889572F}">
      <dgm:prSet/>
      <dgm:spPr/>
      <dgm:t>
        <a:bodyPr/>
        <a:lstStyle/>
        <a:p>
          <a:endParaRPr lang="es-SV" sz="1600"/>
        </a:p>
      </dgm:t>
    </dgm:pt>
    <dgm:pt modelId="{230F85E6-C1DF-4FA8-B653-2F9331609923}">
      <dgm:prSet phldrT="[Texto]" custT="1"/>
      <dgm:spPr/>
      <dgm:t>
        <a:bodyPr/>
        <a:lstStyle/>
        <a:p>
          <a:r>
            <a:rPr lang="es-SV" sz="1600" dirty="0" smtClean="0"/>
            <a:t>Contratos bilaterales con precios no trasladables a tarifa</a:t>
          </a:r>
          <a:endParaRPr lang="es-SV" sz="1600" dirty="0"/>
        </a:p>
      </dgm:t>
    </dgm:pt>
    <dgm:pt modelId="{A2F12C26-CFCB-44F8-BC2E-B5DC438A0A3F}" type="parTrans" cxnId="{403A02C5-EA28-4E4C-8691-71B797CEBF81}">
      <dgm:prSet/>
      <dgm:spPr/>
      <dgm:t>
        <a:bodyPr/>
        <a:lstStyle/>
        <a:p>
          <a:endParaRPr lang="es-SV"/>
        </a:p>
      </dgm:t>
    </dgm:pt>
    <dgm:pt modelId="{4E9AAFC1-BFE1-4745-A890-C7B2D8CCCB83}" type="sibTrans" cxnId="{403A02C5-EA28-4E4C-8691-71B797CEBF81}">
      <dgm:prSet/>
      <dgm:spPr/>
      <dgm:t>
        <a:bodyPr/>
        <a:lstStyle/>
        <a:p>
          <a:endParaRPr lang="es-SV"/>
        </a:p>
      </dgm:t>
    </dgm:pt>
    <dgm:pt modelId="{F8ED71FA-CEBD-4E4C-8D07-D8564F442DE2}" type="pres">
      <dgm:prSet presAssocID="{7FEA499C-73D7-4DAC-AE27-6B01F5DB19BA}" presName="mainComposite" presStyleCnt="0">
        <dgm:presLayoutVars>
          <dgm:chPref val="1"/>
          <dgm:dir/>
          <dgm:animOne val="branch"/>
          <dgm:animLvl val="lvl"/>
          <dgm:resizeHandles val="exact"/>
        </dgm:presLayoutVars>
      </dgm:prSet>
      <dgm:spPr/>
      <dgm:t>
        <a:bodyPr/>
        <a:lstStyle/>
        <a:p>
          <a:endParaRPr lang="es-SV"/>
        </a:p>
      </dgm:t>
    </dgm:pt>
    <dgm:pt modelId="{392E146D-4583-4D27-A1FB-D4A6245CA973}" type="pres">
      <dgm:prSet presAssocID="{7FEA499C-73D7-4DAC-AE27-6B01F5DB19BA}" presName="hierFlow" presStyleCnt="0"/>
      <dgm:spPr/>
      <dgm:t>
        <a:bodyPr/>
        <a:lstStyle/>
        <a:p>
          <a:endParaRPr lang="es-SV"/>
        </a:p>
      </dgm:t>
    </dgm:pt>
    <dgm:pt modelId="{6194FBA1-B518-4A5F-AF5B-77F7F9BC86EC}" type="pres">
      <dgm:prSet presAssocID="{7FEA499C-73D7-4DAC-AE27-6B01F5DB19BA}" presName="hierChild1" presStyleCnt="0">
        <dgm:presLayoutVars>
          <dgm:chPref val="1"/>
          <dgm:animOne val="branch"/>
          <dgm:animLvl val="lvl"/>
        </dgm:presLayoutVars>
      </dgm:prSet>
      <dgm:spPr/>
      <dgm:t>
        <a:bodyPr/>
        <a:lstStyle/>
        <a:p>
          <a:endParaRPr lang="es-SV"/>
        </a:p>
      </dgm:t>
    </dgm:pt>
    <dgm:pt modelId="{97E85370-0946-432C-B9C5-619E6C5C8784}" type="pres">
      <dgm:prSet presAssocID="{CA963328-0BD0-435F-BC66-25093A670C34}" presName="Name17" presStyleCnt="0"/>
      <dgm:spPr/>
      <dgm:t>
        <a:bodyPr/>
        <a:lstStyle/>
        <a:p>
          <a:endParaRPr lang="es-SV"/>
        </a:p>
      </dgm:t>
    </dgm:pt>
    <dgm:pt modelId="{33E0A69A-7027-4AAE-8597-A1FF6629BA4E}" type="pres">
      <dgm:prSet presAssocID="{CA963328-0BD0-435F-BC66-25093A670C34}" presName="level1Shape" presStyleLbl="node0" presStyleIdx="0" presStyleCnt="1" custLinFactNeighborX="-15033" custLinFactNeighborY="-44116">
        <dgm:presLayoutVars>
          <dgm:chPref val="3"/>
        </dgm:presLayoutVars>
      </dgm:prSet>
      <dgm:spPr/>
      <dgm:t>
        <a:bodyPr/>
        <a:lstStyle/>
        <a:p>
          <a:endParaRPr lang="es-SV"/>
        </a:p>
      </dgm:t>
    </dgm:pt>
    <dgm:pt modelId="{49F1C827-E0B6-49AB-9833-E441893562B5}" type="pres">
      <dgm:prSet presAssocID="{CA963328-0BD0-435F-BC66-25093A670C34}" presName="hierChild2" presStyleCnt="0"/>
      <dgm:spPr/>
      <dgm:t>
        <a:bodyPr/>
        <a:lstStyle/>
        <a:p>
          <a:endParaRPr lang="es-SV"/>
        </a:p>
      </dgm:t>
    </dgm:pt>
    <dgm:pt modelId="{62A01D8D-A84A-484A-BD32-43589803AED1}" type="pres">
      <dgm:prSet presAssocID="{1C6F5A9C-267B-4DF8-A54B-209F5431E261}" presName="Name25" presStyleLbl="parChTrans1D2" presStyleIdx="0" presStyleCnt="2"/>
      <dgm:spPr/>
      <dgm:t>
        <a:bodyPr/>
        <a:lstStyle/>
        <a:p>
          <a:endParaRPr lang="es-SV"/>
        </a:p>
      </dgm:t>
    </dgm:pt>
    <dgm:pt modelId="{B283A08E-F281-48C4-ABB2-EEC9485244CC}" type="pres">
      <dgm:prSet presAssocID="{1C6F5A9C-267B-4DF8-A54B-209F5431E261}" presName="connTx" presStyleLbl="parChTrans1D2" presStyleIdx="0" presStyleCnt="2"/>
      <dgm:spPr/>
      <dgm:t>
        <a:bodyPr/>
        <a:lstStyle/>
        <a:p>
          <a:endParaRPr lang="es-SV"/>
        </a:p>
      </dgm:t>
    </dgm:pt>
    <dgm:pt modelId="{677799FE-4E80-4B17-9FD2-C0149EEA747F}" type="pres">
      <dgm:prSet presAssocID="{ABD7A4A6-DE0F-405E-8E9B-F03E122BAB9C}" presName="Name30" presStyleCnt="0"/>
      <dgm:spPr/>
      <dgm:t>
        <a:bodyPr/>
        <a:lstStyle/>
        <a:p>
          <a:endParaRPr lang="es-SV"/>
        </a:p>
      </dgm:t>
    </dgm:pt>
    <dgm:pt modelId="{A004A266-05C4-4E1B-A9CC-4F3E4BF42109}" type="pres">
      <dgm:prSet presAssocID="{ABD7A4A6-DE0F-405E-8E9B-F03E122BAB9C}" presName="level2Shape" presStyleLbl="node2" presStyleIdx="0" presStyleCnt="2" custScaleX="137588" custLinFactNeighborX="-11646" custLinFactNeighborY="-59868"/>
      <dgm:spPr/>
      <dgm:t>
        <a:bodyPr/>
        <a:lstStyle/>
        <a:p>
          <a:endParaRPr lang="es-SV"/>
        </a:p>
      </dgm:t>
    </dgm:pt>
    <dgm:pt modelId="{E671629C-77FE-4A93-9500-BD315159A037}" type="pres">
      <dgm:prSet presAssocID="{ABD7A4A6-DE0F-405E-8E9B-F03E122BAB9C}" presName="hierChild3" presStyleCnt="0"/>
      <dgm:spPr/>
      <dgm:t>
        <a:bodyPr/>
        <a:lstStyle/>
        <a:p>
          <a:endParaRPr lang="es-SV"/>
        </a:p>
      </dgm:t>
    </dgm:pt>
    <dgm:pt modelId="{FC168621-F2D9-4DA8-9B53-AF3733029335}" type="pres">
      <dgm:prSet presAssocID="{FEBD0FA4-DAA9-43CA-BF58-6B2C59C128E7}" presName="Name25" presStyleLbl="parChTrans1D3" presStyleIdx="0" presStyleCnt="3"/>
      <dgm:spPr/>
      <dgm:t>
        <a:bodyPr/>
        <a:lstStyle/>
        <a:p>
          <a:endParaRPr lang="es-SV"/>
        </a:p>
      </dgm:t>
    </dgm:pt>
    <dgm:pt modelId="{5D653714-6E38-44FF-8906-31FAF389BC51}" type="pres">
      <dgm:prSet presAssocID="{FEBD0FA4-DAA9-43CA-BF58-6B2C59C128E7}" presName="connTx" presStyleLbl="parChTrans1D3" presStyleIdx="0" presStyleCnt="3"/>
      <dgm:spPr/>
      <dgm:t>
        <a:bodyPr/>
        <a:lstStyle/>
        <a:p>
          <a:endParaRPr lang="es-SV"/>
        </a:p>
      </dgm:t>
    </dgm:pt>
    <dgm:pt modelId="{095F3077-5ECD-4D56-9E59-E07997586D86}" type="pres">
      <dgm:prSet presAssocID="{688E1D4B-957D-41ED-9EC2-34004E5D27A0}" presName="Name30" presStyleCnt="0"/>
      <dgm:spPr/>
      <dgm:t>
        <a:bodyPr/>
        <a:lstStyle/>
        <a:p>
          <a:endParaRPr lang="es-SV"/>
        </a:p>
      </dgm:t>
    </dgm:pt>
    <dgm:pt modelId="{EA1481DF-8784-4A0B-9D9D-56F993DADD3D}" type="pres">
      <dgm:prSet presAssocID="{688E1D4B-957D-41ED-9EC2-34004E5D27A0}" presName="level2Shape" presStyleLbl="node3" presStyleIdx="0" presStyleCnt="3" custScaleX="158664" custLinFactNeighborX="6840" custLinFactNeighborY="-59868"/>
      <dgm:spPr/>
      <dgm:t>
        <a:bodyPr/>
        <a:lstStyle/>
        <a:p>
          <a:endParaRPr lang="es-SV"/>
        </a:p>
      </dgm:t>
    </dgm:pt>
    <dgm:pt modelId="{B1FD0CF4-AFAE-48D7-96AA-5F14EE71892E}" type="pres">
      <dgm:prSet presAssocID="{688E1D4B-957D-41ED-9EC2-34004E5D27A0}" presName="hierChild3" presStyleCnt="0"/>
      <dgm:spPr/>
      <dgm:t>
        <a:bodyPr/>
        <a:lstStyle/>
        <a:p>
          <a:endParaRPr lang="es-SV"/>
        </a:p>
      </dgm:t>
    </dgm:pt>
    <dgm:pt modelId="{3700B732-4BA7-4B45-90F6-BDFB2EF9F350}" type="pres">
      <dgm:prSet presAssocID="{9AAD7202-8ECC-4B87-BDAB-4CC7DF564D5E}" presName="Name25" presStyleLbl="parChTrans1D2" presStyleIdx="1" presStyleCnt="2"/>
      <dgm:spPr/>
      <dgm:t>
        <a:bodyPr/>
        <a:lstStyle/>
        <a:p>
          <a:endParaRPr lang="es-SV"/>
        </a:p>
      </dgm:t>
    </dgm:pt>
    <dgm:pt modelId="{C3EA062B-4857-49E8-B3CE-22298BA0D3B1}" type="pres">
      <dgm:prSet presAssocID="{9AAD7202-8ECC-4B87-BDAB-4CC7DF564D5E}" presName="connTx" presStyleLbl="parChTrans1D2" presStyleIdx="1" presStyleCnt="2"/>
      <dgm:spPr/>
      <dgm:t>
        <a:bodyPr/>
        <a:lstStyle/>
        <a:p>
          <a:endParaRPr lang="es-SV"/>
        </a:p>
      </dgm:t>
    </dgm:pt>
    <dgm:pt modelId="{14E48B23-C220-4FCE-AE6A-3FAC59C079B0}" type="pres">
      <dgm:prSet presAssocID="{EAAE60A1-AA0B-47B5-833E-B429D45D22B0}" presName="Name30" presStyleCnt="0"/>
      <dgm:spPr/>
      <dgm:t>
        <a:bodyPr/>
        <a:lstStyle/>
        <a:p>
          <a:endParaRPr lang="es-SV"/>
        </a:p>
      </dgm:t>
    </dgm:pt>
    <dgm:pt modelId="{B56AE4CE-3230-4290-B115-160EE7936FB1}" type="pres">
      <dgm:prSet presAssocID="{EAAE60A1-AA0B-47B5-833E-B429D45D22B0}" presName="level2Shape" presStyleLbl="node2" presStyleIdx="1" presStyleCnt="2" custScaleX="140558" custLinFactNeighborX="-11646"/>
      <dgm:spPr/>
      <dgm:t>
        <a:bodyPr/>
        <a:lstStyle/>
        <a:p>
          <a:endParaRPr lang="es-SV"/>
        </a:p>
      </dgm:t>
    </dgm:pt>
    <dgm:pt modelId="{FB280594-E701-4C25-B868-B08D54CD3766}" type="pres">
      <dgm:prSet presAssocID="{EAAE60A1-AA0B-47B5-833E-B429D45D22B0}" presName="hierChild3" presStyleCnt="0"/>
      <dgm:spPr/>
      <dgm:t>
        <a:bodyPr/>
        <a:lstStyle/>
        <a:p>
          <a:endParaRPr lang="es-SV"/>
        </a:p>
      </dgm:t>
    </dgm:pt>
    <dgm:pt modelId="{1CFE1B80-E54F-439C-9723-F7858B18B619}" type="pres">
      <dgm:prSet presAssocID="{40639D15-9574-488C-AEAF-4442E1575643}" presName="Name25" presStyleLbl="parChTrans1D3" presStyleIdx="1" presStyleCnt="3"/>
      <dgm:spPr/>
      <dgm:t>
        <a:bodyPr/>
        <a:lstStyle/>
        <a:p>
          <a:endParaRPr lang="es-SV"/>
        </a:p>
      </dgm:t>
    </dgm:pt>
    <dgm:pt modelId="{FF31FE53-95CD-49AD-BE87-5B2087F54FD2}" type="pres">
      <dgm:prSet presAssocID="{40639D15-9574-488C-AEAF-4442E1575643}" presName="connTx" presStyleLbl="parChTrans1D3" presStyleIdx="1" presStyleCnt="3"/>
      <dgm:spPr/>
      <dgm:t>
        <a:bodyPr/>
        <a:lstStyle/>
        <a:p>
          <a:endParaRPr lang="es-SV"/>
        </a:p>
      </dgm:t>
    </dgm:pt>
    <dgm:pt modelId="{51462BF9-EE65-44A6-B174-2C0A79B8A8AC}" type="pres">
      <dgm:prSet presAssocID="{C2DB16A8-965B-4EF6-B9B5-1794D823BFB2}" presName="Name30" presStyleCnt="0"/>
      <dgm:spPr/>
      <dgm:t>
        <a:bodyPr/>
        <a:lstStyle/>
        <a:p>
          <a:endParaRPr lang="es-SV"/>
        </a:p>
      </dgm:t>
    </dgm:pt>
    <dgm:pt modelId="{3C9E9BCF-6A4A-44B9-A348-B368FD8551AE}" type="pres">
      <dgm:prSet presAssocID="{C2DB16A8-965B-4EF6-B9B5-1794D823BFB2}" presName="level2Shape" presStyleLbl="node3" presStyleIdx="1" presStyleCnt="3" custScaleX="158664" custLinFactNeighborX="6840"/>
      <dgm:spPr/>
      <dgm:t>
        <a:bodyPr/>
        <a:lstStyle/>
        <a:p>
          <a:endParaRPr lang="es-SV"/>
        </a:p>
      </dgm:t>
    </dgm:pt>
    <dgm:pt modelId="{B1712064-43D5-46AB-9F63-20EC230E97BB}" type="pres">
      <dgm:prSet presAssocID="{C2DB16A8-965B-4EF6-B9B5-1794D823BFB2}" presName="hierChild3" presStyleCnt="0"/>
      <dgm:spPr/>
      <dgm:t>
        <a:bodyPr/>
        <a:lstStyle/>
        <a:p>
          <a:endParaRPr lang="es-SV"/>
        </a:p>
      </dgm:t>
    </dgm:pt>
    <dgm:pt modelId="{7B88BCDC-7B5C-49AB-9031-1587CF7D33C7}" type="pres">
      <dgm:prSet presAssocID="{A2F12C26-CFCB-44F8-BC2E-B5DC438A0A3F}" presName="Name25" presStyleLbl="parChTrans1D3" presStyleIdx="2" presStyleCnt="3"/>
      <dgm:spPr/>
      <dgm:t>
        <a:bodyPr/>
        <a:lstStyle/>
        <a:p>
          <a:endParaRPr lang="es-SV"/>
        </a:p>
      </dgm:t>
    </dgm:pt>
    <dgm:pt modelId="{73C5BC84-EE8C-416C-89AA-1A32FD6215D9}" type="pres">
      <dgm:prSet presAssocID="{A2F12C26-CFCB-44F8-BC2E-B5DC438A0A3F}" presName="connTx" presStyleLbl="parChTrans1D3" presStyleIdx="2" presStyleCnt="3"/>
      <dgm:spPr/>
      <dgm:t>
        <a:bodyPr/>
        <a:lstStyle/>
        <a:p>
          <a:endParaRPr lang="es-SV"/>
        </a:p>
      </dgm:t>
    </dgm:pt>
    <dgm:pt modelId="{6A3EB130-734E-4C82-89F7-C68D06E78A21}" type="pres">
      <dgm:prSet presAssocID="{230F85E6-C1DF-4FA8-B653-2F9331609923}" presName="Name30" presStyleCnt="0"/>
      <dgm:spPr/>
    </dgm:pt>
    <dgm:pt modelId="{9D45B852-9FFA-4B5C-A78A-FA0EE1FE9330}" type="pres">
      <dgm:prSet presAssocID="{230F85E6-C1DF-4FA8-B653-2F9331609923}" presName="level2Shape" presStyleLbl="node3" presStyleIdx="2" presStyleCnt="3" custScaleX="157468" custLinFactNeighborX="16585" custLinFactNeighborY="1369"/>
      <dgm:spPr/>
      <dgm:t>
        <a:bodyPr/>
        <a:lstStyle/>
        <a:p>
          <a:endParaRPr lang="es-SV"/>
        </a:p>
      </dgm:t>
    </dgm:pt>
    <dgm:pt modelId="{1BA0B15A-519D-4846-A4CA-E2FA16AD2C09}" type="pres">
      <dgm:prSet presAssocID="{230F85E6-C1DF-4FA8-B653-2F9331609923}" presName="hierChild3" presStyleCnt="0"/>
      <dgm:spPr/>
    </dgm:pt>
    <dgm:pt modelId="{EBD8C0CA-DD74-4B23-A135-2C5624C7F86F}" type="pres">
      <dgm:prSet presAssocID="{7FEA499C-73D7-4DAC-AE27-6B01F5DB19BA}" presName="bgShapesFlow" presStyleCnt="0"/>
      <dgm:spPr/>
      <dgm:t>
        <a:bodyPr/>
        <a:lstStyle/>
        <a:p>
          <a:endParaRPr lang="es-SV"/>
        </a:p>
      </dgm:t>
    </dgm:pt>
  </dgm:ptLst>
  <dgm:cxnLst>
    <dgm:cxn modelId="{F55C7931-C72D-4E2C-9811-CE4E85931D70}" type="presOf" srcId="{FEBD0FA4-DAA9-43CA-BF58-6B2C59C128E7}" destId="{FC168621-F2D9-4DA8-9B53-AF3733029335}" srcOrd="0" destOrd="0" presId="urn:microsoft.com/office/officeart/2005/8/layout/hierarchy5"/>
    <dgm:cxn modelId="{B7ADA43F-9765-4D2F-BF48-B4403CC8132C}" type="presOf" srcId="{40639D15-9574-488C-AEAF-4442E1575643}" destId="{FF31FE53-95CD-49AD-BE87-5B2087F54FD2}" srcOrd="1" destOrd="0" presId="urn:microsoft.com/office/officeart/2005/8/layout/hierarchy5"/>
    <dgm:cxn modelId="{430A2CE8-7A89-4D2B-8D5D-6DBED7BE426E}" type="presOf" srcId="{7FEA499C-73D7-4DAC-AE27-6B01F5DB19BA}" destId="{F8ED71FA-CEBD-4E4C-8D07-D8564F442DE2}" srcOrd="0" destOrd="0" presId="urn:microsoft.com/office/officeart/2005/8/layout/hierarchy5"/>
    <dgm:cxn modelId="{5FC22805-3EC5-44EA-BE9F-FE361C2B4D26}" type="presOf" srcId="{9AAD7202-8ECC-4B87-BDAB-4CC7DF564D5E}" destId="{3700B732-4BA7-4B45-90F6-BDFB2EF9F350}" srcOrd="0" destOrd="0" presId="urn:microsoft.com/office/officeart/2005/8/layout/hierarchy5"/>
    <dgm:cxn modelId="{FBAE3F77-D541-4D3A-B185-76368C19670A}" srcId="{CA963328-0BD0-435F-BC66-25093A670C34}" destId="{ABD7A4A6-DE0F-405E-8E9B-F03E122BAB9C}" srcOrd="0" destOrd="0" parTransId="{1C6F5A9C-267B-4DF8-A54B-209F5431E261}" sibTransId="{BACE1606-5AAC-4CC9-863E-2014556F72DF}"/>
    <dgm:cxn modelId="{3EDFDC47-CA8F-4D46-ADDF-DDDE987741BB}" type="presOf" srcId="{EAAE60A1-AA0B-47B5-833E-B429D45D22B0}" destId="{B56AE4CE-3230-4290-B115-160EE7936FB1}" srcOrd="0" destOrd="0" presId="urn:microsoft.com/office/officeart/2005/8/layout/hierarchy5"/>
    <dgm:cxn modelId="{24DD54C0-81FC-440C-99B4-391DC21CC5B6}" type="presOf" srcId="{FEBD0FA4-DAA9-43CA-BF58-6B2C59C128E7}" destId="{5D653714-6E38-44FF-8906-31FAF389BC51}" srcOrd="1" destOrd="0" presId="urn:microsoft.com/office/officeart/2005/8/layout/hierarchy5"/>
    <dgm:cxn modelId="{614B9773-6B4C-4489-9707-713ED68ED68F}" type="presOf" srcId="{688E1D4B-957D-41ED-9EC2-34004E5D27A0}" destId="{EA1481DF-8784-4A0B-9D9D-56F993DADD3D}" srcOrd="0" destOrd="0" presId="urn:microsoft.com/office/officeart/2005/8/layout/hierarchy5"/>
    <dgm:cxn modelId="{455E000B-0424-456F-9C97-2FAA057A6BE8}" srcId="{CA963328-0BD0-435F-BC66-25093A670C34}" destId="{EAAE60A1-AA0B-47B5-833E-B429D45D22B0}" srcOrd="1" destOrd="0" parTransId="{9AAD7202-8ECC-4B87-BDAB-4CC7DF564D5E}" sibTransId="{74CF6322-DE72-44C6-9977-44EE2106CE8A}"/>
    <dgm:cxn modelId="{801E9AF1-C99E-4F65-BFC0-127122304E9B}" type="presOf" srcId="{C2DB16A8-965B-4EF6-B9B5-1794D823BFB2}" destId="{3C9E9BCF-6A4A-44B9-A348-B368FD8551AE}" srcOrd="0" destOrd="0" presId="urn:microsoft.com/office/officeart/2005/8/layout/hierarchy5"/>
    <dgm:cxn modelId="{C07EE4E8-F7AE-419D-A894-B856DBB679BD}" type="presOf" srcId="{CA963328-0BD0-435F-BC66-25093A670C34}" destId="{33E0A69A-7027-4AAE-8597-A1FF6629BA4E}" srcOrd="0" destOrd="0" presId="urn:microsoft.com/office/officeart/2005/8/layout/hierarchy5"/>
    <dgm:cxn modelId="{320D42E1-C6A6-47DF-B407-D79EA94080A4}" type="presOf" srcId="{40639D15-9574-488C-AEAF-4442E1575643}" destId="{1CFE1B80-E54F-439C-9723-F7858B18B619}" srcOrd="0" destOrd="0" presId="urn:microsoft.com/office/officeart/2005/8/layout/hierarchy5"/>
    <dgm:cxn modelId="{CDB75732-4738-41C4-B58B-5127C688E20D}" type="presOf" srcId="{A2F12C26-CFCB-44F8-BC2E-B5DC438A0A3F}" destId="{73C5BC84-EE8C-416C-89AA-1A32FD6215D9}" srcOrd="1" destOrd="0" presId="urn:microsoft.com/office/officeart/2005/8/layout/hierarchy5"/>
    <dgm:cxn modelId="{73000D7E-17BA-4B14-A496-FE1BC024E81A}" type="presOf" srcId="{9AAD7202-8ECC-4B87-BDAB-4CC7DF564D5E}" destId="{C3EA062B-4857-49E8-B3CE-22298BA0D3B1}" srcOrd="1" destOrd="0" presId="urn:microsoft.com/office/officeart/2005/8/layout/hierarchy5"/>
    <dgm:cxn modelId="{F61652D8-3612-4D86-9930-8AFA23034E96}" srcId="{7FEA499C-73D7-4DAC-AE27-6B01F5DB19BA}" destId="{CA963328-0BD0-435F-BC66-25093A670C34}" srcOrd="0" destOrd="0" parTransId="{F04A166F-1364-4CB5-9F71-6B6B4E0028A0}" sibTransId="{E5ACBCED-90D4-41C8-8DDA-72FAE8A33CD8}"/>
    <dgm:cxn modelId="{E59322C8-0266-4442-AB30-E6127083E060}" type="presOf" srcId="{1C6F5A9C-267B-4DF8-A54B-209F5431E261}" destId="{62A01D8D-A84A-484A-BD32-43589803AED1}" srcOrd="0" destOrd="0" presId="urn:microsoft.com/office/officeart/2005/8/layout/hierarchy5"/>
    <dgm:cxn modelId="{403A02C5-EA28-4E4C-8691-71B797CEBF81}" srcId="{EAAE60A1-AA0B-47B5-833E-B429D45D22B0}" destId="{230F85E6-C1DF-4FA8-B653-2F9331609923}" srcOrd="1" destOrd="0" parTransId="{A2F12C26-CFCB-44F8-BC2E-B5DC438A0A3F}" sibTransId="{4E9AAFC1-BFE1-4745-A890-C7B2D8CCCB83}"/>
    <dgm:cxn modelId="{1C653BCB-79EC-4C76-B190-6A70D96AC9D7}" type="presOf" srcId="{230F85E6-C1DF-4FA8-B653-2F9331609923}" destId="{9D45B852-9FFA-4B5C-A78A-FA0EE1FE9330}" srcOrd="0" destOrd="0" presId="urn:microsoft.com/office/officeart/2005/8/layout/hierarchy5"/>
    <dgm:cxn modelId="{D9445C40-CBDA-4681-AF19-8DC3A5454C99}" type="presOf" srcId="{1C6F5A9C-267B-4DF8-A54B-209F5431E261}" destId="{B283A08E-F281-48C4-ABB2-EEC9485244CC}" srcOrd="1" destOrd="0" presId="urn:microsoft.com/office/officeart/2005/8/layout/hierarchy5"/>
    <dgm:cxn modelId="{72C4CB1F-4D7C-4213-9FE0-1962D76E348A}" type="presOf" srcId="{A2F12C26-CFCB-44F8-BC2E-B5DC438A0A3F}" destId="{7B88BCDC-7B5C-49AB-9031-1587CF7D33C7}" srcOrd="0" destOrd="0" presId="urn:microsoft.com/office/officeart/2005/8/layout/hierarchy5"/>
    <dgm:cxn modelId="{5E0683F4-BEA9-404A-8F65-079EB889572F}" srcId="{EAAE60A1-AA0B-47B5-833E-B429D45D22B0}" destId="{C2DB16A8-965B-4EF6-B9B5-1794D823BFB2}" srcOrd="0" destOrd="0" parTransId="{40639D15-9574-488C-AEAF-4442E1575643}" sibTransId="{4A034B59-9DE6-4C9A-A085-C984A6BC1E39}"/>
    <dgm:cxn modelId="{7B3DB28B-E7E5-43D8-AD98-4E5F45B51C56}" srcId="{ABD7A4A6-DE0F-405E-8E9B-F03E122BAB9C}" destId="{688E1D4B-957D-41ED-9EC2-34004E5D27A0}" srcOrd="0" destOrd="0" parTransId="{FEBD0FA4-DAA9-43CA-BF58-6B2C59C128E7}" sibTransId="{D1BD0460-2FBD-4195-A9B0-E83DE5385B40}"/>
    <dgm:cxn modelId="{16B440FF-C008-4668-9F49-FDFC7DFE5529}" type="presOf" srcId="{ABD7A4A6-DE0F-405E-8E9B-F03E122BAB9C}" destId="{A004A266-05C4-4E1B-A9CC-4F3E4BF42109}" srcOrd="0" destOrd="0" presId="urn:microsoft.com/office/officeart/2005/8/layout/hierarchy5"/>
    <dgm:cxn modelId="{78B0B1C6-D3B3-4218-B802-CE34CFC3034B}" type="presParOf" srcId="{F8ED71FA-CEBD-4E4C-8D07-D8564F442DE2}" destId="{392E146D-4583-4D27-A1FB-D4A6245CA973}" srcOrd="0" destOrd="0" presId="urn:microsoft.com/office/officeart/2005/8/layout/hierarchy5"/>
    <dgm:cxn modelId="{5FE91953-BB5C-4DE7-83B6-BA98A6C22CEE}" type="presParOf" srcId="{392E146D-4583-4D27-A1FB-D4A6245CA973}" destId="{6194FBA1-B518-4A5F-AF5B-77F7F9BC86EC}" srcOrd="0" destOrd="0" presId="urn:microsoft.com/office/officeart/2005/8/layout/hierarchy5"/>
    <dgm:cxn modelId="{100D00A0-935F-4923-87AC-9D034991AEBC}" type="presParOf" srcId="{6194FBA1-B518-4A5F-AF5B-77F7F9BC86EC}" destId="{97E85370-0946-432C-B9C5-619E6C5C8784}" srcOrd="0" destOrd="0" presId="urn:microsoft.com/office/officeart/2005/8/layout/hierarchy5"/>
    <dgm:cxn modelId="{AB1E36BA-6636-41CF-9A31-3199FFF93CD3}" type="presParOf" srcId="{97E85370-0946-432C-B9C5-619E6C5C8784}" destId="{33E0A69A-7027-4AAE-8597-A1FF6629BA4E}" srcOrd="0" destOrd="0" presId="urn:microsoft.com/office/officeart/2005/8/layout/hierarchy5"/>
    <dgm:cxn modelId="{CF441576-1B70-4DC7-A010-9C3948BC6B21}" type="presParOf" srcId="{97E85370-0946-432C-B9C5-619E6C5C8784}" destId="{49F1C827-E0B6-49AB-9833-E441893562B5}" srcOrd="1" destOrd="0" presId="urn:microsoft.com/office/officeart/2005/8/layout/hierarchy5"/>
    <dgm:cxn modelId="{D6766E8F-F9C8-48F6-AE25-002047D71C66}" type="presParOf" srcId="{49F1C827-E0B6-49AB-9833-E441893562B5}" destId="{62A01D8D-A84A-484A-BD32-43589803AED1}" srcOrd="0" destOrd="0" presId="urn:microsoft.com/office/officeart/2005/8/layout/hierarchy5"/>
    <dgm:cxn modelId="{BE8DAA1A-EA4B-4361-BCE9-0F77D3054ECD}" type="presParOf" srcId="{62A01D8D-A84A-484A-BD32-43589803AED1}" destId="{B283A08E-F281-48C4-ABB2-EEC9485244CC}" srcOrd="0" destOrd="0" presId="urn:microsoft.com/office/officeart/2005/8/layout/hierarchy5"/>
    <dgm:cxn modelId="{0E0B5D36-793C-4C58-9E50-0B7C09021E4F}" type="presParOf" srcId="{49F1C827-E0B6-49AB-9833-E441893562B5}" destId="{677799FE-4E80-4B17-9FD2-C0149EEA747F}" srcOrd="1" destOrd="0" presId="urn:microsoft.com/office/officeart/2005/8/layout/hierarchy5"/>
    <dgm:cxn modelId="{DCA106D1-D581-4CA8-B151-2BCBE1EACC67}" type="presParOf" srcId="{677799FE-4E80-4B17-9FD2-C0149EEA747F}" destId="{A004A266-05C4-4E1B-A9CC-4F3E4BF42109}" srcOrd="0" destOrd="0" presId="urn:microsoft.com/office/officeart/2005/8/layout/hierarchy5"/>
    <dgm:cxn modelId="{AEB7D9DD-A853-4D15-8D7C-11AA03C865FE}" type="presParOf" srcId="{677799FE-4E80-4B17-9FD2-C0149EEA747F}" destId="{E671629C-77FE-4A93-9500-BD315159A037}" srcOrd="1" destOrd="0" presId="urn:microsoft.com/office/officeart/2005/8/layout/hierarchy5"/>
    <dgm:cxn modelId="{0AAF3BC0-0541-47B1-92BA-E29EDC7B727D}" type="presParOf" srcId="{E671629C-77FE-4A93-9500-BD315159A037}" destId="{FC168621-F2D9-4DA8-9B53-AF3733029335}" srcOrd="0" destOrd="0" presId="urn:microsoft.com/office/officeart/2005/8/layout/hierarchy5"/>
    <dgm:cxn modelId="{CB7F953C-A11C-4034-8B77-FDCD86334BEE}" type="presParOf" srcId="{FC168621-F2D9-4DA8-9B53-AF3733029335}" destId="{5D653714-6E38-44FF-8906-31FAF389BC51}" srcOrd="0" destOrd="0" presId="urn:microsoft.com/office/officeart/2005/8/layout/hierarchy5"/>
    <dgm:cxn modelId="{1539342B-0ECE-43C5-BF66-C44C22F30485}" type="presParOf" srcId="{E671629C-77FE-4A93-9500-BD315159A037}" destId="{095F3077-5ECD-4D56-9E59-E07997586D86}" srcOrd="1" destOrd="0" presId="urn:microsoft.com/office/officeart/2005/8/layout/hierarchy5"/>
    <dgm:cxn modelId="{89C32DFD-178A-4449-B6D7-8B04E072B5F5}" type="presParOf" srcId="{095F3077-5ECD-4D56-9E59-E07997586D86}" destId="{EA1481DF-8784-4A0B-9D9D-56F993DADD3D}" srcOrd="0" destOrd="0" presId="urn:microsoft.com/office/officeart/2005/8/layout/hierarchy5"/>
    <dgm:cxn modelId="{09900555-848F-4E57-B883-92E6B68A6654}" type="presParOf" srcId="{095F3077-5ECD-4D56-9E59-E07997586D86}" destId="{B1FD0CF4-AFAE-48D7-96AA-5F14EE71892E}" srcOrd="1" destOrd="0" presId="urn:microsoft.com/office/officeart/2005/8/layout/hierarchy5"/>
    <dgm:cxn modelId="{28055732-4929-4DD8-9C26-0A903C5E4C65}" type="presParOf" srcId="{49F1C827-E0B6-49AB-9833-E441893562B5}" destId="{3700B732-4BA7-4B45-90F6-BDFB2EF9F350}" srcOrd="2" destOrd="0" presId="urn:microsoft.com/office/officeart/2005/8/layout/hierarchy5"/>
    <dgm:cxn modelId="{BDF2039C-7358-4448-99C8-3BCDA6481BDB}" type="presParOf" srcId="{3700B732-4BA7-4B45-90F6-BDFB2EF9F350}" destId="{C3EA062B-4857-49E8-B3CE-22298BA0D3B1}" srcOrd="0" destOrd="0" presId="urn:microsoft.com/office/officeart/2005/8/layout/hierarchy5"/>
    <dgm:cxn modelId="{51D28B10-EB9E-4E02-80A3-80C3B146D9C6}" type="presParOf" srcId="{49F1C827-E0B6-49AB-9833-E441893562B5}" destId="{14E48B23-C220-4FCE-AE6A-3FAC59C079B0}" srcOrd="3" destOrd="0" presId="urn:microsoft.com/office/officeart/2005/8/layout/hierarchy5"/>
    <dgm:cxn modelId="{587A5063-E5AD-414F-91CA-D2AA32236D8C}" type="presParOf" srcId="{14E48B23-C220-4FCE-AE6A-3FAC59C079B0}" destId="{B56AE4CE-3230-4290-B115-160EE7936FB1}" srcOrd="0" destOrd="0" presId="urn:microsoft.com/office/officeart/2005/8/layout/hierarchy5"/>
    <dgm:cxn modelId="{1ACD7CBE-EEA1-4832-846F-3D5C1B67F047}" type="presParOf" srcId="{14E48B23-C220-4FCE-AE6A-3FAC59C079B0}" destId="{FB280594-E701-4C25-B868-B08D54CD3766}" srcOrd="1" destOrd="0" presId="urn:microsoft.com/office/officeart/2005/8/layout/hierarchy5"/>
    <dgm:cxn modelId="{B39CCFAF-438D-4AAA-BF7A-80C5501A0711}" type="presParOf" srcId="{FB280594-E701-4C25-B868-B08D54CD3766}" destId="{1CFE1B80-E54F-439C-9723-F7858B18B619}" srcOrd="0" destOrd="0" presId="urn:microsoft.com/office/officeart/2005/8/layout/hierarchy5"/>
    <dgm:cxn modelId="{264F5BFD-DF04-4DFB-B10D-4FCF913F3026}" type="presParOf" srcId="{1CFE1B80-E54F-439C-9723-F7858B18B619}" destId="{FF31FE53-95CD-49AD-BE87-5B2087F54FD2}" srcOrd="0" destOrd="0" presId="urn:microsoft.com/office/officeart/2005/8/layout/hierarchy5"/>
    <dgm:cxn modelId="{33B837EE-F1E5-41B3-A874-2CD88BC9CCB0}" type="presParOf" srcId="{FB280594-E701-4C25-B868-B08D54CD3766}" destId="{51462BF9-EE65-44A6-B174-2C0A79B8A8AC}" srcOrd="1" destOrd="0" presId="urn:microsoft.com/office/officeart/2005/8/layout/hierarchy5"/>
    <dgm:cxn modelId="{518C0D4C-D664-4DE4-9DF4-F5734D26D783}" type="presParOf" srcId="{51462BF9-EE65-44A6-B174-2C0A79B8A8AC}" destId="{3C9E9BCF-6A4A-44B9-A348-B368FD8551AE}" srcOrd="0" destOrd="0" presId="urn:microsoft.com/office/officeart/2005/8/layout/hierarchy5"/>
    <dgm:cxn modelId="{40434C50-0D89-4D9A-AE8F-E81480B1F828}" type="presParOf" srcId="{51462BF9-EE65-44A6-B174-2C0A79B8A8AC}" destId="{B1712064-43D5-46AB-9F63-20EC230E97BB}" srcOrd="1" destOrd="0" presId="urn:microsoft.com/office/officeart/2005/8/layout/hierarchy5"/>
    <dgm:cxn modelId="{E00450F0-B33A-40A2-AD47-6A75C01B386F}" type="presParOf" srcId="{FB280594-E701-4C25-B868-B08D54CD3766}" destId="{7B88BCDC-7B5C-49AB-9031-1587CF7D33C7}" srcOrd="2" destOrd="0" presId="urn:microsoft.com/office/officeart/2005/8/layout/hierarchy5"/>
    <dgm:cxn modelId="{80FE62E5-3799-4158-B94B-5B48F651C3D4}" type="presParOf" srcId="{7B88BCDC-7B5C-49AB-9031-1587CF7D33C7}" destId="{73C5BC84-EE8C-416C-89AA-1A32FD6215D9}" srcOrd="0" destOrd="0" presId="urn:microsoft.com/office/officeart/2005/8/layout/hierarchy5"/>
    <dgm:cxn modelId="{399F5140-3A81-4069-872D-FA725EDF25C3}" type="presParOf" srcId="{FB280594-E701-4C25-B868-B08D54CD3766}" destId="{6A3EB130-734E-4C82-89F7-C68D06E78A21}" srcOrd="3" destOrd="0" presId="urn:microsoft.com/office/officeart/2005/8/layout/hierarchy5"/>
    <dgm:cxn modelId="{A84399DA-4D6A-4CCC-BFA6-D199C7CC34E9}" type="presParOf" srcId="{6A3EB130-734E-4C82-89F7-C68D06E78A21}" destId="{9D45B852-9FFA-4B5C-A78A-FA0EE1FE9330}" srcOrd="0" destOrd="0" presId="urn:microsoft.com/office/officeart/2005/8/layout/hierarchy5"/>
    <dgm:cxn modelId="{BD3FC2C2-6207-4AF0-94EA-016634A6A8F2}" type="presParOf" srcId="{6A3EB130-734E-4C82-89F7-C68D06E78A21}" destId="{1BA0B15A-519D-4846-A4CA-E2FA16AD2C09}" srcOrd="1" destOrd="0" presId="urn:microsoft.com/office/officeart/2005/8/layout/hierarchy5"/>
    <dgm:cxn modelId="{5CC98584-9089-47C4-A58A-B345D8AFB1EB}" type="presParOf" srcId="{F8ED71FA-CEBD-4E4C-8D07-D8564F442DE2}" destId="{EBD8C0CA-DD74-4B23-A135-2C5624C7F86F}"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0.36369</cdr:x>
      <cdr:y>0.03681</cdr:y>
    </cdr:from>
    <cdr:to>
      <cdr:x>0.59111</cdr:x>
      <cdr:y>0.19582</cdr:y>
    </cdr:to>
    <cdr:sp macro="" textlink="">
      <cdr:nvSpPr>
        <cdr:cNvPr id="2" name="1 CuadroTexto"/>
        <cdr:cNvSpPr txBox="1"/>
      </cdr:nvSpPr>
      <cdr:spPr>
        <a:xfrm xmlns:a="http://schemas.openxmlformats.org/drawingml/2006/main">
          <a:off x="1008529" y="81216"/>
          <a:ext cx="630643" cy="3508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SV" sz="1200" b="1" dirty="0" smtClean="0"/>
            <a:t>2018 </a:t>
          </a:r>
          <a:endParaRPr lang="es-SV"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0.36369</cdr:x>
      <cdr:y>0.03681</cdr:y>
    </cdr:from>
    <cdr:to>
      <cdr:x>0.6489</cdr:x>
      <cdr:y>0.19306</cdr:y>
    </cdr:to>
    <cdr:sp macro="" textlink="">
      <cdr:nvSpPr>
        <cdr:cNvPr id="2" name="1 CuadroTexto"/>
        <cdr:cNvSpPr txBox="1"/>
      </cdr:nvSpPr>
      <cdr:spPr>
        <a:xfrm xmlns:a="http://schemas.openxmlformats.org/drawingml/2006/main">
          <a:off x="871847" y="77568"/>
          <a:ext cx="683710" cy="3292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SV" sz="1200" b="1" dirty="0" smtClean="0"/>
            <a:t>2013 </a:t>
          </a:r>
          <a:endParaRPr lang="es-SV"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es-SV"/>
          </a:p>
        </p:txBody>
      </p:sp>
      <p:sp>
        <p:nvSpPr>
          <p:cNvPr id="3" name="2 Marcador de fecha"/>
          <p:cNvSpPr>
            <a:spLocks noGrp="1"/>
          </p:cNvSpPr>
          <p:nvPr>
            <p:ph type="dt" sz="quarter" idx="1"/>
          </p:nvPr>
        </p:nvSpPr>
        <p:spPr>
          <a:xfrm>
            <a:off x="4143588" y="1"/>
            <a:ext cx="3169920" cy="480060"/>
          </a:xfrm>
          <a:prstGeom prst="rect">
            <a:avLst/>
          </a:prstGeom>
        </p:spPr>
        <p:txBody>
          <a:bodyPr vert="horz" lIns="99048" tIns="49524" rIns="99048" bIns="49524" rtlCol="0"/>
          <a:lstStyle>
            <a:lvl1pPr algn="r">
              <a:defRPr sz="1300"/>
            </a:lvl1pPr>
          </a:lstStyle>
          <a:p>
            <a:fld id="{96A74D3A-8C00-4D29-9D14-9634937FD872}" type="datetimeFigureOut">
              <a:rPr lang="es-SV" smtClean="0"/>
              <a:pPr/>
              <a:t>12/09/2014</a:t>
            </a:fld>
            <a:endParaRPr lang="es-SV"/>
          </a:p>
        </p:txBody>
      </p:sp>
      <p:sp>
        <p:nvSpPr>
          <p:cNvPr id="4" name="3 Marcador de pie de página"/>
          <p:cNvSpPr>
            <a:spLocks noGrp="1"/>
          </p:cNvSpPr>
          <p:nvPr>
            <p:ph type="ftr" sz="quarter" idx="2"/>
          </p:nvPr>
        </p:nvSpPr>
        <p:spPr>
          <a:xfrm>
            <a:off x="0" y="9119474"/>
            <a:ext cx="3169920" cy="480060"/>
          </a:xfrm>
          <a:prstGeom prst="rect">
            <a:avLst/>
          </a:prstGeom>
        </p:spPr>
        <p:txBody>
          <a:bodyPr vert="horz" lIns="99048" tIns="49524" rIns="99048" bIns="49524" rtlCol="0" anchor="b"/>
          <a:lstStyle>
            <a:lvl1pPr algn="l">
              <a:defRPr sz="1300"/>
            </a:lvl1pPr>
          </a:lstStyle>
          <a:p>
            <a:endParaRPr lang="es-SV"/>
          </a:p>
        </p:txBody>
      </p:sp>
      <p:sp>
        <p:nvSpPr>
          <p:cNvPr id="5" name="4 Marcador de número de diapositiva"/>
          <p:cNvSpPr>
            <a:spLocks noGrp="1"/>
          </p:cNvSpPr>
          <p:nvPr>
            <p:ph type="sldNum" sz="quarter" idx="3"/>
          </p:nvPr>
        </p:nvSpPr>
        <p:spPr>
          <a:xfrm>
            <a:off x="4143588" y="9119474"/>
            <a:ext cx="3169920" cy="480060"/>
          </a:xfrm>
          <a:prstGeom prst="rect">
            <a:avLst/>
          </a:prstGeom>
        </p:spPr>
        <p:txBody>
          <a:bodyPr vert="horz" lIns="99048" tIns="49524" rIns="99048" bIns="49524" rtlCol="0" anchor="b"/>
          <a:lstStyle>
            <a:lvl1pPr algn="r">
              <a:defRPr sz="1300"/>
            </a:lvl1pPr>
          </a:lstStyle>
          <a:p>
            <a:fld id="{D6580880-64C2-4589-BA38-1436178499CF}" type="slidenum">
              <a:rPr lang="es-SV" smtClean="0"/>
              <a:pPr/>
              <a:t>‹#›</a:t>
            </a:fld>
            <a:endParaRPr lang="es-SV"/>
          </a:p>
        </p:txBody>
      </p:sp>
    </p:spTree>
    <p:extLst>
      <p:ext uri="{BB962C8B-B14F-4D97-AF65-F5344CB8AC3E}">
        <p14:creationId xmlns:p14="http://schemas.microsoft.com/office/powerpoint/2010/main" val="4291316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es-SV"/>
          </a:p>
        </p:txBody>
      </p:sp>
      <p:sp>
        <p:nvSpPr>
          <p:cNvPr id="3" name="2 Marcador de fecha"/>
          <p:cNvSpPr>
            <a:spLocks noGrp="1"/>
          </p:cNvSpPr>
          <p:nvPr>
            <p:ph type="dt" idx="1"/>
          </p:nvPr>
        </p:nvSpPr>
        <p:spPr>
          <a:xfrm>
            <a:off x="4143588" y="1"/>
            <a:ext cx="3169920" cy="480060"/>
          </a:xfrm>
          <a:prstGeom prst="rect">
            <a:avLst/>
          </a:prstGeom>
        </p:spPr>
        <p:txBody>
          <a:bodyPr vert="horz" lIns="99048" tIns="49524" rIns="99048" bIns="49524" rtlCol="0"/>
          <a:lstStyle>
            <a:lvl1pPr algn="r">
              <a:defRPr sz="1300"/>
            </a:lvl1pPr>
          </a:lstStyle>
          <a:p>
            <a:fld id="{A7E77D98-04BD-479D-BF51-3257073F47FE}" type="datetimeFigureOut">
              <a:rPr lang="es-SV" smtClean="0"/>
              <a:pPr/>
              <a:t>12/09/2014</a:t>
            </a:fld>
            <a:endParaRPr lang="es-SV"/>
          </a:p>
        </p:txBody>
      </p:sp>
      <p:sp>
        <p:nvSpPr>
          <p:cNvPr id="4" name="3 Marcador de imagen de diapositiva"/>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9048" tIns="49524" rIns="99048" bIns="49524" rtlCol="0" anchor="ctr"/>
          <a:lstStyle/>
          <a:p>
            <a:endParaRPr lang="es-SV"/>
          </a:p>
        </p:txBody>
      </p:sp>
      <p:sp>
        <p:nvSpPr>
          <p:cNvPr id="5" name="4 Marcador de notas"/>
          <p:cNvSpPr>
            <a:spLocks noGrp="1"/>
          </p:cNvSpPr>
          <p:nvPr>
            <p:ph type="body" sz="quarter" idx="3"/>
          </p:nvPr>
        </p:nvSpPr>
        <p:spPr>
          <a:xfrm>
            <a:off x="731520" y="4560570"/>
            <a:ext cx="5852160" cy="4320540"/>
          </a:xfrm>
          <a:prstGeom prst="rect">
            <a:avLst/>
          </a:prstGeom>
        </p:spPr>
        <p:txBody>
          <a:bodyPr vert="horz" lIns="99048" tIns="49524" rIns="99048" bIns="49524"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5 Marcador de pie de página"/>
          <p:cNvSpPr>
            <a:spLocks noGrp="1"/>
          </p:cNvSpPr>
          <p:nvPr>
            <p:ph type="ftr" sz="quarter" idx="4"/>
          </p:nvPr>
        </p:nvSpPr>
        <p:spPr>
          <a:xfrm>
            <a:off x="0" y="9119474"/>
            <a:ext cx="3169920" cy="480060"/>
          </a:xfrm>
          <a:prstGeom prst="rect">
            <a:avLst/>
          </a:prstGeom>
        </p:spPr>
        <p:txBody>
          <a:bodyPr vert="horz" lIns="99048" tIns="49524" rIns="99048" bIns="49524" rtlCol="0" anchor="b"/>
          <a:lstStyle>
            <a:lvl1pPr algn="l">
              <a:defRPr sz="1300"/>
            </a:lvl1pPr>
          </a:lstStyle>
          <a:p>
            <a:endParaRPr lang="es-SV"/>
          </a:p>
        </p:txBody>
      </p:sp>
      <p:sp>
        <p:nvSpPr>
          <p:cNvPr id="7" name="6 Marcador de número de diapositiva"/>
          <p:cNvSpPr>
            <a:spLocks noGrp="1"/>
          </p:cNvSpPr>
          <p:nvPr>
            <p:ph type="sldNum" sz="quarter" idx="5"/>
          </p:nvPr>
        </p:nvSpPr>
        <p:spPr>
          <a:xfrm>
            <a:off x="4143588" y="9119474"/>
            <a:ext cx="3169920" cy="480060"/>
          </a:xfrm>
          <a:prstGeom prst="rect">
            <a:avLst/>
          </a:prstGeom>
        </p:spPr>
        <p:txBody>
          <a:bodyPr vert="horz" lIns="99048" tIns="49524" rIns="99048" bIns="49524" rtlCol="0" anchor="b"/>
          <a:lstStyle>
            <a:lvl1pPr algn="r">
              <a:defRPr sz="1300"/>
            </a:lvl1pPr>
          </a:lstStyle>
          <a:p>
            <a:fld id="{020D0452-8EAC-4856-BB33-ADF74F3CA1A8}" type="slidenum">
              <a:rPr lang="es-SV" smtClean="0"/>
              <a:pPr/>
              <a:t>‹#›</a:t>
            </a:fld>
            <a:endParaRPr lang="es-SV"/>
          </a:p>
        </p:txBody>
      </p:sp>
    </p:spTree>
    <p:extLst>
      <p:ext uri="{BB962C8B-B14F-4D97-AF65-F5344CB8AC3E}">
        <p14:creationId xmlns:p14="http://schemas.microsoft.com/office/powerpoint/2010/main" val="199360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2130425"/>
            <a:ext cx="8496944" cy="1470025"/>
          </a:xfrm>
        </p:spPr>
        <p:txBody>
          <a:bodyPr/>
          <a:lstStyle>
            <a:lvl1pPr>
              <a:defRPr sz="3400"/>
            </a:lvl1p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12/09/2014</a:t>
            </a:fld>
            <a:endParaRPr lang="es-ES"/>
          </a:p>
        </p:txBody>
      </p:sp>
      <p:sp>
        <p:nvSpPr>
          <p:cNvPr id="8" name="7 Marcador de número de diapositiva"/>
          <p:cNvSpPr>
            <a:spLocks noGrp="1"/>
          </p:cNvSpPr>
          <p:nvPr>
            <p:ph type="sldNum" sz="quarter" idx="11"/>
          </p:nvPr>
        </p:nvSpPr>
        <p:spPr/>
        <p:txBody>
          <a:bodyPr/>
          <a:lstStyle/>
          <a:p>
            <a:fld id="{132FADFE-3B8F-471C-ABF0-DBC7717ECBBC}" type="slidenum">
              <a:rPr lang="es-ES" smtClean="0"/>
              <a:pPr/>
              <a:t>‹#›</a:t>
            </a:fld>
            <a:endParaRPr lang="es-ES"/>
          </a:p>
        </p:txBody>
      </p:sp>
      <p:sp>
        <p:nvSpPr>
          <p:cNvPr id="9" name="8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a:t>
            </a:r>
            <a:endParaRPr lang="es-ES" dirty="0"/>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12/09/2014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12/09/2014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4" name="13 Redondear rectángulo de esquina del mismo lado"/>
          <p:cNvSpPr/>
          <p:nvPr userDrawn="1"/>
        </p:nvSpPr>
        <p:spPr>
          <a:xfrm rot="10800000">
            <a:off x="0" y="18119"/>
            <a:ext cx="9144000" cy="674577"/>
          </a:xfrm>
          <a:prstGeom prst="round2SameRect">
            <a:avLst>
              <a:gd name="adj1" fmla="val 43865"/>
              <a:gd name="adj2" fmla="val 0"/>
            </a:avLst>
          </a:prstGeom>
          <a:solidFill>
            <a:schemeClr val="bg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translucentPowder">
            <a:bevelT w="127000" h="266700"/>
            <a:bevelB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smtClean="0">
              <a:solidFill>
                <a:schemeClr val="tx2"/>
              </a:solidFill>
            </a:endParaRPr>
          </a:p>
        </p:txBody>
      </p:sp>
      <p:sp>
        <p:nvSpPr>
          <p:cNvPr id="3" name="2 Marcador de contenido"/>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a:xfrm>
            <a:off x="1187624" y="6381328"/>
            <a:ext cx="1368152" cy="365125"/>
          </a:xfrm>
        </p:spPr>
        <p:txBody>
          <a:bodyPr/>
          <a:lstStyle/>
          <a:p>
            <a:fld id="{7A847CFC-816F-41D0-AAC0-9BF4FEBC753E}" type="datetimeFigureOut">
              <a:rPr lang="es-ES" smtClean="0"/>
              <a:pPr/>
              <a:t>12/09/2014</a:t>
            </a:fld>
            <a:endParaRPr lang="es-ES"/>
          </a:p>
        </p:txBody>
      </p:sp>
      <p:sp>
        <p:nvSpPr>
          <p:cNvPr id="5" name="4 Marcador de pie de página"/>
          <p:cNvSpPr>
            <a:spLocks noGrp="1"/>
          </p:cNvSpPr>
          <p:nvPr>
            <p:ph type="ftr" sz="quarter" idx="11"/>
          </p:nvPr>
        </p:nvSpPr>
        <p:spPr>
          <a:xfrm>
            <a:off x="2699792" y="6381328"/>
            <a:ext cx="3168352" cy="365125"/>
          </a:xfrm>
        </p:spPr>
        <p:txBody>
          <a:bodyPr/>
          <a:lstStyle/>
          <a:p>
            <a:endParaRPr lang="es-ES" dirty="0"/>
          </a:p>
        </p:txBody>
      </p:sp>
      <p:sp>
        <p:nvSpPr>
          <p:cNvPr id="6" name="5 Marcador de número de diapositiva"/>
          <p:cNvSpPr>
            <a:spLocks noGrp="1"/>
          </p:cNvSpPr>
          <p:nvPr>
            <p:ph type="sldNum" sz="quarter" idx="12"/>
          </p:nvPr>
        </p:nvSpPr>
        <p:spPr>
          <a:xfrm>
            <a:off x="107504" y="6381328"/>
            <a:ext cx="864096" cy="365125"/>
          </a:xfrm>
        </p:spPr>
        <p:txBody>
          <a:bodyPr/>
          <a:lstStyle>
            <a:lvl1pPr algn="l">
              <a:defRPr/>
            </a:lvl1pPr>
          </a:lstStyle>
          <a:p>
            <a:fld id="{132FADFE-3B8F-471C-ABF0-DBC7717ECBBC}" type="slidenum">
              <a:rPr lang="es-ES" smtClean="0"/>
              <a:pPr/>
              <a:t>‹#›</a:t>
            </a:fld>
            <a:endParaRPr lang="es-ES"/>
          </a:p>
        </p:txBody>
      </p:sp>
      <p:sp>
        <p:nvSpPr>
          <p:cNvPr id="2" name="1 Título"/>
          <p:cNvSpPr>
            <a:spLocks noGrp="1"/>
          </p:cNvSpPr>
          <p:nvPr>
            <p:ph type="title"/>
          </p:nvPr>
        </p:nvSpPr>
        <p:spPr>
          <a:xfrm>
            <a:off x="457200" y="63672"/>
            <a:ext cx="8229600" cy="532631"/>
          </a:xfrm>
        </p:spPr>
        <p:txBody>
          <a:bodyPr/>
          <a:lstStyle>
            <a:lvl1pPr>
              <a:defRPr sz="2000">
                <a:solidFill>
                  <a:schemeClr val="tx2"/>
                </a:solidFill>
              </a:defRPr>
            </a:lvl1pPr>
          </a:lstStyle>
          <a:p>
            <a:r>
              <a:rPr lang="es-ES" dirty="0" smtClean="0"/>
              <a:t>Haga clic para modificar el estilo de título</a:t>
            </a:r>
            <a:endParaRPr lang="es-ES" dirty="0"/>
          </a:p>
        </p:txBody>
      </p:sp>
      <p:pic>
        <p:nvPicPr>
          <p:cNvPr id="12" name="Picture 2"/>
          <p:cNvPicPr>
            <a:picLocks noChangeAspect="1" noChangeArrowheads="1"/>
          </p:cNvPicPr>
          <p:nvPr userDrawn="1"/>
        </p:nvPicPr>
        <p:blipFill>
          <a:blip r:embed="rId2" cstate="print"/>
          <a:srcRect/>
          <a:stretch>
            <a:fillRect/>
          </a:stretch>
        </p:blipFill>
        <p:spPr bwMode="auto">
          <a:xfrm>
            <a:off x="6588224" y="6424214"/>
            <a:ext cx="2016224" cy="400435"/>
          </a:xfrm>
          <a:prstGeom prst="rect">
            <a:avLst/>
          </a:prstGeom>
          <a:noFill/>
          <a:ln w="9525">
            <a:noFill/>
            <a:miter lim="800000"/>
            <a:headEnd/>
            <a:tailEnd/>
          </a:ln>
        </p:spPr>
      </p:pic>
      <p:pic>
        <p:nvPicPr>
          <p:cNvPr id="13" name="Picture 2" descr="C:\Users\dmurcia.CNE\Desktop\ORGANIZANDO\Logos\LOGO.png"/>
          <p:cNvPicPr>
            <a:picLocks noChangeAspect="1" noChangeArrowheads="1"/>
          </p:cNvPicPr>
          <p:nvPr userDrawn="1"/>
        </p:nvPicPr>
        <p:blipFill>
          <a:blip r:embed="rId3" cstate="print"/>
          <a:srcRect/>
          <a:stretch>
            <a:fillRect/>
          </a:stretch>
        </p:blipFill>
        <p:spPr bwMode="auto">
          <a:xfrm>
            <a:off x="8662797" y="6453336"/>
            <a:ext cx="402274" cy="31288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0" cap="all"/>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12/09/2014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a:t>
            </a:r>
            <a:endParaRPr lang="es-ES" dirty="0"/>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12/09/2014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dirty="0" smtClean="0"/>
              <a:t>Haga clic para modificar el estilo de título</a:t>
            </a:r>
            <a:endParaRPr lang="es-ES" dirty="0"/>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12/09/2014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a:t>
            </a:r>
            <a:endParaRPr lang="es-ES" dirty="0"/>
          </a:p>
        </p:txBody>
      </p:sp>
      <p:sp>
        <p:nvSpPr>
          <p:cNvPr id="3" name="2 Marcador de fecha"/>
          <p:cNvSpPr>
            <a:spLocks noGrp="1"/>
          </p:cNvSpPr>
          <p:nvPr>
            <p:ph type="dt" sz="half" idx="10"/>
          </p:nvPr>
        </p:nvSpPr>
        <p:spPr/>
        <p:txBody>
          <a:bodyPr/>
          <a:lstStyle/>
          <a:p>
            <a:fld id="{7A847CFC-816F-41D0-AAC0-9BF4FEBC753E}" type="datetimeFigureOut">
              <a:rPr lang="es-ES" smtClean="0"/>
              <a:pPr/>
              <a:t>12/09/2014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12/09/2014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0"/>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12/09/2014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0"/>
            </a:lvl1pPr>
          </a:lstStyle>
          <a:p>
            <a:r>
              <a:rPr lang="es-ES" dirty="0" smtClean="0"/>
              <a:t>Haga clic para modificar el estilo de título del patrón</a:t>
            </a:r>
            <a:endParaRPr lang="es-ES" dirty="0"/>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12/09/2014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81120"/>
            <a:ext cx="8229600" cy="432048"/>
          </a:xfrm>
          <a:prstGeom prst="rect">
            <a:avLst/>
          </a:prstGeom>
        </p:spPr>
        <p:txBody>
          <a:bodyPr vert="horz" lIns="91440" tIns="45720" rIns="91440" bIns="45720" rtlCol="0" anchor="ctr">
            <a:noAutofit/>
          </a:bodyPr>
          <a:lstStyle/>
          <a:p>
            <a:r>
              <a:rPr lang="es-ES" dirty="0" smtClean="0"/>
              <a:t>Haga clic para modificar el estilo de título</a:t>
            </a:r>
            <a:endParaRPr lang="es-ES" dirty="0"/>
          </a:p>
        </p:txBody>
      </p:sp>
      <p:sp>
        <p:nvSpPr>
          <p:cNvPr id="3" name="2 Marcador de texto"/>
          <p:cNvSpPr>
            <a:spLocks noGrp="1"/>
          </p:cNvSpPr>
          <p:nvPr>
            <p:ph type="body" idx="1"/>
          </p:nvPr>
        </p:nvSpPr>
        <p:spPr>
          <a:xfrm>
            <a:off x="457200" y="1063277"/>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12/09/2014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400" b="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hyperlink" Target="mailto:rsaravia@cne.gob.sv" TargetMode="External"/><Relationship Id="rId5" Type="http://schemas.openxmlformats.org/officeDocument/2006/relationships/hyperlink" Target="mailto:mpalacios@cne.gob.sv"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11.png"/><Relationship Id="rId7" Type="http://schemas.openxmlformats.org/officeDocument/2006/relationships/chart" Target="../charts/chart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chart" Target="../charts/char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789100" y="4190482"/>
            <a:ext cx="195936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bg1">
                    <a:lumMod val="50000"/>
                  </a:schemeClr>
                </a:solidFill>
              </a:rPr>
              <a:t>Septiembre</a:t>
            </a:r>
            <a:endParaRPr lang="es-SV" sz="2000" dirty="0">
              <a:solidFill>
                <a:schemeClr val="bg1">
                  <a:lumMod val="50000"/>
                </a:schemeClr>
              </a:solidFill>
            </a:endParaRPr>
          </a:p>
        </p:txBody>
      </p:sp>
      <p:sp>
        <p:nvSpPr>
          <p:cNvPr id="2" name="1 Rectángulo"/>
          <p:cNvSpPr/>
          <p:nvPr/>
        </p:nvSpPr>
        <p:spPr>
          <a:xfrm>
            <a:off x="946948" y="4653136"/>
            <a:ext cx="302202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solidFill>
                  <a:schemeClr val="accent5">
                    <a:lumMod val="50000"/>
                  </a:schemeClr>
                </a:solidFill>
              </a:rPr>
              <a:t>Dirección de</a:t>
            </a:r>
          </a:p>
          <a:p>
            <a:r>
              <a:rPr lang="es-MX" sz="2000" dirty="0" smtClean="0">
                <a:solidFill>
                  <a:schemeClr val="accent5">
                    <a:lumMod val="50000"/>
                  </a:schemeClr>
                </a:solidFill>
              </a:rPr>
              <a:t>Mercados Eléctricos</a:t>
            </a:r>
            <a:endParaRPr lang="es-SV" sz="2000" dirty="0">
              <a:solidFill>
                <a:schemeClr val="accent5">
                  <a:lumMod val="50000"/>
                </a:schemeClr>
              </a:solidFill>
            </a:endParaRPr>
          </a:p>
        </p:txBody>
      </p:sp>
      <p:sp>
        <p:nvSpPr>
          <p:cNvPr id="5" name="4 CuadroTexto"/>
          <p:cNvSpPr txBox="1"/>
          <p:nvPr/>
        </p:nvSpPr>
        <p:spPr>
          <a:xfrm>
            <a:off x="476945" y="1991398"/>
            <a:ext cx="8380040" cy="1077218"/>
          </a:xfrm>
          <a:prstGeom prst="rect">
            <a:avLst/>
          </a:prstGeom>
          <a:noFill/>
        </p:spPr>
        <p:txBody>
          <a:bodyPr wrap="square" rtlCol="0">
            <a:spAutoFit/>
          </a:bodyPr>
          <a:lstStyle/>
          <a:p>
            <a:pPr algn="ctr"/>
            <a:r>
              <a:rPr lang="es-MX" sz="3200" b="1" dirty="0" smtClean="0">
                <a:solidFill>
                  <a:schemeClr val="accent1">
                    <a:lumMod val="75000"/>
                  </a:schemeClr>
                </a:solidFill>
              </a:rPr>
              <a:t>Información General sobre el Sector Eléctrico de El Salvador</a:t>
            </a:r>
            <a:endParaRPr lang="es-SV" sz="3200" b="1" dirty="0">
              <a:solidFill>
                <a:schemeClr val="accent1">
                  <a:lumMod val="75000"/>
                </a:schemeClr>
              </a:solidFill>
            </a:endParaRPr>
          </a:p>
        </p:txBody>
      </p:sp>
      <p:pic>
        <p:nvPicPr>
          <p:cNvPr id="8"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cxnSp>
        <p:nvCxnSpPr>
          <p:cNvPr id="32" name="31 Conector recto"/>
          <p:cNvCxnSpPr/>
          <p:nvPr/>
        </p:nvCxnSpPr>
        <p:spPr>
          <a:xfrm>
            <a:off x="296416" y="1124744"/>
            <a:ext cx="823602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4" name="Picture 2" descr="C:\Users\dmurcia.CNE\Desktop\ORGANIZANDO\Logos\LOGO.png"/>
          <p:cNvPicPr>
            <a:picLocks noChangeAspect="1" noChangeArrowheads="1"/>
          </p:cNvPicPr>
          <p:nvPr/>
        </p:nvPicPr>
        <p:blipFill>
          <a:blip r:embed="rId3" cstate="print"/>
          <a:srcRect/>
          <a:stretch>
            <a:fillRect/>
          </a:stretch>
        </p:blipFill>
        <p:spPr bwMode="auto">
          <a:xfrm>
            <a:off x="107504" y="4791404"/>
            <a:ext cx="802374" cy="624068"/>
          </a:xfrm>
          <a:prstGeom prst="rect">
            <a:avLst/>
          </a:prstGeom>
          <a:noFill/>
        </p:spPr>
      </p:pic>
      <p:pic>
        <p:nvPicPr>
          <p:cNvPr id="4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cxnSp>
        <p:nvCxnSpPr>
          <p:cNvPr id="50" name="49 Conector recto"/>
          <p:cNvCxnSpPr/>
          <p:nvPr/>
        </p:nvCxnSpPr>
        <p:spPr>
          <a:xfrm>
            <a:off x="1044504" y="5412972"/>
            <a:ext cx="8064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2 Rectángulo"/>
          <p:cNvSpPr/>
          <p:nvPr/>
        </p:nvSpPr>
        <p:spPr>
          <a:xfrm>
            <a:off x="7005124" y="4653136"/>
            <a:ext cx="144016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smtClean="0">
                <a:solidFill>
                  <a:schemeClr val="bg1">
                    <a:lumMod val="50000"/>
                  </a:schemeClr>
                </a:solidFill>
              </a:rPr>
              <a:t>2014</a:t>
            </a:r>
            <a:endParaRPr lang="es-SV" sz="4000" dirty="0">
              <a:solidFill>
                <a:schemeClr val="bg1">
                  <a:lumMod val="50000"/>
                </a:schemeClr>
              </a:solidFill>
            </a:endParaRPr>
          </a:p>
        </p:txBody>
      </p:sp>
      <p:pic>
        <p:nvPicPr>
          <p:cNvPr id="28" name="27 Imagen"/>
          <p:cNvPicPr>
            <a:picLocks noChangeAspect="1"/>
          </p:cNvPicPr>
          <p:nvPr/>
        </p:nvPicPr>
        <p:blipFill rotWithShape="1">
          <a:blip r:embed="rId4" cstate="print">
            <a:extLst>
              <a:ext uri="{28A0092B-C50C-407E-A947-70E740481C1C}">
                <a14:useLocalDpi xmlns:a14="http://schemas.microsoft.com/office/drawing/2010/main" val="0"/>
              </a:ext>
            </a:extLst>
          </a:blip>
          <a:srcRect l="33358" t="66715" r="59554" b="19764"/>
          <a:stretch/>
        </p:blipFill>
        <p:spPr>
          <a:xfrm>
            <a:off x="3311976" y="3068616"/>
            <a:ext cx="504000" cy="504000"/>
          </a:xfrm>
          <a:prstGeom prst="rect">
            <a:avLst/>
          </a:prstGeom>
        </p:spPr>
      </p:pic>
      <p:pic>
        <p:nvPicPr>
          <p:cNvPr id="29" name="28 Imagen"/>
          <p:cNvPicPr>
            <a:picLocks noChangeAspect="1"/>
          </p:cNvPicPr>
          <p:nvPr/>
        </p:nvPicPr>
        <p:blipFill rotWithShape="1">
          <a:blip r:embed="rId5" cstate="print">
            <a:extLst>
              <a:ext uri="{28A0092B-C50C-407E-A947-70E740481C1C}">
                <a14:useLocalDpi xmlns:a14="http://schemas.microsoft.com/office/drawing/2010/main" val="0"/>
              </a:ext>
            </a:extLst>
          </a:blip>
          <a:srcRect l="62818" t="66715" r="30142" b="19764"/>
          <a:stretch/>
        </p:blipFill>
        <p:spPr>
          <a:xfrm>
            <a:off x="5580168" y="3068618"/>
            <a:ext cx="504000" cy="504000"/>
          </a:xfrm>
          <a:prstGeom prst="rect">
            <a:avLst/>
          </a:prstGeom>
        </p:spPr>
      </p:pic>
      <p:pic>
        <p:nvPicPr>
          <p:cNvPr id="30" name="29 Imagen"/>
          <p:cNvPicPr>
            <a:picLocks noChangeAspect="1"/>
          </p:cNvPicPr>
          <p:nvPr/>
        </p:nvPicPr>
        <p:blipFill rotWithShape="1">
          <a:blip r:embed="rId6" cstate="print">
            <a:extLst>
              <a:ext uri="{28A0092B-C50C-407E-A947-70E740481C1C}">
                <a14:useLocalDpi xmlns:a14="http://schemas.microsoft.com/office/drawing/2010/main" val="0"/>
              </a:ext>
            </a:extLst>
          </a:blip>
          <a:srcRect l="55544" t="66715" r="37737" b="19764"/>
          <a:stretch/>
        </p:blipFill>
        <p:spPr>
          <a:xfrm>
            <a:off x="5013120" y="3068617"/>
            <a:ext cx="504000" cy="504000"/>
          </a:xfrm>
          <a:prstGeom prst="rect">
            <a:avLst/>
          </a:prstGeom>
        </p:spPr>
      </p:pic>
      <p:pic>
        <p:nvPicPr>
          <p:cNvPr id="33" name="32 Imagen"/>
          <p:cNvPicPr>
            <a:picLocks noChangeAspect="1"/>
          </p:cNvPicPr>
          <p:nvPr/>
        </p:nvPicPr>
        <p:blipFill rotWithShape="1">
          <a:blip r:embed="rId7" cstate="print">
            <a:extLst>
              <a:ext uri="{28A0092B-C50C-407E-A947-70E740481C1C}">
                <a14:useLocalDpi xmlns:a14="http://schemas.microsoft.com/office/drawing/2010/main" val="0"/>
              </a:ext>
            </a:extLst>
          </a:blip>
          <a:srcRect l="48138" t="66715" r="44935" b="19764"/>
          <a:stretch/>
        </p:blipFill>
        <p:spPr>
          <a:xfrm>
            <a:off x="4446072" y="3068618"/>
            <a:ext cx="504000" cy="504000"/>
          </a:xfrm>
          <a:prstGeom prst="rect">
            <a:avLst/>
          </a:prstGeom>
        </p:spPr>
      </p:pic>
      <p:pic>
        <p:nvPicPr>
          <p:cNvPr id="34" name="33 Imagen"/>
          <p:cNvPicPr>
            <a:picLocks noChangeAspect="1"/>
          </p:cNvPicPr>
          <p:nvPr/>
        </p:nvPicPr>
        <p:blipFill rotWithShape="1">
          <a:blip r:embed="rId8" cstate="print">
            <a:extLst>
              <a:ext uri="{28A0092B-C50C-407E-A947-70E740481C1C}">
                <a14:useLocalDpi xmlns:a14="http://schemas.microsoft.com/office/drawing/2010/main" val="0"/>
              </a:ext>
            </a:extLst>
          </a:blip>
          <a:srcRect l="40584" t="66715" r="52245" b="19764"/>
          <a:stretch/>
        </p:blipFill>
        <p:spPr>
          <a:xfrm>
            <a:off x="3879024" y="3069016"/>
            <a:ext cx="504000" cy="504000"/>
          </a:xfrm>
          <a:prstGeom prst="rect">
            <a:avLst/>
          </a:prstGeom>
        </p:spPr>
      </p:pic>
      <p:sp>
        <p:nvSpPr>
          <p:cNvPr id="38" name="37 Rectángulo"/>
          <p:cNvSpPr/>
          <p:nvPr/>
        </p:nvSpPr>
        <p:spPr>
          <a:xfrm>
            <a:off x="6933116" y="5083213"/>
            <a:ext cx="1512168" cy="493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bg1">
                    <a:lumMod val="50000"/>
                  </a:schemeClr>
                </a:solidFill>
              </a:rPr>
              <a:t>San Salvador</a:t>
            </a:r>
            <a:endParaRPr lang="es-SV" sz="1400" dirty="0">
              <a:solidFill>
                <a:schemeClr val="bg1">
                  <a:lumMod val="50000"/>
                </a:schemeClr>
              </a:solidFill>
            </a:endParaRPr>
          </a:p>
        </p:txBody>
      </p:sp>
      <p:pic>
        <p:nvPicPr>
          <p:cNvPr id="1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0320" y="4556480"/>
            <a:ext cx="908041" cy="865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611560" y="149731"/>
            <a:ext cx="7920880" cy="830997"/>
          </a:xfrm>
          <a:prstGeom prst="rect">
            <a:avLst/>
          </a:prstGeom>
          <a:noFill/>
        </p:spPr>
        <p:txBody>
          <a:bodyPr wrap="square" rtlCol="0">
            <a:spAutoFit/>
          </a:bodyPr>
          <a:lstStyle/>
          <a:p>
            <a:pPr algn="ctr"/>
            <a:r>
              <a:rPr lang="es-SV" sz="2400" dirty="0" smtClean="0">
                <a:solidFill>
                  <a:schemeClr val="tx2"/>
                </a:solidFill>
              </a:rPr>
              <a:t>Reunión entre </a:t>
            </a:r>
            <a:r>
              <a:rPr lang="es-SV" sz="2400" dirty="0">
                <a:solidFill>
                  <a:schemeClr val="tx2"/>
                </a:solidFill>
              </a:rPr>
              <a:t>Delegación Ministerial de la Republica de </a:t>
            </a:r>
            <a:r>
              <a:rPr lang="es-SV" sz="2400" dirty="0" smtClean="0">
                <a:solidFill>
                  <a:schemeClr val="tx2"/>
                </a:solidFill>
              </a:rPr>
              <a:t>Haití </a:t>
            </a:r>
            <a:r>
              <a:rPr lang="es-SV" sz="2400" dirty="0">
                <a:solidFill>
                  <a:schemeClr val="tx2"/>
                </a:solidFill>
              </a:rPr>
              <a:t>y </a:t>
            </a:r>
            <a:r>
              <a:rPr lang="es-MX" sz="2400" dirty="0">
                <a:solidFill>
                  <a:schemeClr val="tx2"/>
                </a:solidFill>
              </a:rPr>
              <a:t>Consejo Nacional de Energía</a:t>
            </a:r>
            <a:endParaRPr lang="es-SV" sz="24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8"/>
                                        </p:tgtEl>
                                      </p:cBhvr>
                                    </p:animEffect>
                                    <p:animScale>
                                      <p:cBhvr>
                                        <p:cTn id="7" dur="250" autoRev="1" fill="hold"/>
                                        <p:tgtEl>
                                          <p:spTgt spid="28"/>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34"/>
                                        </p:tgtEl>
                                      </p:cBhvr>
                                    </p:animEffect>
                                    <p:animScale>
                                      <p:cBhvr>
                                        <p:cTn id="11" dur="250" autoRev="1" fill="hold"/>
                                        <p:tgtEl>
                                          <p:spTgt spid="34"/>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33"/>
                                        </p:tgtEl>
                                      </p:cBhvr>
                                    </p:animEffect>
                                    <p:animScale>
                                      <p:cBhvr>
                                        <p:cTn id="15" dur="250" autoRev="1" fill="hold"/>
                                        <p:tgtEl>
                                          <p:spTgt spid="33"/>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30"/>
                                        </p:tgtEl>
                                      </p:cBhvr>
                                    </p:animEffect>
                                    <p:animScale>
                                      <p:cBhvr>
                                        <p:cTn id="19" dur="250" autoRev="1" fill="hold"/>
                                        <p:tgtEl>
                                          <p:spTgt spid="30"/>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29"/>
                                        </p:tgtEl>
                                      </p:cBhvr>
                                    </p:animEffect>
                                    <p:animScale>
                                      <p:cBhvr>
                                        <p:cTn id="23" dur="2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tx2">
                    <a:lumMod val="50000"/>
                  </a:schemeClr>
                </a:solidFill>
              </a:rPr>
              <a:t>PARTE II:</a:t>
            </a:r>
            <a:r>
              <a:rPr lang="es-SV" b="1" dirty="0" smtClean="0">
                <a:solidFill>
                  <a:schemeClr val="tx2">
                    <a:lumMod val="50000"/>
                  </a:schemeClr>
                </a:solidFill>
              </a:rPr>
              <a:t> REESTRUCTURACIÓN DEL SECTOR.</a:t>
            </a:r>
            <a:endParaRPr lang="es-SV" b="1" dirty="0">
              <a:solidFill>
                <a:schemeClr val="tx2">
                  <a:lumMod val="5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solidFill>
                  <a:schemeClr val="bg1"/>
                </a:solidFill>
              </a:rPr>
              <a:t>5</a:t>
            </a:r>
            <a:endParaRPr lang="es-SV" sz="2000" b="1"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11</a:t>
            </a:r>
            <a:endParaRPr lang="es-SV"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914360" y="880145"/>
            <a:ext cx="7114024"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a:solidFill>
                  <a:schemeClr val="tx1"/>
                </a:solidFill>
              </a:rPr>
              <a:t>5</a:t>
            </a:r>
            <a:r>
              <a:rPr lang="es-SV" b="1" u="sng" dirty="0" smtClean="0">
                <a:solidFill>
                  <a:schemeClr val="tx1"/>
                </a:solidFill>
              </a:rPr>
              <a:t>. </a:t>
            </a:r>
            <a:r>
              <a:rPr lang="es-SV" b="1" u="sng" dirty="0">
                <a:solidFill>
                  <a:schemeClr val="tx1"/>
                </a:solidFill>
              </a:rPr>
              <a:t>Fundamento de las leyes de privatización y los marcos jurídicos</a:t>
            </a:r>
            <a:r>
              <a:rPr lang="es-SV" b="1" u="sng" dirty="0" smtClean="0">
                <a:solidFill>
                  <a:schemeClr val="tx1"/>
                </a:solidFill>
              </a:rPr>
              <a:t>.</a:t>
            </a:r>
            <a:endParaRPr lang="es-SV" b="1" u="sng" dirty="0">
              <a:solidFill>
                <a:schemeClr val="tx1"/>
              </a:solidFill>
            </a:endParaRPr>
          </a:p>
        </p:txBody>
      </p:sp>
      <p:sp>
        <p:nvSpPr>
          <p:cNvPr id="21" name="20 CuadroTexto"/>
          <p:cNvSpPr txBox="1"/>
          <p:nvPr/>
        </p:nvSpPr>
        <p:spPr>
          <a:xfrm>
            <a:off x="1115616" y="1631697"/>
            <a:ext cx="7553160" cy="4893647"/>
          </a:xfrm>
          <a:prstGeom prst="rect">
            <a:avLst/>
          </a:prstGeom>
          <a:noFill/>
        </p:spPr>
        <p:txBody>
          <a:bodyPr wrap="square" rtlCol="0">
            <a:spAutoFit/>
          </a:bodyPr>
          <a:lstStyle/>
          <a:p>
            <a:pPr marL="342900" indent="-342900" algn="just">
              <a:lnSpc>
                <a:spcPct val="90000"/>
              </a:lnSpc>
              <a:spcBef>
                <a:spcPct val="20000"/>
              </a:spcBef>
              <a:buClr>
                <a:schemeClr val="tx1"/>
              </a:buClr>
              <a:buSzPct val="70000"/>
              <a:buFont typeface="Century Gothic" panose="020B0502020202020204" pitchFamily="34" charset="0"/>
              <a:buChar char="−"/>
            </a:pPr>
            <a:r>
              <a:rPr lang="es-ES_tradnl" altLang="es-SV" dirty="0"/>
              <a:t>Fomento de la eficiencia en el desempeño de los actores del mercado, a través de una </a:t>
            </a:r>
            <a:r>
              <a:rPr lang="es-CL" altLang="es-SV" dirty="0"/>
              <a:t>política de precios que refleje los costos reales de producir, transmitir y distribuir eficientemente la energía</a:t>
            </a:r>
            <a:endParaRPr lang="es-ES_tradnl" altLang="es-SV" dirty="0"/>
          </a:p>
          <a:p>
            <a:pPr marL="342900" indent="-342900" algn="just">
              <a:lnSpc>
                <a:spcPct val="90000"/>
              </a:lnSpc>
              <a:spcBef>
                <a:spcPct val="20000"/>
              </a:spcBef>
              <a:buClr>
                <a:schemeClr val="tx1"/>
              </a:buClr>
              <a:buSzPct val="70000"/>
              <a:buFont typeface="Century Gothic" panose="020B0502020202020204" pitchFamily="34" charset="0"/>
              <a:buChar char="−"/>
            </a:pPr>
            <a:endParaRPr lang="es-ES_tradnl" altLang="es-SV" dirty="0"/>
          </a:p>
          <a:p>
            <a:pPr marL="342900" indent="-342900" algn="just">
              <a:lnSpc>
                <a:spcPct val="90000"/>
              </a:lnSpc>
              <a:spcBef>
                <a:spcPct val="20000"/>
              </a:spcBef>
              <a:buClr>
                <a:schemeClr val="tx1"/>
              </a:buClr>
              <a:buSzPct val="70000"/>
              <a:buFont typeface="Century Gothic" panose="020B0502020202020204" pitchFamily="34" charset="0"/>
              <a:buChar char="−"/>
            </a:pPr>
            <a:r>
              <a:rPr lang="es-ES_tradnl" altLang="es-SV" dirty="0"/>
              <a:t>Transparencia</a:t>
            </a:r>
            <a:r>
              <a:rPr lang="es-CL" altLang="es-SV" dirty="0"/>
              <a:t> y estabilidad de ciertas reglas del mercado, en especial en materia de fijación de precios</a:t>
            </a:r>
          </a:p>
          <a:p>
            <a:pPr marL="342900" indent="-342900" algn="just">
              <a:lnSpc>
                <a:spcPct val="90000"/>
              </a:lnSpc>
              <a:spcBef>
                <a:spcPct val="20000"/>
              </a:spcBef>
              <a:buClr>
                <a:schemeClr val="tx1"/>
              </a:buClr>
              <a:buSzPct val="70000"/>
              <a:buFont typeface="Century Gothic" panose="020B0502020202020204" pitchFamily="34" charset="0"/>
              <a:buChar char="−"/>
            </a:pPr>
            <a:endParaRPr lang="es-CL" altLang="es-SV" dirty="0"/>
          </a:p>
          <a:p>
            <a:pPr marL="342900" indent="-342900" algn="just">
              <a:lnSpc>
                <a:spcPct val="90000"/>
              </a:lnSpc>
              <a:spcBef>
                <a:spcPct val="20000"/>
              </a:spcBef>
              <a:buClr>
                <a:schemeClr val="tx1"/>
              </a:buClr>
              <a:buSzPct val="70000"/>
              <a:buFont typeface="Century Gothic" panose="020B0502020202020204" pitchFamily="34" charset="0"/>
              <a:buChar char="−"/>
            </a:pPr>
            <a:r>
              <a:rPr lang="es-ES_tradnl" altLang="es-SV" dirty="0"/>
              <a:t>Descentralización y desconcentración de los distintos segmentos del sector, a través de la privatización de las empresas eléctricas</a:t>
            </a:r>
          </a:p>
          <a:p>
            <a:pPr marL="342900" indent="-342900" algn="just">
              <a:lnSpc>
                <a:spcPct val="90000"/>
              </a:lnSpc>
              <a:spcBef>
                <a:spcPct val="20000"/>
              </a:spcBef>
              <a:buClr>
                <a:schemeClr val="tx1"/>
              </a:buClr>
              <a:buSzPct val="70000"/>
              <a:buFont typeface="Century Gothic" panose="020B0502020202020204" pitchFamily="34" charset="0"/>
              <a:buChar char="−"/>
            </a:pPr>
            <a:endParaRPr lang="es-ES_tradnl" altLang="es-SV" dirty="0"/>
          </a:p>
          <a:p>
            <a:pPr marL="342900" indent="-342900" algn="just">
              <a:lnSpc>
                <a:spcPct val="90000"/>
              </a:lnSpc>
              <a:spcBef>
                <a:spcPct val="20000"/>
              </a:spcBef>
              <a:buClr>
                <a:schemeClr val="tx1"/>
              </a:buClr>
              <a:buSzPct val="70000"/>
              <a:buFont typeface="Century Gothic" panose="020B0502020202020204" pitchFamily="34" charset="0"/>
              <a:buChar char="−"/>
            </a:pPr>
            <a:r>
              <a:rPr lang="es-ES_tradnl" altLang="es-SV" dirty="0"/>
              <a:t>Creación de un mercado competitivo en el segmento de generación</a:t>
            </a:r>
          </a:p>
          <a:p>
            <a:pPr marL="342900" indent="-342900" algn="just">
              <a:lnSpc>
                <a:spcPct val="90000"/>
              </a:lnSpc>
              <a:spcBef>
                <a:spcPct val="20000"/>
              </a:spcBef>
              <a:buClr>
                <a:schemeClr val="bg1"/>
              </a:buClr>
              <a:buSzPct val="70000"/>
              <a:buFont typeface="Century Gothic" panose="020B0502020202020204" pitchFamily="34" charset="0"/>
              <a:buChar char="−"/>
            </a:pPr>
            <a:endParaRPr lang="es-ES_tradnl" altLang="es-SV" dirty="0"/>
          </a:p>
          <a:p>
            <a:pPr marL="342900" indent="-342900" algn="just">
              <a:lnSpc>
                <a:spcPct val="90000"/>
              </a:lnSpc>
              <a:spcBef>
                <a:spcPct val="20000"/>
              </a:spcBef>
              <a:buClr>
                <a:schemeClr val="tx1"/>
              </a:buClr>
              <a:buSzPct val="70000"/>
              <a:buFont typeface="Century Gothic" panose="020B0502020202020204" pitchFamily="34" charset="0"/>
              <a:buChar char="−"/>
            </a:pPr>
            <a:r>
              <a:rPr lang="es-ES_tradnl" altLang="es-SV" dirty="0"/>
              <a:t>Corregir los problemas del sector con una visión de largo plazo</a:t>
            </a:r>
          </a:p>
          <a:p>
            <a:pPr algn="just">
              <a:spcBef>
                <a:spcPct val="20000"/>
              </a:spcBef>
              <a:buFont typeface="Arial" pitchFamily="34" charset="0"/>
            </a:pPr>
            <a:endParaRPr lang="es-SV" sz="2000" dirty="0">
              <a:latin typeface="Century Gothic" panose="020B0502020202020204" pitchFamily="34" charset="0"/>
            </a:endParaRPr>
          </a:p>
        </p:txBody>
      </p:sp>
    </p:spTree>
    <p:extLst>
      <p:ext uri="{BB962C8B-B14F-4D97-AF65-F5344CB8AC3E}">
        <p14:creationId xmlns:p14="http://schemas.microsoft.com/office/powerpoint/2010/main" val="16633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animEffect transition="in" filter="fade">
                                      <p:cBhvr>
                                        <p:cTn id="7" dur="500"/>
                                        <p:tgtEl>
                                          <p:spTgt spid="2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4" end="4"/>
                                            </p:txEl>
                                          </p:spTgt>
                                        </p:tgtEl>
                                        <p:attrNameLst>
                                          <p:attrName>style.visibility</p:attrName>
                                        </p:attrNameLst>
                                      </p:cBhvr>
                                      <p:to>
                                        <p:strVal val="visible"/>
                                      </p:to>
                                    </p:set>
                                    <p:animEffect transition="in" filter="fade">
                                      <p:cBhvr>
                                        <p:cTn id="12" dur="500"/>
                                        <p:tgtEl>
                                          <p:spTgt spid="2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6" end="6"/>
                                            </p:txEl>
                                          </p:spTgt>
                                        </p:tgtEl>
                                        <p:attrNameLst>
                                          <p:attrName>style.visibility</p:attrName>
                                        </p:attrNameLst>
                                      </p:cBhvr>
                                      <p:to>
                                        <p:strVal val="visible"/>
                                      </p:to>
                                    </p:set>
                                    <p:animEffect transition="in" filter="fade">
                                      <p:cBhvr>
                                        <p:cTn id="17" dur="500"/>
                                        <p:tgtEl>
                                          <p:spTgt spid="2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8" end="8"/>
                                            </p:txEl>
                                          </p:spTgt>
                                        </p:tgtEl>
                                        <p:attrNameLst>
                                          <p:attrName>style.visibility</p:attrName>
                                        </p:attrNameLst>
                                      </p:cBhvr>
                                      <p:to>
                                        <p:strVal val="visible"/>
                                      </p:to>
                                    </p:set>
                                    <p:animEffect transition="in" filter="fade">
                                      <p:cBhvr>
                                        <p:cTn id="22" dur="500"/>
                                        <p:tgtEl>
                                          <p:spTgt spid="2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tx2">
                    <a:lumMod val="50000"/>
                  </a:schemeClr>
                </a:solidFill>
              </a:rPr>
              <a:t>PARTE II:</a:t>
            </a:r>
            <a:r>
              <a:rPr lang="es-SV" b="1" dirty="0" smtClean="0">
                <a:solidFill>
                  <a:schemeClr val="tx2">
                    <a:lumMod val="50000"/>
                  </a:schemeClr>
                </a:solidFill>
              </a:rPr>
              <a:t> REESTRUCTURACIÓN DEL SECTOR.</a:t>
            </a:r>
            <a:endParaRPr lang="es-SV" b="1" dirty="0">
              <a:solidFill>
                <a:schemeClr val="tx2">
                  <a:lumMod val="5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solidFill>
                  <a:schemeClr val="bg1"/>
                </a:solidFill>
              </a:rPr>
              <a:t>5</a:t>
            </a:r>
            <a:endParaRPr lang="es-SV" sz="2000" b="1"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11</a:t>
            </a:r>
            <a:endParaRPr lang="es-SV"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914360" y="880145"/>
            <a:ext cx="7114024"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a:solidFill>
                  <a:schemeClr val="tx1"/>
                </a:solidFill>
              </a:rPr>
              <a:t>5</a:t>
            </a:r>
            <a:r>
              <a:rPr lang="es-SV" b="1" u="sng" dirty="0" smtClean="0">
                <a:solidFill>
                  <a:schemeClr val="tx1"/>
                </a:solidFill>
              </a:rPr>
              <a:t>. </a:t>
            </a:r>
            <a:r>
              <a:rPr lang="es-SV" b="1" u="sng" dirty="0">
                <a:solidFill>
                  <a:schemeClr val="tx1"/>
                </a:solidFill>
              </a:rPr>
              <a:t>Fundamento de las leyes de privatización y los marcos jurídicos</a:t>
            </a:r>
            <a:r>
              <a:rPr lang="es-SV" b="1" u="sng" dirty="0" smtClean="0">
                <a:solidFill>
                  <a:schemeClr val="tx1"/>
                </a:solidFill>
              </a:rPr>
              <a:t>.</a:t>
            </a:r>
            <a:endParaRPr lang="es-SV" b="1" u="sng" dirty="0">
              <a:solidFill>
                <a:schemeClr val="tx1"/>
              </a:solidFill>
            </a:endParaRPr>
          </a:p>
        </p:txBody>
      </p:sp>
      <p:sp>
        <p:nvSpPr>
          <p:cNvPr id="21" name="20 CuadroTexto"/>
          <p:cNvSpPr txBox="1"/>
          <p:nvPr/>
        </p:nvSpPr>
        <p:spPr>
          <a:xfrm>
            <a:off x="1339320" y="2629010"/>
            <a:ext cx="7553160" cy="3176254"/>
          </a:xfrm>
          <a:prstGeom prst="rect">
            <a:avLst/>
          </a:prstGeom>
          <a:noFill/>
        </p:spPr>
        <p:txBody>
          <a:bodyPr wrap="square" rtlCol="0">
            <a:spAutoFit/>
          </a:bodyPr>
          <a:lstStyle/>
          <a:p>
            <a:pPr algn="just">
              <a:spcBef>
                <a:spcPct val="20000"/>
              </a:spcBef>
              <a:buFont typeface="Arial" pitchFamily="34" charset="0"/>
            </a:pPr>
            <a:r>
              <a:rPr lang="es-SV" b="1" dirty="0">
                <a:latin typeface="Century Gothic" panose="020B0502020202020204" pitchFamily="34" charset="0"/>
              </a:rPr>
              <a:t>Primera Generación (1989)</a:t>
            </a:r>
            <a:r>
              <a:rPr lang="es-SV" dirty="0">
                <a:latin typeface="Century Gothic" panose="020B0502020202020204" pitchFamily="34" charset="0"/>
              </a:rPr>
              <a:t>: “Reprivatización de la Banca”.</a:t>
            </a:r>
          </a:p>
          <a:p>
            <a:pPr algn="just">
              <a:spcBef>
                <a:spcPct val="20000"/>
              </a:spcBef>
              <a:buFont typeface="Arial" pitchFamily="34" charset="0"/>
            </a:pPr>
            <a:endParaRPr lang="es-SV" dirty="0">
              <a:latin typeface="Century Gothic" panose="020B0502020202020204" pitchFamily="34" charset="0"/>
            </a:endParaRPr>
          </a:p>
          <a:p>
            <a:pPr algn="just">
              <a:spcBef>
                <a:spcPct val="20000"/>
              </a:spcBef>
              <a:buFont typeface="Arial" pitchFamily="34" charset="0"/>
            </a:pPr>
            <a:r>
              <a:rPr lang="es-SV" b="1" dirty="0">
                <a:latin typeface="Century Gothic" panose="020B0502020202020204" pitchFamily="34" charset="0"/>
              </a:rPr>
              <a:t>Segunda Generación (1990 y 1993): </a:t>
            </a:r>
            <a:r>
              <a:rPr lang="es-SV" dirty="0">
                <a:latin typeface="Century Gothic" panose="020B0502020202020204" pitchFamily="34" charset="0"/>
              </a:rPr>
              <a:t>“Venta de empresas del Estado que no producían estrictamente servicios públicos (cementeras, hoteles y los ingenios)”</a:t>
            </a:r>
          </a:p>
          <a:p>
            <a:pPr algn="just">
              <a:spcBef>
                <a:spcPct val="20000"/>
              </a:spcBef>
              <a:buFont typeface="Arial" pitchFamily="34" charset="0"/>
            </a:pPr>
            <a:endParaRPr lang="es-SV" dirty="0">
              <a:latin typeface="Century Gothic" panose="020B0502020202020204" pitchFamily="34" charset="0"/>
            </a:endParaRPr>
          </a:p>
          <a:p>
            <a:pPr algn="just">
              <a:spcBef>
                <a:spcPct val="20000"/>
              </a:spcBef>
              <a:buFont typeface="Arial" pitchFamily="34" charset="0"/>
            </a:pPr>
            <a:r>
              <a:rPr lang="es-SV" b="1" dirty="0">
                <a:latin typeface="Century Gothic" panose="020B0502020202020204" pitchFamily="34" charset="0"/>
              </a:rPr>
              <a:t>Tercera Generación (1996): </a:t>
            </a:r>
            <a:r>
              <a:rPr lang="es-SV" dirty="0">
                <a:latin typeface="Century Gothic" panose="020B0502020202020204" pitchFamily="34" charset="0"/>
              </a:rPr>
              <a:t>“Privatización de los sectores públicos (distribución de energía eléctrica, las telecomunicaciones y las pensiones)”El logro de un estado mas pequeño y eficiente.</a:t>
            </a:r>
          </a:p>
          <a:p>
            <a:pPr algn="just">
              <a:spcBef>
                <a:spcPct val="20000"/>
              </a:spcBef>
              <a:buFont typeface="Arial" pitchFamily="34" charset="0"/>
            </a:pPr>
            <a:endParaRPr lang="es-SV" sz="2000" dirty="0">
              <a:latin typeface="Century Gothic" panose="020B0502020202020204" pitchFamily="34" charset="0"/>
            </a:endParaRPr>
          </a:p>
        </p:txBody>
      </p:sp>
      <p:sp>
        <p:nvSpPr>
          <p:cNvPr id="2" name="1 Rectángulo"/>
          <p:cNvSpPr/>
          <p:nvPr/>
        </p:nvSpPr>
        <p:spPr>
          <a:xfrm>
            <a:off x="1475656" y="2027449"/>
            <a:ext cx="1189749" cy="461665"/>
          </a:xfrm>
          <a:prstGeom prst="rect">
            <a:avLst/>
          </a:prstGeom>
        </p:spPr>
        <p:txBody>
          <a:bodyPr wrap="none">
            <a:spAutoFit/>
          </a:bodyPr>
          <a:lstStyle/>
          <a:p>
            <a:r>
              <a:rPr lang="es-SV" sz="2000" b="1" dirty="0" smtClean="0">
                <a:latin typeface="Century Gothic" panose="020B0502020202020204" pitchFamily="34" charset="0"/>
              </a:rPr>
              <a:t>Etapas</a:t>
            </a:r>
            <a:r>
              <a:rPr lang="es-SV" sz="2400" b="1" dirty="0" smtClean="0">
                <a:latin typeface="Century Gothic" panose="020B0502020202020204" pitchFamily="34" charset="0"/>
              </a:rPr>
              <a:t>: </a:t>
            </a:r>
            <a:endParaRPr lang="es-SV" sz="2400" dirty="0"/>
          </a:p>
        </p:txBody>
      </p:sp>
    </p:spTree>
    <p:extLst>
      <p:ext uri="{BB962C8B-B14F-4D97-AF65-F5344CB8AC3E}">
        <p14:creationId xmlns:p14="http://schemas.microsoft.com/office/powerpoint/2010/main" val="1390982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tx2">
                    <a:lumMod val="50000"/>
                  </a:schemeClr>
                </a:solidFill>
              </a:rPr>
              <a:t>PARTE II:</a:t>
            </a:r>
            <a:r>
              <a:rPr lang="es-SV" b="1" dirty="0" smtClean="0">
                <a:solidFill>
                  <a:schemeClr val="tx2">
                    <a:lumMod val="50000"/>
                  </a:schemeClr>
                </a:solidFill>
              </a:rPr>
              <a:t> REESTRUCTURACIÓN DEL SECTOR.</a:t>
            </a:r>
            <a:endParaRPr lang="es-SV" b="1" dirty="0">
              <a:solidFill>
                <a:schemeClr val="tx2">
                  <a:lumMod val="5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solidFill>
                  <a:schemeClr val="bg1"/>
                </a:solidFill>
              </a:rPr>
              <a:t>5</a:t>
            </a:r>
            <a:endParaRPr lang="es-SV" sz="2000" b="1"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11</a:t>
            </a:r>
            <a:endParaRPr lang="es-SV"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914360" y="880145"/>
            <a:ext cx="7114024"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a:solidFill>
                  <a:schemeClr val="tx1"/>
                </a:solidFill>
              </a:rPr>
              <a:t>5</a:t>
            </a:r>
            <a:r>
              <a:rPr lang="es-SV" b="1" u="sng" dirty="0" smtClean="0">
                <a:solidFill>
                  <a:schemeClr val="tx1"/>
                </a:solidFill>
              </a:rPr>
              <a:t>. </a:t>
            </a:r>
            <a:r>
              <a:rPr lang="es-SV" b="1" u="sng" dirty="0">
                <a:solidFill>
                  <a:schemeClr val="tx1"/>
                </a:solidFill>
              </a:rPr>
              <a:t>Fundamento de las leyes de privatización y los marcos jurídicos</a:t>
            </a:r>
            <a:r>
              <a:rPr lang="es-SV" b="1" u="sng" dirty="0" smtClean="0">
                <a:solidFill>
                  <a:schemeClr val="tx1"/>
                </a:solidFill>
              </a:rPr>
              <a:t>.</a:t>
            </a:r>
            <a:endParaRPr lang="es-SV" b="1" u="sng" dirty="0">
              <a:solidFill>
                <a:schemeClr val="tx1"/>
              </a:solidFill>
            </a:endParaRPr>
          </a:p>
        </p:txBody>
      </p:sp>
      <p:sp>
        <p:nvSpPr>
          <p:cNvPr id="2" name="1 Rectángulo"/>
          <p:cNvSpPr/>
          <p:nvPr/>
        </p:nvSpPr>
        <p:spPr>
          <a:xfrm>
            <a:off x="6012160" y="1527175"/>
            <a:ext cx="2719014" cy="461665"/>
          </a:xfrm>
          <a:prstGeom prst="rect">
            <a:avLst/>
          </a:prstGeom>
        </p:spPr>
        <p:txBody>
          <a:bodyPr wrap="none">
            <a:spAutoFit/>
          </a:bodyPr>
          <a:lstStyle/>
          <a:p>
            <a:r>
              <a:rPr lang="es-SV" sz="2000" b="1" dirty="0" smtClean="0">
                <a:latin typeface="Century Gothic" panose="020B0502020202020204" pitchFamily="34" charset="0"/>
              </a:rPr>
              <a:t>Marco Institucional</a:t>
            </a:r>
            <a:r>
              <a:rPr lang="es-SV" sz="2400" b="1" dirty="0" smtClean="0">
                <a:latin typeface="Century Gothic" panose="020B0502020202020204" pitchFamily="34" charset="0"/>
              </a:rPr>
              <a:t>: </a:t>
            </a:r>
            <a:endParaRPr lang="es-SV" sz="2400" dirty="0"/>
          </a:p>
        </p:txBody>
      </p:sp>
      <p:sp>
        <p:nvSpPr>
          <p:cNvPr id="20" name="19 Rectángulo"/>
          <p:cNvSpPr/>
          <p:nvPr/>
        </p:nvSpPr>
        <p:spPr>
          <a:xfrm>
            <a:off x="971600" y="1988840"/>
            <a:ext cx="7959864" cy="4308872"/>
          </a:xfrm>
          <a:prstGeom prst="rect">
            <a:avLst/>
          </a:prstGeom>
        </p:spPr>
        <p:txBody>
          <a:bodyPr wrap="square">
            <a:spAutoFit/>
          </a:bodyPr>
          <a:lstStyle/>
          <a:p>
            <a:pPr algn="just"/>
            <a:r>
              <a:rPr lang="es-SV" sz="1600" dirty="0" smtClean="0"/>
              <a:t>Se establece </a:t>
            </a:r>
            <a:r>
              <a:rPr lang="es-SV" sz="1600" dirty="0"/>
              <a:t>el funcionamiento del nuevo modelo del sector eléctrico y se crean las principales instituciones responsables de la formulación de políticas, la regulación y la vigilancia del sector, la administración del mercado mayorista de electricidad así como la planificación de la transmisión</a:t>
            </a:r>
          </a:p>
          <a:p>
            <a:endParaRPr lang="es-SV" sz="1600" dirty="0"/>
          </a:p>
          <a:p>
            <a:r>
              <a:rPr lang="es-SV" sz="1600" u="sng" dirty="0"/>
              <a:t>Regulaciones e Instituciones</a:t>
            </a:r>
          </a:p>
          <a:p>
            <a:r>
              <a:rPr lang="es-SV" sz="1600" u="sng" dirty="0"/>
              <a:t> </a:t>
            </a:r>
          </a:p>
          <a:p>
            <a:pPr marL="285750" indent="-285750" algn="just">
              <a:buFont typeface="Arial" panose="020B0604020202020204" pitchFamily="34" charset="0"/>
              <a:buChar char="•"/>
            </a:pPr>
            <a:r>
              <a:rPr lang="es-SV" sz="1600" dirty="0"/>
              <a:t>La Ley de la  Superintendencia General de Electricidad </a:t>
            </a:r>
            <a:r>
              <a:rPr lang="es-SV" sz="1600" dirty="0" smtClean="0"/>
              <a:t>y Telecomunicaciones </a:t>
            </a:r>
            <a:r>
              <a:rPr lang="es-SV" sz="1600" dirty="0"/>
              <a:t>(</a:t>
            </a:r>
            <a:r>
              <a:rPr lang="es-SV" sz="1600" dirty="0" smtClean="0"/>
              <a:t>SIGET).</a:t>
            </a:r>
            <a:endParaRPr lang="es-SV" sz="1600" dirty="0"/>
          </a:p>
          <a:p>
            <a:pPr marL="285750" indent="-285750">
              <a:buFont typeface="Arial" panose="020B0604020202020204" pitchFamily="34" charset="0"/>
              <a:buChar char="•"/>
            </a:pPr>
            <a:r>
              <a:rPr lang="es-SV" sz="1600" dirty="0"/>
              <a:t>La Ley General de </a:t>
            </a:r>
            <a:r>
              <a:rPr lang="es-SV" sz="1600" dirty="0" smtClean="0"/>
              <a:t>Electricidad (LGE</a:t>
            </a:r>
            <a:r>
              <a:rPr lang="es-SV" sz="1600" dirty="0"/>
              <a:t>) y su reglamento (RLGE)</a:t>
            </a:r>
          </a:p>
          <a:p>
            <a:endParaRPr lang="es-SV" sz="1600" dirty="0"/>
          </a:p>
          <a:p>
            <a:pPr marL="285750" indent="-285750">
              <a:buFont typeface="Arial" panose="020B0604020202020204" pitchFamily="34" charset="0"/>
              <a:buChar char="•"/>
            </a:pPr>
            <a:endParaRPr lang="es-SV" sz="1600" dirty="0"/>
          </a:p>
          <a:p>
            <a:pPr marL="285750" indent="-285750">
              <a:buFont typeface="Arial" panose="020B0604020202020204" pitchFamily="34" charset="0"/>
              <a:buChar char="•"/>
            </a:pPr>
            <a:r>
              <a:rPr lang="es-SV" sz="1600" dirty="0"/>
              <a:t>Por disposición de </a:t>
            </a:r>
            <a:r>
              <a:rPr lang="es-SV" sz="1600" dirty="0" smtClean="0"/>
              <a:t>Ley:</a:t>
            </a:r>
            <a:endParaRPr lang="es-SV" sz="1600" dirty="0"/>
          </a:p>
          <a:p>
            <a:pPr marL="742950" lvl="1" indent="-285750">
              <a:buFont typeface="Arial" panose="020B0604020202020204" pitchFamily="34" charset="0"/>
              <a:buChar char="•"/>
            </a:pPr>
            <a:r>
              <a:rPr lang="es-SV" sz="1600" dirty="0"/>
              <a:t>En 1998 se creó la Unidad de Transacciones (UT)</a:t>
            </a:r>
          </a:p>
          <a:p>
            <a:pPr marL="742950" lvl="1" indent="-285750">
              <a:buFont typeface="Arial" panose="020B0604020202020204" pitchFamily="34" charset="0"/>
              <a:buChar char="•"/>
            </a:pPr>
            <a:r>
              <a:rPr lang="es-SV" sz="1600" dirty="0"/>
              <a:t>En 1999 se creó la Empresa Transmisora de El Salvador (ETESAL),</a:t>
            </a:r>
          </a:p>
          <a:p>
            <a:pPr marL="742950" lvl="1" indent="-285750">
              <a:buFont typeface="Arial" panose="020B0604020202020204" pitchFamily="34" charset="0"/>
              <a:buChar char="•"/>
            </a:pPr>
            <a:r>
              <a:rPr lang="es-SV" sz="1600" dirty="0"/>
              <a:t>Creación de CECSA (grupo de hidroeléctricas en distribución) </a:t>
            </a:r>
          </a:p>
          <a:p>
            <a:pPr marL="742950" lvl="1" indent="-285750">
              <a:buFont typeface="Arial" panose="020B0604020202020204" pitchFamily="34" charset="0"/>
              <a:buChar char="•"/>
            </a:pPr>
            <a:r>
              <a:rPr lang="es-SV" sz="1600" dirty="0"/>
              <a:t>Creación de GESAL ahora </a:t>
            </a:r>
            <a:r>
              <a:rPr lang="es-SV" sz="1600" dirty="0" err="1"/>
              <a:t>LaGeo</a:t>
            </a:r>
            <a:r>
              <a:rPr lang="es-SV" sz="1600" dirty="0"/>
              <a:t> </a:t>
            </a:r>
          </a:p>
        </p:txBody>
      </p:sp>
    </p:spTree>
    <p:extLst>
      <p:ext uri="{BB962C8B-B14F-4D97-AF65-F5344CB8AC3E}">
        <p14:creationId xmlns:p14="http://schemas.microsoft.com/office/powerpoint/2010/main" val="4139531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tx2">
                    <a:lumMod val="50000"/>
                  </a:schemeClr>
                </a:solidFill>
              </a:rPr>
              <a:t>PARTE II:</a:t>
            </a:r>
            <a:r>
              <a:rPr lang="es-SV" b="1" dirty="0" smtClean="0">
                <a:solidFill>
                  <a:schemeClr val="tx2">
                    <a:lumMod val="50000"/>
                  </a:schemeClr>
                </a:solidFill>
              </a:rPr>
              <a:t> REESTRUCTURACIÓN DEL SECTOR.</a:t>
            </a:r>
            <a:endParaRPr lang="es-SV" b="1" dirty="0">
              <a:solidFill>
                <a:schemeClr val="tx2">
                  <a:lumMod val="5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solidFill>
                  <a:schemeClr val="bg1"/>
                </a:solidFill>
              </a:rPr>
              <a:t>5</a:t>
            </a:r>
            <a:endParaRPr lang="es-SV" sz="2000" b="1"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11</a:t>
            </a:r>
            <a:endParaRPr lang="es-SV"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914360" y="880145"/>
            <a:ext cx="7114024"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a:solidFill>
                  <a:schemeClr val="tx1"/>
                </a:solidFill>
              </a:rPr>
              <a:t>5</a:t>
            </a:r>
            <a:r>
              <a:rPr lang="es-SV" b="1" u="sng" dirty="0" smtClean="0">
                <a:solidFill>
                  <a:schemeClr val="tx1"/>
                </a:solidFill>
              </a:rPr>
              <a:t>. </a:t>
            </a:r>
            <a:r>
              <a:rPr lang="es-SV" b="1" u="sng" dirty="0">
                <a:solidFill>
                  <a:schemeClr val="tx1"/>
                </a:solidFill>
              </a:rPr>
              <a:t>Fundamento de las leyes de privatización y los marcos jurídicos</a:t>
            </a:r>
            <a:r>
              <a:rPr lang="es-SV" b="1" u="sng" dirty="0" smtClean="0">
                <a:solidFill>
                  <a:schemeClr val="tx1"/>
                </a:solidFill>
              </a:rPr>
              <a:t>.</a:t>
            </a:r>
            <a:endParaRPr lang="es-SV" b="1" u="sng" dirty="0">
              <a:solidFill>
                <a:schemeClr val="tx1"/>
              </a:solidFill>
            </a:endParaRPr>
          </a:p>
        </p:txBody>
      </p:sp>
      <p:sp>
        <p:nvSpPr>
          <p:cNvPr id="2" name="1 Rectángulo"/>
          <p:cNvSpPr/>
          <p:nvPr/>
        </p:nvSpPr>
        <p:spPr>
          <a:xfrm>
            <a:off x="6012160" y="1527175"/>
            <a:ext cx="2719014" cy="461665"/>
          </a:xfrm>
          <a:prstGeom prst="rect">
            <a:avLst/>
          </a:prstGeom>
        </p:spPr>
        <p:txBody>
          <a:bodyPr wrap="none">
            <a:spAutoFit/>
          </a:bodyPr>
          <a:lstStyle/>
          <a:p>
            <a:r>
              <a:rPr lang="es-SV" sz="2000" b="1" dirty="0" smtClean="0">
                <a:latin typeface="Century Gothic" panose="020B0502020202020204" pitchFamily="34" charset="0"/>
              </a:rPr>
              <a:t>Marco Institucional</a:t>
            </a:r>
            <a:r>
              <a:rPr lang="es-SV" sz="2400" b="1" dirty="0" smtClean="0">
                <a:latin typeface="Century Gothic" panose="020B0502020202020204" pitchFamily="34" charset="0"/>
              </a:rPr>
              <a:t>: </a:t>
            </a:r>
            <a:endParaRPr lang="es-SV" sz="2400" dirty="0"/>
          </a:p>
        </p:txBody>
      </p:sp>
      <p:sp>
        <p:nvSpPr>
          <p:cNvPr id="21" name="20 CuadroTexto"/>
          <p:cNvSpPr txBox="1"/>
          <p:nvPr/>
        </p:nvSpPr>
        <p:spPr>
          <a:xfrm>
            <a:off x="1115616" y="1845399"/>
            <a:ext cx="7615558" cy="4031873"/>
          </a:xfrm>
          <a:prstGeom prst="rect">
            <a:avLst/>
          </a:prstGeom>
          <a:noFill/>
        </p:spPr>
        <p:txBody>
          <a:bodyPr wrap="square" rtlCol="0">
            <a:spAutoFit/>
          </a:bodyPr>
          <a:lstStyle/>
          <a:p>
            <a:pPr marL="285750" indent="-285750">
              <a:buFont typeface="Arial" panose="020B0604020202020204" pitchFamily="34" charset="0"/>
              <a:buChar char="•"/>
            </a:pPr>
            <a:endParaRPr lang="es-SV" sz="1600" dirty="0"/>
          </a:p>
          <a:p>
            <a:pPr algn="just"/>
            <a:r>
              <a:rPr lang="es-SV" sz="1600" dirty="0" smtClean="0"/>
              <a:t>La </a:t>
            </a:r>
            <a:r>
              <a:rPr lang="es-SV" sz="1600" dirty="0"/>
              <a:t>LGE, en su versión original, estableció un nuevo modelo de funcionamiento del sector eléctrico </a:t>
            </a:r>
            <a:r>
              <a:rPr lang="es-SV" sz="1600" dirty="0" smtClean="0"/>
              <a:t>que:</a:t>
            </a:r>
          </a:p>
          <a:p>
            <a:pPr algn="just"/>
            <a:endParaRPr lang="es-SV" sz="1600" dirty="0" smtClean="0"/>
          </a:p>
          <a:p>
            <a:pPr marL="285750" indent="-285750" algn="just">
              <a:buFont typeface="Arial" panose="020B0604020202020204" pitchFamily="34" charset="0"/>
              <a:buChar char="•"/>
            </a:pPr>
            <a:r>
              <a:rPr lang="es-SV" sz="1600" b="1" dirty="0"/>
              <a:t>O</a:t>
            </a:r>
            <a:r>
              <a:rPr lang="es-SV" sz="1600" b="1" dirty="0" smtClean="0"/>
              <a:t>torga </a:t>
            </a:r>
            <a:r>
              <a:rPr lang="es-SV" sz="1600" b="1" dirty="0"/>
              <a:t>la máxima libertad </a:t>
            </a:r>
            <a:r>
              <a:rPr lang="es-SV" sz="1600" dirty="0"/>
              <a:t>a los generadores, los distribuidores, los comercializadores y los grandes usuarios para realizar transacciones de energía en el mercado, con la centralización mínima requerida que garantice una operación confiable y segura del sistema interconectado. </a:t>
            </a:r>
            <a:endParaRPr lang="es-SV" sz="1600" dirty="0" smtClean="0"/>
          </a:p>
          <a:p>
            <a:pPr marL="285750" indent="-285750" algn="just">
              <a:buFont typeface="Arial" panose="020B0604020202020204" pitchFamily="34" charset="0"/>
              <a:buChar char="•"/>
            </a:pPr>
            <a:r>
              <a:rPr lang="es-SV" sz="1600" b="1" dirty="0" smtClean="0"/>
              <a:t>El </a:t>
            </a:r>
            <a:r>
              <a:rPr lang="es-SV" sz="1600" b="1" dirty="0"/>
              <a:t>mercado mayorista </a:t>
            </a:r>
            <a:r>
              <a:rPr lang="es-SV" sz="1600" dirty="0"/>
              <a:t>comprende un mercado de </a:t>
            </a:r>
            <a:endParaRPr lang="es-SV" sz="1600" dirty="0" smtClean="0"/>
          </a:p>
          <a:p>
            <a:pPr marL="742950" lvl="1" indent="-285750" algn="just">
              <a:buFont typeface="Century Gothic" panose="020B0502020202020204" pitchFamily="34" charset="0"/>
              <a:buChar char="−"/>
            </a:pPr>
            <a:r>
              <a:rPr lang="es-SV" sz="1600" dirty="0" smtClean="0"/>
              <a:t>contratos </a:t>
            </a:r>
            <a:r>
              <a:rPr lang="es-SV" sz="1600" dirty="0"/>
              <a:t>bilaterales libremente pactados y </a:t>
            </a:r>
            <a:endParaRPr lang="es-SV" sz="1600" dirty="0" smtClean="0"/>
          </a:p>
          <a:p>
            <a:pPr marL="742950" lvl="1" indent="-285750" algn="just">
              <a:buFont typeface="Century Gothic" panose="020B0502020202020204" pitchFamily="34" charset="0"/>
              <a:buChar char="−"/>
            </a:pPr>
            <a:r>
              <a:rPr lang="es-SV" sz="1600" dirty="0" smtClean="0"/>
              <a:t>un </a:t>
            </a:r>
            <a:r>
              <a:rPr lang="es-SV" sz="1600" dirty="0"/>
              <a:t>mercado de oportunidad (MRS) basado en las ofertas libres de precio. </a:t>
            </a:r>
            <a:endParaRPr lang="es-SV" sz="1600" dirty="0" smtClean="0"/>
          </a:p>
          <a:p>
            <a:pPr marL="285750" indent="-285750" algn="just">
              <a:buFont typeface="Arial" panose="020B0604020202020204" pitchFamily="34" charset="0"/>
              <a:buChar char="•"/>
            </a:pPr>
            <a:r>
              <a:rPr lang="es-SV" sz="1600" b="1" dirty="0" smtClean="0"/>
              <a:t>Independientemente </a:t>
            </a:r>
            <a:r>
              <a:rPr lang="es-SV" sz="1600" b="1" dirty="0"/>
              <a:t>de su tamaño</a:t>
            </a:r>
            <a:r>
              <a:rPr lang="es-SV" sz="1600" dirty="0"/>
              <a:t>, los consumidores tienen la libertad de negociar los precios del suministro de energía con el comercializador de su elección</a:t>
            </a:r>
          </a:p>
        </p:txBody>
      </p:sp>
    </p:spTree>
    <p:extLst>
      <p:ext uri="{BB962C8B-B14F-4D97-AF65-F5344CB8AC3E}">
        <p14:creationId xmlns:p14="http://schemas.microsoft.com/office/powerpoint/2010/main" val="3472037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tx2">
                    <a:lumMod val="50000"/>
                  </a:schemeClr>
                </a:solidFill>
              </a:rPr>
              <a:t>PARTE II:</a:t>
            </a:r>
            <a:r>
              <a:rPr lang="es-SV" b="1" dirty="0" smtClean="0">
                <a:solidFill>
                  <a:schemeClr val="tx2">
                    <a:lumMod val="50000"/>
                  </a:schemeClr>
                </a:solidFill>
              </a:rPr>
              <a:t> REESTRUCTURACIÓN DEL SECTOR.</a:t>
            </a:r>
            <a:endParaRPr lang="es-SV" b="1" dirty="0">
              <a:solidFill>
                <a:schemeClr val="tx2">
                  <a:lumMod val="5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solidFill>
                  <a:schemeClr val="bg1"/>
                </a:solidFill>
              </a:rPr>
              <a:t>5</a:t>
            </a:r>
            <a:endParaRPr lang="es-SV" sz="2000" b="1"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11</a:t>
            </a:r>
            <a:endParaRPr lang="es-SV"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914360" y="880145"/>
            <a:ext cx="7114024"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a:solidFill>
                  <a:schemeClr val="tx1"/>
                </a:solidFill>
              </a:rPr>
              <a:t>5</a:t>
            </a:r>
            <a:r>
              <a:rPr lang="es-SV" b="1" u="sng" dirty="0" smtClean="0">
                <a:solidFill>
                  <a:schemeClr val="tx1"/>
                </a:solidFill>
              </a:rPr>
              <a:t>. </a:t>
            </a:r>
            <a:r>
              <a:rPr lang="es-SV" b="1" u="sng" dirty="0">
                <a:solidFill>
                  <a:schemeClr val="tx1"/>
                </a:solidFill>
              </a:rPr>
              <a:t>Fundamento de las leyes de privatización y los marcos jurídicos</a:t>
            </a:r>
            <a:r>
              <a:rPr lang="es-SV" b="1" u="sng" dirty="0" smtClean="0">
                <a:solidFill>
                  <a:schemeClr val="tx1"/>
                </a:solidFill>
              </a:rPr>
              <a:t>.</a:t>
            </a:r>
            <a:endParaRPr lang="es-SV" b="1" u="sng" dirty="0">
              <a:solidFill>
                <a:schemeClr val="tx1"/>
              </a:solidFill>
            </a:endParaRPr>
          </a:p>
        </p:txBody>
      </p:sp>
      <p:sp>
        <p:nvSpPr>
          <p:cNvPr id="2" name="1 Rectángulo"/>
          <p:cNvSpPr/>
          <p:nvPr/>
        </p:nvSpPr>
        <p:spPr>
          <a:xfrm>
            <a:off x="6012160" y="1527175"/>
            <a:ext cx="2719014" cy="461665"/>
          </a:xfrm>
          <a:prstGeom prst="rect">
            <a:avLst/>
          </a:prstGeom>
        </p:spPr>
        <p:txBody>
          <a:bodyPr wrap="none">
            <a:spAutoFit/>
          </a:bodyPr>
          <a:lstStyle/>
          <a:p>
            <a:r>
              <a:rPr lang="es-SV" sz="2000" b="1" dirty="0" smtClean="0">
                <a:latin typeface="Century Gothic" panose="020B0502020202020204" pitchFamily="34" charset="0"/>
              </a:rPr>
              <a:t>Marco Institucional</a:t>
            </a:r>
            <a:r>
              <a:rPr lang="es-SV" sz="2400" b="1" dirty="0" smtClean="0">
                <a:latin typeface="Century Gothic" panose="020B0502020202020204" pitchFamily="34" charset="0"/>
              </a:rPr>
              <a:t>: </a:t>
            </a:r>
            <a:endParaRPr lang="es-SV" sz="2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074974"/>
            <a:ext cx="6779791" cy="416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618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tx2">
                    <a:lumMod val="50000"/>
                  </a:schemeClr>
                </a:solidFill>
              </a:rPr>
              <a:t>PARTE II:</a:t>
            </a:r>
            <a:r>
              <a:rPr lang="es-SV" b="1" dirty="0" smtClean="0">
                <a:solidFill>
                  <a:schemeClr val="tx2">
                    <a:lumMod val="50000"/>
                  </a:schemeClr>
                </a:solidFill>
              </a:rPr>
              <a:t> REESTRUCTURACIÓN DEL SECTOR.</a:t>
            </a:r>
            <a:endParaRPr lang="es-SV" b="1" dirty="0">
              <a:solidFill>
                <a:schemeClr val="tx2">
                  <a:lumMod val="5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5</a:t>
            </a:r>
            <a:endParaRPr lang="es-SV" dirty="0">
              <a:solidFill>
                <a:schemeClr val="bg1"/>
              </a:solidFill>
            </a:endParaRPr>
          </a:p>
        </p:txBody>
      </p:sp>
      <p:sp>
        <p:nvSpPr>
          <p:cNvPr id="11" name="10 Cheurón"/>
          <p:cNvSpPr/>
          <p:nvPr/>
        </p:nvSpPr>
        <p:spPr>
          <a:xfrm rot="5400000">
            <a:off x="68579" y="2888940"/>
            <a:ext cx="720080" cy="504056"/>
          </a:xfrm>
          <a:prstGeom prst="chevron">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solidFill>
                  <a:schemeClr val="bg1"/>
                </a:solidFill>
              </a:rPr>
              <a:t>6</a:t>
            </a:r>
            <a:endParaRPr lang="es-SV" b="1"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11</a:t>
            </a:r>
            <a:endParaRPr lang="es-SV"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914360" y="692696"/>
            <a:ext cx="7834104"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smtClean="0">
                <a:solidFill>
                  <a:schemeClr val="tx1"/>
                </a:solidFill>
              </a:rPr>
              <a:t>6. Experiencias de otros países retomadas por El Salvador.</a:t>
            </a:r>
            <a:endParaRPr lang="es-SV" b="1" u="sng" dirty="0">
              <a:solidFill>
                <a:schemeClr val="tx1"/>
              </a:solidFill>
            </a:endParaRPr>
          </a:p>
        </p:txBody>
      </p:sp>
      <p:sp>
        <p:nvSpPr>
          <p:cNvPr id="20" name="19 Rectángulo"/>
          <p:cNvSpPr/>
          <p:nvPr/>
        </p:nvSpPr>
        <p:spPr>
          <a:xfrm>
            <a:off x="1763688" y="1379192"/>
            <a:ext cx="6657355" cy="615553"/>
          </a:xfrm>
          <a:prstGeom prst="rect">
            <a:avLst/>
          </a:prstGeom>
        </p:spPr>
        <p:txBody>
          <a:bodyPr wrap="square">
            <a:spAutoFit/>
          </a:bodyPr>
          <a:lstStyle/>
          <a:p>
            <a:pPr algn="r"/>
            <a:r>
              <a:rPr lang="es-SV" sz="1600" b="1" dirty="0" smtClean="0">
                <a:latin typeface="Century Gothic" panose="020B0502020202020204" pitchFamily="34" charset="0"/>
              </a:rPr>
              <a:t>Marco </a:t>
            </a:r>
            <a:r>
              <a:rPr lang="es-SV" sz="1600" b="1" dirty="0">
                <a:latin typeface="Century Gothic" panose="020B0502020202020204" pitchFamily="34" charset="0"/>
              </a:rPr>
              <a:t>regulatorio </a:t>
            </a:r>
            <a:r>
              <a:rPr lang="es-SV" sz="1600" b="1" dirty="0"/>
              <a:t>(Descentralizado) </a:t>
            </a:r>
            <a:endParaRPr lang="es-SV" sz="1600" b="1" dirty="0" smtClean="0"/>
          </a:p>
          <a:p>
            <a:pPr algn="r"/>
            <a:r>
              <a:rPr lang="es-SV" sz="1600" b="1" dirty="0" smtClean="0"/>
              <a:t>Modelo </a:t>
            </a:r>
            <a:r>
              <a:rPr lang="es-SV" sz="1600" b="1" dirty="0"/>
              <a:t>Regulación de </a:t>
            </a:r>
            <a:r>
              <a:rPr lang="es-SV" sz="1600" b="1" dirty="0" smtClean="0"/>
              <a:t>California, Texas, ELEXON (UK </a:t>
            </a:r>
            <a:r>
              <a:rPr lang="es-SV" sz="1600" b="1" dirty="0" err="1" smtClean="0"/>
              <a:t>Wales</a:t>
            </a:r>
            <a:r>
              <a:rPr lang="es-SV" sz="1600" b="1" dirty="0" smtClean="0"/>
              <a:t>).</a:t>
            </a:r>
            <a:r>
              <a:rPr lang="es-SV" b="1" dirty="0" smtClean="0">
                <a:latin typeface="Century Gothic" panose="020B0502020202020204" pitchFamily="34" charset="0"/>
              </a:rPr>
              <a:t> </a:t>
            </a:r>
            <a:endParaRPr lang="es-SV" b="1" dirty="0"/>
          </a:p>
        </p:txBody>
      </p:sp>
      <p:sp>
        <p:nvSpPr>
          <p:cNvPr id="22" name="21 CuadroTexto"/>
          <p:cNvSpPr txBox="1"/>
          <p:nvPr/>
        </p:nvSpPr>
        <p:spPr>
          <a:xfrm>
            <a:off x="914360" y="2060848"/>
            <a:ext cx="7675320" cy="3908762"/>
          </a:xfrm>
          <a:prstGeom prst="rect">
            <a:avLst/>
          </a:prstGeom>
          <a:noFill/>
        </p:spPr>
        <p:txBody>
          <a:bodyPr wrap="square" rtlCol="0">
            <a:spAutoFit/>
          </a:bodyPr>
          <a:lstStyle/>
          <a:p>
            <a:pPr algn="just"/>
            <a:endParaRPr lang="es-SV" sz="1400" dirty="0"/>
          </a:p>
          <a:p>
            <a:pPr marL="285750" indent="-285750" algn="just">
              <a:buFont typeface="Arial" panose="020B0604020202020204" pitchFamily="34" charset="0"/>
              <a:buChar char="•"/>
            </a:pPr>
            <a:r>
              <a:rPr lang="es-SV" dirty="0" smtClean="0"/>
              <a:t>Fomento de competencia en el sector de distribución de energía con la inclusión de la figura del comercializador, así como la separación funciones, de la generación, distribución y transmisión.</a:t>
            </a:r>
          </a:p>
          <a:p>
            <a:pPr marL="285750" indent="-285750" algn="just">
              <a:buFont typeface="Arial" panose="020B0604020202020204" pitchFamily="34" charset="0"/>
              <a:buChar char="•"/>
            </a:pPr>
            <a:endParaRPr lang="es-SV" dirty="0" smtClean="0"/>
          </a:p>
          <a:p>
            <a:pPr marL="285750" indent="-285750" algn="just">
              <a:buFont typeface="Arial" panose="020B0604020202020204" pitchFamily="34" charset="0"/>
              <a:buChar char="•"/>
            </a:pPr>
            <a:r>
              <a:rPr lang="es-SV" dirty="0"/>
              <a:t>Libre acceso a líneas de transmisión para todos los participantes </a:t>
            </a:r>
            <a:r>
              <a:rPr lang="es-SV" dirty="0" smtClean="0"/>
              <a:t>del mercado</a:t>
            </a:r>
            <a:r>
              <a:rPr lang="es-SV" dirty="0"/>
              <a:t>. </a:t>
            </a:r>
            <a:endParaRPr lang="es-SV" dirty="0" smtClean="0"/>
          </a:p>
          <a:p>
            <a:pPr marL="285750" indent="-285750" algn="just">
              <a:buFont typeface="Arial" panose="020B0604020202020204" pitchFamily="34" charset="0"/>
              <a:buChar char="•"/>
            </a:pPr>
            <a:endParaRPr lang="es-SV" dirty="0"/>
          </a:p>
          <a:p>
            <a:pPr marL="285750" indent="-285750" algn="just">
              <a:buFont typeface="Arial" panose="020B0604020202020204" pitchFamily="34" charset="0"/>
              <a:buChar char="•"/>
            </a:pPr>
            <a:r>
              <a:rPr lang="es-SV" dirty="0" smtClean="0"/>
              <a:t>Se </a:t>
            </a:r>
            <a:r>
              <a:rPr lang="es-SV" dirty="0"/>
              <a:t>establecerían tarifas fijas de </a:t>
            </a:r>
            <a:r>
              <a:rPr lang="es-SV" dirty="0" smtClean="0"/>
              <a:t>transmisión reguladas y auditadas por entidades especializadas.</a:t>
            </a:r>
          </a:p>
          <a:p>
            <a:pPr marL="285750" indent="-285750" algn="just">
              <a:buFont typeface="Arial" panose="020B0604020202020204" pitchFamily="34" charset="0"/>
              <a:buChar char="•"/>
            </a:pPr>
            <a:endParaRPr lang="es-SV" dirty="0"/>
          </a:p>
          <a:p>
            <a:pPr marL="285750" indent="-285750" algn="just">
              <a:buFont typeface="Arial" panose="020B0604020202020204" pitchFamily="34" charset="0"/>
              <a:buChar char="•"/>
            </a:pPr>
            <a:r>
              <a:rPr lang="es-SV" dirty="0" smtClean="0"/>
              <a:t>Se estableció un pool descentralizado en un administrador de mercado privado</a:t>
            </a:r>
          </a:p>
        </p:txBody>
      </p:sp>
    </p:spTree>
    <p:extLst>
      <p:ext uri="{BB962C8B-B14F-4D97-AF65-F5344CB8AC3E}">
        <p14:creationId xmlns:p14="http://schemas.microsoft.com/office/powerpoint/2010/main" val="3101270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tx2">
                    <a:lumMod val="50000"/>
                  </a:schemeClr>
                </a:solidFill>
              </a:rPr>
              <a:t>PARTE II:</a:t>
            </a:r>
            <a:r>
              <a:rPr lang="es-SV" b="1" dirty="0" smtClean="0">
                <a:solidFill>
                  <a:schemeClr val="tx2">
                    <a:lumMod val="50000"/>
                  </a:schemeClr>
                </a:solidFill>
              </a:rPr>
              <a:t> REESTRUCTURACIÓN DEL SECTOR.</a:t>
            </a:r>
            <a:endParaRPr lang="es-SV" b="1" dirty="0">
              <a:solidFill>
                <a:schemeClr val="tx2">
                  <a:lumMod val="5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5</a:t>
            </a:r>
            <a:endParaRPr lang="es-SV"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sz="1600" dirty="0">
              <a:solidFill>
                <a:schemeClr val="bg1"/>
              </a:solidFill>
            </a:endParaRPr>
          </a:p>
        </p:txBody>
      </p:sp>
      <p:sp>
        <p:nvSpPr>
          <p:cNvPr id="12" name="11 Cheurón"/>
          <p:cNvSpPr/>
          <p:nvPr/>
        </p:nvSpPr>
        <p:spPr>
          <a:xfrm rot="5400000">
            <a:off x="68579" y="3465004"/>
            <a:ext cx="720080" cy="504056"/>
          </a:xfrm>
          <a:prstGeom prst="chevron">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solidFill>
                  <a:schemeClr val="bg1"/>
                </a:solidFill>
              </a:rPr>
              <a:t>7</a:t>
            </a:r>
            <a:endParaRPr lang="es-SV" sz="2000" b="1"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11</a:t>
            </a:r>
            <a:endParaRPr lang="es-SV"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914360" y="692696"/>
            <a:ext cx="7834104"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smtClean="0">
                <a:solidFill>
                  <a:schemeClr val="tx1"/>
                </a:solidFill>
              </a:rPr>
              <a:t>6. Instituciones </a:t>
            </a:r>
            <a:r>
              <a:rPr lang="es-SV" b="1" u="sng" dirty="0">
                <a:solidFill>
                  <a:schemeClr val="tx1"/>
                </a:solidFill>
              </a:rPr>
              <a:t>Involucradas en el proceso de privatización.</a:t>
            </a:r>
          </a:p>
        </p:txBody>
      </p:sp>
      <p:sp>
        <p:nvSpPr>
          <p:cNvPr id="21" name="20 CuadroTexto"/>
          <p:cNvSpPr txBox="1"/>
          <p:nvPr/>
        </p:nvSpPr>
        <p:spPr>
          <a:xfrm>
            <a:off x="1191816" y="1340768"/>
            <a:ext cx="7344816" cy="6167842"/>
          </a:xfrm>
          <a:prstGeom prst="rect">
            <a:avLst/>
          </a:prstGeom>
          <a:noFill/>
        </p:spPr>
        <p:txBody>
          <a:bodyPr wrap="square" rtlCol="0">
            <a:spAutoFit/>
          </a:bodyPr>
          <a:lstStyle/>
          <a:p>
            <a:pPr algn="just">
              <a:spcBef>
                <a:spcPct val="20000"/>
              </a:spcBef>
              <a:buFont typeface="Arial" pitchFamily="34" charset="0"/>
            </a:pPr>
            <a:r>
              <a:rPr lang="es-SV" sz="2000" b="1" u="sng" dirty="0" smtClean="0">
                <a:latin typeface="Century Gothic" panose="020B0502020202020204" pitchFamily="34" charset="0"/>
              </a:rPr>
              <a:t>El Ministerio de Economía </a:t>
            </a:r>
            <a:r>
              <a:rPr lang="es-SV" sz="2000" dirty="0" smtClean="0">
                <a:latin typeface="Century Gothic" panose="020B0502020202020204" pitchFamily="34" charset="0"/>
              </a:rPr>
              <a:t>era el ente responsable a nivel normativo de la conducción del sector energético y CEL era la institución autónoma responsable de generar y distribuir la energía eléctrica en el país.</a:t>
            </a:r>
          </a:p>
          <a:p>
            <a:pPr algn="just">
              <a:spcBef>
                <a:spcPct val="20000"/>
              </a:spcBef>
              <a:buFont typeface="Arial" pitchFamily="34" charset="0"/>
            </a:pPr>
            <a:endParaRPr lang="es-SV" sz="2000" dirty="0" smtClean="0">
              <a:latin typeface="Century Gothic" panose="020B0502020202020204" pitchFamily="34" charset="0"/>
            </a:endParaRPr>
          </a:p>
          <a:p>
            <a:pPr algn="just">
              <a:spcBef>
                <a:spcPct val="20000"/>
              </a:spcBef>
            </a:pPr>
            <a:r>
              <a:rPr lang="es-SV" sz="2000" b="1" u="sng" dirty="0" smtClean="0">
                <a:latin typeface="Century Gothic" panose="020B0502020202020204" pitchFamily="34" charset="0"/>
              </a:rPr>
              <a:t>La </a:t>
            </a:r>
            <a:r>
              <a:rPr lang="es-SV" sz="2000" b="1" u="sng" dirty="0">
                <a:latin typeface="Century Gothic" panose="020B0502020202020204" pitchFamily="34" charset="0"/>
              </a:rPr>
              <a:t>Comisión Ejecutiva Hidroeléctrica del Río Lempa (CEL) </a:t>
            </a:r>
            <a:r>
              <a:rPr lang="es-SV" sz="2000" dirty="0">
                <a:latin typeface="Century Gothic" panose="020B0502020202020204" pitchFamily="34" charset="0"/>
              </a:rPr>
              <a:t>constituía el principal ente generador, transmisor y distribuidor de energía </a:t>
            </a:r>
            <a:r>
              <a:rPr lang="es-SV" sz="2000" dirty="0" smtClean="0">
                <a:latin typeface="Century Gothic" panose="020B0502020202020204" pitchFamily="34" charset="0"/>
              </a:rPr>
              <a:t>eléctrica </a:t>
            </a:r>
            <a:r>
              <a:rPr lang="es-SV" sz="2000" dirty="0">
                <a:latin typeface="Century Gothic" panose="020B0502020202020204" pitchFamily="34" charset="0"/>
              </a:rPr>
              <a:t>en el </a:t>
            </a:r>
            <a:r>
              <a:rPr lang="es-SV" sz="2000" dirty="0" smtClean="0">
                <a:latin typeface="Century Gothic" panose="020B0502020202020204" pitchFamily="34" charset="0"/>
              </a:rPr>
              <a:t>país, </a:t>
            </a:r>
            <a:r>
              <a:rPr lang="es-SV" sz="2000" dirty="0">
                <a:latin typeface="Century Gothic" panose="020B0502020202020204" pitchFamily="34" charset="0"/>
              </a:rPr>
              <a:t>seguido por la Compañía de Alumbrado Eléctrico de San Salvador (CAESS</a:t>
            </a:r>
            <a:r>
              <a:rPr lang="es-SV" sz="2000" dirty="0" smtClean="0">
                <a:latin typeface="Century Gothic" panose="020B0502020202020204" pitchFamily="34" charset="0"/>
              </a:rPr>
              <a:t>).</a:t>
            </a:r>
          </a:p>
          <a:p>
            <a:pPr algn="just">
              <a:spcBef>
                <a:spcPct val="20000"/>
              </a:spcBef>
              <a:buFont typeface="Arial" pitchFamily="34" charset="0"/>
            </a:pPr>
            <a:r>
              <a:rPr lang="es-SV" sz="1400" dirty="0" smtClean="0">
                <a:latin typeface="Century Gothic" panose="020B0502020202020204" pitchFamily="34" charset="0"/>
              </a:rPr>
              <a:t>        La </a:t>
            </a:r>
            <a:r>
              <a:rPr lang="es-SV" sz="1400" dirty="0">
                <a:latin typeface="Century Gothic" panose="020B0502020202020204" pitchFamily="34" charset="0"/>
              </a:rPr>
              <a:t>CEL:</a:t>
            </a:r>
          </a:p>
          <a:p>
            <a:pPr marL="342900" indent="-342900" algn="just">
              <a:spcBef>
                <a:spcPct val="20000"/>
              </a:spcBef>
              <a:buFont typeface="Century Gothic" panose="020B0502020202020204" pitchFamily="34" charset="0"/>
              <a:buChar char="−"/>
            </a:pPr>
            <a:r>
              <a:rPr lang="es-SV" sz="1400" dirty="0">
                <a:latin typeface="Century Gothic" panose="020B0502020202020204" pitchFamily="34" charset="0"/>
              </a:rPr>
              <a:t>Poseía y operaba las plantas generadora de energía más grandes del país.</a:t>
            </a:r>
          </a:p>
          <a:p>
            <a:pPr marL="342900" indent="-342900" algn="just">
              <a:spcBef>
                <a:spcPct val="20000"/>
              </a:spcBef>
              <a:buFont typeface="Century Gothic" panose="020B0502020202020204" pitchFamily="34" charset="0"/>
              <a:buChar char="−"/>
            </a:pPr>
            <a:r>
              <a:rPr lang="es-SV" sz="1400" dirty="0">
                <a:latin typeface="Century Gothic" panose="020B0502020202020204" pitchFamily="34" charset="0"/>
              </a:rPr>
              <a:t>Poseía y operaba el sistema de transmisión de alto voltaje</a:t>
            </a:r>
          </a:p>
          <a:p>
            <a:pPr marL="342900" indent="-342900" algn="just">
              <a:spcBef>
                <a:spcPct val="20000"/>
              </a:spcBef>
              <a:buFont typeface="Century Gothic" panose="020B0502020202020204" pitchFamily="34" charset="0"/>
              <a:buChar char="−"/>
            </a:pPr>
            <a:r>
              <a:rPr lang="es-SV" sz="1400" dirty="0">
                <a:latin typeface="Century Gothic" panose="020B0502020202020204" pitchFamily="34" charset="0"/>
              </a:rPr>
              <a:t>Administraba la distribución.</a:t>
            </a:r>
          </a:p>
          <a:p>
            <a:pPr marL="342900" indent="-342900" algn="just">
              <a:spcBef>
                <a:spcPct val="20000"/>
              </a:spcBef>
              <a:buFont typeface="Century Gothic" panose="020B0502020202020204" pitchFamily="34" charset="0"/>
              <a:buChar char="−"/>
            </a:pPr>
            <a:r>
              <a:rPr lang="es-SV" sz="1400" dirty="0">
                <a:latin typeface="Century Gothic" panose="020B0502020202020204" pitchFamily="34" charset="0"/>
              </a:rPr>
              <a:t>Estuvo encargada de la venta de productos de petróleo de la refinería privada.</a:t>
            </a:r>
          </a:p>
          <a:p>
            <a:pPr marL="342900" indent="-342900" algn="just">
              <a:spcBef>
                <a:spcPct val="20000"/>
              </a:spcBef>
              <a:buFont typeface="Century Gothic" panose="020B0502020202020204" pitchFamily="34" charset="0"/>
              <a:buChar char="−"/>
            </a:pPr>
            <a:r>
              <a:rPr lang="es-SV" sz="1400" dirty="0">
                <a:latin typeface="Century Gothic" panose="020B0502020202020204" pitchFamily="34" charset="0"/>
              </a:rPr>
              <a:t>Establecía de las tarifas electicas. </a:t>
            </a:r>
          </a:p>
          <a:p>
            <a:pPr algn="just">
              <a:spcBef>
                <a:spcPct val="20000"/>
              </a:spcBef>
              <a:buFont typeface="Arial" pitchFamily="34" charset="0"/>
            </a:pPr>
            <a:endParaRPr lang="es-SV" sz="2000" dirty="0">
              <a:solidFill>
                <a:schemeClr val="tx2"/>
              </a:solidFill>
              <a:latin typeface="Century Gothic" panose="020B0502020202020204" pitchFamily="34" charset="0"/>
            </a:endParaRPr>
          </a:p>
          <a:p>
            <a:pPr algn="just">
              <a:spcBef>
                <a:spcPct val="20000"/>
              </a:spcBef>
              <a:buFont typeface="Arial" pitchFamily="34" charset="0"/>
            </a:pPr>
            <a:endParaRPr lang="es-SV" sz="2000" dirty="0">
              <a:solidFill>
                <a:schemeClr val="tx2"/>
              </a:solidFill>
              <a:latin typeface="Century Gothic" panose="020B0502020202020204" pitchFamily="34" charset="0"/>
            </a:endParaRPr>
          </a:p>
          <a:p>
            <a:pPr algn="just">
              <a:spcBef>
                <a:spcPct val="20000"/>
              </a:spcBef>
            </a:pPr>
            <a:endParaRPr lang="es-SV" sz="2000"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901761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tx2">
                    <a:lumMod val="50000"/>
                  </a:schemeClr>
                </a:solidFill>
              </a:rPr>
              <a:t>PARTE II:</a:t>
            </a:r>
            <a:r>
              <a:rPr lang="es-SV" b="1" dirty="0" smtClean="0">
                <a:solidFill>
                  <a:schemeClr val="tx2">
                    <a:lumMod val="50000"/>
                  </a:schemeClr>
                </a:solidFill>
              </a:rPr>
              <a:t> REESTRUCTURACIÓN DEL SECTOR.</a:t>
            </a:r>
            <a:endParaRPr lang="es-SV" b="1" dirty="0">
              <a:solidFill>
                <a:schemeClr val="tx2">
                  <a:lumMod val="5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3488" y="6165340"/>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5</a:t>
            </a:r>
            <a:endParaRPr lang="es-SV"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sz="1600"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sz="2000" dirty="0">
              <a:solidFill>
                <a:schemeClr val="bg1"/>
              </a:solidFill>
            </a:endParaRPr>
          </a:p>
        </p:txBody>
      </p:sp>
      <p:sp>
        <p:nvSpPr>
          <p:cNvPr id="13" name="12 Cheurón"/>
          <p:cNvSpPr/>
          <p:nvPr/>
        </p:nvSpPr>
        <p:spPr>
          <a:xfrm rot="5400000">
            <a:off x="68579" y="4041068"/>
            <a:ext cx="720080" cy="504056"/>
          </a:xfrm>
          <a:prstGeom prst="chevron">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solidFill>
                  <a:schemeClr val="bg1"/>
                </a:solidFill>
              </a:rPr>
              <a:t>8</a:t>
            </a:r>
            <a:endParaRPr lang="es-SV" b="1"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11</a:t>
            </a:r>
            <a:endParaRPr lang="es-SV"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4010704" y="692696"/>
            <a:ext cx="4809768"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smtClean="0">
                <a:solidFill>
                  <a:schemeClr val="tx1"/>
                </a:solidFill>
              </a:rPr>
              <a:t>8. Lecciones Aprendidas.</a:t>
            </a:r>
            <a:endParaRPr lang="es-SV" b="1" u="sng" dirty="0">
              <a:solidFill>
                <a:schemeClr val="tx1"/>
              </a:solidFill>
            </a:endParaRPr>
          </a:p>
        </p:txBody>
      </p:sp>
      <p:sp>
        <p:nvSpPr>
          <p:cNvPr id="19" name="18 CuadroTexto"/>
          <p:cNvSpPr txBox="1"/>
          <p:nvPr/>
        </p:nvSpPr>
        <p:spPr>
          <a:xfrm>
            <a:off x="3496072" y="1268760"/>
            <a:ext cx="5324400" cy="5016758"/>
          </a:xfrm>
          <a:prstGeom prst="rect">
            <a:avLst/>
          </a:prstGeom>
          <a:noFill/>
        </p:spPr>
        <p:txBody>
          <a:bodyPr wrap="square" rtlCol="0">
            <a:spAutoFit/>
          </a:bodyPr>
          <a:lstStyle/>
          <a:p>
            <a:pPr marL="342900" indent="-342900" algn="just">
              <a:buFont typeface="+mj-lt"/>
              <a:buAutoNum type="arabicPeriod"/>
            </a:pPr>
            <a:r>
              <a:rPr lang="es-SV" b="1" dirty="0" smtClean="0"/>
              <a:t>No puede desarrollarse un mercado eléctrico sin:</a:t>
            </a:r>
          </a:p>
          <a:p>
            <a:pPr algn="just"/>
            <a:endParaRPr lang="es-SV" dirty="0"/>
          </a:p>
          <a:p>
            <a:pPr marL="633413" indent="-285750" algn="just">
              <a:buFont typeface="Century Gothic" panose="020B0502020202020204" pitchFamily="34" charset="0"/>
              <a:buChar char="−"/>
            </a:pPr>
            <a:r>
              <a:rPr lang="es-SV" dirty="0" smtClean="0"/>
              <a:t>Una planificación estratégica de mediano y largo plazo.</a:t>
            </a:r>
          </a:p>
          <a:p>
            <a:pPr marL="633413" indent="-285750" algn="just">
              <a:buFont typeface="Century Gothic" panose="020B0502020202020204" pitchFamily="34" charset="0"/>
              <a:buChar char="−"/>
            </a:pPr>
            <a:r>
              <a:rPr lang="es-SV" dirty="0" smtClean="0"/>
              <a:t>Una política energética definida. </a:t>
            </a:r>
          </a:p>
          <a:p>
            <a:pPr marL="633413" indent="-285750" algn="just">
              <a:buFont typeface="Century Gothic" panose="020B0502020202020204" pitchFamily="34" charset="0"/>
              <a:buChar char="−"/>
            </a:pPr>
            <a:r>
              <a:rPr lang="es-SV" dirty="0" smtClean="0"/>
              <a:t>un marco regulatorio que promueva la inversión y el desarrollo del sector energético.</a:t>
            </a:r>
          </a:p>
          <a:p>
            <a:pPr algn="just"/>
            <a:endParaRPr lang="es-SV" dirty="0"/>
          </a:p>
          <a:p>
            <a:pPr marL="342900" indent="-342900" algn="just">
              <a:buFont typeface="+mj-lt"/>
              <a:buAutoNum type="arabicPeriod" startAt="2"/>
            </a:pPr>
            <a:r>
              <a:rPr lang="es-SV" b="1" dirty="0" smtClean="0"/>
              <a:t>Se requiere una vigilancia constante</a:t>
            </a:r>
            <a:r>
              <a:rPr lang="es-SV" dirty="0" smtClean="0"/>
              <a:t> del funcionamiento del mercado energético.</a:t>
            </a:r>
          </a:p>
          <a:p>
            <a:pPr marL="342900" indent="-342900" algn="just">
              <a:buFont typeface="+mj-lt"/>
              <a:buAutoNum type="arabicPeriod" startAt="2"/>
            </a:pPr>
            <a:endParaRPr lang="es-SV" dirty="0"/>
          </a:p>
          <a:p>
            <a:pPr marL="342900" indent="-342900" algn="just">
              <a:buFont typeface="+mj-lt"/>
              <a:buAutoNum type="arabicPeriod" startAt="3"/>
            </a:pPr>
            <a:r>
              <a:rPr lang="es-SV" b="1" dirty="0" smtClean="0"/>
              <a:t>Se requiere un marco que regulatorio </a:t>
            </a:r>
            <a:r>
              <a:rPr lang="es-SV" dirty="0" smtClean="0"/>
              <a:t>que promueva la inversión en fuentes de energía renovable no convencional, para diversificar la matriz.</a:t>
            </a:r>
            <a:endParaRPr lang="es-SV" sz="1400" dirty="0" smtClean="0"/>
          </a:p>
          <a:p>
            <a:endParaRPr lang="es-SV" sz="1400"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749" r="31501" b="33463"/>
          <a:stretch/>
        </p:blipFill>
        <p:spPr bwMode="auto">
          <a:xfrm>
            <a:off x="945167" y="1800250"/>
            <a:ext cx="2007533" cy="1916782"/>
          </a:xfrm>
          <a:prstGeom prst="round2Same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83"/>
          <a:stretch/>
        </p:blipFill>
        <p:spPr bwMode="auto">
          <a:xfrm>
            <a:off x="827584" y="4514636"/>
            <a:ext cx="2668488" cy="1290628"/>
          </a:xfrm>
          <a:prstGeom prst="snip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331640" y="4365104"/>
            <a:ext cx="2088232" cy="307777"/>
          </a:xfrm>
          <a:prstGeom prst="rect">
            <a:avLst/>
          </a:prstGeom>
          <a:solidFill>
            <a:schemeClr val="bg1"/>
          </a:solidFill>
        </p:spPr>
        <p:txBody>
          <a:bodyPr wrap="square" rtlCol="0">
            <a:spAutoFit/>
          </a:bodyPr>
          <a:lstStyle/>
          <a:p>
            <a:pPr algn="ctr"/>
            <a:r>
              <a:rPr lang="es-SV" sz="1400" b="1" dirty="0" smtClean="0"/>
              <a:t>Mercado Eléctrico</a:t>
            </a:r>
            <a:endParaRPr lang="es-SV" sz="1400" b="1" dirty="0"/>
          </a:p>
        </p:txBody>
      </p:sp>
    </p:spTree>
    <p:extLst>
      <p:ext uri="{BB962C8B-B14F-4D97-AF65-F5344CB8AC3E}">
        <p14:creationId xmlns:p14="http://schemas.microsoft.com/office/powerpoint/2010/main" val="4198389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tx2">
                    <a:lumMod val="50000"/>
                  </a:schemeClr>
                </a:solidFill>
              </a:rPr>
              <a:t>PARTE II:</a:t>
            </a:r>
            <a:r>
              <a:rPr lang="es-SV" b="1" dirty="0" smtClean="0">
                <a:solidFill>
                  <a:schemeClr val="tx2">
                    <a:lumMod val="50000"/>
                  </a:schemeClr>
                </a:solidFill>
              </a:rPr>
              <a:t> REESTRUCTURACIÓN DEL SECTOR.</a:t>
            </a:r>
            <a:endParaRPr lang="es-SV" b="1" dirty="0">
              <a:solidFill>
                <a:schemeClr val="tx2">
                  <a:lumMod val="5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5</a:t>
            </a:r>
            <a:endParaRPr lang="es-SV"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sz="1600"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sz="2000"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sz="1600" dirty="0">
              <a:solidFill>
                <a:schemeClr val="bg1"/>
              </a:solidFill>
            </a:endParaRPr>
          </a:p>
        </p:txBody>
      </p:sp>
      <p:sp>
        <p:nvSpPr>
          <p:cNvPr id="14" name="13 Cheurón"/>
          <p:cNvSpPr/>
          <p:nvPr/>
        </p:nvSpPr>
        <p:spPr>
          <a:xfrm rot="5400000">
            <a:off x="59073" y="4617132"/>
            <a:ext cx="720080" cy="504056"/>
          </a:xfrm>
          <a:prstGeom prst="chevron">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solidFill>
                  <a:schemeClr val="bg1"/>
                </a:solidFill>
              </a:rPr>
              <a:t>9</a:t>
            </a:r>
            <a:endParaRPr lang="es-SV" b="1"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11</a:t>
            </a:r>
            <a:endParaRPr lang="es-SV"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1202392" y="692696"/>
            <a:ext cx="4809768"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a:solidFill>
                  <a:schemeClr val="tx1"/>
                </a:solidFill>
              </a:rPr>
              <a:t>9</a:t>
            </a:r>
            <a:r>
              <a:rPr lang="es-SV" b="1" u="sng" dirty="0" smtClean="0">
                <a:solidFill>
                  <a:schemeClr val="tx1"/>
                </a:solidFill>
              </a:rPr>
              <a:t>. Implementación de Nuevas Leyes.</a:t>
            </a:r>
            <a:endParaRPr lang="es-SV" b="1" u="sng" dirty="0">
              <a:solidFill>
                <a:schemeClr val="tx1"/>
              </a:solidFill>
            </a:endParaRPr>
          </a:p>
        </p:txBody>
      </p:sp>
      <p:sp>
        <p:nvSpPr>
          <p:cNvPr id="19" name="18 CuadroTexto"/>
          <p:cNvSpPr txBox="1"/>
          <p:nvPr/>
        </p:nvSpPr>
        <p:spPr>
          <a:xfrm>
            <a:off x="1188312" y="1389139"/>
            <a:ext cx="7632160" cy="4862870"/>
          </a:xfrm>
          <a:prstGeom prst="rect">
            <a:avLst/>
          </a:prstGeom>
          <a:noFill/>
        </p:spPr>
        <p:txBody>
          <a:bodyPr wrap="square" rtlCol="0">
            <a:spAutoFit/>
          </a:bodyPr>
          <a:lstStyle/>
          <a:p>
            <a:r>
              <a:rPr lang="es-SV" b="1" dirty="0" smtClean="0"/>
              <a:t>Decreto Legislativo No 1216</a:t>
            </a:r>
          </a:p>
          <a:p>
            <a:r>
              <a:rPr lang="es-SV" b="1" dirty="0" smtClean="0"/>
              <a:t>11 Abril de 2003:</a:t>
            </a:r>
          </a:p>
          <a:p>
            <a:endParaRPr lang="es-SV" b="1" dirty="0"/>
          </a:p>
          <a:p>
            <a:pPr marL="633413" indent="-285750" algn="just">
              <a:buFont typeface="Century Gothic" panose="020B0502020202020204" pitchFamily="34" charset="0"/>
              <a:buChar char="−"/>
            </a:pPr>
            <a:r>
              <a:rPr lang="es-SV" sz="1600" dirty="0" smtClean="0"/>
              <a:t>Se otorga a SIGET el control de prácticas anticompetitivas.</a:t>
            </a:r>
          </a:p>
          <a:p>
            <a:pPr marL="633413" indent="-285750" algn="just">
              <a:buFont typeface="Century Gothic" panose="020B0502020202020204" pitchFamily="34" charset="0"/>
              <a:buChar char="−"/>
            </a:pPr>
            <a:r>
              <a:rPr lang="es-SV" sz="1600" dirty="0" smtClean="0"/>
              <a:t>Se crea la figura del comercializador independiente. </a:t>
            </a:r>
          </a:p>
          <a:p>
            <a:pPr marL="633413" indent="-285750" algn="just">
              <a:buFont typeface="Century Gothic" panose="020B0502020202020204" pitchFamily="34" charset="0"/>
              <a:buChar char="−"/>
            </a:pPr>
            <a:r>
              <a:rPr lang="es-SV" sz="1600" dirty="0" smtClean="0"/>
              <a:t>Se requiere autorización para retirar plantas del sistema.</a:t>
            </a:r>
          </a:p>
          <a:p>
            <a:pPr marL="633413" indent="-285750" algn="just">
              <a:buFont typeface="Century Gothic" panose="020B0502020202020204" pitchFamily="34" charset="0"/>
              <a:buChar char="−"/>
            </a:pPr>
            <a:r>
              <a:rPr lang="es-SV" sz="1600" dirty="0" smtClean="0"/>
              <a:t>Se le otorga mayor autoridad a SIGET para regular tarifas.</a:t>
            </a:r>
          </a:p>
          <a:p>
            <a:pPr marL="633413" indent="-285750" algn="just">
              <a:buFont typeface="Century Gothic" panose="020B0502020202020204" pitchFamily="34" charset="0"/>
              <a:buChar char="−"/>
            </a:pPr>
            <a:r>
              <a:rPr lang="es-SV" sz="1600" dirty="0" smtClean="0"/>
              <a:t>Los comercializadores independientes participan como accionistas de la UT.</a:t>
            </a:r>
          </a:p>
          <a:p>
            <a:pPr marL="633413" indent="-285750" algn="just">
              <a:buFont typeface="Century Gothic" panose="020B0502020202020204" pitchFamily="34" charset="0"/>
              <a:buChar char="−"/>
            </a:pPr>
            <a:r>
              <a:rPr lang="es-SV" sz="1600" dirty="0" smtClean="0"/>
              <a:t>ETESAL: responsable del planteamiento y expansión de la red de transmisión.</a:t>
            </a:r>
          </a:p>
          <a:p>
            <a:pPr marL="633413" indent="-285750" algn="just">
              <a:buFont typeface="Century Gothic" panose="020B0502020202020204" pitchFamily="34" charset="0"/>
              <a:buChar char="−"/>
            </a:pPr>
            <a:r>
              <a:rPr lang="es-SV" sz="1600" dirty="0" smtClean="0"/>
              <a:t>Cargos por uso del sistema de transmisión.</a:t>
            </a:r>
          </a:p>
          <a:p>
            <a:pPr marL="633413" indent="-285750" algn="just">
              <a:buFont typeface="Century Gothic" panose="020B0502020202020204" pitchFamily="34" charset="0"/>
              <a:buChar char="−"/>
            </a:pPr>
            <a:r>
              <a:rPr lang="es-SV" sz="1600" dirty="0" smtClean="0"/>
              <a:t>Se incluye el precio de potencia y energía de los contratos de suministro de largo plazo por la SIGET en los costos de generación transferibles a tarifa.</a:t>
            </a:r>
          </a:p>
          <a:p>
            <a:pPr marL="633413" indent="-285750" algn="just">
              <a:buFont typeface="Century Gothic" panose="020B0502020202020204" pitchFamily="34" charset="0"/>
              <a:buChar char="−"/>
            </a:pPr>
            <a:r>
              <a:rPr lang="es-SV" sz="1600" dirty="0" smtClean="0"/>
              <a:t>Se establece el mercado spot con base en los costos de generación cuando no existen las condiciones para garantizar la competencia.</a:t>
            </a:r>
          </a:p>
          <a:p>
            <a:pPr algn="just"/>
            <a:endParaRPr lang="es-SV" dirty="0"/>
          </a:p>
          <a:p>
            <a:endParaRPr lang="es-SV" sz="1400" dirty="0"/>
          </a:p>
        </p:txBody>
      </p:sp>
    </p:spTree>
    <p:extLst>
      <p:ext uri="{BB962C8B-B14F-4D97-AF65-F5344CB8AC3E}">
        <p14:creationId xmlns:p14="http://schemas.microsoft.com/office/powerpoint/2010/main" val="2979701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tx2">
                    <a:lumMod val="50000"/>
                  </a:schemeClr>
                </a:solidFill>
              </a:rPr>
              <a:t>PARTE II:</a:t>
            </a:r>
            <a:r>
              <a:rPr lang="es-SV" b="1" dirty="0" smtClean="0">
                <a:solidFill>
                  <a:schemeClr val="tx2">
                    <a:lumMod val="50000"/>
                  </a:schemeClr>
                </a:solidFill>
              </a:rPr>
              <a:t> REESTRUCTURACIÓN DEL SECTOR.</a:t>
            </a:r>
            <a:endParaRPr lang="es-SV" b="1" dirty="0">
              <a:solidFill>
                <a:schemeClr val="tx2">
                  <a:lumMod val="5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5</a:t>
            </a:r>
            <a:endParaRPr lang="es-SV"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sz="1600"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sz="2000"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sz="1600" dirty="0">
              <a:solidFill>
                <a:schemeClr val="bg1"/>
              </a:solidFill>
            </a:endParaRPr>
          </a:p>
        </p:txBody>
      </p:sp>
      <p:sp>
        <p:nvSpPr>
          <p:cNvPr id="14" name="13 Cheurón"/>
          <p:cNvSpPr/>
          <p:nvPr/>
        </p:nvSpPr>
        <p:spPr>
          <a:xfrm rot="5400000">
            <a:off x="59073" y="4617132"/>
            <a:ext cx="720080" cy="504056"/>
          </a:xfrm>
          <a:prstGeom prst="chevron">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solidFill>
                  <a:schemeClr val="bg1"/>
                </a:solidFill>
              </a:rPr>
              <a:t>9</a:t>
            </a:r>
            <a:endParaRPr lang="es-SV" b="1"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11</a:t>
            </a:r>
            <a:endParaRPr lang="es-SV"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1202392" y="692696"/>
            <a:ext cx="4809768"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a:solidFill>
                  <a:schemeClr val="tx1"/>
                </a:solidFill>
              </a:rPr>
              <a:t>9</a:t>
            </a:r>
            <a:r>
              <a:rPr lang="es-SV" b="1" u="sng" dirty="0" smtClean="0">
                <a:solidFill>
                  <a:schemeClr val="tx1"/>
                </a:solidFill>
              </a:rPr>
              <a:t>. Implementación de Nuevas Leyes.</a:t>
            </a:r>
            <a:endParaRPr lang="es-SV" b="1" u="sng" dirty="0">
              <a:solidFill>
                <a:schemeClr val="tx1"/>
              </a:solidFill>
            </a:endParaRPr>
          </a:p>
        </p:txBody>
      </p:sp>
      <p:sp>
        <p:nvSpPr>
          <p:cNvPr id="19" name="18 CuadroTexto"/>
          <p:cNvSpPr txBox="1"/>
          <p:nvPr/>
        </p:nvSpPr>
        <p:spPr>
          <a:xfrm>
            <a:off x="1188312" y="1347152"/>
            <a:ext cx="7632160" cy="5293757"/>
          </a:xfrm>
          <a:prstGeom prst="rect">
            <a:avLst/>
          </a:prstGeom>
          <a:noFill/>
        </p:spPr>
        <p:txBody>
          <a:bodyPr wrap="square" rtlCol="0">
            <a:spAutoFit/>
          </a:bodyPr>
          <a:lstStyle/>
          <a:p>
            <a:r>
              <a:rPr lang="es-SV" b="1" dirty="0" smtClean="0"/>
              <a:t>Decreto Legislativo No 528 de 2004</a:t>
            </a:r>
          </a:p>
          <a:p>
            <a:r>
              <a:rPr lang="es-SV" b="1" dirty="0" smtClean="0"/>
              <a:t>Ley de Competencia:</a:t>
            </a:r>
          </a:p>
          <a:p>
            <a:endParaRPr lang="es-SV" b="1" dirty="0"/>
          </a:p>
          <a:p>
            <a:pPr marL="633413" indent="-285750" algn="just">
              <a:buFont typeface="Century Gothic" panose="020B0502020202020204" pitchFamily="34" charset="0"/>
              <a:buChar char="−"/>
            </a:pPr>
            <a:r>
              <a:rPr lang="es-SV" dirty="0" smtClean="0"/>
              <a:t>Se crea la Superintendencia de Competencia y el marco legal para regular y vigilar la competencia en los mercados. Se deroga las facultades a la SIGET para investigar y comprobar prácticas anticompetitivas y abusos de poder del mercado.</a:t>
            </a:r>
          </a:p>
          <a:p>
            <a:pPr marL="347663" algn="just"/>
            <a:endParaRPr lang="es-SV" dirty="0" smtClean="0"/>
          </a:p>
          <a:p>
            <a:pPr marL="1588" algn="just"/>
            <a:r>
              <a:rPr lang="es-SV" b="1" dirty="0" smtClean="0"/>
              <a:t>Decreto Legislativo No. 1018</a:t>
            </a:r>
          </a:p>
          <a:p>
            <a:pPr marL="1588" algn="just"/>
            <a:r>
              <a:rPr lang="es-SV" b="1" dirty="0" smtClean="0"/>
              <a:t>30 de marzo de 2006</a:t>
            </a:r>
          </a:p>
          <a:p>
            <a:pPr marL="1588" algn="just"/>
            <a:endParaRPr lang="es-SV" b="1" dirty="0" smtClean="0"/>
          </a:p>
          <a:p>
            <a:pPr marL="633413" indent="-285750" algn="just">
              <a:buFont typeface="Century Gothic" panose="020B0502020202020204" pitchFamily="34" charset="0"/>
              <a:buChar char="−"/>
            </a:pPr>
            <a:r>
              <a:rPr lang="es-SV" dirty="0" smtClean="0"/>
              <a:t>Establece que la SIGET y la Superintendencia de Competencia definirán en forma fundamentada y conjunta si las condiciones del mercado no garantizan la competencia en los precios ofertados en el MRS.</a:t>
            </a:r>
          </a:p>
          <a:p>
            <a:pPr marL="1588" algn="just"/>
            <a:endParaRPr lang="es-SV" dirty="0" smtClean="0"/>
          </a:p>
          <a:p>
            <a:pPr algn="just"/>
            <a:endParaRPr lang="es-SV" dirty="0"/>
          </a:p>
          <a:p>
            <a:endParaRPr lang="es-SV" sz="1400" dirty="0"/>
          </a:p>
        </p:txBody>
      </p:sp>
    </p:spTree>
    <p:extLst>
      <p:ext uri="{BB962C8B-B14F-4D97-AF65-F5344CB8AC3E}">
        <p14:creationId xmlns:p14="http://schemas.microsoft.com/office/powerpoint/2010/main" val="16180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411760" y="991269"/>
            <a:ext cx="6552728" cy="5318051"/>
          </a:xfrm>
        </p:spPr>
        <p:txBody>
          <a:bodyPr>
            <a:normAutofit fontScale="92500" lnSpcReduction="10000"/>
          </a:bodyPr>
          <a:lstStyle/>
          <a:p>
            <a:pPr marL="0" lvl="0" indent="0">
              <a:buNone/>
            </a:pPr>
            <a:r>
              <a:rPr lang="es-SV" sz="2800" u="sng" dirty="0" smtClean="0"/>
              <a:t>Contenido:</a:t>
            </a:r>
            <a:endParaRPr lang="es-SV" sz="2800" dirty="0"/>
          </a:p>
          <a:p>
            <a:pPr marL="457200" indent="-457200" algn="just">
              <a:buFont typeface="+mj-lt"/>
              <a:buAutoNum type="arabicPeriod"/>
            </a:pPr>
            <a:r>
              <a:rPr lang="es-SV" sz="1900" b="1" dirty="0" smtClean="0">
                <a:solidFill>
                  <a:schemeClr val="tx2">
                    <a:lumMod val="60000"/>
                    <a:lumOff val="40000"/>
                  </a:schemeClr>
                </a:solidFill>
              </a:rPr>
              <a:t>Matriz Energética de Generación.</a:t>
            </a:r>
          </a:p>
          <a:p>
            <a:pPr marL="457200" indent="-457200" algn="just">
              <a:buFont typeface="+mj-lt"/>
              <a:buAutoNum type="arabicPeriod"/>
            </a:pPr>
            <a:r>
              <a:rPr lang="es-SV" sz="1900" b="1" dirty="0" smtClean="0">
                <a:solidFill>
                  <a:schemeClr val="tx2">
                    <a:lumMod val="60000"/>
                    <a:lumOff val="40000"/>
                  </a:schemeClr>
                </a:solidFill>
              </a:rPr>
              <a:t>Entidades públicas y privadas del sector.</a:t>
            </a:r>
          </a:p>
          <a:p>
            <a:pPr marL="457200" indent="-457200" algn="just">
              <a:buFont typeface="+mj-lt"/>
              <a:buAutoNum type="arabicPeriod"/>
            </a:pPr>
            <a:r>
              <a:rPr lang="es-SV" sz="1900" b="1" dirty="0">
                <a:solidFill>
                  <a:schemeClr val="tx2">
                    <a:lumMod val="60000"/>
                    <a:lumOff val="40000"/>
                  </a:schemeClr>
                </a:solidFill>
              </a:rPr>
              <a:t>Redes de Transmisión y Distribución.</a:t>
            </a:r>
          </a:p>
          <a:p>
            <a:pPr marL="457200" indent="-457200" algn="just">
              <a:buFont typeface="+mj-lt"/>
              <a:buAutoNum type="arabicPeriod"/>
            </a:pPr>
            <a:r>
              <a:rPr lang="es-SV" sz="1900" b="1" dirty="0" smtClean="0">
                <a:solidFill>
                  <a:schemeClr val="tx2">
                    <a:lumMod val="50000"/>
                  </a:schemeClr>
                </a:solidFill>
              </a:rPr>
              <a:t>Razones para la reestructuración.</a:t>
            </a:r>
          </a:p>
          <a:p>
            <a:pPr marL="457200" indent="-457200" algn="just">
              <a:buFont typeface="+mj-lt"/>
              <a:buAutoNum type="arabicPeriod"/>
            </a:pPr>
            <a:r>
              <a:rPr lang="es-SV" sz="1900" b="1" dirty="0" smtClean="0">
                <a:solidFill>
                  <a:schemeClr val="tx2">
                    <a:lumMod val="50000"/>
                  </a:schemeClr>
                </a:solidFill>
              </a:rPr>
              <a:t>Fundamento de las leyes de privatización y los marcos jurídicos.</a:t>
            </a:r>
          </a:p>
          <a:p>
            <a:pPr marL="457200" indent="-457200" algn="just">
              <a:buFont typeface="+mj-lt"/>
              <a:buAutoNum type="arabicPeriod"/>
            </a:pPr>
            <a:r>
              <a:rPr lang="es-SV" sz="1900" b="1" dirty="0" smtClean="0">
                <a:solidFill>
                  <a:schemeClr val="tx2">
                    <a:lumMod val="50000"/>
                  </a:schemeClr>
                </a:solidFill>
              </a:rPr>
              <a:t>Experiencias de otros países retomadas en El Salvador.</a:t>
            </a:r>
          </a:p>
          <a:p>
            <a:pPr marL="457200" indent="-457200" algn="just">
              <a:buFont typeface="+mj-lt"/>
              <a:buAutoNum type="arabicPeriod"/>
            </a:pPr>
            <a:r>
              <a:rPr lang="es-SV" sz="1900" b="1" dirty="0" smtClean="0">
                <a:solidFill>
                  <a:schemeClr val="tx2">
                    <a:lumMod val="50000"/>
                  </a:schemeClr>
                </a:solidFill>
              </a:rPr>
              <a:t>Instituciones Involucradas en el proceso de privatización.</a:t>
            </a:r>
          </a:p>
          <a:p>
            <a:pPr marL="457200" indent="-457200" algn="just">
              <a:buFont typeface="+mj-lt"/>
              <a:buAutoNum type="arabicPeriod"/>
            </a:pPr>
            <a:r>
              <a:rPr lang="es-SV" sz="1900" b="1" dirty="0">
                <a:solidFill>
                  <a:schemeClr val="tx2">
                    <a:lumMod val="50000"/>
                  </a:schemeClr>
                </a:solidFill>
              </a:rPr>
              <a:t>Lecciones aprendidas en proceso de privatización.</a:t>
            </a:r>
          </a:p>
          <a:p>
            <a:pPr marL="457200" indent="-457200" algn="just">
              <a:buFont typeface="+mj-lt"/>
              <a:buAutoNum type="arabicPeriod"/>
            </a:pPr>
            <a:r>
              <a:rPr lang="es-SV" sz="1900" b="1" dirty="0" smtClean="0">
                <a:solidFill>
                  <a:schemeClr val="tx2">
                    <a:lumMod val="50000"/>
                  </a:schemeClr>
                </a:solidFill>
              </a:rPr>
              <a:t>Implementación de nuevas leyes.</a:t>
            </a:r>
          </a:p>
          <a:p>
            <a:pPr marL="457200" indent="-457200" algn="just">
              <a:buFont typeface="+mj-lt"/>
              <a:buAutoNum type="arabicPeriod"/>
            </a:pPr>
            <a:r>
              <a:rPr lang="es-SV" sz="1900" b="1" dirty="0" smtClean="0">
                <a:solidFill>
                  <a:schemeClr val="tx2">
                    <a:lumMod val="50000"/>
                  </a:schemeClr>
                </a:solidFill>
              </a:rPr>
              <a:t>Los resultados de la privatización.</a:t>
            </a:r>
          </a:p>
          <a:p>
            <a:pPr marL="457200" indent="-457200" algn="just">
              <a:buFont typeface="+mj-lt"/>
              <a:buAutoNum type="arabicPeriod"/>
            </a:pPr>
            <a:r>
              <a:rPr lang="es-SV" sz="1900" b="1" dirty="0" smtClean="0">
                <a:solidFill>
                  <a:schemeClr val="accent3">
                    <a:lumMod val="50000"/>
                  </a:schemeClr>
                </a:solidFill>
              </a:rPr>
              <a:t>Plan de expansión de la generación de electricidad 2013-2018.</a:t>
            </a:r>
          </a:p>
          <a:p>
            <a:pPr marL="457200" indent="-457200" algn="just">
              <a:buFont typeface="+mj-lt"/>
              <a:buAutoNum type="arabicPeriod"/>
            </a:pPr>
            <a:r>
              <a:rPr lang="es-SV" sz="1900" b="1" dirty="0" smtClean="0">
                <a:solidFill>
                  <a:schemeClr val="accent3">
                    <a:lumMod val="50000"/>
                  </a:schemeClr>
                </a:solidFill>
              </a:rPr>
              <a:t>La inclusión de Gas Natural.</a:t>
            </a:r>
          </a:p>
          <a:p>
            <a:pPr marL="0" indent="0" algn="just">
              <a:buNone/>
            </a:pPr>
            <a:endParaRPr lang="es-SV" sz="2100" dirty="0"/>
          </a:p>
          <a:p>
            <a:endParaRPr lang="es-SV" dirty="0"/>
          </a:p>
        </p:txBody>
      </p:sp>
      <p:sp>
        <p:nvSpPr>
          <p:cNvPr id="3" name="2 Título"/>
          <p:cNvSpPr>
            <a:spLocks noGrp="1"/>
          </p:cNvSpPr>
          <p:nvPr>
            <p:ph type="title"/>
          </p:nvPr>
        </p:nvSpPr>
        <p:spPr/>
        <p:txBody>
          <a:bodyPr/>
          <a:lstStyle/>
          <a:p>
            <a:r>
              <a:rPr lang="es-SV" b="1" dirty="0" smtClean="0"/>
              <a:t>Información General sobre el Sector Eléctrico de El Salvador.</a:t>
            </a:r>
            <a:endParaRPr lang="es-SV" b="1" dirty="0"/>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pic>
        <p:nvPicPr>
          <p:cNvPr id="6" name="Picture 2" descr="C:\Users\dmurcia.CNE\Desktop\ORGANIZANDO\Logos\LOGO.png"/>
          <p:cNvPicPr>
            <a:picLocks noChangeAspect="1" noChangeArrowheads="1"/>
          </p:cNvPicPr>
          <p:nvPr/>
        </p:nvPicPr>
        <p:blipFill>
          <a:blip r:embed="rId3" cstate="print"/>
          <a:srcRect/>
          <a:stretch>
            <a:fillRect/>
          </a:stretch>
        </p:blipFill>
        <p:spPr bwMode="auto">
          <a:xfrm>
            <a:off x="683568" y="2954696"/>
            <a:ext cx="1443056" cy="1122376"/>
          </a:xfrm>
          <a:prstGeom prst="rect">
            <a:avLst/>
          </a:prstGeom>
          <a:noFill/>
        </p:spPr>
      </p:pic>
    </p:spTree>
    <p:extLst>
      <p:ext uri="{BB962C8B-B14F-4D97-AF65-F5344CB8AC3E}">
        <p14:creationId xmlns:p14="http://schemas.microsoft.com/office/powerpoint/2010/main" val="3685022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tx2">
                    <a:lumMod val="50000"/>
                  </a:schemeClr>
                </a:solidFill>
              </a:rPr>
              <a:t>PARTE II:</a:t>
            </a:r>
            <a:r>
              <a:rPr lang="es-SV" b="1" dirty="0" smtClean="0">
                <a:solidFill>
                  <a:schemeClr val="tx2">
                    <a:lumMod val="50000"/>
                  </a:schemeClr>
                </a:solidFill>
              </a:rPr>
              <a:t> REESTRUCTURACIÓN DEL SECTOR.</a:t>
            </a:r>
            <a:endParaRPr lang="es-SV" b="1" dirty="0">
              <a:solidFill>
                <a:schemeClr val="tx2">
                  <a:lumMod val="5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5</a:t>
            </a:r>
            <a:endParaRPr lang="es-SV"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sz="1600"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sz="2000"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sz="1600" dirty="0">
              <a:solidFill>
                <a:schemeClr val="bg1"/>
              </a:solidFill>
            </a:endParaRPr>
          </a:p>
        </p:txBody>
      </p:sp>
      <p:sp>
        <p:nvSpPr>
          <p:cNvPr id="14" name="13 Cheurón"/>
          <p:cNvSpPr/>
          <p:nvPr/>
        </p:nvSpPr>
        <p:spPr>
          <a:xfrm rot="5400000">
            <a:off x="59073" y="4617132"/>
            <a:ext cx="720080" cy="504056"/>
          </a:xfrm>
          <a:prstGeom prst="chevron">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solidFill>
                  <a:schemeClr val="bg1"/>
                </a:solidFill>
              </a:rPr>
              <a:t>9</a:t>
            </a:r>
            <a:endParaRPr lang="es-SV" b="1"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11</a:t>
            </a:r>
            <a:endParaRPr lang="es-SV"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1202392" y="692696"/>
            <a:ext cx="4809768"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a:solidFill>
                  <a:schemeClr val="tx1"/>
                </a:solidFill>
              </a:rPr>
              <a:t>9</a:t>
            </a:r>
            <a:r>
              <a:rPr lang="es-SV" b="1" u="sng" dirty="0" smtClean="0">
                <a:solidFill>
                  <a:schemeClr val="tx1"/>
                </a:solidFill>
              </a:rPr>
              <a:t>. Implementación de Nuevas Leyes.</a:t>
            </a:r>
            <a:endParaRPr lang="es-SV" b="1" u="sng" dirty="0">
              <a:solidFill>
                <a:schemeClr val="tx1"/>
              </a:solidFill>
            </a:endParaRPr>
          </a:p>
        </p:txBody>
      </p:sp>
      <p:sp>
        <p:nvSpPr>
          <p:cNvPr id="19" name="18 CuadroTexto"/>
          <p:cNvSpPr txBox="1"/>
          <p:nvPr/>
        </p:nvSpPr>
        <p:spPr>
          <a:xfrm>
            <a:off x="1188312" y="1347152"/>
            <a:ext cx="7632160" cy="5232202"/>
          </a:xfrm>
          <a:prstGeom prst="rect">
            <a:avLst/>
          </a:prstGeom>
          <a:noFill/>
        </p:spPr>
        <p:txBody>
          <a:bodyPr wrap="square" rtlCol="0">
            <a:spAutoFit/>
          </a:bodyPr>
          <a:lstStyle/>
          <a:p>
            <a:r>
              <a:rPr lang="es-SV" b="1" dirty="0" smtClean="0"/>
              <a:t>Decreto Legislativo No 405</a:t>
            </a:r>
          </a:p>
          <a:p>
            <a:r>
              <a:rPr lang="es-SV" b="1" dirty="0" smtClean="0"/>
              <a:t>1 de octubre de 2007:</a:t>
            </a:r>
          </a:p>
          <a:p>
            <a:endParaRPr lang="es-SV" b="1" dirty="0"/>
          </a:p>
          <a:p>
            <a:pPr marL="633413" indent="-285750" algn="just">
              <a:buFont typeface="Century Gothic" panose="020B0502020202020204" pitchFamily="34" charset="0"/>
              <a:buChar char="−"/>
            </a:pPr>
            <a:r>
              <a:rPr lang="es-SV" sz="1600" dirty="0" smtClean="0"/>
              <a:t>Se establece la obligación de suscribir contratos de largo plazo a las distribuidoras, teniendo en cuenta los porcentajes mínimos definidos en forma reglamentaria.</a:t>
            </a:r>
          </a:p>
          <a:p>
            <a:pPr marL="633413" indent="-285750" algn="just">
              <a:buFont typeface="Century Gothic" panose="020B0502020202020204" pitchFamily="34" charset="0"/>
              <a:buChar char="−"/>
            </a:pPr>
            <a:r>
              <a:rPr lang="es-SV" sz="1600" dirty="0" smtClean="0"/>
              <a:t>Establece mayor trasparencia en el suministro de información sobre el mercado de contratos y el mercado de entrega inmediata.</a:t>
            </a:r>
          </a:p>
          <a:p>
            <a:pPr marL="633413" indent="-285750" algn="just">
              <a:buFont typeface="Century Gothic" panose="020B0502020202020204" pitchFamily="34" charset="0"/>
              <a:buChar char="−"/>
            </a:pPr>
            <a:r>
              <a:rPr lang="es-SV" sz="1600" dirty="0" smtClean="0"/>
              <a:t>Establece la obligación de expandir las redes de distribución para atender a las cargas localizadas a menos de 100m. De distancia de la red existente.</a:t>
            </a:r>
          </a:p>
          <a:p>
            <a:pPr marL="633413" indent="-285750" algn="just">
              <a:buFont typeface="Century Gothic" panose="020B0502020202020204" pitchFamily="34" charset="0"/>
              <a:buChar char="−"/>
            </a:pPr>
            <a:endParaRPr lang="es-SV" dirty="0"/>
          </a:p>
          <a:p>
            <a:r>
              <a:rPr lang="es-SV" b="1" dirty="0"/>
              <a:t>Decreto Legislativo No </a:t>
            </a:r>
            <a:r>
              <a:rPr lang="es-SV" b="1" dirty="0" smtClean="0"/>
              <a:t>404</a:t>
            </a:r>
            <a:endParaRPr lang="es-SV" b="1" dirty="0"/>
          </a:p>
          <a:p>
            <a:r>
              <a:rPr lang="es-SV" b="1" dirty="0"/>
              <a:t>1 de octubre de 2007:</a:t>
            </a:r>
          </a:p>
          <a:p>
            <a:pPr marL="1588" algn="just"/>
            <a:endParaRPr lang="es-SV" dirty="0" smtClean="0"/>
          </a:p>
          <a:p>
            <a:pPr marL="633413" indent="-285750" algn="just">
              <a:buFont typeface="Century Gothic" panose="020B0502020202020204" pitchFamily="34" charset="0"/>
              <a:buChar char="−"/>
            </a:pPr>
            <a:r>
              <a:rPr lang="es-SV" sz="1600" dirty="0" smtClean="0"/>
              <a:t>Creación del Consejo Nacional de Energía cuya finalidad será la de establecer la política y estrategia en materia de energía para promover el desarrollo eficiente del sector.</a:t>
            </a:r>
            <a:endParaRPr lang="es-SV" sz="1600" dirty="0"/>
          </a:p>
          <a:p>
            <a:pPr algn="just"/>
            <a:endParaRPr lang="es-SV" dirty="0"/>
          </a:p>
          <a:p>
            <a:endParaRPr lang="es-SV" sz="1400" dirty="0"/>
          </a:p>
        </p:txBody>
      </p:sp>
    </p:spTree>
    <p:extLst>
      <p:ext uri="{BB962C8B-B14F-4D97-AF65-F5344CB8AC3E}">
        <p14:creationId xmlns:p14="http://schemas.microsoft.com/office/powerpoint/2010/main" val="2616768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tx2">
                    <a:lumMod val="50000"/>
                  </a:schemeClr>
                </a:solidFill>
              </a:rPr>
              <a:t>PARTE II:</a:t>
            </a:r>
            <a:r>
              <a:rPr lang="es-SV" b="1" dirty="0" smtClean="0">
                <a:solidFill>
                  <a:schemeClr val="tx2">
                    <a:lumMod val="50000"/>
                  </a:schemeClr>
                </a:solidFill>
              </a:rPr>
              <a:t> REESTRUCTURACIÓN DEL SECTOR.</a:t>
            </a:r>
            <a:endParaRPr lang="es-SV" b="1" dirty="0">
              <a:solidFill>
                <a:schemeClr val="tx2">
                  <a:lumMod val="5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5</a:t>
            </a:r>
            <a:endParaRPr lang="es-SV"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sz="1600"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sz="2000"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sz="1600"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solidFill>
                  <a:schemeClr val="bg1"/>
                </a:solidFill>
              </a:rPr>
              <a:t>10</a:t>
            </a:r>
            <a:endParaRPr lang="es-SV" sz="2000" b="1"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11</a:t>
            </a:r>
            <a:endParaRPr lang="es-SV"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773832" y="548680"/>
            <a:ext cx="3726160"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smtClean="0">
                <a:solidFill>
                  <a:schemeClr val="tx1"/>
                </a:solidFill>
              </a:rPr>
              <a:t>10. Resultados.</a:t>
            </a:r>
            <a:endParaRPr lang="es-SV" b="1" u="sng" dirty="0">
              <a:solidFill>
                <a:schemeClr val="tx1"/>
              </a:solidFill>
            </a:endParaRPr>
          </a:p>
        </p:txBody>
      </p:sp>
      <p:sp>
        <p:nvSpPr>
          <p:cNvPr id="19" name="18 CuadroTexto"/>
          <p:cNvSpPr txBox="1"/>
          <p:nvPr/>
        </p:nvSpPr>
        <p:spPr>
          <a:xfrm>
            <a:off x="943269" y="1196752"/>
            <a:ext cx="3772747" cy="4832092"/>
          </a:xfrm>
          <a:prstGeom prst="rect">
            <a:avLst/>
          </a:prstGeom>
          <a:noFill/>
        </p:spPr>
        <p:txBody>
          <a:bodyPr wrap="square" rtlCol="0">
            <a:spAutoFit/>
          </a:bodyPr>
          <a:lstStyle/>
          <a:p>
            <a:pPr marL="285750" indent="-285750" algn="just">
              <a:buFont typeface="Century Gothic" panose="020B0502020202020204" pitchFamily="34" charset="0"/>
              <a:buChar char="−"/>
            </a:pPr>
            <a:r>
              <a:rPr lang="es-SV" sz="1600" dirty="0" smtClean="0"/>
              <a:t>Matriz </a:t>
            </a:r>
            <a:r>
              <a:rPr lang="es-SV" sz="1600" dirty="0"/>
              <a:t>de generación eléctrica altamente dependiente de los derivados de petróleo, con impactos directos en las tarifas al usuario final.</a:t>
            </a:r>
          </a:p>
          <a:p>
            <a:pPr marL="285750" indent="-285750" algn="just">
              <a:buFont typeface="Century Gothic" panose="020B0502020202020204" pitchFamily="34" charset="0"/>
              <a:buChar char="−"/>
            </a:pPr>
            <a:endParaRPr lang="es-SV" sz="1600" dirty="0"/>
          </a:p>
          <a:p>
            <a:pPr marL="285750" indent="-285750" algn="just">
              <a:buFont typeface="Century Gothic" panose="020B0502020202020204" pitchFamily="34" charset="0"/>
              <a:buChar char="−"/>
            </a:pPr>
            <a:r>
              <a:rPr lang="es-SV" sz="1600" dirty="0" smtClean="0"/>
              <a:t>Falta </a:t>
            </a:r>
            <a:r>
              <a:rPr lang="es-SV" sz="1600" dirty="0"/>
              <a:t>de una visón integral de largo plazo para el desarrollo de el sector energético de forma sostenible.</a:t>
            </a:r>
          </a:p>
          <a:p>
            <a:pPr marL="285750" indent="-285750" algn="just">
              <a:buFont typeface="Century Gothic" panose="020B0502020202020204" pitchFamily="34" charset="0"/>
              <a:buChar char="−"/>
            </a:pPr>
            <a:endParaRPr lang="es-SV" sz="1600" dirty="0"/>
          </a:p>
          <a:p>
            <a:pPr marL="285750" indent="-285750" algn="just">
              <a:buFont typeface="Century Gothic" panose="020B0502020202020204" pitchFamily="34" charset="0"/>
              <a:buChar char="−"/>
            </a:pPr>
            <a:r>
              <a:rPr lang="es-SV" sz="1600" dirty="0"/>
              <a:t>Baja inversión privada en la capacidad de </a:t>
            </a:r>
            <a:r>
              <a:rPr lang="es-SV" sz="1600" dirty="0" smtClean="0"/>
              <a:t>generación Eléctrica</a:t>
            </a:r>
            <a:r>
              <a:rPr lang="es-SV" sz="1600" dirty="0"/>
              <a:t>.</a:t>
            </a:r>
          </a:p>
          <a:p>
            <a:pPr marL="285750" indent="-285750" algn="just">
              <a:buFont typeface="Century Gothic" panose="020B0502020202020204" pitchFamily="34" charset="0"/>
              <a:buChar char="−"/>
            </a:pPr>
            <a:endParaRPr lang="es-SV" sz="1600" dirty="0"/>
          </a:p>
          <a:p>
            <a:pPr marL="633413" indent="-285750" algn="just">
              <a:buFont typeface="Century Gothic" panose="020B0502020202020204" pitchFamily="34" charset="0"/>
              <a:buChar char="−"/>
            </a:pPr>
            <a:endParaRPr lang="es-SV" dirty="0" smtClean="0"/>
          </a:p>
          <a:p>
            <a:pPr marL="1588" algn="just"/>
            <a:endParaRPr lang="es-SV" dirty="0" smtClean="0"/>
          </a:p>
          <a:p>
            <a:pPr algn="just"/>
            <a:endParaRPr lang="es-SV" dirty="0"/>
          </a:p>
          <a:p>
            <a:endParaRPr lang="es-SV" sz="14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243" y="971860"/>
            <a:ext cx="4135434" cy="2466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Rectángulo"/>
          <p:cNvSpPr/>
          <p:nvPr/>
        </p:nvSpPr>
        <p:spPr>
          <a:xfrm>
            <a:off x="4866865" y="3723021"/>
            <a:ext cx="4030189" cy="2308324"/>
          </a:xfrm>
          <a:prstGeom prst="rect">
            <a:avLst/>
          </a:prstGeom>
        </p:spPr>
        <p:txBody>
          <a:bodyPr wrap="square">
            <a:spAutoFit/>
          </a:bodyPr>
          <a:lstStyle/>
          <a:p>
            <a:pPr marL="285750" indent="-285750" algn="just">
              <a:buFont typeface="Century Gothic" panose="020B0502020202020204" pitchFamily="34" charset="0"/>
              <a:buChar char="−"/>
            </a:pPr>
            <a:r>
              <a:rPr lang="es-SV" sz="1600" dirty="0"/>
              <a:t>Débil coordinación de las instituciones involucradas en el que hacer energético y deficiente capacidad de seguimiento e implementación.</a:t>
            </a:r>
          </a:p>
          <a:p>
            <a:pPr marL="285750" indent="-285750" algn="just">
              <a:buFont typeface="Century Gothic" panose="020B0502020202020204" pitchFamily="34" charset="0"/>
              <a:buChar char="−"/>
            </a:pPr>
            <a:endParaRPr lang="es-SV" sz="1600" dirty="0"/>
          </a:p>
          <a:p>
            <a:pPr marL="285750" indent="-285750" algn="just">
              <a:buFont typeface="Century Gothic" panose="020B0502020202020204" pitchFamily="34" charset="0"/>
              <a:buChar char="−"/>
            </a:pPr>
            <a:r>
              <a:rPr lang="es-SV" sz="1600" dirty="0"/>
              <a:t>Deficiencia en la información sectorial y de soporte analítico para la toma de decisiones.</a:t>
            </a:r>
          </a:p>
        </p:txBody>
      </p:sp>
    </p:spTree>
    <p:extLst>
      <p:ext uri="{BB962C8B-B14F-4D97-AF65-F5344CB8AC3E}">
        <p14:creationId xmlns:p14="http://schemas.microsoft.com/office/powerpoint/2010/main" val="73982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accent3">
                    <a:lumMod val="50000"/>
                  </a:schemeClr>
                </a:solidFill>
              </a:rPr>
              <a:t>PARTE III:</a:t>
            </a:r>
            <a:r>
              <a:rPr lang="es-SV" b="1" dirty="0" smtClean="0">
                <a:solidFill>
                  <a:schemeClr val="accent3">
                    <a:lumMod val="50000"/>
                  </a:schemeClr>
                </a:solidFill>
              </a:rPr>
              <a:t> MERCADO ELÉCTRICO ACTUAL.</a:t>
            </a:r>
            <a:endParaRPr lang="es-SV" b="1" dirty="0">
              <a:solidFill>
                <a:schemeClr val="accent3">
                  <a:lumMod val="5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5</a:t>
            </a:r>
            <a:endParaRPr lang="es-SV"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solidFill>
                  <a:schemeClr val="bg1"/>
                </a:solidFill>
              </a:rPr>
              <a:t>11</a:t>
            </a:r>
            <a:endParaRPr lang="es-SV" sz="2000" b="1"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914360" y="692696"/>
            <a:ext cx="7834104"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smtClean="0">
                <a:solidFill>
                  <a:schemeClr val="tx1"/>
                </a:solidFill>
              </a:rPr>
              <a:t>11. </a:t>
            </a:r>
            <a:r>
              <a:rPr lang="es-SV" b="1" u="sng" dirty="0">
                <a:solidFill>
                  <a:schemeClr val="tx1"/>
                </a:solidFill>
              </a:rPr>
              <a:t>Plan de expansión de la generación </a:t>
            </a:r>
            <a:r>
              <a:rPr lang="es-SV" b="1" u="sng" dirty="0" smtClean="0">
                <a:solidFill>
                  <a:schemeClr val="tx1"/>
                </a:solidFill>
              </a:rPr>
              <a:t>de electricidad</a:t>
            </a:r>
          </a:p>
          <a:p>
            <a:r>
              <a:rPr lang="es-SV" b="1" u="sng" dirty="0" smtClean="0">
                <a:solidFill>
                  <a:schemeClr val="tx1"/>
                </a:solidFill>
              </a:rPr>
              <a:t>2013-2018.</a:t>
            </a:r>
            <a:endParaRPr lang="es-SV" b="1" u="sng" dirty="0">
              <a:solidFill>
                <a:schemeClr val="tx1"/>
              </a:solidFill>
            </a:endParaRPr>
          </a:p>
        </p:txBody>
      </p:sp>
      <p:sp>
        <p:nvSpPr>
          <p:cNvPr id="2" name="1 Rectángulo"/>
          <p:cNvSpPr/>
          <p:nvPr/>
        </p:nvSpPr>
        <p:spPr>
          <a:xfrm>
            <a:off x="914360" y="1609630"/>
            <a:ext cx="7834104" cy="4339650"/>
          </a:xfrm>
          <a:prstGeom prst="rect">
            <a:avLst/>
          </a:prstGeom>
        </p:spPr>
        <p:txBody>
          <a:bodyPr wrap="square">
            <a:spAutoFit/>
          </a:bodyPr>
          <a:lstStyle/>
          <a:p>
            <a:pPr algn="just"/>
            <a:r>
              <a:rPr lang="es-SV" sz="1600" b="1" dirty="0" smtClean="0"/>
              <a:t>En agosto de 2011 se migró a un mercado eléctrico basado en costos de producción establecido en el ROBCP, con que se ha logrado:</a:t>
            </a:r>
          </a:p>
          <a:p>
            <a:pPr algn="just"/>
            <a:endParaRPr lang="es-SV" sz="1600" dirty="0"/>
          </a:p>
          <a:p>
            <a:pPr marL="285750" indent="-285750" algn="just">
              <a:buFont typeface="Century Gothic" panose="020B0502020202020204" pitchFamily="34" charset="0"/>
              <a:buChar char="−"/>
            </a:pPr>
            <a:r>
              <a:rPr lang="es-SV" sz="1600" dirty="0" smtClean="0"/>
              <a:t>Transparencia en el funcionamiento del mercado eléctrico.</a:t>
            </a:r>
          </a:p>
          <a:p>
            <a:pPr marL="285750" indent="-285750" algn="just">
              <a:buFont typeface="Century Gothic" panose="020B0502020202020204" pitchFamily="34" charset="0"/>
              <a:buChar char="−"/>
            </a:pPr>
            <a:r>
              <a:rPr lang="es-SV" sz="1600" dirty="0" smtClean="0"/>
              <a:t>Reglas aún más claras para todos los participantes.</a:t>
            </a:r>
          </a:p>
          <a:p>
            <a:pPr marL="285750" indent="-285750" algn="just">
              <a:buFont typeface="Century Gothic" panose="020B0502020202020204" pitchFamily="34" charset="0"/>
              <a:buChar char="−"/>
            </a:pPr>
            <a:r>
              <a:rPr lang="es-SV" sz="1600" dirty="0" smtClean="0"/>
              <a:t>Divulgación de la información referente al mercado.</a:t>
            </a:r>
          </a:p>
          <a:p>
            <a:pPr marL="285750" indent="-285750" algn="just">
              <a:buFont typeface="Century Gothic" panose="020B0502020202020204" pitchFamily="34" charset="0"/>
              <a:buChar char="−"/>
            </a:pPr>
            <a:r>
              <a:rPr lang="es-SV" sz="1600" dirty="0" smtClean="0"/>
              <a:t>Se han realizado auditorías y se han verificado los costos reales de los generadores participantes del mercado.</a:t>
            </a:r>
          </a:p>
          <a:p>
            <a:pPr marL="285750" indent="-285750" algn="just">
              <a:buFont typeface="Century Gothic" panose="020B0502020202020204" pitchFamily="34" charset="0"/>
              <a:buChar char="−"/>
            </a:pPr>
            <a:endParaRPr lang="es-SV" sz="1600" dirty="0"/>
          </a:p>
          <a:p>
            <a:pPr algn="just"/>
            <a:r>
              <a:rPr lang="es-SV" sz="1600" b="1" dirty="0" smtClean="0"/>
              <a:t>En ese mismo año y como complemento al ROBCP, se dio inicio a los contratos de largo (CLP) para generación existente, con lo que se ha logrado:</a:t>
            </a:r>
            <a:endParaRPr lang="es-SV" sz="1600" b="1" dirty="0"/>
          </a:p>
          <a:p>
            <a:pPr marL="285750" indent="-285750" algn="just">
              <a:buFont typeface="Century Gothic" panose="020B0502020202020204" pitchFamily="34" charset="0"/>
              <a:buChar char="−"/>
            </a:pPr>
            <a:endParaRPr lang="es-SV" sz="1600" dirty="0"/>
          </a:p>
          <a:p>
            <a:pPr marL="285750" indent="-285750" algn="just">
              <a:buFont typeface="Century Gothic" panose="020B0502020202020204" pitchFamily="34" charset="0"/>
              <a:buChar char="−"/>
            </a:pPr>
            <a:r>
              <a:rPr lang="es-SV" sz="1600" dirty="0" smtClean="0"/>
              <a:t>Estabilización de los precios de energía eléctrica.</a:t>
            </a:r>
          </a:p>
          <a:p>
            <a:pPr marL="285750" indent="-285750" algn="just">
              <a:buFont typeface="Century Gothic" panose="020B0502020202020204" pitchFamily="34" charset="0"/>
              <a:buChar char="−"/>
            </a:pPr>
            <a:r>
              <a:rPr lang="es-SV" sz="1600" dirty="0" smtClean="0"/>
              <a:t>Mitigar los efectos de las variaciones de precio “</a:t>
            </a:r>
            <a:r>
              <a:rPr lang="es-SV" sz="1600" dirty="0" err="1" smtClean="0"/>
              <a:t>splot</a:t>
            </a:r>
            <a:r>
              <a:rPr lang="es-SV" sz="1600" dirty="0" smtClean="0"/>
              <a:t>” de energía.</a:t>
            </a:r>
          </a:p>
          <a:p>
            <a:pPr marL="285750" indent="-285750" algn="just">
              <a:buFont typeface="Century Gothic" panose="020B0502020202020204" pitchFamily="34" charset="0"/>
              <a:buChar char="−"/>
            </a:pPr>
            <a:r>
              <a:rPr lang="es-SV" sz="1600" dirty="0" smtClean="0"/>
              <a:t>Seguridad financiera para los participantes generadores que suscriben estos contratos.</a:t>
            </a:r>
            <a:endParaRPr lang="es-SV" sz="1600" dirty="0"/>
          </a:p>
        </p:txBody>
      </p:sp>
    </p:spTree>
    <p:extLst>
      <p:ext uri="{BB962C8B-B14F-4D97-AF65-F5344CB8AC3E}">
        <p14:creationId xmlns:p14="http://schemas.microsoft.com/office/powerpoint/2010/main" val="1699969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accent3">
                    <a:lumMod val="50000"/>
                  </a:schemeClr>
                </a:solidFill>
              </a:rPr>
              <a:t>PARTE III:</a:t>
            </a:r>
            <a:r>
              <a:rPr lang="es-SV" b="1" dirty="0" smtClean="0">
                <a:solidFill>
                  <a:schemeClr val="accent3">
                    <a:lumMod val="50000"/>
                  </a:schemeClr>
                </a:solidFill>
              </a:rPr>
              <a:t> MERCADO ELÉCTRICO ACTUAL.</a:t>
            </a:r>
            <a:endParaRPr lang="es-SV" b="1" dirty="0">
              <a:solidFill>
                <a:schemeClr val="accent3">
                  <a:lumMod val="5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5</a:t>
            </a:r>
            <a:endParaRPr lang="es-SV"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solidFill>
                  <a:schemeClr val="bg1"/>
                </a:solidFill>
              </a:rPr>
              <a:t>11</a:t>
            </a:r>
            <a:endParaRPr lang="es-SV" sz="2000" b="1"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914360" y="692696"/>
            <a:ext cx="7834104"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smtClean="0">
                <a:solidFill>
                  <a:schemeClr val="tx1"/>
                </a:solidFill>
              </a:rPr>
              <a:t>11. </a:t>
            </a:r>
            <a:r>
              <a:rPr lang="es-SV" b="1" u="sng" dirty="0">
                <a:solidFill>
                  <a:schemeClr val="tx1"/>
                </a:solidFill>
              </a:rPr>
              <a:t>Plan de expansión de la generación </a:t>
            </a:r>
            <a:r>
              <a:rPr lang="es-SV" b="1" u="sng" dirty="0" smtClean="0">
                <a:solidFill>
                  <a:schemeClr val="tx1"/>
                </a:solidFill>
              </a:rPr>
              <a:t>de electricidad</a:t>
            </a:r>
          </a:p>
          <a:p>
            <a:r>
              <a:rPr lang="es-SV" b="1" u="sng" dirty="0" smtClean="0">
                <a:solidFill>
                  <a:schemeClr val="tx1"/>
                </a:solidFill>
              </a:rPr>
              <a:t>2013-2018.</a:t>
            </a:r>
            <a:endParaRPr lang="es-SV" b="1" u="sng" dirty="0">
              <a:solidFill>
                <a:schemeClr val="tx1"/>
              </a:solidFill>
            </a:endParaRPr>
          </a:p>
        </p:txBody>
      </p:sp>
      <p:sp>
        <p:nvSpPr>
          <p:cNvPr id="19" name="18 Rectángulo redondeado"/>
          <p:cNvSpPr/>
          <p:nvPr/>
        </p:nvSpPr>
        <p:spPr>
          <a:xfrm>
            <a:off x="6198618" y="2119496"/>
            <a:ext cx="1613742" cy="34204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SV"/>
          </a:p>
        </p:txBody>
      </p:sp>
      <p:sp>
        <p:nvSpPr>
          <p:cNvPr id="20" name="19 Rectángulo redondeado"/>
          <p:cNvSpPr/>
          <p:nvPr/>
        </p:nvSpPr>
        <p:spPr>
          <a:xfrm>
            <a:off x="3347864" y="2047488"/>
            <a:ext cx="1613742" cy="34204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SV"/>
          </a:p>
        </p:txBody>
      </p:sp>
      <p:graphicFrame>
        <p:nvGraphicFramePr>
          <p:cNvPr id="21" name="20 Diagrama"/>
          <p:cNvGraphicFramePr/>
          <p:nvPr>
            <p:extLst>
              <p:ext uri="{D42A27DB-BD31-4B8C-83A1-F6EECF244321}">
                <p14:modId xmlns:p14="http://schemas.microsoft.com/office/powerpoint/2010/main" val="1011987151"/>
              </p:ext>
            </p:extLst>
          </p:nvPr>
        </p:nvGraphicFramePr>
        <p:xfrm>
          <a:off x="1388865" y="2664008"/>
          <a:ext cx="6694039" cy="327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21 CuadroTexto"/>
          <p:cNvSpPr txBox="1"/>
          <p:nvPr/>
        </p:nvSpPr>
        <p:spPr>
          <a:xfrm>
            <a:off x="3347864" y="2047488"/>
            <a:ext cx="1613742" cy="646331"/>
          </a:xfrm>
          <a:prstGeom prst="rect">
            <a:avLst/>
          </a:prstGeom>
          <a:noFill/>
        </p:spPr>
        <p:txBody>
          <a:bodyPr wrap="square" rtlCol="0">
            <a:spAutoFit/>
          </a:bodyPr>
          <a:lstStyle/>
          <a:p>
            <a:pPr algn="ctr"/>
            <a:r>
              <a:rPr lang="es-SV" dirty="0" smtClean="0"/>
              <a:t>Ventas de energía</a:t>
            </a:r>
            <a:endParaRPr lang="es-SV" dirty="0"/>
          </a:p>
        </p:txBody>
      </p:sp>
      <p:sp>
        <p:nvSpPr>
          <p:cNvPr id="23" name="22 CuadroTexto"/>
          <p:cNvSpPr txBox="1"/>
          <p:nvPr/>
        </p:nvSpPr>
        <p:spPr>
          <a:xfrm>
            <a:off x="6198618" y="2195572"/>
            <a:ext cx="1613742" cy="369332"/>
          </a:xfrm>
          <a:prstGeom prst="rect">
            <a:avLst/>
          </a:prstGeom>
          <a:noFill/>
        </p:spPr>
        <p:txBody>
          <a:bodyPr wrap="square" rtlCol="0">
            <a:spAutoFit/>
          </a:bodyPr>
          <a:lstStyle/>
          <a:p>
            <a:pPr algn="ctr"/>
            <a:r>
              <a:rPr lang="es-SV" dirty="0" smtClean="0"/>
              <a:t>Detalle</a:t>
            </a:r>
            <a:endParaRPr lang="es-SV" dirty="0"/>
          </a:p>
        </p:txBody>
      </p:sp>
    </p:spTree>
    <p:extLst>
      <p:ext uri="{BB962C8B-B14F-4D97-AF65-F5344CB8AC3E}">
        <p14:creationId xmlns:p14="http://schemas.microsoft.com/office/powerpoint/2010/main" val="3799873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accent3">
                    <a:lumMod val="50000"/>
                  </a:schemeClr>
                </a:solidFill>
              </a:rPr>
              <a:t>PARTE III:</a:t>
            </a:r>
            <a:r>
              <a:rPr lang="es-SV" b="1" dirty="0" smtClean="0">
                <a:solidFill>
                  <a:schemeClr val="accent3">
                    <a:lumMod val="50000"/>
                  </a:schemeClr>
                </a:solidFill>
              </a:rPr>
              <a:t> MERCADO ELÉCTRICO ACTUAL.</a:t>
            </a:r>
            <a:endParaRPr lang="es-SV" b="1" dirty="0">
              <a:solidFill>
                <a:schemeClr val="accent3">
                  <a:lumMod val="5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5</a:t>
            </a:r>
            <a:endParaRPr lang="es-SV"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solidFill>
                  <a:schemeClr val="bg1"/>
                </a:solidFill>
              </a:rPr>
              <a:t>11</a:t>
            </a:r>
            <a:endParaRPr lang="es-SV" sz="2000" b="1"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914360" y="692696"/>
            <a:ext cx="7834104"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smtClean="0">
                <a:solidFill>
                  <a:schemeClr val="tx1"/>
                </a:solidFill>
              </a:rPr>
              <a:t>11. </a:t>
            </a:r>
            <a:r>
              <a:rPr lang="es-SV" b="1" u="sng" dirty="0">
                <a:solidFill>
                  <a:schemeClr val="tx1"/>
                </a:solidFill>
              </a:rPr>
              <a:t>Plan de expansión de la generación </a:t>
            </a:r>
            <a:r>
              <a:rPr lang="es-SV" b="1" u="sng" dirty="0" smtClean="0">
                <a:solidFill>
                  <a:schemeClr val="tx1"/>
                </a:solidFill>
              </a:rPr>
              <a:t>de electricidad</a:t>
            </a:r>
          </a:p>
          <a:p>
            <a:r>
              <a:rPr lang="es-SV" b="1" u="sng" dirty="0" smtClean="0">
                <a:solidFill>
                  <a:schemeClr val="tx1"/>
                </a:solidFill>
              </a:rPr>
              <a:t>2013-2018.</a:t>
            </a:r>
            <a:endParaRPr lang="es-SV" b="1" u="sng" dirty="0">
              <a:solidFill>
                <a:schemeClr val="tx1"/>
              </a:solidFill>
            </a:endParaRPr>
          </a:p>
        </p:txBody>
      </p:sp>
      <p:sp>
        <p:nvSpPr>
          <p:cNvPr id="24" name="Rectangle 3"/>
          <p:cNvSpPr txBox="1">
            <a:spLocks noChangeArrowheads="1"/>
          </p:cNvSpPr>
          <p:nvPr/>
        </p:nvSpPr>
        <p:spPr>
          <a:xfrm>
            <a:off x="914360" y="1700808"/>
            <a:ext cx="8050128" cy="4536504"/>
          </a:xfrm>
          <a:prstGeom prst="rect">
            <a:avLst/>
          </a:prstGeom>
        </p:spPr>
        <p:txBody>
          <a:bodyPr vert="horz" lIns="91440" tIns="45720" rIns="91440" bIns="45720" rtlCol="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just">
              <a:spcBef>
                <a:spcPct val="20000"/>
              </a:spcBef>
              <a:buFont typeface="Calibri" pitchFamily="34" charset="0"/>
              <a:buChar char="–"/>
            </a:pPr>
            <a:r>
              <a:rPr lang="es-ES" sz="1400" dirty="0" smtClean="0"/>
              <a:t>El Mercado Mayorista de generación de El Salvador es un mercado en el que tanto los inversionistas privados como el Gobierno deben tomar las decisiones de expansión de la generación de modo de abastecer en forma económica y confiable la demanda de electricidad. </a:t>
            </a:r>
          </a:p>
          <a:p>
            <a:pPr marL="228600" indent="-228600" algn="just">
              <a:spcBef>
                <a:spcPct val="20000"/>
              </a:spcBef>
              <a:buFont typeface="Calibri" pitchFamily="34" charset="0"/>
              <a:buChar char="–"/>
            </a:pPr>
            <a:endParaRPr lang="es-ES" sz="1400" dirty="0" smtClean="0"/>
          </a:p>
          <a:p>
            <a:pPr marL="228600" indent="-228600" algn="just">
              <a:spcBef>
                <a:spcPct val="20000"/>
              </a:spcBef>
              <a:buFont typeface="Calibri" pitchFamily="34" charset="0"/>
              <a:buChar char="–"/>
            </a:pPr>
            <a:r>
              <a:rPr lang="es-ES" sz="1400" dirty="0" smtClean="0"/>
              <a:t>Sin embargo, en la Ley de Creación del CNE se establece que debe definir las normas que regulan al sector y elaborar periódicamente estudios de expansión de la generación con el objeto de:</a:t>
            </a:r>
          </a:p>
          <a:p>
            <a:pPr marL="542925" lvl="1" indent="-276225" algn="just">
              <a:spcBef>
                <a:spcPct val="20000"/>
              </a:spcBef>
            </a:pPr>
            <a:endParaRPr lang="es-ES" sz="1200" dirty="0" smtClean="0"/>
          </a:p>
          <a:p>
            <a:pPr marL="542925" lvl="1" indent="-276225" algn="just">
              <a:lnSpc>
                <a:spcPct val="114000"/>
              </a:lnSpc>
              <a:spcBef>
                <a:spcPct val="20000"/>
              </a:spcBef>
              <a:buFont typeface="Wingdings" pitchFamily="2" charset="2"/>
              <a:buChar char="§"/>
            </a:pPr>
            <a:r>
              <a:rPr lang="es-ES" sz="1400" b="1" i="1" dirty="0" smtClean="0"/>
              <a:t>Entregar información al mercado de la situación de abastecimiento y las alternativas probables de evolución del sector generación y,</a:t>
            </a:r>
          </a:p>
          <a:p>
            <a:pPr marL="542925" lvl="1" indent="-276225" algn="just">
              <a:lnSpc>
                <a:spcPct val="114000"/>
              </a:lnSpc>
              <a:spcBef>
                <a:spcPct val="20000"/>
              </a:spcBef>
              <a:buFont typeface="Wingdings" pitchFamily="2" charset="2"/>
              <a:buChar char="§"/>
            </a:pPr>
            <a:r>
              <a:rPr lang="es-ES" sz="1400" b="1" i="1" dirty="0" smtClean="0"/>
              <a:t>Verificar que las acciones tomadas por los agentes generadores existentes o potenciales abastecerán la demanda de energía eléctrica con el grado de confiabilidad esperado y en caso que ello no esté ocurriendo determinar acciones a seguir para promover la solución al problema.</a:t>
            </a:r>
          </a:p>
          <a:p>
            <a:pPr marL="228600" indent="-228600" algn="just">
              <a:spcBef>
                <a:spcPct val="20000"/>
              </a:spcBef>
              <a:buFont typeface="Calibri" pitchFamily="34" charset="0"/>
              <a:buChar char="–"/>
            </a:pPr>
            <a:endParaRPr lang="es-ES" sz="1400" b="1" dirty="0" smtClean="0"/>
          </a:p>
          <a:p>
            <a:pPr marL="228600" indent="-228600" algn="just">
              <a:spcBef>
                <a:spcPct val="20000"/>
              </a:spcBef>
              <a:buFont typeface="Calibri" pitchFamily="34" charset="0"/>
              <a:buChar char="–"/>
            </a:pPr>
            <a:r>
              <a:rPr lang="es-ES" sz="1400" b="1" dirty="0" smtClean="0"/>
              <a:t>El Plan Indicativo intenta ser el reflejo de las decisiones de inversión que tomarían los agentes privados  y de Gobierno en función de las normas de operación y remuneración de la generación en el Mercado Mayorista.</a:t>
            </a:r>
          </a:p>
          <a:p>
            <a:pPr marL="228600" indent="-228600" algn="just">
              <a:spcBef>
                <a:spcPct val="20000"/>
              </a:spcBef>
              <a:buFont typeface="Calibri" pitchFamily="34" charset="0"/>
              <a:buChar char="–"/>
            </a:pPr>
            <a:endParaRPr lang="es-ES" sz="1400" dirty="0" smtClean="0"/>
          </a:p>
        </p:txBody>
      </p:sp>
      <p:sp>
        <p:nvSpPr>
          <p:cNvPr id="2" name="1 Rectángulo"/>
          <p:cNvSpPr/>
          <p:nvPr/>
        </p:nvSpPr>
        <p:spPr>
          <a:xfrm>
            <a:off x="4900303" y="1259468"/>
            <a:ext cx="4047903" cy="369332"/>
          </a:xfrm>
          <a:prstGeom prst="rect">
            <a:avLst/>
          </a:prstGeom>
          <a:ln w="12700">
            <a:solidFill>
              <a:schemeClr val="tx1"/>
            </a:solidFill>
          </a:ln>
        </p:spPr>
        <p:txBody>
          <a:bodyPr wrap="none">
            <a:spAutoFit/>
          </a:bodyPr>
          <a:lstStyle/>
          <a:p>
            <a:r>
              <a:rPr lang="es-SV" b="1" dirty="0"/>
              <a:t>Planificación en el sector eléctrico</a:t>
            </a:r>
          </a:p>
        </p:txBody>
      </p:sp>
    </p:spTree>
    <p:extLst>
      <p:ext uri="{BB962C8B-B14F-4D97-AF65-F5344CB8AC3E}">
        <p14:creationId xmlns:p14="http://schemas.microsoft.com/office/powerpoint/2010/main" val="1622513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accent3">
                    <a:lumMod val="50000"/>
                  </a:schemeClr>
                </a:solidFill>
              </a:rPr>
              <a:t>PARTE III:</a:t>
            </a:r>
            <a:r>
              <a:rPr lang="es-SV" b="1" dirty="0" smtClean="0">
                <a:solidFill>
                  <a:schemeClr val="accent3">
                    <a:lumMod val="50000"/>
                  </a:schemeClr>
                </a:solidFill>
              </a:rPr>
              <a:t> MERCADO ELÉCTRICO ACTUAL.</a:t>
            </a:r>
            <a:endParaRPr lang="es-SV" b="1" dirty="0">
              <a:solidFill>
                <a:schemeClr val="accent3">
                  <a:lumMod val="5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5</a:t>
            </a:r>
            <a:endParaRPr lang="es-SV"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solidFill>
                  <a:schemeClr val="bg1"/>
                </a:solidFill>
              </a:rPr>
              <a:t>11</a:t>
            </a:r>
            <a:endParaRPr lang="es-SV" sz="2000" b="1"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914360" y="692696"/>
            <a:ext cx="7834104"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smtClean="0">
                <a:solidFill>
                  <a:schemeClr val="tx1"/>
                </a:solidFill>
              </a:rPr>
              <a:t>11. </a:t>
            </a:r>
            <a:r>
              <a:rPr lang="es-SV" b="1" u="sng" dirty="0">
                <a:solidFill>
                  <a:schemeClr val="tx1"/>
                </a:solidFill>
              </a:rPr>
              <a:t>Plan de expansión de la generación </a:t>
            </a:r>
            <a:r>
              <a:rPr lang="es-SV" b="1" u="sng" dirty="0" smtClean="0">
                <a:solidFill>
                  <a:schemeClr val="tx1"/>
                </a:solidFill>
              </a:rPr>
              <a:t>de electricidad</a:t>
            </a:r>
          </a:p>
          <a:p>
            <a:r>
              <a:rPr lang="es-SV" b="1" u="sng" dirty="0" smtClean="0">
                <a:solidFill>
                  <a:schemeClr val="tx1"/>
                </a:solidFill>
              </a:rPr>
              <a:t>2013-2018.</a:t>
            </a:r>
            <a:endParaRPr lang="es-SV" b="1" u="sng" dirty="0">
              <a:solidFill>
                <a:schemeClr val="tx1"/>
              </a:solidFill>
            </a:endParaRPr>
          </a:p>
        </p:txBody>
      </p:sp>
      <p:sp>
        <p:nvSpPr>
          <p:cNvPr id="20" name="19 Rectángulo"/>
          <p:cNvSpPr/>
          <p:nvPr/>
        </p:nvSpPr>
        <p:spPr>
          <a:xfrm>
            <a:off x="3275856" y="1444134"/>
            <a:ext cx="5112297" cy="369332"/>
          </a:xfrm>
          <a:prstGeom prst="rect">
            <a:avLst/>
          </a:prstGeom>
          <a:ln w="12700">
            <a:solidFill>
              <a:schemeClr val="tx1"/>
            </a:solidFill>
          </a:ln>
        </p:spPr>
        <p:txBody>
          <a:bodyPr wrap="none">
            <a:spAutoFit/>
          </a:bodyPr>
          <a:lstStyle/>
          <a:p>
            <a:r>
              <a:rPr lang="es-SV" b="1" dirty="0" smtClean="0"/>
              <a:t>Estudios sobre la situación energética futura</a:t>
            </a:r>
            <a:endParaRPr lang="es-SV" b="1" dirty="0"/>
          </a:p>
        </p:txBody>
      </p:sp>
      <p:sp>
        <p:nvSpPr>
          <p:cNvPr id="19" name="18 Rectángulo"/>
          <p:cNvSpPr/>
          <p:nvPr/>
        </p:nvSpPr>
        <p:spPr>
          <a:xfrm>
            <a:off x="971600" y="1993444"/>
            <a:ext cx="3546004" cy="1323439"/>
          </a:xfrm>
          <a:prstGeom prst="rect">
            <a:avLst/>
          </a:prstGeom>
        </p:spPr>
        <p:txBody>
          <a:bodyPr wrap="square">
            <a:spAutoFit/>
          </a:bodyPr>
          <a:lstStyle/>
          <a:p>
            <a:pPr algn="just">
              <a:spcBef>
                <a:spcPct val="20000"/>
              </a:spcBef>
            </a:pPr>
            <a:r>
              <a:rPr lang="es-ES" sz="1600" dirty="0" smtClean="0"/>
              <a:t>De instalar únicamente los proyectos más probables, se prevén las primeras señales de déficit y alzas significativas de precios en el año 2017 y 2018.</a:t>
            </a:r>
            <a:endParaRPr lang="es-ES" sz="1600" dirty="0"/>
          </a:p>
        </p:txBody>
      </p:sp>
      <p:sp>
        <p:nvSpPr>
          <p:cNvPr id="22" name="21 Rectángulo"/>
          <p:cNvSpPr/>
          <p:nvPr/>
        </p:nvSpPr>
        <p:spPr>
          <a:xfrm>
            <a:off x="4914428" y="1993444"/>
            <a:ext cx="3546004" cy="1077218"/>
          </a:xfrm>
          <a:prstGeom prst="rect">
            <a:avLst/>
          </a:prstGeom>
        </p:spPr>
        <p:txBody>
          <a:bodyPr wrap="square">
            <a:spAutoFit/>
          </a:bodyPr>
          <a:lstStyle/>
          <a:p>
            <a:pPr algn="just">
              <a:spcBef>
                <a:spcPct val="20000"/>
              </a:spcBef>
            </a:pPr>
            <a:r>
              <a:rPr lang="es-ES" sz="1600" dirty="0" smtClean="0"/>
              <a:t>Esto conlleva a evaluar los siguientes proyectos candidatos a fin de determinar las tecnologías más competitivas.</a:t>
            </a:r>
            <a:endParaRPr lang="es-ES" sz="1600"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4673" r="46317"/>
          <a:stretch/>
        </p:blipFill>
        <p:spPr bwMode="auto">
          <a:xfrm>
            <a:off x="1038225" y="3389783"/>
            <a:ext cx="3793187" cy="299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857" t="49275"/>
          <a:stretch/>
        </p:blipFill>
        <p:spPr bwMode="auto">
          <a:xfrm>
            <a:off x="5092550" y="3327769"/>
            <a:ext cx="3189760" cy="274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099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accent3">
                    <a:lumMod val="50000"/>
                  </a:schemeClr>
                </a:solidFill>
              </a:rPr>
              <a:t>PARTE III:</a:t>
            </a:r>
            <a:r>
              <a:rPr lang="es-SV" b="1" dirty="0" smtClean="0">
                <a:solidFill>
                  <a:schemeClr val="accent3">
                    <a:lumMod val="50000"/>
                  </a:schemeClr>
                </a:solidFill>
              </a:rPr>
              <a:t> MERCADO ELÉCTRICO ACTUAL.</a:t>
            </a:r>
            <a:endParaRPr lang="es-SV" b="1" dirty="0">
              <a:solidFill>
                <a:schemeClr val="accent3">
                  <a:lumMod val="5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5</a:t>
            </a:r>
            <a:endParaRPr lang="es-SV"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solidFill>
                  <a:schemeClr val="bg1"/>
                </a:solidFill>
              </a:rPr>
              <a:t>11</a:t>
            </a:r>
            <a:endParaRPr lang="es-SV" sz="2000" b="1"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914360" y="692696"/>
            <a:ext cx="7834104"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smtClean="0">
                <a:solidFill>
                  <a:schemeClr val="tx1"/>
                </a:solidFill>
              </a:rPr>
              <a:t>11. </a:t>
            </a:r>
            <a:r>
              <a:rPr lang="es-SV" b="1" u="sng" dirty="0">
                <a:solidFill>
                  <a:schemeClr val="tx1"/>
                </a:solidFill>
              </a:rPr>
              <a:t>Plan de expansión de la generación </a:t>
            </a:r>
            <a:r>
              <a:rPr lang="es-SV" b="1" u="sng" dirty="0" smtClean="0">
                <a:solidFill>
                  <a:schemeClr val="tx1"/>
                </a:solidFill>
              </a:rPr>
              <a:t>de electricidad</a:t>
            </a:r>
          </a:p>
          <a:p>
            <a:r>
              <a:rPr lang="es-SV" b="1" u="sng" dirty="0" smtClean="0">
                <a:solidFill>
                  <a:schemeClr val="tx1"/>
                </a:solidFill>
              </a:rPr>
              <a:t>2013-2018.</a:t>
            </a:r>
            <a:endParaRPr lang="es-SV" b="1" u="sng" dirty="0">
              <a:solidFill>
                <a:schemeClr val="tx1"/>
              </a:solidFill>
            </a:endParaRPr>
          </a:p>
        </p:txBody>
      </p:sp>
      <p:sp>
        <p:nvSpPr>
          <p:cNvPr id="20" name="19 Rectángulo"/>
          <p:cNvSpPr/>
          <p:nvPr/>
        </p:nvSpPr>
        <p:spPr>
          <a:xfrm>
            <a:off x="971600" y="1444134"/>
            <a:ext cx="5492209" cy="369332"/>
          </a:xfrm>
          <a:prstGeom prst="rect">
            <a:avLst/>
          </a:prstGeom>
          <a:ln w="12700">
            <a:solidFill>
              <a:schemeClr val="tx1"/>
            </a:solidFill>
          </a:ln>
        </p:spPr>
        <p:txBody>
          <a:bodyPr wrap="none">
            <a:spAutoFit/>
          </a:bodyPr>
          <a:lstStyle/>
          <a:p>
            <a:r>
              <a:rPr lang="es-SV" b="1" dirty="0" smtClean="0"/>
              <a:t>Resultados para la Expansión de la Generación</a:t>
            </a:r>
            <a:endParaRPr lang="es-SV" b="1" dirty="0"/>
          </a:p>
        </p:txBody>
      </p:sp>
      <p:sp>
        <p:nvSpPr>
          <p:cNvPr id="19" name="18 Rectángulo"/>
          <p:cNvSpPr/>
          <p:nvPr/>
        </p:nvSpPr>
        <p:spPr>
          <a:xfrm>
            <a:off x="971600" y="1993444"/>
            <a:ext cx="7776864" cy="2160591"/>
          </a:xfrm>
          <a:prstGeom prst="rect">
            <a:avLst/>
          </a:prstGeom>
        </p:spPr>
        <p:txBody>
          <a:bodyPr wrap="square">
            <a:spAutoFit/>
          </a:bodyPr>
          <a:lstStyle/>
          <a:p>
            <a:pPr algn="just">
              <a:spcBef>
                <a:spcPct val="20000"/>
              </a:spcBef>
            </a:pPr>
            <a:r>
              <a:rPr lang="es-ES" sz="1600" dirty="0" smtClean="0"/>
              <a:t>Ante la gama de los proyectos candidatos supuestos, el plan de expansión sugiere idealmente la instalación de una planta de carbón o GNL para el año 2018.</a:t>
            </a:r>
          </a:p>
          <a:p>
            <a:pPr algn="just">
              <a:spcBef>
                <a:spcPct val="20000"/>
              </a:spcBef>
            </a:pPr>
            <a:endParaRPr lang="es-ES" sz="1600" dirty="0"/>
          </a:p>
          <a:p>
            <a:pPr algn="just">
              <a:spcBef>
                <a:spcPct val="20000"/>
              </a:spcBef>
            </a:pPr>
            <a:r>
              <a:rPr lang="es-ES" sz="1600" dirty="0" smtClean="0"/>
              <a:t>Este resultado respalda la </a:t>
            </a:r>
            <a:r>
              <a:rPr lang="es-ES" sz="1600" b="1" dirty="0" smtClean="0"/>
              <a:t>decisión de licitar 350 MW </a:t>
            </a:r>
            <a:r>
              <a:rPr lang="es-ES" sz="1600" dirty="0" smtClean="0"/>
              <a:t>para el 2018 </a:t>
            </a:r>
            <a:r>
              <a:rPr lang="es-ES" sz="1600" b="1" dirty="0" smtClean="0"/>
              <a:t>en base a carbón y gas natural y adicionalmente se incluyen fuentes de energía renovable</a:t>
            </a:r>
            <a:r>
              <a:rPr lang="es-ES" sz="1600" dirty="0" smtClean="0"/>
              <a:t>, lo que va de la mano con los objetivos de la política energética, así como con el resultado del plan de expansión del CNE.</a:t>
            </a:r>
            <a:endParaRPr lang="es-ES" sz="1600" dirty="0"/>
          </a:p>
        </p:txBody>
      </p:sp>
      <p:sp>
        <p:nvSpPr>
          <p:cNvPr id="22" name="21 Rectángulo"/>
          <p:cNvSpPr/>
          <p:nvPr/>
        </p:nvSpPr>
        <p:spPr>
          <a:xfrm>
            <a:off x="6012914" y="4420850"/>
            <a:ext cx="2766346" cy="1600438"/>
          </a:xfrm>
          <a:prstGeom prst="rect">
            <a:avLst/>
          </a:prstGeom>
        </p:spPr>
        <p:txBody>
          <a:bodyPr wrap="square">
            <a:spAutoFit/>
          </a:bodyPr>
          <a:lstStyle/>
          <a:p>
            <a:pPr algn="just">
              <a:spcBef>
                <a:spcPct val="20000"/>
              </a:spcBef>
            </a:pPr>
            <a:r>
              <a:rPr lang="es-ES" sz="1400" dirty="0" smtClean="0"/>
              <a:t>Los lineamientos de la política energética de diversificar la matriz, pueden ejecutarse mediante el instrumento de contratos de largo plazo, para le caso mediante la licitación de 350 MW.</a:t>
            </a:r>
            <a:endParaRPr lang="es-ES" sz="1400" dirty="0"/>
          </a:p>
        </p:txBody>
      </p:sp>
      <p:graphicFrame>
        <p:nvGraphicFramePr>
          <p:cNvPr id="28" name="1 Gráfico"/>
          <p:cNvGraphicFramePr>
            <a:graphicFrameLocks/>
          </p:cNvGraphicFramePr>
          <p:nvPr>
            <p:extLst>
              <p:ext uri="{D42A27DB-BD31-4B8C-83A1-F6EECF244321}">
                <p14:modId xmlns:p14="http://schemas.microsoft.com/office/powerpoint/2010/main" val="1407507818"/>
              </p:ext>
            </p:extLst>
          </p:nvPr>
        </p:nvGraphicFramePr>
        <p:xfrm>
          <a:off x="3188966" y="4284706"/>
          <a:ext cx="2773043" cy="2206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3 Gráfico"/>
          <p:cNvGraphicFramePr>
            <a:graphicFrameLocks/>
          </p:cNvGraphicFramePr>
          <p:nvPr>
            <p:extLst>
              <p:ext uri="{D42A27DB-BD31-4B8C-83A1-F6EECF244321}">
                <p14:modId xmlns:p14="http://schemas.microsoft.com/office/powerpoint/2010/main" val="477871153"/>
              </p:ext>
            </p:extLst>
          </p:nvPr>
        </p:nvGraphicFramePr>
        <p:xfrm>
          <a:off x="827584" y="4154035"/>
          <a:ext cx="2736304" cy="24205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560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accent3">
                    <a:lumMod val="50000"/>
                  </a:schemeClr>
                </a:solidFill>
              </a:rPr>
              <a:t>PARTE III:</a:t>
            </a:r>
            <a:r>
              <a:rPr lang="es-SV" b="1" dirty="0" smtClean="0">
                <a:solidFill>
                  <a:schemeClr val="accent3">
                    <a:lumMod val="50000"/>
                  </a:schemeClr>
                </a:solidFill>
              </a:rPr>
              <a:t> MERCADO ELÉCTRICO ACTUAL.</a:t>
            </a:r>
            <a:endParaRPr lang="es-SV" b="1" dirty="0">
              <a:solidFill>
                <a:schemeClr val="accent3">
                  <a:lumMod val="5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5</a:t>
            </a:r>
            <a:endParaRPr lang="es-SV"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solidFill>
                  <a:schemeClr val="bg1"/>
                </a:solidFill>
              </a:rPr>
              <a:t>11</a:t>
            </a:r>
            <a:endParaRPr lang="es-SV" sz="2000" b="1"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914360" y="692696"/>
            <a:ext cx="7834104"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smtClean="0">
                <a:solidFill>
                  <a:schemeClr val="tx1"/>
                </a:solidFill>
              </a:rPr>
              <a:t>11. </a:t>
            </a:r>
            <a:r>
              <a:rPr lang="es-SV" b="1" u="sng" dirty="0">
                <a:solidFill>
                  <a:schemeClr val="tx1"/>
                </a:solidFill>
              </a:rPr>
              <a:t>Plan de expansión de la generación </a:t>
            </a:r>
            <a:r>
              <a:rPr lang="es-SV" b="1" u="sng" dirty="0" smtClean="0">
                <a:solidFill>
                  <a:schemeClr val="tx1"/>
                </a:solidFill>
              </a:rPr>
              <a:t>de electricidad</a:t>
            </a:r>
          </a:p>
          <a:p>
            <a:r>
              <a:rPr lang="es-SV" b="1" u="sng" dirty="0" smtClean="0">
                <a:solidFill>
                  <a:schemeClr val="tx1"/>
                </a:solidFill>
              </a:rPr>
              <a:t>2013-2018.</a:t>
            </a:r>
            <a:endParaRPr lang="es-SV" b="1" u="sng" dirty="0">
              <a:solidFill>
                <a:schemeClr val="tx1"/>
              </a:solidFill>
            </a:endParaRPr>
          </a:p>
        </p:txBody>
      </p:sp>
      <p:sp>
        <p:nvSpPr>
          <p:cNvPr id="20" name="19 Rectángulo"/>
          <p:cNvSpPr/>
          <p:nvPr/>
        </p:nvSpPr>
        <p:spPr>
          <a:xfrm>
            <a:off x="3988828" y="1342509"/>
            <a:ext cx="4759636" cy="646331"/>
          </a:xfrm>
          <a:prstGeom prst="rect">
            <a:avLst/>
          </a:prstGeom>
          <a:ln w="12700">
            <a:solidFill>
              <a:schemeClr val="tx1"/>
            </a:solidFill>
          </a:ln>
        </p:spPr>
        <p:txBody>
          <a:bodyPr wrap="none">
            <a:spAutoFit/>
          </a:bodyPr>
          <a:lstStyle/>
          <a:p>
            <a:pPr algn="r"/>
            <a:r>
              <a:rPr lang="es-SV" b="1" dirty="0" smtClean="0"/>
              <a:t>Diversificación de la matriz energética:</a:t>
            </a:r>
          </a:p>
          <a:p>
            <a:pPr algn="r"/>
            <a:r>
              <a:rPr lang="es-SV" b="1" dirty="0" smtClean="0"/>
              <a:t>CLP por 335 MW para nueva generación.</a:t>
            </a:r>
            <a:endParaRPr lang="es-SV" b="1" dirty="0"/>
          </a:p>
        </p:txBody>
      </p:sp>
      <p:sp>
        <p:nvSpPr>
          <p:cNvPr id="19" name="18 Rectángulo"/>
          <p:cNvSpPr/>
          <p:nvPr/>
        </p:nvSpPr>
        <p:spPr>
          <a:xfrm>
            <a:off x="971600" y="2132505"/>
            <a:ext cx="7776864" cy="3988784"/>
          </a:xfrm>
          <a:prstGeom prst="rect">
            <a:avLst/>
          </a:prstGeom>
        </p:spPr>
        <p:txBody>
          <a:bodyPr wrap="square">
            <a:spAutoFit/>
          </a:bodyPr>
          <a:lstStyle/>
          <a:p>
            <a:pPr algn="just">
              <a:spcBef>
                <a:spcPct val="20000"/>
              </a:spcBef>
            </a:pPr>
            <a:r>
              <a:rPr lang="es-ES" sz="1600" dirty="0" smtClean="0"/>
              <a:t>Las gestiones para la contratación de 335 MW iniciaron con un proceso de libre concurrencia lanzado en el año 2010 el cual se declaró desierto en marzo de 2012 ya que la única oferta recibida superaba el precio techo establecido por la SIGET. La oferta era respaldada con una central a base de carbón mineral con una capacidad de 341.6 MW.</a:t>
            </a:r>
          </a:p>
          <a:p>
            <a:pPr algn="just">
              <a:spcBef>
                <a:spcPct val="20000"/>
              </a:spcBef>
            </a:pPr>
            <a:endParaRPr lang="es-ES" sz="1600" dirty="0"/>
          </a:p>
          <a:p>
            <a:pPr algn="just">
              <a:spcBef>
                <a:spcPct val="20000"/>
              </a:spcBef>
            </a:pPr>
            <a:r>
              <a:rPr lang="es-ES" sz="1600" dirty="0" smtClean="0"/>
              <a:t>Después de una larga etapa de adecuación de bases y requisitos, se hizo el relanzamiento del proceso en septiembre 2012.</a:t>
            </a:r>
          </a:p>
          <a:p>
            <a:pPr algn="just">
              <a:spcBef>
                <a:spcPct val="20000"/>
              </a:spcBef>
            </a:pPr>
            <a:endParaRPr lang="es-ES" sz="1600" dirty="0"/>
          </a:p>
          <a:p>
            <a:pPr algn="just">
              <a:spcBef>
                <a:spcPct val="20000"/>
              </a:spcBef>
            </a:pPr>
            <a:r>
              <a:rPr lang="es-ES" sz="1600" dirty="0" smtClean="0"/>
              <a:t>Los principales lineamientos estratégicos de este proceso fueron establecidos por el CNE y consisten en:</a:t>
            </a:r>
          </a:p>
          <a:p>
            <a:pPr marL="285750" indent="-285750" algn="just">
              <a:spcBef>
                <a:spcPct val="20000"/>
              </a:spcBef>
              <a:buFont typeface="Century Gothic" panose="020B0502020202020204" pitchFamily="34" charset="0"/>
              <a:buChar char="−"/>
            </a:pPr>
            <a:r>
              <a:rPr lang="es-ES" sz="1400" dirty="0" smtClean="0"/>
              <a:t>No se permite la participación de ofertas respaldadas por derivados de petróleo.</a:t>
            </a:r>
          </a:p>
          <a:p>
            <a:pPr marL="285750" indent="-285750" algn="just">
              <a:spcBef>
                <a:spcPct val="20000"/>
              </a:spcBef>
              <a:buFont typeface="Century Gothic" panose="020B0502020202020204" pitchFamily="34" charset="0"/>
              <a:buChar char="−"/>
            </a:pPr>
            <a:r>
              <a:rPr lang="es-ES" sz="1400" dirty="0" smtClean="0"/>
              <a:t>Los equipos de generación deben ser totalmente nuevos.</a:t>
            </a:r>
          </a:p>
          <a:p>
            <a:pPr marL="285750" indent="-285750" algn="just">
              <a:spcBef>
                <a:spcPct val="20000"/>
              </a:spcBef>
              <a:buFont typeface="Century Gothic" panose="020B0502020202020204" pitchFamily="34" charset="0"/>
              <a:buChar char="−"/>
            </a:pPr>
            <a:r>
              <a:rPr lang="es-ES" sz="1400" dirty="0" smtClean="0"/>
              <a:t>Los adjudicados se comprometen a realizar programas de desarrollo social en la zona de influencia del proyecto</a:t>
            </a:r>
            <a:endParaRPr lang="es-ES" sz="1400" dirty="0"/>
          </a:p>
        </p:txBody>
      </p:sp>
    </p:spTree>
    <p:extLst>
      <p:ext uri="{BB962C8B-B14F-4D97-AF65-F5344CB8AC3E}">
        <p14:creationId xmlns:p14="http://schemas.microsoft.com/office/powerpoint/2010/main" val="2876851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accent3">
                    <a:lumMod val="50000"/>
                  </a:schemeClr>
                </a:solidFill>
              </a:rPr>
              <a:t>PARTE III:</a:t>
            </a:r>
            <a:r>
              <a:rPr lang="es-SV" b="1" dirty="0" smtClean="0">
                <a:solidFill>
                  <a:schemeClr val="accent3">
                    <a:lumMod val="50000"/>
                  </a:schemeClr>
                </a:solidFill>
              </a:rPr>
              <a:t> MERCADO ELÉCTRICO ACTUAL.</a:t>
            </a:r>
            <a:endParaRPr lang="es-SV" b="1" dirty="0">
              <a:solidFill>
                <a:schemeClr val="accent3">
                  <a:lumMod val="5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5</a:t>
            </a:r>
            <a:endParaRPr lang="es-SV"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solidFill>
                  <a:schemeClr val="bg1"/>
                </a:solidFill>
              </a:rPr>
              <a:t>11</a:t>
            </a:r>
            <a:endParaRPr lang="es-SV" sz="2000" b="1"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914360" y="692696"/>
            <a:ext cx="7834104"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smtClean="0">
                <a:solidFill>
                  <a:schemeClr val="tx1"/>
                </a:solidFill>
              </a:rPr>
              <a:t>11. </a:t>
            </a:r>
            <a:r>
              <a:rPr lang="es-SV" b="1" u="sng" dirty="0">
                <a:solidFill>
                  <a:schemeClr val="tx1"/>
                </a:solidFill>
              </a:rPr>
              <a:t>Plan de expansión de la generación </a:t>
            </a:r>
            <a:r>
              <a:rPr lang="es-SV" b="1" u="sng" dirty="0" smtClean="0">
                <a:solidFill>
                  <a:schemeClr val="tx1"/>
                </a:solidFill>
              </a:rPr>
              <a:t>de electricidad</a:t>
            </a:r>
          </a:p>
          <a:p>
            <a:r>
              <a:rPr lang="es-SV" b="1" u="sng" dirty="0" smtClean="0">
                <a:solidFill>
                  <a:schemeClr val="tx1"/>
                </a:solidFill>
              </a:rPr>
              <a:t>2013-2018.</a:t>
            </a:r>
            <a:endParaRPr lang="es-SV" b="1" u="sng" dirty="0">
              <a:solidFill>
                <a:schemeClr val="tx1"/>
              </a:solidFill>
            </a:endParaRPr>
          </a:p>
        </p:txBody>
      </p:sp>
      <p:sp>
        <p:nvSpPr>
          <p:cNvPr id="20" name="19 Rectángulo"/>
          <p:cNvSpPr/>
          <p:nvPr/>
        </p:nvSpPr>
        <p:spPr>
          <a:xfrm>
            <a:off x="3988828" y="1630541"/>
            <a:ext cx="4759636" cy="646331"/>
          </a:xfrm>
          <a:prstGeom prst="rect">
            <a:avLst/>
          </a:prstGeom>
          <a:ln w="12700">
            <a:solidFill>
              <a:schemeClr val="tx1"/>
            </a:solidFill>
          </a:ln>
        </p:spPr>
        <p:txBody>
          <a:bodyPr wrap="none">
            <a:spAutoFit/>
          </a:bodyPr>
          <a:lstStyle/>
          <a:p>
            <a:pPr algn="r"/>
            <a:r>
              <a:rPr lang="es-SV" b="1" dirty="0" smtClean="0"/>
              <a:t>Diversificación de la matriz energética:</a:t>
            </a:r>
          </a:p>
          <a:p>
            <a:pPr algn="r"/>
            <a:r>
              <a:rPr lang="es-SV" b="1" dirty="0" smtClean="0"/>
              <a:t>CLP por 335 MW para nueva generación.</a:t>
            </a:r>
            <a:endParaRPr lang="es-SV" b="1" dirty="0"/>
          </a:p>
        </p:txBody>
      </p:sp>
      <p:sp>
        <p:nvSpPr>
          <p:cNvPr id="19" name="18 Rectángulo"/>
          <p:cNvSpPr/>
          <p:nvPr/>
        </p:nvSpPr>
        <p:spPr>
          <a:xfrm>
            <a:off x="971600" y="2712285"/>
            <a:ext cx="7776864" cy="2012859"/>
          </a:xfrm>
          <a:prstGeom prst="rect">
            <a:avLst/>
          </a:prstGeom>
        </p:spPr>
        <p:txBody>
          <a:bodyPr wrap="square">
            <a:spAutoFit/>
          </a:bodyPr>
          <a:lstStyle/>
          <a:p>
            <a:pPr algn="just">
              <a:spcBef>
                <a:spcPct val="20000"/>
              </a:spcBef>
            </a:pPr>
            <a:r>
              <a:rPr lang="es-ES" sz="1600" dirty="0" smtClean="0"/>
              <a:t>El CNE coordinó con las diferentes instituciones del Estado para que cada una en su ámbito dieran apoyo para este proyecto de país.</a:t>
            </a:r>
          </a:p>
          <a:p>
            <a:pPr algn="just">
              <a:spcBef>
                <a:spcPct val="20000"/>
              </a:spcBef>
            </a:pPr>
            <a:endParaRPr lang="es-ES" sz="1600" dirty="0"/>
          </a:p>
          <a:p>
            <a:pPr algn="just">
              <a:spcBef>
                <a:spcPct val="20000"/>
              </a:spcBef>
            </a:pPr>
            <a:r>
              <a:rPr lang="es-ES" sz="1600" dirty="0" smtClean="0"/>
              <a:t>14 empresas se inscribieron al proceso y adquirieron las bases de licitación, con tecnologías de: gas natural, carbón, renovables e importaciones.</a:t>
            </a:r>
          </a:p>
          <a:p>
            <a:pPr algn="just">
              <a:spcBef>
                <a:spcPct val="20000"/>
              </a:spcBef>
            </a:pPr>
            <a:endParaRPr lang="es-ES" sz="1600" dirty="0"/>
          </a:p>
          <a:p>
            <a:pPr algn="just">
              <a:spcBef>
                <a:spcPct val="20000"/>
              </a:spcBef>
            </a:pPr>
            <a:r>
              <a:rPr lang="es-ES" sz="1600" dirty="0" smtClean="0"/>
              <a:t>La apertura de ofertas se realizó el 1 de octubre de 2013.</a:t>
            </a:r>
          </a:p>
        </p:txBody>
      </p:sp>
    </p:spTree>
    <p:extLst>
      <p:ext uri="{BB962C8B-B14F-4D97-AF65-F5344CB8AC3E}">
        <p14:creationId xmlns:p14="http://schemas.microsoft.com/office/powerpoint/2010/main" val="2923482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accent3">
                    <a:lumMod val="50000"/>
                  </a:schemeClr>
                </a:solidFill>
              </a:rPr>
              <a:t>PARTE III:</a:t>
            </a:r>
            <a:r>
              <a:rPr lang="es-SV" b="1" dirty="0" smtClean="0">
                <a:solidFill>
                  <a:schemeClr val="accent3">
                    <a:lumMod val="50000"/>
                  </a:schemeClr>
                </a:solidFill>
              </a:rPr>
              <a:t> MERCADO ELÉCTRICO ACTUAL.</a:t>
            </a:r>
            <a:endParaRPr lang="es-SV" b="1" dirty="0">
              <a:solidFill>
                <a:schemeClr val="accent3">
                  <a:lumMod val="5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5</a:t>
            </a:r>
            <a:endParaRPr lang="es-SV"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dirty="0" smtClean="0">
                <a:solidFill>
                  <a:schemeClr val="bg1"/>
                </a:solidFill>
              </a:rPr>
              <a:t>11</a:t>
            </a:r>
            <a:endParaRPr lang="es-SV" sz="2000"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sz="2000" b="1" dirty="0" smtClean="0">
                <a:solidFill>
                  <a:schemeClr val="bg1"/>
                </a:solidFill>
              </a:rPr>
              <a:t>12</a:t>
            </a:r>
            <a:endParaRPr lang="es-SV" b="1" dirty="0">
              <a:solidFill>
                <a:schemeClr val="bg1"/>
              </a:solidFill>
            </a:endParaRPr>
          </a:p>
        </p:txBody>
      </p:sp>
      <p:pic>
        <p:nvPicPr>
          <p:cNvPr id="2" name="1 Imagen"/>
          <p:cNvPicPr>
            <a:picLocks noChangeAspect="1"/>
          </p:cNvPicPr>
          <p:nvPr/>
        </p:nvPicPr>
        <p:blipFill rotWithShape="1">
          <a:blip r:embed="rId3" cstate="print">
            <a:extLst>
              <a:ext uri="{28A0092B-C50C-407E-A947-70E740481C1C}">
                <a14:useLocalDpi xmlns:a14="http://schemas.microsoft.com/office/drawing/2010/main" val="0"/>
              </a:ext>
            </a:extLst>
          </a:blip>
          <a:srcRect r="2923"/>
          <a:stretch/>
        </p:blipFill>
        <p:spPr>
          <a:xfrm>
            <a:off x="755578" y="1412776"/>
            <a:ext cx="8388422" cy="5184575"/>
          </a:xfrm>
          <a:prstGeom prst="rect">
            <a:avLst/>
          </a:prstGeom>
        </p:spPr>
      </p:pic>
      <p:sp>
        <p:nvSpPr>
          <p:cNvPr id="18" name="2 Título"/>
          <p:cNvSpPr txBox="1">
            <a:spLocks/>
          </p:cNvSpPr>
          <p:nvPr/>
        </p:nvSpPr>
        <p:spPr>
          <a:xfrm>
            <a:off x="914360" y="880145"/>
            <a:ext cx="7834104"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smtClean="0">
                <a:solidFill>
                  <a:schemeClr val="tx1"/>
                </a:solidFill>
              </a:rPr>
              <a:t>12. La Inclusión del Gas Natural.</a:t>
            </a:r>
            <a:endParaRPr lang="es-SV" b="1" u="sng" dirty="0">
              <a:solidFill>
                <a:schemeClr val="tx1"/>
              </a:solidFill>
            </a:endParaRPr>
          </a:p>
        </p:txBody>
      </p:sp>
      <p:graphicFrame>
        <p:nvGraphicFramePr>
          <p:cNvPr id="20" name="19 Tabla"/>
          <p:cNvGraphicFramePr>
            <a:graphicFrameLocks noGrp="1"/>
          </p:cNvGraphicFramePr>
          <p:nvPr>
            <p:extLst>
              <p:ext uri="{D42A27DB-BD31-4B8C-83A1-F6EECF244321}">
                <p14:modId xmlns:p14="http://schemas.microsoft.com/office/powerpoint/2010/main" val="867451218"/>
              </p:ext>
            </p:extLst>
          </p:nvPr>
        </p:nvGraphicFramePr>
        <p:xfrm>
          <a:off x="5940152" y="3047095"/>
          <a:ext cx="3203848" cy="3212081"/>
        </p:xfrm>
        <a:graphic>
          <a:graphicData uri="http://schemas.openxmlformats.org/drawingml/2006/table">
            <a:tbl>
              <a:tblPr firstRow="1" firstCol="1" bandRow="1">
                <a:tableStyleId>{616DA210-FB5B-4158-B5E0-FEB733F419BA}</a:tableStyleId>
              </a:tblPr>
              <a:tblGrid>
                <a:gridCol w="2304256"/>
                <a:gridCol w="899592"/>
              </a:tblGrid>
              <a:tr h="184859">
                <a:tc>
                  <a:txBody>
                    <a:bodyPr/>
                    <a:lstStyle/>
                    <a:p>
                      <a:pPr>
                        <a:lnSpc>
                          <a:spcPct val="115000"/>
                        </a:lnSpc>
                        <a:spcAft>
                          <a:spcPts val="0"/>
                        </a:spcAft>
                      </a:pPr>
                      <a:r>
                        <a:rPr lang="es-SV" sz="1200" dirty="0">
                          <a:solidFill>
                            <a:schemeClr val="bg1"/>
                          </a:solidFill>
                          <a:effectLst/>
                        </a:rPr>
                        <a:t>Potencia Nominal</a:t>
                      </a:r>
                      <a:endParaRPr lang="es-SV" sz="1200" dirty="0">
                        <a:solidFill>
                          <a:schemeClr val="bg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SV" sz="1200" b="0" dirty="0">
                          <a:solidFill>
                            <a:schemeClr val="bg1"/>
                          </a:solidFill>
                          <a:effectLst/>
                        </a:rPr>
                        <a:t>380.55 MW</a:t>
                      </a:r>
                      <a:endParaRPr lang="es-SV" sz="1200" b="0" dirty="0">
                        <a:solidFill>
                          <a:schemeClr val="bg1"/>
                        </a:solidFill>
                        <a:effectLst/>
                        <a:latin typeface="Calibri"/>
                        <a:ea typeface="Times New Roman"/>
                        <a:cs typeface="Times New Roman"/>
                      </a:endParaRPr>
                    </a:p>
                  </a:txBody>
                  <a:tcPr marL="68580" marR="68580" marT="0" marB="0"/>
                </a:tc>
              </a:tr>
              <a:tr h="377183">
                <a:tc>
                  <a:txBody>
                    <a:bodyPr/>
                    <a:lstStyle/>
                    <a:p>
                      <a:pPr>
                        <a:lnSpc>
                          <a:spcPct val="115000"/>
                        </a:lnSpc>
                        <a:spcAft>
                          <a:spcPts val="0"/>
                        </a:spcAft>
                      </a:pPr>
                      <a:r>
                        <a:rPr lang="es-SV" sz="1200" dirty="0">
                          <a:solidFill>
                            <a:schemeClr val="bg1"/>
                          </a:solidFill>
                          <a:effectLst/>
                        </a:rPr>
                        <a:t>Potencia Neta Comprometida</a:t>
                      </a:r>
                      <a:endParaRPr lang="es-SV" sz="1200" dirty="0">
                        <a:solidFill>
                          <a:schemeClr val="bg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SV" sz="1200" dirty="0">
                          <a:solidFill>
                            <a:schemeClr val="bg1"/>
                          </a:solidFill>
                          <a:effectLst/>
                        </a:rPr>
                        <a:t>357.20 MW</a:t>
                      </a:r>
                      <a:endParaRPr lang="es-SV" sz="1200" dirty="0">
                        <a:solidFill>
                          <a:schemeClr val="bg1"/>
                        </a:solidFill>
                        <a:effectLst/>
                        <a:latin typeface="Calibri"/>
                        <a:ea typeface="Times New Roman"/>
                        <a:cs typeface="Times New Roman"/>
                      </a:endParaRPr>
                    </a:p>
                  </a:txBody>
                  <a:tcPr marL="68580" marR="68580" marT="0" marB="0"/>
                </a:tc>
              </a:tr>
              <a:tr h="184859">
                <a:tc>
                  <a:txBody>
                    <a:bodyPr/>
                    <a:lstStyle/>
                    <a:p>
                      <a:pPr>
                        <a:lnSpc>
                          <a:spcPct val="115000"/>
                        </a:lnSpc>
                        <a:spcAft>
                          <a:spcPts val="0"/>
                        </a:spcAft>
                      </a:pPr>
                      <a:r>
                        <a:rPr lang="es-SV" sz="1200" dirty="0">
                          <a:solidFill>
                            <a:schemeClr val="bg1"/>
                          </a:solidFill>
                          <a:effectLst/>
                        </a:rPr>
                        <a:t>Numero de Motores</a:t>
                      </a:r>
                      <a:endParaRPr lang="es-SV" sz="1200" dirty="0">
                        <a:solidFill>
                          <a:schemeClr val="bg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SV" sz="1200" dirty="0">
                          <a:solidFill>
                            <a:schemeClr val="bg1"/>
                          </a:solidFill>
                          <a:effectLst/>
                        </a:rPr>
                        <a:t>19</a:t>
                      </a:r>
                      <a:endParaRPr lang="es-SV" sz="1200" dirty="0">
                        <a:solidFill>
                          <a:schemeClr val="bg1"/>
                        </a:solidFill>
                        <a:effectLst/>
                        <a:latin typeface="Calibri"/>
                        <a:ea typeface="Times New Roman"/>
                        <a:cs typeface="Times New Roman"/>
                      </a:endParaRPr>
                    </a:p>
                  </a:txBody>
                  <a:tcPr marL="68580" marR="68580" marT="0" marB="0"/>
                </a:tc>
              </a:tr>
              <a:tr h="184859">
                <a:tc>
                  <a:txBody>
                    <a:bodyPr/>
                    <a:lstStyle/>
                    <a:p>
                      <a:pPr>
                        <a:lnSpc>
                          <a:spcPct val="115000"/>
                        </a:lnSpc>
                        <a:spcAft>
                          <a:spcPts val="0"/>
                        </a:spcAft>
                      </a:pPr>
                      <a:r>
                        <a:rPr lang="es-SV" sz="1200" dirty="0">
                          <a:solidFill>
                            <a:schemeClr val="bg1"/>
                          </a:solidFill>
                          <a:effectLst/>
                        </a:rPr>
                        <a:t>Potencia neta de motor</a:t>
                      </a:r>
                      <a:endParaRPr lang="es-SV" sz="1200" dirty="0">
                        <a:solidFill>
                          <a:schemeClr val="bg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SV" sz="1200" dirty="0">
                          <a:solidFill>
                            <a:schemeClr val="bg1"/>
                          </a:solidFill>
                          <a:effectLst/>
                        </a:rPr>
                        <a:t>18.45 MW</a:t>
                      </a:r>
                      <a:endParaRPr lang="es-SV" sz="1200" dirty="0">
                        <a:solidFill>
                          <a:schemeClr val="bg1"/>
                        </a:solidFill>
                        <a:effectLst/>
                        <a:latin typeface="Calibri"/>
                        <a:ea typeface="Times New Roman"/>
                        <a:cs typeface="Times New Roman"/>
                      </a:endParaRPr>
                    </a:p>
                  </a:txBody>
                  <a:tcPr marL="68580" marR="68580" marT="0" marB="0"/>
                </a:tc>
              </a:tr>
              <a:tr h="377183">
                <a:tc>
                  <a:txBody>
                    <a:bodyPr/>
                    <a:lstStyle/>
                    <a:p>
                      <a:pPr>
                        <a:lnSpc>
                          <a:spcPct val="115000"/>
                        </a:lnSpc>
                        <a:spcAft>
                          <a:spcPts val="0"/>
                        </a:spcAft>
                      </a:pPr>
                      <a:r>
                        <a:rPr lang="es-SV" sz="1200" dirty="0">
                          <a:solidFill>
                            <a:schemeClr val="bg1"/>
                          </a:solidFill>
                          <a:effectLst/>
                        </a:rPr>
                        <a:t>Turbina de Vapor - Potencia</a:t>
                      </a:r>
                      <a:endParaRPr lang="es-SV" sz="1200" dirty="0">
                        <a:solidFill>
                          <a:schemeClr val="bg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SV" sz="1200" dirty="0">
                          <a:solidFill>
                            <a:schemeClr val="bg1"/>
                          </a:solidFill>
                          <a:effectLst/>
                        </a:rPr>
                        <a:t>30 MW</a:t>
                      </a:r>
                      <a:endParaRPr lang="es-SV" sz="1200" dirty="0">
                        <a:solidFill>
                          <a:schemeClr val="bg1"/>
                        </a:solidFill>
                        <a:effectLst/>
                        <a:latin typeface="Calibri"/>
                        <a:ea typeface="Times New Roman"/>
                        <a:cs typeface="Times New Roman"/>
                      </a:endParaRPr>
                    </a:p>
                  </a:txBody>
                  <a:tcPr marL="68580" marR="68580" marT="0" marB="0"/>
                </a:tc>
              </a:tr>
              <a:tr h="369717">
                <a:tc>
                  <a:txBody>
                    <a:bodyPr/>
                    <a:lstStyle/>
                    <a:p>
                      <a:pPr>
                        <a:lnSpc>
                          <a:spcPct val="115000"/>
                        </a:lnSpc>
                        <a:spcAft>
                          <a:spcPts val="0"/>
                        </a:spcAft>
                      </a:pPr>
                      <a:r>
                        <a:rPr lang="es-SV" sz="1200" dirty="0" err="1">
                          <a:solidFill>
                            <a:schemeClr val="bg1"/>
                          </a:solidFill>
                          <a:effectLst/>
                        </a:rPr>
                        <a:t>Heat</a:t>
                      </a:r>
                      <a:r>
                        <a:rPr lang="es-SV" sz="1200" dirty="0">
                          <a:solidFill>
                            <a:schemeClr val="bg1"/>
                          </a:solidFill>
                          <a:effectLst/>
                        </a:rPr>
                        <a:t> </a:t>
                      </a:r>
                      <a:r>
                        <a:rPr lang="es-SV" sz="1200" dirty="0" err="1">
                          <a:solidFill>
                            <a:schemeClr val="bg1"/>
                          </a:solidFill>
                          <a:effectLst/>
                        </a:rPr>
                        <a:t>Rate</a:t>
                      </a:r>
                      <a:r>
                        <a:rPr lang="es-SV" sz="1200" dirty="0">
                          <a:solidFill>
                            <a:schemeClr val="bg1"/>
                          </a:solidFill>
                          <a:effectLst/>
                        </a:rPr>
                        <a:t> Neto de Planta</a:t>
                      </a:r>
                      <a:endParaRPr lang="es-SV" sz="1200" dirty="0">
                        <a:solidFill>
                          <a:schemeClr val="bg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SV" sz="1200" dirty="0">
                          <a:solidFill>
                            <a:schemeClr val="bg1"/>
                          </a:solidFill>
                          <a:effectLst/>
                        </a:rPr>
                        <a:t>7602 BTU/</a:t>
                      </a:r>
                      <a:r>
                        <a:rPr lang="es-SV" sz="1200" dirty="0" err="1">
                          <a:solidFill>
                            <a:schemeClr val="bg1"/>
                          </a:solidFill>
                          <a:effectLst/>
                        </a:rPr>
                        <a:t>kWh</a:t>
                      </a:r>
                      <a:endParaRPr lang="es-SV" sz="1200" dirty="0">
                        <a:solidFill>
                          <a:schemeClr val="bg1"/>
                        </a:solidFill>
                        <a:effectLst/>
                        <a:latin typeface="Calibri"/>
                        <a:ea typeface="Times New Roman"/>
                        <a:cs typeface="Times New Roman"/>
                      </a:endParaRPr>
                    </a:p>
                  </a:txBody>
                  <a:tcPr marL="68580" marR="68580" marT="0" marB="0"/>
                </a:tc>
              </a:tr>
              <a:tr h="372060">
                <a:tc>
                  <a:txBody>
                    <a:bodyPr/>
                    <a:lstStyle/>
                    <a:p>
                      <a:pPr>
                        <a:lnSpc>
                          <a:spcPct val="115000"/>
                        </a:lnSpc>
                        <a:spcAft>
                          <a:spcPts val="0"/>
                        </a:spcAft>
                      </a:pPr>
                      <a:r>
                        <a:rPr lang="es-SV" sz="1200" dirty="0">
                          <a:solidFill>
                            <a:schemeClr val="bg1"/>
                          </a:solidFill>
                          <a:effectLst/>
                        </a:rPr>
                        <a:t>Almacenamiento Flotante – </a:t>
                      </a:r>
                      <a:r>
                        <a:rPr lang="es-SV" sz="1200" dirty="0" smtClean="0">
                          <a:solidFill>
                            <a:schemeClr val="bg1"/>
                          </a:solidFill>
                          <a:effectLst/>
                        </a:rPr>
                        <a:t>Capacidad</a:t>
                      </a:r>
                      <a:endParaRPr lang="es-SV" sz="1200" dirty="0">
                        <a:solidFill>
                          <a:schemeClr val="bg1"/>
                        </a:solidFill>
                        <a:effectLst/>
                      </a:endParaRPr>
                    </a:p>
                  </a:txBody>
                  <a:tcPr marL="68580" marR="68580" marT="0" marB="0"/>
                </a:tc>
                <a:tc>
                  <a:txBody>
                    <a:bodyPr/>
                    <a:lstStyle/>
                    <a:p>
                      <a:pPr algn="ctr">
                        <a:lnSpc>
                          <a:spcPct val="115000"/>
                        </a:lnSpc>
                        <a:spcAft>
                          <a:spcPts val="0"/>
                        </a:spcAft>
                      </a:pPr>
                      <a:r>
                        <a:rPr lang="es-SV" sz="1200" dirty="0">
                          <a:solidFill>
                            <a:schemeClr val="bg1"/>
                          </a:solidFill>
                          <a:effectLst/>
                        </a:rPr>
                        <a:t>135000 a 145000 m</a:t>
                      </a:r>
                      <a:r>
                        <a:rPr lang="es-SV" sz="1200" baseline="30000" dirty="0">
                          <a:solidFill>
                            <a:schemeClr val="bg1"/>
                          </a:solidFill>
                          <a:effectLst/>
                        </a:rPr>
                        <a:t>3</a:t>
                      </a:r>
                      <a:endParaRPr lang="es-SV" sz="1200" dirty="0">
                        <a:solidFill>
                          <a:schemeClr val="bg1"/>
                        </a:solidFill>
                        <a:effectLst/>
                        <a:latin typeface="Calibri"/>
                        <a:ea typeface="Times New Roman"/>
                        <a:cs typeface="Times New Roman"/>
                      </a:endParaRPr>
                    </a:p>
                  </a:txBody>
                  <a:tcPr marL="68580" marR="68580" marT="0" marB="0"/>
                </a:tc>
              </a:tr>
              <a:tr h="377183">
                <a:tc>
                  <a:txBody>
                    <a:bodyPr/>
                    <a:lstStyle/>
                    <a:p>
                      <a:pPr>
                        <a:lnSpc>
                          <a:spcPct val="115000"/>
                        </a:lnSpc>
                        <a:spcAft>
                          <a:spcPts val="0"/>
                        </a:spcAft>
                      </a:pPr>
                      <a:r>
                        <a:rPr lang="es-SV" sz="1200" dirty="0">
                          <a:solidFill>
                            <a:schemeClr val="bg1"/>
                          </a:solidFill>
                          <a:effectLst/>
                        </a:rPr>
                        <a:t>Almacenamiento en Tierra – Capacidad</a:t>
                      </a:r>
                      <a:endParaRPr lang="es-SV" sz="1200" dirty="0">
                        <a:solidFill>
                          <a:schemeClr val="bg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SV" sz="1200" dirty="0">
                          <a:solidFill>
                            <a:schemeClr val="bg1"/>
                          </a:solidFill>
                          <a:effectLst/>
                        </a:rPr>
                        <a:t>50000 m</a:t>
                      </a:r>
                      <a:r>
                        <a:rPr lang="es-SV" sz="1200" baseline="30000" dirty="0">
                          <a:solidFill>
                            <a:schemeClr val="bg1"/>
                          </a:solidFill>
                          <a:effectLst/>
                        </a:rPr>
                        <a:t>3</a:t>
                      </a:r>
                      <a:endParaRPr lang="es-SV" sz="1200" dirty="0">
                        <a:solidFill>
                          <a:schemeClr val="bg1"/>
                        </a:solidFill>
                        <a:effectLst/>
                        <a:latin typeface="Calibri"/>
                        <a:ea typeface="Times New Roman"/>
                        <a:cs typeface="Times New Roman"/>
                      </a:endParaRPr>
                    </a:p>
                  </a:txBody>
                  <a:tcPr marL="68580" marR="68580" marT="0" marB="0"/>
                </a:tc>
              </a:tr>
              <a:tr h="377183">
                <a:tc>
                  <a:txBody>
                    <a:bodyPr/>
                    <a:lstStyle/>
                    <a:p>
                      <a:pPr>
                        <a:lnSpc>
                          <a:spcPct val="115000"/>
                        </a:lnSpc>
                        <a:spcAft>
                          <a:spcPts val="0"/>
                        </a:spcAft>
                      </a:pPr>
                      <a:r>
                        <a:rPr lang="es-SV" sz="1200" dirty="0">
                          <a:solidFill>
                            <a:schemeClr val="bg1"/>
                          </a:solidFill>
                          <a:effectLst/>
                        </a:rPr>
                        <a:t>Cantidad de barcos de </a:t>
                      </a:r>
                    </a:p>
                    <a:p>
                      <a:pPr>
                        <a:lnSpc>
                          <a:spcPct val="115000"/>
                        </a:lnSpc>
                        <a:spcAft>
                          <a:spcPts val="0"/>
                        </a:spcAft>
                      </a:pPr>
                      <a:r>
                        <a:rPr lang="es-SV" sz="1200" dirty="0">
                          <a:solidFill>
                            <a:schemeClr val="bg1"/>
                          </a:solidFill>
                          <a:effectLst/>
                        </a:rPr>
                        <a:t>150000 m</a:t>
                      </a:r>
                      <a:r>
                        <a:rPr lang="es-SV" sz="1200" baseline="30000" dirty="0">
                          <a:solidFill>
                            <a:schemeClr val="bg1"/>
                          </a:solidFill>
                          <a:effectLst/>
                        </a:rPr>
                        <a:t>3</a:t>
                      </a:r>
                      <a:r>
                        <a:rPr lang="es-SV" sz="1200" dirty="0">
                          <a:solidFill>
                            <a:schemeClr val="bg1"/>
                          </a:solidFill>
                          <a:effectLst/>
                        </a:rPr>
                        <a:t>/año</a:t>
                      </a:r>
                      <a:endParaRPr lang="es-SV" sz="1200" dirty="0">
                        <a:solidFill>
                          <a:schemeClr val="bg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SV" sz="1200" dirty="0">
                          <a:solidFill>
                            <a:schemeClr val="bg1"/>
                          </a:solidFill>
                          <a:effectLst/>
                        </a:rPr>
                        <a:t>6-8</a:t>
                      </a:r>
                      <a:endParaRPr lang="es-SV" sz="1200" dirty="0">
                        <a:solidFill>
                          <a:schemeClr val="bg1"/>
                        </a:solidFill>
                        <a:effectLst/>
                        <a:latin typeface="Calibri"/>
                        <a:ea typeface="Times New Roman"/>
                        <a:cs typeface="Times New Roman"/>
                      </a:endParaRPr>
                    </a:p>
                  </a:txBody>
                  <a:tcPr marL="68580" marR="68580" marT="0" marB="0"/>
                </a:tc>
              </a:tr>
            </a:tbl>
          </a:graphicData>
        </a:graphic>
      </p:graphicFrame>
      <p:sp>
        <p:nvSpPr>
          <p:cNvPr id="19" name="18 Rectángulo"/>
          <p:cNvSpPr/>
          <p:nvPr/>
        </p:nvSpPr>
        <p:spPr>
          <a:xfrm>
            <a:off x="971600" y="1438905"/>
            <a:ext cx="7776864" cy="1471172"/>
          </a:xfrm>
          <a:prstGeom prst="rect">
            <a:avLst/>
          </a:prstGeom>
        </p:spPr>
        <p:txBody>
          <a:bodyPr wrap="square">
            <a:spAutoFit/>
          </a:bodyPr>
          <a:lstStyle/>
          <a:p>
            <a:pPr algn="just">
              <a:spcBef>
                <a:spcPct val="20000"/>
              </a:spcBef>
            </a:pPr>
            <a:r>
              <a:rPr lang="es-ES" sz="1600" b="1" dirty="0" smtClean="0">
                <a:solidFill>
                  <a:schemeClr val="bg1"/>
                </a:solidFill>
                <a:effectLst>
                  <a:outerShdw blurRad="38100" dist="38100" dir="2700000" algn="tl">
                    <a:srgbClr val="000000">
                      <a:alpha val="43137"/>
                    </a:srgbClr>
                  </a:outerShdw>
                </a:effectLst>
              </a:rPr>
              <a:t>Nombre del Proyecto: </a:t>
            </a:r>
          </a:p>
          <a:p>
            <a:pPr algn="just">
              <a:spcBef>
                <a:spcPct val="20000"/>
              </a:spcBef>
            </a:pPr>
            <a:r>
              <a:rPr lang="es-ES" sz="1600" b="1" dirty="0" smtClean="0">
                <a:solidFill>
                  <a:schemeClr val="bg1"/>
                </a:solidFill>
                <a:effectLst>
                  <a:outerShdw blurRad="38100" dist="38100" dir="2700000" algn="tl">
                    <a:srgbClr val="000000">
                      <a:alpha val="43137"/>
                    </a:srgbClr>
                  </a:outerShdw>
                </a:effectLst>
              </a:rPr>
              <a:t>Terminal de Gas Natural Acajutla, Energía del Pacífico S.A. de C.V.</a:t>
            </a:r>
          </a:p>
          <a:p>
            <a:pPr algn="just">
              <a:spcBef>
                <a:spcPct val="20000"/>
              </a:spcBef>
            </a:pPr>
            <a:r>
              <a:rPr lang="es-ES" sz="1600" b="1" dirty="0" smtClean="0">
                <a:solidFill>
                  <a:schemeClr val="bg1"/>
                </a:solidFill>
                <a:effectLst>
                  <a:outerShdw blurRad="38100" dist="38100" dir="2700000" algn="tl">
                    <a:srgbClr val="000000">
                      <a:alpha val="43137"/>
                    </a:srgbClr>
                  </a:outerShdw>
                </a:effectLst>
              </a:rPr>
              <a:t>Ubicación del proyecto:</a:t>
            </a:r>
            <a:endParaRPr lang="es-ES" sz="1600" b="1" dirty="0">
              <a:solidFill>
                <a:schemeClr val="bg1"/>
              </a:solidFill>
              <a:effectLst>
                <a:outerShdw blurRad="38100" dist="38100" dir="2700000" algn="tl">
                  <a:srgbClr val="000000">
                    <a:alpha val="43137"/>
                  </a:srgbClr>
                </a:outerShdw>
              </a:effectLst>
            </a:endParaRPr>
          </a:p>
          <a:p>
            <a:pPr algn="just">
              <a:spcBef>
                <a:spcPct val="20000"/>
              </a:spcBef>
            </a:pPr>
            <a:r>
              <a:rPr lang="es-ES" sz="1600" b="1" dirty="0" smtClean="0">
                <a:solidFill>
                  <a:schemeClr val="bg1"/>
                </a:solidFill>
                <a:effectLst>
                  <a:outerShdw blurRad="38100" dist="38100" dir="2700000" algn="tl">
                    <a:srgbClr val="000000">
                      <a:alpha val="43137"/>
                    </a:srgbClr>
                  </a:outerShdw>
                </a:effectLst>
              </a:rPr>
              <a:t>Zona industrial de Acajutla, Nuevo muelle, Puerto de Acajutla, Municipio de Acajutla, Departamento de Sonsonate.</a:t>
            </a:r>
          </a:p>
        </p:txBody>
      </p:sp>
    </p:spTree>
    <p:extLst>
      <p:ext uri="{BB962C8B-B14F-4D97-AF65-F5344CB8AC3E}">
        <p14:creationId xmlns:p14="http://schemas.microsoft.com/office/powerpoint/2010/main" val="50178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tx2">
                    <a:lumMod val="60000"/>
                    <a:lumOff val="40000"/>
                  </a:schemeClr>
                </a:solidFill>
              </a:rPr>
              <a:t>PARTE I:</a:t>
            </a:r>
            <a:r>
              <a:rPr lang="es-SV" b="1" dirty="0" smtClean="0">
                <a:solidFill>
                  <a:schemeClr val="tx2">
                    <a:lumMod val="60000"/>
                    <a:lumOff val="40000"/>
                  </a:schemeClr>
                </a:solidFill>
              </a:rPr>
              <a:t> CONTEXTO DEL SECTOR ENERGÉTICO.</a:t>
            </a:r>
            <a:endParaRPr lang="es-SV" b="1" dirty="0">
              <a:solidFill>
                <a:schemeClr val="tx2">
                  <a:lumMod val="60000"/>
                  <a:lumOff val="4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t>1</a:t>
            </a:r>
            <a:endParaRPr lang="es-SV" sz="2000" b="1"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5</a:t>
            </a:r>
            <a:endParaRPr lang="es-SV"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11</a:t>
            </a:r>
            <a:endParaRPr lang="es-SV"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827584" y="880145"/>
            <a:ext cx="4752528"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smtClean="0">
                <a:solidFill>
                  <a:schemeClr val="tx2">
                    <a:lumMod val="50000"/>
                  </a:schemeClr>
                </a:solidFill>
              </a:rPr>
              <a:t>1. Contexto y Matriz Energética </a:t>
            </a:r>
          </a:p>
          <a:p>
            <a:r>
              <a:rPr lang="es-SV" b="1" u="sng" dirty="0" smtClean="0">
                <a:solidFill>
                  <a:schemeClr val="tx2">
                    <a:lumMod val="50000"/>
                  </a:schemeClr>
                </a:solidFill>
              </a:rPr>
              <a:t>de Generación.</a:t>
            </a:r>
            <a:endParaRPr lang="es-SV" b="1" u="sng" dirty="0">
              <a:solidFill>
                <a:schemeClr val="tx2">
                  <a:lumMod val="50000"/>
                </a:schemeClr>
              </a:solidFill>
            </a:endParaRPr>
          </a:p>
        </p:txBody>
      </p:sp>
      <p:pic>
        <p:nvPicPr>
          <p:cNvPr id="1028" name="Picture 4" descr="http://www.elsalvadortrade.com.sv/img/logos/MapitaCentroamericaWeb-01.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1000"/>
                    </a14:imgEffect>
                  </a14:imgLayer>
                </a14:imgProps>
              </a:ext>
              <a:ext uri="{28A0092B-C50C-407E-A947-70E740481C1C}">
                <a14:useLocalDpi xmlns:a14="http://schemas.microsoft.com/office/drawing/2010/main" val="0"/>
              </a:ext>
            </a:extLst>
          </a:blip>
          <a:srcRect/>
          <a:stretch>
            <a:fillRect/>
          </a:stretch>
        </p:blipFill>
        <p:spPr bwMode="auto">
          <a:xfrm>
            <a:off x="971600" y="1772816"/>
            <a:ext cx="5186379" cy="3979319"/>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5796138" y="836712"/>
            <a:ext cx="3130035"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smtClean="0"/>
              <a:t>Densidad: </a:t>
            </a:r>
            <a:r>
              <a:rPr lang="es-SV" dirty="0" smtClean="0"/>
              <a:t>290 hab/km2</a:t>
            </a:r>
          </a:p>
          <a:p>
            <a:pPr algn="ctr"/>
            <a:r>
              <a:rPr lang="es-SV" b="1" dirty="0" smtClean="0"/>
              <a:t>PIB (</a:t>
            </a:r>
            <a:r>
              <a:rPr lang="es-SV" b="1" dirty="0" err="1" smtClean="0"/>
              <a:t>nom</a:t>
            </a:r>
            <a:r>
              <a:rPr lang="es-SV" b="1" dirty="0" smtClean="0"/>
              <a:t>.): </a:t>
            </a:r>
            <a:r>
              <a:rPr lang="es-SV" dirty="0" smtClean="0"/>
              <a:t>$23,820 </a:t>
            </a:r>
            <a:r>
              <a:rPr lang="es-SV" dirty="0" err="1" smtClean="0"/>
              <a:t>Mll</a:t>
            </a:r>
            <a:endParaRPr lang="es-SV" dirty="0"/>
          </a:p>
        </p:txBody>
      </p:sp>
      <p:sp>
        <p:nvSpPr>
          <p:cNvPr id="21" name="20 Rectángulo"/>
          <p:cNvSpPr/>
          <p:nvPr/>
        </p:nvSpPr>
        <p:spPr>
          <a:xfrm>
            <a:off x="5796138" y="1916832"/>
            <a:ext cx="3130035"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b="1" dirty="0" smtClean="0"/>
          </a:p>
          <a:p>
            <a:pPr algn="ctr"/>
            <a:r>
              <a:rPr lang="es-SV" b="1" dirty="0" smtClean="0"/>
              <a:t>PIB per cápita:</a:t>
            </a:r>
          </a:p>
          <a:p>
            <a:pPr algn="ctr"/>
            <a:r>
              <a:rPr lang="es-SV" b="1" dirty="0" smtClean="0"/>
              <a:t> </a:t>
            </a:r>
            <a:r>
              <a:rPr lang="es-SV" dirty="0" smtClean="0"/>
              <a:t>$ 3,831 dólares</a:t>
            </a:r>
          </a:p>
          <a:p>
            <a:pPr algn="ctr"/>
            <a:endParaRPr lang="es-SV" dirty="0"/>
          </a:p>
        </p:txBody>
      </p:sp>
      <p:sp>
        <p:nvSpPr>
          <p:cNvPr id="22" name="21 Rectángulo"/>
          <p:cNvSpPr/>
          <p:nvPr/>
        </p:nvSpPr>
        <p:spPr>
          <a:xfrm>
            <a:off x="5796138" y="2780928"/>
            <a:ext cx="313003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smtClean="0"/>
              <a:t>Capital: </a:t>
            </a:r>
            <a:r>
              <a:rPr lang="es-SV" dirty="0" smtClean="0"/>
              <a:t>San Salvador</a:t>
            </a:r>
            <a:endParaRPr lang="es-SV" b="1" dirty="0" smtClean="0"/>
          </a:p>
          <a:p>
            <a:pPr algn="ctr"/>
            <a:r>
              <a:rPr lang="es-SV" b="1" dirty="0" smtClean="0"/>
              <a:t> Superficie:</a:t>
            </a:r>
            <a:r>
              <a:rPr lang="es-SV" dirty="0" smtClean="0"/>
              <a:t> Puesto 152</a:t>
            </a:r>
          </a:p>
          <a:p>
            <a:pPr algn="ctr"/>
            <a:r>
              <a:rPr lang="es-SV" b="1" dirty="0" smtClean="0"/>
              <a:t>Total:</a:t>
            </a:r>
            <a:r>
              <a:rPr lang="es-SV" dirty="0" smtClean="0"/>
              <a:t> 20,742 km2</a:t>
            </a:r>
          </a:p>
          <a:p>
            <a:pPr algn="ctr"/>
            <a:r>
              <a:rPr lang="es-SV" b="1" dirty="0" smtClean="0"/>
              <a:t>% Agua:</a:t>
            </a:r>
            <a:r>
              <a:rPr lang="es-SV" dirty="0" smtClean="0"/>
              <a:t> 1.5%</a:t>
            </a:r>
            <a:endParaRPr lang="es-SV" dirty="0"/>
          </a:p>
        </p:txBody>
      </p:sp>
      <p:sp>
        <p:nvSpPr>
          <p:cNvPr id="23" name="22 Rectángulo"/>
          <p:cNvSpPr/>
          <p:nvPr/>
        </p:nvSpPr>
        <p:spPr>
          <a:xfrm>
            <a:off x="5796137" y="4221088"/>
            <a:ext cx="316835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smtClean="0"/>
              <a:t>Población Total: </a:t>
            </a:r>
            <a:r>
              <a:rPr lang="es-SV" dirty="0" smtClean="0"/>
              <a:t>Puesto 97</a:t>
            </a:r>
          </a:p>
          <a:p>
            <a:pPr algn="ctr"/>
            <a:r>
              <a:rPr lang="es-SV" b="1" dirty="0" smtClean="0"/>
              <a:t>Total: </a:t>
            </a:r>
            <a:r>
              <a:rPr lang="es-SV" dirty="0" smtClean="0"/>
              <a:t>6,279,783 Hab.</a:t>
            </a:r>
            <a:endParaRPr lang="es-SV" dirty="0"/>
          </a:p>
        </p:txBody>
      </p:sp>
      <p:sp>
        <p:nvSpPr>
          <p:cNvPr id="24" name="23 Rectángulo"/>
          <p:cNvSpPr/>
          <p:nvPr/>
        </p:nvSpPr>
        <p:spPr>
          <a:xfrm>
            <a:off x="5796136" y="5301208"/>
            <a:ext cx="316835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smtClean="0"/>
              <a:t>Moneda: </a:t>
            </a:r>
            <a:r>
              <a:rPr lang="es-SV" dirty="0" smtClean="0"/>
              <a:t>Dólar Estadounidense.</a:t>
            </a:r>
            <a:endParaRPr lang="es-SV" dirty="0"/>
          </a:p>
        </p:txBody>
      </p:sp>
    </p:spTree>
    <p:extLst>
      <p:ext uri="{BB962C8B-B14F-4D97-AF65-F5344CB8AC3E}">
        <p14:creationId xmlns:p14="http://schemas.microsoft.com/office/powerpoint/2010/main" val="39550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23"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accent3">
                    <a:lumMod val="50000"/>
                  </a:schemeClr>
                </a:solidFill>
              </a:rPr>
              <a:t>PARTE III:</a:t>
            </a:r>
            <a:r>
              <a:rPr lang="es-SV" b="1" dirty="0" smtClean="0">
                <a:solidFill>
                  <a:schemeClr val="accent3">
                    <a:lumMod val="50000"/>
                  </a:schemeClr>
                </a:solidFill>
              </a:rPr>
              <a:t> MERCADO ELÉCTRICO ACTUAL.</a:t>
            </a:r>
            <a:endParaRPr lang="es-SV" b="1" dirty="0">
              <a:solidFill>
                <a:schemeClr val="accent3">
                  <a:lumMod val="5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5</a:t>
            </a:r>
            <a:endParaRPr lang="es-SV"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dirty="0" smtClean="0">
                <a:solidFill>
                  <a:schemeClr val="bg1"/>
                </a:solidFill>
              </a:rPr>
              <a:t>11</a:t>
            </a:r>
            <a:endParaRPr lang="es-SV" sz="2000"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sz="2000" b="1" dirty="0" smtClean="0">
                <a:solidFill>
                  <a:schemeClr val="bg1"/>
                </a:solidFill>
              </a:rPr>
              <a:t>12</a:t>
            </a:r>
            <a:endParaRPr lang="es-SV" b="1" dirty="0">
              <a:solidFill>
                <a:schemeClr val="bg1"/>
              </a:solidFill>
            </a:endParaRPr>
          </a:p>
        </p:txBody>
      </p:sp>
      <p:sp>
        <p:nvSpPr>
          <p:cNvPr id="18" name="2 Título"/>
          <p:cNvSpPr txBox="1">
            <a:spLocks/>
          </p:cNvSpPr>
          <p:nvPr/>
        </p:nvSpPr>
        <p:spPr>
          <a:xfrm>
            <a:off x="914360" y="880145"/>
            <a:ext cx="7834104"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smtClean="0">
                <a:solidFill>
                  <a:schemeClr val="tx1"/>
                </a:solidFill>
              </a:rPr>
              <a:t>12. La Inclusión del Gas Natural.</a:t>
            </a:r>
            <a:endParaRPr lang="es-SV" b="1" u="sng"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1" y="1926506"/>
            <a:ext cx="7420010" cy="445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432976" y="1444134"/>
            <a:ext cx="4964821" cy="369332"/>
          </a:xfrm>
          <a:prstGeom prst="rect">
            <a:avLst/>
          </a:prstGeom>
        </p:spPr>
        <p:txBody>
          <a:bodyPr wrap="none">
            <a:spAutoFit/>
          </a:bodyPr>
          <a:lstStyle/>
          <a:p>
            <a:pPr algn="just">
              <a:spcBef>
                <a:spcPct val="20000"/>
              </a:spcBef>
            </a:pPr>
            <a:r>
              <a:rPr lang="es-ES" b="1" dirty="0" smtClean="0"/>
              <a:t>Terminal de GNL y Central Termoeléctrica: </a:t>
            </a:r>
            <a:endParaRPr lang="es-ES" b="1" dirty="0"/>
          </a:p>
        </p:txBody>
      </p:sp>
    </p:spTree>
    <p:extLst>
      <p:ext uri="{BB962C8B-B14F-4D97-AF65-F5344CB8AC3E}">
        <p14:creationId xmlns:p14="http://schemas.microsoft.com/office/powerpoint/2010/main" val="826901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4" descr="http://www.eltiempo.com/economia/negocios/IMAGEN/IMAGEN-12374414-1.pn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3177344" y="4005064"/>
            <a:ext cx="1754696" cy="749546"/>
          </a:xfrm>
          <a:prstGeom prst="ellipse">
            <a:avLst/>
          </a:prstGeom>
          <a:ln>
            <a:noFill/>
          </a:ln>
          <a:effectLst>
            <a:softEdge rad="112500"/>
          </a:effectLst>
        </p:spPr>
      </p:pic>
      <p:sp>
        <p:nvSpPr>
          <p:cNvPr id="2" name="1 Rectángulo"/>
          <p:cNvSpPr/>
          <p:nvPr/>
        </p:nvSpPr>
        <p:spPr>
          <a:xfrm>
            <a:off x="946948" y="4005064"/>
            <a:ext cx="250702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solidFill>
                  <a:schemeClr val="accent5">
                    <a:lumMod val="50000"/>
                  </a:schemeClr>
                </a:solidFill>
              </a:rPr>
              <a:t>Dirección de</a:t>
            </a:r>
            <a:br>
              <a:rPr lang="es-MX" dirty="0" smtClean="0">
                <a:solidFill>
                  <a:schemeClr val="accent5">
                    <a:lumMod val="50000"/>
                  </a:schemeClr>
                </a:solidFill>
              </a:rPr>
            </a:br>
            <a:r>
              <a:rPr lang="es-MX" dirty="0" smtClean="0">
                <a:solidFill>
                  <a:schemeClr val="accent5">
                    <a:lumMod val="50000"/>
                  </a:schemeClr>
                </a:solidFill>
              </a:rPr>
              <a:t>Mercados Eléctricos</a:t>
            </a:r>
            <a:endParaRPr lang="es-SV" sz="2000" dirty="0">
              <a:solidFill>
                <a:schemeClr val="accent5">
                  <a:lumMod val="50000"/>
                </a:schemeClr>
              </a:solidFill>
            </a:endParaRPr>
          </a:p>
        </p:txBody>
      </p:sp>
      <p:pic>
        <p:nvPicPr>
          <p:cNvPr id="8" name="Picture 16" descr="http://www.pucp.edu.pe/climadecambios/pucp/img/interior/imagengris.jpg"/>
          <p:cNvPicPr>
            <a:picLocks noChangeAspect="1" noChangeArrowheads="1"/>
          </p:cNvPicPr>
          <p:nvPr/>
        </p:nvPicPr>
        <p:blipFill>
          <a:blip r:embed="rId3"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44" name="Picture 2" descr="C:\Users\dmurcia.CNE\Desktop\ORGANIZANDO\Logos\LOGO.png"/>
          <p:cNvPicPr>
            <a:picLocks noChangeAspect="1" noChangeArrowheads="1"/>
          </p:cNvPicPr>
          <p:nvPr/>
        </p:nvPicPr>
        <p:blipFill>
          <a:blip r:embed="rId4" cstate="print"/>
          <a:srcRect/>
          <a:stretch>
            <a:fillRect/>
          </a:stretch>
        </p:blipFill>
        <p:spPr bwMode="auto">
          <a:xfrm>
            <a:off x="107504" y="4143332"/>
            <a:ext cx="802374" cy="624068"/>
          </a:xfrm>
          <a:prstGeom prst="rect">
            <a:avLst/>
          </a:prstGeom>
          <a:noFill/>
        </p:spPr>
      </p:pic>
      <p:pic>
        <p:nvPicPr>
          <p:cNvPr id="45" name="Picture 16" descr="http://www.pucp.edu.pe/climadecambios/pucp/img/interior/imagengris.jpg"/>
          <p:cNvPicPr>
            <a:picLocks noChangeAspect="1" noChangeArrowheads="1"/>
          </p:cNvPicPr>
          <p:nvPr/>
        </p:nvPicPr>
        <p:blipFill>
          <a:blip r:embed="rId3"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cxnSp>
        <p:nvCxnSpPr>
          <p:cNvPr id="50" name="49 Conector recto"/>
          <p:cNvCxnSpPr/>
          <p:nvPr/>
        </p:nvCxnSpPr>
        <p:spPr>
          <a:xfrm>
            <a:off x="1044504" y="4764900"/>
            <a:ext cx="8064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4788024" y="1844824"/>
            <a:ext cx="3757668" cy="1200329"/>
          </a:xfrm>
          <a:prstGeom prst="rect">
            <a:avLst/>
          </a:prstGeom>
          <a:noFill/>
        </p:spPr>
        <p:txBody>
          <a:bodyPr wrap="square" rtlCol="0">
            <a:spAutoFit/>
          </a:bodyPr>
          <a:lstStyle/>
          <a:p>
            <a:pPr algn="ctr"/>
            <a:r>
              <a:rPr lang="es-MX" sz="3600" b="1" dirty="0" smtClean="0">
                <a:solidFill>
                  <a:schemeClr val="accent1">
                    <a:lumMod val="75000"/>
                  </a:schemeClr>
                </a:solidFill>
              </a:rPr>
              <a:t>Muchas</a:t>
            </a:r>
          </a:p>
          <a:p>
            <a:pPr algn="ctr"/>
            <a:r>
              <a:rPr lang="es-MX" sz="3600" b="1" dirty="0" smtClean="0">
                <a:solidFill>
                  <a:schemeClr val="accent1">
                    <a:lumMod val="75000"/>
                  </a:schemeClr>
                </a:solidFill>
              </a:rPr>
              <a:t>Gracias..!!</a:t>
            </a:r>
            <a:endParaRPr lang="es-SV" sz="3600" b="1" dirty="0">
              <a:solidFill>
                <a:schemeClr val="accent1">
                  <a:lumMod val="75000"/>
                </a:schemeClr>
              </a:solidFill>
            </a:endParaRPr>
          </a:p>
        </p:txBody>
      </p:sp>
      <p:sp>
        <p:nvSpPr>
          <p:cNvPr id="10" name="9 Rectángulo"/>
          <p:cNvSpPr/>
          <p:nvPr/>
        </p:nvSpPr>
        <p:spPr>
          <a:xfrm>
            <a:off x="6038314" y="4869160"/>
            <a:ext cx="2520280"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dirty="0" smtClean="0">
                <a:solidFill>
                  <a:schemeClr val="accent5">
                    <a:lumMod val="50000"/>
                  </a:schemeClr>
                </a:solidFill>
              </a:rPr>
              <a:t>Analistas:</a:t>
            </a:r>
          </a:p>
          <a:p>
            <a:r>
              <a:rPr lang="es-MX" sz="1400" dirty="0" smtClean="0">
                <a:solidFill>
                  <a:schemeClr val="accent5">
                    <a:lumMod val="50000"/>
                  </a:schemeClr>
                </a:solidFill>
              </a:rPr>
              <a:t>Mauricio Palacios: </a:t>
            </a:r>
            <a:r>
              <a:rPr lang="es-MX" sz="1400" dirty="0" smtClean="0">
                <a:solidFill>
                  <a:schemeClr val="accent5">
                    <a:lumMod val="50000"/>
                  </a:schemeClr>
                </a:solidFill>
                <a:hlinkClick r:id="rId5"/>
              </a:rPr>
              <a:t>mpalacios@cne.gob.sv</a:t>
            </a:r>
            <a:endParaRPr lang="es-MX" sz="1400" dirty="0" smtClean="0">
              <a:solidFill>
                <a:schemeClr val="accent5">
                  <a:lumMod val="50000"/>
                </a:schemeClr>
              </a:solidFill>
            </a:endParaRPr>
          </a:p>
          <a:p>
            <a:r>
              <a:rPr lang="es-MX" sz="1400" dirty="0" smtClean="0">
                <a:solidFill>
                  <a:schemeClr val="accent5">
                    <a:lumMod val="50000"/>
                  </a:schemeClr>
                </a:solidFill>
              </a:rPr>
              <a:t>Roberto Saravia:</a:t>
            </a:r>
          </a:p>
          <a:p>
            <a:r>
              <a:rPr lang="es-MX" sz="1400" dirty="0" smtClean="0">
                <a:solidFill>
                  <a:schemeClr val="accent5">
                    <a:lumMod val="50000"/>
                  </a:schemeClr>
                </a:solidFill>
                <a:hlinkClick r:id="rId6"/>
              </a:rPr>
              <a:t>rsaravia@cne.gob.sv</a:t>
            </a:r>
            <a:endParaRPr lang="es-MX" sz="1400" dirty="0" smtClean="0">
              <a:solidFill>
                <a:schemeClr val="accent5">
                  <a:lumMod val="50000"/>
                </a:schemeClr>
              </a:solidFill>
            </a:endParaRPr>
          </a:p>
          <a:p>
            <a:endParaRPr lang="es-SV" sz="1400" dirty="0">
              <a:solidFill>
                <a:schemeClr val="accent5">
                  <a:lumMod val="50000"/>
                </a:schemeClr>
              </a:solidFill>
            </a:endParaRPr>
          </a:p>
        </p:txBody>
      </p:sp>
      <p:sp>
        <p:nvSpPr>
          <p:cNvPr id="11" name="10 Rectángulo"/>
          <p:cNvSpPr/>
          <p:nvPr/>
        </p:nvSpPr>
        <p:spPr>
          <a:xfrm>
            <a:off x="5948536" y="3863684"/>
            <a:ext cx="31683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dirty="0" smtClean="0">
                <a:solidFill>
                  <a:schemeClr val="accent5">
                    <a:lumMod val="50000"/>
                  </a:schemeClr>
                </a:solidFill>
              </a:rPr>
              <a:t>Ing. Georgina de Flores</a:t>
            </a:r>
          </a:p>
          <a:p>
            <a:r>
              <a:rPr lang="es-MX" sz="1400" dirty="0" smtClean="0">
                <a:solidFill>
                  <a:schemeClr val="accent5">
                    <a:lumMod val="50000"/>
                  </a:schemeClr>
                </a:solidFill>
              </a:rPr>
              <a:t>Directora de Mercados Eléctricos</a:t>
            </a:r>
          </a:p>
          <a:p>
            <a:r>
              <a:rPr lang="es-MX" sz="1400" dirty="0" smtClean="0">
                <a:solidFill>
                  <a:schemeClr val="accent5">
                    <a:lumMod val="50000"/>
                  </a:schemeClr>
                </a:solidFill>
              </a:rPr>
              <a:t>gflores@cne.gob.sv</a:t>
            </a:r>
            <a:endParaRPr lang="es-SV" sz="1400"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tx2">
                    <a:lumMod val="60000"/>
                    <a:lumOff val="40000"/>
                  </a:schemeClr>
                </a:solidFill>
              </a:rPr>
              <a:t>PARTE I:</a:t>
            </a:r>
            <a:r>
              <a:rPr lang="es-SV" b="1" dirty="0" smtClean="0">
                <a:solidFill>
                  <a:schemeClr val="tx2">
                    <a:lumMod val="60000"/>
                    <a:lumOff val="40000"/>
                  </a:schemeClr>
                </a:solidFill>
              </a:rPr>
              <a:t> CONTEXTO DEL SECTOR ENERGÉTICO.</a:t>
            </a:r>
            <a:endParaRPr lang="es-SV" b="1" dirty="0">
              <a:solidFill>
                <a:schemeClr val="tx2">
                  <a:lumMod val="60000"/>
                  <a:lumOff val="4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t>1</a:t>
            </a:r>
            <a:endParaRPr lang="es-SV" sz="2000" b="1"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5</a:t>
            </a:r>
            <a:endParaRPr lang="es-SV"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11</a:t>
            </a:r>
            <a:endParaRPr lang="es-SV"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827584" y="692696"/>
            <a:ext cx="8027426"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smtClean="0">
                <a:solidFill>
                  <a:schemeClr val="tx2">
                    <a:lumMod val="50000"/>
                  </a:schemeClr>
                </a:solidFill>
              </a:rPr>
              <a:t>1. Contexto y Matriz Energética </a:t>
            </a:r>
          </a:p>
          <a:p>
            <a:r>
              <a:rPr lang="es-SV" b="1" u="sng" dirty="0" smtClean="0">
                <a:solidFill>
                  <a:schemeClr val="tx2">
                    <a:lumMod val="50000"/>
                  </a:schemeClr>
                </a:solidFill>
              </a:rPr>
              <a:t>de Generación.</a:t>
            </a:r>
            <a:endParaRPr lang="es-SV" b="1" u="sng" dirty="0">
              <a:solidFill>
                <a:schemeClr val="tx2">
                  <a:lumMod val="50000"/>
                </a:schemeClr>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561187"/>
            <a:ext cx="7667386" cy="464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1691680" y="1435173"/>
            <a:ext cx="720080" cy="2520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200" dirty="0" smtClean="0"/>
              <a:t>1985</a:t>
            </a:r>
          </a:p>
        </p:txBody>
      </p:sp>
      <p:graphicFrame>
        <p:nvGraphicFramePr>
          <p:cNvPr id="26" name="25 Tabla"/>
          <p:cNvGraphicFramePr>
            <a:graphicFrameLocks noGrp="1"/>
          </p:cNvGraphicFramePr>
          <p:nvPr>
            <p:extLst>
              <p:ext uri="{D42A27DB-BD31-4B8C-83A1-F6EECF244321}">
                <p14:modId xmlns:p14="http://schemas.microsoft.com/office/powerpoint/2010/main" val="1906042704"/>
              </p:ext>
            </p:extLst>
          </p:nvPr>
        </p:nvGraphicFramePr>
        <p:xfrm>
          <a:off x="827584" y="4208071"/>
          <a:ext cx="2755574" cy="541098"/>
        </p:xfrm>
        <a:graphic>
          <a:graphicData uri="http://schemas.openxmlformats.org/drawingml/2006/table">
            <a:tbl>
              <a:tblPr>
                <a:tableStyleId>{2D5ABB26-0587-4C30-8999-92F81FD0307C}</a:tableStyleId>
              </a:tblPr>
              <a:tblGrid>
                <a:gridCol w="516593"/>
                <a:gridCol w="454353"/>
                <a:gridCol w="532945"/>
                <a:gridCol w="547612"/>
                <a:gridCol w="704071"/>
              </a:tblGrid>
              <a:tr h="257253">
                <a:tc>
                  <a:txBody>
                    <a:bodyPr/>
                    <a:lstStyle/>
                    <a:p>
                      <a:pPr algn="ctr" fontAlgn="ctr"/>
                      <a:r>
                        <a:rPr lang="es-SV" sz="900" b="1" u="none" strike="noStrike" dirty="0">
                          <a:effectLst/>
                        </a:rPr>
                        <a:t>HIDRO</a:t>
                      </a:r>
                      <a:endParaRPr lang="es-SV" sz="900" b="1" i="0" u="none" strike="noStrike" dirty="0">
                        <a:solidFill>
                          <a:srgbClr val="000000"/>
                        </a:solidFill>
                        <a:effectLst/>
                        <a:latin typeface="Consola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sz="900" b="1" u="none" strike="noStrike" dirty="0">
                          <a:effectLst/>
                        </a:rPr>
                        <a:t>GEO</a:t>
                      </a:r>
                      <a:endParaRPr lang="es-SV" sz="900" b="1" i="0" u="none" strike="noStrike" dirty="0">
                        <a:solidFill>
                          <a:srgbClr val="000000"/>
                        </a:solidFill>
                        <a:effectLst/>
                        <a:latin typeface="Consola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sz="900" b="1" u="none" strike="noStrike" dirty="0">
                          <a:effectLst/>
                        </a:rPr>
                        <a:t>TÉRMICO</a:t>
                      </a:r>
                      <a:endParaRPr lang="es-SV" sz="900" b="1" i="0" u="none" strike="noStrike" dirty="0">
                        <a:solidFill>
                          <a:srgbClr val="000000"/>
                        </a:solidFill>
                        <a:effectLst/>
                        <a:latin typeface="Consola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sz="900" b="1" u="none" strike="noStrike" dirty="0">
                          <a:effectLst/>
                        </a:rPr>
                        <a:t>BIOMASA</a:t>
                      </a:r>
                      <a:endParaRPr lang="es-SV" sz="900" b="1" i="0" u="none" strike="noStrike" dirty="0">
                        <a:solidFill>
                          <a:srgbClr val="000000"/>
                        </a:solidFill>
                        <a:effectLst/>
                        <a:latin typeface="Consola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sz="900" b="1" u="none" strike="noStrike" dirty="0">
                          <a:effectLst/>
                        </a:rPr>
                        <a:t>Total Nacional</a:t>
                      </a:r>
                      <a:endParaRPr lang="es-SV" sz="900" b="1" i="0" u="none" strike="noStrike" dirty="0">
                        <a:solidFill>
                          <a:srgbClr val="000000"/>
                        </a:solidFill>
                        <a:effectLst/>
                        <a:latin typeface="Consola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253">
                <a:tc>
                  <a:txBody>
                    <a:bodyPr/>
                    <a:lstStyle/>
                    <a:p>
                      <a:pPr algn="ctr" fontAlgn="ctr"/>
                      <a:r>
                        <a:rPr lang="es-SV" sz="900" u="none" strike="noStrike" kern="1200" dirty="0">
                          <a:solidFill>
                            <a:schemeClr val="tx1"/>
                          </a:solidFill>
                          <a:effectLst/>
                          <a:latin typeface="+mn-lt"/>
                          <a:ea typeface="+mn-ea"/>
                          <a:cs typeface="+mn-cs"/>
                        </a:rPr>
                        <a:t>1165.82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sz="900" u="none" strike="noStrike" kern="1200" dirty="0">
                          <a:solidFill>
                            <a:schemeClr val="tx1"/>
                          </a:solidFill>
                          <a:effectLst/>
                          <a:latin typeface="+mn-lt"/>
                          <a:ea typeface="+mn-ea"/>
                          <a:cs typeface="+mn-cs"/>
                        </a:rPr>
                        <a:t>379.64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sz="900" u="none" strike="noStrike" kern="1200" dirty="0">
                          <a:solidFill>
                            <a:schemeClr val="tx1"/>
                          </a:solidFill>
                          <a:effectLst/>
                          <a:latin typeface="+mn-lt"/>
                          <a:ea typeface="+mn-ea"/>
                          <a:cs typeface="+mn-cs"/>
                        </a:rPr>
                        <a:t>105.04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sz="900" u="none" strike="noStrike" kern="1200" dirty="0">
                          <a:solidFill>
                            <a:schemeClr val="tx1"/>
                          </a:solidFill>
                          <a:effectLst/>
                          <a:latin typeface="+mn-lt"/>
                          <a:ea typeface="+mn-ea"/>
                          <a:cs typeface="+mn-cs"/>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sz="900" u="none" strike="noStrike" kern="1200" dirty="0">
                          <a:solidFill>
                            <a:schemeClr val="tx1"/>
                          </a:solidFill>
                          <a:effectLst/>
                          <a:latin typeface="+mn-lt"/>
                          <a:ea typeface="+mn-ea"/>
                          <a:cs typeface="+mn-cs"/>
                        </a:rPr>
                        <a:t>1650.50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7" name="2 Gráfico"/>
          <p:cNvGraphicFramePr>
            <a:graphicFrameLocks/>
          </p:cNvGraphicFramePr>
          <p:nvPr>
            <p:extLst>
              <p:ext uri="{D42A27DB-BD31-4B8C-83A1-F6EECF244321}">
                <p14:modId xmlns:p14="http://schemas.microsoft.com/office/powerpoint/2010/main" val="2449019849"/>
              </p:ext>
            </p:extLst>
          </p:nvPr>
        </p:nvGraphicFramePr>
        <p:xfrm>
          <a:off x="917848" y="1837972"/>
          <a:ext cx="2736304" cy="21739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5 Gráfico"/>
          <p:cNvGraphicFramePr>
            <a:graphicFrameLocks/>
          </p:cNvGraphicFramePr>
          <p:nvPr>
            <p:extLst>
              <p:ext uri="{D42A27DB-BD31-4B8C-83A1-F6EECF244321}">
                <p14:modId xmlns:p14="http://schemas.microsoft.com/office/powerpoint/2010/main" val="756040617"/>
              </p:ext>
            </p:extLst>
          </p:nvPr>
        </p:nvGraphicFramePr>
        <p:xfrm>
          <a:off x="861758" y="5003972"/>
          <a:ext cx="2533980" cy="1534294"/>
        </p:xfrm>
        <a:graphic>
          <a:graphicData uri="http://schemas.openxmlformats.org/drawingml/2006/chart">
            <c:chart xmlns:c="http://schemas.openxmlformats.org/drawingml/2006/chart" xmlns:r="http://schemas.openxmlformats.org/officeDocument/2006/relationships" r:id="rId5"/>
          </a:graphicData>
        </a:graphic>
      </p:graphicFrame>
      <p:sp>
        <p:nvSpPr>
          <p:cNvPr id="29" name="28 Rectángulo"/>
          <p:cNvSpPr/>
          <p:nvPr/>
        </p:nvSpPr>
        <p:spPr>
          <a:xfrm>
            <a:off x="4753833" y="1455271"/>
            <a:ext cx="667326" cy="23193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200" dirty="0" smtClean="0"/>
              <a:t>2003</a:t>
            </a:r>
          </a:p>
        </p:txBody>
      </p:sp>
      <p:graphicFrame>
        <p:nvGraphicFramePr>
          <p:cNvPr id="30" name="3 Gráfico"/>
          <p:cNvGraphicFramePr>
            <a:graphicFrameLocks/>
          </p:cNvGraphicFramePr>
          <p:nvPr>
            <p:extLst>
              <p:ext uri="{D42A27DB-BD31-4B8C-83A1-F6EECF244321}">
                <p14:modId xmlns:p14="http://schemas.microsoft.com/office/powerpoint/2010/main" val="1329819240"/>
              </p:ext>
            </p:extLst>
          </p:nvPr>
        </p:nvGraphicFramePr>
        <p:xfrm>
          <a:off x="3619931" y="1913192"/>
          <a:ext cx="2802771" cy="21638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30 Tabla"/>
          <p:cNvGraphicFramePr>
            <a:graphicFrameLocks noGrp="1"/>
          </p:cNvGraphicFramePr>
          <p:nvPr>
            <p:extLst>
              <p:ext uri="{D42A27DB-BD31-4B8C-83A1-F6EECF244321}">
                <p14:modId xmlns:p14="http://schemas.microsoft.com/office/powerpoint/2010/main" val="61331417"/>
              </p:ext>
            </p:extLst>
          </p:nvPr>
        </p:nvGraphicFramePr>
        <p:xfrm>
          <a:off x="3797624" y="4168437"/>
          <a:ext cx="2447386" cy="510033"/>
        </p:xfrm>
        <a:graphic>
          <a:graphicData uri="http://schemas.openxmlformats.org/drawingml/2006/table">
            <a:tbl>
              <a:tblPr>
                <a:tableStyleId>{2D5ABB26-0587-4C30-8999-92F81FD0307C}</a:tableStyleId>
              </a:tblPr>
              <a:tblGrid>
                <a:gridCol w="461293"/>
                <a:gridCol w="405716"/>
                <a:gridCol w="462683"/>
                <a:gridCol w="488991"/>
                <a:gridCol w="628703"/>
              </a:tblGrid>
              <a:tr h="226188">
                <a:tc>
                  <a:txBody>
                    <a:bodyPr/>
                    <a:lstStyle/>
                    <a:p>
                      <a:pPr algn="ctr" fontAlgn="ctr"/>
                      <a:r>
                        <a:rPr lang="es-SV" sz="900" b="1" u="none" strike="noStrike" dirty="0">
                          <a:effectLst/>
                        </a:rPr>
                        <a:t>HIDRO</a:t>
                      </a:r>
                      <a:endParaRPr lang="es-SV" sz="900" b="1" i="0" u="none" strike="noStrike" dirty="0">
                        <a:solidFill>
                          <a:srgbClr val="000000"/>
                        </a:solidFill>
                        <a:effectLst/>
                        <a:latin typeface="Consola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sz="900" b="1" u="none" strike="noStrike" dirty="0">
                          <a:effectLst/>
                        </a:rPr>
                        <a:t>GEO</a:t>
                      </a:r>
                      <a:endParaRPr lang="es-SV" sz="900" b="1" i="0" u="none" strike="noStrike" dirty="0">
                        <a:solidFill>
                          <a:srgbClr val="000000"/>
                        </a:solidFill>
                        <a:effectLst/>
                        <a:latin typeface="Consola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sz="900" b="1" u="none" strike="noStrike" dirty="0">
                          <a:effectLst/>
                        </a:rPr>
                        <a:t>TÉRMICO</a:t>
                      </a:r>
                      <a:endParaRPr lang="es-SV" sz="900" b="1" i="0" u="none" strike="noStrike" dirty="0">
                        <a:solidFill>
                          <a:srgbClr val="000000"/>
                        </a:solidFill>
                        <a:effectLst/>
                        <a:latin typeface="Consola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sz="900" b="1" u="none" strike="noStrike" dirty="0">
                          <a:effectLst/>
                        </a:rPr>
                        <a:t>BIOMASA</a:t>
                      </a:r>
                      <a:endParaRPr lang="es-SV" sz="900" b="1" i="0" u="none" strike="noStrike" dirty="0">
                        <a:solidFill>
                          <a:srgbClr val="000000"/>
                        </a:solidFill>
                        <a:effectLst/>
                        <a:latin typeface="Consola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sz="900" b="1" u="none" strike="noStrike" dirty="0">
                          <a:effectLst/>
                        </a:rPr>
                        <a:t>Total Nacional</a:t>
                      </a:r>
                      <a:endParaRPr lang="es-SV" sz="900" b="1" i="0" u="none" strike="noStrike" dirty="0">
                        <a:solidFill>
                          <a:srgbClr val="000000"/>
                        </a:solidFill>
                        <a:effectLst/>
                        <a:latin typeface="Consola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188">
                <a:tc>
                  <a:txBody>
                    <a:bodyPr/>
                    <a:lstStyle/>
                    <a:p>
                      <a:pPr algn="ctr" fontAlgn="ctr"/>
                      <a:r>
                        <a:rPr lang="es-SV" sz="900" u="none" strike="noStrike" kern="1200" dirty="0" smtClean="0">
                          <a:solidFill>
                            <a:schemeClr val="tx1"/>
                          </a:solidFill>
                          <a:effectLst/>
                          <a:latin typeface="+mn-lt"/>
                          <a:ea typeface="+mn-ea"/>
                          <a:cs typeface="+mn-cs"/>
                        </a:rPr>
                        <a:t>1460.38</a:t>
                      </a:r>
                      <a:endParaRPr lang="es-SV" sz="900" u="none" strike="noStrike" kern="1200" dirty="0">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sz="900" u="none" strike="noStrike" kern="1200" dirty="0" smtClean="0">
                          <a:solidFill>
                            <a:schemeClr val="tx1"/>
                          </a:solidFill>
                          <a:effectLst/>
                          <a:latin typeface="+mn-lt"/>
                          <a:ea typeface="+mn-ea"/>
                          <a:cs typeface="+mn-cs"/>
                        </a:rPr>
                        <a:t>966.21</a:t>
                      </a:r>
                      <a:endParaRPr lang="es-SV" sz="900" u="none" strike="noStrike" kern="1200" dirty="0">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sz="900" u="none" strike="noStrike" kern="1200" dirty="0" smtClean="0">
                          <a:solidFill>
                            <a:schemeClr val="tx1"/>
                          </a:solidFill>
                          <a:effectLst/>
                          <a:latin typeface="+mn-lt"/>
                          <a:ea typeface="+mn-ea"/>
                          <a:cs typeface="+mn-cs"/>
                        </a:rPr>
                        <a:t>1772.78</a:t>
                      </a:r>
                      <a:endParaRPr lang="es-SV" sz="900" u="none" strike="noStrike" kern="1200" dirty="0">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sz="900" u="none" strike="noStrike" kern="1200" dirty="0" smtClean="0">
                          <a:solidFill>
                            <a:schemeClr val="tx1"/>
                          </a:solidFill>
                          <a:effectLst/>
                          <a:latin typeface="+mn-lt"/>
                          <a:ea typeface="+mn-ea"/>
                          <a:cs typeface="+mn-cs"/>
                        </a:rPr>
                        <a:t>12.14</a:t>
                      </a:r>
                      <a:endParaRPr lang="es-SV" sz="900" u="none" strike="noStrike" kern="1200" dirty="0">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sz="900" u="none" strike="noStrike" kern="1200" dirty="0" smtClean="0">
                          <a:solidFill>
                            <a:schemeClr val="tx1"/>
                          </a:solidFill>
                          <a:effectLst/>
                          <a:latin typeface="+mn-lt"/>
                          <a:ea typeface="+mn-ea"/>
                          <a:cs typeface="+mn-cs"/>
                        </a:rPr>
                        <a:t>4211.51</a:t>
                      </a:r>
                      <a:endParaRPr lang="es-SV" sz="900" u="none" strike="noStrike" kern="1200" dirty="0">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2" name="7 Gráfico"/>
          <p:cNvGraphicFramePr>
            <a:graphicFrameLocks/>
          </p:cNvGraphicFramePr>
          <p:nvPr>
            <p:extLst>
              <p:ext uri="{D42A27DB-BD31-4B8C-83A1-F6EECF244321}">
                <p14:modId xmlns:p14="http://schemas.microsoft.com/office/powerpoint/2010/main" val="2193754388"/>
              </p:ext>
            </p:extLst>
          </p:nvPr>
        </p:nvGraphicFramePr>
        <p:xfrm>
          <a:off x="3635896" y="5054113"/>
          <a:ext cx="2588661" cy="1430496"/>
        </p:xfrm>
        <a:graphic>
          <a:graphicData uri="http://schemas.openxmlformats.org/drawingml/2006/chart">
            <c:chart xmlns:c="http://schemas.openxmlformats.org/drawingml/2006/chart" xmlns:r="http://schemas.openxmlformats.org/officeDocument/2006/relationships" r:id="rId7"/>
          </a:graphicData>
        </a:graphic>
      </p:graphicFrame>
      <p:sp>
        <p:nvSpPr>
          <p:cNvPr id="33" name="32 Rectángulo"/>
          <p:cNvSpPr/>
          <p:nvPr/>
        </p:nvSpPr>
        <p:spPr>
          <a:xfrm>
            <a:off x="7445756" y="1448780"/>
            <a:ext cx="720080" cy="2520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200" dirty="0" smtClean="0"/>
              <a:t>2013</a:t>
            </a:r>
          </a:p>
        </p:txBody>
      </p:sp>
      <p:graphicFrame>
        <p:nvGraphicFramePr>
          <p:cNvPr id="34" name="4 Gráfico"/>
          <p:cNvGraphicFramePr>
            <a:graphicFrameLocks/>
          </p:cNvGraphicFramePr>
          <p:nvPr>
            <p:extLst>
              <p:ext uri="{D42A27DB-BD31-4B8C-83A1-F6EECF244321}">
                <p14:modId xmlns:p14="http://schemas.microsoft.com/office/powerpoint/2010/main" val="1785149013"/>
              </p:ext>
            </p:extLst>
          </p:nvPr>
        </p:nvGraphicFramePr>
        <p:xfrm>
          <a:off x="6228184" y="1828097"/>
          <a:ext cx="2813779" cy="210495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5" name="34 Tabla"/>
          <p:cNvGraphicFramePr>
            <a:graphicFrameLocks noGrp="1"/>
          </p:cNvGraphicFramePr>
          <p:nvPr>
            <p:extLst>
              <p:ext uri="{D42A27DB-BD31-4B8C-83A1-F6EECF244321}">
                <p14:modId xmlns:p14="http://schemas.microsoft.com/office/powerpoint/2010/main" val="3076221721"/>
              </p:ext>
            </p:extLst>
          </p:nvPr>
        </p:nvGraphicFramePr>
        <p:xfrm>
          <a:off x="6545655" y="4128048"/>
          <a:ext cx="2520281" cy="534657"/>
        </p:xfrm>
        <a:graphic>
          <a:graphicData uri="http://schemas.openxmlformats.org/drawingml/2006/table">
            <a:tbl>
              <a:tblPr>
                <a:tableStyleId>{2D5ABB26-0587-4C30-8999-92F81FD0307C}</a:tableStyleId>
              </a:tblPr>
              <a:tblGrid>
                <a:gridCol w="462046"/>
                <a:gridCol w="462046"/>
                <a:gridCol w="476671"/>
                <a:gridCol w="489789"/>
                <a:gridCol w="629729"/>
              </a:tblGrid>
              <a:tr h="250812">
                <a:tc>
                  <a:txBody>
                    <a:bodyPr/>
                    <a:lstStyle/>
                    <a:p>
                      <a:pPr algn="ctr" fontAlgn="ctr"/>
                      <a:r>
                        <a:rPr lang="es-SV" sz="900" b="1" u="none" strike="noStrike" dirty="0">
                          <a:effectLst/>
                        </a:rPr>
                        <a:t>HIDRO</a:t>
                      </a:r>
                      <a:endParaRPr lang="es-SV" sz="900" b="1" i="0" u="none" strike="noStrike" dirty="0">
                        <a:solidFill>
                          <a:srgbClr val="000000"/>
                        </a:solidFill>
                        <a:effectLst/>
                        <a:latin typeface="Consola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sz="900" b="1" u="none" strike="noStrike" dirty="0">
                          <a:effectLst/>
                        </a:rPr>
                        <a:t>GEO</a:t>
                      </a:r>
                      <a:endParaRPr lang="es-SV" sz="900" b="1" i="0" u="none" strike="noStrike" dirty="0">
                        <a:solidFill>
                          <a:srgbClr val="000000"/>
                        </a:solidFill>
                        <a:effectLst/>
                        <a:latin typeface="Consola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sz="900" b="1" u="none" strike="noStrike" dirty="0">
                          <a:effectLst/>
                        </a:rPr>
                        <a:t>TÉRMICO</a:t>
                      </a:r>
                      <a:endParaRPr lang="es-SV" sz="900" b="1" i="0" u="none" strike="noStrike" dirty="0">
                        <a:solidFill>
                          <a:srgbClr val="000000"/>
                        </a:solidFill>
                        <a:effectLst/>
                        <a:latin typeface="Consola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sz="900" b="1" u="none" strike="noStrike" dirty="0">
                          <a:effectLst/>
                        </a:rPr>
                        <a:t>BIOMASA</a:t>
                      </a:r>
                      <a:endParaRPr lang="es-SV" sz="900" b="1" i="0" u="none" strike="noStrike" dirty="0">
                        <a:solidFill>
                          <a:srgbClr val="000000"/>
                        </a:solidFill>
                        <a:effectLst/>
                        <a:latin typeface="Consola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sz="900" b="1" u="none" strike="noStrike" dirty="0">
                          <a:effectLst/>
                        </a:rPr>
                        <a:t>Total Nacional</a:t>
                      </a:r>
                      <a:endParaRPr lang="es-SV" sz="900" b="1" i="0" u="none" strike="noStrike" dirty="0">
                        <a:solidFill>
                          <a:srgbClr val="000000"/>
                        </a:solidFill>
                        <a:effectLst/>
                        <a:latin typeface="Consola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812">
                <a:tc>
                  <a:txBody>
                    <a:bodyPr/>
                    <a:lstStyle/>
                    <a:p>
                      <a:pPr algn="ctr" fontAlgn="ctr"/>
                      <a:r>
                        <a:rPr lang="es-SV" sz="900" u="none" strike="noStrike" kern="1200" dirty="0">
                          <a:solidFill>
                            <a:schemeClr val="tx1"/>
                          </a:solidFill>
                          <a:effectLst/>
                          <a:latin typeface="+mn-lt"/>
                          <a:ea typeface="+mn-ea"/>
                          <a:cs typeface="+mn-cs"/>
                        </a:rPr>
                        <a:t>1784.90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sz="900" u="none" strike="noStrike" kern="1200" dirty="0">
                          <a:solidFill>
                            <a:schemeClr val="tx1"/>
                          </a:solidFill>
                          <a:effectLst/>
                          <a:latin typeface="+mn-lt"/>
                          <a:ea typeface="+mn-ea"/>
                          <a:cs typeface="+mn-cs"/>
                        </a:rPr>
                        <a:t>1442.40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sz="900" u="none" strike="noStrike" kern="1200" dirty="0">
                          <a:solidFill>
                            <a:schemeClr val="tx1"/>
                          </a:solidFill>
                          <a:effectLst/>
                          <a:latin typeface="+mn-lt"/>
                          <a:ea typeface="+mn-ea"/>
                          <a:cs typeface="+mn-cs"/>
                        </a:rPr>
                        <a:t>2072.20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sz="900" u="none" strike="noStrike" kern="1200" dirty="0">
                          <a:solidFill>
                            <a:schemeClr val="tx1"/>
                          </a:solidFill>
                          <a:effectLst/>
                          <a:latin typeface="+mn-lt"/>
                          <a:ea typeface="+mn-ea"/>
                          <a:cs typeface="+mn-cs"/>
                        </a:rPr>
                        <a:t>512.50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sz="900" u="none" strike="noStrike" kern="1200" dirty="0">
                          <a:solidFill>
                            <a:schemeClr val="tx1"/>
                          </a:solidFill>
                          <a:effectLst/>
                          <a:latin typeface="+mn-lt"/>
                          <a:ea typeface="+mn-ea"/>
                          <a:cs typeface="+mn-cs"/>
                        </a:rPr>
                        <a:t>5812.00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6" name="8 Gráfico"/>
          <p:cNvGraphicFramePr>
            <a:graphicFrameLocks/>
          </p:cNvGraphicFramePr>
          <p:nvPr>
            <p:extLst>
              <p:ext uri="{D42A27DB-BD31-4B8C-83A1-F6EECF244321}">
                <p14:modId xmlns:p14="http://schemas.microsoft.com/office/powerpoint/2010/main" val="942710766"/>
              </p:ext>
            </p:extLst>
          </p:nvPr>
        </p:nvGraphicFramePr>
        <p:xfrm>
          <a:off x="6552703" y="5054588"/>
          <a:ext cx="2506185" cy="1430021"/>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72998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5122"/>
                                        </p:tgtEl>
                                      </p:cBhvr>
                                      <p:by x="35000" y="35000"/>
                                    </p:animScale>
                                  </p:childTnLst>
                                </p:cTn>
                              </p:par>
                            </p:childTnLst>
                          </p:cTn>
                        </p:par>
                        <p:par>
                          <p:cTn id="7" fill="hold">
                            <p:stCondLst>
                              <p:cond delay="1000"/>
                            </p:stCondLst>
                            <p:childTnLst>
                              <p:par>
                                <p:cTn id="8" presetID="42" presetClass="path" presetSubtype="0" accel="50000" decel="50000" fill="hold" nodeType="afterEffect">
                                  <p:stCondLst>
                                    <p:cond delay="0"/>
                                  </p:stCondLst>
                                  <p:childTnLst>
                                    <p:animMotion origin="layout" path="M -1.94444E-6 -3.7037E-6 L 0.25799 -0.3287 " pathEditMode="relative" rAng="0" ptsTypes="AA">
                                      <p:cBhvr>
                                        <p:cTn id="9" dur="1000" fill="hold"/>
                                        <p:tgtEl>
                                          <p:spTgt spid="5122"/>
                                        </p:tgtEl>
                                        <p:attrNameLst>
                                          <p:attrName>ppt_x</p:attrName>
                                          <p:attrName>ppt_y</p:attrName>
                                        </p:attrNameLst>
                                      </p:cBhvr>
                                      <p:rCtr x="12899" y="-16435"/>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Graphic spid="27" grpId="0">
        <p:bldAsOne/>
      </p:bldGraphic>
      <p:bldGraphic spid="28" grpId="0">
        <p:bldAsOne/>
      </p:bldGraphic>
      <p:bldP spid="29" grpId="0" animBg="1"/>
      <p:bldGraphic spid="30" grpId="0">
        <p:bldAsOne/>
      </p:bldGraphic>
      <p:bldGraphic spid="32" grpId="0">
        <p:bldAsOne/>
      </p:bldGraphic>
      <p:bldP spid="33" grpId="0" animBg="1"/>
      <p:bldGraphic spid="34" grpId="0">
        <p:bldAsOne/>
      </p:bldGraphic>
      <p:bldGraphic spid="3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tx2">
                    <a:lumMod val="60000"/>
                    <a:lumOff val="40000"/>
                  </a:schemeClr>
                </a:solidFill>
              </a:rPr>
              <a:t>PARTE I:</a:t>
            </a:r>
            <a:r>
              <a:rPr lang="es-SV" b="1" dirty="0" smtClean="0">
                <a:solidFill>
                  <a:schemeClr val="tx2">
                    <a:lumMod val="60000"/>
                    <a:lumOff val="40000"/>
                  </a:schemeClr>
                </a:solidFill>
              </a:rPr>
              <a:t> CONTEXTO DEL SECTOR ENERGÉTICO.</a:t>
            </a:r>
            <a:endParaRPr lang="es-SV" b="1" dirty="0">
              <a:solidFill>
                <a:schemeClr val="tx2">
                  <a:lumMod val="60000"/>
                  <a:lumOff val="4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a:t>2</a:t>
            </a:r>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5</a:t>
            </a:r>
            <a:endParaRPr lang="es-SV"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11</a:t>
            </a:r>
            <a:endParaRPr lang="es-SV"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755576" y="692696"/>
            <a:ext cx="5688632"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a:solidFill>
                  <a:schemeClr val="tx2">
                    <a:lumMod val="50000"/>
                  </a:schemeClr>
                </a:solidFill>
              </a:rPr>
              <a:t>2</a:t>
            </a:r>
            <a:r>
              <a:rPr lang="es-SV" b="1" u="sng" dirty="0" smtClean="0">
                <a:solidFill>
                  <a:schemeClr val="tx2">
                    <a:lumMod val="50000"/>
                  </a:schemeClr>
                </a:solidFill>
              </a:rPr>
              <a:t>. Entidades Públicas y Privadas del Sector.</a:t>
            </a:r>
            <a:endParaRPr lang="es-SV" b="1" u="sng" dirty="0">
              <a:solidFill>
                <a:schemeClr val="tx2">
                  <a:lumMod val="50000"/>
                </a:schemeClr>
              </a:solidFill>
            </a:endParaRPr>
          </a:p>
        </p:txBody>
      </p:sp>
      <p:grpSp>
        <p:nvGrpSpPr>
          <p:cNvPr id="19" name="45 Grupo"/>
          <p:cNvGrpSpPr/>
          <p:nvPr/>
        </p:nvGrpSpPr>
        <p:grpSpPr>
          <a:xfrm>
            <a:off x="3214578" y="1628800"/>
            <a:ext cx="4581078" cy="905593"/>
            <a:chOff x="2566506" y="1431481"/>
            <a:chExt cx="4581078" cy="905593"/>
          </a:xfrm>
        </p:grpSpPr>
        <p:grpSp>
          <p:nvGrpSpPr>
            <p:cNvPr id="20" name="115 Grupo"/>
            <p:cNvGrpSpPr/>
            <p:nvPr/>
          </p:nvGrpSpPr>
          <p:grpSpPr>
            <a:xfrm>
              <a:off x="2566506" y="1431481"/>
              <a:ext cx="3475266" cy="708208"/>
              <a:chOff x="0" y="696"/>
              <a:chExt cx="2547687" cy="542478"/>
            </a:xfrm>
          </p:grpSpPr>
          <p:sp>
            <p:nvSpPr>
              <p:cNvPr id="24" name="23 Rectángulo"/>
              <p:cNvSpPr/>
              <p:nvPr/>
            </p:nvSpPr>
            <p:spPr>
              <a:xfrm>
                <a:off x="0" y="696"/>
                <a:ext cx="2547687" cy="542478"/>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24 Rectángulo"/>
              <p:cNvSpPr/>
              <p:nvPr/>
            </p:nvSpPr>
            <p:spPr>
              <a:xfrm>
                <a:off x="0" y="696"/>
                <a:ext cx="2547687" cy="542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76550" numCol="1" spcCol="1270" anchor="ctr" anchorCtr="0">
                <a:noAutofit/>
              </a:bodyPr>
              <a:lstStyle/>
              <a:p>
                <a:pPr algn="ctr" defTabSz="807852">
                  <a:lnSpc>
                    <a:spcPct val="90000"/>
                  </a:lnSpc>
                  <a:spcBef>
                    <a:spcPct val="0"/>
                  </a:spcBef>
                  <a:spcAft>
                    <a:spcPct val="35000"/>
                  </a:spcAft>
                </a:pPr>
                <a:r>
                  <a:rPr lang="es-SV" sz="1800" dirty="0"/>
                  <a:t>Consejo Nacional de Energía</a:t>
                </a:r>
              </a:p>
            </p:txBody>
          </p:sp>
        </p:grpSp>
        <p:grpSp>
          <p:nvGrpSpPr>
            <p:cNvPr id="21" name="118 Grupo"/>
            <p:cNvGrpSpPr/>
            <p:nvPr/>
          </p:nvGrpSpPr>
          <p:grpSpPr>
            <a:xfrm>
              <a:off x="4771008" y="1897443"/>
              <a:ext cx="2376576" cy="439631"/>
              <a:chOff x="2052960" y="360040"/>
              <a:chExt cx="1567686" cy="336752"/>
            </a:xfrm>
          </p:grpSpPr>
          <p:sp>
            <p:nvSpPr>
              <p:cNvPr id="22" name="21 Rectángulo"/>
              <p:cNvSpPr/>
              <p:nvPr/>
            </p:nvSpPr>
            <p:spPr>
              <a:xfrm>
                <a:off x="2052960" y="360040"/>
                <a:ext cx="1567686" cy="336752"/>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22 Rectángulo"/>
              <p:cNvSpPr/>
              <p:nvPr/>
            </p:nvSpPr>
            <p:spPr>
              <a:xfrm>
                <a:off x="2052960" y="360040"/>
                <a:ext cx="1567686" cy="3367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7620" rIns="30480" bIns="7620" numCol="1" spcCol="1270" anchor="ctr" anchorCtr="0">
                <a:noAutofit/>
              </a:bodyPr>
              <a:lstStyle/>
              <a:p>
                <a:pPr algn="ctr" defTabSz="605889">
                  <a:lnSpc>
                    <a:spcPct val="90000"/>
                  </a:lnSpc>
                  <a:spcBef>
                    <a:spcPct val="0"/>
                  </a:spcBef>
                  <a:spcAft>
                    <a:spcPct val="35000"/>
                  </a:spcAft>
                </a:pPr>
                <a:r>
                  <a:rPr lang="es-SV" sz="1400" dirty="0"/>
                  <a:t>Política y estrategia sector eléctrico e hidrocarburos</a:t>
                </a:r>
              </a:p>
            </p:txBody>
          </p:sp>
        </p:grpSp>
      </p:grpSp>
      <p:grpSp>
        <p:nvGrpSpPr>
          <p:cNvPr id="26" name="121 Grupo"/>
          <p:cNvGrpSpPr/>
          <p:nvPr/>
        </p:nvGrpSpPr>
        <p:grpSpPr>
          <a:xfrm>
            <a:off x="3668060" y="2617284"/>
            <a:ext cx="2568303" cy="709674"/>
            <a:chOff x="576058" y="934570"/>
            <a:chExt cx="1047749" cy="542478"/>
          </a:xfrm>
        </p:grpSpPr>
        <p:sp>
          <p:nvSpPr>
            <p:cNvPr id="27" name="26 Rectángulo"/>
            <p:cNvSpPr/>
            <p:nvPr/>
          </p:nvSpPr>
          <p:spPr>
            <a:xfrm>
              <a:off x="576058" y="934570"/>
              <a:ext cx="1047749" cy="542478"/>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27 Rectángulo"/>
            <p:cNvSpPr/>
            <p:nvPr/>
          </p:nvSpPr>
          <p:spPr>
            <a:xfrm>
              <a:off x="576058" y="934570"/>
              <a:ext cx="1047749" cy="542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76550" numCol="1" spcCol="1270" anchor="ctr" anchorCtr="0">
              <a:noAutofit/>
            </a:bodyPr>
            <a:lstStyle/>
            <a:p>
              <a:pPr algn="ctr" defTabSz="807852">
                <a:lnSpc>
                  <a:spcPct val="90000"/>
                </a:lnSpc>
                <a:spcBef>
                  <a:spcPct val="0"/>
                </a:spcBef>
                <a:spcAft>
                  <a:spcPct val="35000"/>
                </a:spcAft>
              </a:pPr>
              <a:r>
                <a:rPr lang="es-SV" sz="1800" dirty="0"/>
                <a:t>SIGET</a:t>
              </a:r>
            </a:p>
          </p:txBody>
        </p:sp>
      </p:grpSp>
      <p:grpSp>
        <p:nvGrpSpPr>
          <p:cNvPr id="29" name="124 Grupo"/>
          <p:cNvGrpSpPr/>
          <p:nvPr/>
        </p:nvGrpSpPr>
        <p:grpSpPr>
          <a:xfrm>
            <a:off x="5565348" y="3181124"/>
            <a:ext cx="1286298" cy="236070"/>
            <a:chOff x="3035337" y="1356498"/>
            <a:chExt cx="942974" cy="180826"/>
          </a:xfrm>
        </p:grpSpPr>
        <p:sp>
          <p:nvSpPr>
            <p:cNvPr id="30" name="29 Rectángulo"/>
            <p:cNvSpPr/>
            <p:nvPr/>
          </p:nvSpPr>
          <p:spPr>
            <a:xfrm>
              <a:off x="3035337" y="1356498"/>
              <a:ext cx="942974" cy="180826"/>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30 Rectángulo"/>
            <p:cNvSpPr/>
            <p:nvPr/>
          </p:nvSpPr>
          <p:spPr>
            <a:xfrm>
              <a:off x="3035337" y="1356498"/>
              <a:ext cx="942974" cy="1808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6985" rIns="27940" bIns="6985" numCol="1" spcCol="1270" anchor="ctr" anchorCtr="0">
              <a:noAutofit/>
            </a:bodyPr>
            <a:lstStyle/>
            <a:p>
              <a:pPr algn="ctr" defTabSz="555398">
                <a:lnSpc>
                  <a:spcPct val="90000"/>
                </a:lnSpc>
                <a:spcBef>
                  <a:spcPct val="0"/>
                </a:spcBef>
                <a:spcAft>
                  <a:spcPct val="35000"/>
                </a:spcAft>
              </a:pPr>
              <a:r>
                <a:rPr lang="es-SV" sz="1200" dirty="0"/>
                <a:t>Regulador</a:t>
              </a:r>
            </a:p>
          </p:txBody>
        </p:sp>
      </p:grpSp>
      <p:grpSp>
        <p:nvGrpSpPr>
          <p:cNvPr id="32" name="127 Grupo"/>
          <p:cNvGrpSpPr/>
          <p:nvPr/>
        </p:nvGrpSpPr>
        <p:grpSpPr>
          <a:xfrm>
            <a:off x="3667026" y="3565148"/>
            <a:ext cx="2570370" cy="708208"/>
            <a:chOff x="1054210" y="1790481"/>
            <a:chExt cx="1884315" cy="542478"/>
          </a:xfrm>
        </p:grpSpPr>
        <p:sp>
          <p:nvSpPr>
            <p:cNvPr id="33" name="32 Rectángulo"/>
            <p:cNvSpPr/>
            <p:nvPr/>
          </p:nvSpPr>
          <p:spPr>
            <a:xfrm>
              <a:off x="1054210" y="1790481"/>
              <a:ext cx="1884315" cy="542478"/>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4" name="33 Rectángulo"/>
            <p:cNvSpPr/>
            <p:nvPr/>
          </p:nvSpPr>
          <p:spPr>
            <a:xfrm>
              <a:off x="1054210" y="1790481"/>
              <a:ext cx="1884315" cy="542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76550" numCol="1" spcCol="1270" anchor="ctr" anchorCtr="0">
              <a:noAutofit/>
            </a:bodyPr>
            <a:lstStyle/>
            <a:p>
              <a:pPr algn="ctr" defTabSz="706871">
                <a:lnSpc>
                  <a:spcPct val="90000"/>
                </a:lnSpc>
                <a:spcBef>
                  <a:spcPct val="0"/>
                </a:spcBef>
                <a:spcAft>
                  <a:spcPct val="35000"/>
                </a:spcAft>
              </a:pPr>
              <a:r>
                <a:rPr lang="es-SV" sz="1800" dirty="0"/>
                <a:t>Unidad de Transacciones</a:t>
              </a:r>
            </a:p>
          </p:txBody>
        </p:sp>
      </p:grpSp>
      <p:grpSp>
        <p:nvGrpSpPr>
          <p:cNvPr id="35" name="130 Grupo"/>
          <p:cNvGrpSpPr/>
          <p:nvPr/>
        </p:nvGrpSpPr>
        <p:grpSpPr>
          <a:xfrm>
            <a:off x="6084168" y="3902545"/>
            <a:ext cx="1287482" cy="451320"/>
            <a:chOff x="1681609" y="2129969"/>
            <a:chExt cx="943842" cy="345705"/>
          </a:xfrm>
        </p:grpSpPr>
        <p:sp>
          <p:nvSpPr>
            <p:cNvPr id="36" name="35 Rectángulo"/>
            <p:cNvSpPr/>
            <p:nvPr/>
          </p:nvSpPr>
          <p:spPr>
            <a:xfrm>
              <a:off x="1681609" y="2129969"/>
              <a:ext cx="943842" cy="345705"/>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36 Rectángulo"/>
            <p:cNvSpPr/>
            <p:nvPr/>
          </p:nvSpPr>
          <p:spPr>
            <a:xfrm>
              <a:off x="1681609" y="2129969"/>
              <a:ext cx="943842" cy="3457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6985" rIns="27940" bIns="6985" numCol="1" spcCol="1270" anchor="ctr" anchorCtr="0">
              <a:noAutofit/>
            </a:bodyPr>
            <a:lstStyle/>
            <a:p>
              <a:pPr algn="ctr" defTabSz="530153">
                <a:lnSpc>
                  <a:spcPct val="90000"/>
                </a:lnSpc>
                <a:spcBef>
                  <a:spcPct val="0"/>
                </a:spcBef>
                <a:spcAft>
                  <a:spcPct val="35000"/>
                </a:spcAft>
              </a:pPr>
              <a:r>
                <a:rPr lang="es-SV" sz="1200" dirty="0"/>
                <a:t>Operador de mercado</a:t>
              </a:r>
            </a:p>
          </p:txBody>
        </p:sp>
      </p:grpSp>
      <p:grpSp>
        <p:nvGrpSpPr>
          <p:cNvPr id="38" name="133 Grupo"/>
          <p:cNvGrpSpPr/>
          <p:nvPr/>
        </p:nvGrpSpPr>
        <p:grpSpPr>
          <a:xfrm>
            <a:off x="1750074" y="4604308"/>
            <a:ext cx="2568303" cy="709674"/>
            <a:chOff x="717265" y="2728831"/>
            <a:chExt cx="1047749" cy="542478"/>
          </a:xfrm>
        </p:grpSpPr>
        <p:sp>
          <p:nvSpPr>
            <p:cNvPr id="39" name="38 Rectángulo"/>
            <p:cNvSpPr/>
            <p:nvPr/>
          </p:nvSpPr>
          <p:spPr>
            <a:xfrm>
              <a:off x="717265" y="2728831"/>
              <a:ext cx="1047749" cy="542478"/>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0" name="39 Rectángulo"/>
            <p:cNvSpPr/>
            <p:nvPr/>
          </p:nvSpPr>
          <p:spPr>
            <a:xfrm>
              <a:off x="717265" y="2728831"/>
              <a:ext cx="1047749" cy="542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76550" numCol="1" spcCol="1270" anchor="ctr" anchorCtr="0">
              <a:noAutofit/>
            </a:bodyPr>
            <a:lstStyle/>
            <a:p>
              <a:pPr algn="ctr" defTabSz="706871">
                <a:lnSpc>
                  <a:spcPct val="90000"/>
                </a:lnSpc>
                <a:spcBef>
                  <a:spcPct val="0"/>
                </a:spcBef>
                <a:spcAft>
                  <a:spcPct val="35000"/>
                </a:spcAft>
              </a:pPr>
              <a:r>
                <a:rPr lang="es-SV" sz="1800" dirty="0"/>
                <a:t>Generadores</a:t>
              </a:r>
            </a:p>
          </p:txBody>
        </p:sp>
      </p:grpSp>
      <p:grpSp>
        <p:nvGrpSpPr>
          <p:cNvPr id="41" name="136 Grupo"/>
          <p:cNvGrpSpPr/>
          <p:nvPr/>
        </p:nvGrpSpPr>
        <p:grpSpPr>
          <a:xfrm>
            <a:off x="1259632" y="5122936"/>
            <a:ext cx="1286607" cy="454498"/>
            <a:chOff x="926815" y="3067102"/>
            <a:chExt cx="942974" cy="348139"/>
          </a:xfrm>
        </p:grpSpPr>
        <p:sp>
          <p:nvSpPr>
            <p:cNvPr id="42" name="41 Rectángulo"/>
            <p:cNvSpPr/>
            <p:nvPr/>
          </p:nvSpPr>
          <p:spPr>
            <a:xfrm>
              <a:off x="926815" y="3067102"/>
              <a:ext cx="942974" cy="348139"/>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42 Rectángulo"/>
            <p:cNvSpPr/>
            <p:nvPr/>
          </p:nvSpPr>
          <p:spPr>
            <a:xfrm>
              <a:off x="926815" y="3067102"/>
              <a:ext cx="942974" cy="3481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7620" rIns="30480" bIns="7620" numCol="1" spcCol="1270" anchor="ctr" anchorCtr="0">
              <a:noAutofit/>
            </a:bodyPr>
            <a:lstStyle/>
            <a:p>
              <a:pPr algn="ctr" defTabSz="605889">
                <a:lnSpc>
                  <a:spcPct val="90000"/>
                </a:lnSpc>
                <a:spcBef>
                  <a:spcPct val="0"/>
                </a:spcBef>
                <a:spcAft>
                  <a:spcPct val="35000"/>
                </a:spcAft>
              </a:pPr>
              <a:r>
                <a:rPr lang="es-SV" sz="1400" dirty="0"/>
                <a:t>Privados y estatales (14)</a:t>
              </a:r>
            </a:p>
          </p:txBody>
        </p:sp>
      </p:grpSp>
      <p:grpSp>
        <p:nvGrpSpPr>
          <p:cNvPr id="44" name="139 Grupo"/>
          <p:cNvGrpSpPr/>
          <p:nvPr/>
        </p:nvGrpSpPr>
        <p:grpSpPr>
          <a:xfrm>
            <a:off x="5559686" y="4604308"/>
            <a:ext cx="2568303" cy="709674"/>
            <a:chOff x="2122946" y="2728831"/>
            <a:chExt cx="1047749" cy="542478"/>
          </a:xfrm>
        </p:grpSpPr>
        <p:sp>
          <p:nvSpPr>
            <p:cNvPr id="45" name="44 Rectángulo"/>
            <p:cNvSpPr/>
            <p:nvPr/>
          </p:nvSpPr>
          <p:spPr>
            <a:xfrm>
              <a:off x="2122946" y="2728831"/>
              <a:ext cx="1047749" cy="542478"/>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6" name="45 Rectángulo"/>
            <p:cNvSpPr/>
            <p:nvPr/>
          </p:nvSpPr>
          <p:spPr>
            <a:xfrm>
              <a:off x="2122946" y="2728831"/>
              <a:ext cx="1047749" cy="542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550" numCol="1" spcCol="1270" anchor="ctr" anchorCtr="0">
              <a:noAutofit/>
            </a:bodyPr>
            <a:lstStyle/>
            <a:p>
              <a:pPr algn="ctr" defTabSz="605889">
                <a:lnSpc>
                  <a:spcPct val="90000"/>
                </a:lnSpc>
                <a:spcBef>
                  <a:spcPct val="0"/>
                </a:spcBef>
                <a:spcAft>
                  <a:spcPct val="35000"/>
                </a:spcAft>
              </a:pPr>
              <a:r>
                <a:rPr lang="es-SV" sz="1800" dirty="0" smtClean="0"/>
                <a:t>Distribuidores y Comercializadores</a:t>
              </a:r>
              <a:endParaRPr lang="es-SV" sz="1800" dirty="0"/>
            </a:p>
          </p:txBody>
        </p:sp>
      </p:grpSp>
      <p:grpSp>
        <p:nvGrpSpPr>
          <p:cNvPr id="47" name="142 Grupo"/>
          <p:cNvGrpSpPr/>
          <p:nvPr/>
        </p:nvGrpSpPr>
        <p:grpSpPr>
          <a:xfrm>
            <a:off x="7164288" y="4960920"/>
            <a:ext cx="1656185" cy="628320"/>
            <a:chOff x="2332496" y="3150758"/>
            <a:chExt cx="942974" cy="180826"/>
          </a:xfrm>
        </p:grpSpPr>
        <p:sp>
          <p:nvSpPr>
            <p:cNvPr id="48" name="47 Rectángulo"/>
            <p:cNvSpPr/>
            <p:nvPr/>
          </p:nvSpPr>
          <p:spPr>
            <a:xfrm>
              <a:off x="2332496" y="3150758"/>
              <a:ext cx="942974" cy="180826"/>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9" name="48 Rectángulo"/>
            <p:cNvSpPr/>
            <p:nvPr/>
          </p:nvSpPr>
          <p:spPr>
            <a:xfrm>
              <a:off x="2332496" y="3150758"/>
              <a:ext cx="942974" cy="1808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6985" rIns="27940" bIns="6985" numCol="1" spcCol="1270" anchor="ctr" anchorCtr="0">
              <a:noAutofit/>
            </a:bodyPr>
            <a:lstStyle/>
            <a:p>
              <a:pPr algn="ctr" defTabSz="555398">
                <a:lnSpc>
                  <a:spcPct val="90000"/>
                </a:lnSpc>
                <a:spcBef>
                  <a:spcPct val="0"/>
                </a:spcBef>
                <a:spcAft>
                  <a:spcPct val="35000"/>
                </a:spcAft>
              </a:pPr>
              <a:r>
                <a:rPr lang="es-SV" sz="1200" dirty="0"/>
                <a:t>Privados </a:t>
              </a:r>
              <a:endParaRPr lang="es-SV" sz="1200" dirty="0" smtClean="0"/>
            </a:p>
            <a:p>
              <a:pPr algn="ctr" defTabSz="555398">
                <a:lnSpc>
                  <a:spcPct val="90000"/>
                </a:lnSpc>
                <a:spcBef>
                  <a:spcPct val="0"/>
                </a:spcBef>
                <a:spcAft>
                  <a:spcPct val="35000"/>
                </a:spcAft>
              </a:pPr>
              <a:r>
                <a:rPr lang="es-SV" sz="1200" dirty="0" smtClean="0"/>
                <a:t>8 Distribuidores</a:t>
              </a:r>
            </a:p>
            <a:p>
              <a:pPr algn="r" defTabSz="555398">
                <a:lnSpc>
                  <a:spcPct val="90000"/>
                </a:lnSpc>
                <a:spcBef>
                  <a:spcPct val="0"/>
                </a:spcBef>
                <a:spcAft>
                  <a:spcPct val="35000"/>
                </a:spcAft>
              </a:pPr>
              <a:r>
                <a:rPr lang="es-SV" sz="1200" dirty="0" smtClean="0"/>
                <a:t>19 Comercializadores</a:t>
              </a:r>
              <a:endParaRPr lang="es-SV" sz="1200" dirty="0"/>
            </a:p>
          </p:txBody>
        </p:sp>
      </p:grpSp>
      <p:grpSp>
        <p:nvGrpSpPr>
          <p:cNvPr id="50" name="145 Grupo"/>
          <p:cNvGrpSpPr/>
          <p:nvPr/>
        </p:nvGrpSpPr>
        <p:grpSpPr>
          <a:xfrm>
            <a:off x="3668060" y="5648484"/>
            <a:ext cx="2568303" cy="709674"/>
            <a:chOff x="717265" y="3668398"/>
            <a:chExt cx="1047749" cy="542478"/>
          </a:xfrm>
        </p:grpSpPr>
        <p:sp>
          <p:nvSpPr>
            <p:cNvPr id="51" name="50 Rectángulo"/>
            <p:cNvSpPr/>
            <p:nvPr/>
          </p:nvSpPr>
          <p:spPr>
            <a:xfrm>
              <a:off x="717265" y="3668398"/>
              <a:ext cx="1047749" cy="542478"/>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2" name="51 Rectángulo"/>
            <p:cNvSpPr/>
            <p:nvPr/>
          </p:nvSpPr>
          <p:spPr>
            <a:xfrm>
              <a:off x="717265" y="3668398"/>
              <a:ext cx="1047749" cy="542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76550" numCol="1" spcCol="1270" anchor="ctr" anchorCtr="0">
              <a:noAutofit/>
            </a:bodyPr>
            <a:lstStyle/>
            <a:p>
              <a:pPr algn="ctr" defTabSz="706871">
                <a:lnSpc>
                  <a:spcPct val="90000"/>
                </a:lnSpc>
                <a:spcBef>
                  <a:spcPct val="0"/>
                </a:spcBef>
                <a:spcAft>
                  <a:spcPct val="35000"/>
                </a:spcAft>
              </a:pPr>
              <a:r>
                <a:rPr lang="es-SV" sz="1800" dirty="0"/>
                <a:t>ETESAL</a:t>
              </a:r>
            </a:p>
          </p:txBody>
        </p:sp>
      </p:grpSp>
      <p:grpSp>
        <p:nvGrpSpPr>
          <p:cNvPr id="53" name="148 Grupo"/>
          <p:cNvGrpSpPr/>
          <p:nvPr/>
        </p:nvGrpSpPr>
        <p:grpSpPr>
          <a:xfrm>
            <a:off x="5563794" y="5661248"/>
            <a:ext cx="2231862" cy="983104"/>
            <a:chOff x="926815" y="3897239"/>
            <a:chExt cx="942974" cy="494552"/>
          </a:xfrm>
        </p:grpSpPr>
        <p:sp>
          <p:nvSpPr>
            <p:cNvPr id="54" name="53 Rectángulo"/>
            <p:cNvSpPr/>
            <p:nvPr/>
          </p:nvSpPr>
          <p:spPr>
            <a:xfrm>
              <a:off x="926815" y="3969686"/>
              <a:ext cx="942974" cy="422104"/>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5" name="54 Rectángulo"/>
            <p:cNvSpPr/>
            <p:nvPr/>
          </p:nvSpPr>
          <p:spPr>
            <a:xfrm>
              <a:off x="926815" y="3897239"/>
              <a:ext cx="942974" cy="4945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6985" rIns="27940" bIns="6985" numCol="1" spcCol="1270" anchor="ctr" anchorCtr="0">
              <a:noAutofit/>
            </a:bodyPr>
            <a:lstStyle/>
            <a:p>
              <a:pPr algn="ctr" defTabSz="530153">
                <a:lnSpc>
                  <a:spcPct val="90000"/>
                </a:lnSpc>
                <a:spcBef>
                  <a:spcPct val="0"/>
                </a:spcBef>
                <a:spcAft>
                  <a:spcPct val="35000"/>
                </a:spcAft>
              </a:pPr>
              <a:r>
                <a:rPr lang="es-SV" sz="1200" dirty="0"/>
                <a:t>Empresa transmisora (Estatal</a:t>
              </a:r>
              <a:r>
                <a:rPr lang="es-SV" sz="1200" dirty="0" smtClean="0"/>
                <a:t>)</a:t>
              </a:r>
            </a:p>
            <a:p>
              <a:pPr algn="ctr" defTabSz="530153">
                <a:lnSpc>
                  <a:spcPct val="90000"/>
                </a:lnSpc>
                <a:spcBef>
                  <a:spcPct val="0"/>
                </a:spcBef>
                <a:spcAft>
                  <a:spcPct val="35000"/>
                </a:spcAft>
              </a:pPr>
              <a:r>
                <a:rPr lang="es-SV" sz="1200" b="1" dirty="0" smtClean="0"/>
                <a:t>38 </a:t>
              </a:r>
              <a:r>
                <a:rPr lang="es-SV" sz="1200" b="1" dirty="0" err="1" smtClean="0"/>
                <a:t>lineas</a:t>
              </a:r>
              <a:r>
                <a:rPr lang="es-SV" sz="1200" b="1" dirty="0" smtClean="0"/>
                <a:t> 115 </a:t>
              </a:r>
              <a:r>
                <a:rPr lang="es-SV" sz="1200" b="1" dirty="0" err="1" smtClean="0"/>
                <a:t>kV</a:t>
              </a:r>
              <a:r>
                <a:rPr lang="es-SV" sz="1200" b="1" dirty="0" smtClean="0"/>
                <a:t> (1072.49 km)</a:t>
              </a:r>
            </a:p>
            <a:p>
              <a:pPr algn="ctr" defTabSz="530153">
                <a:lnSpc>
                  <a:spcPct val="90000"/>
                </a:lnSpc>
                <a:spcBef>
                  <a:spcPct val="0"/>
                </a:spcBef>
                <a:spcAft>
                  <a:spcPct val="35000"/>
                </a:spcAft>
              </a:pPr>
              <a:r>
                <a:rPr lang="es-SV" sz="1200" b="1" dirty="0" smtClean="0"/>
                <a:t>4 </a:t>
              </a:r>
              <a:r>
                <a:rPr lang="es-SV" sz="1200" b="1" dirty="0" err="1" smtClean="0"/>
                <a:t>lineas</a:t>
              </a:r>
              <a:r>
                <a:rPr lang="es-SV" sz="1200" b="1" dirty="0" smtClean="0"/>
                <a:t> 230 </a:t>
              </a:r>
              <a:r>
                <a:rPr lang="es-SV" sz="1200" b="1" dirty="0" err="1" smtClean="0"/>
                <a:t>kV</a:t>
              </a:r>
              <a:r>
                <a:rPr lang="es-SV" sz="1200" b="1" dirty="0" smtClean="0"/>
                <a:t> (299.40 km)</a:t>
              </a:r>
              <a:endParaRPr lang="es-SV" sz="1200" b="1" dirty="0"/>
            </a:p>
          </p:txBody>
        </p:sp>
      </p:grpSp>
      <p:cxnSp>
        <p:nvCxnSpPr>
          <p:cNvPr id="56" name="55 Conector recto"/>
          <p:cNvCxnSpPr>
            <a:stCxn id="27" idx="2"/>
            <a:endCxn id="34" idx="0"/>
          </p:cNvCxnSpPr>
          <p:nvPr/>
        </p:nvCxnSpPr>
        <p:spPr>
          <a:xfrm flipH="1">
            <a:off x="4952211" y="3326958"/>
            <a:ext cx="1" cy="238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56 Conector recto"/>
          <p:cNvCxnSpPr>
            <a:stCxn id="33" idx="2"/>
            <a:endCxn id="51" idx="0"/>
          </p:cNvCxnSpPr>
          <p:nvPr/>
        </p:nvCxnSpPr>
        <p:spPr>
          <a:xfrm>
            <a:off x="4952211" y="4273356"/>
            <a:ext cx="1" cy="1375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57 Conector recto"/>
          <p:cNvCxnSpPr>
            <a:stCxn id="33" idx="2"/>
            <a:endCxn id="40" idx="0"/>
          </p:cNvCxnSpPr>
          <p:nvPr/>
        </p:nvCxnSpPr>
        <p:spPr>
          <a:xfrm flipH="1">
            <a:off x="3034226" y="4273356"/>
            <a:ext cx="1917985" cy="330952"/>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58 Conector recto"/>
          <p:cNvCxnSpPr>
            <a:stCxn id="33" idx="2"/>
            <a:endCxn id="46" idx="0"/>
          </p:cNvCxnSpPr>
          <p:nvPr/>
        </p:nvCxnSpPr>
        <p:spPr>
          <a:xfrm>
            <a:off x="4952211" y="4273356"/>
            <a:ext cx="1891627" cy="330952"/>
          </a:xfrm>
          <a:prstGeom prst="line">
            <a:avLst/>
          </a:prstGeom>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475656" y="1187460"/>
            <a:ext cx="7344816" cy="369332"/>
          </a:xfrm>
          <a:prstGeom prst="rect">
            <a:avLst/>
          </a:prstGeom>
        </p:spPr>
        <p:txBody>
          <a:bodyPr wrap="square">
            <a:spAutoFit/>
          </a:bodyPr>
          <a:lstStyle/>
          <a:p>
            <a:r>
              <a:rPr lang="es-SV" b="1" dirty="0" smtClean="0">
                <a:solidFill>
                  <a:schemeClr val="tx2">
                    <a:lumMod val="50000"/>
                  </a:schemeClr>
                </a:solidFill>
              </a:rPr>
              <a:t>“Estructura organizativa actual del sector eléctrico salvadoreño”</a:t>
            </a:r>
            <a:endParaRPr lang="es-SV" dirty="0"/>
          </a:p>
        </p:txBody>
      </p:sp>
    </p:spTree>
    <p:extLst>
      <p:ext uri="{BB962C8B-B14F-4D97-AF65-F5344CB8AC3E}">
        <p14:creationId xmlns:p14="http://schemas.microsoft.com/office/powerpoint/2010/main" val="286541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2.5"/>
                                          </p:val>
                                        </p:tav>
                                        <p:tav tm="100000">
                                          <p:val>
                                            <p:strVal val="#ppt_w"/>
                                          </p:val>
                                        </p:tav>
                                      </p:tavLst>
                                    </p:anim>
                                    <p:anim calcmode="lin" valueType="num">
                                      <p:cBhvr>
                                        <p:cTn id="8" dur="500" fill="hold"/>
                                        <p:tgtEl>
                                          <p:spTgt spid="19"/>
                                        </p:tgtEl>
                                        <p:attrNameLst>
                                          <p:attrName>ppt_h</p:attrName>
                                        </p:attrNameLst>
                                      </p:cBhvr>
                                      <p:tavLst>
                                        <p:tav tm="0">
                                          <p:val>
                                            <p:strVal val="#ppt_h*0.01"/>
                                          </p:val>
                                        </p:tav>
                                        <p:tav tm="100000">
                                          <p:val>
                                            <p:strVal val="#ppt_h"/>
                                          </p:val>
                                        </p:tav>
                                      </p:tavLst>
                                    </p:anim>
                                    <p:anim calcmode="lin" valueType="num">
                                      <p:cBhvr>
                                        <p:cTn id="9" dur="500" fill="hold"/>
                                        <p:tgtEl>
                                          <p:spTgt spid="19"/>
                                        </p:tgtEl>
                                        <p:attrNameLst>
                                          <p:attrName>ppt_x</p:attrName>
                                        </p:attrNameLst>
                                      </p:cBhvr>
                                      <p:tavLst>
                                        <p:tav tm="0">
                                          <p:val>
                                            <p:strVal val="#ppt_x"/>
                                          </p:val>
                                        </p:tav>
                                        <p:tav tm="100000">
                                          <p:val>
                                            <p:strVal val="#ppt_x"/>
                                          </p:val>
                                        </p:tav>
                                      </p:tavLst>
                                    </p:anim>
                                    <p:anim calcmode="lin" valueType="num">
                                      <p:cBhvr>
                                        <p:cTn id="10" dur="500" fill="hold"/>
                                        <p:tgtEl>
                                          <p:spTgt spid="19"/>
                                        </p:tgtEl>
                                        <p:attrNameLst>
                                          <p:attrName>ppt_y</p:attrName>
                                        </p:attrNameLst>
                                      </p:cBhvr>
                                      <p:tavLst>
                                        <p:tav tm="0">
                                          <p:val>
                                            <p:strVal val="#ppt_h+1"/>
                                          </p:val>
                                        </p:tav>
                                        <p:tav tm="100000">
                                          <p:val>
                                            <p:strVal val="#ppt_y"/>
                                          </p:val>
                                        </p:tav>
                                      </p:tavLst>
                                    </p:anim>
                                    <p:animEffect transition="in" filter="fade">
                                      <p:cBhvr>
                                        <p:cTn id="11" dur="500"/>
                                        <p:tgtEl>
                                          <p:spTgt spid="19"/>
                                        </p:tgtEl>
                                      </p:cBhvr>
                                    </p:animEffect>
                                  </p:childTnLst>
                                </p:cTn>
                              </p:par>
                            </p:childTnLst>
                          </p:cTn>
                        </p:par>
                        <p:par>
                          <p:cTn id="12" fill="hold">
                            <p:stCondLst>
                              <p:cond delay="500"/>
                            </p:stCondLst>
                            <p:childTnLst>
                              <p:par>
                                <p:cTn id="13" presetID="37"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900" decel="100000" fill="hold"/>
                                        <p:tgtEl>
                                          <p:spTgt spid="2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900" decel="100000" fill="hold"/>
                                        <p:tgtEl>
                                          <p:spTgt spid="3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900" decel="100000" fill="hold"/>
                                        <p:tgtEl>
                                          <p:spTgt spid="35"/>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anim calcmode="lin" valueType="num">
                                      <p:cBhvr>
                                        <p:cTn id="40" dur="1000" fill="hold"/>
                                        <p:tgtEl>
                                          <p:spTgt spid="38"/>
                                        </p:tgtEl>
                                        <p:attrNameLst>
                                          <p:attrName>ppt_x</p:attrName>
                                        </p:attrNameLst>
                                      </p:cBhvr>
                                      <p:tavLst>
                                        <p:tav tm="0">
                                          <p:val>
                                            <p:strVal val="#ppt_x"/>
                                          </p:val>
                                        </p:tav>
                                        <p:tav tm="100000">
                                          <p:val>
                                            <p:strVal val="#ppt_x"/>
                                          </p:val>
                                        </p:tav>
                                      </p:tavLst>
                                    </p:anim>
                                    <p:anim calcmode="lin" valueType="num">
                                      <p:cBhvr>
                                        <p:cTn id="41" dur="900" decel="100000" fill="hold"/>
                                        <p:tgtEl>
                                          <p:spTgt spid="3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900" decel="100000" fill="hold"/>
                                        <p:tgtEl>
                                          <p:spTgt spid="41"/>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1000"/>
                                        <p:tgtEl>
                                          <p:spTgt spid="44"/>
                                        </p:tgtEl>
                                      </p:cBhvr>
                                    </p:animEffect>
                                    <p:anim calcmode="lin" valueType="num">
                                      <p:cBhvr>
                                        <p:cTn id="52" dur="1000" fill="hold"/>
                                        <p:tgtEl>
                                          <p:spTgt spid="44"/>
                                        </p:tgtEl>
                                        <p:attrNameLst>
                                          <p:attrName>ppt_x</p:attrName>
                                        </p:attrNameLst>
                                      </p:cBhvr>
                                      <p:tavLst>
                                        <p:tav tm="0">
                                          <p:val>
                                            <p:strVal val="#ppt_x"/>
                                          </p:val>
                                        </p:tav>
                                        <p:tav tm="100000">
                                          <p:val>
                                            <p:strVal val="#ppt_x"/>
                                          </p:val>
                                        </p:tav>
                                      </p:tavLst>
                                    </p:anim>
                                    <p:anim calcmode="lin" valueType="num">
                                      <p:cBhvr>
                                        <p:cTn id="53" dur="900" decel="100000" fill="hold"/>
                                        <p:tgtEl>
                                          <p:spTgt spid="44"/>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1000"/>
                                        <p:tgtEl>
                                          <p:spTgt spid="47"/>
                                        </p:tgtEl>
                                      </p:cBhvr>
                                    </p:animEffect>
                                    <p:anim calcmode="lin" valueType="num">
                                      <p:cBhvr>
                                        <p:cTn id="58" dur="1000" fill="hold"/>
                                        <p:tgtEl>
                                          <p:spTgt spid="47"/>
                                        </p:tgtEl>
                                        <p:attrNameLst>
                                          <p:attrName>ppt_x</p:attrName>
                                        </p:attrNameLst>
                                      </p:cBhvr>
                                      <p:tavLst>
                                        <p:tav tm="0">
                                          <p:val>
                                            <p:strVal val="#ppt_x"/>
                                          </p:val>
                                        </p:tav>
                                        <p:tav tm="100000">
                                          <p:val>
                                            <p:strVal val="#ppt_x"/>
                                          </p:val>
                                        </p:tav>
                                      </p:tavLst>
                                    </p:anim>
                                    <p:anim calcmode="lin" valueType="num">
                                      <p:cBhvr>
                                        <p:cTn id="59" dur="900" decel="100000" fill="hold"/>
                                        <p:tgtEl>
                                          <p:spTgt spid="47"/>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900" decel="100000" fill="hold"/>
                                        <p:tgtEl>
                                          <p:spTgt spid="50"/>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fade">
                                      <p:cBhvr>
                                        <p:cTn id="69" dur="1000"/>
                                        <p:tgtEl>
                                          <p:spTgt spid="53"/>
                                        </p:tgtEl>
                                      </p:cBhvr>
                                    </p:animEffect>
                                    <p:anim calcmode="lin" valueType="num">
                                      <p:cBhvr>
                                        <p:cTn id="70" dur="1000" fill="hold"/>
                                        <p:tgtEl>
                                          <p:spTgt spid="53"/>
                                        </p:tgtEl>
                                        <p:attrNameLst>
                                          <p:attrName>ppt_x</p:attrName>
                                        </p:attrNameLst>
                                      </p:cBhvr>
                                      <p:tavLst>
                                        <p:tav tm="0">
                                          <p:val>
                                            <p:strVal val="#ppt_x"/>
                                          </p:val>
                                        </p:tav>
                                        <p:tav tm="100000">
                                          <p:val>
                                            <p:strVal val="#ppt_x"/>
                                          </p:val>
                                        </p:tav>
                                      </p:tavLst>
                                    </p:anim>
                                    <p:anim calcmode="lin" valueType="num">
                                      <p:cBhvr>
                                        <p:cTn id="71" dur="900" decel="100000" fill="hold"/>
                                        <p:tgtEl>
                                          <p:spTgt spid="53"/>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73" presetID="37" presetClass="entr" presetSubtype="0" fill="hold"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1000"/>
                                        <p:tgtEl>
                                          <p:spTgt spid="56"/>
                                        </p:tgtEl>
                                      </p:cBhvr>
                                    </p:animEffect>
                                    <p:anim calcmode="lin" valueType="num">
                                      <p:cBhvr>
                                        <p:cTn id="76" dur="1000" fill="hold"/>
                                        <p:tgtEl>
                                          <p:spTgt spid="56"/>
                                        </p:tgtEl>
                                        <p:attrNameLst>
                                          <p:attrName>ppt_x</p:attrName>
                                        </p:attrNameLst>
                                      </p:cBhvr>
                                      <p:tavLst>
                                        <p:tav tm="0">
                                          <p:val>
                                            <p:strVal val="#ppt_x"/>
                                          </p:val>
                                        </p:tav>
                                        <p:tav tm="100000">
                                          <p:val>
                                            <p:strVal val="#ppt_x"/>
                                          </p:val>
                                        </p:tav>
                                      </p:tavLst>
                                    </p:anim>
                                    <p:anim calcmode="lin" valueType="num">
                                      <p:cBhvr>
                                        <p:cTn id="77" dur="900" decel="100000" fill="hold"/>
                                        <p:tgtEl>
                                          <p:spTgt spid="56"/>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79" presetID="37" presetClass="entr" presetSubtype="0" fill="hold" nodeType="with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fade">
                                      <p:cBhvr>
                                        <p:cTn id="81" dur="1000"/>
                                        <p:tgtEl>
                                          <p:spTgt spid="57"/>
                                        </p:tgtEl>
                                      </p:cBhvr>
                                    </p:animEffect>
                                    <p:anim calcmode="lin" valueType="num">
                                      <p:cBhvr>
                                        <p:cTn id="82" dur="1000" fill="hold"/>
                                        <p:tgtEl>
                                          <p:spTgt spid="57"/>
                                        </p:tgtEl>
                                        <p:attrNameLst>
                                          <p:attrName>ppt_x</p:attrName>
                                        </p:attrNameLst>
                                      </p:cBhvr>
                                      <p:tavLst>
                                        <p:tav tm="0">
                                          <p:val>
                                            <p:strVal val="#ppt_x"/>
                                          </p:val>
                                        </p:tav>
                                        <p:tav tm="100000">
                                          <p:val>
                                            <p:strVal val="#ppt_x"/>
                                          </p:val>
                                        </p:tav>
                                      </p:tavLst>
                                    </p:anim>
                                    <p:anim calcmode="lin" valueType="num">
                                      <p:cBhvr>
                                        <p:cTn id="83" dur="900" decel="100000" fill="hold"/>
                                        <p:tgtEl>
                                          <p:spTgt spid="57"/>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par>
                                <p:cTn id="85" presetID="37" presetClass="entr" presetSubtype="0"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1000"/>
                                        <p:tgtEl>
                                          <p:spTgt spid="58"/>
                                        </p:tgtEl>
                                      </p:cBhvr>
                                    </p:animEffect>
                                    <p:anim calcmode="lin" valueType="num">
                                      <p:cBhvr>
                                        <p:cTn id="88" dur="1000" fill="hold"/>
                                        <p:tgtEl>
                                          <p:spTgt spid="58"/>
                                        </p:tgtEl>
                                        <p:attrNameLst>
                                          <p:attrName>ppt_x</p:attrName>
                                        </p:attrNameLst>
                                      </p:cBhvr>
                                      <p:tavLst>
                                        <p:tav tm="0">
                                          <p:val>
                                            <p:strVal val="#ppt_x"/>
                                          </p:val>
                                        </p:tav>
                                        <p:tav tm="100000">
                                          <p:val>
                                            <p:strVal val="#ppt_x"/>
                                          </p:val>
                                        </p:tav>
                                      </p:tavLst>
                                    </p:anim>
                                    <p:anim calcmode="lin" valueType="num">
                                      <p:cBhvr>
                                        <p:cTn id="89" dur="900" decel="100000" fill="hold"/>
                                        <p:tgtEl>
                                          <p:spTgt spid="58"/>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900" decel="100000" fill="hold"/>
                                        <p:tgtEl>
                                          <p:spTgt spid="5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tx2">
                    <a:lumMod val="60000"/>
                    <a:lumOff val="40000"/>
                  </a:schemeClr>
                </a:solidFill>
              </a:rPr>
              <a:t>PARTE I:</a:t>
            </a:r>
            <a:r>
              <a:rPr lang="es-SV" b="1" dirty="0" smtClean="0">
                <a:solidFill>
                  <a:schemeClr val="tx2">
                    <a:lumMod val="60000"/>
                    <a:lumOff val="40000"/>
                  </a:schemeClr>
                </a:solidFill>
              </a:rPr>
              <a:t> CONTEXTO DEL SECTOR ENERGÉTICO.</a:t>
            </a:r>
            <a:endParaRPr lang="es-SV" b="1" dirty="0">
              <a:solidFill>
                <a:schemeClr val="tx2">
                  <a:lumMod val="60000"/>
                  <a:lumOff val="4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solidFill>
                  <a:schemeClr val="bg1"/>
                </a:solidFill>
              </a:rPr>
              <a:t>3</a:t>
            </a:r>
            <a:endParaRPr lang="es-SV" sz="2000" b="1"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5</a:t>
            </a:r>
            <a:endParaRPr lang="es-SV"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11</a:t>
            </a:r>
            <a:endParaRPr lang="es-SV"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755576" y="692696"/>
            <a:ext cx="5688632"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smtClean="0">
                <a:solidFill>
                  <a:schemeClr val="tx1"/>
                </a:solidFill>
              </a:rPr>
              <a:t>3. Redes de Transmisión y Distribución.</a:t>
            </a:r>
            <a:endParaRPr lang="es-SV" b="1" u="sng" dirty="0">
              <a:solidFill>
                <a:schemeClr val="tx1"/>
              </a:solidFill>
            </a:endParaRPr>
          </a:p>
        </p:txBody>
      </p:sp>
      <p:sp>
        <p:nvSpPr>
          <p:cNvPr id="62" name="2 Título"/>
          <p:cNvSpPr txBox="1">
            <a:spLocks/>
          </p:cNvSpPr>
          <p:nvPr/>
        </p:nvSpPr>
        <p:spPr>
          <a:xfrm>
            <a:off x="5292080" y="1240185"/>
            <a:ext cx="3960440"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sz="2400" b="1" dirty="0" smtClean="0">
                <a:solidFill>
                  <a:schemeClr val="tx1"/>
                </a:solidFill>
              </a:rPr>
              <a:t>Red de Transmisión:</a:t>
            </a:r>
            <a:endParaRPr lang="es-SV" sz="2400" b="1" dirty="0">
              <a:solidFill>
                <a:schemeClr val="tx1"/>
              </a:solidFill>
            </a:endParaRPr>
          </a:p>
        </p:txBody>
      </p:sp>
      <p:grpSp>
        <p:nvGrpSpPr>
          <p:cNvPr id="351" name="350 Grupo"/>
          <p:cNvGrpSpPr/>
          <p:nvPr/>
        </p:nvGrpSpPr>
        <p:grpSpPr>
          <a:xfrm>
            <a:off x="827584" y="1487485"/>
            <a:ext cx="8352928" cy="4879754"/>
            <a:chOff x="257458" y="1772816"/>
            <a:chExt cx="8352928" cy="4879754"/>
          </a:xfrm>
        </p:grpSpPr>
        <p:grpSp>
          <p:nvGrpSpPr>
            <p:cNvPr id="352" name="4 Grupo"/>
            <p:cNvGrpSpPr/>
            <p:nvPr/>
          </p:nvGrpSpPr>
          <p:grpSpPr>
            <a:xfrm>
              <a:off x="257458" y="1772816"/>
              <a:ext cx="8352928" cy="4879754"/>
              <a:chOff x="251520" y="922463"/>
              <a:chExt cx="8352928" cy="4879754"/>
            </a:xfrm>
          </p:grpSpPr>
          <p:grpSp>
            <p:nvGrpSpPr>
              <p:cNvPr id="359" name="Group 2"/>
              <p:cNvGrpSpPr>
                <a:grpSpLocks/>
              </p:cNvGrpSpPr>
              <p:nvPr/>
            </p:nvGrpSpPr>
            <p:grpSpPr bwMode="auto">
              <a:xfrm rot="161237">
                <a:off x="525980" y="922463"/>
                <a:ext cx="8076283" cy="4879754"/>
                <a:chOff x="1440" y="2031"/>
                <a:chExt cx="13040" cy="7649"/>
              </a:xfrm>
              <a:noFill/>
            </p:grpSpPr>
            <p:sp>
              <p:nvSpPr>
                <p:cNvPr id="612" name="Freeform 4"/>
                <p:cNvSpPr>
                  <a:spLocks/>
                </p:cNvSpPr>
                <p:nvPr/>
              </p:nvSpPr>
              <p:spPr bwMode="auto">
                <a:xfrm>
                  <a:off x="1440" y="2031"/>
                  <a:ext cx="12991" cy="7606"/>
                </a:xfrm>
                <a:custGeom>
                  <a:avLst/>
                  <a:gdLst/>
                  <a:ahLst/>
                  <a:cxnLst>
                    <a:cxn ang="0">
                      <a:pos x="1665" y="5676"/>
                    </a:cxn>
                    <a:cxn ang="0">
                      <a:pos x="849" y="4624"/>
                    </a:cxn>
                    <a:cxn ang="0">
                      <a:pos x="277" y="4278"/>
                    </a:cxn>
                    <a:cxn ang="0">
                      <a:pos x="343" y="3399"/>
                    </a:cxn>
                    <a:cxn ang="0">
                      <a:pos x="1714" y="2478"/>
                    </a:cxn>
                    <a:cxn ang="0">
                      <a:pos x="2040" y="2305"/>
                    </a:cxn>
                    <a:cxn ang="0">
                      <a:pos x="2726" y="1815"/>
                    </a:cxn>
                    <a:cxn ang="0">
                      <a:pos x="3117" y="1296"/>
                    </a:cxn>
                    <a:cxn ang="0">
                      <a:pos x="2611" y="922"/>
                    </a:cxn>
                    <a:cxn ang="0">
                      <a:pos x="2856" y="691"/>
                    </a:cxn>
                    <a:cxn ang="0">
                      <a:pos x="2530" y="288"/>
                    </a:cxn>
                    <a:cxn ang="0">
                      <a:pos x="3019" y="518"/>
                    </a:cxn>
                    <a:cxn ang="0">
                      <a:pos x="3297" y="504"/>
                    </a:cxn>
                    <a:cxn ang="0">
                      <a:pos x="4015" y="173"/>
                    </a:cxn>
                    <a:cxn ang="0">
                      <a:pos x="4358" y="259"/>
                    </a:cxn>
                    <a:cxn ang="0">
                      <a:pos x="4831" y="562"/>
                    </a:cxn>
                    <a:cxn ang="0">
                      <a:pos x="5728" y="662"/>
                    </a:cxn>
                    <a:cxn ang="0">
                      <a:pos x="6202" y="1239"/>
                    </a:cxn>
                    <a:cxn ang="0">
                      <a:pos x="7050" y="1901"/>
                    </a:cxn>
                    <a:cxn ang="0">
                      <a:pos x="7197" y="1945"/>
                    </a:cxn>
                    <a:cxn ang="0">
                      <a:pos x="7312" y="1397"/>
                    </a:cxn>
                    <a:cxn ang="0">
                      <a:pos x="7850" y="2362"/>
                    </a:cxn>
                    <a:cxn ang="0">
                      <a:pos x="8307" y="2593"/>
                    </a:cxn>
                    <a:cxn ang="0">
                      <a:pos x="8927" y="2838"/>
                    </a:cxn>
                    <a:cxn ang="0">
                      <a:pos x="9237" y="2938"/>
                    </a:cxn>
                    <a:cxn ang="0">
                      <a:pos x="9874" y="2794"/>
                    </a:cxn>
                    <a:cxn ang="0">
                      <a:pos x="10184" y="1916"/>
                    </a:cxn>
                    <a:cxn ang="0">
                      <a:pos x="10380" y="1570"/>
                    </a:cxn>
                    <a:cxn ang="0">
                      <a:pos x="11000" y="1872"/>
                    </a:cxn>
                    <a:cxn ang="0">
                      <a:pos x="11114" y="2967"/>
                    </a:cxn>
                    <a:cxn ang="0">
                      <a:pos x="11685" y="2938"/>
                    </a:cxn>
                    <a:cxn ang="0">
                      <a:pos x="12028" y="2650"/>
                    </a:cxn>
                    <a:cxn ang="0">
                      <a:pos x="12681" y="3155"/>
                    </a:cxn>
                    <a:cxn ang="0">
                      <a:pos x="12665" y="3889"/>
                    </a:cxn>
                    <a:cxn ang="0">
                      <a:pos x="12599" y="4581"/>
                    </a:cxn>
                    <a:cxn ang="0">
                      <a:pos x="12485" y="5215"/>
                    </a:cxn>
                    <a:cxn ang="0">
                      <a:pos x="12991" y="5459"/>
                    </a:cxn>
                    <a:cxn ang="0">
                      <a:pos x="12322" y="5402"/>
                    </a:cxn>
                    <a:cxn ang="0">
                      <a:pos x="12191" y="6079"/>
                    </a:cxn>
                    <a:cxn ang="0">
                      <a:pos x="12746" y="6727"/>
                    </a:cxn>
                    <a:cxn ang="0">
                      <a:pos x="12045" y="7390"/>
                    </a:cxn>
                    <a:cxn ang="0">
                      <a:pos x="11196" y="7447"/>
                    </a:cxn>
                    <a:cxn ang="0">
                      <a:pos x="9645" y="7246"/>
                    </a:cxn>
                    <a:cxn ang="0">
                      <a:pos x="10347" y="7145"/>
                    </a:cxn>
                    <a:cxn ang="0">
                      <a:pos x="9237" y="7260"/>
                    </a:cxn>
                    <a:cxn ang="0">
                      <a:pos x="8617" y="7174"/>
                    </a:cxn>
                    <a:cxn ang="0">
                      <a:pos x="9499" y="7289"/>
                    </a:cxn>
                    <a:cxn ang="0">
                      <a:pos x="8046" y="7188"/>
                    </a:cxn>
                    <a:cxn ang="0">
                      <a:pos x="8291" y="7159"/>
                    </a:cxn>
                    <a:cxn ang="0">
                      <a:pos x="8274" y="6986"/>
                    </a:cxn>
                    <a:cxn ang="0">
                      <a:pos x="7981" y="7130"/>
                    </a:cxn>
                    <a:cxn ang="0">
                      <a:pos x="7344" y="6943"/>
                    </a:cxn>
                    <a:cxn ang="0">
                      <a:pos x="6920" y="6814"/>
                    </a:cxn>
                    <a:cxn ang="0">
                      <a:pos x="4537" y="5676"/>
                    </a:cxn>
                  </a:cxnLst>
                  <a:rect l="0" t="0" r="r" b="b"/>
                  <a:pathLst>
                    <a:path w="12991" h="7606">
                      <a:moveTo>
                        <a:pt x="2366" y="5632"/>
                      </a:moveTo>
                      <a:lnTo>
                        <a:pt x="1861" y="5632"/>
                      </a:lnTo>
                      <a:lnTo>
                        <a:pt x="1730" y="5776"/>
                      </a:lnTo>
                      <a:lnTo>
                        <a:pt x="1665" y="5676"/>
                      </a:lnTo>
                      <a:lnTo>
                        <a:pt x="1616" y="5114"/>
                      </a:lnTo>
                      <a:lnTo>
                        <a:pt x="702" y="4653"/>
                      </a:lnTo>
                      <a:lnTo>
                        <a:pt x="702" y="4667"/>
                      </a:lnTo>
                      <a:lnTo>
                        <a:pt x="849" y="4624"/>
                      </a:lnTo>
                      <a:lnTo>
                        <a:pt x="0" y="4509"/>
                      </a:lnTo>
                      <a:lnTo>
                        <a:pt x="114" y="4422"/>
                      </a:lnTo>
                      <a:lnTo>
                        <a:pt x="114" y="4321"/>
                      </a:lnTo>
                      <a:lnTo>
                        <a:pt x="277" y="4278"/>
                      </a:lnTo>
                      <a:lnTo>
                        <a:pt x="180" y="4091"/>
                      </a:lnTo>
                      <a:lnTo>
                        <a:pt x="424" y="3558"/>
                      </a:lnTo>
                      <a:lnTo>
                        <a:pt x="343" y="3544"/>
                      </a:lnTo>
                      <a:lnTo>
                        <a:pt x="343" y="3399"/>
                      </a:lnTo>
                      <a:lnTo>
                        <a:pt x="1077" y="3011"/>
                      </a:lnTo>
                      <a:lnTo>
                        <a:pt x="1208" y="2636"/>
                      </a:lnTo>
                      <a:lnTo>
                        <a:pt x="1550" y="2694"/>
                      </a:lnTo>
                      <a:lnTo>
                        <a:pt x="1714" y="2478"/>
                      </a:lnTo>
                      <a:lnTo>
                        <a:pt x="2105" y="2665"/>
                      </a:lnTo>
                      <a:lnTo>
                        <a:pt x="2187" y="2622"/>
                      </a:lnTo>
                      <a:lnTo>
                        <a:pt x="2154" y="2550"/>
                      </a:lnTo>
                      <a:lnTo>
                        <a:pt x="2040" y="2305"/>
                      </a:lnTo>
                      <a:lnTo>
                        <a:pt x="2089" y="2017"/>
                      </a:lnTo>
                      <a:lnTo>
                        <a:pt x="2252" y="1916"/>
                      </a:lnTo>
                      <a:lnTo>
                        <a:pt x="2350" y="2002"/>
                      </a:lnTo>
                      <a:lnTo>
                        <a:pt x="2726" y="1815"/>
                      </a:lnTo>
                      <a:lnTo>
                        <a:pt x="3199" y="1728"/>
                      </a:lnTo>
                      <a:lnTo>
                        <a:pt x="3248" y="1656"/>
                      </a:lnTo>
                      <a:lnTo>
                        <a:pt x="3215" y="1527"/>
                      </a:lnTo>
                      <a:lnTo>
                        <a:pt x="3117" y="1296"/>
                      </a:lnTo>
                      <a:lnTo>
                        <a:pt x="2921" y="1051"/>
                      </a:lnTo>
                      <a:lnTo>
                        <a:pt x="2840" y="1051"/>
                      </a:lnTo>
                      <a:lnTo>
                        <a:pt x="2644" y="1066"/>
                      </a:lnTo>
                      <a:lnTo>
                        <a:pt x="2611" y="922"/>
                      </a:lnTo>
                      <a:lnTo>
                        <a:pt x="2546" y="821"/>
                      </a:lnTo>
                      <a:lnTo>
                        <a:pt x="2693" y="763"/>
                      </a:lnTo>
                      <a:lnTo>
                        <a:pt x="2872" y="792"/>
                      </a:lnTo>
                      <a:lnTo>
                        <a:pt x="2856" y="691"/>
                      </a:lnTo>
                      <a:lnTo>
                        <a:pt x="2660" y="605"/>
                      </a:lnTo>
                      <a:lnTo>
                        <a:pt x="2644" y="374"/>
                      </a:lnTo>
                      <a:lnTo>
                        <a:pt x="2595" y="475"/>
                      </a:lnTo>
                      <a:lnTo>
                        <a:pt x="2530" y="288"/>
                      </a:lnTo>
                      <a:lnTo>
                        <a:pt x="2595" y="144"/>
                      </a:lnTo>
                      <a:lnTo>
                        <a:pt x="2791" y="158"/>
                      </a:lnTo>
                      <a:lnTo>
                        <a:pt x="2905" y="173"/>
                      </a:lnTo>
                      <a:lnTo>
                        <a:pt x="3019" y="518"/>
                      </a:lnTo>
                      <a:lnTo>
                        <a:pt x="3052" y="446"/>
                      </a:lnTo>
                      <a:lnTo>
                        <a:pt x="3101" y="533"/>
                      </a:lnTo>
                      <a:lnTo>
                        <a:pt x="3134" y="374"/>
                      </a:lnTo>
                      <a:lnTo>
                        <a:pt x="3297" y="504"/>
                      </a:lnTo>
                      <a:lnTo>
                        <a:pt x="3574" y="331"/>
                      </a:lnTo>
                      <a:lnTo>
                        <a:pt x="3786" y="403"/>
                      </a:lnTo>
                      <a:lnTo>
                        <a:pt x="3950" y="0"/>
                      </a:lnTo>
                      <a:lnTo>
                        <a:pt x="4015" y="173"/>
                      </a:lnTo>
                      <a:lnTo>
                        <a:pt x="4015" y="288"/>
                      </a:lnTo>
                      <a:lnTo>
                        <a:pt x="4047" y="158"/>
                      </a:lnTo>
                      <a:lnTo>
                        <a:pt x="4243" y="317"/>
                      </a:lnTo>
                      <a:lnTo>
                        <a:pt x="4358" y="259"/>
                      </a:lnTo>
                      <a:lnTo>
                        <a:pt x="4488" y="461"/>
                      </a:lnTo>
                      <a:lnTo>
                        <a:pt x="4570" y="389"/>
                      </a:lnTo>
                      <a:lnTo>
                        <a:pt x="4782" y="619"/>
                      </a:lnTo>
                      <a:lnTo>
                        <a:pt x="4831" y="562"/>
                      </a:lnTo>
                      <a:lnTo>
                        <a:pt x="5239" y="662"/>
                      </a:lnTo>
                      <a:lnTo>
                        <a:pt x="5467" y="418"/>
                      </a:lnTo>
                      <a:lnTo>
                        <a:pt x="5598" y="432"/>
                      </a:lnTo>
                      <a:lnTo>
                        <a:pt x="5728" y="662"/>
                      </a:lnTo>
                      <a:lnTo>
                        <a:pt x="5728" y="605"/>
                      </a:lnTo>
                      <a:lnTo>
                        <a:pt x="5924" y="1051"/>
                      </a:lnTo>
                      <a:lnTo>
                        <a:pt x="5957" y="994"/>
                      </a:lnTo>
                      <a:lnTo>
                        <a:pt x="6202" y="1239"/>
                      </a:lnTo>
                      <a:lnTo>
                        <a:pt x="6316" y="1628"/>
                      </a:lnTo>
                      <a:lnTo>
                        <a:pt x="6398" y="1512"/>
                      </a:lnTo>
                      <a:lnTo>
                        <a:pt x="6577" y="1786"/>
                      </a:lnTo>
                      <a:lnTo>
                        <a:pt x="7050" y="1901"/>
                      </a:lnTo>
                      <a:lnTo>
                        <a:pt x="7083" y="2132"/>
                      </a:lnTo>
                      <a:lnTo>
                        <a:pt x="7165" y="1959"/>
                      </a:lnTo>
                      <a:lnTo>
                        <a:pt x="7165" y="1901"/>
                      </a:lnTo>
                      <a:lnTo>
                        <a:pt x="7197" y="1945"/>
                      </a:lnTo>
                      <a:lnTo>
                        <a:pt x="7263" y="1570"/>
                      </a:lnTo>
                      <a:lnTo>
                        <a:pt x="7246" y="1455"/>
                      </a:lnTo>
                      <a:lnTo>
                        <a:pt x="7263" y="1397"/>
                      </a:lnTo>
                      <a:lnTo>
                        <a:pt x="7312" y="1397"/>
                      </a:lnTo>
                      <a:lnTo>
                        <a:pt x="7638" y="2117"/>
                      </a:lnTo>
                      <a:lnTo>
                        <a:pt x="7687" y="2348"/>
                      </a:lnTo>
                      <a:lnTo>
                        <a:pt x="7769" y="2290"/>
                      </a:lnTo>
                      <a:lnTo>
                        <a:pt x="7850" y="2362"/>
                      </a:lnTo>
                      <a:lnTo>
                        <a:pt x="8079" y="2405"/>
                      </a:lnTo>
                      <a:lnTo>
                        <a:pt x="8274" y="2348"/>
                      </a:lnTo>
                      <a:lnTo>
                        <a:pt x="8323" y="2434"/>
                      </a:lnTo>
                      <a:lnTo>
                        <a:pt x="8307" y="2593"/>
                      </a:lnTo>
                      <a:lnTo>
                        <a:pt x="8617" y="2593"/>
                      </a:lnTo>
                      <a:lnTo>
                        <a:pt x="8780" y="2535"/>
                      </a:lnTo>
                      <a:lnTo>
                        <a:pt x="8862" y="2564"/>
                      </a:lnTo>
                      <a:lnTo>
                        <a:pt x="8927" y="2838"/>
                      </a:lnTo>
                      <a:lnTo>
                        <a:pt x="8911" y="3039"/>
                      </a:lnTo>
                      <a:lnTo>
                        <a:pt x="8976" y="3111"/>
                      </a:lnTo>
                      <a:lnTo>
                        <a:pt x="9270" y="3054"/>
                      </a:lnTo>
                      <a:lnTo>
                        <a:pt x="9237" y="2938"/>
                      </a:lnTo>
                      <a:lnTo>
                        <a:pt x="9335" y="3011"/>
                      </a:lnTo>
                      <a:lnTo>
                        <a:pt x="9401" y="2924"/>
                      </a:lnTo>
                      <a:lnTo>
                        <a:pt x="9499" y="2722"/>
                      </a:lnTo>
                      <a:lnTo>
                        <a:pt x="9874" y="2794"/>
                      </a:lnTo>
                      <a:lnTo>
                        <a:pt x="10037" y="2607"/>
                      </a:lnTo>
                      <a:lnTo>
                        <a:pt x="10004" y="2377"/>
                      </a:lnTo>
                      <a:lnTo>
                        <a:pt x="10184" y="2204"/>
                      </a:lnTo>
                      <a:lnTo>
                        <a:pt x="10184" y="1916"/>
                      </a:lnTo>
                      <a:lnTo>
                        <a:pt x="10086" y="1858"/>
                      </a:lnTo>
                      <a:lnTo>
                        <a:pt x="10184" y="1772"/>
                      </a:lnTo>
                      <a:lnTo>
                        <a:pt x="10298" y="1757"/>
                      </a:lnTo>
                      <a:lnTo>
                        <a:pt x="10380" y="1570"/>
                      </a:lnTo>
                      <a:lnTo>
                        <a:pt x="10657" y="1556"/>
                      </a:lnTo>
                      <a:lnTo>
                        <a:pt x="10918" y="1556"/>
                      </a:lnTo>
                      <a:lnTo>
                        <a:pt x="11033" y="1541"/>
                      </a:lnTo>
                      <a:lnTo>
                        <a:pt x="11000" y="1872"/>
                      </a:lnTo>
                      <a:lnTo>
                        <a:pt x="11033" y="2089"/>
                      </a:lnTo>
                      <a:lnTo>
                        <a:pt x="10951" y="2189"/>
                      </a:lnTo>
                      <a:lnTo>
                        <a:pt x="11212" y="2578"/>
                      </a:lnTo>
                      <a:lnTo>
                        <a:pt x="11114" y="2967"/>
                      </a:lnTo>
                      <a:lnTo>
                        <a:pt x="11212" y="2895"/>
                      </a:lnTo>
                      <a:lnTo>
                        <a:pt x="11392" y="3126"/>
                      </a:lnTo>
                      <a:lnTo>
                        <a:pt x="11392" y="3011"/>
                      </a:lnTo>
                      <a:lnTo>
                        <a:pt x="11685" y="2938"/>
                      </a:lnTo>
                      <a:lnTo>
                        <a:pt x="11767" y="3025"/>
                      </a:lnTo>
                      <a:lnTo>
                        <a:pt x="11832" y="2982"/>
                      </a:lnTo>
                      <a:lnTo>
                        <a:pt x="11898" y="2838"/>
                      </a:lnTo>
                      <a:lnTo>
                        <a:pt x="12028" y="2650"/>
                      </a:lnTo>
                      <a:lnTo>
                        <a:pt x="12420" y="2694"/>
                      </a:lnTo>
                      <a:lnTo>
                        <a:pt x="12502" y="3083"/>
                      </a:lnTo>
                      <a:lnTo>
                        <a:pt x="12534" y="3140"/>
                      </a:lnTo>
                      <a:lnTo>
                        <a:pt x="12681" y="3155"/>
                      </a:lnTo>
                      <a:lnTo>
                        <a:pt x="12812" y="3169"/>
                      </a:lnTo>
                      <a:lnTo>
                        <a:pt x="12893" y="3486"/>
                      </a:lnTo>
                      <a:lnTo>
                        <a:pt x="12812" y="3817"/>
                      </a:lnTo>
                      <a:lnTo>
                        <a:pt x="12665" y="3889"/>
                      </a:lnTo>
                      <a:lnTo>
                        <a:pt x="12779" y="3976"/>
                      </a:lnTo>
                      <a:lnTo>
                        <a:pt x="12714" y="4307"/>
                      </a:lnTo>
                      <a:lnTo>
                        <a:pt x="12714" y="4422"/>
                      </a:lnTo>
                      <a:lnTo>
                        <a:pt x="12599" y="4581"/>
                      </a:lnTo>
                      <a:lnTo>
                        <a:pt x="12534" y="4682"/>
                      </a:lnTo>
                      <a:lnTo>
                        <a:pt x="12453" y="5013"/>
                      </a:lnTo>
                      <a:lnTo>
                        <a:pt x="12404" y="5114"/>
                      </a:lnTo>
                      <a:lnTo>
                        <a:pt x="12485" y="5215"/>
                      </a:lnTo>
                      <a:lnTo>
                        <a:pt x="12746" y="5013"/>
                      </a:lnTo>
                      <a:lnTo>
                        <a:pt x="12877" y="4998"/>
                      </a:lnTo>
                      <a:lnTo>
                        <a:pt x="12975" y="5114"/>
                      </a:lnTo>
                      <a:lnTo>
                        <a:pt x="12991" y="5459"/>
                      </a:lnTo>
                      <a:lnTo>
                        <a:pt x="12893" y="5560"/>
                      </a:lnTo>
                      <a:lnTo>
                        <a:pt x="12697" y="5431"/>
                      </a:lnTo>
                      <a:lnTo>
                        <a:pt x="12485" y="5445"/>
                      </a:lnTo>
                      <a:lnTo>
                        <a:pt x="12322" y="5402"/>
                      </a:lnTo>
                      <a:lnTo>
                        <a:pt x="12273" y="5445"/>
                      </a:lnTo>
                      <a:lnTo>
                        <a:pt x="12208" y="5546"/>
                      </a:lnTo>
                      <a:lnTo>
                        <a:pt x="12191" y="5848"/>
                      </a:lnTo>
                      <a:lnTo>
                        <a:pt x="12191" y="6079"/>
                      </a:lnTo>
                      <a:lnTo>
                        <a:pt x="12142" y="6151"/>
                      </a:lnTo>
                      <a:lnTo>
                        <a:pt x="12404" y="6410"/>
                      </a:lnTo>
                      <a:lnTo>
                        <a:pt x="12730" y="6612"/>
                      </a:lnTo>
                      <a:lnTo>
                        <a:pt x="12746" y="6727"/>
                      </a:lnTo>
                      <a:lnTo>
                        <a:pt x="12224" y="7188"/>
                      </a:lnTo>
                      <a:lnTo>
                        <a:pt x="11947" y="7145"/>
                      </a:lnTo>
                      <a:lnTo>
                        <a:pt x="11800" y="7217"/>
                      </a:lnTo>
                      <a:lnTo>
                        <a:pt x="12045" y="7390"/>
                      </a:lnTo>
                      <a:lnTo>
                        <a:pt x="12142" y="7462"/>
                      </a:lnTo>
                      <a:lnTo>
                        <a:pt x="12077" y="7563"/>
                      </a:lnTo>
                      <a:lnTo>
                        <a:pt x="11881" y="7606"/>
                      </a:lnTo>
                      <a:lnTo>
                        <a:pt x="11196" y="7447"/>
                      </a:lnTo>
                      <a:lnTo>
                        <a:pt x="10935" y="7404"/>
                      </a:lnTo>
                      <a:lnTo>
                        <a:pt x="10853" y="7275"/>
                      </a:lnTo>
                      <a:lnTo>
                        <a:pt x="9727" y="7289"/>
                      </a:lnTo>
                      <a:lnTo>
                        <a:pt x="9645" y="7246"/>
                      </a:lnTo>
                      <a:lnTo>
                        <a:pt x="9662" y="7188"/>
                      </a:lnTo>
                      <a:lnTo>
                        <a:pt x="9743" y="7260"/>
                      </a:lnTo>
                      <a:lnTo>
                        <a:pt x="10266" y="7246"/>
                      </a:lnTo>
                      <a:lnTo>
                        <a:pt x="10347" y="7145"/>
                      </a:lnTo>
                      <a:lnTo>
                        <a:pt x="10037" y="7174"/>
                      </a:lnTo>
                      <a:lnTo>
                        <a:pt x="9613" y="7145"/>
                      </a:lnTo>
                      <a:lnTo>
                        <a:pt x="9580" y="7188"/>
                      </a:lnTo>
                      <a:lnTo>
                        <a:pt x="9237" y="7260"/>
                      </a:lnTo>
                      <a:lnTo>
                        <a:pt x="9156" y="7203"/>
                      </a:lnTo>
                      <a:lnTo>
                        <a:pt x="8780" y="7217"/>
                      </a:lnTo>
                      <a:lnTo>
                        <a:pt x="8650" y="7145"/>
                      </a:lnTo>
                      <a:lnTo>
                        <a:pt x="8617" y="7174"/>
                      </a:lnTo>
                      <a:lnTo>
                        <a:pt x="8764" y="7289"/>
                      </a:lnTo>
                      <a:lnTo>
                        <a:pt x="8993" y="7260"/>
                      </a:lnTo>
                      <a:lnTo>
                        <a:pt x="9205" y="7303"/>
                      </a:lnTo>
                      <a:lnTo>
                        <a:pt x="9499" y="7289"/>
                      </a:lnTo>
                      <a:lnTo>
                        <a:pt x="9499" y="7347"/>
                      </a:lnTo>
                      <a:lnTo>
                        <a:pt x="9139" y="7375"/>
                      </a:lnTo>
                      <a:lnTo>
                        <a:pt x="8470" y="7347"/>
                      </a:lnTo>
                      <a:lnTo>
                        <a:pt x="8046" y="7188"/>
                      </a:lnTo>
                      <a:lnTo>
                        <a:pt x="8062" y="7159"/>
                      </a:lnTo>
                      <a:lnTo>
                        <a:pt x="8128" y="7145"/>
                      </a:lnTo>
                      <a:lnTo>
                        <a:pt x="8258" y="7203"/>
                      </a:lnTo>
                      <a:lnTo>
                        <a:pt x="8291" y="7159"/>
                      </a:lnTo>
                      <a:lnTo>
                        <a:pt x="8128" y="7116"/>
                      </a:lnTo>
                      <a:lnTo>
                        <a:pt x="8062" y="7130"/>
                      </a:lnTo>
                      <a:lnTo>
                        <a:pt x="8079" y="7116"/>
                      </a:lnTo>
                      <a:lnTo>
                        <a:pt x="8274" y="6986"/>
                      </a:lnTo>
                      <a:lnTo>
                        <a:pt x="8274" y="6900"/>
                      </a:lnTo>
                      <a:lnTo>
                        <a:pt x="8226" y="6886"/>
                      </a:lnTo>
                      <a:lnTo>
                        <a:pt x="8128" y="7030"/>
                      </a:lnTo>
                      <a:lnTo>
                        <a:pt x="7981" y="7130"/>
                      </a:lnTo>
                      <a:lnTo>
                        <a:pt x="7361" y="6857"/>
                      </a:lnTo>
                      <a:lnTo>
                        <a:pt x="7279" y="6857"/>
                      </a:lnTo>
                      <a:lnTo>
                        <a:pt x="7132" y="6842"/>
                      </a:lnTo>
                      <a:lnTo>
                        <a:pt x="7344" y="6943"/>
                      </a:lnTo>
                      <a:lnTo>
                        <a:pt x="7850" y="7145"/>
                      </a:lnTo>
                      <a:lnTo>
                        <a:pt x="7899" y="7188"/>
                      </a:lnTo>
                      <a:lnTo>
                        <a:pt x="7752" y="7174"/>
                      </a:lnTo>
                      <a:lnTo>
                        <a:pt x="6920" y="6814"/>
                      </a:lnTo>
                      <a:lnTo>
                        <a:pt x="6104" y="6439"/>
                      </a:lnTo>
                      <a:lnTo>
                        <a:pt x="5223" y="5949"/>
                      </a:lnTo>
                      <a:lnTo>
                        <a:pt x="4978" y="5935"/>
                      </a:lnTo>
                      <a:lnTo>
                        <a:pt x="4537" y="5676"/>
                      </a:lnTo>
                      <a:lnTo>
                        <a:pt x="4521" y="5618"/>
                      </a:lnTo>
                      <a:lnTo>
                        <a:pt x="4455" y="5676"/>
                      </a:lnTo>
                      <a:lnTo>
                        <a:pt x="2366" y="5632"/>
                      </a:lnTo>
                      <a:close/>
                    </a:path>
                  </a:pathLst>
                </a:custGeom>
                <a:solidFill>
                  <a:schemeClr val="bg1"/>
                </a:solidFill>
                <a:ln w="19050">
                  <a:solidFill>
                    <a:schemeClr val="accent1"/>
                  </a:solidFill>
                  <a:prstDash val="solid"/>
                  <a:round/>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es-SV">
                    <a:latin typeface="Calibri" pitchFamily="34" charset="0"/>
                  </a:endParaRPr>
                </a:p>
              </p:txBody>
            </p:sp>
            <p:sp>
              <p:nvSpPr>
                <p:cNvPr id="613" name="Freeform 3"/>
                <p:cNvSpPr>
                  <a:spLocks/>
                </p:cNvSpPr>
                <p:nvPr/>
              </p:nvSpPr>
              <p:spPr bwMode="auto">
                <a:xfrm>
                  <a:off x="1489" y="2074"/>
                  <a:ext cx="12991" cy="7606"/>
                </a:xfrm>
                <a:custGeom>
                  <a:avLst/>
                  <a:gdLst/>
                  <a:ahLst/>
                  <a:cxnLst>
                    <a:cxn ang="0">
                      <a:pos x="1665" y="5676"/>
                    </a:cxn>
                    <a:cxn ang="0">
                      <a:pos x="849" y="4610"/>
                    </a:cxn>
                    <a:cxn ang="0">
                      <a:pos x="277" y="4278"/>
                    </a:cxn>
                    <a:cxn ang="0">
                      <a:pos x="326" y="3400"/>
                    </a:cxn>
                    <a:cxn ang="0">
                      <a:pos x="1714" y="2478"/>
                    </a:cxn>
                    <a:cxn ang="0">
                      <a:pos x="2024" y="2305"/>
                    </a:cxn>
                    <a:cxn ang="0">
                      <a:pos x="2725" y="1815"/>
                    </a:cxn>
                    <a:cxn ang="0">
                      <a:pos x="3117" y="1282"/>
                    </a:cxn>
                    <a:cxn ang="0">
                      <a:pos x="2595" y="922"/>
                    </a:cxn>
                    <a:cxn ang="0">
                      <a:pos x="2856" y="677"/>
                    </a:cxn>
                    <a:cxn ang="0">
                      <a:pos x="2530" y="288"/>
                    </a:cxn>
                    <a:cxn ang="0">
                      <a:pos x="3003" y="519"/>
                    </a:cxn>
                    <a:cxn ang="0">
                      <a:pos x="3297" y="504"/>
                    </a:cxn>
                    <a:cxn ang="0">
                      <a:pos x="4015" y="173"/>
                    </a:cxn>
                    <a:cxn ang="0">
                      <a:pos x="4341" y="259"/>
                    </a:cxn>
                    <a:cxn ang="0">
                      <a:pos x="4831" y="562"/>
                    </a:cxn>
                    <a:cxn ang="0">
                      <a:pos x="5712" y="648"/>
                    </a:cxn>
                    <a:cxn ang="0">
                      <a:pos x="6185" y="1239"/>
                    </a:cxn>
                    <a:cxn ang="0">
                      <a:pos x="7050" y="1887"/>
                    </a:cxn>
                    <a:cxn ang="0">
                      <a:pos x="7197" y="1930"/>
                    </a:cxn>
                    <a:cxn ang="0">
                      <a:pos x="7312" y="1397"/>
                    </a:cxn>
                    <a:cxn ang="0">
                      <a:pos x="7850" y="2362"/>
                    </a:cxn>
                    <a:cxn ang="0">
                      <a:pos x="8307" y="2579"/>
                    </a:cxn>
                    <a:cxn ang="0">
                      <a:pos x="8927" y="2823"/>
                    </a:cxn>
                    <a:cxn ang="0">
                      <a:pos x="9221" y="2939"/>
                    </a:cxn>
                    <a:cxn ang="0">
                      <a:pos x="9874" y="2780"/>
                    </a:cxn>
                    <a:cxn ang="0">
                      <a:pos x="10184" y="1902"/>
                    </a:cxn>
                    <a:cxn ang="0">
                      <a:pos x="10380" y="1570"/>
                    </a:cxn>
                    <a:cxn ang="0">
                      <a:pos x="11000" y="1873"/>
                    </a:cxn>
                    <a:cxn ang="0">
                      <a:pos x="11098" y="2968"/>
                    </a:cxn>
                    <a:cxn ang="0">
                      <a:pos x="11685" y="2939"/>
                    </a:cxn>
                    <a:cxn ang="0">
                      <a:pos x="12028" y="2651"/>
                    </a:cxn>
                    <a:cxn ang="0">
                      <a:pos x="12681" y="3140"/>
                    </a:cxn>
                    <a:cxn ang="0">
                      <a:pos x="12665" y="3889"/>
                    </a:cxn>
                    <a:cxn ang="0">
                      <a:pos x="12583" y="4581"/>
                    </a:cxn>
                    <a:cxn ang="0">
                      <a:pos x="12485" y="5215"/>
                    </a:cxn>
                    <a:cxn ang="0">
                      <a:pos x="12991" y="5460"/>
                    </a:cxn>
                    <a:cxn ang="0">
                      <a:pos x="12306" y="5402"/>
                    </a:cxn>
                    <a:cxn ang="0">
                      <a:pos x="12191" y="6079"/>
                    </a:cxn>
                    <a:cxn ang="0">
                      <a:pos x="12746" y="6727"/>
                    </a:cxn>
                    <a:cxn ang="0">
                      <a:pos x="12028" y="7376"/>
                    </a:cxn>
                    <a:cxn ang="0">
                      <a:pos x="11196" y="7448"/>
                    </a:cxn>
                    <a:cxn ang="0">
                      <a:pos x="9629" y="7246"/>
                    </a:cxn>
                    <a:cxn ang="0">
                      <a:pos x="10331" y="7131"/>
                    </a:cxn>
                    <a:cxn ang="0">
                      <a:pos x="9237" y="7260"/>
                    </a:cxn>
                    <a:cxn ang="0">
                      <a:pos x="8617" y="7174"/>
                    </a:cxn>
                    <a:cxn ang="0">
                      <a:pos x="9482" y="7289"/>
                    </a:cxn>
                    <a:cxn ang="0">
                      <a:pos x="8046" y="7188"/>
                    </a:cxn>
                    <a:cxn ang="0">
                      <a:pos x="8291" y="7160"/>
                    </a:cxn>
                    <a:cxn ang="0">
                      <a:pos x="8274" y="6987"/>
                    </a:cxn>
                    <a:cxn ang="0">
                      <a:pos x="7964" y="7116"/>
                    </a:cxn>
                    <a:cxn ang="0">
                      <a:pos x="7328" y="6943"/>
                    </a:cxn>
                    <a:cxn ang="0">
                      <a:pos x="6904" y="6799"/>
                    </a:cxn>
                    <a:cxn ang="0">
                      <a:pos x="4537" y="5676"/>
                    </a:cxn>
                  </a:cxnLst>
                  <a:rect l="0" t="0" r="r" b="b"/>
                  <a:pathLst>
                    <a:path w="12991" h="7606">
                      <a:moveTo>
                        <a:pt x="2350" y="5633"/>
                      </a:moveTo>
                      <a:lnTo>
                        <a:pt x="1844" y="5633"/>
                      </a:lnTo>
                      <a:lnTo>
                        <a:pt x="1730" y="5777"/>
                      </a:lnTo>
                      <a:lnTo>
                        <a:pt x="1665" y="5676"/>
                      </a:lnTo>
                      <a:lnTo>
                        <a:pt x="1616" y="5114"/>
                      </a:lnTo>
                      <a:lnTo>
                        <a:pt x="702" y="4639"/>
                      </a:lnTo>
                      <a:lnTo>
                        <a:pt x="702" y="4653"/>
                      </a:lnTo>
                      <a:lnTo>
                        <a:pt x="849" y="4610"/>
                      </a:lnTo>
                      <a:lnTo>
                        <a:pt x="0" y="4509"/>
                      </a:lnTo>
                      <a:lnTo>
                        <a:pt x="114" y="4422"/>
                      </a:lnTo>
                      <a:lnTo>
                        <a:pt x="98" y="4307"/>
                      </a:lnTo>
                      <a:lnTo>
                        <a:pt x="277" y="4278"/>
                      </a:lnTo>
                      <a:lnTo>
                        <a:pt x="179" y="4077"/>
                      </a:lnTo>
                      <a:lnTo>
                        <a:pt x="408" y="3558"/>
                      </a:lnTo>
                      <a:lnTo>
                        <a:pt x="343" y="3544"/>
                      </a:lnTo>
                      <a:lnTo>
                        <a:pt x="326" y="3400"/>
                      </a:lnTo>
                      <a:lnTo>
                        <a:pt x="1061" y="3011"/>
                      </a:lnTo>
                      <a:lnTo>
                        <a:pt x="1208" y="2636"/>
                      </a:lnTo>
                      <a:lnTo>
                        <a:pt x="1534" y="2694"/>
                      </a:lnTo>
                      <a:lnTo>
                        <a:pt x="1714" y="2478"/>
                      </a:lnTo>
                      <a:lnTo>
                        <a:pt x="2105" y="2665"/>
                      </a:lnTo>
                      <a:lnTo>
                        <a:pt x="2187" y="2622"/>
                      </a:lnTo>
                      <a:lnTo>
                        <a:pt x="2154" y="2535"/>
                      </a:lnTo>
                      <a:lnTo>
                        <a:pt x="2024" y="2305"/>
                      </a:lnTo>
                      <a:lnTo>
                        <a:pt x="2073" y="2017"/>
                      </a:lnTo>
                      <a:lnTo>
                        <a:pt x="2252" y="1902"/>
                      </a:lnTo>
                      <a:lnTo>
                        <a:pt x="2350" y="2002"/>
                      </a:lnTo>
                      <a:lnTo>
                        <a:pt x="2725" y="1815"/>
                      </a:lnTo>
                      <a:lnTo>
                        <a:pt x="3199" y="1729"/>
                      </a:lnTo>
                      <a:lnTo>
                        <a:pt x="3231" y="1642"/>
                      </a:lnTo>
                      <a:lnTo>
                        <a:pt x="3215" y="1527"/>
                      </a:lnTo>
                      <a:lnTo>
                        <a:pt x="3117" y="1282"/>
                      </a:lnTo>
                      <a:lnTo>
                        <a:pt x="2905" y="1037"/>
                      </a:lnTo>
                      <a:lnTo>
                        <a:pt x="2823" y="1037"/>
                      </a:lnTo>
                      <a:lnTo>
                        <a:pt x="2628" y="1066"/>
                      </a:lnTo>
                      <a:lnTo>
                        <a:pt x="2595" y="922"/>
                      </a:lnTo>
                      <a:lnTo>
                        <a:pt x="2546" y="821"/>
                      </a:lnTo>
                      <a:lnTo>
                        <a:pt x="2677" y="763"/>
                      </a:lnTo>
                      <a:lnTo>
                        <a:pt x="2856" y="792"/>
                      </a:lnTo>
                      <a:lnTo>
                        <a:pt x="2856" y="677"/>
                      </a:lnTo>
                      <a:lnTo>
                        <a:pt x="2660" y="605"/>
                      </a:lnTo>
                      <a:lnTo>
                        <a:pt x="2628" y="360"/>
                      </a:lnTo>
                      <a:lnTo>
                        <a:pt x="2579" y="475"/>
                      </a:lnTo>
                      <a:lnTo>
                        <a:pt x="2530" y="288"/>
                      </a:lnTo>
                      <a:lnTo>
                        <a:pt x="2595" y="130"/>
                      </a:lnTo>
                      <a:lnTo>
                        <a:pt x="2774" y="144"/>
                      </a:lnTo>
                      <a:lnTo>
                        <a:pt x="2905" y="173"/>
                      </a:lnTo>
                      <a:lnTo>
                        <a:pt x="3003" y="519"/>
                      </a:lnTo>
                      <a:lnTo>
                        <a:pt x="3052" y="432"/>
                      </a:lnTo>
                      <a:lnTo>
                        <a:pt x="3101" y="533"/>
                      </a:lnTo>
                      <a:lnTo>
                        <a:pt x="3133" y="360"/>
                      </a:lnTo>
                      <a:lnTo>
                        <a:pt x="3297" y="504"/>
                      </a:lnTo>
                      <a:lnTo>
                        <a:pt x="3574" y="331"/>
                      </a:lnTo>
                      <a:lnTo>
                        <a:pt x="3770" y="389"/>
                      </a:lnTo>
                      <a:lnTo>
                        <a:pt x="3950" y="0"/>
                      </a:lnTo>
                      <a:lnTo>
                        <a:pt x="4015" y="173"/>
                      </a:lnTo>
                      <a:lnTo>
                        <a:pt x="4015" y="288"/>
                      </a:lnTo>
                      <a:lnTo>
                        <a:pt x="4047" y="144"/>
                      </a:lnTo>
                      <a:lnTo>
                        <a:pt x="4243" y="317"/>
                      </a:lnTo>
                      <a:lnTo>
                        <a:pt x="4341" y="259"/>
                      </a:lnTo>
                      <a:lnTo>
                        <a:pt x="4488" y="461"/>
                      </a:lnTo>
                      <a:lnTo>
                        <a:pt x="4553" y="375"/>
                      </a:lnTo>
                      <a:lnTo>
                        <a:pt x="4782" y="619"/>
                      </a:lnTo>
                      <a:lnTo>
                        <a:pt x="4831" y="562"/>
                      </a:lnTo>
                      <a:lnTo>
                        <a:pt x="5239" y="648"/>
                      </a:lnTo>
                      <a:lnTo>
                        <a:pt x="5451" y="403"/>
                      </a:lnTo>
                      <a:lnTo>
                        <a:pt x="5582" y="418"/>
                      </a:lnTo>
                      <a:lnTo>
                        <a:pt x="5712" y="648"/>
                      </a:lnTo>
                      <a:lnTo>
                        <a:pt x="5712" y="605"/>
                      </a:lnTo>
                      <a:lnTo>
                        <a:pt x="5908" y="1037"/>
                      </a:lnTo>
                      <a:lnTo>
                        <a:pt x="5957" y="980"/>
                      </a:lnTo>
                      <a:lnTo>
                        <a:pt x="6185" y="1239"/>
                      </a:lnTo>
                      <a:lnTo>
                        <a:pt x="6316" y="1613"/>
                      </a:lnTo>
                      <a:lnTo>
                        <a:pt x="6398" y="1513"/>
                      </a:lnTo>
                      <a:lnTo>
                        <a:pt x="6577" y="1786"/>
                      </a:lnTo>
                      <a:lnTo>
                        <a:pt x="7050" y="1887"/>
                      </a:lnTo>
                      <a:lnTo>
                        <a:pt x="7083" y="2132"/>
                      </a:lnTo>
                      <a:lnTo>
                        <a:pt x="7165" y="1945"/>
                      </a:lnTo>
                      <a:lnTo>
                        <a:pt x="7148" y="1887"/>
                      </a:lnTo>
                      <a:lnTo>
                        <a:pt x="7197" y="1930"/>
                      </a:lnTo>
                      <a:lnTo>
                        <a:pt x="7263" y="1570"/>
                      </a:lnTo>
                      <a:lnTo>
                        <a:pt x="7230" y="1455"/>
                      </a:lnTo>
                      <a:lnTo>
                        <a:pt x="7263" y="1397"/>
                      </a:lnTo>
                      <a:lnTo>
                        <a:pt x="7312" y="1397"/>
                      </a:lnTo>
                      <a:lnTo>
                        <a:pt x="7638" y="2118"/>
                      </a:lnTo>
                      <a:lnTo>
                        <a:pt x="7687" y="2348"/>
                      </a:lnTo>
                      <a:lnTo>
                        <a:pt x="7752" y="2290"/>
                      </a:lnTo>
                      <a:lnTo>
                        <a:pt x="7850" y="2362"/>
                      </a:lnTo>
                      <a:lnTo>
                        <a:pt x="8079" y="2406"/>
                      </a:lnTo>
                      <a:lnTo>
                        <a:pt x="8274" y="2348"/>
                      </a:lnTo>
                      <a:lnTo>
                        <a:pt x="8307" y="2435"/>
                      </a:lnTo>
                      <a:lnTo>
                        <a:pt x="8307" y="2579"/>
                      </a:lnTo>
                      <a:lnTo>
                        <a:pt x="8617" y="2579"/>
                      </a:lnTo>
                      <a:lnTo>
                        <a:pt x="8764" y="2521"/>
                      </a:lnTo>
                      <a:lnTo>
                        <a:pt x="8862" y="2550"/>
                      </a:lnTo>
                      <a:lnTo>
                        <a:pt x="8927" y="2823"/>
                      </a:lnTo>
                      <a:lnTo>
                        <a:pt x="8911" y="3040"/>
                      </a:lnTo>
                      <a:lnTo>
                        <a:pt x="8976" y="3097"/>
                      </a:lnTo>
                      <a:lnTo>
                        <a:pt x="9254" y="3054"/>
                      </a:lnTo>
                      <a:lnTo>
                        <a:pt x="9221" y="2939"/>
                      </a:lnTo>
                      <a:lnTo>
                        <a:pt x="9319" y="3011"/>
                      </a:lnTo>
                      <a:lnTo>
                        <a:pt x="9401" y="2924"/>
                      </a:lnTo>
                      <a:lnTo>
                        <a:pt x="9498" y="2723"/>
                      </a:lnTo>
                      <a:lnTo>
                        <a:pt x="9874" y="2780"/>
                      </a:lnTo>
                      <a:lnTo>
                        <a:pt x="10037" y="2607"/>
                      </a:lnTo>
                      <a:lnTo>
                        <a:pt x="10004" y="2377"/>
                      </a:lnTo>
                      <a:lnTo>
                        <a:pt x="10184" y="2190"/>
                      </a:lnTo>
                      <a:lnTo>
                        <a:pt x="10184" y="1902"/>
                      </a:lnTo>
                      <a:lnTo>
                        <a:pt x="10086" y="1858"/>
                      </a:lnTo>
                      <a:lnTo>
                        <a:pt x="10184" y="1772"/>
                      </a:lnTo>
                      <a:lnTo>
                        <a:pt x="10298" y="1757"/>
                      </a:lnTo>
                      <a:lnTo>
                        <a:pt x="10380" y="1570"/>
                      </a:lnTo>
                      <a:lnTo>
                        <a:pt x="10657" y="1556"/>
                      </a:lnTo>
                      <a:lnTo>
                        <a:pt x="10918" y="1556"/>
                      </a:lnTo>
                      <a:lnTo>
                        <a:pt x="11016" y="1541"/>
                      </a:lnTo>
                      <a:lnTo>
                        <a:pt x="11000" y="1873"/>
                      </a:lnTo>
                      <a:lnTo>
                        <a:pt x="11016" y="2089"/>
                      </a:lnTo>
                      <a:lnTo>
                        <a:pt x="10951" y="2175"/>
                      </a:lnTo>
                      <a:lnTo>
                        <a:pt x="11196" y="2564"/>
                      </a:lnTo>
                      <a:lnTo>
                        <a:pt x="11098" y="2968"/>
                      </a:lnTo>
                      <a:lnTo>
                        <a:pt x="11212" y="2881"/>
                      </a:lnTo>
                      <a:lnTo>
                        <a:pt x="11392" y="3112"/>
                      </a:lnTo>
                      <a:lnTo>
                        <a:pt x="11375" y="3011"/>
                      </a:lnTo>
                      <a:lnTo>
                        <a:pt x="11685" y="2939"/>
                      </a:lnTo>
                      <a:lnTo>
                        <a:pt x="11767" y="3025"/>
                      </a:lnTo>
                      <a:lnTo>
                        <a:pt x="11832" y="2982"/>
                      </a:lnTo>
                      <a:lnTo>
                        <a:pt x="11898" y="2823"/>
                      </a:lnTo>
                      <a:lnTo>
                        <a:pt x="12028" y="2651"/>
                      </a:lnTo>
                      <a:lnTo>
                        <a:pt x="12420" y="2694"/>
                      </a:lnTo>
                      <a:lnTo>
                        <a:pt x="12485" y="3083"/>
                      </a:lnTo>
                      <a:lnTo>
                        <a:pt x="12534" y="3126"/>
                      </a:lnTo>
                      <a:lnTo>
                        <a:pt x="12681" y="3140"/>
                      </a:lnTo>
                      <a:lnTo>
                        <a:pt x="12812" y="3155"/>
                      </a:lnTo>
                      <a:lnTo>
                        <a:pt x="12893" y="3472"/>
                      </a:lnTo>
                      <a:lnTo>
                        <a:pt x="12812" y="3817"/>
                      </a:lnTo>
                      <a:lnTo>
                        <a:pt x="12665" y="3889"/>
                      </a:lnTo>
                      <a:lnTo>
                        <a:pt x="12763" y="3976"/>
                      </a:lnTo>
                      <a:lnTo>
                        <a:pt x="12714" y="4307"/>
                      </a:lnTo>
                      <a:lnTo>
                        <a:pt x="12714" y="4422"/>
                      </a:lnTo>
                      <a:lnTo>
                        <a:pt x="12583" y="4581"/>
                      </a:lnTo>
                      <a:lnTo>
                        <a:pt x="12534" y="4667"/>
                      </a:lnTo>
                      <a:lnTo>
                        <a:pt x="12436" y="5013"/>
                      </a:lnTo>
                      <a:lnTo>
                        <a:pt x="12404" y="5114"/>
                      </a:lnTo>
                      <a:lnTo>
                        <a:pt x="12485" y="5215"/>
                      </a:lnTo>
                      <a:lnTo>
                        <a:pt x="12730" y="5013"/>
                      </a:lnTo>
                      <a:lnTo>
                        <a:pt x="12877" y="4984"/>
                      </a:lnTo>
                      <a:lnTo>
                        <a:pt x="12975" y="5114"/>
                      </a:lnTo>
                      <a:lnTo>
                        <a:pt x="12991" y="5460"/>
                      </a:lnTo>
                      <a:lnTo>
                        <a:pt x="12893" y="5546"/>
                      </a:lnTo>
                      <a:lnTo>
                        <a:pt x="12681" y="5431"/>
                      </a:lnTo>
                      <a:lnTo>
                        <a:pt x="12485" y="5445"/>
                      </a:lnTo>
                      <a:lnTo>
                        <a:pt x="12306" y="5402"/>
                      </a:lnTo>
                      <a:lnTo>
                        <a:pt x="12273" y="5445"/>
                      </a:lnTo>
                      <a:lnTo>
                        <a:pt x="12208" y="5532"/>
                      </a:lnTo>
                      <a:lnTo>
                        <a:pt x="12191" y="5834"/>
                      </a:lnTo>
                      <a:lnTo>
                        <a:pt x="12191" y="6079"/>
                      </a:lnTo>
                      <a:lnTo>
                        <a:pt x="12142" y="6137"/>
                      </a:lnTo>
                      <a:lnTo>
                        <a:pt x="12404" y="6410"/>
                      </a:lnTo>
                      <a:lnTo>
                        <a:pt x="12730" y="6612"/>
                      </a:lnTo>
                      <a:lnTo>
                        <a:pt x="12746" y="6727"/>
                      </a:lnTo>
                      <a:lnTo>
                        <a:pt x="12208" y="7188"/>
                      </a:lnTo>
                      <a:lnTo>
                        <a:pt x="11947" y="7131"/>
                      </a:lnTo>
                      <a:lnTo>
                        <a:pt x="11800" y="7217"/>
                      </a:lnTo>
                      <a:lnTo>
                        <a:pt x="12028" y="7376"/>
                      </a:lnTo>
                      <a:lnTo>
                        <a:pt x="12142" y="7462"/>
                      </a:lnTo>
                      <a:lnTo>
                        <a:pt x="12077" y="7563"/>
                      </a:lnTo>
                      <a:lnTo>
                        <a:pt x="11881" y="7606"/>
                      </a:lnTo>
                      <a:lnTo>
                        <a:pt x="11196" y="7448"/>
                      </a:lnTo>
                      <a:lnTo>
                        <a:pt x="10918" y="7390"/>
                      </a:lnTo>
                      <a:lnTo>
                        <a:pt x="10853" y="7275"/>
                      </a:lnTo>
                      <a:lnTo>
                        <a:pt x="9727" y="7289"/>
                      </a:lnTo>
                      <a:lnTo>
                        <a:pt x="9629" y="7246"/>
                      </a:lnTo>
                      <a:lnTo>
                        <a:pt x="9662" y="7188"/>
                      </a:lnTo>
                      <a:lnTo>
                        <a:pt x="9743" y="7260"/>
                      </a:lnTo>
                      <a:lnTo>
                        <a:pt x="10266" y="7246"/>
                      </a:lnTo>
                      <a:lnTo>
                        <a:pt x="10331" y="7131"/>
                      </a:lnTo>
                      <a:lnTo>
                        <a:pt x="10037" y="7174"/>
                      </a:lnTo>
                      <a:lnTo>
                        <a:pt x="9613" y="7145"/>
                      </a:lnTo>
                      <a:lnTo>
                        <a:pt x="9580" y="7188"/>
                      </a:lnTo>
                      <a:lnTo>
                        <a:pt x="9237" y="7260"/>
                      </a:lnTo>
                      <a:lnTo>
                        <a:pt x="9156" y="7203"/>
                      </a:lnTo>
                      <a:lnTo>
                        <a:pt x="8780" y="7217"/>
                      </a:lnTo>
                      <a:lnTo>
                        <a:pt x="8650" y="7145"/>
                      </a:lnTo>
                      <a:lnTo>
                        <a:pt x="8617" y="7174"/>
                      </a:lnTo>
                      <a:lnTo>
                        <a:pt x="8764" y="7289"/>
                      </a:lnTo>
                      <a:lnTo>
                        <a:pt x="8993" y="7260"/>
                      </a:lnTo>
                      <a:lnTo>
                        <a:pt x="9205" y="7304"/>
                      </a:lnTo>
                      <a:lnTo>
                        <a:pt x="9482" y="7289"/>
                      </a:lnTo>
                      <a:lnTo>
                        <a:pt x="9482" y="7347"/>
                      </a:lnTo>
                      <a:lnTo>
                        <a:pt x="9123" y="7361"/>
                      </a:lnTo>
                      <a:lnTo>
                        <a:pt x="8470" y="7347"/>
                      </a:lnTo>
                      <a:lnTo>
                        <a:pt x="8046" y="7188"/>
                      </a:lnTo>
                      <a:lnTo>
                        <a:pt x="8062" y="7160"/>
                      </a:lnTo>
                      <a:lnTo>
                        <a:pt x="8128" y="7145"/>
                      </a:lnTo>
                      <a:lnTo>
                        <a:pt x="8242" y="7203"/>
                      </a:lnTo>
                      <a:lnTo>
                        <a:pt x="8291" y="7160"/>
                      </a:lnTo>
                      <a:lnTo>
                        <a:pt x="8128" y="7102"/>
                      </a:lnTo>
                      <a:lnTo>
                        <a:pt x="8062" y="7116"/>
                      </a:lnTo>
                      <a:lnTo>
                        <a:pt x="8079" y="7102"/>
                      </a:lnTo>
                      <a:lnTo>
                        <a:pt x="8274" y="6987"/>
                      </a:lnTo>
                      <a:lnTo>
                        <a:pt x="8274" y="6900"/>
                      </a:lnTo>
                      <a:lnTo>
                        <a:pt x="8209" y="6886"/>
                      </a:lnTo>
                      <a:lnTo>
                        <a:pt x="8128" y="7030"/>
                      </a:lnTo>
                      <a:lnTo>
                        <a:pt x="7964" y="7116"/>
                      </a:lnTo>
                      <a:lnTo>
                        <a:pt x="7361" y="6857"/>
                      </a:lnTo>
                      <a:lnTo>
                        <a:pt x="7279" y="6857"/>
                      </a:lnTo>
                      <a:lnTo>
                        <a:pt x="7132" y="6828"/>
                      </a:lnTo>
                      <a:lnTo>
                        <a:pt x="7328" y="6943"/>
                      </a:lnTo>
                      <a:lnTo>
                        <a:pt x="7850" y="7131"/>
                      </a:lnTo>
                      <a:lnTo>
                        <a:pt x="7899" y="7188"/>
                      </a:lnTo>
                      <a:lnTo>
                        <a:pt x="7752" y="7174"/>
                      </a:lnTo>
                      <a:lnTo>
                        <a:pt x="6904" y="6799"/>
                      </a:lnTo>
                      <a:lnTo>
                        <a:pt x="6088" y="6439"/>
                      </a:lnTo>
                      <a:lnTo>
                        <a:pt x="5223" y="5949"/>
                      </a:lnTo>
                      <a:lnTo>
                        <a:pt x="4978" y="5935"/>
                      </a:lnTo>
                      <a:lnTo>
                        <a:pt x="4537" y="5676"/>
                      </a:lnTo>
                      <a:lnTo>
                        <a:pt x="4521" y="5604"/>
                      </a:lnTo>
                      <a:lnTo>
                        <a:pt x="4455" y="5676"/>
                      </a:lnTo>
                      <a:lnTo>
                        <a:pt x="2350" y="56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s-SV">
                    <a:latin typeface="Calibri" pitchFamily="34" charset="0"/>
                  </a:endParaRPr>
                </a:p>
              </p:txBody>
            </p:sp>
          </p:grpSp>
          <p:cxnSp>
            <p:nvCxnSpPr>
              <p:cNvPr id="360" name="359 Conector recto"/>
              <p:cNvCxnSpPr/>
              <p:nvPr/>
            </p:nvCxnSpPr>
            <p:spPr>
              <a:xfrm rot="5400000">
                <a:off x="2265126" y="2073081"/>
                <a:ext cx="79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1" name="360 Conector recto"/>
              <p:cNvCxnSpPr/>
              <p:nvPr/>
            </p:nvCxnSpPr>
            <p:spPr>
              <a:xfrm>
                <a:off x="2723895" y="1612130"/>
                <a:ext cx="36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2" name="361 Conector recto"/>
              <p:cNvCxnSpPr/>
              <p:nvPr/>
            </p:nvCxnSpPr>
            <p:spPr>
              <a:xfrm>
                <a:off x="2411760" y="2644055"/>
                <a:ext cx="14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3" name="9 Conector recto"/>
              <p:cNvCxnSpPr/>
              <p:nvPr/>
            </p:nvCxnSpPr>
            <p:spPr>
              <a:xfrm>
                <a:off x="2769419" y="3023713"/>
                <a:ext cx="23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4" name="363 Conector recto"/>
              <p:cNvCxnSpPr/>
              <p:nvPr/>
            </p:nvCxnSpPr>
            <p:spPr>
              <a:xfrm rot="3600000">
                <a:off x="2442695" y="2833578"/>
                <a:ext cx="4428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5" name="364 Conector recto"/>
              <p:cNvCxnSpPr/>
              <p:nvPr/>
            </p:nvCxnSpPr>
            <p:spPr>
              <a:xfrm rot="9000000">
                <a:off x="1991677" y="3343778"/>
                <a:ext cx="86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6" name="365 Conector recto"/>
              <p:cNvCxnSpPr/>
              <p:nvPr/>
            </p:nvCxnSpPr>
            <p:spPr>
              <a:xfrm>
                <a:off x="2794601" y="3128270"/>
                <a:ext cx="216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7" name="366 Conector recto"/>
              <p:cNvCxnSpPr/>
              <p:nvPr/>
            </p:nvCxnSpPr>
            <p:spPr>
              <a:xfrm>
                <a:off x="1936276" y="3558730"/>
                <a:ext cx="1224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8" name="367 Conector recto"/>
              <p:cNvCxnSpPr/>
              <p:nvPr/>
            </p:nvCxnSpPr>
            <p:spPr>
              <a:xfrm rot="5400000">
                <a:off x="1708386" y="3809722"/>
                <a:ext cx="18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9" name="368 Conector recto"/>
              <p:cNvCxnSpPr/>
              <p:nvPr/>
            </p:nvCxnSpPr>
            <p:spPr>
              <a:xfrm>
                <a:off x="1766069" y="3599212"/>
                <a:ext cx="16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0" name="369 Conector recto"/>
              <p:cNvCxnSpPr/>
              <p:nvPr/>
            </p:nvCxnSpPr>
            <p:spPr>
              <a:xfrm>
                <a:off x="1641106" y="3933056"/>
                <a:ext cx="1188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1" name="370 Conector recto"/>
              <p:cNvCxnSpPr/>
              <p:nvPr/>
            </p:nvCxnSpPr>
            <p:spPr>
              <a:xfrm rot="5400000">
                <a:off x="1801471" y="3898431"/>
                <a:ext cx="1764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2" name="371 Conector recto"/>
              <p:cNvCxnSpPr/>
              <p:nvPr/>
            </p:nvCxnSpPr>
            <p:spPr>
              <a:xfrm rot="3600000">
                <a:off x="1520672" y="3345783"/>
                <a:ext cx="396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3" name="372 Conector recto"/>
              <p:cNvCxnSpPr/>
              <p:nvPr/>
            </p:nvCxnSpPr>
            <p:spPr>
              <a:xfrm>
                <a:off x="1830934" y="3686866"/>
                <a:ext cx="1008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4" name="373 Conector recto"/>
              <p:cNvCxnSpPr/>
              <p:nvPr/>
            </p:nvCxnSpPr>
            <p:spPr>
              <a:xfrm>
                <a:off x="1811886" y="3515866"/>
                <a:ext cx="126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5" name="374 Conector recto"/>
              <p:cNvCxnSpPr/>
              <p:nvPr/>
            </p:nvCxnSpPr>
            <p:spPr>
              <a:xfrm>
                <a:off x="2411760" y="2555378"/>
                <a:ext cx="16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6" name="375 Conector recto"/>
              <p:cNvCxnSpPr/>
              <p:nvPr/>
            </p:nvCxnSpPr>
            <p:spPr>
              <a:xfrm rot="8100000">
                <a:off x="2552658" y="2512739"/>
                <a:ext cx="1296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7" name="376 Conector recto"/>
              <p:cNvCxnSpPr/>
              <p:nvPr/>
            </p:nvCxnSpPr>
            <p:spPr>
              <a:xfrm rot="8100000">
                <a:off x="2647677" y="1646812"/>
                <a:ext cx="936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8" name="377 Conector recto"/>
              <p:cNvCxnSpPr/>
              <p:nvPr/>
            </p:nvCxnSpPr>
            <p:spPr>
              <a:xfrm rot="8100000">
                <a:off x="1687003" y="3851481"/>
                <a:ext cx="5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9" name="378 Conector recto"/>
              <p:cNvCxnSpPr/>
              <p:nvPr/>
            </p:nvCxnSpPr>
            <p:spPr>
              <a:xfrm rot="8100000">
                <a:off x="1724740" y="3616407"/>
                <a:ext cx="5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0" name="379 Conector recto"/>
              <p:cNvCxnSpPr/>
              <p:nvPr/>
            </p:nvCxnSpPr>
            <p:spPr>
              <a:xfrm rot="5400000">
                <a:off x="1627751" y="3733362"/>
                <a:ext cx="205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1" name="380 Conector recto"/>
              <p:cNvCxnSpPr/>
              <p:nvPr/>
            </p:nvCxnSpPr>
            <p:spPr>
              <a:xfrm>
                <a:off x="1645936" y="3868191"/>
                <a:ext cx="504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2" name="381 Conector recto"/>
              <p:cNvCxnSpPr/>
              <p:nvPr/>
            </p:nvCxnSpPr>
            <p:spPr>
              <a:xfrm rot="8100000">
                <a:off x="1751018" y="3915855"/>
                <a:ext cx="5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3" name="382 Conector recto"/>
              <p:cNvCxnSpPr/>
              <p:nvPr/>
            </p:nvCxnSpPr>
            <p:spPr>
              <a:xfrm rot="8100000">
                <a:off x="1789604" y="3705171"/>
                <a:ext cx="5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4" name="383 Conector recto"/>
              <p:cNvCxnSpPr/>
              <p:nvPr/>
            </p:nvCxnSpPr>
            <p:spPr>
              <a:xfrm rot="8100000">
                <a:off x="1879605" y="3797246"/>
                <a:ext cx="5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5" name="384 Conector recto"/>
              <p:cNvCxnSpPr/>
              <p:nvPr/>
            </p:nvCxnSpPr>
            <p:spPr>
              <a:xfrm rot="8100000">
                <a:off x="1846838" y="4005106"/>
                <a:ext cx="5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6" name="385 Conector recto"/>
              <p:cNvCxnSpPr/>
              <p:nvPr/>
            </p:nvCxnSpPr>
            <p:spPr>
              <a:xfrm>
                <a:off x="1643482" y="4021731"/>
                <a:ext cx="216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7" name="386 Conector recto"/>
              <p:cNvCxnSpPr/>
              <p:nvPr/>
            </p:nvCxnSpPr>
            <p:spPr>
              <a:xfrm>
                <a:off x="1921567" y="3782691"/>
                <a:ext cx="738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8" name="387 Conector recto"/>
              <p:cNvCxnSpPr/>
              <p:nvPr/>
            </p:nvCxnSpPr>
            <p:spPr>
              <a:xfrm>
                <a:off x="1944378" y="3645024"/>
                <a:ext cx="251358"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9" name="388 Conector recto"/>
              <p:cNvCxnSpPr/>
              <p:nvPr/>
            </p:nvCxnSpPr>
            <p:spPr>
              <a:xfrm>
                <a:off x="1475656" y="3178051"/>
                <a:ext cx="14719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0" name="389 Conector recto"/>
              <p:cNvCxnSpPr/>
              <p:nvPr/>
            </p:nvCxnSpPr>
            <p:spPr>
              <a:xfrm rot="3600000">
                <a:off x="1367648" y="3118614"/>
                <a:ext cx="14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1" name="390 Conector recto"/>
              <p:cNvCxnSpPr/>
              <p:nvPr/>
            </p:nvCxnSpPr>
            <p:spPr>
              <a:xfrm>
                <a:off x="1469306" y="3179068"/>
                <a:ext cx="72008"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2" name="391 Conector recto"/>
              <p:cNvCxnSpPr/>
              <p:nvPr/>
            </p:nvCxnSpPr>
            <p:spPr>
              <a:xfrm>
                <a:off x="1334815" y="3056260"/>
                <a:ext cx="72008"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3" name="392 Conector recto"/>
              <p:cNvCxnSpPr/>
              <p:nvPr/>
            </p:nvCxnSpPr>
            <p:spPr>
              <a:xfrm rot="9000000">
                <a:off x="1499434" y="2782833"/>
                <a:ext cx="72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4" name="393 Conector recto"/>
              <p:cNvCxnSpPr/>
              <p:nvPr/>
            </p:nvCxnSpPr>
            <p:spPr>
              <a:xfrm>
                <a:off x="1336401" y="2963040"/>
                <a:ext cx="216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5" name="394 Conector recto"/>
              <p:cNvCxnSpPr/>
              <p:nvPr/>
            </p:nvCxnSpPr>
            <p:spPr>
              <a:xfrm>
                <a:off x="2167378" y="2601991"/>
                <a:ext cx="23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6" name="395 Conector recto"/>
              <p:cNvCxnSpPr/>
              <p:nvPr/>
            </p:nvCxnSpPr>
            <p:spPr>
              <a:xfrm rot="1800000">
                <a:off x="2186198" y="3658748"/>
                <a:ext cx="5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7" name="396 Conector recto"/>
              <p:cNvCxnSpPr/>
              <p:nvPr/>
            </p:nvCxnSpPr>
            <p:spPr>
              <a:xfrm>
                <a:off x="2234097" y="3670424"/>
                <a:ext cx="41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8" name="397 Conector recto"/>
              <p:cNvCxnSpPr/>
              <p:nvPr/>
            </p:nvCxnSpPr>
            <p:spPr>
              <a:xfrm>
                <a:off x="1334022" y="3003302"/>
                <a:ext cx="601200" cy="0"/>
              </a:xfrm>
              <a:prstGeom prst="line">
                <a:avLst/>
              </a:prstGeom>
              <a:ln w="127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399" name="398 Conector recto"/>
              <p:cNvCxnSpPr/>
              <p:nvPr/>
            </p:nvCxnSpPr>
            <p:spPr>
              <a:xfrm rot="1800000">
                <a:off x="2895760" y="3844896"/>
                <a:ext cx="25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0" name="399 Conector recto"/>
              <p:cNvCxnSpPr/>
              <p:nvPr/>
            </p:nvCxnSpPr>
            <p:spPr>
              <a:xfrm>
                <a:off x="2668057" y="3782690"/>
                <a:ext cx="25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1" name="400 Conector recto"/>
              <p:cNvCxnSpPr/>
              <p:nvPr/>
            </p:nvCxnSpPr>
            <p:spPr>
              <a:xfrm>
                <a:off x="3126284" y="3907874"/>
                <a:ext cx="32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2" name="401 Conector recto"/>
              <p:cNvCxnSpPr/>
              <p:nvPr/>
            </p:nvCxnSpPr>
            <p:spPr>
              <a:xfrm>
                <a:off x="2666901" y="3645024"/>
                <a:ext cx="14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3" name="402 Conector recto"/>
              <p:cNvCxnSpPr/>
              <p:nvPr/>
            </p:nvCxnSpPr>
            <p:spPr>
              <a:xfrm rot="10800000" flipV="1">
                <a:off x="2771800" y="3589992"/>
                <a:ext cx="590350" cy="5503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4" name="403 Conector recto"/>
              <p:cNvCxnSpPr/>
              <p:nvPr/>
            </p:nvCxnSpPr>
            <p:spPr>
              <a:xfrm>
                <a:off x="3357412" y="3590261"/>
                <a:ext cx="23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5" name="404 Conector recto"/>
              <p:cNvCxnSpPr/>
              <p:nvPr/>
            </p:nvCxnSpPr>
            <p:spPr>
              <a:xfrm rot="1800000">
                <a:off x="3544212" y="3950289"/>
                <a:ext cx="16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6" name="405 Conector recto"/>
              <p:cNvCxnSpPr/>
              <p:nvPr/>
            </p:nvCxnSpPr>
            <p:spPr>
              <a:xfrm>
                <a:off x="3457972" y="3907656"/>
                <a:ext cx="1008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7" name="406 Conector recto"/>
              <p:cNvCxnSpPr/>
              <p:nvPr/>
            </p:nvCxnSpPr>
            <p:spPr>
              <a:xfrm>
                <a:off x="3689747" y="3990206"/>
                <a:ext cx="1188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8" name="407 Conector recto"/>
              <p:cNvCxnSpPr/>
              <p:nvPr/>
            </p:nvCxnSpPr>
            <p:spPr>
              <a:xfrm rot="3600000">
                <a:off x="3753728" y="4343520"/>
                <a:ext cx="63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9" name="408 Conector recto"/>
              <p:cNvCxnSpPr/>
              <p:nvPr/>
            </p:nvCxnSpPr>
            <p:spPr>
              <a:xfrm>
                <a:off x="3813603" y="4072756"/>
                <a:ext cx="1008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0" name="409 Conector recto"/>
              <p:cNvCxnSpPr/>
              <p:nvPr/>
            </p:nvCxnSpPr>
            <p:spPr>
              <a:xfrm>
                <a:off x="4222502" y="4612878"/>
                <a:ext cx="198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1" name="410 Conector recto"/>
              <p:cNvCxnSpPr/>
              <p:nvPr/>
            </p:nvCxnSpPr>
            <p:spPr>
              <a:xfrm>
                <a:off x="4002096" y="3772369"/>
                <a:ext cx="108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2" name="411 Conector recto"/>
              <p:cNvCxnSpPr/>
              <p:nvPr/>
            </p:nvCxnSpPr>
            <p:spPr>
              <a:xfrm rot="9000000">
                <a:off x="3955075" y="3785870"/>
                <a:ext cx="5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3" name="412 Conector recto"/>
              <p:cNvCxnSpPr/>
              <p:nvPr/>
            </p:nvCxnSpPr>
            <p:spPr>
              <a:xfrm>
                <a:off x="3902494" y="3798565"/>
                <a:ext cx="576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4" name="413 Conector recto"/>
              <p:cNvCxnSpPr/>
              <p:nvPr/>
            </p:nvCxnSpPr>
            <p:spPr>
              <a:xfrm rot="9000000">
                <a:off x="3963747" y="3902889"/>
                <a:ext cx="5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5" name="414 Conector recto"/>
              <p:cNvCxnSpPr/>
              <p:nvPr/>
            </p:nvCxnSpPr>
            <p:spPr>
              <a:xfrm>
                <a:off x="4010222" y="3889620"/>
                <a:ext cx="1008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6" name="415 Conector recto"/>
              <p:cNvCxnSpPr/>
              <p:nvPr/>
            </p:nvCxnSpPr>
            <p:spPr>
              <a:xfrm rot="5400000">
                <a:off x="3942744" y="3941008"/>
                <a:ext cx="5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7" name="416 Conector recto"/>
              <p:cNvCxnSpPr/>
              <p:nvPr/>
            </p:nvCxnSpPr>
            <p:spPr>
              <a:xfrm rot="9000000">
                <a:off x="3922692" y="3979890"/>
                <a:ext cx="5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8" name="417 Conector recto"/>
              <p:cNvCxnSpPr/>
              <p:nvPr/>
            </p:nvCxnSpPr>
            <p:spPr>
              <a:xfrm>
                <a:off x="3818366" y="3990778"/>
                <a:ext cx="108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9" name="418 Conector recto"/>
              <p:cNvCxnSpPr/>
              <p:nvPr/>
            </p:nvCxnSpPr>
            <p:spPr>
              <a:xfrm>
                <a:off x="4005460" y="3830095"/>
                <a:ext cx="1008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0" name="419 Conector recto"/>
              <p:cNvCxnSpPr/>
              <p:nvPr/>
            </p:nvCxnSpPr>
            <p:spPr>
              <a:xfrm rot="9000000">
                <a:off x="3959839" y="3842786"/>
                <a:ext cx="5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1" name="420 Conector recto"/>
              <p:cNvCxnSpPr/>
              <p:nvPr/>
            </p:nvCxnSpPr>
            <p:spPr>
              <a:xfrm>
                <a:off x="3900118" y="3856286"/>
                <a:ext cx="648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2" name="421 Conector recto"/>
              <p:cNvCxnSpPr/>
              <p:nvPr/>
            </p:nvCxnSpPr>
            <p:spPr>
              <a:xfrm rot="3600000">
                <a:off x="3823094" y="3543532"/>
                <a:ext cx="27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3" name="422 Conector recto"/>
              <p:cNvCxnSpPr/>
              <p:nvPr/>
            </p:nvCxnSpPr>
            <p:spPr>
              <a:xfrm>
                <a:off x="4019746" y="3657507"/>
                <a:ext cx="9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4" name="423 Conector recto"/>
              <p:cNvCxnSpPr/>
              <p:nvPr/>
            </p:nvCxnSpPr>
            <p:spPr>
              <a:xfrm>
                <a:off x="3779912" y="3429000"/>
                <a:ext cx="1116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5" name="424 Conector recto"/>
              <p:cNvCxnSpPr/>
              <p:nvPr/>
            </p:nvCxnSpPr>
            <p:spPr>
              <a:xfrm>
                <a:off x="3998618" y="3712270"/>
                <a:ext cx="108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6" name="425 Conector recto"/>
              <p:cNvCxnSpPr/>
              <p:nvPr/>
            </p:nvCxnSpPr>
            <p:spPr>
              <a:xfrm rot="1800000">
                <a:off x="3923687" y="3693502"/>
                <a:ext cx="828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7" name="426 Conector recto"/>
              <p:cNvCxnSpPr/>
              <p:nvPr/>
            </p:nvCxnSpPr>
            <p:spPr>
              <a:xfrm>
                <a:off x="3793223" y="3673596"/>
                <a:ext cx="1368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8" name="427 Conector recto"/>
              <p:cNvCxnSpPr/>
              <p:nvPr/>
            </p:nvCxnSpPr>
            <p:spPr>
              <a:xfrm rot="1800000">
                <a:off x="4601024" y="3965094"/>
                <a:ext cx="54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9" name="428 Conector recto"/>
              <p:cNvCxnSpPr/>
              <p:nvPr/>
            </p:nvCxnSpPr>
            <p:spPr>
              <a:xfrm>
                <a:off x="5101516" y="4098501"/>
                <a:ext cx="378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0" name="429 Conector recto"/>
              <p:cNvCxnSpPr/>
              <p:nvPr/>
            </p:nvCxnSpPr>
            <p:spPr>
              <a:xfrm>
                <a:off x="4117945" y="3832476"/>
                <a:ext cx="52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1" name="430 Conector recto"/>
              <p:cNvCxnSpPr/>
              <p:nvPr/>
            </p:nvCxnSpPr>
            <p:spPr>
              <a:xfrm>
                <a:off x="4122707" y="3771795"/>
                <a:ext cx="558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2" name="431 Conector recto"/>
              <p:cNvCxnSpPr/>
              <p:nvPr/>
            </p:nvCxnSpPr>
            <p:spPr>
              <a:xfrm rot="1800000">
                <a:off x="4643550" y="3907373"/>
                <a:ext cx="54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3" name="432 Conector recto"/>
              <p:cNvCxnSpPr/>
              <p:nvPr/>
            </p:nvCxnSpPr>
            <p:spPr>
              <a:xfrm>
                <a:off x="5142724" y="4040779"/>
                <a:ext cx="32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4" name="433 Conector recto"/>
              <p:cNvCxnSpPr/>
              <p:nvPr/>
            </p:nvCxnSpPr>
            <p:spPr>
              <a:xfrm>
                <a:off x="5200478" y="3978295"/>
                <a:ext cx="27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5" name="434 Conector recto"/>
              <p:cNvCxnSpPr/>
              <p:nvPr/>
            </p:nvCxnSpPr>
            <p:spPr>
              <a:xfrm rot="1800000">
                <a:off x="4905870" y="3899961"/>
                <a:ext cx="32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6" name="435 Conector recto"/>
              <p:cNvCxnSpPr/>
              <p:nvPr/>
            </p:nvCxnSpPr>
            <p:spPr>
              <a:xfrm rot="3600000">
                <a:off x="4689779" y="3681782"/>
                <a:ext cx="32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7" name="436 Conector recto"/>
              <p:cNvCxnSpPr/>
              <p:nvPr/>
            </p:nvCxnSpPr>
            <p:spPr>
              <a:xfrm>
                <a:off x="4522577" y="3539682"/>
                <a:ext cx="25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8" name="437 Conector recto"/>
              <p:cNvCxnSpPr/>
              <p:nvPr/>
            </p:nvCxnSpPr>
            <p:spPr>
              <a:xfrm>
                <a:off x="5254008" y="3908668"/>
                <a:ext cx="216000" cy="0"/>
              </a:xfrm>
              <a:prstGeom prst="line">
                <a:avLst/>
              </a:prstGeom>
              <a:ln w="127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439" name="438 Conector recto"/>
              <p:cNvCxnSpPr/>
              <p:nvPr/>
            </p:nvCxnSpPr>
            <p:spPr>
              <a:xfrm rot="3600000">
                <a:off x="4569919" y="3511338"/>
                <a:ext cx="576000" cy="0"/>
              </a:xfrm>
              <a:prstGeom prst="line">
                <a:avLst/>
              </a:prstGeom>
              <a:ln w="127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440" name="439 Conector recto"/>
              <p:cNvCxnSpPr/>
              <p:nvPr/>
            </p:nvCxnSpPr>
            <p:spPr>
              <a:xfrm rot="1800000">
                <a:off x="4979527" y="3834346"/>
                <a:ext cx="306000" cy="0"/>
              </a:xfrm>
              <a:prstGeom prst="line">
                <a:avLst/>
              </a:prstGeom>
              <a:ln w="127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441" name="440 Conector recto"/>
              <p:cNvCxnSpPr/>
              <p:nvPr/>
            </p:nvCxnSpPr>
            <p:spPr>
              <a:xfrm>
                <a:off x="4212016" y="3262762"/>
                <a:ext cx="504000" cy="0"/>
              </a:xfrm>
              <a:prstGeom prst="line">
                <a:avLst/>
              </a:prstGeom>
              <a:ln w="127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442" name="441 Conector recto"/>
              <p:cNvCxnSpPr/>
              <p:nvPr/>
            </p:nvCxnSpPr>
            <p:spPr>
              <a:xfrm rot="9000000">
                <a:off x="4081447" y="3300334"/>
                <a:ext cx="144000" cy="0"/>
              </a:xfrm>
              <a:prstGeom prst="line">
                <a:avLst/>
              </a:prstGeom>
              <a:ln w="127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443" name="442 Conector recto"/>
              <p:cNvCxnSpPr/>
              <p:nvPr/>
            </p:nvCxnSpPr>
            <p:spPr>
              <a:xfrm>
                <a:off x="5484294" y="4074691"/>
                <a:ext cx="36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4" name="443 Conector recto"/>
              <p:cNvCxnSpPr/>
              <p:nvPr/>
            </p:nvCxnSpPr>
            <p:spPr>
              <a:xfrm rot="3600000">
                <a:off x="5499628" y="4102909"/>
                <a:ext cx="7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5" name="444 Conector recto"/>
              <p:cNvCxnSpPr/>
              <p:nvPr/>
            </p:nvCxnSpPr>
            <p:spPr>
              <a:xfrm rot="3600000">
                <a:off x="5533255" y="4271976"/>
                <a:ext cx="7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6" name="445 Conector recto"/>
              <p:cNvCxnSpPr/>
              <p:nvPr/>
            </p:nvCxnSpPr>
            <p:spPr>
              <a:xfrm rot="5400000">
                <a:off x="5495740" y="4188213"/>
                <a:ext cx="1116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7" name="446 Conector recto"/>
              <p:cNvCxnSpPr/>
              <p:nvPr/>
            </p:nvCxnSpPr>
            <p:spPr>
              <a:xfrm>
                <a:off x="5582493" y="4302620"/>
                <a:ext cx="108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8" name="447 Conector recto"/>
              <p:cNvCxnSpPr/>
              <p:nvPr/>
            </p:nvCxnSpPr>
            <p:spPr>
              <a:xfrm rot="1800000">
                <a:off x="5939175" y="4495078"/>
                <a:ext cx="558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9" name="448 Conector recto"/>
              <p:cNvCxnSpPr/>
              <p:nvPr/>
            </p:nvCxnSpPr>
            <p:spPr>
              <a:xfrm>
                <a:off x="5543029" y="4405362"/>
                <a:ext cx="14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50" name="449 Elipse"/>
              <p:cNvSpPr/>
              <p:nvPr/>
            </p:nvSpPr>
            <p:spPr>
              <a:xfrm>
                <a:off x="5428145" y="4343890"/>
                <a:ext cx="126000" cy="126000"/>
              </a:xfrm>
              <a:prstGeom prst="ellipse">
                <a:avLst/>
              </a:prstGeom>
              <a:solidFill>
                <a:srgbClr val="92D050"/>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800" dirty="0">
                    <a:solidFill>
                      <a:schemeClr val="tx1"/>
                    </a:solidFill>
                    <a:latin typeface="Calibri" pitchFamily="34" charset="0"/>
                  </a:rPr>
                  <a:t>G</a:t>
                </a:r>
              </a:p>
            </p:txBody>
          </p:sp>
          <p:cxnSp>
            <p:nvCxnSpPr>
              <p:cNvPr id="451" name="450 Conector recto"/>
              <p:cNvCxnSpPr/>
              <p:nvPr/>
            </p:nvCxnSpPr>
            <p:spPr>
              <a:xfrm>
                <a:off x="5693264" y="4355578"/>
                <a:ext cx="288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2" name="451 Conector recto"/>
              <p:cNvCxnSpPr/>
              <p:nvPr/>
            </p:nvCxnSpPr>
            <p:spPr>
              <a:xfrm>
                <a:off x="6459040" y="4634086"/>
                <a:ext cx="32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3" name="452 Conector recto"/>
              <p:cNvCxnSpPr/>
              <p:nvPr/>
            </p:nvCxnSpPr>
            <p:spPr>
              <a:xfrm>
                <a:off x="5475336" y="4010397"/>
                <a:ext cx="25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4" name="453 Conector recto"/>
              <p:cNvCxnSpPr/>
              <p:nvPr/>
            </p:nvCxnSpPr>
            <p:spPr>
              <a:xfrm rot="1800000">
                <a:off x="5992086" y="4415619"/>
                <a:ext cx="54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5" name="454 Conector recto"/>
              <p:cNvCxnSpPr/>
              <p:nvPr/>
            </p:nvCxnSpPr>
            <p:spPr>
              <a:xfrm>
                <a:off x="6492489" y="4547221"/>
                <a:ext cx="288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6" name="455 Conector recto"/>
              <p:cNvCxnSpPr/>
              <p:nvPr/>
            </p:nvCxnSpPr>
            <p:spPr>
              <a:xfrm rot="3600000">
                <a:off x="5908693" y="4213422"/>
                <a:ext cx="16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7" name="456 Conector recto"/>
              <p:cNvCxnSpPr/>
              <p:nvPr/>
            </p:nvCxnSpPr>
            <p:spPr>
              <a:xfrm rot="1800000">
                <a:off x="5700709" y="4076805"/>
                <a:ext cx="27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8" name="457 Conector recto"/>
              <p:cNvCxnSpPr/>
              <p:nvPr/>
            </p:nvCxnSpPr>
            <p:spPr>
              <a:xfrm rot="8100000">
                <a:off x="5508625" y="3824035"/>
                <a:ext cx="9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9" name="458 Conector recto"/>
              <p:cNvCxnSpPr/>
              <p:nvPr/>
            </p:nvCxnSpPr>
            <p:spPr>
              <a:xfrm>
                <a:off x="5489054" y="3854698"/>
                <a:ext cx="36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60" name="459 Elipse"/>
              <p:cNvSpPr/>
              <p:nvPr/>
            </p:nvSpPr>
            <p:spPr>
              <a:xfrm>
                <a:off x="5564237" y="3691632"/>
                <a:ext cx="126000" cy="126000"/>
              </a:xfrm>
              <a:prstGeom prst="ellipse">
                <a:avLst/>
              </a:prstGeom>
              <a:solidFill>
                <a:srgbClr val="00B0F0"/>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800" dirty="0" smtClean="0">
                    <a:solidFill>
                      <a:schemeClr val="tx1"/>
                    </a:solidFill>
                    <a:latin typeface="Calibri" pitchFamily="34" charset="0"/>
                  </a:rPr>
                  <a:t>H</a:t>
                </a:r>
                <a:endParaRPr lang="es-SV" sz="800" dirty="0">
                  <a:solidFill>
                    <a:schemeClr val="tx1"/>
                  </a:solidFill>
                  <a:latin typeface="Calibri" pitchFamily="34" charset="0"/>
                </a:endParaRPr>
              </a:p>
            </p:txBody>
          </p:sp>
          <p:cxnSp>
            <p:nvCxnSpPr>
              <p:cNvPr id="461" name="460 Conector recto"/>
              <p:cNvCxnSpPr/>
              <p:nvPr/>
            </p:nvCxnSpPr>
            <p:spPr>
              <a:xfrm>
                <a:off x="3771428" y="3332609"/>
                <a:ext cx="324000" cy="0"/>
              </a:xfrm>
              <a:prstGeom prst="line">
                <a:avLst/>
              </a:prstGeom>
              <a:ln w="127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462" name="461 Conector recto"/>
              <p:cNvCxnSpPr/>
              <p:nvPr/>
            </p:nvCxnSpPr>
            <p:spPr>
              <a:xfrm rot="8100000">
                <a:off x="3926963" y="3198514"/>
                <a:ext cx="18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3" name="462 Conector recto"/>
              <p:cNvCxnSpPr/>
              <p:nvPr/>
            </p:nvCxnSpPr>
            <p:spPr>
              <a:xfrm>
                <a:off x="3770387" y="3294509"/>
                <a:ext cx="126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4" name="463 Conector recto"/>
              <p:cNvCxnSpPr/>
              <p:nvPr/>
            </p:nvCxnSpPr>
            <p:spPr>
              <a:xfrm rot="9000000">
                <a:off x="3888525" y="3279684"/>
                <a:ext cx="7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5" name="464 Conector recto"/>
              <p:cNvCxnSpPr/>
              <p:nvPr/>
            </p:nvCxnSpPr>
            <p:spPr>
              <a:xfrm rot="8100000">
                <a:off x="4051108" y="2969535"/>
                <a:ext cx="18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6" name="465 Conector recto"/>
              <p:cNvCxnSpPr/>
              <p:nvPr/>
            </p:nvCxnSpPr>
            <p:spPr>
              <a:xfrm rot="9000000">
                <a:off x="4195202" y="2879936"/>
                <a:ext cx="108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7" name="466 Conector recto"/>
              <p:cNvCxnSpPr/>
              <p:nvPr/>
            </p:nvCxnSpPr>
            <p:spPr>
              <a:xfrm rot="5400000" flipH="1" flipV="1">
                <a:off x="4023468" y="3081905"/>
                <a:ext cx="108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8" name="467 Conector recto"/>
              <p:cNvCxnSpPr/>
              <p:nvPr/>
            </p:nvCxnSpPr>
            <p:spPr>
              <a:xfrm>
                <a:off x="4290318" y="2852936"/>
                <a:ext cx="205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9" name="468 Conector recto"/>
              <p:cNvCxnSpPr/>
              <p:nvPr/>
            </p:nvCxnSpPr>
            <p:spPr>
              <a:xfrm rot="8100000">
                <a:off x="4008122" y="3241950"/>
                <a:ext cx="18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0" name="469 Conector recto"/>
              <p:cNvCxnSpPr/>
              <p:nvPr/>
            </p:nvCxnSpPr>
            <p:spPr>
              <a:xfrm rot="9000000">
                <a:off x="3902507" y="3341120"/>
                <a:ext cx="14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1" name="470 Conector recto"/>
              <p:cNvCxnSpPr/>
              <p:nvPr/>
            </p:nvCxnSpPr>
            <p:spPr>
              <a:xfrm rot="8100000">
                <a:off x="4134423" y="3025639"/>
                <a:ext cx="14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2" name="471 Conector recto"/>
              <p:cNvCxnSpPr/>
              <p:nvPr/>
            </p:nvCxnSpPr>
            <p:spPr>
              <a:xfrm rot="9000000">
                <a:off x="4247789" y="2948768"/>
                <a:ext cx="108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3" name="472 Conector recto"/>
              <p:cNvCxnSpPr/>
              <p:nvPr/>
            </p:nvCxnSpPr>
            <p:spPr>
              <a:xfrm rot="5400000" flipH="1" flipV="1">
                <a:off x="4104627" y="3125341"/>
                <a:ext cx="108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4" name="473 Conector recto"/>
              <p:cNvCxnSpPr/>
              <p:nvPr/>
            </p:nvCxnSpPr>
            <p:spPr>
              <a:xfrm>
                <a:off x="4345286" y="2921768"/>
                <a:ext cx="1476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5" name="474 Conector recto"/>
              <p:cNvCxnSpPr/>
              <p:nvPr/>
            </p:nvCxnSpPr>
            <p:spPr>
              <a:xfrm>
                <a:off x="3775150" y="3373659"/>
                <a:ext cx="14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6" name="475 Conector recto"/>
              <p:cNvCxnSpPr/>
              <p:nvPr/>
            </p:nvCxnSpPr>
            <p:spPr>
              <a:xfrm rot="8100000">
                <a:off x="3799483" y="3222431"/>
                <a:ext cx="9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7" name="476 Conector recto"/>
              <p:cNvCxnSpPr/>
              <p:nvPr/>
            </p:nvCxnSpPr>
            <p:spPr>
              <a:xfrm>
                <a:off x="3779912" y="3253094"/>
                <a:ext cx="36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78" name="477 Elipse"/>
              <p:cNvSpPr/>
              <p:nvPr/>
            </p:nvSpPr>
            <p:spPr>
              <a:xfrm>
                <a:off x="3836045" y="3106026"/>
                <a:ext cx="126000" cy="126000"/>
              </a:xfrm>
              <a:prstGeom prst="ellipse">
                <a:avLst/>
              </a:prstGeom>
              <a:solidFill>
                <a:srgbClr val="FFFF00"/>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800" dirty="0" smtClean="0">
                    <a:solidFill>
                      <a:srgbClr val="C00000"/>
                    </a:solidFill>
                    <a:latin typeface="Calibri" pitchFamily="34" charset="0"/>
                  </a:rPr>
                  <a:t>T</a:t>
                </a:r>
                <a:endParaRPr lang="es-SV" sz="800" dirty="0">
                  <a:solidFill>
                    <a:srgbClr val="C00000"/>
                  </a:solidFill>
                  <a:latin typeface="Calibri" pitchFamily="34" charset="0"/>
                </a:endParaRPr>
              </a:p>
            </p:txBody>
          </p:sp>
          <p:cxnSp>
            <p:nvCxnSpPr>
              <p:cNvPr id="479" name="478 Conector recto"/>
              <p:cNvCxnSpPr/>
              <p:nvPr/>
            </p:nvCxnSpPr>
            <p:spPr>
              <a:xfrm rot="8100000">
                <a:off x="3624808" y="3578766"/>
                <a:ext cx="43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0" name="479 Conector recto"/>
              <p:cNvCxnSpPr/>
              <p:nvPr/>
            </p:nvCxnSpPr>
            <p:spPr>
              <a:xfrm>
                <a:off x="3599603" y="3590260"/>
                <a:ext cx="36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1" name="480 Conector recto"/>
              <p:cNvCxnSpPr/>
              <p:nvPr/>
            </p:nvCxnSpPr>
            <p:spPr>
              <a:xfrm rot="5400000">
                <a:off x="3578706" y="3483825"/>
                <a:ext cx="16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2" name="481 Conector recto"/>
              <p:cNvCxnSpPr/>
              <p:nvPr/>
            </p:nvCxnSpPr>
            <p:spPr>
              <a:xfrm rot="8100000">
                <a:off x="3653380" y="3389916"/>
                <a:ext cx="43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3" name="482 Conector recto"/>
              <p:cNvCxnSpPr/>
              <p:nvPr/>
            </p:nvCxnSpPr>
            <p:spPr>
              <a:xfrm>
                <a:off x="3685897" y="3373659"/>
                <a:ext cx="756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4" name="483 Conector recto"/>
              <p:cNvCxnSpPr/>
              <p:nvPr/>
            </p:nvCxnSpPr>
            <p:spPr>
              <a:xfrm rot="5400000">
                <a:off x="3586837" y="3540154"/>
                <a:ext cx="2088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5" name="484 Conector recto"/>
              <p:cNvCxnSpPr/>
              <p:nvPr/>
            </p:nvCxnSpPr>
            <p:spPr>
              <a:xfrm rot="8100000">
                <a:off x="3684911" y="3422845"/>
                <a:ext cx="43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6" name="485 Conector recto"/>
              <p:cNvCxnSpPr/>
              <p:nvPr/>
            </p:nvCxnSpPr>
            <p:spPr>
              <a:xfrm>
                <a:off x="3719809" y="3407571"/>
                <a:ext cx="43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7" name="486 Conector recto"/>
              <p:cNvCxnSpPr/>
              <p:nvPr/>
            </p:nvCxnSpPr>
            <p:spPr>
              <a:xfrm rot="3600000">
                <a:off x="3680437" y="3656587"/>
                <a:ext cx="43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8" name="487 Conector recto"/>
              <p:cNvCxnSpPr/>
              <p:nvPr/>
            </p:nvCxnSpPr>
            <p:spPr>
              <a:xfrm>
                <a:off x="3709074" y="3673596"/>
                <a:ext cx="648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9" name="488 Conector recto"/>
              <p:cNvCxnSpPr/>
              <p:nvPr/>
            </p:nvCxnSpPr>
            <p:spPr>
              <a:xfrm rot="8100000">
                <a:off x="3667166" y="3742502"/>
                <a:ext cx="9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0" name="489 Conector recto"/>
              <p:cNvCxnSpPr/>
              <p:nvPr/>
            </p:nvCxnSpPr>
            <p:spPr>
              <a:xfrm>
                <a:off x="3740737" y="3710682"/>
                <a:ext cx="36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91" name="490 Elipse"/>
              <p:cNvSpPr/>
              <p:nvPr/>
            </p:nvSpPr>
            <p:spPr>
              <a:xfrm>
                <a:off x="3600971" y="3728698"/>
                <a:ext cx="126000" cy="126000"/>
              </a:xfrm>
              <a:prstGeom prst="ellipse">
                <a:avLst/>
              </a:prstGeom>
              <a:solidFill>
                <a:srgbClr val="FFFF00"/>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800" dirty="0" smtClean="0">
                    <a:solidFill>
                      <a:srgbClr val="C00000"/>
                    </a:solidFill>
                    <a:latin typeface="Calibri" pitchFamily="34" charset="0"/>
                  </a:rPr>
                  <a:t>T</a:t>
                </a:r>
                <a:endParaRPr lang="es-SV" sz="800" dirty="0">
                  <a:solidFill>
                    <a:srgbClr val="C00000"/>
                  </a:solidFill>
                  <a:latin typeface="Calibri" pitchFamily="34" charset="0"/>
                </a:endParaRPr>
              </a:p>
            </p:txBody>
          </p:sp>
          <p:cxnSp>
            <p:nvCxnSpPr>
              <p:cNvPr id="492" name="491 Conector recto"/>
              <p:cNvCxnSpPr/>
              <p:nvPr/>
            </p:nvCxnSpPr>
            <p:spPr>
              <a:xfrm rot="3600000">
                <a:off x="4591608" y="3632481"/>
                <a:ext cx="108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3" name="492 Conector recto"/>
              <p:cNvCxnSpPr/>
              <p:nvPr/>
            </p:nvCxnSpPr>
            <p:spPr>
              <a:xfrm>
                <a:off x="4531783" y="3589685"/>
                <a:ext cx="9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4" name="493 Conector recto"/>
              <p:cNvCxnSpPr/>
              <p:nvPr/>
            </p:nvCxnSpPr>
            <p:spPr>
              <a:xfrm rot="5400000" flipH="1" flipV="1">
                <a:off x="4255408" y="4089757"/>
                <a:ext cx="828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5" name="494 Conector recto"/>
              <p:cNvCxnSpPr/>
              <p:nvPr/>
            </p:nvCxnSpPr>
            <p:spPr>
              <a:xfrm rot="3600000">
                <a:off x="4641391" y="4541028"/>
                <a:ext cx="108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6" name="495 Conector recto"/>
              <p:cNvCxnSpPr/>
              <p:nvPr/>
            </p:nvCxnSpPr>
            <p:spPr>
              <a:xfrm rot="1800000">
                <a:off x="4715131" y="4614477"/>
                <a:ext cx="108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7" name="496 Conector recto"/>
              <p:cNvCxnSpPr/>
              <p:nvPr/>
            </p:nvCxnSpPr>
            <p:spPr>
              <a:xfrm>
                <a:off x="4806048" y="4637261"/>
                <a:ext cx="198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8" name="497 Conector recto"/>
              <p:cNvCxnSpPr/>
              <p:nvPr/>
            </p:nvCxnSpPr>
            <p:spPr>
              <a:xfrm>
                <a:off x="5011489" y="4637261"/>
                <a:ext cx="7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9" name="498 Conector recto"/>
              <p:cNvCxnSpPr/>
              <p:nvPr/>
            </p:nvCxnSpPr>
            <p:spPr>
              <a:xfrm>
                <a:off x="6671865" y="4721969"/>
                <a:ext cx="108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0" name="499 Conector recto"/>
              <p:cNvCxnSpPr/>
              <p:nvPr/>
            </p:nvCxnSpPr>
            <p:spPr>
              <a:xfrm rot="1800000">
                <a:off x="5030065" y="4826261"/>
                <a:ext cx="756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1" name="500 Conector recto"/>
              <p:cNvCxnSpPr/>
              <p:nvPr/>
            </p:nvCxnSpPr>
            <p:spPr>
              <a:xfrm rot="9000000">
                <a:off x="6589117" y="4741294"/>
                <a:ext cx="9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2" name="501 Conector recto"/>
              <p:cNvCxnSpPr/>
              <p:nvPr/>
            </p:nvCxnSpPr>
            <p:spPr>
              <a:xfrm rot="8100000">
                <a:off x="6291627" y="4889127"/>
                <a:ext cx="36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3" name="502 Conector recto"/>
              <p:cNvCxnSpPr/>
              <p:nvPr/>
            </p:nvCxnSpPr>
            <p:spPr>
              <a:xfrm>
                <a:off x="5956027" y="5013176"/>
                <a:ext cx="396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4" name="503 Conector recto"/>
              <p:cNvCxnSpPr/>
              <p:nvPr/>
            </p:nvCxnSpPr>
            <p:spPr>
              <a:xfrm>
                <a:off x="5725202" y="5013176"/>
                <a:ext cx="216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5" name="504 Conector recto"/>
              <p:cNvCxnSpPr/>
              <p:nvPr/>
            </p:nvCxnSpPr>
            <p:spPr>
              <a:xfrm rot="8100000">
                <a:off x="2822558" y="1515718"/>
                <a:ext cx="126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6" name="505 Conector recto"/>
              <p:cNvCxnSpPr/>
              <p:nvPr/>
            </p:nvCxnSpPr>
            <p:spPr>
              <a:xfrm>
                <a:off x="2771800" y="1559844"/>
                <a:ext cx="7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507" name="506 Elipse"/>
              <p:cNvSpPr/>
              <p:nvPr/>
            </p:nvSpPr>
            <p:spPr>
              <a:xfrm>
                <a:off x="2901530" y="1366959"/>
                <a:ext cx="126000" cy="126000"/>
              </a:xfrm>
              <a:prstGeom prst="ellipse">
                <a:avLst/>
              </a:prstGeom>
              <a:solidFill>
                <a:srgbClr val="FFFF00"/>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800" dirty="0" smtClean="0">
                    <a:solidFill>
                      <a:srgbClr val="C00000"/>
                    </a:solidFill>
                    <a:latin typeface="Calibri" pitchFamily="34" charset="0"/>
                  </a:rPr>
                  <a:t>T</a:t>
                </a:r>
                <a:endParaRPr lang="es-SV" sz="800" dirty="0">
                  <a:solidFill>
                    <a:srgbClr val="C00000"/>
                  </a:solidFill>
                  <a:latin typeface="Calibri" pitchFamily="34" charset="0"/>
                </a:endParaRPr>
              </a:p>
            </p:txBody>
          </p:sp>
          <p:cxnSp>
            <p:nvCxnSpPr>
              <p:cNvPr id="508" name="507 Conector recto"/>
              <p:cNvCxnSpPr/>
              <p:nvPr/>
            </p:nvCxnSpPr>
            <p:spPr>
              <a:xfrm>
                <a:off x="2685503" y="1561555"/>
                <a:ext cx="7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9" name="508 Conector recto"/>
              <p:cNvCxnSpPr/>
              <p:nvPr/>
            </p:nvCxnSpPr>
            <p:spPr>
              <a:xfrm rot="2700000">
                <a:off x="2582718" y="1517007"/>
                <a:ext cx="126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510" name="509 Elipse"/>
              <p:cNvSpPr/>
              <p:nvPr/>
            </p:nvSpPr>
            <p:spPr>
              <a:xfrm>
                <a:off x="2511310" y="1363547"/>
                <a:ext cx="126000" cy="126000"/>
              </a:xfrm>
              <a:prstGeom prst="ellipse">
                <a:avLst/>
              </a:prstGeom>
              <a:solidFill>
                <a:srgbClr val="00B0F0"/>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800" dirty="0" smtClean="0">
                    <a:solidFill>
                      <a:schemeClr val="tx1"/>
                    </a:solidFill>
                    <a:latin typeface="Calibri" pitchFamily="34" charset="0"/>
                  </a:rPr>
                  <a:t>H</a:t>
                </a:r>
                <a:endParaRPr lang="es-SV" sz="800" dirty="0">
                  <a:solidFill>
                    <a:schemeClr val="tx1"/>
                  </a:solidFill>
                  <a:latin typeface="Calibri" pitchFamily="34" charset="0"/>
                </a:endParaRPr>
              </a:p>
            </p:txBody>
          </p:sp>
          <p:cxnSp>
            <p:nvCxnSpPr>
              <p:cNvPr id="511" name="510 Conector recto"/>
              <p:cNvCxnSpPr/>
              <p:nvPr/>
            </p:nvCxnSpPr>
            <p:spPr>
              <a:xfrm>
                <a:off x="4414731" y="2791490"/>
                <a:ext cx="7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2" name="511 Conector recto"/>
              <p:cNvCxnSpPr/>
              <p:nvPr/>
            </p:nvCxnSpPr>
            <p:spPr>
              <a:xfrm rot="2700000">
                <a:off x="4311946" y="2746942"/>
                <a:ext cx="126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513" name="512 Elipse"/>
              <p:cNvSpPr/>
              <p:nvPr/>
            </p:nvSpPr>
            <p:spPr>
              <a:xfrm>
                <a:off x="4250064" y="2617297"/>
                <a:ext cx="126000" cy="126000"/>
              </a:xfrm>
              <a:prstGeom prst="ellipse">
                <a:avLst/>
              </a:prstGeom>
              <a:solidFill>
                <a:srgbClr val="00B0F0"/>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800" dirty="0" smtClean="0">
                    <a:solidFill>
                      <a:schemeClr val="tx1"/>
                    </a:solidFill>
                    <a:latin typeface="Calibri" pitchFamily="34" charset="0"/>
                  </a:rPr>
                  <a:t>H</a:t>
                </a:r>
                <a:endParaRPr lang="es-SV" sz="800" dirty="0">
                  <a:solidFill>
                    <a:schemeClr val="tx1"/>
                  </a:solidFill>
                  <a:latin typeface="Calibri" pitchFamily="34" charset="0"/>
                </a:endParaRPr>
              </a:p>
            </p:txBody>
          </p:sp>
          <p:cxnSp>
            <p:nvCxnSpPr>
              <p:cNvPr id="514" name="513 Conector recto"/>
              <p:cNvCxnSpPr/>
              <p:nvPr/>
            </p:nvCxnSpPr>
            <p:spPr>
              <a:xfrm>
                <a:off x="4979678" y="2613101"/>
                <a:ext cx="7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5" name="514 Conector recto"/>
              <p:cNvCxnSpPr/>
              <p:nvPr/>
            </p:nvCxnSpPr>
            <p:spPr>
              <a:xfrm rot="2700000">
                <a:off x="4876893" y="2568553"/>
                <a:ext cx="126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516" name="515 Elipse"/>
              <p:cNvSpPr/>
              <p:nvPr/>
            </p:nvSpPr>
            <p:spPr>
              <a:xfrm>
                <a:off x="4815011" y="2438908"/>
                <a:ext cx="126000" cy="126000"/>
              </a:xfrm>
              <a:prstGeom prst="ellipse">
                <a:avLst/>
              </a:prstGeom>
              <a:solidFill>
                <a:srgbClr val="00B0F0"/>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800" dirty="0" smtClean="0">
                    <a:solidFill>
                      <a:schemeClr val="tx1"/>
                    </a:solidFill>
                    <a:latin typeface="Calibri" pitchFamily="34" charset="0"/>
                  </a:rPr>
                  <a:t>H</a:t>
                </a:r>
                <a:endParaRPr lang="es-SV" sz="800" dirty="0">
                  <a:solidFill>
                    <a:schemeClr val="tx1"/>
                  </a:solidFill>
                  <a:latin typeface="Calibri" pitchFamily="34" charset="0"/>
                </a:endParaRPr>
              </a:p>
            </p:txBody>
          </p:sp>
          <p:cxnSp>
            <p:nvCxnSpPr>
              <p:cNvPr id="517" name="516 Conector recto"/>
              <p:cNvCxnSpPr/>
              <p:nvPr/>
            </p:nvCxnSpPr>
            <p:spPr>
              <a:xfrm>
                <a:off x="1551864" y="3931094"/>
                <a:ext cx="7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8" name="517 Conector recto"/>
              <p:cNvCxnSpPr/>
              <p:nvPr/>
            </p:nvCxnSpPr>
            <p:spPr>
              <a:xfrm rot="2700000">
                <a:off x="1449079" y="3886546"/>
                <a:ext cx="126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519" name="518 Elipse"/>
              <p:cNvSpPr/>
              <p:nvPr/>
            </p:nvSpPr>
            <p:spPr>
              <a:xfrm>
                <a:off x="1390948" y="3765798"/>
                <a:ext cx="126000" cy="126000"/>
              </a:xfrm>
              <a:prstGeom prst="ellipse">
                <a:avLst/>
              </a:prstGeom>
              <a:solidFill>
                <a:srgbClr val="FFFF00"/>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800" dirty="0" smtClean="0">
                    <a:solidFill>
                      <a:srgbClr val="C00000"/>
                    </a:solidFill>
                    <a:latin typeface="Calibri" pitchFamily="34" charset="0"/>
                  </a:rPr>
                  <a:t>T</a:t>
                </a:r>
                <a:endParaRPr lang="es-SV" sz="800" dirty="0">
                  <a:solidFill>
                    <a:srgbClr val="C00000"/>
                  </a:solidFill>
                  <a:latin typeface="Calibri" pitchFamily="34" charset="0"/>
                </a:endParaRPr>
              </a:p>
            </p:txBody>
          </p:sp>
          <p:cxnSp>
            <p:nvCxnSpPr>
              <p:cNvPr id="520" name="519 Conector recto"/>
              <p:cNvCxnSpPr/>
              <p:nvPr/>
            </p:nvCxnSpPr>
            <p:spPr>
              <a:xfrm>
                <a:off x="1177542" y="3057390"/>
                <a:ext cx="14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521" name="520 Elipse"/>
              <p:cNvSpPr/>
              <p:nvPr/>
            </p:nvSpPr>
            <p:spPr>
              <a:xfrm>
                <a:off x="1069008" y="2989568"/>
                <a:ext cx="126000" cy="126000"/>
              </a:xfrm>
              <a:prstGeom prst="ellipse">
                <a:avLst/>
              </a:prstGeom>
              <a:solidFill>
                <a:srgbClr val="92D050"/>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800" dirty="0">
                    <a:solidFill>
                      <a:schemeClr val="tx1"/>
                    </a:solidFill>
                    <a:latin typeface="Calibri" pitchFamily="34" charset="0"/>
                  </a:rPr>
                  <a:t>G</a:t>
                </a:r>
              </a:p>
            </p:txBody>
          </p:sp>
          <p:cxnSp>
            <p:nvCxnSpPr>
              <p:cNvPr id="522" name="521 Conector recto"/>
              <p:cNvCxnSpPr/>
              <p:nvPr/>
            </p:nvCxnSpPr>
            <p:spPr>
              <a:xfrm rot="9000000">
                <a:off x="4591741" y="2768486"/>
                <a:ext cx="34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3" name="522 Conector recto"/>
              <p:cNvCxnSpPr/>
              <p:nvPr/>
            </p:nvCxnSpPr>
            <p:spPr>
              <a:xfrm>
                <a:off x="4507433" y="2852936"/>
                <a:ext cx="108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4" name="523 Conector recto"/>
              <p:cNvCxnSpPr/>
              <p:nvPr/>
            </p:nvCxnSpPr>
            <p:spPr>
              <a:xfrm>
                <a:off x="4907657" y="2683520"/>
                <a:ext cx="1476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5" name="524 Conector recto"/>
              <p:cNvCxnSpPr/>
              <p:nvPr/>
            </p:nvCxnSpPr>
            <p:spPr>
              <a:xfrm rot="8100000">
                <a:off x="4246575" y="3614894"/>
                <a:ext cx="216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6" name="525 Conector recto"/>
              <p:cNvCxnSpPr/>
              <p:nvPr/>
            </p:nvCxnSpPr>
            <p:spPr>
              <a:xfrm>
                <a:off x="4427237" y="3539104"/>
                <a:ext cx="9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7" name="526 Conector recto"/>
              <p:cNvCxnSpPr/>
              <p:nvPr/>
            </p:nvCxnSpPr>
            <p:spPr>
              <a:xfrm>
                <a:off x="4120342" y="3687882"/>
                <a:ext cx="16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8" name="527 Conector recto"/>
              <p:cNvCxnSpPr/>
              <p:nvPr/>
            </p:nvCxnSpPr>
            <p:spPr>
              <a:xfrm rot="8100000">
                <a:off x="4565674" y="3420464"/>
                <a:ext cx="43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9" name="528 Conector recto"/>
              <p:cNvCxnSpPr/>
              <p:nvPr/>
            </p:nvCxnSpPr>
            <p:spPr>
              <a:xfrm>
                <a:off x="4530945" y="3434339"/>
                <a:ext cx="43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0" name="529 Conector recto"/>
              <p:cNvCxnSpPr/>
              <p:nvPr/>
            </p:nvCxnSpPr>
            <p:spPr>
              <a:xfrm rot="5400000">
                <a:off x="4370172" y="3179154"/>
                <a:ext cx="4608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1" name="530 Conector recto"/>
              <p:cNvCxnSpPr/>
              <p:nvPr/>
            </p:nvCxnSpPr>
            <p:spPr>
              <a:xfrm rot="2700000">
                <a:off x="4565690" y="2937837"/>
                <a:ext cx="43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2" name="531 Conector recto"/>
              <p:cNvCxnSpPr/>
              <p:nvPr/>
            </p:nvCxnSpPr>
            <p:spPr>
              <a:xfrm>
                <a:off x="4512133" y="2922563"/>
                <a:ext cx="61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3" name="532 Conector recto"/>
              <p:cNvCxnSpPr/>
              <p:nvPr/>
            </p:nvCxnSpPr>
            <p:spPr>
              <a:xfrm rot="8100000">
                <a:off x="4805088" y="2831609"/>
                <a:ext cx="205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4" name="533 Conector recto"/>
              <p:cNvCxnSpPr/>
              <p:nvPr/>
            </p:nvCxnSpPr>
            <p:spPr>
              <a:xfrm>
                <a:off x="4975476" y="2759499"/>
                <a:ext cx="7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5" name="534 Conector recto"/>
              <p:cNvCxnSpPr/>
              <p:nvPr/>
            </p:nvCxnSpPr>
            <p:spPr>
              <a:xfrm rot="8100000">
                <a:off x="4561473" y="3368005"/>
                <a:ext cx="32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6" name="535 Conector recto"/>
              <p:cNvCxnSpPr/>
              <p:nvPr/>
            </p:nvCxnSpPr>
            <p:spPr>
              <a:xfrm rot="5400000">
                <a:off x="4658107" y="3078756"/>
                <a:ext cx="3564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7" name="536 Conector recto"/>
              <p:cNvCxnSpPr/>
              <p:nvPr/>
            </p:nvCxnSpPr>
            <p:spPr>
              <a:xfrm>
                <a:off x="4532115" y="3479001"/>
                <a:ext cx="79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8" name="537 Conector recto"/>
              <p:cNvCxnSpPr/>
              <p:nvPr/>
            </p:nvCxnSpPr>
            <p:spPr>
              <a:xfrm rot="1800000">
                <a:off x="1882046" y="3169114"/>
                <a:ext cx="669600" cy="0"/>
              </a:xfrm>
              <a:prstGeom prst="line">
                <a:avLst/>
              </a:prstGeom>
              <a:ln w="127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539" name="538 Conector recto"/>
              <p:cNvCxnSpPr/>
              <p:nvPr/>
            </p:nvCxnSpPr>
            <p:spPr>
              <a:xfrm>
                <a:off x="2502888" y="3333182"/>
                <a:ext cx="1260000" cy="0"/>
              </a:xfrm>
              <a:prstGeom prst="line">
                <a:avLst/>
              </a:prstGeom>
              <a:ln w="127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540" name="539 Conector recto"/>
              <p:cNvCxnSpPr/>
              <p:nvPr/>
            </p:nvCxnSpPr>
            <p:spPr>
              <a:xfrm>
                <a:off x="5489054" y="3940994"/>
                <a:ext cx="34200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1" name="540 Conector recto"/>
              <p:cNvCxnSpPr/>
              <p:nvPr/>
            </p:nvCxnSpPr>
            <p:spPr>
              <a:xfrm>
                <a:off x="7117363" y="4254743"/>
                <a:ext cx="504057"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2" name="541 Conector recto"/>
              <p:cNvCxnSpPr/>
              <p:nvPr/>
            </p:nvCxnSpPr>
            <p:spPr>
              <a:xfrm rot="10800000" flipV="1">
                <a:off x="7609036" y="4077071"/>
                <a:ext cx="995412" cy="178939"/>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3" name="542 Conector recto"/>
              <p:cNvCxnSpPr/>
              <p:nvPr/>
            </p:nvCxnSpPr>
            <p:spPr>
              <a:xfrm rot="900000" flipV="1">
                <a:off x="5809907" y="4082402"/>
                <a:ext cx="1332000" cy="3048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4" name="543 Conector recto"/>
              <p:cNvCxnSpPr/>
              <p:nvPr/>
            </p:nvCxnSpPr>
            <p:spPr>
              <a:xfrm>
                <a:off x="6787579" y="4692375"/>
                <a:ext cx="72000" cy="0"/>
              </a:xfrm>
              <a:prstGeom prst="line">
                <a:avLst/>
              </a:pr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545" name="544 Conector recto"/>
              <p:cNvCxnSpPr/>
              <p:nvPr/>
            </p:nvCxnSpPr>
            <p:spPr>
              <a:xfrm>
                <a:off x="7781126" y="5157192"/>
                <a:ext cx="82800" cy="0"/>
              </a:xfrm>
              <a:prstGeom prst="line">
                <a:avLst/>
              </a:pr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546" name="545 Conector recto"/>
              <p:cNvCxnSpPr/>
              <p:nvPr/>
            </p:nvCxnSpPr>
            <p:spPr>
              <a:xfrm rot="1800000">
                <a:off x="6804186" y="4880810"/>
                <a:ext cx="756000" cy="0"/>
              </a:xfrm>
              <a:prstGeom prst="line">
                <a:avLst/>
              </a:prstGeom>
              <a:ln w="1270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547" name="546 Conector recto"/>
              <p:cNvCxnSpPr/>
              <p:nvPr/>
            </p:nvCxnSpPr>
            <p:spPr>
              <a:xfrm>
                <a:off x="7505570" y="5070320"/>
                <a:ext cx="126000" cy="0"/>
              </a:xfrm>
              <a:prstGeom prst="line">
                <a:avLst/>
              </a:pr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548" name="547 Conector recto"/>
              <p:cNvCxnSpPr/>
              <p:nvPr/>
            </p:nvCxnSpPr>
            <p:spPr>
              <a:xfrm rot="1800000">
                <a:off x="7617181" y="5114288"/>
                <a:ext cx="180000" cy="0"/>
              </a:xfrm>
              <a:prstGeom prst="line">
                <a:avLst/>
              </a:pr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nvGrpSpPr>
              <p:cNvPr id="549" name="309 Grupo"/>
              <p:cNvGrpSpPr/>
              <p:nvPr/>
            </p:nvGrpSpPr>
            <p:grpSpPr>
              <a:xfrm>
                <a:off x="1331640" y="1441736"/>
                <a:ext cx="6537487" cy="3826131"/>
                <a:chOff x="1331640" y="1441736"/>
                <a:chExt cx="6537487" cy="3826131"/>
              </a:xfrm>
            </p:grpSpPr>
            <p:cxnSp>
              <p:nvCxnSpPr>
                <p:cNvPr id="586" name="247 Conector recto"/>
                <p:cNvCxnSpPr/>
                <p:nvPr/>
              </p:nvCxnSpPr>
              <p:spPr>
                <a:xfrm rot="5400000">
                  <a:off x="4910873" y="4637220"/>
                  <a:ext cx="180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nvGrpSpPr>
                <p:cNvPr id="587" name="305 Grupo"/>
                <p:cNvGrpSpPr/>
                <p:nvPr/>
              </p:nvGrpSpPr>
              <p:grpSpPr>
                <a:xfrm>
                  <a:off x="1331640" y="1441736"/>
                  <a:ext cx="6537487" cy="3826131"/>
                  <a:chOff x="1331640" y="1434872"/>
                  <a:chExt cx="6537487" cy="3826131"/>
                </a:xfrm>
              </p:grpSpPr>
              <p:grpSp>
                <p:nvGrpSpPr>
                  <p:cNvPr id="588" name="41 Grupo"/>
                  <p:cNvGrpSpPr/>
                  <p:nvPr/>
                </p:nvGrpSpPr>
                <p:grpSpPr>
                  <a:xfrm>
                    <a:off x="1331640" y="1434872"/>
                    <a:ext cx="6537487" cy="3826131"/>
                    <a:chOff x="1331640" y="1434872"/>
                    <a:chExt cx="6537487" cy="3826131"/>
                  </a:xfrm>
                </p:grpSpPr>
                <p:cxnSp>
                  <p:nvCxnSpPr>
                    <p:cNvPr id="590" name="238 Conector recto"/>
                    <p:cNvCxnSpPr/>
                    <p:nvPr/>
                  </p:nvCxnSpPr>
                  <p:spPr>
                    <a:xfrm rot="5400000">
                      <a:off x="2638944" y="1560872"/>
                      <a:ext cx="252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1" name="590 Conector recto"/>
                    <p:cNvCxnSpPr/>
                    <p:nvPr/>
                  </p:nvCxnSpPr>
                  <p:spPr>
                    <a:xfrm rot="5400000">
                      <a:off x="1205640" y="3007348"/>
                      <a:ext cx="252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2" name="591 Conector recto"/>
                    <p:cNvCxnSpPr/>
                    <p:nvPr/>
                  </p:nvCxnSpPr>
                  <p:spPr>
                    <a:xfrm rot="5400000">
                      <a:off x="1508912" y="3943452"/>
                      <a:ext cx="252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3" name="592 Conector recto"/>
                    <p:cNvCxnSpPr/>
                    <p:nvPr/>
                  </p:nvCxnSpPr>
                  <p:spPr>
                    <a:xfrm rot="5400000">
                      <a:off x="2278140" y="2611276"/>
                      <a:ext cx="252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4" name="593 Conector recto"/>
                    <p:cNvCxnSpPr/>
                    <p:nvPr/>
                  </p:nvCxnSpPr>
                  <p:spPr>
                    <a:xfrm rot="5400000">
                      <a:off x="4934816" y="2690904"/>
                      <a:ext cx="252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5" name="594 Conector recto"/>
                    <p:cNvCxnSpPr/>
                    <p:nvPr/>
                  </p:nvCxnSpPr>
                  <p:spPr>
                    <a:xfrm rot="5400000">
                      <a:off x="1812184" y="3598652"/>
                      <a:ext cx="252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6" name="595 Conector recto"/>
                    <p:cNvCxnSpPr/>
                    <p:nvPr/>
                  </p:nvCxnSpPr>
                  <p:spPr>
                    <a:xfrm rot="5400000">
                      <a:off x="2532264" y="3727428"/>
                      <a:ext cx="252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7" name="596 Conector recto"/>
                    <p:cNvCxnSpPr/>
                    <p:nvPr/>
                  </p:nvCxnSpPr>
                  <p:spPr>
                    <a:xfrm rot="5400000">
                      <a:off x="4301984" y="4614384"/>
                      <a:ext cx="252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8" name="597 Conector recto"/>
                    <p:cNvCxnSpPr/>
                    <p:nvPr/>
                  </p:nvCxnSpPr>
                  <p:spPr>
                    <a:xfrm rot="5400000">
                      <a:off x="5297624" y="3984757"/>
                      <a:ext cx="360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9" name="598 Conector recto"/>
                    <p:cNvCxnSpPr/>
                    <p:nvPr/>
                  </p:nvCxnSpPr>
                  <p:spPr>
                    <a:xfrm rot="5400000">
                      <a:off x="6607103" y="4637472"/>
                      <a:ext cx="360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0" name="599 Conector recto"/>
                    <p:cNvCxnSpPr/>
                    <p:nvPr/>
                  </p:nvCxnSpPr>
                  <p:spPr>
                    <a:xfrm rot="5400000">
                      <a:off x="4373992" y="2870952"/>
                      <a:ext cx="252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1" name="600 Conector recto"/>
                    <p:cNvCxnSpPr/>
                    <p:nvPr/>
                  </p:nvCxnSpPr>
                  <p:spPr>
                    <a:xfrm rot="5400000">
                      <a:off x="5564220" y="4351370"/>
                      <a:ext cx="252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2" name="601 Conector recto"/>
                    <p:cNvCxnSpPr/>
                    <p:nvPr/>
                  </p:nvCxnSpPr>
                  <p:spPr>
                    <a:xfrm rot="5400000">
                      <a:off x="4396852" y="3505852"/>
                      <a:ext cx="252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3" name="602 Conector recto"/>
                    <p:cNvCxnSpPr/>
                    <p:nvPr/>
                  </p:nvCxnSpPr>
                  <p:spPr>
                    <a:xfrm rot="5400000">
                      <a:off x="3937092" y="3775876"/>
                      <a:ext cx="360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4" name="603 Conector recto"/>
                    <p:cNvCxnSpPr/>
                    <p:nvPr/>
                  </p:nvCxnSpPr>
                  <p:spPr>
                    <a:xfrm rot="5400000">
                      <a:off x="3642864" y="3339612"/>
                      <a:ext cx="252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5" name="604 Conector recto"/>
                    <p:cNvCxnSpPr/>
                    <p:nvPr/>
                  </p:nvCxnSpPr>
                  <p:spPr>
                    <a:xfrm rot="5400000">
                      <a:off x="3720392" y="4026708"/>
                      <a:ext cx="180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6" name="605 Conector recto"/>
                    <p:cNvCxnSpPr/>
                    <p:nvPr/>
                  </p:nvCxnSpPr>
                  <p:spPr>
                    <a:xfrm rot="5400000">
                      <a:off x="3378352" y="3904473"/>
                      <a:ext cx="144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7" name="606 Conector recto"/>
                    <p:cNvCxnSpPr/>
                    <p:nvPr/>
                  </p:nvCxnSpPr>
                  <p:spPr>
                    <a:xfrm rot="5400000">
                      <a:off x="3515512" y="3591676"/>
                      <a:ext cx="144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8" name="607 Conector recto"/>
                    <p:cNvCxnSpPr/>
                    <p:nvPr/>
                  </p:nvCxnSpPr>
                  <p:spPr>
                    <a:xfrm rot="5400000">
                      <a:off x="3818020" y="3829796"/>
                      <a:ext cx="144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9" name="608 Conector recto"/>
                    <p:cNvCxnSpPr/>
                    <p:nvPr/>
                  </p:nvCxnSpPr>
                  <p:spPr>
                    <a:xfrm rot="5400000">
                      <a:off x="3714485" y="3675973"/>
                      <a:ext cx="144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0" name="609 Conector recto"/>
                    <p:cNvCxnSpPr/>
                    <p:nvPr/>
                  </p:nvCxnSpPr>
                  <p:spPr>
                    <a:xfrm rot="5400000">
                      <a:off x="7761127" y="5153003"/>
                      <a:ext cx="216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1" name="610 Conector recto"/>
                    <p:cNvCxnSpPr/>
                    <p:nvPr/>
                  </p:nvCxnSpPr>
                  <p:spPr>
                    <a:xfrm rot="5400000">
                      <a:off x="2884684" y="3086976"/>
                      <a:ext cx="252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589" name="254 Conector recto"/>
                  <p:cNvCxnSpPr/>
                  <p:nvPr/>
                </p:nvCxnSpPr>
                <p:spPr>
                  <a:xfrm rot="5400000">
                    <a:off x="5853327" y="5008943"/>
                    <a:ext cx="180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550" name="549 Conector recto"/>
              <p:cNvCxnSpPr/>
              <p:nvPr/>
            </p:nvCxnSpPr>
            <p:spPr>
              <a:xfrm>
                <a:off x="1227351" y="2963048"/>
                <a:ext cx="9000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1" name="199 Conector recto"/>
              <p:cNvCxnSpPr/>
              <p:nvPr/>
            </p:nvCxnSpPr>
            <p:spPr>
              <a:xfrm rot="2700000">
                <a:off x="862294" y="2810288"/>
                <a:ext cx="43200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2" name="551 Conector recto"/>
              <p:cNvCxnSpPr/>
              <p:nvPr/>
            </p:nvCxnSpPr>
            <p:spPr>
              <a:xfrm rot="1800000">
                <a:off x="3172693" y="3188626"/>
                <a:ext cx="43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3" name="552 Conector recto"/>
              <p:cNvCxnSpPr/>
              <p:nvPr/>
            </p:nvCxnSpPr>
            <p:spPr>
              <a:xfrm>
                <a:off x="3025924" y="3081660"/>
                <a:ext cx="18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4" name="553 Conector recto"/>
              <p:cNvCxnSpPr/>
              <p:nvPr/>
            </p:nvCxnSpPr>
            <p:spPr>
              <a:xfrm>
                <a:off x="3576588" y="3294509"/>
                <a:ext cx="18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55" name="262 Grupo"/>
              <p:cNvGrpSpPr/>
              <p:nvPr/>
            </p:nvGrpSpPr>
            <p:grpSpPr>
              <a:xfrm>
                <a:off x="251520" y="1181894"/>
                <a:ext cx="8104896" cy="3841744"/>
                <a:chOff x="251520" y="1181894"/>
                <a:chExt cx="8104896" cy="3841744"/>
              </a:xfrm>
            </p:grpSpPr>
            <p:grpSp>
              <p:nvGrpSpPr>
                <p:cNvPr id="557" name="346 Grupo"/>
                <p:cNvGrpSpPr/>
                <p:nvPr/>
              </p:nvGrpSpPr>
              <p:grpSpPr>
                <a:xfrm>
                  <a:off x="638994" y="1181894"/>
                  <a:ext cx="7717422" cy="3841744"/>
                  <a:chOff x="638994" y="1181894"/>
                  <a:chExt cx="7717422" cy="3841744"/>
                </a:xfrm>
              </p:grpSpPr>
              <p:sp>
                <p:nvSpPr>
                  <p:cNvPr id="559" name="207 CuadroTexto"/>
                  <p:cNvSpPr txBox="1"/>
                  <p:nvPr/>
                </p:nvSpPr>
                <p:spPr>
                  <a:xfrm>
                    <a:off x="7249319" y="4808194"/>
                    <a:ext cx="936104" cy="215444"/>
                  </a:xfrm>
                  <a:prstGeom prst="rect">
                    <a:avLst/>
                  </a:prstGeom>
                  <a:noFill/>
                </p:spPr>
                <p:txBody>
                  <a:bodyPr wrap="square" rtlCol="0">
                    <a:spAutoFit/>
                  </a:bodyPr>
                  <a:lstStyle/>
                  <a:p>
                    <a:pPr algn="ctr"/>
                    <a:r>
                      <a:rPr lang="es-SV" sz="800" dirty="0" smtClean="0">
                        <a:latin typeface="Calibri" pitchFamily="34" charset="0"/>
                      </a:rPr>
                      <a:t>LA UNION</a:t>
                    </a:r>
                    <a:endParaRPr lang="es-SV" sz="800" dirty="0">
                      <a:latin typeface="Calibri" pitchFamily="34" charset="0"/>
                    </a:endParaRPr>
                  </a:p>
                </p:txBody>
              </p:sp>
              <p:grpSp>
                <p:nvGrpSpPr>
                  <p:cNvPr id="560" name="345 Grupo"/>
                  <p:cNvGrpSpPr/>
                  <p:nvPr/>
                </p:nvGrpSpPr>
                <p:grpSpPr>
                  <a:xfrm>
                    <a:off x="638994" y="1181894"/>
                    <a:ext cx="7717422" cy="3757072"/>
                    <a:chOff x="638994" y="1181894"/>
                    <a:chExt cx="7717422" cy="3757072"/>
                  </a:xfrm>
                </p:grpSpPr>
                <p:grpSp>
                  <p:nvGrpSpPr>
                    <p:cNvPr id="561" name="341 Grupo"/>
                    <p:cNvGrpSpPr/>
                    <p:nvPr/>
                  </p:nvGrpSpPr>
                  <p:grpSpPr>
                    <a:xfrm>
                      <a:off x="638994" y="1181894"/>
                      <a:ext cx="6625877" cy="3757072"/>
                      <a:chOff x="638994" y="1181894"/>
                      <a:chExt cx="6625877" cy="3757072"/>
                    </a:xfrm>
                  </p:grpSpPr>
                  <p:sp>
                    <p:nvSpPr>
                      <p:cNvPr id="564" name="563 CuadroTexto"/>
                      <p:cNvSpPr txBox="1"/>
                      <p:nvPr/>
                    </p:nvSpPr>
                    <p:spPr>
                      <a:xfrm>
                        <a:off x="2282602" y="1181894"/>
                        <a:ext cx="936104" cy="215444"/>
                      </a:xfrm>
                      <a:prstGeom prst="rect">
                        <a:avLst/>
                      </a:prstGeom>
                      <a:noFill/>
                    </p:spPr>
                    <p:txBody>
                      <a:bodyPr wrap="square" rtlCol="0">
                        <a:spAutoFit/>
                      </a:bodyPr>
                      <a:lstStyle/>
                      <a:p>
                        <a:pPr algn="ctr"/>
                        <a:r>
                          <a:rPr lang="es-SV" sz="800" dirty="0" smtClean="0">
                            <a:latin typeface="Calibri" pitchFamily="34" charset="0"/>
                          </a:rPr>
                          <a:t>GUAJOYO</a:t>
                        </a:r>
                        <a:endParaRPr lang="es-SV" sz="800" dirty="0">
                          <a:latin typeface="Calibri" pitchFamily="34" charset="0"/>
                        </a:endParaRPr>
                      </a:p>
                    </p:txBody>
                  </p:sp>
                  <p:sp>
                    <p:nvSpPr>
                      <p:cNvPr id="565" name="564 CuadroTexto"/>
                      <p:cNvSpPr txBox="1"/>
                      <p:nvPr/>
                    </p:nvSpPr>
                    <p:spPr>
                      <a:xfrm>
                        <a:off x="1835696" y="2276872"/>
                        <a:ext cx="936104" cy="215444"/>
                      </a:xfrm>
                      <a:prstGeom prst="rect">
                        <a:avLst/>
                      </a:prstGeom>
                      <a:noFill/>
                    </p:spPr>
                    <p:txBody>
                      <a:bodyPr wrap="square" rtlCol="0">
                        <a:spAutoFit/>
                      </a:bodyPr>
                      <a:lstStyle/>
                      <a:p>
                        <a:pPr algn="ctr"/>
                        <a:r>
                          <a:rPr lang="es-SV" sz="800" dirty="0" smtClean="0">
                            <a:latin typeface="Calibri" pitchFamily="34" charset="0"/>
                          </a:rPr>
                          <a:t>SANTA ANA</a:t>
                        </a:r>
                        <a:endParaRPr lang="es-SV" sz="800" dirty="0">
                          <a:latin typeface="Calibri" pitchFamily="34" charset="0"/>
                        </a:endParaRPr>
                      </a:p>
                    </p:txBody>
                  </p:sp>
                  <p:sp>
                    <p:nvSpPr>
                      <p:cNvPr id="566" name="565 CuadroTexto"/>
                      <p:cNvSpPr txBox="1"/>
                      <p:nvPr/>
                    </p:nvSpPr>
                    <p:spPr>
                      <a:xfrm>
                        <a:off x="638994" y="3184401"/>
                        <a:ext cx="936104" cy="215444"/>
                      </a:xfrm>
                      <a:prstGeom prst="rect">
                        <a:avLst/>
                      </a:prstGeom>
                      <a:noFill/>
                    </p:spPr>
                    <p:txBody>
                      <a:bodyPr wrap="square" rtlCol="0">
                        <a:spAutoFit/>
                      </a:bodyPr>
                      <a:lstStyle/>
                      <a:p>
                        <a:pPr algn="ctr"/>
                        <a:r>
                          <a:rPr lang="es-SV" sz="800" dirty="0" smtClean="0">
                            <a:latin typeface="Calibri" pitchFamily="34" charset="0"/>
                          </a:rPr>
                          <a:t>AHUACHAPAN</a:t>
                        </a:r>
                        <a:endParaRPr lang="es-SV" sz="800" dirty="0">
                          <a:latin typeface="Calibri" pitchFamily="34" charset="0"/>
                        </a:endParaRPr>
                      </a:p>
                    </p:txBody>
                  </p:sp>
                  <p:sp>
                    <p:nvSpPr>
                      <p:cNvPr id="567" name="566 CuadroTexto"/>
                      <p:cNvSpPr txBox="1"/>
                      <p:nvPr/>
                    </p:nvSpPr>
                    <p:spPr>
                      <a:xfrm>
                        <a:off x="2555776" y="2679864"/>
                        <a:ext cx="936104" cy="215444"/>
                      </a:xfrm>
                      <a:prstGeom prst="rect">
                        <a:avLst/>
                      </a:prstGeom>
                      <a:noFill/>
                    </p:spPr>
                    <p:txBody>
                      <a:bodyPr wrap="square" rtlCol="0">
                        <a:spAutoFit/>
                      </a:bodyPr>
                      <a:lstStyle/>
                      <a:p>
                        <a:pPr algn="ctr"/>
                        <a:r>
                          <a:rPr lang="es-SV" sz="800" dirty="0" smtClean="0">
                            <a:latin typeface="Calibri" pitchFamily="34" charset="0"/>
                          </a:rPr>
                          <a:t>OPICO</a:t>
                        </a:r>
                        <a:endParaRPr lang="es-SV" sz="800" dirty="0">
                          <a:latin typeface="Calibri" pitchFamily="34" charset="0"/>
                        </a:endParaRPr>
                      </a:p>
                    </p:txBody>
                  </p:sp>
                  <p:sp>
                    <p:nvSpPr>
                      <p:cNvPr id="568" name="567 CuadroTexto"/>
                      <p:cNvSpPr txBox="1"/>
                      <p:nvPr/>
                    </p:nvSpPr>
                    <p:spPr>
                      <a:xfrm>
                        <a:off x="899592" y="3470811"/>
                        <a:ext cx="936104" cy="215444"/>
                      </a:xfrm>
                      <a:prstGeom prst="rect">
                        <a:avLst/>
                      </a:prstGeom>
                      <a:noFill/>
                    </p:spPr>
                    <p:txBody>
                      <a:bodyPr wrap="square" rtlCol="0">
                        <a:spAutoFit/>
                      </a:bodyPr>
                      <a:lstStyle/>
                      <a:p>
                        <a:pPr algn="ctr"/>
                        <a:r>
                          <a:rPr lang="es-SV" sz="800" dirty="0" smtClean="0">
                            <a:latin typeface="Calibri" pitchFamily="34" charset="0"/>
                          </a:rPr>
                          <a:t>SONSONATE</a:t>
                        </a:r>
                        <a:endParaRPr lang="es-SV" sz="800" dirty="0">
                          <a:latin typeface="Calibri" pitchFamily="34" charset="0"/>
                        </a:endParaRPr>
                      </a:p>
                    </p:txBody>
                  </p:sp>
                  <p:sp>
                    <p:nvSpPr>
                      <p:cNvPr id="569" name="568 CuadroTexto"/>
                      <p:cNvSpPr txBox="1"/>
                      <p:nvPr/>
                    </p:nvSpPr>
                    <p:spPr>
                      <a:xfrm>
                        <a:off x="1452796" y="4043362"/>
                        <a:ext cx="936104" cy="215444"/>
                      </a:xfrm>
                      <a:prstGeom prst="rect">
                        <a:avLst/>
                      </a:prstGeom>
                      <a:noFill/>
                    </p:spPr>
                    <p:txBody>
                      <a:bodyPr wrap="square" rtlCol="0">
                        <a:spAutoFit/>
                      </a:bodyPr>
                      <a:lstStyle/>
                      <a:p>
                        <a:pPr algn="ctr"/>
                        <a:r>
                          <a:rPr lang="es-SV" sz="800" dirty="0" smtClean="0">
                            <a:latin typeface="Calibri" pitchFamily="34" charset="0"/>
                          </a:rPr>
                          <a:t>ACAJUTLA</a:t>
                        </a:r>
                        <a:endParaRPr lang="es-SV" sz="800" dirty="0">
                          <a:latin typeface="Calibri" pitchFamily="34" charset="0"/>
                        </a:endParaRPr>
                      </a:p>
                    </p:txBody>
                  </p:sp>
                  <p:sp>
                    <p:nvSpPr>
                      <p:cNvPr id="570" name="569 CuadroTexto"/>
                      <p:cNvSpPr txBox="1"/>
                      <p:nvPr/>
                    </p:nvSpPr>
                    <p:spPr>
                      <a:xfrm>
                        <a:off x="2195736" y="3830851"/>
                        <a:ext cx="936104" cy="215444"/>
                      </a:xfrm>
                      <a:prstGeom prst="rect">
                        <a:avLst/>
                      </a:prstGeom>
                      <a:noFill/>
                    </p:spPr>
                    <p:txBody>
                      <a:bodyPr wrap="square" rtlCol="0">
                        <a:spAutoFit/>
                      </a:bodyPr>
                      <a:lstStyle/>
                      <a:p>
                        <a:pPr algn="ctr"/>
                        <a:r>
                          <a:rPr lang="es-SV" sz="800" dirty="0" smtClean="0">
                            <a:latin typeface="Calibri" pitchFamily="34" charset="0"/>
                          </a:rPr>
                          <a:t>ATEOS</a:t>
                        </a:r>
                        <a:endParaRPr lang="es-SV" sz="800" dirty="0">
                          <a:latin typeface="Calibri" pitchFamily="34" charset="0"/>
                        </a:endParaRPr>
                      </a:p>
                    </p:txBody>
                  </p:sp>
                  <p:sp>
                    <p:nvSpPr>
                      <p:cNvPr id="571" name="570 CuadroTexto"/>
                      <p:cNvSpPr txBox="1"/>
                      <p:nvPr/>
                    </p:nvSpPr>
                    <p:spPr>
                      <a:xfrm>
                        <a:off x="3851920" y="2267347"/>
                        <a:ext cx="936104" cy="338554"/>
                      </a:xfrm>
                      <a:prstGeom prst="rect">
                        <a:avLst/>
                      </a:prstGeom>
                      <a:noFill/>
                    </p:spPr>
                    <p:txBody>
                      <a:bodyPr wrap="square" rtlCol="0">
                        <a:spAutoFit/>
                      </a:bodyPr>
                      <a:lstStyle/>
                      <a:p>
                        <a:pPr algn="ctr"/>
                        <a:r>
                          <a:rPr lang="es-SV" sz="800" dirty="0" smtClean="0">
                            <a:latin typeface="Calibri" pitchFamily="34" charset="0"/>
                          </a:rPr>
                          <a:t>CERRON</a:t>
                        </a:r>
                      </a:p>
                      <a:p>
                        <a:pPr algn="ctr"/>
                        <a:r>
                          <a:rPr lang="es-SV" sz="800" dirty="0" smtClean="0">
                            <a:latin typeface="Calibri" pitchFamily="34" charset="0"/>
                          </a:rPr>
                          <a:t>GRANDE</a:t>
                        </a:r>
                      </a:p>
                    </p:txBody>
                  </p:sp>
                  <p:sp>
                    <p:nvSpPr>
                      <p:cNvPr id="572" name="571 CuadroTexto"/>
                      <p:cNvSpPr txBox="1"/>
                      <p:nvPr/>
                    </p:nvSpPr>
                    <p:spPr>
                      <a:xfrm>
                        <a:off x="4762113" y="2834273"/>
                        <a:ext cx="1152128" cy="215444"/>
                      </a:xfrm>
                      <a:prstGeom prst="rect">
                        <a:avLst/>
                      </a:prstGeom>
                      <a:noFill/>
                    </p:spPr>
                    <p:txBody>
                      <a:bodyPr wrap="square" rtlCol="0">
                        <a:spAutoFit/>
                      </a:bodyPr>
                      <a:lstStyle/>
                      <a:p>
                        <a:pPr algn="ctr"/>
                        <a:r>
                          <a:rPr lang="es-SV" sz="800" dirty="0" smtClean="0">
                            <a:latin typeface="Calibri" pitchFamily="34" charset="0"/>
                          </a:rPr>
                          <a:t>5 DE NOVIEMBRE</a:t>
                        </a:r>
                        <a:endParaRPr lang="es-SV" sz="800" dirty="0">
                          <a:latin typeface="Calibri" pitchFamily="34" charset="0"/>
                        </a:endParaRPr>
                      </a:p>
                    </p:txBody>
                  </p:sp>
                  <p:sp>
                    <p:nvSpPr>
                      <p:cNvPr id="573" name="572 CuadroTexto"/>
                      <p:cNvSpPr txBox="1"/>
                      <p:nvPr/>
                    </p:nvSpPr>
                    <p:spPr>
                      <a:xfrm>
                        <a:off x="5364088" y="3501008"/>
                        <a:ext cx="1368152" cy="215444"/>
                      </a:xfrm>
                      <a:prstGeom prst="rect">
                        <a:avLst/>
                      </a:prstGeom>
                      <a:noFill/>
                    </p:spPr>
                    <p:txBody>
                      <a:bodyPr wrap="square" rtlCol="0">
                        <a:spAutoFit/>
                      </a:bodyPr>
                      <a:lstStyle/>
                      <a:p>
                        <a:pPr algn="ctr"/>
                        <a:r>
                          <a:rPr lang="es-SV" sz="800" dirty="0" smtClean="0">
                            <a:latin typeface="Calibri" pitchFamily="34" charset="0"/>
                          </a:rPr>
                          <a:t>15 DE SEPTIEMBRE</a:t>
                        </a:r>
                        <a:endParaRPr lang="es-SV" sz="800" dirty="0">
                          <a:latin typeface="Calibri" pitchFamily="34" charset="0"/>
                        </a:endParaRPr>
                      </a:p>
                    </p:txBody>
                  </p:sp>
                  <p:sp>
                    <p:nvSpPr>
                      <p:cNvPr id="574" name="573 CuadroTexto"/>
                      <p:cNvSpPr txBox="1"/>
                      <p:nvPr/>
                    </p:nvSpPr>
                    <p:spPr>
                      <a:xfrm>
                        <a:off x="5218931" y="4478923"/>
                        <a:ext cx="936104" cy="215444"/>
                      </a:xfrm>
                      <a:prstGeom prst="rect">
                        <a:avLst/>
                      </a:prstGeom>
                      <a:noFill/>
                    </p:spPr>
                    <p:txBody>
                      <a:bodyPr wrap="square" rtlCol="0">
                        <a:spAutoFit/>
                      </a:bodyPr>
                      <a:lstStyle/>
                      <a:p>
                        <a:pPr algn="ctr"/>
                        <a:r>
                          <a:rPr lang="es-SV" sz="800" dirty="0" smtClean="0">
                            <a:latin typeface="Calibri" pitchFamily="34" charset="0"/>
                          </a:rPr>
                          <a:t>BERLIN</a:t>
                        </a:r>
                        <a:endParaRPr lang="es-SV" sz="800" dirty="0">
                          <a:latin typeface="Calibri" pitchFamily="34" charset="0"/>
                        </a:endParaRPr>
                      </a:p>
                    </p:txBody>
                  </p:sp>
                  <p:sp>
                    <p:nvSpPr>
                      <p:cNvPr id="575" name="574 CuadroTexto"/>
                      <p:cNvSpPr txBox="1"/>
                      <p:nvPr/>
                    </p:nvSpPr>
                    <p:spPr>
                      <a:xfrm>
                        <a:off x="5479529" y="4723522"/>
                        <a:ext cx="936104" cy="215444"/>
                      </a:xfrm>
                      <a:prstGeom prst="rect">
                        <a:avLst/>
                      </a:prstGeom>
                      <a:noFill/>
                    </p:spPr>
                    <p:txBody>
                      <a:bodyPr wrap="square" rtlCol="0">
                        <a:spAutoFit/>
                      </a:bodyPr>
                      <a:lstStyle/>
                      <a:p>
                        <a:pPr algn="ctr"/>
                        <a:r>
                          <a:rPr lang="es-SV" sz="800" dirty="0" smtClean="0">
                            <a:latin typeface="Calibri" pitchFamily="34" charset="0"/>
                          </a:rPr>
                          <a:t>OZATLAN</a:t>
                        </a:r>
                        <a:endParaRPr lang="es-SV" sz="800" dirty="0">
                          <a:latin typeface="Calibri" pitchFamily="34" charset="0"/>
                        </a:endParaRPr>
                      </a:p>
                    </p:txBody>
                  </p:sp>
                  <p:sp>
                    <p:nvSpPr>
                      <p:cNvPr id="576" name="575 CuadroTexto"/>
                      <p:cNvSpPr txBox="1"/>
                      <p:nvPr/>
                    </p:nvSpPr>
                    <p:spPr>
                      <a:xfrm>
                        <a:off x="3962028" y="4719330"/>
                        <a:ext cx="936104" cy="215444"/>
                      </a:xfrm>
                      <a:prstGeom prst="rect">
                        <a:avLst/>
                      </a:prstGeom>
                      <a:noFill/>
                    </p:spPr>
                    <p:txBody>
                      <a:bodyPr wrap="square" rtlCol="0">
                        <a:spAutoFit/>
                      </a:bodyPr>
                      <a:lstStyle/>
                      <a:p>
                        <a:pPr algn="ctr"/>
                        <a:r>
                          <a:rPr lang="es-SV" sz="800" dirty="0" smtClean="0">
                            <a:latin typeface="Calibri" pitchFamily="34" charset="0"/>
                          </a:rPr>
                          <a:t>PEDREGAL</a:t>
                        </a:r>
                        <a:endParaRPr lang="es-SV" sz="800" dirty="0">
                          <a:latin typeface="Calibri" pitchFamily="34" charset="0"/>
                        </a:endParaRPr>
                      </a:p>
                    </p:txBody>
                  </p:sp>
                  <p:sp>
                    <p:nvSpPr>
                      <p:cNvPr id="577" name="576 CuadroTexto"/>
                      <p:cNvSpPr txBox="1"/>
                      <p:nvPr/>
                    </p:nvSpPr>
                    <p:spPr>
                      <a:xfrm>
                        <a:off x="6328767" y="4274046"/>
                        <a:ext cx="936104" cy="215444"/>
                      </a:xfrm>
                      <a:prstGeom prst="rect">
                        <a:avLst/>
                      </a:prstGeom>
                      <a:noFill/>
                    </p:spPr>
                    <p:txBody>
                      <a:bodyPr wrap="square" rtlCol="0">
                        <a:spAutoFit/>
                      </a:bodyPr>
                      <a:lstStyle/>
                      <a:p>
                        <a:pPr algn="ctr"/>
                        <a:r>
                          <a:rPr lang="es-SV" sz="800" dirty="0" smtClean="0">
                            <a:latin typeface="Calibri" pitchFamily="34" charset="0"/>
                          </a:rPr>
                          <a:t>SAN MIGUEL</a:t>
                        </a:r>
                        <a:endParaRPr lang="es-SV" sz="800" dirty="0">
                          <a:latin typeface="Calibri" pitchFamily="34" charset="0"/>
                        </a:endParaRPr>
                      </a:p>
                    </p:txBody>
                  </p:sp>
                  <p:sp>
                    <p:nvSpPr>
                      <p:cNvPr id="578" name="577 CuadroTexto"/>
                      <p:cNvSpPr txBox="1"/>
                      <p:nvPr/>
                    </p:nvSpPr>
                    <p:spPr>
                      <a:xfrm>
                        <a:off x="3300239" y="2915419"/>
                        <a:ext cx="936104" cy="215444"/>
                      </a:xfrm>
                      <a:prstGeom prst="rect">
                        <a:avLst/>
                      </a:prstGeom>
                      <a:noFill/>
                    </p:spPr>
                    <p:txBody>
                      <a:bodyPr wrap="square" rtlCol="0">
                        <a:spAutoFit/>
                      </a:bodyPr>
                      <a:lstStyle/>
                      <a:p>
                        <a:pPr algn="ctr"/>
                        <a:r>
                          <a:rPr lang="es-SV" sz="800" dirty="0" smtClean="0">
                            <a:latin typeface="Calibri" pitchFamily="34" charset="0"/>
                          </a:rPr>
                          <a:t>NEJAPA</a:t>
                        </a:r>
                        <a:endParaRPr lang="es-SV" sz="800" dirty="0">
                          <a:latin typeface="Calibri" pitchFamily="34" charset="0"/>
                        </a:endParaRPr>
                      </a:p>
                    </p:txBody>
                  </p:sp>
                  <p:sp>
                    <p:nvSpPr>
                      <p:cNvPr id="579" name="578 CuadroTexto"/>
                      <p:cNvSpPr txBox="1"/>
                      <p:nvPr/>
                    </p:nvSpPr>
                    <p:spPr>
                      <a:xfrm>
                        <a:off x="3641057" y="3284373"/>
                        <a:ext cx="936104" cy="292388"/>
                      </a:xfrm>
                      <a:prstGeom prst="rect">
                        <a:avLst/>
                      </a:prstGeom>
                      <a:noFill/>
                    </p:spPr>
                    <p:txBody>
                      <a:bodyPr wrap="square" rtlCol="0">
                        <a:spAutoFit/>
                      </a:bodyPr>
                      <a:lstStyle/>
                      <a:p>
                        <a:pPr algn="r"/>
                        <a:r>
                          <a:rPr lang="es-SV" sz="650" dirty="0" smtClean="0">
                            <a:latin typeface="Calibri" pitchFamily="34" charset="0"/>
                          </a:rPr>
                          <a:t>SAN RAFAEL</a:t>
                        </a:r>
                      </a:p>
                      <a:p>
                        <a:pPr algn="r"/>
                        <a:r>
                          <a:rPr lang="es-SV" sz="650" dirty="0" smtClean="0">
                            <a:latin typeface="Calibri" pitchFamily="34" charset="0"/>
                          </a:rPr>
                          <a:t>CEDROS</a:t>
                        </a:r>
                        <a:endParaRPr lang="es-SV" sz="650" dirty="0">
                          <a:latin typeface="Calibri" pitchFamily="34" charset="0"/>
                        </a:endParaRPr>
                      </a:p>
                    </p:txBody>
                  </p:sp>
                  <p:sp>
                    <p:nvSpPr>
                      <p:cNvPr id="580" name="579 CuadroTexto"/>
                      <p:cNvSpPr txBox="1"/>
                      <p:nvPr/>
                    </p:nvSpPr>
                    <p:spPr>
                      <a:xfrm>
                        <a:off x="2665884" y="3316734"/>
                        <a:ext cx="1512168" cy="276999"/>
                      </a:xfrm>
                      <a:prstGeom prst="rect">
                        <a:avLst/>
                      </a:prstGeom>
                      <a:noFill/>
                    </p:spPr>
                    <p:txBody>
                      <a:bodyPr wrap="square" rtlCol="0">
                        <a:spAutoFit/>
                      </a:bodyPr>
                      <a:lstStyle/>
                      <a:p>
                        <a:pPr algn="ctr"/>
                        <a:r>
                          <a:rPr lang="es-SV" sz="600" dirty="0" smtClean="0">
                            <a:latin typeface="Calibri" pitchFamily="34" charset="0"/>
                          </a:rPr>
                          <a:t>SAN ANTONIO</a:t>
                        </a:r>
                      </a:p>
                      <a:p>
                        <a:pPr algn="ctr"/>
                        <a:r>
                          <a:rPr lang="es-SV" sz="600" dirty="0" smtClean="0">
                            <a:latin typeface="Calibri" pitchFamily="34" charset="0"/>
                          </a:rPr>
                          <a:t>ABAD</a:t>
                        </a:r>
                        <a:endParaRPr lang="es-SV" sz="600" dirty="0">
                          <a:latin typeface="Calibri" pitchFamily="34" charset="0"/>
                        </a:endParaRPr>
                      </a:p>
                    </p:txBody>
                  </p:sp>
                  <p:sp>
                    <p:nvSpPr>
                      <p:cNvPr id="581" name="580 CuadroTexto"/>
                      <p:cNvSpPr txBox="1"/>
                      <p:nvPr/>
                    </p:nvSpPr>
                    <p:spPr>
                      <a:xfrm>
                        <a:off x="2794660" y="3930134"/>
                        <a:ext cx="936104" cy="338554"/>
                      </a:xfrm>
                      <a:prstGeom prst="rect">
                        <a:avLst/>
                      </a:prstGeom>
                      <a:noFill/>
                    </p:spPr>
                    <p:txBody>
                      <a:bodyPr wrap="square" rtlCol="0">
                        <a:spAutoFit/>
                      </a:bodyPr>
                      <a:lstStyle/>
                      <a:p>
                        <a:pPr algn="ctr"/>
                        <a:r>
                          <a:rPr lang="es-SV" sz="800" dirty="0" smtClean="0">
                            <a:latin typeface="Calibri" pitchFamily="34" charset="0"/>
                          </a:rPr>
                          <a:t>         NUEVO    CUSCATLAN</a:t>
                        </a:r>
                        <a:endParaRPr lang="es-SV" sz="800" dirty="0">
                          <a:latin typeface="Calibri" pitchFamily="34" charset="0"/>
                        </a:endParaRPr>
                      </a:p>
                    </p:txBody>
                  </p:sp>
                  <p:sp>
                    <p:nvSpPr>
                      <p:cNvPr id="582" name="581 CuadroTexto"/>
                      <p:cNvSpPr txBox="1"/>
                      <p:nvPr/>
                    </p:nvSpPr>
                    <p:spPr>
                      <a:xfrm>
                        <a:off x="3314844" y="4097010"/>
                        <a:ext cx="936104" cy="338554"/>
                      </a:xfrm>
                      <a:prstGeom prst="rect">
                        <a:avLst/>
                      </a:prstGeom>
                      <a:noFill/>
                    </p:spPr>
                    <p:txBody>
                      <a:bodyPr wrap="square" rtlCol="0">
                        <a:spAutoFit/>
                      </a:bodyPr>
                      <a:lstStyle/>
                      <a:p>
                        <a:pPr algn="ctr"/>
                        <a:r>
                          <a:rPr lang="es-SV" sz="800" dirty="0" smtClean="0">
                            <a:latin typeface="Calibri" pitchFamily="34" charset="0"/>
                          </a:rPr>
                          <a:t>SANTO</a:t>
                        </a:r>
                      </a:p>
                      <a:p>
                        <a:pPr algn="ctr"/>
                        <a:r>
                          <a:rPr lang="es-SV" sz="800" dirty="0" smtClean="0">
                            <a:latin typeface="Calibri" pitchFamily="34" charset="0"/>
                          </a:rPr>
                          <a:t>TOMAS</a:t>
                        </a:r>
                        <a:endParaRPr lang="es-SV" sz="800" dirty="0">
                          <a:latin typeface="Calibri" pitchFamily="34" charset="0"/>
                        </a:endParaRPr>
                      </a:p>
                    </p:txBody>
                  </p:sp>
                  <p:sp>
                    <p:nvSpPr>
                      <p:cNvPr id="583" name="582 CuadroTexto"/>
                      <p:cNvSpPr txBox="1"/>
                      <p:nvPr/>
                    </p:nvSpPr>
                    <p:spPr>
                      <a:xfrm>
                        <a:off x="3369072" y="3501008"/>
                        <a:ext cx="936104" cy="153888"/>
                      </a:xfrm>
                      <a:prstGeom prst="rect">
                        <a:avLst/>
                      </a:prstGeom>
                      <a:noFill/>
                    </p:spPr>
                    <p:txBody>
                      <a:bodyPr wrap="square" rtlCol="0">
                        <a:spAutoFit/>
                      </a:bodyPr>
                      <a:lstStyle/>
                      <a:p>
                        <a:pPr algn="ctr"/>
                        <a:r>
                          <a:rPr lang="es-SV" sz="400" dirty="0" smtClean="0">
                            <a:latin typeface="Calibri" pitchFamily="34" charset="0"/>
                          </a:rPr>
                          <a:t>SOYAPANGO</a:t>
                        </a:r>
                        <a:endParaRPr lang="es-SV" sz="400" dirty="0">
                          <a:latin typeface="Calibri" pitchFamily="34" charset="0"/>
                        </a:endParaRPr>
                      </a:p>
                    </p:txBody>
                  </p:sp>
                  <p:sp>
                    <p:nvSpPr>
                      <p:cNvPr id="584" name="583 CuadroTexto"/>
                      <p:cNvSpPr txBox="1"/>
                      <p:nvPr/>
                    </p:nvSpPr>
                    <p:spPr>
                      <a:xfrm>
                        <a:off x="3013224" y="3752493"/>
                        <a:ext cx="936104" cy="246221"/>
                      </a:xfrm>
                      <a:prstGeom prst="rect">
                        <a:avLst/>
                      </a:prstGeom>
                      <a:noFill/>
                    </p:spPr>
                    <p:txBody>
                      <a:bodyPr wrap="square" rtlCol="0">
                        <a:spAutoFit/>
                      </a:bodyPr>
                      <a:lstStyle/>
                      <a:p>
                        <a:pPr algn="r"/>
                        <a:r>
                          <a:rPr lang="es-SV" sz="500" dirty="0" smtClean="0">
                            <a:latin typeface="Calibri" pitchFamily="34" charset="0"/>
                          </a:rPr>
                          <a:t>SAN</a:t>
                        </a:r>
                      </a:p>
                      <a:p>
                        <a:pPr algn="r"/>
                        <a:r>
                          <a:rPr lang="es-SV" sz="500" dirty="0" smtClean="0">
                            <a:latin typeface="Calibri" pitchFamily="34" charset="0"/>
                          </a:rPr>
                          <a:t>BARTOLO</a:t>
                        </a:r>
                        <a:endParaRPr lang="es-SV" sz="500" dirty="0">
                          <a:latin typeface="Calibri" pitchFamily="34" charset="0"/>
                        </a:endParaRPr>
                      </a:p>
                    </p:txBody>
                  </p:sp>
                  <p:sp>
                    <p:nvSpPr>
                      <p:cNvPr id="585" name="584 CuadroTexto"/>
                      <p:cNvSpPr txBox="1"/>
                      <p:nvPr/>
                    </p:nvSpPr>
                    <p:spPr>
                      <a:xfrm>
                        <a:off x="3769911" y="3852599"/>
                        <a:ext cx="936104" cy="338554"/>
                      </a:xfrm>
                      <a:prstGeom prst="rect">
                        <a:avLst/>
                      </a:prstGeom>
                      <a:noFill/>
                    </p:spPr>
                    <p:txBody>
                      <a:bodyPr wrap="square" rtlCol="0">
                        <a:spAutoFit/>
                      </a:bodyPr>
                      <a:lstStyle/>
                      <a:p>
                        <a:pPr algn="ctr"/>
                        <a:r>
                          <a:rPr lang="es-SV" sz="800" dirty="0" smtClean="0">
                            <a:latin typeface="Calibri" pitchFamily="34" charset="0"/>
                          </a:rPr>
                          <a:t>SAN</a:t>
                        </a:r>
                      </a:p>
                      <a:p>
                        <a:pPr algn="ctr"/>
                        <a:r>
                          <a:rPr lang="es-SV" sz="800" dirty="0" smtClean="0">
                            <a:latin typeface="Calibri" pitchFamily="34" charset="0"/>
                          </a:rPr>
                          <a:t>MARTIN</a:t>
                        </a:r>
                        <a:endParaRPr lang="es-SV" sz="800" dirty="0">
                          <a:latin typeface="Calibri" pitchFamily="34" charset="0"/>
                        </a:endParaRPr>
                      </a:p>
                    </p:txBody>
                  </p:sp>
                </p:grpSp>
                <p:sp>
                  <p:nvSpPr>
                    <p:cNvPr id="562" name="210 CuadroTexto"/>
                    <p:cNvSpPr txBox="1"/>
                    <p:nvPr/>
                  </p:nvSpPr>
                  <p:spPr>
                    <a:xfrm>
                      <a:off x="4547617" y="4687044"/>
                      <a:ext cx="936104" cy="215444"/>
                    </a:xfrm>
                    <a:prstGeom prst="rect">
                      <a:avLst/>
                    </a:prstGeom>
                    <a:noFill/>
                  </p:spPr>
                  <p:txBody>
                    <a:bodyPr wrap="square" rtlCol="0">
                      <a:spAutoFit/>
                    </a:bodyPr>
                    <a:lstStyle/>
                    <a:p>
                      <a:pPr algn="ctr"/>
                      <a:r>
                        <a:rPr lang="es-SV" sz="800" dirty="0" smtClean="0">
                          <a:latin typeface="Calibri" pitchFamily="34" charset="0"/>
                        </a:rPr>
                        <a:t>TECOLUCA</a:t>
                      </a:r>
                      <a:endParaRPr lang="es-SV" sz="800" dirty="0">
                        <a:latin typeface="Calibri" pitchFamily="34" charset="0"/>
                      </a:endParaRPr>
                    </a:p>
                  </p:txBody>
                </p:sp>
                <p:sp>
                  <p:nvSpPr>
                    <p:cNvPr id="563" name="211 CuadroTexto"/>
                    <p:cNvSpPr txBox="1"/>
                    <p:nvPr/>
                  </p:nvSpPr>
                  <p:spPr>
                    <a:xfrm>
                      <a:off x="6988264" y="3811900"/>
                      <a:ext cx="1368152" cy="338554"/>
                    </a:xfrm>
                    <a:prstGeom prst="rect">
                      <a:avLst/>
                    </a:prstGeom>
                    <a:noFill/>
                  </p:spPr>
                  <p:txBody>
                    <a:bodyPr wrap="square" rtlCol="0">
                      <a:spAutoFit/>
                    </a:bodyPr>
                    <a:lstStyle/>
                    <a:p>
                      <a:pPr algn="ctr"/>
                      <a:r>
                        <a:rPr lang="es-SV" sz="800" dirty="0" smtClean="0">
                          <a:latin typeface="Calibri" pitchFamily="34" charset="0"/>
                        </a:rPr>
                        <a:t>INTERCONEXION CON HONDURAS</a:t>
                      </a:r>
                      <a:endParaRPr lang="es-SV" sz="800" dirty="0">
                        <a:latin typeface="Calibri" pitchFamily="34" charset="0"/>
                      </a:endParaRPr>
                    </a:p>
                  </p:txBody>
                </p:sp>
              </p:grpSp>
            </p:grpSp>
            <p:sp>
              <p:nvSpPr>
                <p:cNvPr id="558" name="557 CuadroTexto"/>
                <p:cNvSpPr txBox="1"/>
                <p:nvPr/>
              </p:nvSpPr>
              <p:spPr>
                <a:xfrm>
                  <a:off x="251520" y="2262014"/>
                  <a:ext cx="1368152" cy="338554"/>
                </a:xfrm>
                <a:prstGeom prst="rect">
                  <a:avLst/>
                </a:prstGeom>
                <a:noFill/>
              </p:spPr>
              <p:txBody>
                <a:bodyPr wrap="square" rtlCol="0">
                  <a:spAutoFit/>
                </a:bodyPr>
                <a:lstStyle/>
                <a:p>
                  <a:pPr algn="ctr"/>
                  <a:r>
                    <a:rPr lang="es-SV" sz="800" dirty="0" smtClean="0">
                      <a:latin typeface="Calibri" pitchFamily="34" charset="0"/>
                    </a:rPr>
                    <a:t>INTERCONEXION CON GUATEMALA</a:t>
                  </a:r>
                  <a:endParaRPr lang="es-SV" sz="800" dirty="0">
                    <a:latin typeface="Calibri" pitchFamily="34" charset="0"/>
                  </a:endParaRPr>
                </a:p>
              </p:txBody>
            </p:sp>
          </p:grpSp>
          <p:sp>
            <p:nvSpPr>
              <p:cNvPr id="556" name="555 Elipse"/>
              <p:cNvSpPr/>
              <p:nvPr/>
            </p:nvSpPr>
            <p:spPr>
              <a:xfrm>
                <a:off x="2857404" y="3429000"/>
                <a:ext cx="126000" cy="126000"/>
              </a:xfrm>
              <a:prstGeom prst="ellipse">
                <a:avLst/>
              </a:prstGeom>
              <a:solidFill>
                <a:srgbClr val="FFFF00"/>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800" dirty="0" smtClean="0">
                    <a:solidFill>
                      <a:srgbClr val="C00000"/>
                    </a:solidFill>
                    <a:latin typeface="Calibri" pitchFamily="34" charset="0"/>
                  </a:rPr>
                  <a:t>T</a:t>
                </a:r>
                <a:endParaRPr lang="es-SV" sz="800" dirty="0">
                  <a:solidFill>
                    <a:srgbClr val="C00000"/>
                  </a:solidFill>
                  <a:latin typeface="Calibri" pitchFamily="34" charset="0"/>
                </a:endParaRPr>
              </a:p>
            </p:txBody>
          </p:sp>
        </p:grpSp>
        <p:cxnSp>
          <p:nvCxnSpPr>
            <p:cNvPr id="353" name="352 Conector recto"/>
            <p:cNvCxnSpPr/>
            <p:nvPr/>
          </p:nvCxnSpPr>
          <p:spPr>
            <a:xfrm rot="8100000">
              <a:off x="2791371" y="4383181"/>
              <a:ext cx="9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4" name="353 Conector recto"/>
            <p:cNvCxnSpPr/>
            <p:nvPr/>
          </p:nvCxnSpPr>
          <p:spPr>
            <a:xfrm>
              <a:off x="2771800" y="4413844"/>
              <a:ext cx="36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5" name="354 Conector recto"/>
            <p:cNvCxnSpPr/>
            <p:nvPr/>
          </p:nvCxnSpPr>
          <p:spPr>
            <a:xfrm rot="5400000">
              <a:off x="2645800" y="4477361"/>
              <a:ext cx="252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6" name="355 Conector recto"/>
            <p:cNvCxnSpPr/>
            <p:nvPr/>
          </p:nvCxnSpPr>
          <p:spPr>
            <a:xfrm rot="8100000">
              <a:off x="3055020" y="3819694"/>
              <a:ext cx="9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7" name="356 Conector recto"/>
            <p:cNvCxnSpPr/>
            <p:nvPr/>
          </p:nvCxnSpPr>
          <p:spPr>
            <a:xfrm>
              <a:off x="3031113" y="3850357"/>
              <a:ext cx="36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58" name="357 Elipse"/>
            <p:cNvSpPr/>
            <p:nvPr/>
          </p:nvSpPr>
          <p:spPr>
            <a:xfrm>
              <a:off x="3087246" y="3703289"/>
              <a:ext cx="126000" cy="126000"/>
            </a:xfrm>
            <a:prstGeom prst="ellipse">
              <a:avLst/>
            </a:prstGeom>
            <a:solidFill>
              <a:srgbClr val="FFFF00"/>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800" dirty="0" smtClean="0">
                  <a:solidFill>
                    <a:srgbClr val="C00000"/>
                  </a:solidFill>
                  <a:latin typeface="Calibri" pitchFamily="34" charset="0"/>
                </a:rPr>
                <a:t>T</a:t>
              </a:r>
              <a:endParaRPr lang="es-SV" sz="800" dirty="0">
                <a:solidFill>
                  <a:srgbClr val="C00000"/>
                </a:solidFill>
                <a:latin typeface="Calibri" pitchFamily="34" charset="0"/>
              </a:endParaRPr>
            </a:p>
          </p:txBody>
        </p:sp>
      </p:grpSp>
      <p:grpSp>
        <p:nvGrpSpPr>
          <p:cNvPr id="614" name="262 Grupo"/>
          <p:cNvGrpSpPr/>
          <p:nvPr/>
        </p:nvGrpSpPr>
        <p:grpSpPr>
          <a:xfrm>
            <a:off x="756112" y="1182663"/>
            <a:ext cx="2080840" cy="1158022"/>
            <a:chOff x="554946" y="5439330"/>
            <a:chExt cx="2080840" cy="1158022"/>
          </a:xfrm>
        </p:grpSpPr>
        <p:cxnSp>
          <p:nvCxnSpPr>
            <p:cNvPr id="615" name="614 Conector recto"/>
            <p:cNvCxnSpPr/>
            <p:nvPr/>
          </p:nvCxnSpPr>
          <p:spPr>
            <a:xfrm>
              <a:off x="554946" y="5549056"/>
              <a:ext cx="252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6" name="615 Conector recto"/>
            <p:cNvCxnSpPr/>
            <p:nvPr/>
          </p:nvCxnSpPr>
          <p:spPr>
            <a:xfrm>
              <a:off x="554946" y="5693072"/>
              <a:ext cx="252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17" name="616 Elipse"/>
            <p:cNvSpPr/>
            <p:nvPr/>
          </p:nvSpPr>
          <p:spPr>
            <a:xfrm>
              <a:off x="701584" y="6206180"/>
              <a:ext cx="126000" cy="126000"/>
            </a:xfrm>
            <a:prstGeom prst="ellipse">
              <a:avLst/>
            </a:prstGeom>
            <a:solidFill>
              <a:srgbClr val="92D050"/>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800" dirty="0">
                  <a:solidFill>
                    <a:schemeClr val="tx1"/>
                  </a:solidFill>
                  <a:latin typeface="Calibri" pitchFamily="34" charset="0"/>
                </a:rPr>
                <a:t>G</a:t>
              </a:r>
            </a:p>
          </p:txBody>
        </p:sp>
        <p:sp>
          <p:nvSpPr>
            <p:cNvPr id="618" name="617 Elipse"/>
            <p:cNvSpPr/>
            <p:nvPr/>
          </p:nvSpPr>
          <p:spPr>
            <a:xfrm>
              <a:off x="694998" y="6016444"/>
              <a:ext cx="126000" cy="126000"/>
            </a:xfrm>
            <a:prstGeom prst="ellipse">
              <a:avLst/>
            </a:prstGeom>
            <a:solidFill>
              <a:srgbClr val="00B0F0"/>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800" dirty="0" smtClean="0">
                  <a:solidFill>
                    <a:schemeClr val="tx1"/>
                  </a:solidFill>
                  <a:latin typeface="Calibri" pitchFamily="34" charset="0"/>
                </a:rPr>
                <a:t>H</a:t>
              </a:r>
              <a:endParaRPr lang="es-SV" sz="800" dirty="0">
                <a:solidFill>
                  <a:schemeClr val="tx1"/>
                </a:solidFill>
                <a:latin typeface="Calibri" pitchFamily="34" charset="0"/>
              </a:endParaRPr>
            </a:p>
          </p:txBody>
        </p:sp>
        <p:sp>
          <p:nvSpPr>
            <p:cNvPr id="619" name="618 Elipse"/>
            <p:cNvSpPr/>
            <p:nvPr/>
          </p:nvSpPr>
          <p:spPr>
            <a:xfrm>
              <a:off x="698808" y="6407346"/>
              <a:ext cx="126000" cy="126000"/>
            </a:xfrm>
            <a:prstGeom prst="ellipse">
              <a:avLst/>
            </a:prstGeom>
            <a:solidFill>
              <a:srgbClr val="FFFF00"/>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800" dirty="0" smtClean="0">
                  <a:solidFill>
                    <a:srgbClr val="C00000"/>
                  </a:solidFill>
                  <a:latin typeface="Calibri" pitchFamily="34" charset="0"/>
                </a:rPr>
                <a:t>T</a:t>
              </a:r>
              <a:endParaRPr lang="es-SV" sz="800" dirty="0">
                <a:solidFill>
                  <a:srgbClr val="C00000"/>
                </a:solidFill>
                <a:latin typeface="Calibri" pitchFamily="34" charset="0"/>
              </a:endParaRPr>
            </a:p>
          </p:txBody>
        </p:sp>
        <p:sp>
          <p:nvSpPr>
            <p:cNvPr id="620" name="619 CuadroTexto"/>
            <p:cNvSpPr txBox="1"/>
            <p:nvPr/>
          </p:nvSpPr>
          <p:spPr>
            <a:xfrm>
              <a:off x="842442" y="5439330"/>
              <a:ext cx="1773912" cy="215444"/>
            </a:xfrm>
            <a:prstGeom prst="rect">
              <a:avLst/>
            </a:prstGeom>
            <a:noFill/>
          </p:spPr>
          <p:txBody>
            <a:bodyPr wrap="square" rtlCol="0">
              <a:spAutoFit/>
            </a:bodyPr>
            <a:lstStyle/>
            <a:p>
              <a:r>
                <a:rPr lang="es-SV" sz="800" dirty="0" smtClean="0">
                  <a:latin typeface="Calibri" pitchFamily="34" charset="0"/>
                </a:rPr>
                <a:t>LINEA DE TRANSMISION 115 KV</a:t>
              </a:r>
              <a:endParaRPr lang="es-SV" sz="800" dirty="0">
                <a:latin typeface="Calibri" pitchFamily="34" charset="0"/>
              </a:endParaRPr>
            </a:p>
          </p:txBody>
        </p:sp>
        <p:sp>
          <p:nvSpPr>
            <p:cNvPr id="621" name="620 CuadroTexto"/>
            <p:cNvSpPr txBox="1"/>
            <p:nvPr/>
          </p:nvSpPr>
          <p:spPr>
            <a:xfrm>
              <a:off x="842442" y="5591730"/>
              <a:ext cx="1773912" cy="215444"/>
            </a:xfrm>
            <a:prstGeom prst="rect">
              <a:avLst/>
            </a:prstGeom>
            <a:noFill/>
          </p:spPr>
          <p:txBody>
            <a:bodyPr wrap="square" rtlCol="0">
              <a:spAutoFit/>
            </a:bodyPr>
            <a:lstStyle/>
            <a:p>
              <a:r>
                <a:rPr lang="es-SV" sz="800" dirty="0" smtClean="0">
                  <a:latin typeface="Calibri" pitchFamily="34" charset="0"/>
                </a:rPr>
                <a:t>LINEA DE TRANSMISION 230 KV</a:t>
              </a:r>
              <a:endParaRPr lang="es-SV" sz="800" dirty="0">
                <a:latin typeface="Calibri" pitchFamily="34" charset="0"/>
              </a:endParaRPr>
            </a:p>
          </p:txBody>
        </p:sp>
        <p:sp>
          <p:nvSpPr>
            <p:cNvPr id="622" name="621 CuadroTexto"/>
            <p:cNvSpPr txBox="1"/>
            <p:nvPr/>
          </p:nvSpPr>
          <p:spPr>
            <a:xfrm>
              <a:off x="861874" y="6177314"/>
              <a:ext cx="1773912" cy="215444"/>
            </a:xfrm>
            <a:prstGeom prst="rect">
              <a:avLst/>
            </a:prstGeom>
            <a:noFill/>
          </p:spPr>
          <p:txBody>
            <a:bodyPr wrap="square" rtlCol="0">
              <a:spAutoFit/>
            </a:bodyPr>
            <a:lstStyle/>
            <a:p>
              <a:r>
                <a:rPr lang="es-SV" sz="800" dirty="0" smtClean="0">
                  <a:latin typeface="Calibri" pitchFamily="34" charset="0"/>
                </a:rPr>
                <a:t>GENERACION GEOTERMICA</a:t>
              </a:r>
              <a:endParaRPr lang="es-SV" sz="800" dirty="0">
                <a:latin typeface="Calibri" pitchFamily="34" charset="0"/>
              </a:endParaRPr>
            </a:p>
          </p:txBody>
        </p:sp>
        <p:sp>
          <p:nvSpPr>
            <p:cNvPr id="623" name="622 CuadroTexto"/>
            <p:cNvSpPr txBox="1"/>
            <p:nvPr/>
          </p:nvSpPr>
          <p:spPr>
            <a:xfrm>
              <a:off x="853872" y="5981104"/>
              <a:ext cx="1773912" cy="215444"/>
            </a:xfrm>
            <a:prstGeom prst="rect">
              <a:avLst/>
            </a:prstGeom>
            <a:noFill/>
          </p:spPr>
          <p:txBody>
            <a:bodyPr wrap="square" rtlCol="0">
              <a:spAutoFit/>
            </a:bodyPr>
            <a:lstStyle/>
            <a:p>
              <a:r>
                <a:rPr lang="es-SV" sz="800" dirty="0" smtClean="0">
                  <a:latin typeface="Calibri" pitchFamily="34" charset="0"/>
                </a:rPr>
                <a:t>GENERACION HIDROELECTRICA</a:t>
              </a:r>
              <a:endParaRPr lang="es-SV" sz="800" dirty="0">
                <a:latin typeface="Calibri" pitchFamily="34" charset="0"/>
              </a:endParaRPr>
            </a:p>
          </p:txBody>
        </p:sp>
        <p:sp>
          <p:nvSpPr>
            <p:cNvPr id="624" name="623 CuadroTexto"/>
            <p:cNvSpPr txBox="1"/>
            <p:nvPr/>
          </p:nvSpPr>
          <p:spPr>
            <a:xfrm>
              <a:off x="853872" y="6381908"/>
              <a:ext cx="1773912" cy="215444"/>
            </a:xfrm>
            <a:prstGeom prst="rect">
              <a:avLst/>
            </a:prstGeom>
            <a:noFill/>
          </p:spPr>
          <p:txBody>
            <a:bodyPr wrap="square" rtlCol="0">
              <a:spAutoFit/>
            </a:bodyPr>
            <a:lstStyle/>
            <a:p>
              <a:r>
                <a:rPr lang="es-SV" sz="800" dirty="0" smtClean="0">
                  <a:latin typeface="Calibri" pitchFamily="34" charset="0"/>
                </a:rPr>
                <a:t>GENERACION TERMICA</a:t>
              </a:r>
              <a:endParaRPr lang="es-SV" sz="800" dirty="0">
                <a:latin typeface="Calibri" pitchFamily="34" charset="0"/>
              </a:endParaRPr>
            </a:p>
          </p:txBody>
        </p:sp>
      </p:grpSp>
      <p:cxnSp>
        <p:nvCxnSpPr>
          <p:cNvPr id="625" name="624 Conector angular"/>
          <p:cNvCxnSpPr/>
          <p:nvPr/>
        </p:nvCxnSpPr>
        <p:spPr>
          <a:xfrm rot="5400000">
            <a:off x="6948661" y="5862787"/>
            <a:ext cx="1296146" cy="795"/>
          </a:xfrm>
          <a:prstGeom prst="bentConnector3">
            <a:avLst>
              <a:gd name="adj1" fmla="val 50000"/>
            </a:avLst>
          </a:prstGeom>
          <a:ln w="9525">
            <a:solidFill>
              <a:schemeClr val="bg1">
                <a:lumMod val="65000"/>
              </a:schemeClr>
            </a:solidFill>
            <a:prstDash val="sysDash"/>
            <a:headEnd type="oval" w="lg" len="med"/>
          </a:ln>
        </p:spPr>
        <p:style>
          <a:lnRef idx="1">
            <a:schemeClr val="accent1"/>
          </a:lnRef>
          <a:fillRef idx="0">
            <a:schemeClr val="accent1"/>
          </a:fillRef>
          <a:effectRef idx="0">
            <a:schemeClr val="accent1"/>
          </a:effectRef>
          <a:fontRef idx="minor">
            <a:schemeClr val="tx1"/>
          </a:fontRef>
        </p:style>
      </p:cxnSp>
      <p:sp>
        <p:nvSpPr>
          <p:cNvPr id="626" name="625 CuadroTexto"/>
          <p:cNvSpPr txBox="1"/>
          <p:nvPr/>
        </p:nvSpPr>
        <p:spPr>
          <a:xfrm>
            <a:off x="4224983" y="5949280"/>
            <a:ext cx="958271" cy="246221"/>
          </a:xfrm>
          <a:prstGeom prst="rect">
            <a:avLst/>
          </a:prstGeom>
          <a:noFill/>
        </p:spPr>
        <p:txBody>
          <a:bodyPr wrap="square" rtlCol="0">
            <a:spAutoFit/>
          </a:bodyPr>
          <a:lstStyle/>
          <a:p>
            <a:pPr algn="just"/>
            <a:r>
              <a:rPr lang="es-SV" sz="1000" b="1" dirty="0" smtClean="0">
                <a:latin typeface="Calibri" pitchFamily="34" charset="0"/>
              </a:rPr>
              <a:t>AES-</a:t>
            </a:r>
            <a:r>
              <a:rPr lang="es-SV" sz="1000" b="1" dirty="0" err="1" smtClean="0">
                <a:latin typeface="Calibri" pitchFamily="34" charset="0"/>
              </a:rPr>
              <a:t>Nejapa</a:t>
            </a:r>
            <a:endParaRPr lang="es-SV" sz="1000" b="1" dirty="0">
              <a:latin typeface="Calibri" pitchFamily="34" charset="0"/>
            </a:endParaRPr>
          </a:p>
        </p:txBody>
      </p:sp>
      <p:sp>
        <p:nvSpPr>
          <p:cNvPr id="627" name="626 CuadroTexto"/>
          <p:cNvSpPr txBox="1"/>
          <p:nvPr/>
        </p:nvSpPr>
        <p:spPr>
          <a:xfrm>
            <a:off x="1897605" y="5373216"/>
            <a:ext cx="923729" cy="246221"/>
          </a:xfrm>
          <a:prstGeom prst="rect">
            <a:avLst/>
          </a:prstGeom>
          <a:noFill/>
        </p:spPr>
        <p:txBody>
          <a:bodyPr wrap="square" rtlCol="0">
            <a:spAutoFit/>
          </a:bodyPr>
          <a:lstStyle/>
          <a:p>
            <a:pPr algn="just"/>
            <a:r>
              <a:rPr lang="es-SV" sz="1000" b="1" dirty="0" err="1" smtClean="0">
                <a:latin typeface="Calibri" pitchFamily="34" charset="0"/>
              </a:rPr>
              <a:t>Termopuerto</a:t>
            </a:r>
            <a:endParaRPr lang="es-SV" sz="1000" dirty="0">
              <a:latin typeface="Calibri" pitchFamily="34" charset="0"/>
            </a:endParaRPr>
          </a:p>
        </p:txBody>
      </p:sp>
      <p:cxnSp>
        <p:nvCxnSpPr>
          <p:cNvPr id="628" name="627 Conector angular"/>
          <p:cNvCxnSpPr/>
          <p:nvPr/>
        </p:nvCxnSpPr>
        <p:spPr>
          <a:xfrm rot="5400000">
            <a:off x="2340149" y="5143500"/>
            <a:ext cx="1007318" cy="1588"/>
          </a:xfrm>
          <a:prstGeom prst="bentConnector3">
            <a:avLst>
              <a:gd name="adj1" fmla="val 50000"/>
            </a:avLst>
          </a:prstGeom>
          <a:ln>
            <a:solidFill>
              <a:schemeClr val="bg1">
                <a:lumMod val="65000"/>
              </a:schemeClr>
            </a:solidFill>
            <a:prstDash val="sysDash"/>
            <a:headEnd type="oval" w="lg" len="med"/>
          </a:ln>
        </p:spPr>
        <p:style>
          <a:lnRef idx="1">
            <a:schemeClr val="accent1"/>
          </a:lnRef>
          <a:fillRef idx="0">
            <a:schemeClr val="accent1"/>
          </a:fillRef>
          <a:effectRef idx="0">
            <a:schemeClr val="accent1"/>
          </a:effectRef>
          <a:fontRef idx="minor">
            <a:schemeClr val="tx1"/>
          </a:fontRef>
        </p:style>
      </p:cxnSp>
      <p:cxnSp>
        <p:nvCxnSpPr>
          <p:cNvPr id="629" name="628 Conector recto"/>
          <p:cNvCxnSpPr/>
          <p:nvPr/>
        </p:nvCxnSpPr>
        <p:spPr>
          <a:xfrm rot="16200000" flipH="1">
            <a:off x="3717045" y="5017375"/>
            <a:ext cx="1835634" cy="1"/>
          </a:xfrm>
          <a:prstGeom prst="line">
            <a:avLst/>
          </a:prstGeom>
          <a:ln>
            <a:solidFill>
              <a:schemeClr val="bg1">
                <a:lumMod val="65000"/>
              </a:schemeClr>
            </a:solidFill>
            <a:prstDash val="sysDash"/>
            <a:headEnd type="oval" w="lg" len="med"/>
          </a:ln>
        </p:spPr>
        <p:style>
          <a:lnRef idx="1">
            <a:schemeClr val="accent1"/>
          </a:lnRef>
          <a:fillRef idx="0">
            <a:schemeClr val="accent1"/>
          </a:fillRef>
          <a:effectRef idx="0">
            <a:schemeClr val="accent1"/>
          </a:effectRef>
          <a:fontRef idx="minor">
            <a:schemeClr val="tx1"/>
          </a:fontRef>
        </p:style>
      </p:cxnSp>
      <p:sp>
        <p:nvSpPr>
          <p:cNvPr id="630" name="629 CuadroTexto"/>
          <p:cNvSpPr txBox="1"/>
          <p:nvPr/>
        </p:nvSpPr>
        <p:spPr>
          <a:xfrm>
            <a:off x="3347864" y="1917412"/>
            <a:ext cx="936104" cy="215444"/>
          </a:xfrm>
          <a:prstGeom prst="rect">
            <a:avLst/>
          </a:prstGeom>
          <a:noFill/>
        </p:spPr>
        <p:txBody>
          <a:bodyPr wrap="square" rtlCol="0">
            <a:spAutoFit/>
          </a:bodyPr>
          <a:lstStyle/>
          <a:p>
            <a:pPr algn="ctr"/>
            <a:r>
              <a:rPr lang="es-SV" sz="800" dirty="0" smtClean="0">
                <a:latin typeface="Calibri" pitchFamily="34" charset="0"/>
              </a:rPr>
              <a:t>CESSA</a:t>
            </a:r>
            <a:endParaRPr lang="es-SV" sz="800" dirty="0">
              <a:latin typeface="Calibri" pitchFamily="34" charset="0"/>
            </a:endParaRPr>
          </a:p>
        </p:txBody>
      </p:sp>
      <p:sp>
        <p:nvSpPr>
          <p:cNvPr id="631" name="630 CuadroTexto"/>
          <p:cNvSpPr txBox="1"/>
          <p:nvPr/>
        </p:nvSpPr>
        <p:spPr>
          <a:xfrm>
            <a:off x="7020272" y="6413266"/>
            <a:ext cx="1309167" cy="400110"/>
          </a:xfrm>
          <a:prstGeom prst="rect">
            <a:avLst/>
          </a:prstGeom>
          <a:noFill/>
        </p:spPr>
        <p:txBody>
          <a:bodyPr wrap="square" rtlCol="0">
            <a:spAutoFit/>
          </a:bodyPr>
          <a:lstStyle/>
          <a:p>
            <a:pPr algn="just"/>
            <a:r>
              <a:rPr lang="es-SV" sz="1000" b="1" dirty="0" smtClean="0">
                <a:latin typeface="Calibri" pitchFamily="34" charset="0"/>
              </a:rPr>
              <a:t>Ingenio </a:t>
            </a:r>
          </a:p>
          <a:p>
            <a:pPr algn="just"/>
            <a:r>
              <a:rPr lang="es-SV" sz="1000" b="1" dirty="0" err="1" smtClean="0">
                <a:latin typeface="Calibri" pitchFamily="34" charset="0"/>
              </a:rPr>
              <a:t>Chaparrastique</a:t>
            </a:r>
            <a:endParaRPr lang="es-SV" sz="1000" dirty="0">
              <a:latin typeface="Calibri" pitchFamily="34" charset="0"/>
            </a:endParaRPr>
          </a:p>
        </p:txBody>
      </p:sp>
    </p:spTree>
    <p:extLst>
      <p:ext uri="{BB962C8B-B14F-4D97-AF65-F5344CB8AC3E}">
        <p14:creationId xmlns:p14="http://schemas.microsoft.com/office/powerpoint/2010/main" val="4055322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tx2">
                    <a:lumMod val="60000"/>
                    <a:lumOff val="40000"/>
                  </a:schemeClr>
                </a:solidFill>
              </a:rPr>
              <a:t>PARTE I:</a:t>
            </a:r>
            <a:r>
              <a:rPr lang="es-SV" b="1" dirty="0" smtClean="0">
                <a:solidFill>
                  <a:schemeClr val="tx2">
                    <a:lumMod val="60000"/>
                    <a:lumOff val="40000"/>
                  </a:schemeClr>
                </a:solidFill>
              </a:rPr>
              <a:t> CONTEXTO DEL SECTOR ENERGÉTICO.</a:t>
            </a:r>
            <a:endParaRPr lang="es-SV" b="1" dirty="0">
              <a:solidFill>
                <a:schemeClr val="tx2">
                  <a:lumMod val="60000"/>
                  <a:lumOff val="4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solidFill>
                  <a:schemeClr val="bg1"/>
                </a:solidFill>
              </a:rPr>
              <a:t>3</a:t>
            </a:r>
            <a:endParaRPr lang="es-SV" sz="2000" b="1" dirty="0">
              <a:solidFill>
                <a:schemeClr val="bg1"/>
              </a:solidFill>
            </a:endParaRPr>
          </a:p>
        </p:txBody>
      </p:sp>
      <p:sp>
        <p:nvSpPr>
          <p:cNvPr id="9" name="8 Cheurón"/>
          <p:cNvSpPr/>
          <p:nvPr/>
        </p:nvSpPr>
        <p:spPr>
          <a:xfrm rot="5400000">
            <a:off x="67214" y="173681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4</a:t>
            </a:r>
            <a:endParaRPr lang="es-SV" dirty="0">
              <a:solidFill>
                <a:schemeClr val="bg1"/>
              </a:solidFill>
            </a:endParaRPr>
          </a:p>
        </p:txBody>
      </p:sp>
      <p:sp>
        <p:nvSpPr>
          <p:cNvPr id="10" name="9 Cheurón"/>
          <p:cNvSpPr/>
          <p:nvPr/>
        </p:nvSpPr>
        <p:spPr>
          <a:xfrm rot="5400000">
            <a:off x="67214" y="231287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5</a:t>
            </a:r>
            <a:endParaRPr lang="es-SV"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11</a:t>
            </a:r>
            <a:endParaRPr lang="es-SV"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755576" y="692696"/>
            <a:ext cx="5688632"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smtClean="0">
                <a:solidFill>
                  <a:schemeClr val="tx1"/>
                </a:solidFill>
              </a:rPr>
              <a:t>3. Redes de Transmisión y Distribución.</a:t>
            </a:r>
            <a:endParaRPr lang="es-SV" b="1" u="sng" dirty="0">
              <a:solidFill>
                <a:schemeClr val="tx1"/>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844824"/>
            <a:ext cx="7491395"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5796136" y="1259468"/>
            <a:ext cx="3151825" cy="461665"/>
          </a:xfrm>
          <a:prstGeom prst="rect">
            <a:avLst/>
          </a:prstGeom>
        </p:spPr>
        <p:txBody>
          <a:bodyPr wrap="none">
            <a:spAutoFit/>
          </a:bodyPr>
          <a:lstStyle/>
          <a:p>
            <a:r>
              <a:rPr lang="es-SV" sz="2400" b="1" dirty="0"/>
              <a:t>Red de </a:t>
            </a:r>
            <a:r>
              <a:rPr lang="es-SV" sz="2400" b="1" dirty="0" smtClean="0"/>
              <a:t>Distribución:</a:t>
            </a:r>
            <a:endParaRPr lang="es-SV" sz="2400" dirty="0"/>
          </a:p>
        </p:txBody>
      </p:sp>
    </p:spTree>
    <p:extLst>
      <p:ext uri="{BB962C8B-B14F-4D97-AF65-F5344CB8AC3E}">
        <p14:creationId xmlns:p14="http://schemas.microsoft.com/office/powerpoint/2010/main" val="1773841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tx2">
                    <a:lumMod val="50000"/>
                  </a:schemeClr>
                </a:solidFill>
              </a:rPr>
              <a:t>PARTE II:</a:t>
            </a:r>
            <a:r>
              <a:rPr lang="es-SV" b="1" dirty="0" smtClean="0">
                <a:solidFill>
                  <a:schemeClr val="tx2">
                    <a:lumMod val="50000"/>
                  </a:schemeClr>
                </a:solidFill>
              </a:rPr>
              <a:t> REESTRUCTURACIÓN DEL SECTOR.</a:t>
            </a:r>
            <a:endParaRPr lang="es-SV" b="1" dirty="0">
              <a:solidFill>
                <a:schemeClr val="tx2">
                  <a:lumMod val="5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solidFill>
                  <a:schemeClr val="bg1"/>
                </a:solidFill>
              </a:rPr>
              <a:t>4</a:t>
            </a:r>
            <a:endParaRPr lang="es-SV" b="1" dirty="0">
              <a:solidFill>
                <a:schemeClr val="bg1"/>
              </a:solidFill>
            </a:endParaRPr>
          </a:p>
        </p:txBody>
      </p:sp>
      <p:sp>
        <p:nvSpPr>
          <p:cNvPr id="10" name="9 Cheurón"/>
          <p:cNvSpPr/>
          <p:nvPr/>
        </p:nvSpPr>
        <p:spPr>
          <a:xfrm rot="5400000">
            <a:off x="67214" y="231287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5</a:t>
            </a:r>
            <a:endParaRPr lang="es-SV"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11</a:t>
            </a:r>
            <a:endParaRPr lang="es-SV"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914360" y="692696"/>
            <a:ext cx="6105912"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smtClean="0">
                <a:solidFill>
                  <a:schemeClr val="tx1"/>
                </a:solidFill>
              </a:rPr>
              <a:t>4. Razones para la Reestructuración del Sector.</a:t>
            </a:r>
            <a:endParaRPr lang="es-SV" b="1" u="sng" dirty="0">
              <a:solidFill>
                <a:schemeClr val="tx1"/>
              </a:solidFill>
            </a:endParaRPr>
          </a:p>
        </p:txBody>
      </p:sp>
      <p:sp>
        <p:nvSpPr>
          <p:cNvPr id="19" name="18 CuadroTexto"/>
          <p:cNvSpPr txBox="1"/>
          <p:nvPr/>
        </p:nvSpPr>
        <p:spPr>
          <a:xfrm>
            <a:off x="971600" y="1988840"/>
            <a:ext cx="4816856" cy="4062651"/>
          </a:xfrm>
          <a:prstGeom prst="rect">
            <a:avLst/>
          </a:prstGeom>
          <a:noFill/>
        </p:spPr>
        <p:txBody>
          <a:bodyPr wrap="square" rtlCol="0">
            <a:spAutoFit/>
          </a:bodyPr>
          <a:lstStyle/>
          <a:p>
            <a:pPr>
              <a:lnSpc>
                <a:spcPct val="80000"/>
              </a:lnSpc>
              <a:spcBef>
                <a:spcPct val="20000"/>
              </a:spcBef>
            </a:pPr>
            <a:r>
              <a:rPr lang="es-ES_tradnl" altLang="es-SV" sz="2000" dirty="0">
                <a:cs typeface="Arial" charset="0"/>
              </a:rPr>
              <a:t>Concentración importante de la actividad en una empresa </a:t>
            </a:r>
            <a:r>
              <a:rPr lang="es-ES_tradnl" altLang="es-SV" sz="2000" dirty="0" smtClean="0">
                <a:cs typeface="Arial" charset="0"/>
              </a:rPr>
              <a:t>estatal. </a:t>
            </a:r>
          </a:p>
          <a:p>
            <a:pPr>
              <a:lnSpc>
                <a:spcPct val="80000"/>
              </a:lnSpc>
              <a:spcBef>
                <a:spcPct val="20000"/>
              </a:spcBef>
            </a:pPr>
            <a:endParaRPr lang="es-ES_tradnl" altLang="es-SV" sz="2000" dirty="0">
              <a:cs typeface="Arial" charset="0"/>
            </a:endParaRPr>
          </a:p>
          <a:p>
            <a:pPr>
              <a:lnSpc>
                <a:spcPct val="80000"/>
              </a:lnSpc>
              <a:spcBef>
                <a:spcPct val="20000"/>
              </a:spcBef>
            </a:pPr>
            <a:r>
              <a:rPr lang="es-ES_tradnl" altLang="es-SV" sz="2000" dirty="0" smtClean="0">
                <a:cs typeface="Arial" charset="0"/>
              </a:rPr>
              <a:t>Confusión </a:t>
            </a:r>
            <a:r>
              <a:rPr lang="es-ES_tradnl" altLang="es-SV" sz="2000" dirty="0">
                <a:cs typeface="Arial" charset="0"/>
              </a:rPr>
              <a:t>de roles normativo y empresarial del </a:t>
            </a:r>
            <a:r>
              <a:rPr lang="es-ES_tradnl" altLang="es-SV" sz="2000" dirty="0" smtClean="0">
                <a:cs typeface="Arial" charset="0"/>
              </a:rPr>
              <a:t>estado.</a:t>
            </a:r>
            <a:endParaRPr lang="es-ES_tradnl" altLang="es-SV" sz="2000" dirty="0">
              <a:cs typeface="Arial" charset="0"/>
            </a:endParaRPr>
          </a:p>
          <a:p>
            <a:pPr marL="342900" indent="-342900">
              <a:lnSpc>
                <a:spcPct val="70000"/>
              </a:lnSpc>
              <a:spcBef>
                <a:spcPct val="20000"/>
              </a:spcBef>
              <a:buFont typeface="Century Gothic" panose="020B0502020202020204" pitchFamily="34" charset="0"/>
              <a:buChar char="−"/>
            </a:pPr>
            <a:endParaRPr lang="es-ES_tradnl" altLang="es-SV" sz="2000" dirty="0">
              <a:cs typeface="Arial" charset="0"/>
            </a:endParaRPr>
          </a:p>
          <a:p>
            <a:pPr>
              <a:lnSpc>
                <a:spcPct val="70000"/>
              </a:lnSpc>
              <a:spcBef>
                <a:spcPct val="20000"/>
              </a:spcBef>
              <a:buClr>
                <a:schemeClr val="accent2"/>
              </a:buClr>
              <a:buSzPct val="75000"/>
            </a:pPr>
            <a:r>
              <a:rPr lang="es-ES_tradnl" altLang="es-SV" sz="2000" dirty="0" smtClean="0"/>
              <a:t>Precios </a:t>
            </a:r>
            <a:r>
              <a:rPr lang="es-ES_tradnl" altLang="es-SV" sz="2000" dirty="0"/>
              <a:t>de la electricidad inferiores a los </a:t>
            </a:r>
            <a:r>
              <a:rPr lang="es-ES_tradnl" altLang="es-SV" sz="2000" dirty="0" smtClean="0"/>
              <a:t>costos.</a:t>
            </a:r>
            <a:endParaRPr lang="es-ES_tradnl" altLang="es-SV" sz="2000" dirty="0"/>
          </a:p>
          <a:p>
            <a:pPr marL="342900" indent="-342900">
              <a:lnSpc>
                <a:spcPct val="70000"/>
              </a:lnSpc>
              <a:spcBef>
                <a:spcPct val="20000"/>
              </a:spcBef>
              <a:buClr>
                <a:schemeClr val="accent2"/>
              </a:buClr>
              <a:buSzPct val="75000"/>
              <a:buFont typeface="Century Gothic" panose="020B0502020202020204" pitchFamily="34" charset="0"/>
              <a:buChar char="−"/>
            </a:pPr>
            <a:endParaRPr lang="es-ES_tradnl" altLang="es-SV" sz="2000" dirty="0"/>
          </a:p>
          <a:p>
            <a:pPr>
              <a:lnSpc>
                <a:spcPct val="80000"/>
              </a:lnSpc>
              <a:spcBef>
                <a:spcPct val="20000"/>
              </a:spcBef>
              <a:buClr>
                <a:schemeClr val="accent2"/>
              </a:buClr>
              <a:buSzPct val="75000"/>
            </a:pPr>
            <a:r>
              <a:rPr lang="es-ES_tradnl" altLang="es-SV" sz="2000" dirty="0" smtClean="0"/>
              <a:t>Fuerte </a:t>
            </a:r>
            <a:r>
              <a:rPr lang="es-ES_tradnl" altLang="es-SV" sz="2000" dirty="0"/>
              <a:t>compromiso estatal en el desarrollo del </a:t>
            </a:r>
            <a:r>
              <a:rPr lang="es-ES_tradnl" altLang="es-SV" sz="2000" dirty="0" smtClean="0"/>
              <a:t>sector. </a:t>
            </a:r>
            <a:endParaRPr lang="es-ES_tradnl" altLang="es-SV" sz="2000" dirty="0"/>
          </a:p>
          <a:p>
            <a:pPr marL="342900" indent="-342900">
              <a:lnSpc>
                <a:spcPct val="70000"/>
              </a:lnSpc>
              <a:spcBef>
                <a:spcPct val="20000"/>
              </a:spcBef>
              <a:buClr>
                <a:schemeClr val="accent2"/>
              </a:buClr>
              <a:buSzPct val="85000"/>
              <a:buFont typeface="Century Gothic" panose="020B0502020202020204" pitchFamily="34" charset="0"/>
              <a:buChar char="−"/>
            </a:pPr>
            <a:endParaRPr lang="es-ES_tradnl" altLang="es-SV" sz="2000" dirty="0"/>
          </a:p>
          <a:p>
            <a:pPr>
              <a:lnSpc>
                <a:spcPct val="50000"/>
              </a:lnSpc>
              <a:spcBef>
                <a:spcPct val="20000"/>
              </a:spcBef>
              <a:buClr>
                <a:schemeClr val="accent2"/>
              </a:buClr>
              <a:buSzPct val="85000"/>
            </a:pPr>
            <a:r>
              <a:rPr lang="es-ES_tradnl" altLang="es-SV" sz="2000" dirty="0" smtClean="0"/>
              <a:t>Problemas </a:t>
            </a:r>
            <a:r>
              <a:rPr lang="es-ES_tradnl" altLang="es-SV" sz="2000" dirty="0"/>
              <a:t>financieros en las </a:t>
            </a:r>
            <a:r>
              <a:rPr lang="es-ES_tradnl" altLang="es-SV" sz="2000" dirty="0" smtClean="0"/>
              <a:t>empresas.</a:t>
            </a:r>
            <a:endParaRPr lang="es-ES_tradnl" altLang="es-SV" sz="2000" dirty="0">
              <a:cs typeface="Arial" charset="0"/>
            </a:endParaRPr>
          </a:p>
          <a:p>
            <a:pPr algn="just">
              <a:spcBef>
                <a:spcPct val="20000"/>
              </a:spcBef>
              <a:buFont typeface="Arial" pitchFamily="34" charset="0"/>
            </a:pPr>
            <a:endParaRPr lang="es-SV" sz="2000" dirty="0">
              <a:latin typeface="Century Gothic" panose="020B0502020202020204" pitchFamily="34" charset="0"/>
            </a:endParaRPr>
          </a:p>
        </p:txBody>
      </p:sp>
      <p:sp>
        <p:nvSpPr>
          <p:cNvPr id="20" name="2 Título"/>
          <p:cNvSpPr txBox="1">
            <a:spLocks/>
          </p:cNvSpPr>
          <p:nvPr/>
        </p:nvSpPr>
        <p:spPr>
          <a:xfrm>
            <a:off x="1403648" y="1268760"/>
            <a:ext cx="3960440"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dirty="0" smtClean="0">
                <a:solidFill>
                  <a:schemeClr val="tx1"/>
                </a:solidFill>
              </a:rPr>
              <a:t>“Origen de la Reestructuración”</a:t>
            </a:r>
            <a:endParaRPr lang="es-SV" b="1" dirty="0">
              <a:solidFill>
                <a:schemeClr val="tx1"/>
              </a:solidFill>
            </a:endParaRPr>
          </a:p>
        </p:txBody>
      </p:sp>
      <p:cxnSp>
        <p:nvCxnSpPr>
          <p:cNvPr id="21" name="20 Conector recto"/>
          <p:cNvCxnSpPr/>
          <p:nvPr/>
        </p:nvCxnSpPr>
        <p:spPr>
          <a:xfrm>
            <a:off x="5724128" y="1607083"/>
            <a:ext cx="0" cy="41261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2 Título"/>
          <p:cNvSpPr txBox="1">
            <a:spLocks/>
          </p:cNvSpPr>
          <p:nvPr/>
        </p:nvSpPr>
        <p:spPr>
          <a:xfrm>
            <a:off x="5508104" y="1268760"/>
            <a:ext cx="3960440"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dirty="0" smtClean="0">
                <a:solidFill>
                  <a:schemeClr val="tx2">
                    <a:lumMod val="60000"/>
                    <a:lumOff val="40000"/>
                  </a:schemeClr>
                </a:solidFill>
              </a:rPr>
              <a:t>“Rol del Estado”</a:t>
            </a:r>
            <a:endParaRPr lang="es-SV" b="1" dirty="0">
              <a:solidFill>
                <a:schemeClr val="tx2">
                  <a:lumMod val="60000"/>
                  <a:lumOff val="40000"/>
                </a:schemeClr>
              </a:solidFill>
            </a:endParaRPr>
          </a:p>
        </p:txBody>
      </p:sp>
      <p:sp>
        <p:nvSpPr>
          <p:cNvPr id="23" name="22 Rectángulo"/>
          <p:cNvSpPr/>
          <p:nvPr/>
        </p:nvSpPr>
        <p:spPr>
          <a:xfrm>
            <a:off x="6156176" y="1844824"/>
            <a:ext cx="266429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u="sng" dirty="0" smtClean="0"/>
              <a:t>Regulador</a:t>
            </a:r>
            <a:r>
              <a:rPr lang="es-SV" b="1" dirty="0" smtClean="0"/>
              <a:t> </a:t>
            </a:r>
            <a:r>
              <a:rPr lang="es-SV" dirty="0" smtClean="0"/>
              <a:t>de precios del Mercado</a:t>
            </a:r>
            <a:endParaRPr lang="es-SV" dirty="0"/>
          </a:p>
        </p:txBody>
      </p:sp>
      <p:sp>
        <p:nvSpPr>
          <p:cNvPr id="28" name="27 Rectángulo"/>
          <p:cNvSpPr/>
          <p:nvPr/>
        </p:nvSpPr>
        <p:spPr>
          <a:xfrm>
            <a:off x="6012160" y="2924944"/>
            <a:ext cx="2952328" cy="936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u="sng" dirty="0" smtClean="0"/>
              <a:t>Fiscalización</a:t>
            </a:r>
            <a:r>
              <a:rPr lang="es-SV" dirty="0" smtClean="0"/>
              <a:t> técnica, ambiental, económica- comercial</a:t>
            </a:r>
            <a:endParaRPr lang="es-SV" dirty="0"/>
          </a:p>
        </p:txBody>
      </p:sp>
      <p:sp>
        <p:nvSpPr>
          <p:cNvPr id="29" name="28 Rectángulo"/>
          <p:cNvSpPr/>
          <p:nvPr/>
        </p:nvSpPr>
        <p:spPr>
          <a:xfrm>
            <a:off x="6012160" y="4005064"/>
            <a:ext cx="2952328" cy="936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u="sng" dirty="0" smtClean="0"/>
              <a:t>Normativo</a:t>
            </a:r>
            <a:r>
              <a:rPr lang="es-SV" dirty="0" smtClean="0"/>
              <a:t> Planificación indicativa, normas de libre acceso, arbitraje</a:t>
            </a:r>
            <a:endParaRPr lang="es-SV" dirty="0"/>
          </a:p>
        </p:txBody>
      </p:sp>
      <p:sp>
        <p:nvSpPr>
          <p:cNvPr id="30" name="29 Rectángulo"/>
          <p:cNvSpPr/>
          <p:nvPr/>
        </p:nvSpPr>
        <p:spPr>
          <a:xfrm>
            <a:off x="6012160" y="5085184"/>
            <a:ext cx="2952328" cy="936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u="sng" dirty="0" smtClean="0"/>
              <a:t>Diseño de Políticas:</a:t>
            </a:r>
            <a:r>
              <a:rPr lang="es-SV" dirty="0" smtClean="0"/>
              <a:t> Electrificación Rural, Desarrollo Energético</a:t>
            </a:r>
            <a:endParaRPr lang="es-SV" dirty="0"/>
          </a:p>
        </p:txBody>
      </p:sp>
    </p:spTree>
    <p:extLst>
      <p:ext uri="{BB962C8B-B14F-4D97-AF65-F5344CB8AC3E}">
        <p14:creationId xmlns:p14="http://schemas.microsoft.com/office/powerpoint/2010/main" val="3614789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b="1" u="sng" dirty="0" smtClean="0">
                <a:solidFill>
                  <a:schemeClr val="tx2">
                    <a:lumMod val="50000"/>
                  </a:schemeClr>
                </a:solidFill>
              </a:rPr>
              <a:t>PARTE II:</a:t>
            </a:r>
            <a:r>
              <a:rPr lang="es-SV" b="1" dirty="0" smtClean="0">
                <a:solidFill>
                  <a:schemeClr val="tx2">
                    <a:lumMod val="50000"/>
                  </a:schemeClr>
                </a:solidFill>
              </a:rPr>
              <a:t> REESTRUCTURACIÓN DEL SECTOR.</a:t>
            </a:r>
            <a:endParaRPr lang="es-SV" b="1" dirty="0">
              <a:solidFill>
                <a:schemeClr val="tx2">
                  <a:lumMod val="50000"/>
                </a:schemeClr>
              </a:solidFill>
            </a:endParaRPr>
          </a:p>
        </p:txBody>
      </p:sp>
      <p:pic>
        <p:nvPicPr>
          <p:cNvPr id="4"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0" y="6148778"/>
            <a:ext cx="4572000" cy="710728"/>
          </a:xfrm>
          <a:prstGeom prst="rect">
            <a:avLst/>
          </a:prstGeom>
          <a:noFill/>
          <a:ln>
            <a:noFill/>
          </a:ln>
        </p:spPr>
      </p:pic>
      <p:pic>
        <p:nvPicPr>
          <p:cNvPr id="5" name="Picture 16" descr="http://www.pucp.edu.pe/climadecambios/pucp/img/interior/imagengris.jpg"/>
          <p:cNvPicPr>
            <a:picLocks noChangeAspect="1" noChangeArrowheads="1"/>
          </p:cNvPicPr>
          <p:nvPr/>
        </p:nvPicPr>
        <p:blipFill>
          <a:blip r:embed="rId2" cstate="print">
            <a:clrChange>
              <a:clrFrom>
                <a:srgbClr val="F6F6F6"/>
              </a:clrFrom>
              <a:clrTo>
                <a:srgbClr val="F6F6F6">
                  <a:alpha val="0"/>
                </a:srgbClr>
              </a:clrTo>
            </a:clrChange>
            <a:duotone>
              <a:prstClr val="black"/>
              <a:schemeClr val="accent1">
                <a:tint val="45000"/>
                <a:satMod val="400000"/>
              </a:schemeClr>
            </a:duotone>
          </a:blip>
          <a:srcRect b="15174"/>
          <a:stretch>
            <a:fillRect/>
          </a:stretch>
        </p:blipFill>
        <p:spPr bwMode="auto">
          <a:xfrm>
            <a:off x="4575488" y="6148152"/>
            <a:ext cx="4572000" cy="710728"/>
          </a:xfrm>
          <a:prstGeom prst="rect">
            <a:avLst/>
          </a:prstGeom>
          <a:noFill/>
          <a:ln>
            <a:noFill/>
          </a:ln>
        </p:spPr>
      </p:pic>
      <p:sp>
        <p:nvSpPr>
          <p:cNvPr id="6" name="5 Pentágono"/>
          <p:cNvSpPr/>
          <p:nvPr/>
        </p:nvSpPr>
        <p:spPr>
          <a:xfrm rot="5400000">
            <a:off x="175226" y="116632"/>
            <a:ext cx="504056" cy="504056"/>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t>1</a:t>
            </a:r>
            <a:endParaRPr lang="es-SV" dirty="0"/>
          </a:p>
        </p:txBody>
      </p:sp>
      <p:sp>
        <p:nvSpPr>
          <p:cNvPr id="7" name="6 Cheurón"/>
          <p:cNvSpPr/>
          <p:nvPr/>
        </p:nvSpPr>
        <p:spPr>
          <a:xfrm rot="5400000">
            <a:off x="67214" y="584684"/>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a:t>2</a:t>
            </a:r>
            <a:endParaRPr lang="es-SV" sz="2000" dirty="0"/>
          </a:p>
        </p:txBody>
      </p:sp>
      <p:sp>
        <p:nvSpPr>
          <p:cNvPr id="8" name="7 Cheurón"/>
          <p:cNvSpPr/>
          <p:nvPr/>
        </p:nvSpPr>
        <p:spPr>
          <a:xfrm rot="5400000">
            <a:off x="67214" y="1160748"/>
            <a:ext cx="720080" cy="504056"/>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3</a:t>
            </a:r>
            <a:endParaRPr lang="es-SV" dirty="0">
              <a:solidFill>
                <a:schemeClr val="bg1"/>
              </a:solidFill>
            </a:endParaRPr>
          </a:p>
        </p:txBody>
      </p:sp>
      <p:sp>
        <p:nvSpPr>
          <p:cNvPr id="9" name="8 Cheurón"/>
          <p:cNvSpPr/>
          <p:nvPr/>
        </p:nvSpPr>
        <p:spPr>
          <a:xfrm rot="5400000">
            <a:off x="67214" y="1736812"/>
            <a:ext cx="720080" cy="504056"/>
          </a:xfrm>
          <a:prstGeom prst="chevron">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sz="2000" b="1" dirty="0" smtClean="0">
                <a:solidFill>
                  <a:schemeClr val="bg1"/>
                </a:solidFill>
              </a:rPr>
              <a:t>4</a:t>
            </a:r>
            <a:endParaRPr lang="es-SV" b="1" dirty="0">
              <a:solidFill>
                <a:schemeClr val="bg1"/>
              </a:solidFill>
            </a:endParaRPr>
          </a:p>
        </p:txBody>
      </p:sp>
      <p:sp>
        <p:nvSpPr>
          <p:cNvPr id="10" name="9 Cheurón"/>
          <p:cNvSpPr/>
          <p:nvPr/>
        </p:nvSpPr>
        <p:spPr>
          <a:xfrm rot="5400000">
            <a:off x="67214" y="231287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5</a:t>
            </a:r>
            <a:endParaRPr lang="es-SV" dirty="0">
              <a:solidFill>
                <a:schemeClr val="bg1"/>
              </a:solidFill>
            </a:endParaRPr>
          </a:p>
        </p:txBody>
      </p:sp>
      <p:sp>
        <p:nvSpPr>
          <p:cNvPr id="11" name="10 Cheurón"/>
          <p:cNvSpPr/>
          <p:nvPr/>
        </p:nvSpPr>
        <p:spPr>
          <a:xfrm rot="5400000">
            <a:off x="68579" y="2888940"/>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6</a:t>
            </a:r>
            <a:endParaRPr lang="es-SV" dirty="0">
              <a:solidFill>
                <a:schemeClr val="bg1"/>
              </a:solidFill>
            </a:endParaRPr>
          </a:p>
        </p:txBody>
      </p:sp>
      <p:sp>
        <p:nvSpPr>
          <p:cNvPr id="12" name="11 Cheurón"/>
          <p:cNvSpPr/>
          <p:nvPr/>
        </p:nvSpPr>
        <p:spPr>
          <a:xfrm rot="5400000">
            <a:off x="68579" y="3465004"/>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7</a:t>
            </a:r>
            <a:endParaRPr lang="es-SV" dirty="0">
              <a:solidFill>
                <a:schemeClr val="bg1"/>
              </a:solidFill>
            </a:endParaRPr>
          </a:p>
        </p:txBody>
      </p:sp>
      <p:sp>
        <p:nvSpPr>
          <p:cNvPr id="13" name="12 Cheurón"/>
          <p:cNvSpPr/>
          <p:nvPr/>
        </p:nvSpPr>
        <p:spPr>
          <a:xfrm rot="5400000">
            <a:off x="68579" y="4041068"/>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8</a:t>
            </a:r>
            <a:endParaRPr lang="es-SV" dirty="0">
              <a:solidFill>
                <a:schemeClr val="bg1"/>
              </a:solidFill>
            </a:endParaRPr>
          </a:p>
        </p:txBody>
      </p:sp>
      <p:sp>
        <p:nvSpPr>
          <p:cNvPr id="14" name="13 Cheurón"/>
          <p:cNvSpPr/>
          <p:nvPr/>
        </p:nvSpPr>
        <p:spPr>
          <a:xfrm rot="5400000">
            <a:off x="59073" y="4617132"/>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9</a:t>
            </a:r>
            <a:endParaRPr lang="es-SV" dirty="0">
              <a:solidFill>
                <a:schemeClr val="bg1"/>
              </a:solidFill>
            </a:endParaRPr>
          </a:p>
        </p:txBody>
      </p:sp>
      <p:sp>
        <p:nvSpPr>
          <p:cNvPr id="15" name="14 Cheurón"/>
          <p:cNvSpPr/>
          <p:nvPr/>
        </p:nvSpPr>
        <p:spPr>
          <a:xfrm rot="5400000">
            <a:off x="68579" y="5193196"/>
            <a:ext cx="720080" cy="504056"/>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10</a:t>
            </a:r>
            <a:endParaRPr lang="es-SV" dirty="0">
              <a:solidFill>
                <a:schemeClr val="bg1"/>
              </a:solidFill>
            </a:endParaRPr>
          </a:p>
        </p:txBody>
      </p:sp>
      <p:sp>
        <p:nvSpPr>
          <p:cNvPr id="16" name="15 Cheurón"/>
          <p:cNvSpPr/>
          <p:nvPr/>
        </p:nvSpPr>
        <p:spPr>
          <a:xfrm rot="5400000">
            <a:off x="68579" y="5769260"/>
            <a:ext cx="720080" cy="504056"/>
          </a:xfrm>
          <a:prstGeom prst="chevr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SV" dirty="0" smtClean="0">
                <a:solidFill>
                  <a:schemeClr val="bg1"/>
                </a:solidFill>
              </a:rPr>
              <a:t>11</a:t>
            </a:r>
            <a:endParaRPr lang="es-SV" dirty="0">
              <a:solidFill>
                <a:schemeClr val="bg1"/>
              </a:solidFill>
            </a:endParaRPr>
          </a:p>
        </p:txBody>
      </p:sp>
      <p:sp>
        <p:nvSpPr>
          <p:cNvPr id="17" name="19 Cheurón"/>
          <p:cNvSpPr/>
          <p:nvPr/>
        </p:nvSpPr>
        <p:spPr>
          <a:xfrm rot="5400000">
            <a:off x="140587" y="6273316"/>
            <a:ext cx="576064" cy="504056"/>
          </a:xfrm>
          <a:custGeom>
            <a:avLst/>
            <a:gdLst>
              <a:gd name="connsiteX0" fmla="*/ 0 w 720080"/>
              <a:gd name="connsiteY0" fmla="*/ 0 h 504056"/>
              <a:gd name="connsiteX1" fmla="*/ 468052 w 720080"/>
              <a:gd name="connsiteY1" fmla="*/ 0 h 504056"/>
              <a:gd name="connsiteX2" fmla="*/ 720080 w 720080"/>
              <a:gd name="connsiteY2" fmla="*/ 252028 h 504056"/>
              <a:gd name="connsiteX3" fmla="*/ 46805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46805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7360"/>
              <a:gd name="connsiteY0" fmla="*/ 0 h 504056"/>
              <a:gd name="connsiteX1" fmla="*/ 727360 w 727360"/>
              <a:gd name="connsiteY1" fmla="*/ 0 h 504056"/>
              <a:gd name="connsiteX2" fmla="*/ 720080 w 727360"/>
              <a:gd name="connsiteY2" fmla="*/ 252028 h 504056"/>
              <a:gd name="connsiteX3" fmla="*/ 713712 w 727360"/>
              <a:gd name="connsiteY3" fmla="*/ 504056 h 504056"/>
              <a:gd name="connsiteX4" fmla="*/ 0 w 727360"/>
              <a:gd name="connsiteY4" fmla="*/ 504056 h 504056"/>
              <a:gd name="connsiteX5" fmla="*/ 252028 w 727360"/>
              <a:gd name="connsiteY5" fmla="*/ 252028 h 504056"/>
              <a:gd name="connsiteX6" fmla="*/ 0 w 72736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52028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87161 w 720080"/>
              <a:gd name="connsiteY5" fmla="*/ 252028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272976 w 720080"/>
              <a:gd name="connsiteY5" fmla="*/ 248853 h 504056"/>
              <a:gd name="connsiteX6" fmla="*/ 0 w 720080"/>
              <a:gd name="connsiteY6" fmla="*/ 0 h 504056"/>
              <a:gd name="connsiteX0" fmla="*/ 0 w 720080"/>
              <a:gd name="connsiteY0" fmla="*/ 0 h 504056"/>
              <a:gd name="connsiteX1" fmla="*/ 718693 w 720080"/>
              <a:gd name="connsiteY1" fmla="*/ 4334 h 504056"/>
              <a:gd name="connsiteX2" fmla="*/ 720080 w 720080"/>
              <a:gd name="connsiteY2" fmla="*/ 252028 h 504056"/>
              <a:gd name="connsiteX3" fmla="*/ 713712 w 720080"/>
              <a:gd name="connsiteY3" fmla="*/ 504056 h 504056"/>
              <a:gd name="connsiteX4" fmla="*/ 0 w 720080"/>
              <a:gd name="connsiteY4" fmla="*/ 504056 h 504056"/>
              <a:gd name="connsiteX5" fmla="*/ 308695 w 720080"/>
              <a:gd name="connsiteY5" fmla="*/ 245678 h 504056"/>
              <a:gd name="connsiteX6" fmla="*/ 0 w 72008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504056">
                <a:moveTo>
                  <a:pt x="0" y="0"/>
                </a:moveTo>
                <a:lnTo>
                  <a:pt x="718693" y="4334"/>
                </a:lnTo>
                <a:cubicBezTo>
                  <a:pt x="719155" y="86899"/>
                  <a:pt x="719618" y="169463"/>
                  <a:pt x="720080" y="252028"/>
                </a:cubicBezTo>
                <a:lnTo>
                  <a:pt x="713712" y="504056"/>
                </a:lnTo>
                <a:lnTo>
                  <a:pt x="0" y="504056"/>
                </a:lnTo>
                <a:lnTo>
                  <a:pt x="308695" y="245678"/>
                </a:lnTo>
                <a:lnTo>
                  <a:pt x="0"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SV" sz="1050" b="1" dirty="0" smtClean="0">
              <a:solidFill>
                <a:schemeClr val="bg1"/>
              </a:solidFill>
            </a:endParaRPr>
          </a:p>
          <a:p>
            <a:pPr algn="ctr"/>
            <a:r>
              <a:rPr lang="es-SV" dirty="0" smtClean="0">
                <a:solidFill>
                  <a:schemeClr val="bg1"/>
                </a:solidFill>
              </a:rPr>
              <a:t>12</a:t>
            </a:r>
            <a:endParaRPr lang="es-SV" dirty="0">
              <a:solidFill>
                <a:schemeClr val="bg1"/>
              </a:solidFill>
            </a:endParaRPr>
          </a:p>
        </p:txBody>
      </p:sp>
      <p:sp>
        <p:nvSpPr>
          <p:cNvPr id="18" name="2 Título"/>
          <p:cNvSpPr txBox="1">
            <a:spLocks/>
          </p:cNvSpPr>
          <p:nvPr/>
        </p:nvSpPr>
        <p:spPr>
          <a:xfrm>
            <a:off x="914360" y="692696"/>
            <a:ext cx="6105912"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u="sng" dirty="0" smtClean="0">
                <a:solidFill>
                  <a:schemeClr val="tx1"/>
                </a:solidFill>
              </a:rPr>
              <a:t>4. Razones para la Reestructuración del Sector.</a:t>
            </a:r>
            <a:endParaRPr lang="es-SV" b="1" u="sng" dirty="0">
              <a:solidFill>
                <a:schemeClr val="tx1"/>
              </a:solidFill>
            </a:endParaRPr>
          </a:p>
        </p:txBody>
      </p:sp>
      <p:sp>
        <p:nvSpPr>
          <p:cNvPr id="20" name="2 Título"/>
          <p:cNvSpPr txBox="1">
            <a:spLocks/>
          </p:cNvSpPr>
          <p:nvPr/>
        </p:nvSpPr>
        <p:spPr>
          <a:xfrm>
            <a:off x="1403648" y="1268760"/>
            <a:ext cx="6624736" cy="53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0" kern="1200">
                <a:solidFill>
                  <a:schemeClr val="tx2"/>
                </a:solidFill>
                <a:latin typeface="+mj-lt"/>
                <a:ea typeface="+mj-ea"/>
                <a:cs typeface="+mj-cs"/>
              </a:defRPr>
            </a:lvl1pPr>
          </a:lstStyle>
          <a:p>
            <a:r>
              <a:rPr lang="es-SV" b="1" dirty="0" smtClean="0">
                <a:solidFill>
                  <a:schemeClr val="tx1"/>
                </a:solidFill>
              </a:rPr>
              <a:t>“</a:t>
            </a:r>
            <a:r>
              <a:rPr lang="es-SV" b="1" dirty="0">
                <a:solidFill>
                  <a:schemeClr val="tx1"/>
                </a:solidFill>
              </a:rPr>
              <a:t>Programa de Modernización del Sector Público</a:t>
            </a:r>
            <a:r>
              <a:rPr lang="es-SV" b="1" dirty="0" smtClean="0">
                <a:solidFill>
                  <a:schemeClr val="tx1"/>
                </a:solidFill>
              </a:rPr>
              <a:t>”</a:t>
            </a:r>
            <a:endParaRPr lang="es-SV" b="1" dirty="0">
              <a:solidFill>
                <a:schemeClr val="tx1"/>
              </a:solidFill>
            </a:endParaRPr>
          </a:p>
        </p:txBody>
      </p:sp>
      <p:sp>
        <p:nvSpPr>
          <p:cNvPr id="26" name="25 CuadroTexto"/>
          <p:cNvSpPr txBox="1"/>
          <p:nvPr/>
        </p:nvSpPr>
        <p:spPr>
          <a:xfrm>
            <a:off x="1115616" y="1816363"/>
            <a:ext cx="7848872" cy="4708981"/>
          </a:xfrm>
          <a:prstGeom prst="rect">
            <a:avLst/>
          </a:prstGeom>
          <a:noFill/>
        </p:spPr>
        <p:txBody>
          <a:bodyPr wrap="square" rtlCol="0">
            <a:spAutoFit/>
          </a:bodyPr>
          <a:lstStyle/>
          <a:p>
            <a:pPr algn="just">
              <a:spcBef>
                <a:spcPct val="20000"/>
              </a:spcBef>
              <a:buFont typeface="Arial" pitchFamily="34" charset="0"/>
            </a:pPr>
            <a:r>
              <a:rPr lang="es-SV" sz="2000" dirty="0" smtClean="0">
                <a:latin typeface="Century Gothic" panose="020B0502020202020204" pitchFamily="34" charset="0"/>
              </a:rPr>
              <a:t>Las privatizaciones se realizaron en el marco de reformas institucionales que buscaban </a:t>
            </a:r>
            <a:r>
              <a:rPr lang="es-SV" sz="2000" i="1" dirty="0" smtClean="0">
                <a:latin typeface="Century Gothic" panose="020B0502020202020204" pitchFamily="34" charset="0"/>
              </a:rPr>
              <a:t>“la liberalización de la economía a través de la desregulación de precios y la apertura externa, redefiniendo el papel del Estado mediante un proceso de privatización y de focalización del gasto público”</a:t>
            </a:r>
            <a:r>
              <a:rPr lang="es-SV" sz="2000" dirty="0" smtClean="0">
                <a:latin typeface="Century Gothic" panose="020B0502020202020204" pitchFamily="34" charset="0"/>
              </a:rPr>
              <a:t>.</a:t>
            </a:r>
          </a:p>
          <a:p>
            <a:pPr algn="just">
              <a:spcBef>
                <a:spcPct val="20000"/>
              </a:spcBef>
              <a:buFont typeface="Arial" pitchFamily="34" charset="0"/>
            </a:pPr>
            <a:endParaRPr lang="es-SV" sz="2000" dirty="0" smtClean="0">
              <a:latin typeface="Century Gothic" panose="020B0502020202020204" pitchFamily="34" charset="0"/>
            </a:endParaRPr>
          </a:p>
          <a:p>
            <a:pPr algn="just">
              <a:spcBef>
                <a:spcPct val="20000"/>
              </a:spcBef>
              <a:buFont typeface="Arial" pitchFamily="34" charset="0"/>
            </a:pPr>
            <a:r>
              <a:rPr lang="es-SV" sz="2000" dirty="0" smtClean="0">
                <a:latin typeface="Century Gothic" panose="020B0502020202020204" pitchFamily="34" charset="0"/>
              </a:rPr>
              <a:t>Principal desafío: El logro de un estado mas pequeño y eficiente.</a:t>
            </a:r>
          </a:p>
          <a:p>
            <a:pPr algn="just">
              <a:spcBef>
                <a:spcPct val="20000"/>
              </a:spcBef>
              <a:buFont typeface="Arial" pitchFamily="34" charset="0"/>
            </a:pPr>
            <a:endParaRPr lang="es-SV" sz="2000" dirty="0">
              <a:latin typeface="Century Gothic" panose="020B0502020202020204" pitchFamily="34" charset="0"/>
            </a:endParaRPr>
          </a:p>
          <a:p>
            <a:pPr algn="just">
              <a:spcBef>
                <a:spcPct val="20000"/>
              </a:spcBef>
            </a:pPr>
            <a:r>
              <a:rPr lang="es-SV" sz="2000" dirty="0">
                <a:latin typeface="Century Gothic" panose="020B0502020202020204" pitchFamily="34" charset="0"/>
              </a:rPr>
              <a:t>También se impulsó la implementación del Programa de Modernización del Sector Público, que también incluía la “modernización” del sector energía.</a:t>
            </a:r>
          </a:p>
          <a:p>
            <a:pPr algn="just">
              <a:spcBef>
                <a:spcPct val="20000"/>
              </a:spcBef>
              <a:buFont typeface="Arial" pitchFamily="34" charset="0"/>
            </a:pPr>
            <a:endParaRPr lang="es-SV" sz="2000" dirty="0">
              <a:latin typeface="Century Gothic" panose="020B0502020202020204" pitchFamily="34" charset="0"/>
            </a:endParaRPr>
          </a:p>
        </p:txBody>
      </p:sp>
    </p:spTree>
    <p:extLst>
      <p:ext uri="{BB962C8B-B14F-4D97-AF65-F5344CB8AC3E}">
        <p14:creationId xmlns:p14="http://schemas.microsoft.com/office/powerpoint/2010/main" val="902652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onay CNE 1">
      <a:majorFont>
        <a:latin typeface="Century Gothic"/>
        <a:ea typeface=""/>
        <a:cs typeface=""/>
      </a:majorFont>
      <a:minorFont>
        <a:latin typeface="Century Gothic"/>
        <a:ea typeface=""/>
        <a:cs typeface=""/>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40079</TotalTime>
  <Words>3404</Words>
  <Application>Microsoft Office PowerPoint</Application>
  <PresentationFormat>On-screen Show (4:3)</PresentationFormat>
  <Paragraphs>807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Tema de Office</vt:lpstr>
      <vt:lpstr>PowerPoint Presentation</vt:lpstr>
      <vt:lpstr>Información General sobre el Sector Eléctrico de El Salvador.</vt:lpstr>
      <vt:lpstr>PARTE I: CONTEXTO DEL SECTOR ENERGÉTICO.</vt:lpstr>
      <vt:lpstr>PARTE I: CONTEXTO DEL SECTOR ENERGÉTICO.</vt:lpstr>
      <vt:lpstr>PARTE I: CONTEXTO DEL SECTOR ENERGÉTICO.</vt:lpstr>
      <vt:lpstr>PARTE I: CONTEXTO DEL SECTOR ENERGÉTICO.</vt:lpstr>
      <vt:lpstr>PARTE I: CONTEXTO DEL SECTOR ENERGÉTICO.</vt:lpstr>
      <vt:lpstr>PARTE II: REESTRUCTURACIÓN DEL SECTOR.</vt:lpstr>
      <vt:lpstr>PARTE II: REESTRUCTURACIÓN DEL SECTOR.</vt:lpstr>
      <vt:lpstr>PARTE II: REESTRUCTURACIÓN DEL SECTOR.</vt:lpstr>
      <vt:lpstr>PARTE II: REESTRUCTURACIÓN DEL SECTOR.</vt:lpstr>
      <vt:lpstr>PARTE II: REESTRUCTURACIÓN DEL SECTOR.</vt:lpstr>
      <vt:lpstr>PARTE II: REESTRUCTURACIÓN DEL SECTOR.</vt:lpstr>
      <vt:lpstr>PARTE II: REESTRUCTURACIÓN DEL SECTOR.</vt:lpstr>
      <vt:lpstr>PARTE II: REESTRUCTURACIÓN DEL SECTOR.</vt:lpstr>
      <vt:lpstr>PARTE II: REESTRUCTURACIÓN DEL SECTOR.</vt:lpstr>
      <vt:lpstr>PARTE II: REESTRUCTURACIÓN DEL SECTOR.</vt:lpstr>
      <vt:lpstr>PARTE II: REESTRUCTURACIÓN DEL SECTOR.</vt:lpstr>
      <vt:lpstr>PARTE II: REESTRUCTURACIÓN DEL SECTOR.</vt:lpstr>
      <vt:lpstr>PARTE II: REESTRUCTURACIÓN DEL SECTOR.</vt:lpstr>
      <vt:lpstr>PARTE II: REESTRUCTURACIÓN DEL SECTOR.</vt:lpstr>
      <vt:lpstr>PARTE III: MERCADO ELÉCTRICO ACTUAL.</vt:lpstr>
      <vt:lpstr>PARTE III: MERCADO ELÉCTRICO ACTUAL.</vt:lpstr>
      <vt:lpstr>PARTE III: MERCADO ELÉCTRICO ACTUAL.</vt:lpstr>
      <vt:lpstr>PARTE III: MERCADO ELÉCTRICO ACTUAL.</vt:lpstr>
      <vt:lpstr>PARTE III: MERCADO ELÉCTRICO ACTUAL.</vt:lpstr>
      <vt:lpstr>PARTE III: MERCADO ELÉCTRICO ACTUAL.</vt:lpstr>
      <vt:lpstr>PARTE III: MERCADO ELÉCTRICO ACTUAL.</vt:lpstr>
      <vt:lpstr>PARTE III: MERCADO ELÉCTRICO ACTUAL.</vt:lpstr>
      <vt:lpstr>PARTE III: MERCADO ELÉCTRICO ACTUAL.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Revolución de Energía Verde</dc:title>
  <dc:creator>David Adonay Murcia Andrade</dc:creator>
  <cp:lastModifiedBy>Christopher Marshall</cp:lastModifiedBy>
  <cp:revision>648</cp:revision>
  <dcterms:created xsi:type="dcterms:W3CDTF">2012-12-13T13:12:23Z</dcterms:created>
  <dcterms:modified xsi:type="dcterms:W3CDTF">2014-09-13T05:29:46Z</dcterms:modified>
</cp:coreProperties>
</file>