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32" r:id="rId4"/>
  </p:sldMasterIdLst>
  <p:notesMasterIdLst>
    <p:notesMasterId r:id="rId39"/>
  </p:notesMasterIdLst>
  <p:handoutMasterIdLst>
    <p:handoutMasterId r:id="rId40"/>
  </p:handoutMasterIdLst>
  <p:sldIdLst>
    <p:sldId id="970" r:id="rId5"/>
    <p:sldId id="1038" r:id="rId6"/>
    <p:sldId id="1039" r:id="rId7"/>
    <p:sldId id="1040" r:id="rId8"/>
    <p:sldId id="1041" r:id="rId9"/>
    <p:sldId id="1050" r:id="rId10"/>
    <p:sldId id="1051" r:id="rId11"/>
    <p:sldId id="1053" r:id="rId12"/>
    <p:sldId id="1054" r:id="rId13"/>
    <p:sldId id="1057" r:id="rId14"/>
    <p:sldId id="1056" r:id="rId15"/>
    <p:sldId id="1052" r:id="rId16"/>
    <p:sldId id="1055" r:id="rId17"/>
    <p:sldId id="1059" r:id="rId18"/>
    <p:sldId id="963" r:id="rId19"/>
    <p:sldId id="1061" r:id="rId20"/>
    <p:sldId id="1064" r:id="rId21"/>
    <p:sldId id="1030" r:id="rId22"/>
    <p:sldId id="1029" r:id="rId23"/>
    <p:sldId id="967" r:id="rId24"/>
    <p:sldId id="996" r:id="rId25"/>
    <p:sldId id="969" r:id="rId26"/>
    <p:sldId id="4307" r:id="rId27"/>
    <p:sldId id="1062" r:id="rId28"/>
    <p:sldId id="1001" r:id="rId29"/>
    <p:sldId id="1065" r:id="rId30"/>
    <p:sldId id="1033" r:id="rId31"/>
    <p:sldId id="985" r:id="rId32"/>
    <p:sldId id="1037" r:id="rId33"/>
    <p:sldId id="999" r:id="rId34"/>
    <p:sldId id="1003" r:id="rId35"/>
    <p:sldId id="1004" r:id="rId36"/>
    <p:sldId id="1034" r:id="rId37"/>
    <p:sldId id="4309" r:id="rId38"/>
  </p:sldIdLst>
  <p:sldSz cx="9144000" cy="6858000" type="screen4x3"/>
  <p:notesSz cx="7010400" cy="9296400"/>
  <p:custDataLst>
    <p:tags r:id="rId41"/>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4A60C9A-172F-4A61-9209-47E6897F5C27}">
          <p14:sldIdLst>
            <p14:sldId id="970"/>
            <p14:sldId id="1038"/>
            <p14:sldId id="1039"/>
            <p14:sldId id="1040"/>
            <p14:sldId id="1041"/>
          </p14:sldIdLst>
        </p14:section>
        <p14:section name="Supply and Demand" id="{352B0F92-8AA3-4CEE-B3D2-27978CAF5C86}">
          <p14:sldIdLst>
            <p14:sldId id="1050"/>
            <p14:sldId id="1051"/>
            <p14:sldId id="1053"/>
            <p14:sldId id="1054"/>
            <p14:sldId id="1057"/>
            <p14:sldId id="1056"/>
            <p14:sldId id="1052"/>
            <p14:sldId id="1055"/>
          </p14:sldIdLst>
        </p14:section>
        <p14:section name="Infrastructure Mapping" id="{9CB2978A-0275-46FC-A91B-7097B5ED7A10}">
          <p14:sldIdLst>
            <p14:sldId id="1059"/>
            <p14:sldId id="963"/>
            <p14:sldId id="1061"/>
            <p14:sldId id="1064"/>
            <p14:sldId id="1030"/>
          </p14:sldIdLst>
        </p14:section>
        <p14:section name="Permitting, Siting, and Community Engagement" id="{D8CC30C1-7B4A-4C34-870D-0027F1CD44FF}">
          <p14:sldIdLst>
            <p14:sldId id="1029"/>
            <p14:sldId id="967"/>
            <p14:sldId id="996"/>
            <p14:sldId id="969"/>
            <p14:sldId id="4307"/>
          </p14:sldIdLst>
        </p14:section>
        <p14:section name="Technology Advances &amp; Deployment" id="{49743787-EB54-41FB-A979-D1D32DCD6A2D}">
          <p14:sldIdLst>
            <p14:sldId id="1062"/>
            <p14:sldId id="1001"/>
            <p14:sldId id="1065"/>
            <p14:sldId id="1033"/>
            <p14:sldId id="985"/>
            <p14:sldId id="1037"/>
            <p14:sldId id="999"/>
            <p14:sldId id="1003"/>
            <p14:sldId id="1004"/>
            <p14:sldId id="1034"/>
            <p14:sldId id="4309"/>
          </p14:sldIdLst>
        </p14:section>
      </p14:sectionLst>
    </p:ext>
    <p:ext uri="{EFAFB233-063F-42B5-8137-9DF3F51BA10A}">
      <p15:sldGuideLst xmlns:p15="http://schemas.microsoft.com/office/powerpoint/2012/main">
        <p15:guide id="1" orient="horz" pos="244" userDrawn="1">
          <p15:clr>
            <a:srgbClr val="A4A3A4"/>
          </p15:clr>
        </p15:guide>
        <p15:guide id="2" orient="horz" pos="3998" userDrawn="1">
          <p15:clr>
            <a:srgbClr val="A4A3A4"/>
          </p15:clr>
        </p15:guide>
        <p15:guide id="3" orient="horz" pos="531" userDrawn="1">
          <p15:clr>
            <a:srgbClr val="A4A3A4"/>
          </p15:clr>
        </p15:guide>
        <p15:guide id="4" orient="horz" pos="1245" userDrawn="1">
          <p15:clr>
            <a:srgbClr val="A4A3A4"/>
          </p15:clr>
        </p15:guide>
        <p15:guide id="5" orient="horz" pos="1017" userDrawn="1">
          <p15:clr>
            <a:srgbClr val="A4A3A4"/>
          </p15:clr>
        </p15:guide>
        <p15:guide id="6" pos="2880" userDrawn="1">
          <p15:clr>
            <a:srgbClr val="A4A3A4"/>
          </p15:clr>
        </p15:guide>
        <p15:guide id="7" pos="229" userDrawn="1">
          <p15:clr>
            <a:srgbClr val="A4A3A4"/>
          </p15:clr>
        </p15:guide>
        <p15:guide id="8" pos="5532" userDrawn="1">
          <p15:clr>
            <a:srgbClr val="A4A3A4"/>
          </p15:clr>
        </p15:guide>
        <p15:guide id="9" pos="2824" userDrawn="1">
          <p15:clr>
            <a:srgbClr val="A4A3A4"/>
          </p15:clr>
        </p15:guide>
        <p15:guide id="10" pos="2936"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guide id="3" orient="horz"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mez, Nicole" initials="NG" lastIdx="2" clrIdx="0"/>
  <p:cmAuthor id="1" name="Truscott, John" initials="JT" lastIdx="3" clrIdx="1"/>
  <p:cmAuthor id="2" name="Harvey, Karen" initials="KH" lastIdx="24" clrIdx="2"/>
  <p:cmAuthor id="3" name="Schaap, Ruthie" initials="RS" lastIdx="1" clrIdx="3"/>
  <p:cmAuthor id="4" name="Fetscher, Ruthie" initials="RF" lastIdx="98" clrIdx="4"/>
  <p:cmAuthor id="5" name="Perez, Karina" initials="KP" lastIdx="72" clrIdx="5">
    <p:extLst>
      <p:ext uri="{19B8F6BF-5375-455C-9EA6-DF929625EA0E}">
        <p15:presenceInfo xmlns:p15="http://schemas.microsoft.com/office/powerpoint/2012/main" userId="Perez, Karina" providerId="None"/>
      </p:ext>
    </p:extLst>
  </p:cmAuthor>
  <p:cmAuthor id="6" name="Quinn, Pat" initials="PQ" lastIdx="115" clrIdx="6">
    <p:extLst>
      <p:ext uri="{19B8F6BF-5375-455C-9EA6-DF929625EA0E}">
        <p15:presenceInfo xmlns:p15="http://schemas.microsoft.com/office/powerpoint/2012/main" userId="Quinn, Pat" providerId="None"/>
      </p:ext>
    </p:extLst>
  </p:cmAuthor>
  <p:cmAuthor id="7" name="Barlowe, Anna" initials="AB" lastIdx="17" clrIdx="7">
    <p:extLst>
      <p:ext uri="{19B8F6BF-5375-455C-9EA6-DF929625EA0E}">
        <p15:presenceInfo xmlns:p15="http://schemas.microsoft.com/office/powerpoint/2012/main" userId="Barlowe, Anna" providerId="None"/>
      </p:ext>
    </p:extLst>
  </p:cmAuthor>
  <p:cmAuthor id="8" name="Alam, Umair (US - Arlington)" initials="AU(-A" lastIdx="3" clrIdx="8">
    <p:extLst>
      <p:ext uri="{19B8F6BF-5375-455C-9EA6-DF929625EA0E}">
        <p15:presenceInfo xmlns:p15="http://schemas.microsoft.com/office/powerpoint/2012/main" userId="S-1-5-21-238447276-1040861923-1850952788-1516325" providerId="AD"/>
      </p:ext>
    </p:extLst>
  </p:cmAuthor>
  <p:cmAuthor id="9" name="Ahmed, Fawad" initials="FA" lastIdx="7" clrIdx="9">
    <p:extLst>
      <p:ext uri="{19B8F6BF-5375-455C-9EA6-DF929625EA0E}">
        <p15:presenceInfo xmlns:p15="http://schemas.microsoft.com/office/powerpoint/2012/main" userId="Ahmed, Fawad" providerId="None"/>
      </p:ext>
    </p:extLst>
  </p:cmAuthor>
  <p:cmAuthor id="10" name="Sourbeer, Allison" initials="AS" lastIdx="11" clrIdx="10">
    <p:extLst>
      <p:ext uri="{19B8F6BF-5375-455C-9EA6-DF929625EA0E}">
        <p15:presenceInfo xmlns:p15="http://schemas.microsoft.com/office/powerpoint/2012/main" userId="Sourbeer, Allison" providerId="None"/>
      </p:ext>
    </p:extLst>
  </p:cmAuthor>
  <p:cmAuthor id="11" name="MacPherson, David" initials="DM" lastIdx="1" clrIdx="11">
    <p:extLst>
      <p:ext uri="{19B8F6BF-5375-455C-9EA6-DF929625EA0E}">
        <p15:presenceInfo xmlns:p15="http://schemas.microsoft.com/office/powerpoint/2012/main" userId="MacPherson, David" providerId="None"/>
      </p:ext>
    </p:extLst>
  </p:cmAuthor>
  <p:cmAuthor id="12" name="Ressler, Mattie (US - Chicago)" initials="RM(-C" lastIdx="17" clrIdx="12">
    <p:extLst>
      <p:ext uri="{19B8F6BF-5375-455C-9EA6-DF929625EA0E}">
        <p15:presenceInfo xmlns:p15="http://schemas.microsoft.com/office/powerpoint/2012/main" userId="S-1-5-21-238447276-1040861923-1850952788-1487181" providerId="AD"/>
      </p:ext>
    </p:extLst>
  </p:cmAuthor>
  <p:cmAuthor id="13" name="Perez, Karina (US - Arlington)" initials="PK(-A" lastIdx="30" clrIdx="13">
    <p:extLst>
      <p:ext uri="{19B8F6BF-5375-455C-9EA6-DF929625EA0E}">
        <p15:presenceInfo xmlns:p15="http://schemas.microsoft.com/office/powerpoint/2012/main" userId="S-1-5-21-238447276-1040861923-1850952788-1433160" providerId="AD"/>
      </p:ext>
    </p:extLst>
  </p:cmAuthor>
  <p:cmAuthor id="14" name="Deloitte" initials="AS" lastIdx="52" clrIdx="14">
    <p:extLst>
      <p:ext uri="{19B8F6BF-5375-455C-9EA6-DF929625EA0E}">
        <p15:presenceInfo xmlns:p15="http://schemas.microsoft.com/office/powerpoint/2012/main" userId="Deloitte" providerId="None"/>
      </p:ext>
    </p:extLst>
  </p:cmAuthor>
  <p:cmAuthor id="15" name="DeAngelo, Joseph" initials="JD" lastIdx="37" clrIdx="15">
    <p:extLst>
      <p:ext uri="{19B8F6BF-5375-455C-9EA6-DF929625EA0E}">
        <p15:presenceInfo xmlns:p15="http://schemas.microsoft.com/office/powerpoint/2012/main" userId="DeAngelo, Joseph" providerId="None"/>
      </p:ext>
    </p:extLst>
  </p:cmAuthor>
  <p:cmAuthor id="16" name="Patel, Ravi" initials="PR" lastIdx="31" clrIdx="16">
    <p:extLst>
      <p:ext uri="{19B8F6BF-5375-455C-9EA6-DF929625EA0E}">
        <p15:presenceInfo xmlns:p15="http://schemas.microsoft.com/office/powerpoint/2012/main" userId="S::ravipatel2@deloitte.com::f6736194-dee9-4b77-9221-3dbabed9fd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A9"/>
    <a:srgbClr val="C1D3FE"/>
    <a:srgbClr val="00A1DE"/>
    <a:srgbClr val="FFA3A3"/>
    <a:srgbClr val="86BC25"/>
    <a:srgbClr val="7F7F7F"/>
    <a:srgbClr val="999999"/>
    <a:srgbClr val="D9FEFF"/>
    <a:srgbClr val="77A820"/>
    <a:srgbClr val="62B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21" autoAdjust="0"/>
    <p:restoredTop sz="66127" autoAdjust="0"/>
  </p:normalViewPr>
  <p:slideViewPr>
    <p:cSldViewPr snapToGrid="0" showGuides="1">
      <p:cViewPr varScale="1">
        <p:scale>
          <a:sx n="71" d="100"/>
          <a:sy n="71" d="100"/>
        </p:scale>
        <p:origin x="2336" y="168"/>
      </p:cViewPr>
      <p:guideLst>
        <p:guide orient="horz" pos="244"/>
        <p:guide orient="horz" pos="3998"/>
        <p:guide orient="horz" pos="531"/>
        <p:guide orient="horz" pos="1245"/>
        <p:guide orient="horz" pos="1017"/>
        <p:guide pos="2880"/>
        <p:guide pos="229"/>
        <p:guide pos="5532"/>
        <p:guide pos="2824"/>
        <p:guide pos="2936"/>
      </p:guideLst>
    </p:cSldViewPr>
  </p:slideViewPr>
  <p:outlineViewPr>
    <p:cViewPr>
      <p:scale>
        <a:sx n="33" d="100"/>
        <a:sy n="33" d="100"/>
      </p:scale>
      <p:origin x="0" y="-580"/>
    </p:cViewPr>
  </p:outlineViewPr>
  <p:notesTextViewPr>
    <p:cViewPr>
      <p:scale>
        <a:sx n="100" d="100"/>
        <a:sy n="100" d="100"/>
      </p:scale>
      <p:origin x="0" y="0"/>
    </p:cViewPr>
  </p:notesTextViewPr>
  <p:sorterViewPr>
    <p:cViewPr>
      <p:scale>
        <a:sx n="4997619" d="7812500"/>
        <a:sy n="4997619" d="7812500"/>
      </p:scale>
      <p:origin x="0" y="-140"/>
    </p:cViewPr>
  </p:sorterViewPr>
  <p:notesViewPr>
    <p:cSldViewPr snapToGrid="0" showGuides="1">
      <p:cViewPr>
        <p:scale>
          <a:sx n="50" d="100"/>
          <a:sy n="50" d="100"/>
        </p:scale>
        <p:origin x="2616" y="-108"/>
      </p:cViewPr>
      <p:guideLst>
        <p:guide orient="horz" pos="2909"/>
        <p:guide pos="2208"/>
        <p:guide orient="horz"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049" cy="464316"/>
          </a:xfrm>
          <a:prstGeom prst="rect">
            <a:avLst/>
          </a:prstGeom>
        </p:spPr>
        <p:txBody>
          <a:bodyPr vert="horz" lIns="87316" tIns="43658" rIns="87316" bIns="43658"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785" y="0"/>
            <a:ext cx="3038049" cy="464316"/>
          </a:xfrm>
          <a:prstGeom prst="rect">
            <a:avLst/>
          </a:prstGeom>
        </p:spPr>
        <p:txBody>
          <a:bodyPr vert="horz" lIns="87316" tIns="43658" rIns="87316" bIns="43658" rtlCol="0"/>
          <a:lstStyle>
            <a:lvl1pPr algn="r">
              <a:defRPr sz="1100"/>
            </a:lvl1pPr>
          </a:lstStyle>
          <a:p>
            <a:fld id="{B4AD245C-091B-44E2-BFB0-BD94217887F7}" type="datetimeFigureOut">
              <a:rPr lang="en-US" smtClean="0">
                <a:latin typeface="Arial" panose="020B0604020202020204" pitchFamily="34" charset="0"/>
              </a:rPr>
              <a:t>9/16/20</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5" y="8830643"/>
            <a:ext cx="3038049" cy="464316"/>
          </a:xfrm>
          <a:prstGeom prst="rect">
            <a:avLst/>
          </a:prstGeom>
        </p:spPr>
        <p:txBody>
          <a:bodyPr vert="horz" lIns="87316" tIns="43658" rIns="87316" bIns="43658"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785" y="8830643"/>
            <a:ext cx="3038049" cy="464316"/>
          </a:xfrm>
          <a:prstGeom prst="rect">
            <a:avLst/>
          </a:prstGeom>
        </p:spPr>
        <p:txBody>
          <a:bodyPr vert="horz" lIns="87316" tIns="43658" rIns="87316" bIns="43658"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4581" tIns="47290" rIns="94581" bIns="4729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4581" tIns="47290" rIns="94581" bIns="47290" rtlCol="0"/>
          <a:lstStyle>
            <a:lvl1pPr algn="r">
              <a:defRPr sz="1200">
                <a:latin typeface="Arial" panose="020B0604020202020204" pitchFamily="34" charset="0"/>
              </a:defRPr>
            </a:lvl1pPr>
          </a:lstStyle>
          <a:p>
            <a:fld id="{0BA5BBE4-AEA3-489A-A28E-0C2FAF2506E3}" type="datetimeFigureOut">
              <a:rPr lang="en-US" smtClean="0"/>
              <a:pPr/>
              <a:t>9/16/20</a:t>
            </a:fld>
            <a:endParaRPr lang="en-US" dirty="0"/>
          </a:p>
        </p:txBody>
      </p:sp>
      <p:sp>
        <p:nvSpPr>
          <p:cNvPr id="4" name="Slide Image Placeholder 3"/>
          <p:cNvSpPr>
            <a:spLocks noGrp="1" noRot="1" noChangeAspect="1"/>
          </p:cNvSpPr>
          <p:nvPr>
            <p:ph type="sldImg" idx="2"/>
          </p:nvPr>
        </p:nvSpPr>
        <p:spPr>
          <a:xfrm>
            <a:off x="1474788" y="609600"/>
            <a:ext cx="4062412" cy="3047504"/>
          </a:xfrm>
          <a:prstGeom prst="rect">
            <a:avLst/>
          </a:prstGeom>
          <a:noFill/>
          <a:ln w="12700">
            <a:solidFill>
              <a:prstClr val="black"/>
            </a:solidFill>
          </a:ln>
        </p:spPr>
        <p:txBody>
          <a:bodyPr vert="horz" lIns="94581" tIns="47290" rIns="94581" bIns="47290" rtlCol="0" anchor="ctr"/>
          <a:lstStyle/>
          <a:p>
            <a:endParaRPr lang="en-GB" dirty="0"/>
          </a:p>
        </p:txBody>
      </p:sp>
      <p:sp>
        <p:nvSpPr>
          <p:cNvPr id="5" name="Notes Placeholder 4"/>
          <p:cNvSpPr>
            <a:spLocks noGrp="1"/>
          </p:cNvSpPr>
          <p:nvPr>
            <p:ph type="body" sz="quarter" idx="3"/>
          </p:nvPr>
        </p:nvSpPr>
        <p:spPr>
          <a:xfrm>
            <a:off x="701040" y="3924301"/>
            <a:ext cx="5608320" cy="4648200"/>
          </a:xfrm>
          <a:prstGeom prst="rect">
            <a:avLst/>
          </a:prstGeom>
        </p:spPr>
        <p:txBody>
          <a:bodyPr vert="horz" lIns="94581" tIns="47290" rIns="94581" bIns="4729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4581" tIns="47290" rIns="94581" bIns="4729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4581" tIns="47290" rIns="94581" bIns="47290"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9716" y="3732128"/>
            <a:ext cx="5923025" cy="5367483"/>
          </a:xfrm>
        </p:spPr>
        <p:txBody>
          <a:bodyPr>
            <a:noAutofit/>
          </a:bodyPr>
          <a:lstStyle/>
          <a:p>
            <a:r>
              <a:rPr lang="en-US" sz="1100" dirty="0"/>
              <a:t> </a:t>
            </a:r>
            <a:r>
              <a:rPr lang="en-US" sz="1200" b="1" u="sng" kern="1200" dirty="0">
                <a:solidFill>
                  <a:schemeClr val="tx1"/>
                </a:solidFill>
                <a:effectLst/>
                <a:latin typeface="Arial" panose="020B0604020202020204" pitchFamily="34" charset="0"/>
                <a:ea typeface="+mn-ea"/>
                <a:cs typeface="+mn-cs"/>
              </a:rPr>
              <a:t>NPC speaker – slide 1</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Introduction – Key Points</a:t>
            </a:r>
            <a:endParaRPr lang="en-US" sz="1200" kern="1200" dirty="0">
              <a:solidFill>
                <a:schemeClr val="tx1"/>
              </a:solidFill>
              <a:effectLst/>
              <a:latin typeface="Arial" panose="020B0604020202020204" pitchFamily="34" charset="0"/>
              <a:ea typeface="+mn-ea"/>
              <a:cs typeface="+mn-cs"/>
            </a:endParaRPr>
          </a:p>
          <a:p>
            <a:pPr lvl="0"/>
            <a:r>
              <a:rPr lang="en-US" sz="1200" b="1" kern="1200" dirty="0">
                <a:solidFill>
                  <a:schemeClr val="tx1"/>
                </a:solidFill>
                <a:effectLst/>
                <a:latin typeface="Arial" panose="020B0604020202020204" pitchFamily="34" charset="0"/>
                <a:ea typeface="+mn-ea"/>
                <a:cs typeface="+mn-cs"/>
              </a:rPr>
              <a:t>Introduction to the presentation should be tailored to the audience and include:</a:t>
            </a:r>
            <a:endParaRPr lang="en-US" sz="1200" kern="1200" dirty="0">
              <a:solidFill>
                <a:schemeClr val="tx1"/>
              </a:solidFill>
              <a:effectLst/>
              <a:latin typeface="Arial" panose="020B0604020202020204" pitchFamily="34" charset="0"/>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Thank all participants and speakers</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Introduction of the presenters</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The purpose of the presentation is to provide an overview of the National Petroleum Council (NPC) report on Dynamic Delivery: America’s Evolving Oil and Natural Gas Infrastructure</a:t>
            </a:r>
          </a:p>
          <a:p>
            <a:pPr marL="628650" lvl="1"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How the study might be of interest to the audience and their organization’s mission [IOGCC June 24, 2020 – objective is to provide an overview of the study with emphasis on findings and recommendations directed to the IOGCC specifically or to States generally.  IOGCC will follow-up in areas where greater detail is desired through their committee structure.]</a:t>
            </a:r>
          </a:p>
          <a:p>
            <a:endParaRPr lang="en-US" sz="1100" dirty="0"/>
          </a:p>
        </p:txBody>
      </p:sp>
      <p:sp>
        <p:nvSpPr>
          <p:cNvPr id="4" name="Slide Number Placeholder 3"/>
          <p:cNvSpPr>
            <a:spLocks noGrp="1"/>
          </p:cNvSpPr>
          <p:nvPr>
            <p:ph type="sldNum" sz="quarter" idx="10"/>
          </p:nvPr>
        </p:nvSpPr>
        <p:spPr/>
        <p:txBody>
          <a:bodyPr/>
          <a:lstStyle/>
          <a:p>
            <a:pPr lvl="0"/>
            <a:fld id="{C0F4A2C8-6C88-4E71-83EE-698B9D4FE22F}" type="slidenum">
              <a:rPr lang="en-US" noProof="0" smtClean="0"/>
              <a:pPr lvl="0"/>
              <a:t>1</a:t>
            </a:fld>
            <a:endParaRPr lang="en-US" noProof="0" dirty="0"/>
          </a:p>
        </p:txBody>
      </p:sp>
      <p:sp>
        <p:nvSpPr>
          <p:cNvPr id="7" name="Slide Image Placeholder 6">
            <a:extLst>
              <a:ext uri="{FF2B5EF4-FFF2-40B4-BE49-F238E27FC236}">
                <a16:creationId xmlns:a16="http://schemas.microsoft.com/office/drawing/2014/main" id="{1CAC3E5E-AF4E-4410-87CC-5C1391ACF30D}"/>
              </a:ext>
            </a:extLst>
          </p:cNvPr>
          <p:cNvSpPr>
            <a:spLocks noGrp="1" noRot="1" noChangeAspect="1"/>
          </p:cNvSpPr>
          <p:nvPr>
            <p:ph type="sldImg"/>
          </p:nvPr>
        </p:nvSpPr>
        <p:spPr>
          <a:xfrm>
            <a:off x="1474788" y="609600"/>
            <a:ext cx="4062412" cy="3048000"/>
          </a:xfrm>
        </p:spPr>
      </p:sp>
    </p:spTree>
    <p:extLst>
      <p:ext uri="{BB962C8B-B14F-4D97-AF65-F5344CB8AC3E}">
        <p14:creationId xmlns:p14="http://schemas.microsoft.com/office/powerpoint/2010/main" val="2859038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609600"/>
            <a:ext cx="4062412" cy="3048000"/>
          </a:xfrm>
        </p:spPr>
      </p:sp>
      <p:sp>
        <p:nvSpPr>
          <p:cNvPr id="3" name="Notes Placeholder 2"/>
          <p:cNvSpPr>
            <a:spLocks noGrp="1"/>
          </p:cNvSpPr>
          <p:nvPr>
            <p:ph type="body" idx="1"/>
          </p:nvPr>
        </p:nvSpPr>
        <p:spPr>
          <a:xfrm>
            <a:off x="701040" y="3746747"/>
            <a:ext cx="5608320" cy="4648200"/>
          </a:xfrm>
        </p:spPr>
        <p:txBody>
          <a:bodyPr>
            <a:normAutofit/>
          </a:bodyPr>
          <a:lstStyle/>
          <a:p>
            <a:pPr fontAlgn="base"/>
            <a:r>
              <a:rPr lang="en-US" sz="1100" b="1" dirty="0"/>
              <a:t>Natural Gas Liquids (NGLs) – Key Points</a:t>
            </a:r>
            <a:endParaRPr lang="en-US" sz="1100" dirty="0"/>
          </a:p>
          <a:p>
            <a:pPr marL="171450" lvl="0" indent="-171450" fontAlgn="base">
              <a:buFont typeface="Arial" panose="020B0604020202020204" pitchFamily="34" charset="0"/>
              <a:buChar char="•"/>
            </a:pPr>
            <a:r>
              <a:rPr lang="en-US" sz="1100" b="1" dirty="0"/>
              <a:t>The trajectory of oil and natural gas production will directly shape that of NGLs production. </a:t>
            </a:r>
            <a:endParaRPr lang="en-US" sz="1100" dirty="0"/>
          </a:p>
          <a:p>
            <a:pPr marL="628650" lvl="1" indent="-171450">
              <a:buFont typeface="Courier New" panose="02070309020205020404" pitchFamily="49" charset="0"/>
              <a:buChar char="o"/>
            </a:pPr>
            <a:r>
              <a:rPr lang="en-US" sz="1100" dirty="0"/>
              <a:t>With limited exception, the consensus is for NGL supply growth to continue. </a:t>
            </a:r>
          </a:p>
          <a:p>
            <a:pPr marL="628650" lvl="1" indent="-171450">
              <a:buFont typeface="Courier New" panose="02070309020205020404" pitchFamily="49" charset="0"/>
              <a:buChar char="o"/>
            </a:pPr>
            <a:r>
              <a:rPr lang="en-US" sz="1100" dirty="0"/>
              <a:t>The average growth [to 2040] across forecasts is 1.6 MMB/D, representing a 40% increase in total NGL production compared to 2018.</a:t>
            </a:r>
          </a:p>
          <a:p>
            <a:pPr marL="171450" lvl="0" indent="-171450" fontAlgn="base">
              <a:buFont typeface="Arial" panose="020B0604020202020204" pitchFamily="34" charset="0"/>
              <a:buChar char="•"/>
            </a:pPr>
            <a:r>
              <a:rPr lang="en-US" sz="1100" b="1" dirty="0"/>
              <a:t>By 2050, the Southwest (Permian) and East (Marcellus and Utica) regions account for more than 50% of total U.S. NGPL production</a:t>
            </a:r>
            <a:r>
              <a:rPr lang="en-US" sz="1100" dirty="0"/>
              <a:t>.</a:t>
            </a:r>
            <a:r>
              <a:rPr lang="en-US" sz="1100" baseline="30000" dirty="0"/>
              <a:t> </a:t>
            </a:r>
            <a:endParaRPr lang="en-US" sz="1100" dirty="0"/>
          </a:p>
          <a:p>
            <a:pPr marL="628650" lvl="1" indent="-171450">
              <a:buFont typeface="Courier New" panose="02070309020205020404" pitchFamily="49" charset="0"/>
              <a:buChar char="o"/>
            </a:pPr>
            <a:r>
              <a:rPr lang="en-US" sz="1100" dirty="0"/>
              <a:t>Most outlooks are consistent in anticipating that the increase in NGL production in the East (Marcellus and Utica plays) and Southwest (Permian) during the next 10 years is mainly a result of the close association NGLs have with the development of crude oil and natural gas resources. </a:t>
            </a:r>
          </a:p>
          <a:p>
            <a:endParaRPr lang="en-US" sz="1100" b="1" dirty="0"/>
          </a:p>
          <a:p>
            <a:r>
              <a:rPr lang="en-US" sz="1100" b="1" dirty="0"/>
              <a:t>Additional Information</a:t>
            </a:r>
            <a:endParaRPr lang="en-US" sz="1100" dirty="0"/>
          </a:p>
          <a:p>
            <a:pPr marL="171450" lvl="0" indent="-171450" fontAlgn="base">
              <a:buFont typeface="Arial" panose="020B0604020202020204" pitchFamily="34" charset="0"/>
              <a:buChar char="•"/>
            </a:pPr>
            <a:r>
              <a:rPr lang="en-US" sz="1100" dirty="0"/>
              <a:t>NGLs are a byproduct of “wet” natural gas production and used as petrochemical feedstocks and for heating and gasoline blending.</a:t>
            </a:r>
          </a:p>
          <a:p>
            <a:pPr marL="171450" lvl="0" indent="-171450" fontAlgn="base">
              <a:buFont typeface="Arial" panose="020B0604020202020204" pitchFamily="34" charset="0"/>
              <a:buChar char="•"/>
            </a:pPr>
            <a:r>
              <a:rPr lang="en-US" sz="1100" dirty="0"/>
              <a:t>NGLs are principally ethane, propane, butane, and natural gasoline (also called C5+ naphtha.)</a:t>
            </a:r>
          </a:p>
          <a:p>
            <a:pPr marL="171450" indent="-171450">
              <a:buFont typeface="Arial" panose="020B0604020202020204" pitchFamily="34" charset="0"/>
              <a:buChar char="•"/>
            </a:pPr>
            <a:r>
              <a:rPr lang="en-US" sz="1100" dirty="0"/>
              <a:t>“Liquids-rich plays” are those geological areas or plays like the Marcellus and Utica (both in the Appalachian Basin) in which hydrocarbon production has more NGLs, or liquids, relative to dry gas, or methane, compared to other plays. The more “liquids-rich” a play, the more NGLs it will produce per unit of natural gas production.</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1303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a:xfrm>
            <a:off x="791851" y="3748028"/>
            <a:ext cx="5618375" cy="5367691"/>
          </a:xfrm>
        </p:spPr>
        <p:txBody>
          <a:bodyPr>
            <a:noAutofit/>
          </a:bodyPr>
          <a:lstStyle/>
          <a:p>
            <a:pPr fontAlgn="base"/>
            <a:r>
              <a:rPr lang="en-US" sz="1100" b="1" dirty="0"/>
              <a:t>Refined Products Demand – Key Points</a:t>
            </a:r>
          </a:p>
          <a:p>
            <a:pPr marL="171450" lvl="0" indent="-171450" fontAlgn="base">
              <a:buFont typeface="Arial" panose="020B0604020202020204" pitchFamily="34" charset="0"/>
              <a:buChar char="•"/>
            </a:pPr>
            <a:r>
              <a:rPr lang="en-US" sz="1100" b="1" dirty="0"/>
              <a:t>The general view from all the forecasts reviewed is that, in total, U.S. liquids demand will decrease moderately between 2017 and 2040.</a:t>
            </a:r>
            <a:endParaRPr lang="en-US" sz="1100" dirty="0"/>
          </a:p>
          <a:p>
            <a:pPr marL="628650" lvl="1" indent="-171450">
              <a:buFont typeface="Courier New" panose="02070309020205020404" pitchFamily="49" charset="0"/>
              <a:buChar char="o"/>
            </a:pPr>
            <a:r>
              <a:rPr lang="en-US" sz="1100" dirty="0"/>
              <a:t>Forecasts that include additional policies to limit greenhouse gas emissions moderately reduce liquids demand. For individual refined transportation fuels, forecasts generally show flat-to-declining demand, with the majority of the demand decline in gasoline.</a:t>
            </a:r>
          </a:p>
          <a:p>
            <a:pPr marL="171450" indent="-171450" fontAlgn="base">
              <a:buFont typeface="Arial" panose="020B0604020202020204" pitchFamily="34" charset="0"/>
              <a:buChar char="•"/>
            </a:pPr>
            <a:r>
              <a:rPr lang="en-US" sz="1100" b="1" dirty="0"/>
              <a:t>The exception to this trend is jet fuel, which increases an average of 2% annually over the period.</a:t>
            </a:r>
          </a:p>
          <a:p>
            <a:pPr marL="628650" lvl="1" indent="-171450">
              <a:buFont typeface="Courier New" panose="02070309020205020404" pitchFamily="49" charset="0"/>
              <a:buChar char="o"/>
            </a:pPr>
            <a:r>
              <a:rPr lang="en-US" sz="1100" dirty="0"/>
              <a:t>As jet fuel demand continues to increase, and there is a significant concern that many major airports are served either wholly by truck or by a single pipeline designed originally for much lower volumes, the jet fuel supply chain is vulnerable and unprepared for the next two decades of growth.</a:t>
            </a:r>
          </a:p>
          <a:p>
            <a:r>
              <a:rPr lang="en-US" sz="1100" b="1" u="sng" dirty="0"/>
              <a:t>Note:</a:t>
            </a:r>
            <a:r>
              <a:rPr lang="en-US" sz="1100" dirty="0"/>
              <a:t> The outlooks on U.S. liquids consumption shown in the slide are not all on the same basis. For example, some of the outlooks do not start at the same liquids-consumption level in 2017, which would be a historical data point. This is due to the exclusion of certain product categories from data, such as bunker fuel in the IEA New Policies Scenario. In addition, the IHS Rivalry Scenario is for refined products only.</a:t>
            </a:r>
          </a:p>
          <a:p>
            <a:endParaRPr lang="en-US" sz="1100" b="1" dirty="0"/>
          </a:p>
          <a:p>
            <a:r>
              <a:rPr lang="en-US" sz="1100" b="1" dirty="0"/>
              <a:t>Additional Information</a:t>
            </a:r>
            <a:endParaRPr lang="en-US" sz="1100" dirty="0"/>
          </a:p>
          <a:p>
            <a:pPr marL="171450" lvl="0" indent="-171450" fontAlgn="base">
              <a:buFont typeface="Arial" panose="020B0604020202020204" pitchFamily="34" charset="0"/>
              <a:buChar char="•"/>
            </a:pPr>
            <a:r>
              <a:rPr lang="en-US" sz="1100" dirty="0"/>
              <a:t>Refinery equipment and the type of crude oil processed dictate the relative amounts of gasoline, jet fuel, and diesel produced; major new refining investment would be required to change these relative yields significantly.  </a:t>
            </a:r>
          </a:p>
          <a:p>
            <a:pPr marL="628650" lvl="1" indent="-171450">
              <a:buFont typeface="Arial" panose="020B0604020202020204" pitchFamily="34" charset="0"/>
              <a:buChar char="•"/>
            </a:pPr>
            <a:r>
              <a:rPr lang="en-US" sz="1100" dirty="0"/>
              <a:t>Just maintaining supplies of domestically manufactured jet fuel and diesel in the face of declining domestic gasoline demand will require increased exports of gasoline to allow the existing refinery capacity to operate efficiently.  </a:t>
            </a:r>
          </a:p>
          <a:p>
            <a:pPr marL="628650" lvl="1" indent="-171450">
              <a:buFont typeface="Arial" panose="020B0604020202020204" pitchFamily="34" charset="0"/>
              <a:buChar char="•"/>
            </a:pPr>
            <a:r>
              <a:rPr lang="en-US" sz="1100" dirty="0"/>
              <a:t>If gasoline exports cannot be increased, refining jobs and economic value could be lost.</a:t>
            </a:r>
          </a:p>
          <a:p>
            <a:pPr marL="171450" indent="-171450">
              <a:buFont typeface="Arial" panose="020B0604020202020204" pitchFamily="34" charset="0"/>
              <a:buChar char="•"/>
            </a:pPr>
            <a:r>
              <a:rPr lang="en-US" sz="1100" dirty="0"/>
              <a:t>Refinery Capacity: EIA forecasts modest growth in U.S. refining capacity of 500 KB/D to 2040.  </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6686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617538"/>
            <a:ext cx="4059237" cy="3044825"/>
          </a:xfrm>
        </p:spPr>
      </p:sp>
      <p:sp>
        <p:nvSpPr>
          <p:cNvPr id="3" name="Notes Placeholder 2"/>
          <p:cNvSpPr>
            <a:spLocks noGrp="1"/>
          </p:cNvSpPr>
          <p:nvPr>
            <p:ph type="body" idx="1"/>
          </p:nvPr>
        </p:nvSpPr>
        <p:spPr>
          <a:xfrm>
            <a:off x="663492" y="3742689"/>
            <a:ext cx="5699208" cy="5363211"/>
          </a:xfrm>
        </p:spPr>
        <p:txBody>
          <a:bodyPr>
            <a:noAutofit/>
          </a:bodyPr>
          <a:lstStyle/>
          <a:p>
            <a:r>
              <a:rPr lang="en-US" sz="1100" b="1" dirty="0"/>
              <a:t>Implications of carbon-constrained scenarios – Key Points</a:t>
            </a:r>
            <a:endParaRPr lang="en-US" sz="1100" dirty="0"/>
          </a:p>
          <a:p>
            <a:pPr marL="171450" lvl="0" indent="-171450" fontAlgn="base">
              <a:buFont typeface="Arial" panose="020B0604020202020204" pitchFamily="34" charset="0"/>
              <a:buChar char="•"/>
            </a:pPr>
            <a:r>
              <a:rPr lang="en-US" sz="1100" b="1" dirty="0"/>
              <a:t>One of the stand-out findings of the study is that no matter what scenario, even the low-carbon, high-renewable scenarios, America’s need for oil will remain significant, and the demand for natural gas will continue well into 2040. </a:t>
            </a:r>
            <a:endParaRPr lang="en-US" sz="1100" dirty="0"/>
          </a:p>
          <a:p>
            <a:pPr marL="171450" lvl="0" indent="-171450" fontAlgn="base">
              <a:buFont typeface="Arial" panose="020B0604020202020204" pitchFamily="34" charset="0"/>
              <a:buChar char="•"/>
            </a:pPr>
            <a:r>
              <a:rPr lang="en-US" sz="1100" b="1" dirty="0"/>
              <a:t>Even in forecasts designed to meet climate change targets, the largest energy sources will continue to be oil and natural gas through at least 2040 to provide reliable and affordable energy</a:t>
            </a:r>
            <a:r>
              <a:rPr lang="en-US" sz="1100" dirty="0"/>
              <a:t>.</a:t>
            </a:r>
          </a:p>
          <a:p>
            <a:pPr lvl="1" indent="-228600" fontAlgn="base">
              <a:buFont typeface="Courier New" panose="02070309020205020404" pitchFamily="49" charset="0"/>
              <a:buChar char="o"/>
            </a:pPr>
            <a:r>
              <a:rPr lang="en-US" sz="1100" dirty="0"/>
              <a:t>The chart in the slide compares U.S. 2018 energy consumption by type to three energy forecasts for 2040:</a:t>
            </a:r>
          </a:p>
          <a:p>
            <a:pPr marL="822960" lvl="2" indent="-228600">
              <a:buFont typeface="Wingdings" panose="05000000000000000000" pitchFamily="2" charset="2"/>
              <a:buChar char="§"/>
            </a:pPr>
            <a:r>
              <a:rPr lang="en-US" sz="1100" i="1" dirty="0"/>
              <a:t>EIA Annual Energy Outlook (AEO) 2018 Reference Case </a:t>
            </a:r>
            <a:r>
              <a:rPr lang="en-US" sz="1100" dirty="0"/>
              <a:t>projects U.S. energy demand in 2040 about the same as in 2018 with oil declining slightly and natural gas increasing.</a:t>
            </a:r>
          </a:p>
          <a:p>
            <a:pPr marL="822960" lvl="2" indent="-228600">
              <a:buFont typeface="Wingdings" panose="05000000000000000000" pitchFamily="2" charset="2"/>
              <a:buChar char="§"/>
            </a:pPr>
            <a:r>
              <a:rPr lang="en-US" sz="1100" i="1" dirty="0"/>
              <a:t>IEA World Energy Outlook (WEO) 2018 New Policies Scenario </a:t>
            </a:r>
            <a:r>
              <a:rPr lang="en-US" sz="1100" dirty="0"/>
              <a:t>(IEA NPS) projects oil declining further than EIA’s forecast and natural gas staying about the same.</a:t>
            </a:r>
          </a:p>
          <a:p>
            <a:pPr marL="822960" lvl="2" indent="-228600">
              <a:buFont typeface="Wingdings" panose="05000000000000000000" pitchFamily="2" charset="2"/>
              <a:buChar char="§"/>
            </a:pPr>
            <a:r>
              <a:rPr lang="en-US" sz="1100" i="1" dirty="0"/>
              <a:t>IEA WEO 2018 Sustainable Development Scenario </a:t>
            </a:r>
            <a:r>
              <a:rPr lang="en-US" sz="1100" dirty="0"/>
              <a:t>(IEA SDS) forecasts a further decline in oil, near elimination of coal, and increasing renewables. Even in the SDS, natural gas and oil remain the first and second largest providers of U.S. energy in 2040.</a:t>
            </a:r>
          </a:p>
          <a:p>
            <a:pPr marL="171450" lvl="0" indent="-171450" fontAlgn="base">
              <a:buFont typeface="Arial" panose="020B0604020202020204" pitchFamily="34" charset="0"/>
              <a:buChar char="•"/>
            </a:pPr>
            <a:r>
              <a:rPr lang="en-US" sz="1100" b="1" dirty="0"/>
              <a:t>With the exception of the IEA SDS, natural gas demand is generally projected to increase over the period as electricity generators rely on natural gas to replace coal and to provide backup for increasing supplies of intermittent wind and solar power.</a:t>
            </a:r>
            <a:endParaRPr lang="en-US" sz="1100" dirty="0"/>
          </a:p>
          <a:p>
            <a:pPr lvl="1" indent="-228600" fontAlgn="base">
              <a:buFont typeface="Courier New" panose="02070309020205020404" pitchFamily="49" charset="0"/>
              <a:buChar char="o"/>
            </a:pPr>
            <a:r>
              <a:rPr lang="en-US" sz="1100" dirty="0"/>
              <a:t>Even in the IEA SDS, natural gas still comprises 32% of U.S. primary energy demand in 2040.</a:t>
            </a:r>
          </a:p>
          <a:p>
            <a:pPr lvl="1" indent="-228600">
              <a:buFont typeface="Courier New" panose="02070309020205020404" pitchFamily="49" charset="0"/>
              <a:buChar char="o"/>
            </a:pPr>
            <a:r>
              <a:rPr lang="en-US" sz="1100" dirty="0"/>
              <a:t>Natural gas-fired generators can quickly ramp up and down, allowing natural gas to complement increasing supplies of intermittent wind and solar power, assuring electrical grid stability and reliable supplies of electricity.</a:t>
            </a:r>
          </a:p>
          <a:p>
            <a:pPr lvl="1" indent="-228600">
              <a:buFont typeface="Courier New" panose="02070309020205020404" pitchFamily="49" charset="0"/>
              <a:buChar char="o"/>
            </a:pPr>
            <a:r>
              <a:rPr lang="en-US" sz="1100" dirty="0"/>
              <a:t>In 2018, natural gas was the single largest domestic electricity generation source, comprising 34% of total U.S. generation. More than 60% of U.S. electricity generating capacity installed in 2018 was fueled by natural gas. </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729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593725"/>
            <a:ext cx="4059237" cy="3044825"/>
          </a:xfrm>
        </p:spPr>
      </p:sp>
      <p:sp>
        <p:nvSpPr>
          <p:cNvPr id="3" name="Notes Placeholder 2"/>
          <p:cNvSpPr>
            <a:spLocks noGrp="1"/>
          </p:cNvSpPr>
          <p:nvPr>
            <p:ph type="body" idx="1"/>
          </p:nvPr>
        </p:nvSpPr>
        <p:spPr>
          <a:xfrm>
            <a:off x="589722" y="3691494"/>
            <a:ext cx="6077778" cy="5473489"/>
          </a:xfrm>
        </p:spPr>
        <p:txBody>
          <a:bodyPr>
            <a:noAutofit/>
          </a:bodyPr>
          <a:lstStyle/>
          <a:p>
            <a:r>
              <a:rPr lang="en-US" sz="1100" b="1" dirty="0"/>
              <a:t>Demand for Exports – Key Points</a:t>
            </a:r>
            <a:endParaRPr lang="en-US" sz="1100" dirty="0"/>
          </a:p>
          <a:p>
            <a:pPr marL="171450" lvl="0" indent="-171450" fontAlgn="base">
              <a:buFont typeface="Arial" panose="020B0604020202020204" pitchFamily="34" charset="0"/>
              <a:buChar char="•"/>
            </a:pPr>
            <a:r>
              <a:rPr lang="en-US" sz="1100" b="1" dirty="0"/>
              <a:t>To understand the demand for exports, it is important to look at world energy demand, not just U.S. domestic demand. In its 2018 New Policies Scenario, the IEA forecasts that the world will need 27% more total energy in 2040 versus 2017. </a:t>
            </a:r>
            <a:r>
              <a:rPr lang="en-US" b="1" dirty="0"/>
              <a:t>This is despite the fact that EIA and other forecasts estimate a ~5% reduction in U.S. liquids demand (Slide 12).</a:t>
            </a:r>
            <a:r>
              <a:rPr lang="en-US" sz="1100" dirty="0"/>
              <a:t> </a:t>
            </a:r>
          </a:p>
          <a:p>
            <a:pPr lvl="1" indent="-228600">
              <a:buFont typeface="Courier New" panose="02070309020205020404" pitchFamily="49" charset="0"/>
              <a:buChar char="o"/>
            </a:pPr>
            <a:r>
              <a:rPr lang="en-US" sz="1100" dirty="0"/>
              <a:t>The IEA forecast aligns directionally with the U.S. EIA, which projects in its 2017 International Energy Outlook Reference Case that total </a:t>
            </a:r>
            <a:r>
              <a:rPr lang="en-US" sz="1100" u="sng" dirty="0"/>
              <a:t>world demand</a:t>
            </a:r>
            <a:r>
              <a:rPr lang="en-US" sz="1100" dirty="0"/>
              <a:t> for energy will grow by 25% through 2040. </a:t>
            </a:r>
          </a:p>
          <a:p>
            <a:pPr marL="822960" lvl="2" indent="-228600">
              <a:buFont typeface="Wingdings" panose="05000000000000000000" pitchFamily="2" charset="2"/>
              <a:buChar char="§"/>
            </a:pPr>
            <a:r>
              <a:rPr lang="en-US" sz="1100" dirty="0"/>
              <a:t>The EIA projects that natural gas will be the largest growing source of energy, with demand growing by 41% over 2017 levels. </a:t>
            </a:r>
          </a:p>
          <a:p>
            <a:pPr marL="822960" lvl="2" indent="-228600">
              <a:buFont typeface="Wingdings" panose="05000000000000000000" pitchFamily="2" charset="2"/>
              <a:buChar char="§"/>
            </a:pPr>
            <a:r>
              <a:rPr lang="en-US" sz="1100" dirty="0"/>
              <a:t>The EIA also forecasts that there will be an increasing </a:t>
            </a:r>
            <a:r>
              <a:rPr lang="en-US" sz="1100" u="sng" dirty="0"/>
              <a:t>world</a:t>
            </a:r>
            <a:r>
              <a:rPr lang="en-US" sz="1100" dirty="0"/>
              <a:t> need for oil, which grows by 15% and remains the single largest source of energy, providing 31% of all energy consumed in 2040.</a:t>
            </a:r>
          </a:p>
          <a:p>
            <a:pPr marL="171450" lvl="0" indent="-171450" fontAlgn="base">
              <a:buFont typeface="Arial" panose="020B0604020202020204" pitchFamily="34" charset="0"/>
              <a:buChar char="•"/>
            </a:pPr>
            <a:r>
              <a:rPr lang="en-US" sz="1100" b="1" dirty="0"/>
              <a:t>U.S. exports will play a vital role in supplying oil, natural gas, and chemical feedstocks into this growing world demand and will support global energy security, improve the balance of trade, and create economic value for the United States.</a:t>
            </a:r>
            <a:endParaRPr lang="en-US" sz="1100" dirty="0"/>
          </a:p>
          <a:p>
            <a:pPr marL="171450" lvl="0" indent="-171450" fontAlgn="base">
              <a:buFont typeface="Arial" panose="020B0604020202020204" pitchFamily="34" charset="0"/>
              <a:buChar char="•"/>
            </a:pPr>
            <a:r>
              <a:rPr lang="en-US" sz="1100" b="1" dirty="0"/>
              <a:t>U.S. oil demand outlooks provided to this study generally show demand flat to declining to 2040 with limited gains, if any, in refining capacity. This means that most, or even all, of the growth in U.S. crude oil production is assumed to be exported</a:t>
            </a:r>
            <a:r>
              <a:rPr lang="en-US" sz="1100" dirty="0"/>
              <a:t>. </a:t>
            </a:r>
          </a:p>
          <a:p>
            <a:pPr lvl="1" indent="-228600">
              <a:buFont typeface="Courier New" panose="02070309020205020404" pitchFamily="49" charset="0"/>
              <a:buChar char="o"/>
            </a:pPr>
            <a:r>
              <a:rPr lang="en-US" sz="1100" dirty="0"/>
              <a:t>While strong demand growth is expected in the natural gas market, natural gas production growth is expected to outpace domestic demand. Exports—both to Mexico via pipeline and as LNG to global markets—are expected to grow.</a:t>
            </a:r>
          </a:p>
          <a:p>
            <a:pPr marL="171450" lvl="0" indent="-171450" fontAlgn="base">
              <a:buFont typeface="Arial" panose="020B0604020202020204" pitchFamily="34" charset="0"/>
              <a:buChar char="•"/>
            </a:pPr>
            <a:r>
              <a:rPr lang="en-US" sz="1100" b="1" dirty="0"/>
              <a:t>Growing exports will require continuing improvements and expansion of U.S. infrastructure assets such as LNG export terminals. </a:t>
            </a:r>
            <a:endParaRPr lang="en-US" sz="1100" dirty="0"/>
          </a:p>
          <a:p>
            <a:r>
              <a:rPr lang="en-US" sz="1100" b="1" i="1" u="sng" dirty="0"/>
              <a:t>Transition to Infrastructure Resiliency, Mapping, and Analysis</a:t>
            </a:r>
            <a:endParaRPr lang="en-US" sz="1100" i="1" u="sng" dirty="0"/>
          </a:p>
          <a:p>
            <a:pPr marL="171450" indent="-171450">
              <a:buFont typeface="Arial" panose="020B0604020202020204" pitchFamily="34" charset="0"/>
              <a:buChar char="•"/>
            </a:pPr>
            <a:r>
              <a:rPr lang="en-US" sz="1100" dirty="0"/>
              <a:t>If history has taught us anything it’s that when it comes to oil and gas supply sources and markets the only constant is change. Tomorrow’s supply centers will most likely not be where they are today. American ingenuity will continue to surprise us. And while our existing oil and natural gas infrastructure is amazingly flexible and resilient, the study shows that it has flexed just about as much as it can. Additional infrastructure will be needed to meet future demands.</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3482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0663" y="581025"/>
            <a:ext cx="4059237" cy="3044825"/>
          </a:xfrm>
        </p:spPr>
      </p:sp>
      <p:sp>
        <p:nvSpPr>
          <p:cNvPr id="3" name="Notes Placeholder 2"/>
          <p:cNvSpPr>
            <a:spLocks noGrp="1"/>
          </p:cNvSpPr>
          <p:nvPr>
            <p:ph type="body" idx="1"/>
          </p:nvPr>
        </p:nvSpPr>
        <p:spPr>
          <a:xfrm>
            <a:off x="533400" y="3675782"/>
            <a:ext cx="6286500" cy="5520174"/>
          </a:xfrm>
        </p:spPr>
        <p:txBody>
          <a:bodyPr>
            <a:noAutofit/>
          </a:bodyPr>
          <a:lstStyle/>
          <a:p>
            <a:r>
              <a:rPr lang="en-US" sz="1100" b="1" dirty="0"/>
              <a:t>Value of Infrastructure – Key Points</a:t>
            </a:r>
            <a:endParaRPr lang="en-US" sz="1100" dirty="0"/>
          </a:p>
          <a:p>
            <a:pPr marL="171450" lvl="0" indent="-171450" fontAlgn="base">
              <a:buFont typeface="Arial" panose="020B0604020202020204" pitchFamily="34" charset="0"/>
              <a:buChar char="•"/>
            </a:pPr>
            <a:r>
              <a:rPr lang="en-US" sz="1030" b="1" dirty="0"/>
              <a:t>The economic value specific to midstream infrastructure generally falls into five categories: 1) Economic growth, 2) Job creation, 3) Increased exports, 4) Improved manufacturing competitiveness, 5) Market efficiency benefits to households and businesses.</a:t>
            </a:r>
            <a:endParaRPr lang="en-US" sz="1030" dirty="0"/>
          </a:p>
          <a:p>
            <a:pPr marL="171450" indent="-171450" fontAlgn="base">
              <a:buFont typeface="Arial" panose="020B0604020202020204" pitchFamily="34" charset="0"/>
              <a:buChar char="•"/>
            </a:pPr>
            <a:r>
              <a:rPr lang="en-US" sz="1030" b="1" dirty="0"/>
              <a:t>Economic Growth: </a:t>
            </a:r>
            <a:r>
              <a:rPr lang="en-US" sz="1030" dirty="0"/>
              <a:t>Infrastructure investment has a direct impact on economic growth and so-called “multiplier effects” as the initial capital outlay ripples through the economy. By enabling the energy sector to function efficiently, midstream infrastructure supports the overall oil and gas sector, which is responsible for $1.3 trillion (7.6%) of U.S. gross domestic product (GDP), 10.3 million direct, indirect, and induced American jobs, and $714 billion in labor income in 2015. (based on a PWC analysis)</a:t>
            </a:r>
          </a:p>
          <a:p>
            <a:pPr marL="171450" indent="-171450" fontAlgn="base">
              <a:buFont typeface="Arial" panose="020B0604020202020204" pitchFamily="34" charset="0"/>
              <a:buChar char="•"/>
            </a:pPr>
            <a:r>
              <a:rPr lang="en-US" sz="1030" b="1" dirty="0"/>
              <a:t>Job Creation: </a:t>
            </a:r>
            <a:r>
              <a:rPr lang="en-US" sz="1030" dirty="0"/>
              <a:t>Similar to the economic impacts, the construction and operation of midstream infrastructure generates direct, indirect, and induced employment. ICF International estimates that annual midstream infrastructure (pipeline and gathering) spending of $22 billion per year, will generate more than 325,000 U.S. jobs per year. About 1/3 of those jobs would be directly involved in infrastructure development and the other 2/3 would be indirect or induced employment.</a:t>
            </a:r>
          </a:p>
          <a:p>
            <a:pPr marL="171450" lvl="0" indent="-171450" fontAlgn="base">
              <a:buFont typeface="Arial" panose="020B0604020202020204" pitchFamily="34" charset="0"/>
              <a:buChar char="•"/>
            </a:pPr>
            <a:r>
              <a:rPr lang="en-US" sz="1030" b="1" dirty="0"/>
              <a:t>Increased Exports: </a:t>
            </a:r>
            <a:r>
              <a:rPr lang="en-US" sz="1030" dirty="0"/>
              <a:t>This paradigm shift in U.S. net energy trade has had large impacts on the country’s overall trade deficit. EIA calculates that the total U.S. merchandise trade deficit in 2017 was nearly $250 billion lower than it otherwise would have been if the petroleum (crude oil, refined products, and NGLs) trade deficit had remained at its 2007 level.</a:t>
            </a:r>
          </a:p>
          <a:p>
            <a:pPr marL="171450" lvl="0" indent="-171450" fontAlgn="base">
              <a:buFont typeface="Arial" panose="020B0604020202020204" pitchFamily="34" charset="0"/>
              <a:buChar char="•"/>
            </a:pPr>
            <a:r>
              <a:rPr lang="en-US" sz="1030" b="1" dirty="0"/>
              <a:t>Improved Manufacturing Competitiveness: </a:t>
            </a:r>
            <a:r>
              <a:rPr lang="en-US" sz="1030" dirty="0"/>
              <a:t>Infrastructure and access to reliable, affordable energy are important dimensions in the competitiveness of U.S. manufacturing because they have helped to drive lower cost energy and raw materials for manufacturers. </a:t>
            </a:r>
          </a:p>
          <a:p>
            <a:pPr lvl="1" indent="-228600">
              <a:buFont typeface="Courier New" panose="02070309020205020404" pitchFamily="49" charset="0"/>
              <a:buChar char="o"/>
            </a:pPr>
            <a:r>
              <a:rPr lang="en-US" sz="1030" dirty="0"/>
              <a:t>A study by the Boston Consulting Group estimated cost savings from unconventional natural gas to be 4% or more of total manufacturing costs in a variety of industries.</a:t>
            </a:r>
          </a:p>
          <a:p>
            <a:pPr lvl="1" indent="-228600">
              <a:buFont typeface="Courier New" panose="02070309020205020404" pitchFamily="49" charset="0"/>
              <a:buChar char="o"/>
            </a:pPr>
            <a:r>
              <a:rPr lang="en-US" sz="1030" dirty="0"/>
              <a:t>Due to low-cost, abundant supply of natural gas and natural gas liquids, U.S. chemical manufacturing has seen increased investment in new projects to build or expand their shale advantaged capacity in the United States. Since 2010, 334 projects valued at $204 billion have been announced, with more than half under construction and/or having capital fully invested.</a:t>
            </a:r>
          </a:p>
          <a:p>
            <a:pPr marL="171450" lvl="0" indent="-171450" fontAlgn="base">
              <a:buFont typeface="Arial" panose="020B0604020202020204" pitchFamily="34" charset="0"/>
              <a:buChar char="•"/>
            </a:pPr>
            <a:r>
              <a:rPr lang="en-US" sz="1030" b="1" dirty="0"/>
              <a:t>Market Efficiency Benefits to Households and Businesses: </a:t>
            </a:r>
            <a:r>
              <a:rPr lang="en-US" sz="1030" dirty="0"/>
              <a:t>The ability to use infrastructure to align supply to customer demand has led to restrained prices of electricity. </a:t>
            </a:r>
          </a:p>
          <a:p>
            <a:pPr lvl="1" indent="-228600">
              <a:buFont typeface="Courier New" panose="02070309020205020404" pitchFamily="49" charset="0"/>
              <a:buChar char="o"/>
            </a:pPr>
            <a:r>
              <a:rPr lang="en-US" sz="1030" dirty="0"/>
              <a:t>Low-cost natural gas supplies enabled average retail electricity prices to grow at only about 8% from 2008 to 2018, a significant reduction from the 40+% increase the prior decade. </a:t>
            </a:r>
          </a:p>
          <a:p>
            <a:pPr lvl="1" indent="-228600">
              <a:buFont typeface="Courier New" panose="02070309020205020404" pitchFamily="49" charset="0"/>
              <a:buChar char="o"/>
            </a:pPr>
            <a:r>
              <a:rPr lang="en-US" sz="1030" dirty="0"/>
              <a:t>Consumers have benefited from a 15+% decline in motor gasoline prices. </a:t>
            </a:r>
          </a:p>
          <a:p>
            <a:pPr lvl="1" indent="-228600">
              <a:buFont typeface="Courier New" panose="02070309020205020404" pitchFamily="49" charset="0"/>
              <a:buChar char="o"/>
            </a:pPr>
            <a:r>
              <a:rPr lang="en-US" sz="1030" dirty="0"/>
              <a:t>Energy expenditures as a share of GDP have fallen from about 10% to 6-8%.</a:t>
            </a:r>
          </a:p>
          <a:p>
            <a:pPr marL="171450" indent="-171450">
              <a:buFont typeface="Arial" panose="020B0604020202020204" pitchFamily="34" charset="0"/>
              <a:buChar char="•"/>
            </a:pPr>
            <a:r>
              <a:rPr lang="en-US" sz="1030" b="1" dirty="0"/>
              <a:t>More infrastructure will be needed if we’re going to allow these benefits to continue.</a:t>
            </a:r>
            <a:r>
              <a:rPr lang="en-US" sz="1030" dirty="0"/>
              <a:t> </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3132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614363"/>
            <a:ext cx="4059238" cy="3046412"/>
          </a:xfrm>
        </p:spPr>
      </p:sp>
      <p:sp>
        <p:nvSpPr>
          <p:cNvPr id="3" name="Notes Placeholder 2"/>
          <p:cNvSpPr>
            <a:spLocks noGrp="1"/>
          </p:cNvSpPr>
          <p:nvPr>
            <p:ph type="body" idx="1"/>
          </p:nvPr>
        </p:nvSpPr>
        <p:spPr>
          <a:xfrm>
            <a:off x="558800" y="3711030"/>
            <a:ext cx="5880100" cy="5422953"/>
          </a:xfrm>
        </p:spPr>
        <p:txBody>
          <a:bodyPr>
            <a:noAutofit/>
          </a:bodyPr>
          <a:lstStyle/>
          <a:p>
            <a:r>
              <a:rPr lang="en-US" sz="1050" b="1" dirty="0"/>
              <a:t>Infrastructure Constraints – Key Points</a:t>
            </a:r>
            <a:endParaRPr lang="en-US" sz="1050" dirty="0"/>
          </a:p>
          <a:p>
            <a:pPr marL="171450" lvl="0" indent="-171450" fontAlgn="base">
              <a:buFont typeface="Arial" panose="020B0604020202020204" pitchFamily="34" charset="0"/>
              <a:buChar char="•"/>
            </a:pPr>
            <a:r>
              <a:rPr lang="en-US" sz="1050" b="1" dirty="0"/>
              <a:t>Connecting new supply and demand centers in the future will hinge on the industry’s ability to secure significant public and private investment that’s needed to expand pipelines, ports, rail, and inland waterways. </a:t>
            </a:r>
          </a:p>
          <a:p>
            <a:pPr marL="171450" lvl="0" indent="-171450" fontAlgn="base">
              <a:buFont typeface="Arial" panose="020B0604020202020204" pitchFamily="34" charset="0"/>
              <a:buChar char="•"/>
            </a:pPr>
            <a:r>
              <a:rPr lang="en-US" sz="1050" b="1" dirty="0"/>
              <a:t>When new infrastructure is delayed, bottlenecks form or worsen, such as what we’re already seeing today in New England or the Port of Houston, and also, in the form of export capacity limitations.</a:t>
            </a:r>
            <a:r>
              <a:rPr lang="en-US" sz="1050" b="1" baseline="30000" dirty="0"/>
              <a:t> </a:t>
            </a:r>
            <a:r>
              <a:rPr lang="en-US" sz="1050" b="1" dirty="0"/>
              <a:t>These bottlenecks result in regional pricing discrepancies, fuel shortages, and the missed opportunity for all U.S. citizens to benefit from the lowest priced energy alternatives.</a:t>
            </a:r>
            <a:endParaRPr lang="en-US" sz="1050" dirty="0"/>
          </a:p>
          <a:p>
            <a:pPr marL="628650" lvl="1" indent="-171450">
              <a:buFont typeface="Courier New" panose="02070309020205020404" pitchFamily="49" charset="0"/>
              <a:buChar char="o"/>
            </a:pPr>
            <a:r>
              <a:rPr lang="en-US" sz="1050" b="1" dirty="0"/>
              <a:t>Natural Gas Pipeline Access in New England and New York: </a:t>
            </a:r>
            <a:r>
              <a:rPr lang="en-US" sz="1050" dirty="0"/>
              <a:t>As Appalachian production grows, more pipeline capacity will be needed to bring production to market. However, pipeline construction to New York, New England, and some other regional markets has been constrained by regulatory and permitting delays, denials, public protest, political issues, and long-standing market structures.</a:t>
            </a:r>
          </a:p>
          <a:p>
            <a:pPr marL="628650" lvl="1" indent="-171450">
              <a:buFont typeface="Courier New" panose="02070309020205020404" pitchFamily="49" charset="0"/>
              <a:buChar char="o"/>
            </a:pPr>
            <a:r>
              <a:rPr lang="en-US" sz="1050" b="1" dirty="0"/>
              <a:t>Port of Houston Capacity: </a:t>
            </a:r>
            <a:r>
              <a:rPr lang="en-US" sz="1050" dirty="0"/>
              <a:t>The Port of Houston’s proximity to the NGL infrastructure in Mont </a:t>
            </a:r>
            <a:r>
              <a:rPr lang="en-US" sz="1050" dirty="0" err="1"/>
              <a:t>Belvieu</a:t>
            </a:r>
            <a:r>
              <a:rPr lang="en-US" sz="1050" dirty="0"/>
              <a:t>, TX, makes the Port of Houston the largest exporter of NGLs in the U.S. The port is also a significant container port and receives other bulk cargoes. Congestion is significant, and the need to restrict the channel to one-way traffic when very large ships enter or leave has exacerbated the issue. The U.S. Army Corps of Engineers is currently studying alternatives to deepen and widen the channel.</a:t>
            </a:r>
          </a:p>
          <a:p>
            <a:pPr marL="628650" lvl="1" indent="-171450">
              <a:buFont typeface="Courier New" panose="02070309020205020404" pitchFamily="49" charset="0"/>
              <a:buChar char="o"/>
            </a:pPr>
            <a:r>
              <a:rPr lang="en-US" sz="1050" b="1" dirty="0"/>
              <a:t>Oil and Natural Gas Export Capability: </a:t>
            </a:r>
            <a:r>
              <a:rPr lang="en-US" sz="1050" dirty="0"/>
              <a:t>Domestic infrastructure will be required to serve both foreign waterborne crude oil imports and growing exports. These challenges will be further amplified given the concurrent expansion of export infrastructure for NGL, LNG, and other associated commodities. The expected increase in exports will require dedicated export infrastructure and common infrastructure such as marine waterways and ports.</a:t>
            </a:r>
          </a:p>
          <a:p>
            <a:pPr marL="171450" lvl="0" indent="-171450" fontAlgn="base">
              <a:buFont typeface="Arial" panose="020B0604020202020204" pitchFamily="34" charset="0"/>
              <a:buChar char="•"/>
            </a:pPr>
            <a:r>
              <a:rPr lang="en-US" sz="1050" b="1" dirty="0"/>
              <a:t>The ability to produce crude oil is frequently dependent on the ability to take away the natural gas and NGLs that are produced with crude oil. </a:t>
            </a:r>
          </a:p>
          <a:p>
            <a:pPr marL="628650" lvl="1" indent="-171450">
              <a:buFont typeface="Courier New" panose="02070309020205020404" pitchFamily="49" charset="0"/>
              <a:buChar char="o"/>
            </a:pPr>
            <a:r>
              <a:rPr lang="en-US" sz="1050" dirty="0"/>
              <a:t>Permian Basin takeaway capacity for crude oil, natural gas, or NGLs has occasionally been constrained, leading to situations in which producers have needed to defer drilling until new capacity is built. </a:t>
            </a:r>
          </a:p>
          <a:p>
            <a:pPr marL="628650" lvl="1" indent="-171450">
              <a:buFont typeface="Courier New" panose="02070309020205020404" pitchFamily="49" charset="0"/>
              <a:buChar char="o"/>
            </a:pPr>
            <a:r>
              <a:rPr lang="en-US" sz="1050" dirty="0"/>
              <a:t>Lack of natural gas takeaway capacity led to increased flaring of natural gas in 2019. Waivers have allowed for temporary flaring, but this may not possible long-term.</a:t>
            </a:r>
          </a:p>
        </p:txBody>
      </p:sp>
      <p:sp>
        <p:nvSpPr>
          <p:cNvPr id="4" name="Slide Number Placeholder 3"/>
          <p:cNvSpPr>
            <a:spLocks noGrp="1"/>
          </p:cNvSpPr>
          <p:nvPr>
            <p:ph type="sldNum" sz="quarter" idx="10"/>
          </p:nvPr>
        </p:nvSpPr>
        <p:spPr>
          <a:xfrm>
            <a:off x="3970939" y="8829967"/>
            <a:ext cx="3037840" cy="464820"/>
          </a:xfrm>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21722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609600"/>
            <a:ext cx="4062412" cy="3048000"/>
          </a:xfrm>
        </p:spPr>
      </p:sp>
      <p:sp>
        <p:nvSpPr>
          <p:cNvPr id="3" name="Notes Placeholder 2"/>
          <p:cNvSpPr>
            <a:spLocks noGrp="1"/>
          </p:cNvSpPr>
          <p:nvPr>
            <p:ph type="body" idx="1"/>
          </p:nvPr>
        </p:nvSpPr>
        <p:spPr>
          <a:xfrm>
            <a:off x="490331" y="3786631"/>
            <a:ext cx="6056245" cy="2831070"/>
          </a:xfrm>
        </p:spPr>
        <p:txBody>
          <a:bodyPr>
            <a:normAutofit/>
          </a:bodyPr>
          <a:lstStyle/>
          <a:p>
            <a:r>
              <a:rPr lang="en-US" sz="1050" b="1" dirty="0"/>
              <a:t>Labor Shortages and Lack of Specialized Skill Sets – Key Points</a:t>
            </a:r>
          </a:p>
          <a:p>
            <a:pPr marL="171450" lvl="0" indent="-171450" fontAlgn="base">
              <a:buFont typeface="Arial" panose="020B0604020202020204" pitchFamily="34" charset="0"/>
              <a:buChar char="•"/>
            </a:pPr>
            <a:r>
              <a:rPr lang="en-US" sz="1050" b="1" dirty="0"/>
              <a:t>Addressing labor shortages and a lack of specialized skillsets will be necessary to support future infrastructure development. </a:t>
            </a:r>
            <a:endParaRPr lang="en-US" sz="1050" dirty="0"/>
          </a:p>
          <a:p>
            <a:pPr marL="628650" lvl="1" indent="-171450">
              <a:buFont typeface="Courier New" panose="02070309020205020404" pitchFamily="49" charset="0"/>
              <a:buChar char="o"/>
            </a:pPr>
            <a:r>
              <a:rPr lang="en-US" sz="1050" dirty="0"/>
              <a:t>As the energy sector market expands, an acute skilled labor shortage is taking a toll on the oil and gas sector.  A 2018 industry-wide survey by the Associated General Contractors of America determined that 80% of construction firms were having a hard time filling hourly craft positions.</a:t>
            </a:r>
          </a:p>
          <a:p>
            <a:pPr marL="628650" lvl="1" indent="-171450">
              <a:buFont typeface="Courier New" panose="02070309020205020404" pitchFamily="49" charset="0"/>
              <a:buChar char="o"/>
            </a:pPr>
            <a:r>
              <a:rPr lang="en-US" sz="1050" dirty="0"/>
              <a:t>There is also a lack of skilled labor training of workers at the community level. In the absence of adequate supply of skilled workers in the community, projects must use transitory labor to meet their needs, which increases the unpredictability of labor availability and limits direct economic benefits to the communities from job creation. </a:t>
            </a:r>
          </a:p>
          <a:p>
            <a:pPr marL="628650" lvl="1" indent="-171450">
              <a:buFont typeface="Courier New" panose="02070309020205020404" pitchFamily="49" charset="0"/>
              <a:buChar char="o"/>
            </a:pPr>
            <a:r>
              <a:rPr lang="en-US" sz="1050" dirty="0"/>
              <a:t>Skilled trades training and apprenticeship programs will not only help build a skilled workforce on the community level, but they will also maximize the economic earning potential for those communities.</a:t>
            </a:r>
          </a:p>
          <a:p>
            <a:pPr marL="628650" lvl="1" indent="-171450">
              <a:buFont typeface="Courier New" panose="02070309020205020404" pitchFamily="49" charset="0"/>
              <a:buChar char="o"/>
            </a:pPr>
            <a:r>
              <a:rPr lang="en-US" sz="1050" dirty="0"/>
              <a:t>Supply &amp; Demand Labor Statistics Industrial Information Resources Table: At a metropolitan area level, statistics are summarized into labor demand requirements by craft type, supply estimates and the estimated travelers expected to perform the work.</a:t>
            </a:r>
            <a:r>
              <a:rPr lang="en-US" sz="1050" b="1" baseline="30000" dirty="0"/>
              <a:t> </a:t>
            </a:r>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16</a:t>
            </a:fld>
            <a:endParaRPr lang="en-US" dirty="0"/>
          </a:p>
        </p:txBody>
      </p:sp>
      <p:pic>
        <p:nvPicPr>
          <p:cNvPr id="5" name="Picture 4">
            <a:extLst>
              <a:ext uri="{FF2B5EF4-FFF2-40B4-BE49-F238E27FC236}">
                <a16:creationId xmlns:a16="http://schemas.microsoft.com/office/drawing/2014/main" id="{1D647B2A-1496-406A-A3E5-67910AA59603}"/>
              </a:ext>
            </a:extLst>
          </p:cNvPr>
          <p:cNvPicPr/>
          <p:nvPr/>
        </p:nvPicPr>
        <p:blipFill>
          <a:blip r:embed="rId3"/>
          <a:stretch>
            <a:fillRect/>
          </a:stretch>
        </p:blipFill>
        <p:spPr>
          <a:xfrm>
            <a:off x="1565031" y="6524937"/>
            <a:ext cx="3933346" cy="2411046"/>
          </a:xfrm>
          <a:prstGeom prst="rect">
            <a:avLst/>
          </a:prstGeom>
        </p:spPr>
      </p:pic>
      <p:sp>
        <p:nvSpPr>
          <p:cNvPr id="6" name="TextBox 5">
            <a:extLst>
              <a:ext uri="{FF2B5EF4-FFF2-40B4-BE49-F238E27FC236}">
                <a16:creationId xmlns:a16="http://schemas.microsoft.com/office/drawing/2014/main" id="{9D0F16B8-EC2A-4F84-B27C-8613A6AEA731}"/>
              </a:ext>
            </a:extLst>
          </p:cNvPr>
          <p:cNvSpPr txBox="1"/>
          <p:nvPr/>
        </p:nvSpPr>
        <p:spPr>
          <a:xfrm>
            <a:off x="834886" y="8940509"/>
            <a:ext cx="4863550" cy="415498"/>
          </a:xfrm>
          <a:prstGeom prst="rect">
            <a:avLst/>
          </a:prstGeom>
          <a:noFill/>
        </p:spPr>
        <p:txBody>
          <a:bodyPr wrap="square" rtlCol="0">
            <a:spAutoFit/>
          </a:bodyPr>
          <a:lstStyle/>
          <a:p>
            <a:r>
              <a:rPr lang="en-US" sz="1050" i="1" dirty="0"/>
              <a:t>Table: Industrial Information Resources, Inc., 2019, provided May 7, 2020</a:t>
            </a:r>
          </a:p>
          <a:p>
            <a:endParaRPr lang="en-US" sz="1050" i="1" dirty="0"/>
          </a:p>
        </p:txBody>
      </p:sp>
    </p:spTree>
    <p:extLst>
      <p:ext uri="{BB962C8B-B14F-4D97-AF65-F5344CB8AC3E}">
        <p14:creationId xmlns:p14="http://schemas.microsoft.com/office/powerpoint/2010/main" val="4111891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609600"/>
            <a:ext cx="4062412" cy="3048000"/>
          </a:xfrm>
        </p:spPr>
      </p:sp>
      <p:sp>
        <p:nvSpPr>
          <p:cNvPr id="3" name="Notes Placeholder 2"/>
          <p:cNvSpPr>
            <a:spLocks noGrp="1"/>
          </p:cNvSpPr>
          <p:nvPr>
            <p:ph type="body" idx="1"/>
          </p:nvPr>
        </p:nvSpPr>
        <p:spPr>
          <a:xfrm>
            <a:off x="657225" y="3782257"/>
            <a:ext cx="5652135" cy="4648200"/>
          </a:xfrm>
        </p:spPr>
        <p:txBody>
          <a:bodyPr>
            <a:normAutofit/>
          </a:bodyPr>
          <a:lstStyle/>
          <a:p>
            <a:r>
              <a:rPr lang="en-US" sz="1100" b="1" dirty="0"/>
              <a:t>Infrastructure Development Recommendations – Key Points</a:t>
            </a:r>
            <a:endParaRPr lang="en-US" sz="1100" dirty="0"/>
          </a:p>
          <a:p>
            <a:pPr marL="171450" lvl="0" indent="-171450" fontAlgn="base">
              <a:buFont typeface="Arial" panose="020B0604020202020204" pitchFamily="34" charset="0"/>
              <a:buChar char="•"/>
            </a:pPr>
            <a:r>
              <a:rPr lang="en-US" sz="1100" b="1" dirty="0"/>
              <a:t>In order to maximize infrastructure value, the NPC recommends the following:</a:t>
            </a:r>
            <a:endParaRPr lang="en-US" sz="1100" dirty="0"/>
          </a:p>
          <a:p>
            <a:pPr lvl="1" indent="-228600" fontAlgn="base">
              <a:buFont typeface="Courier New" panose="02070309020205020404" pitchFamily="49" charset="0"/>
              <a:buChar char="o"/>
            </a:pPr>
            <a:r>
              <a:rPr lang="en-US" sz="1100" b="1" dirty="0"/>
              <a:t>Interstate Commerce: </a:t>
            </a:r>
            <a:r>
              <a:rPr lang="en-US" sz="1100" dirty="0"/>
              <a:t>To minimize the negative impacts on interstate commerce brought on by friction between federal and state interests and preferences, the NPC recommends that all levels of government should engage in constructive dialogue about the overall economic benefits from the nation’s energy resources. At the same time, industry must engage with stakeholders and work to minimize impacts and risks. </a:t>
            </a:r>
          </a:p>
          <a:p>
            <a:pPr lvl="1" indent="-228600" fontAlgn="base">
              <a:buFont typeface="Courier New" panose="02070309020205020404" pitchFamily="49" charset="0"/>
              <a:buChar char="o"/>
            </a:pPr>
            <a:endParaRPr lang="en-US" sz="1100" b="1" dirty="0"/>
          </a:p>
          <a:p>
            <a:pPr lvl="1" indent="-228600" fontAlgn="base">
              <a:buFont typeface="Courier New" panose="02070309020205020404" pitchFamily="49" charset="0"/>
              <a:buChar char="o"/>
            </a:pPr>
            <a:r>
              <a:rPr lang="en-US" sz="1100" b="1" dirty="0"/>
              <a:t>Ports and Inland Waterways: </a:t>
            </a:r>
            <a:r>
              <a:rPr lang="en-US" sz="1100" dirty="0"/>
              <a:t>In order to maximize economic contribution of ports and inland waterways, the NPC recommends that Congress fully appropriate the revenue coming into the Harbor Maintenance Trust Fund and the Inland Waterway Trust Fund to restore and maintain all of our U.S. ports and waterways to their authorized dimensions and expand where needed. </a:t>
            </a:r>
          </a:p>
          <a:p>
            <a:pPr lvl="2" indent="-228600" fontAlgn="base">
              <a:buFont typeface="Wingdings" panose="05000000000000000000" pitchFamily="2" charset="2"/>
              <a:buChar char="§"/>
            </a:pPr>
            <a:r>
              <a:rPr lang="en-US" sz="1100" dirty="0"/>
              <a:t>Harbor Maintenance Trust Fund: The government collects a tax on imported cargoes to fund a Harbor Maintenance Trust Fund. Funds are received each year to maintain all coastal ports at their authorized dimensions, but appropriations from the fund are insufficient to maintain even the most critical energy ports at their authorized dimensions.</a:t>
            </a:r>
          </a:p>
          <a:p>
            <a:pPr lvl="1" indent="-228600">
              <a:buFont typeface="Courier New" panose="02070309020205020404" pitchFamily="49" charset="0"/>
              <a:buChar char="o"/>
            </a:pPr>
            <a:endParaRPr lang="en-US" sz="1100" b="1" dirty="0"/>
          </a:p>
          <a:p>
            <a:pPr lvl="1" indent="-228600">
              <a:buFont typeface="Courier New" panose="02070309020205020404" pitchFamily="49" charset="0"/>
              <a:buChar char="o"/>
            </a:pPr>
            <a:r>
              <a:rPr lang="en-US" sz="1100" b="1" dirty="0"/>
              <a:t>Labor Shortages &amp; Lack of Specialized Skillsets: </a:t>
            </a:r>
            <a:r>
              <a:rPr lang="en-US" sz="1100" dirty="0"/>
              <a:t>To ensure a skilled workforce is ready and able to build and maintain the infrastructure that we need, the NPC recommends that the Federal Government, states, secondary schools, and industry work together to promote vocational career education and advocate for registered and accredited apprenticeship programs</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2452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584200"/>
            <a:ext cx="4062412" cy="3048000"/>
          </a:xfrm>
        </p:spPr>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Notes Placeholder 2"/>
          <p:cNvSpPr>
            <a:spLocks noGrp="1"/>
          </p:cNvSpPr>
          <p:nvPr>
            <p:ph type="body" idx="1"/>
          </p:nvPr>
        </p:nvSpPr>
        <p:spPr>
          <a:xfrm>
            <a:off x="574086" y="3641737"/>
            <a:ext cx="6013144" cy="5519371"/>
          </a:xfrm>
        </p:spPr>
        <p:txBody>
          <a:bodyPr>
            <a:noAutofit/>
          </a:bodyPr>
          <a:lstStyle/>
          <a:p>
            <a:r>
              <a:rPr lang="en-US" sz="1050" b="1" dirty="0"/>
              <a:t>Infrastructure Resiliency – Key Points</a:t>
            </a:r>
            <a:endParaRPr lang="en-US" sz="1050" dirty="0"/>
          </a:p>
          <a:p>
            <a:pPr marL="171450" lvl="0" indent="-171450" fontAlgn="base">
              <a:buFont typeface="Arial" panose="020B0604020202020204" pitchFamily="34" charset="0"/>
              <a:buChar char="•"/>
            </a:pPr>
            <a:r>
              <a:rPr lang="en-US" sz="1050" b="1" dirty="0"/>
              <a:t>Energy transportation resiliency is the ability of an infrastructure network to continue meeting demand even when portions of the network have been disrupted.</a:t>
            </a:r>
            <a:endParaRPr lang="en-US" sz="1050" dirty="0"/>
          </a:p>
          <a:p>
            <a:pPr lvl="1" indent="-228600" fontAlgn="base">
              <a:buFont typeface="Courier New" panose="02070309020205020404" pitchFamily="49" charset="0"/>
              <a:buChar char="o"/>
            </a:pPr>
            <a:r>
              <a:rPr lang="en-US" sz="1050" dirty="0"/>
              <a:t>The graphic illustrates the various supply chains that were studied and that it takes many types of infrastructure working together to provide the resilient systems we enjoy.</a:t>
            </a:r>
          </a:p>
          <a:p>
            <a:pPr lvl="1" indent="-228600" fontAlgn="base">
              <a:buFont typeface="Courier New" panose="02070309020205020404" pitchFamily="49" charset="0"/>
              <a:buChar char="o"/>
            </a:pPr>
            <a:r>
              <a:rPr lang="en-US" sz="1050" dirty="0"/>
              <a:t>The shale revolution illustrates the resiliency of U.S. oil and natural gas infrastructure. Up to now, our flexible, resilient, interdependent infrastructure systems have combined with technology improvements to facilitate the development of the tight geologic formations that previously had been inaccessible, bringing tremendous benefits to consumers. </a:t>
            </a:r>
          </a:p>
          <a:p>
            <a:pPr marL="171450" indent="-171450" fontAlgn="base">
              <a:buFont typeface="Arial" panose="020B0604020202020204" pitchFamily="34" charset="0"/>
              <a:buChar char="•"/>
            </a:pPr>
            <a:r>
              <a:rPr lang="en-US" sz="1050" b="1" dirty="0"/>
              <a:t>The resiliency of the U.S. oil and natural gas infrastructure relies on the following:</a:t>
            </a:r>
          </a:p>
          <a:p>
            <a:pPr lvl="1" indent="-228600" fontAlgn="base">
              <a:buFont typeface="Courier New" panose="02070309020205020404" pitchFamily="49" charset="0"/>
              <a:buChar char="o"/>
            </a:pPr>
            <a:r>
              <a:rPr lang="en-US" sz="1050" b="1" dirty="0"/>
              <a:t>Multiple Modes:</a:t>
            </a:r>
            <a:r>
              <a:rPr lang="en-US" sz="1050" dirty="0"/>
              <a:t> The integration of various modes (pipeline, rail, trucks, and marine) at multiple places, is a key characteristic that enables a high level of reliability and flexibility.</a:t>
            </a:r>
          </a:p>
          <a:p>
            <a:pPr lvl="1" indent="-228600" fontAlgn="base">
              <a:buFont typeface="Courier New" panose="02070309020205020404" pitchFamily="49" charset="0"/>
              <a:buChar char="o"/>
            </a:pPr>
            <a:r>
              <a:rPr lang="en-US" sz="1050" b="1" dirty="0"/>
              <a:t>Storage:</a:t>
            </a:r>
            <a:r>
              <a:rPr lang="en-US" sz="1050" dirty="0"/>
              <a:t> Storage provides resiliency at production, market, and demand centers. </a:t>
            </a:r>
          </a:p>
          <a:p>
            <a:pPr marL="822960" lvl="2" indent="-228600">
              <a:buFont typeface="Wingdings" panose="05000000000000000000" pitchFamily="2" charset="2"/>
              <a:buChar char="§"/>
            </a:pPr>
            <a:r>
              <a:rPr lang="en-US" sz="1050" dirty="0"/>
              <a:t>At demand centers, storage provides resiliency for consumer supply. </a:t>
            </a:r>
          </a:p>
          <a:p>
            <a:pPr marL="822960" lvl="2" indent="-228600">
              <a:buFont typeface="Wingdings" panose="05000000000000000000" pitchFamily="2" charset="2"/>
              <a:buChar char="§"/>
            </a:pPr>
            <a:r>
              <a:rPr lang="en-US" sz="1050" dirty="0"/>
              <a:t>Near the point of production, storage guards against having to shut in production should a problem occur with the transportation infrastructure. Since a short-term production shut-in can degrade the performance of a well, producers have an incentive to plan for resilient offtake.</a:t>
            </a:r>
          </a:p>
          <a:p>
            <a:pPr lvl="1" indent="-228600" fontAlgn="base">
              <a:buFont typeface="Courier New" panose="02070309020205020404" pitchFamily="49" charset="0"/>
              <a:buChar char="o"/>
            </a:pPr>
            <a:r>
              <a:rPr lang="en-US" sz="1050" b="1" dirty="0"/>
              <a:t>Multiple Routes: </a:t>
            </a:r>
            <a:r>
              <a:rPr lang="en-US" sz="1050" dirty="0"/>
              <a:t>The presence of various routes enables hydrocarbons to reach their intended destinations. </a:t>
            </a:r>
          </a:p>
          <a:p>
            <a:pPr marL="822960" lvl="2" indent="-228600">
              <a:buFont typeface="Wingdings" panose="05000000000000000000" pitchFamily="2" charset="2"/>
              <a:buChar char="§"/>
            </a:pPr>
            <a:r>
              <a:rPr lang="en-US" sz="1050" dirty="0"/>
              <a:t>An example would be two pipelines, one moving crude oil directly from west Texas to the Texas Gulf; and the other moving crude oil from west Texas to the large oil terminal in Cushing, Oklahoma, and joined to a pipeline moving crude oil from Cushing to the Texas Gulf. In the event of interruption to the first pipeline, crude oil supply could reach its destination via the second pipelines assuming the alternative pipelines have sufficient available capacity.</a:t>
            </a:r>
          </a:p>
          <a:p>
            <a:r>
              <a:rPr lang="en-US" sz="1050" b="1" i="1" u="sng" dirty="0"/>
              <a:t>Transition to Permitting, Siting, and Community Engagement</a:t>
            </a:r>
            <a:endParaRPr lang="en-US" sz="1050" i="1" u="sng" dirty="0"/>
          </a:p>
          <a:p>
            <a:pPr marL="171450" indent="-171450">
              <a:buFont typeface="Arial" panose="020B0604020202020204" pitchFamily="34" charset="0"/>
              <a:buChar char="•"/>
            </a:pPr>
            <a:r>
              <a:rPr lang="en-US" sz="1050" dirty="0"/>
              <a:t>As resilient and extensive as the U.S. oil and natural gas infrastructure system has proven to be in the face of the significant changes over the past 10-15 years, existing infrastructure has been expanded, modified, and adapted to near maximum capacity and additional infrastructure will be needed to meet future needs. However, significant challenges exist in the permitting and siting processes as well as with community engagement that could delay, limit, and even prevent this needed expansion. In the next section, the study team makes recommendations to improve these processes and mitigate these challenges.</a:t>
            </a:r>
          </a:p>
        </p:txBody>
      </p:sp>
    </p:spTree>
    <p:extLst>
      <p:ext uri="{BB962C8B-B14F-4D97-AF65-F5344CB8AC3E}">
        <p14:creationId xmlns:p14="http://schemas.microsoft.com/office/powerpoint/2010/main" val="228775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341313"/>
            <a:ext cx="4059237" cy="3044825"/>
          </a:xfrm>
        </p:spPr>
      </p:sp>
      <p:sp>
        <p:nvSpPr>
          <p:cNvPr id="3" name="Notes Placeholder 2"/>
          <p:cNvSpPr>
            <a:spLocks noGrp="1"/>
          </p:cNvSpPr>
          <p:nvPr>
            <p:ph type="body" idx="1"/>
          </p:nvPr>
        </p:nvSpPr>
        <p:spPr>
          <a:xfrm>
            <a:off x="469900" y="3409722"/>
            <a:ext cx="6108700" cy="5637139"/>
          </a:xfrm>
        </p:spPr>
        <p:txBody>
          <a:bodyPr>
            <a:noAutofit/>
          </a:bodyPr>
          <a:lstStyle/>
          <a:p>
            <a:r>
              <a:rPr lang="en-US" sz="1030" b="1" dirty="0"/>
              <a:t>Permitting Process Complexity – Key Points</a:t>
            </a:r>
            <a:endParaRPr lang="en-US" sz="1030" dirty="0"/>
          </a:p>
          <a:p>
            <a:pPr marL="171450" lvl="0" indent="-171450" fontAlgn="base">
              <a:buFont typeface="Arial" panose="020B0604020202020204" pitchFamily="34" charset="0"/>
              <a:buChar char="•"/>
            </a:pPr>
            <a:r>
              <a:rPr lang="en-US" sz="1030" b="1" dirty="0"/>
              <a:t>One of the most significant challenges to infrastructure permitting is the extremely complex set of processes involving multiple agencies at the federal and state level required to obtain approval to build new infrastructure such as a natural gas pipeline.</a:t>
            </a:r>
          </a:p>
          <a:p>
            <a:pPr lvl="1" indent="-228600" fontAlgn="base">
              <a:buFont typeface="Courier New" panose="02070309020205020404" pitchFamily="49" charset="0"/>
              <a:buChar char="o"/>
            </a:pPr>
            <a:r>
              <a:rPr lang="en-US" altLang="en-US" sz="1030" dirty="0"/>
              <a:t>The process diagram on the slide is intended to illustrate this complexity. It has a lot of timelines, really small print, it is hard to read, and harder to follow  It was included in the study to highlight the key finding that overlapping and duplicative regulatory requirements, inconsistencies across multiple federal and state agencies, and unnecessarily lengthy administrative procedures have created a complex and unpredictable permitting process. </a:t>
            </a:r>
          </a:p>
          <a:p>
            <a:pPr marL="171450" lvl="0" indent="-171450" fontAlgn="base">
              <a:buFont typeface="Arial" panose="020B0604020202020204" pitchFamily="34" charset="0"/>
              <a:buChar char="•"/>
            </a:pPr>
            <a:r>
              <a:rPr lang="en-US" sz="1030" b="1" dirty="0"/>
              <a:t>Navigating these processes has become a challenging and unpredictable endeavor, making it difficult for companies to properly evaluate and plan these investments.</a:t>
            </a:r>
            <a:endParaRPr lang="en-US" sz="1030" dirty="0"/>
          </a:p>
          <a:p>
            <a:pPr lvl="1" indent="-228600">
              <a:buFont typeface="Courier New" panose="02070309020205020404" pitchFamily="49" charset="0"/>
              <a:buChar char="o"/>
            </a:pPr>
            <a:r>
              <a:rPr lang="en-US" sz="1030" b="1" dirty="0"/>
              <a:t>Overlapping and duplicative regulatory requirements: </a:t>
            </a:r>
            <a:r>
              <a:rPr lang="en-US" sz="1030" dirty="0"/>
              <a:t>The regulatory framework for oil and natural gas infrastructure has its roots in the enactment of a series of laws in the 1970s, including the National Environmental Policy Act (NEPA), the Clean Air Act (CAA), the Clean Water Act (CWA), and the Endangered Species Act. These laws, along with at least 15 others, created processes for conducting federal reviews of energy infrastructure projects. </a:t>
            </a:r>
          </a:p>
          <a:p>
            <a:pPr lvl="1" indent="-228600">
              <a:buFont typeface="Courier New" panose="02070309020205020404" pitchFamily="49" charset="0"/>
              <a:buChar char="o"/>
            </a:pPr>
            <a:r>
              <a:rPr lang="en-US" sz="1030" b="1" dirty="0"/>
              <a:t>Conflicting federal and state agency policies: </a:t>
            </a:r>
            <a:r>
              <a:rPr lang="en-US" sz="1030" dirty="0"/>
              <a:t>In addition to federal regulatory review of infrastructure projects and the state exercise of federally delegated authority, there is a wide variation in state-level environmental statutes and regulations. Generally, states have adopted environmental policy acts that do not align with each other or with federal laws, and it is incumbent on operators to comply with such acts and keep abreast of frequent changes. </a:t>
            </a:r>
          </a:p>
          <a:p>
            <a:pPr lvl="1" indent="-228600">
              <a:buFont typeface="Courier New" panose="02070309020205020404" pitchFamily="49" charset="0"/>
              <a:buChar char="o"/>
            </a:pPr>
            <a:r>
              <a:rPr lang="en-US" sz="1030" b="1" dirty="0"/>
              <a:t>Lack of permitting agency staffing: </a:t>
            </a:r>
            <a:r>
              <a:rPr lang="en-US" sz="1030" dirty="0"/>
              <a:t>Regulatory agencies remain understaffed at both the federal and state level. Further, state budgets have contracted since the 2008 recession, which have a significant impact on recruitment and retention. </a:t>
            </a:r>
          </a:p>
          <a:p>
            <a:pPr lvl="1" indent="-228600">
              <a:buFont typeface="Courier New" panose="02070309020205020404" pitchFamily="49" charset="0"/>
              <a:buChar char="o"/>
            </a:pPr>
            <a:r>
              <a:rPr lang="en-US" sz="1030" b="1" dirty="0"/>
              <a:t>Regulatory bureaucracy:</a:t>
            </a:r>
            <a:r>
              <a:rPr lang="en-US" sz="1030" dirty="0"/>
              <a:t> Although originally expected to be concise, NEPA environmental assessments and environmental impact statements (EIS) have grown in length and review time. A 2019 Council of Environmental Quality (CEQ) study analyzed the length of all EISs in a recent 5-year period across all federal agencies. The study found that final EISs averaged 669 pages and final appendices averaged more than 1,000 additional pages.</a:t>
            </a:r>
          </a:p>
          <a:p>
            <a:pPr marL="171450" indent="-171450">
              <a:buFont typeface="Arial" panose="020B0604020202020204" pitchFamily="34" charset="0"/>
              <a:buChar char="•"/>
            </a:pPr>
            <a:r>
              <a:rPr lang="en-US" sz="1030" b="1" dirty="0"/>
              <a:t>Unintended Consequences: Permitting challenges can delay and prevent the construction of infrastructure which can lead to high energy and electricity prices, constrained economic development, and lack of power reliability in periods of high demand. </a:t>
            </a:r>
          </a:p>
          <a:p>
            <a:pPr lvl="1" indent="-228600" fontAlgn="base">
              <a:buFont typeface="Courier New" panose="02070309020205020404" pitchFamily="49" charset="0"/>
              <a:buChar char="o"/>
            </a:pPr>
            <a:r>
              <a:rPr lang="en-US" sz="1030" dirty="0"/>
              <a:t>Infrastructure bottlenecks in the Northeast have contributed to New England consumers paying among the highest prices for electricity among the U.S. Lower 48 states. </a:t>
            </a:r>
          </a:p>
          <a:p>
            <a:pPr lvl="1" indent="-228600">
              <a:buFont typeface="Courier New" panose="02070309020205020404" pitchFamily="49" charset="0"/>
              <a:buChar char="o"/>
            </a:pPr>
            <a:r>
              <a:rPr lang="en-US" sz="1030" dirty="0"/>
              <a:t>Pipeline constraints cause increased energy security and economic risks, as illustrated by the Northeast needing to import foreign LNG during the winter of 2017-2018. </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2389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2088" y="596900"/>
            <a:ext cx="4059237" cy="3046413"/>
          </a:xfrm>
        </p:spPr>
      </p:sp>
      <p:sp>
        <p:nvSpPr>
          <p:cNvPr id="3" name="Notes Placeholder 2"/>
          <p:cNvSpPr>
            <a:spLocks noGrp="1"/>
          </p:cNvSpPr>
          <p:nvPr>
            <p:ph type="body" idx="1"/>
          </p:nvPr>
        </p:nvSpPr>
        <p:spPr>
          <a:xfrm>
            <a:off x="751840" y="3924301"/>
            <a:ext cx="5648960" cy="4648200"/>
          </a:xfrm>
        </p:spPr>
        <p:txBody>
          <a:bodyPr>
            <a:normAutofit lnSpcReduction="10000"/>
          </a:bodyPr>
          <a:lstStyle/>
          <a:p>
            <a:r>
              <a:rPr lang="en-US" sz="1200" kern="1200" dirty="0">
                <a:solidFill>
                  <a:schemeClr val="tx1"/>
                </a:solidFill>
                <a:effectLst/>
                <a:latin typeface="Arial" panose="020B0604020202020204" pitchFamily="34" charset="0"/>
                <a:ea typeface="+mn-ea"/>
                <a:cs typeface="+mn-cs"/>
              </a:rPr>
              <a:t>Slide 2 (NPC or DOE)</a:t>
            </a:r>
          </a:p>
          <a:p>
            <a:r>
              <a:rPr lang="en-US" sz="1200" b="1" kern="1200" dirty="0">
                <a:solidFill>
                  <a:schemeClr val="tx1"/>
                </a:solidFill>
                <a:effectLst/>
                <a:latin typeface="Arial" panose="020B0604020202020204" pitchFamily="34" charset="0"/>
                <a:ea typeface="+mn-ea"/>
                <a:cs typeface="+mn-cs"/>
              </a:rPr>
              <a:t>NPC Background - Key Points</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The National Petroleum Council was established in 1946 at the request of President Harry S. Truman</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The NPC is a federally chartered and privately funded advisory committee</a:t>
            </a:r>
            <a:r>
              <a:rPr lang="en-US" sz="1200" b="1" kern="1200" dirty="0">
                <a:solidFill>
                  <a:schemeClr val="tx1"/>
                </a:solidFill>
                <a:effectLst/>
                <a:latin typeface="Arial" panose="020B0604020202020204" pitchFamily="34" charset="0"/>
                <a:ea typeface="+mn-ea"/>
                <a:cs typeface="+mn-cs"/>
              </a:rPr>
              <a:t> </a:t>
            </a:r>
            <a:r>
              <a:rPr lang="en-US" sz="1200" kern="1200" dirty="0">
                <a:solidFill>
                  <a:schemeClr val="tx1"/>
                </a:solidFill>
                <a:effectLst/>
                <a:latin typeface="Arial" panose="020B0604020202020204" pitchFamily="34" charset="0"/>
                <a:ea typeface="+mn-ea"/>
                <a:cs typeface="+mn-cs"/>
              </a:rPr>
              <a:t>that advises the Secretary of Energy on matters related to oil and natural gas. The NPC provides advice in the form of studies with findings and recommendations relevant to public policy. The NPC undertakes studies for the Administration solely at the request of the Secretary of Energy.</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Since its establishment, the NPC has prepared over 200 reports.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In 2019, the NPC delivered three reports in response to requests from the Secretary of Energy:</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Supplemental on Arctic Potential, which was a follow-up from the 2015 Arctic Potential Study</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Meeting the Dual Challenge which is focused on Carbon Capture, Use, and Storage AND,</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Dynamic Delivery, which focuses on U.S. oil and natural gas infrastructure</a:t>
            </a:r>
          </a:p>
          <a:p>
            <a:r>
              <a:rPr lang="en-US" sz="1200" b="1" kern="1200" dirty="0">
                <a:solidFill>
                  <a:schemeClr val="tx1"/>
                </a:solidFill>
                <a:effectLst/>
                <a:latin typeface="Arial" panose="020B0604020202020204" pitchFamily="34" charset="0"/>
                <a:ea typeface="+mn-ea"/>
                <a:cs typeface="+mn-cs"/>
              </a:rPr>
              <a:t>Additional Information</a:t>
            </a:r>
            <a:endParaRPr lang="en-US" sz="1200" kern="1200" dirty="0">
              <a:solidFill>
                <a:schemeClr val="tx1"/>
              </a:solidFill>
              <a:effectLst/>
              <a:latin typeface="Arial" panose="020B0604020202020204" pitchFamily="34" charset="0"/>
              <a:ea typeface="+mn-ea"/>
              <a:cs typeface="+mn-cs"/>
            </a:endParaRPr>
          </a:p>
          <a:p>
            <a:pPr lvl="0"/>
            <a:r>
              <a:rPr lang="en-US" sz="1200" kern="1200" dirty="0">
                <a:solidFill>
                  <a:schemeClr val="tx1"/>
                </a:solidFill>
                <a:effectLst/>
                <a:latin typeface="Arial" panose="020B0604020202020204" pitchFamily="34" charset="0"/>
                <a:ea typeface="+mn-ea"/>
                <a:cs typeface="+mn-cs"/>
              </a:rPr>
              <a:t>The Council membership consists of approximately 200 persons and is selected and appointed by the Secretary of Energy.  </a:t>
            </a:r>
          </a:p>
          <a:p>
            <a:pPr lvl="0"/>
            <a:r>
              <a:rPr lang="en-US" sz="1200" kern="1200" dirty="0">
                <a:solidFill>
                  <a:schemeClr val="tx1"/>
                </a:solidFill>
                <a:effectLst/>
                <a:latin typeface="Arial" panose="020B0604020202020204" pitchFamily="34" charset="0"/>
                <a:ea typeface="+mn-ea"/>
                <a:cs typeface="+mn-cs"/>
              </a:rPr>
              <a:t>The Council is a well-balanced representation with two-thirds of the membership from all segments of the oil and gas industry, all sections of the country, and from large and small companies, and the balance from academic, financial, research, Native American, and public interest organizations and institutions.</a:t>
            </a:r>
          </a:p>
          <a:p>
            <a:endParaRPr lang="en-US" sz="1100"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59038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533400"/>
            <a:ext cx="4062412" cy="3048000"/>
          </a:xfrm>
        </p:spPr>
      </p:sp>
      <p:sp>
        <p:nvSpPr>
          <p:cNvPr id="3" name="Notes Placeholder 2"/>
          <p:cNvSpPr>
            <a:spLocks noGrp="1"/>
          </p:cNvSpPr>
          <p:nvPr>
            <p:ph type="body" idx="1"/>
          </p:nvPr>
        </p:nvSpPr>
        <p:spPr>
          <a:xfrm>
            <a:off x="391933" y="3601466"/>
            <a:ext cx="6396132" cy="5439002"/>
          </a:xfrm>
        </p:spPr>
        <p:txBody>
          <a:bodyPr>
            <a:noAutofit/>
          </a:bodyPr>
          <a:lstStyle/>
          <a:p>
            <a:r>
              <a:rPr lang="en-US" sz="1000" b="1" dirty="0"/>
              <a:t>Interagency Coordination – Key Points</a:t>
            </a:r>
            <a:endParaRPr lang="en-US" sz="1000" dirty="0"/>
          </a:p>
          <a:p>
            <a:pPr marL="171450" lvl="0" indent="-171450" fontAlgn="base">
              <a:buFont typeface="Arial" panose="020B0604020202020204" pitchFamily="34" charset="0"/>
              <a:buChar char="•"/>
            </a:pPr>
            <a:r>
              <a:rPr lang="en-US" sz="1000" dirty="0"/>
              <a:t>The involvement of different agencies at the federal, state, and local levels can lead to inefficiencies that may delay infrastructure projects. Coordination at all levels is required to effectively manage the permitting process across the various institutions involved. NPC recommendations address local, state, and federal level interagency coordination challenges:</a:t>
            </a:r>
          </a:p>
          <a:p>
            <a:r>
              <a:rPr lang="en-US" sz="1000" b="1" u="sng" dirty="0"/>
              <a:t>State/Local Level Coordination Recommendations include:</a:t>
            </a:r>
            <a:endParaRPr lang="en-US" sz="1000" u="sng" dirty="0"/>
          </a:p>
          <a:p>
            <a:pPr marL="171450" lvl="0" indent="-171450">
              <a:buFont typeface="Arial" panose="020B0604020202020204" pitchFamily="34" charset="0"/>
              <a:buChar char="•"/>
            </a:pPr>
            <a:r>
              <a:rPr lang="en-US" sz="1000" dirty="0"/>
              <a:t>Some State Environmental Policy Acts (SEPA)s reflect heightened state standards that are more protective than NEPA review. However, most of the state-level NEPA analogs operate at the same level of authority as NEPA with respect to approving or denying interstate natural gas pipeline projects. State SEPA reviews can reach different conclusions from NEPA review and can lead to the denial or delay of federally approved projects. Examples include:</a:t>
            </a:r>
          </a:p>
          <a:p>
            <a:pPr lvl="1" indent="-228600">
              <a:buFont typeface="Courier New" panose="02070309020205020404" pitchFamily="49" charset="0"/>
              <a:buChar char="o"/>
            </a:pPr>
            <a:r>
              <a:rPr lang="en-US" sz="1000" u="sng" dirty="0"/>
              <a:t>Constitution Pipeline: </a:t>
            </a:r>
            <a:r>
              <a:rPr lang="en-US" sz="1000" dirty="0"/>
              <a:t>Greenfield natural gas pipeline from Pennsylvania to New York; state denied water quality permit; further development of this project is no longer supported because of a significantly diminished risk adjusted return.</a:t>
            </a:r>
          </a:p>
          <a:p>
            <a:pPr lvl="1" indent="-228600">
              <a:buFont typeface="Courier New" panose="02070309020205020404" pitchFamily="49" charset="0"/>
              <a:buChar char="o"/>
            </a:pPr>
            <a:r>
              <a:rPr lang="en-US" sz="1000" u="sng" dirty="0"/>
              <a:t>Jordan Cove LNG: </a:t>
            </a:r>
            <a:r>
              <a:rPr lang="en-US" sz="1000" dirty="0"/>
              <a:t>As of March 2020, this proposed LNG terminal and pipeline project in southern Oregon received conditional approval from FERC, but failed to obtain three critical permits from the state of Oregon.</a:t>
            </a:r>
          </a:p>
          <a:p>
            <a:pPr marL="171450" lvl="0" indent="-171450">
              <a:buFont typeface="Arial" panose="020B0604020202020204" pitchFamily="34" charset="0"/>
              <a:buChar char="•"/>
            </a:pPr>
            <a:r>
              <a:rPr lang="en-US" sz="1000" dirty="0"/>
              <a:t>Establishing a model master structure for state permitting and a single point of contact for state level permit coordination would help alleviate confusion and inefficiencies in the current process.</a:t>
            </a:r>
          </a:p>
          <a:p>
            <a:pPr lvl="0"/>
            <a:r>
              <a:rPr lang="en-US" sz="1000" b="1" u="sng" dirty="0"/>
              <a:t>State/Federal Coordination Recommendations include:</a:t>
            </a:r>
            <a:endParaRPr lang="en-US" sz="1000" u="sng" dirty="0"/>
          </a:p>
          <a:p>
            <a:pPr marL="171450" lvl="0" indent="-171450">
              <a:buFont typeface="Arial" panose="020B0604020202020204" pitchFamily="34" charset="0"/>
              <a:buChar char="•"/>
            </a:pPr>
            <a:r>
              <a:rPr lang="en-US" sz="1000" dirty="0"/>
              <a:t>States should consider leveraging their Environmental Council of States’ (ECOS’) relationships with state officials and knowledge of the federal process to facilitate a common agreement between state and federal jurisdictions where there are potential conflicts between a NEPA and SEPA review.</a:t>
            </a:r>
          </a:p>
          <a:p>
            <a:pPr marL="171450" lvl="0" indent="-171450">
              <a:buFont typeface="Arial" panose="020B0604020202020204" pitchFamily="34" charset="0"/>
              <a:buChar char="•"/>
            </a:pPr>
            <a:r>
              <a:rPr lang="en-US" sz="1000" dirty="0"/>
              <a:t>Having states conduct concurrent reviews with the federal permitting process and comply with FAST-41 and OFD with respect to permitting timelines.</a:t>
            </a:r>
          </a:p>
          <a:p>
            <a:r>
              <a:rPr lang="en-US" sz="1000" b="1" dirty="0"/>
              <a:t>Federal Level Coordination: </a:t>
            </a:r>
            <a:endParaRPr lang="en-US" sz="1000" dirty="0"/>
          </a:p>
          <a:p>
            <a:pPr marL="171450" lvl="0" indent="-171450">
              <a:buFont typeface="Arial" panose="020B0604020202020204" pitchFamily="34" charset="0"/>
              <a:buChar char="•"/>
            </a:pPr>
            <a:r>
              <a:rPr lang="en-US" sz="1000" dirty="0"/>
              <a:t>Multiple agencies supervise the construction of LNG facilities. Consideration and approval of plans are rarely done jointly and can result in conflicting requirements, causing delay.</a:t>
            </a:r>
          </a:p>
          <a:p>
            <a:pPr lvl="1" indent="-228600">
              <a:buFont typeface="Courier New" panose="02070309020205020404" pitchFamily="49" charset="0"/>
              <a:buChar char="o"/>
            </a:pPr>
            <a:r>
              <a:rPr lang="en-US" sz="1000" dirty="0"/>
              <a:t>For example, FERC, PHMSA, and the U.S. Coast Guard inspect sites during construction and operations. These inspections overlap in scope and agencies can contradict each other and what was agreed to during permitting.</a:t>
            </a:r>
            <a:r>
              <a:rPr lang="en-US" sz="1000" baseline="30000" dirty="0"/>
              <a:t> </a:t>
            </a:r>
            <a:endParaRPr lang="en-US" sz="1000" dirty="0"/>
          </a:p>
          <a:p>
            <a:pPr marL="171450" lvl="0" indent="-171450">
              <a:buFont typeface="Arial" panose="020B0604020202020204" pitchFamily="34" charset="0"/>
              <a:buChar char="•"/>
            </a:pPr>
            <a:r>
              <a:rPr lang="en-US" sz="1000" dirty="0"/>
              <a:t>The One Federal Decision Memorandum of Understanding (OFD MOU) provides a mechanism for resolving disagreements among agencies that requires initial elevation through the chain of command of each relevant agency and encourages resolution of disputes in a consistent manner.</a:t>
            </a:r>
          </a:p>
          <a:p>
            <a:pPr marL="171450" indent="-171450">
              <a:buFont typeface="Arial" panose="020B0604020202020204" pitchFamily="34" charset="0"/>
              <a:buChar char="•"/>
            </a:pPr>
            <a:r>
              <a:rPr lang="en-US" sz="1000" dirty="0"/>
              <a:t>Preparing a single multiagency permitting timetable with specific concurrence points ensures early and continued interagency coordination during the process.</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34995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a:xfrm>
            <a:off x="589613" y="3769724"/>
            <a:ext cx="5831174" cy="5294653"/>
          </a:xfrm>
        </p:spPr>
        <p:txBody>
          <a:bodyPr>
            <a:noAutofit/>
          </a:bodyPr>
          <a:lstStyle/>
          <a:p>
            <a:r>
              <a:rPr lang="en-US" sz="1050" b="1" dirty="0"/>
              <a:t>Stakeholder Engagement – Key Points</a:t>
            </a:r>
            <a:endParaRPr lang="en-US" sz="1050" dirty="0"/>
          </a:p>
          <a:p>
            <a:pPr marL="171450" lvl="0" indent="-171450" fontAlgn="base">
              <a:buFont typeface="Arial" panose="020B0604020202020204" pitchFamily="34" charset="0"/>
              <a:buChar char="•"/>
            </a:pPr>
            <a:r>
              <a:rPr lang="en-US" sz="1050" b="1" dirty="0"/>
              <a:t>Stakeholders include individuals, state and local governments, and organizations that can affect or be affected by infrastructure development and operation. Private citizen stakeholders may include affected landowners, farmers and ranchers, small business owners, and local community leaders and individuals.</a:t>
            </a:r>
            <a:r>
              <a:rPr lang="en-US" sz="1050" dirty="0"/>
              <a:t> </a:t>
            </a:r>
          </a:p>
          <a:p>
            <a:pPr marL="628650" lvl="1" indent="-171450">
              <a:buFont typeface="Courier New" panose="02070309020205020404" pitchFamily="49" charset="0"/>
              <a:buChar char="o"/>
            </a:pPr>
            <a:r>
              <a:rPr lang="en-US" sz="1050" dirty="0"/>
              <a:t>The study group held several listening sessions with public interest groups, private citizens, and local government representatives. The study group also reviewed public comments submitted by these groups on infrastructure projects, as well as the experiences related by study group members, including companies, American Indians and Alaska Natives, academia, and public interest groups.</a:t>
            </a:r>
          </a:p>
          <a:p>
            <a:pPr marL="628650" lvl="1" indent="-171450">
              <a:buFont typeface="Courier New" panose="02070309020205020404" pitchFamily="49" charset="0"/>
              <a:buChar char="o"/>
            </a:pPr>
            <a:r>
              <a:rPr lang="en-US" sz="1050" dirty="0"/>
              <a:t>Regulatory processes at all levels of government furnish opportunities for stakeholders to provide input to the permitting process, recognizing the importance of public involvement in and transparency of regulatory decisions. Stakeholder acceptance can influence if a project goes forward or gets delayed.</a:t>
            </a:r>
          </a:p>
          <a:p>
            <a:pPr marL="171450" lvl="0" indent="-171450" fontAlgn="base">
              <a:buFont typeface="Arial" panose="020B0604020202020204" pitchFamily="34" charset="0"/>
              <a:buChar char="•"/>
            </a:pPr>
            <a:r>
              <a:rPr lang="en-US" sz="1050" b="1" dirty="0"/>
              <a:t>The key concerns identified through the listening sessions and additional research are outlined in the slide. Addressing these concerns will require working closely with the relevant stakeholders to ensure infrastructure projects can move forward</a:t>
            </a:r>
            <a:r>
              <a:rPr lang="en-US" sz="1050" dirty="0"/>
              <a:t>.  </a:t>
            </a:r>
          </a:p>
          <a:p>
            <a:pPr marL="628650" lvl="1" indent="-171450">
              <a:buFont typeface="Courier New" panose="02070309020205020404" pitchFamily="49" charset="0"/>
              <a:buChar char="o"/>
            </a:pPr>
            <a:r>
              <a:rPr lang="en-US" sz="1050" b="1" dirty="0"/>
              <a:t>Early Engagement:</a:t>
            </a:r>
            <a:r>
              <a:rPr lang="en-US" sz="1050" dirty="0"/>
              <a:t> Early engagement is considered key to a project’s likelihood of approval. In addition to identifying and addressing issues that stakeholders might raise as objections later in the design process, gathering public input in the pre-filing process creates an early record that could speed agency approval.</a:t>
            </a:r>
          </a:p>
          <a:p>
            <a:pPr marL="628650" lvl="1" indent="-171450">
              <a:buFont typeface="Courier New" panose="02070309020205020404" pitchFamily="49" charset="0"/>
              <a:buChar char="o"/>
            </a:pPr>
            <a:r>
              <a:rPr lang="en-US" sz="1050" b="1" dirty="0"/>
              <a:t>Stakeholder Input: </a:t>
            </a:r>
            <a:r>
              <a:rPr lang="en-US" sz="1050" dirty="0"/>
              <a:t>Failure to establish effective stakeholder engagement processes can lead to increased tensions and conflict among stakeholders, as well as hamper industry’s social license to operate. If a company or industry loses this social license, the legal license to operate can be jeopardized as well.</a:t>
            </a:r>
          </a:p>
          <a:p>
            <a:pPr marL="628650" lvl="1" indent="-171450">
              <a:buFont typeface="Courier New" panose="02070309020205020404" pitchFamily="49" charset="0"/>
              <a:buChar char="o"/>
            </a:pPr>
            <a:r>
              <a:rPr lang="en-US" sz="1050" b="1" dirty="0"/>
              <a:t>Education and Awareness: </a:t>
            </a:r>
            <a:r>
              <a:rPr lang="en-US" sz="1050" dirty="0"/>
              <a:t>Target education and outreach to the needs of diverse audiences: Provide materials/strategies to reach non-English speaking populations, for those who do not use the internet, limited education audiences, etc.</a:t>
            </a:r>
            <a:r>
              <a:rPr lang="en-US" sz="1050" baseline="30000" dirty="0"/>
              <a:t> </a:t>
            </a:r>
            <a:endParaRPr lang="en-US" sz="1050" dirty="0"/>
          </a:p>
          <a:p>
            <a:pPr marL="628650" lvl="1" indent="-171450">
              <a:buFont typeface="Courier New" panose="02070309020205020404" pitchFamily="49" charset="0"/>
              <a:buChar char="o"/>
            </a:pPr>
            <a:r>
              <a:rPr lang="en-US" sz="1050" b="1" dirty="0"/>
              <a:t>Engagement Practices: </a:t>
            </a:r>
            <a:r>
              <a:rPr lang="en-US" sz="1050" dirty="0"/>
              <a:t>Implement existing best practices for early and effective engagement. Work collectively toward more effective engagement practices regarding energy, environmental, and related public policies that encourage responsible energy development and transport. </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78005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Slide Image Placeholder 1"/>
          <p:cNvSpPr>
            <a:spLocks noGrp="1" noRot="1" noChangeAspect="1"/>
          </p:cNvSpPr>
          <p:nvPr>
            <p:ph type="sldImg"/>
          </p:nvPr>
        </p:nvSpPr>
        <p:spPr>
          <a:xfrm>
            <a:off x="1512888" y="495300"/>
            <a:ext cx="4021137" cy="3017838"/>
          </a:xfrm>
        </p:spPr>
      </p:sp>
      <p:sp>
        <p:nvSpPr>
          <p:cNvPr id="3" name="Notes Placeholder 2"/>
          <p:cNvSpPr>
            <a:spLocks noGrp="1"/>
          </p:cNvSpPr>
          <p:nvPr>
            <p:ph type="body" idx="1"/>
          </p:nvPr>
        </p:nvSpPr>
        <p:spPr>
          <a:xfrm>
            <a:off x="477077" y="3588985"/>
            <a:ext cx="6129613" cy="5494719"/>
          </a:xfrm>
        </p:spPr>
        <p:txBody>
          <a:bodyPr>
            <a:noAutofit/>
          </a:bodyPr>
          <a:lstStyle/>
          <a:p>
            <a:pPr fontAlgn="base"/>
            <a:r>
              <a:rPr lang="en-US" sz="1050" b="1" dirty="0"/>
              <a:t>Permitting and Climate Change Findings – Key Points</a:t>
            </a:r>
            <a:endParaRPr lang="en-US" sz="1050" dirty="0"/>
          </a:p>
          <a:p>
            <a:pPr marL="171450" lvl="0" indent="-171450" fontAlgn="base">
              <a:buFont typeface="Arial" panose="020B0604020202020204" pitchFamily="34" charset="0"/>
              <a:buChar char="•"/>
            </a:pPr>
            <a:r>
              <a:rPr lang="en-US" sz="1050" dirty="0"/>
              <a:t>One set of stakeholders that have been increasingly active are those that connect the development of oil and natural gas infrastructure with the negative impacts on climate. </a:t>
            </a:r>
          </a:p>
          <a:p>
            <a:pPr marL="171450" lvl="0" indent="-171450" fontAlgn="base">
              <a:buFont typeface="Arial" panose="020B0604020202020204" pitchFamily="34" charset="0"/>
              <a:buChar char="•"/>
            </a:pPr>
            <a:r>
              <a:rPr lang="en-US" sz="1050" dirty="0"/>
              <a:t>The NPC recognizes the dual challenge of providing affordable energy while addressing the risks of climate change. While the NPC shares the concern that climate change is a serious issue requiring action, fighting individual projects in the courts is an ineffective way to achieve change.</a:t>
            </a:r>
          </a:p>
          <a:p>
            <a:pPr marL="171450" lvl="0" indent="-171450" fontAlgn="base">
              <a:buFont typeface="Arial" panose="020B0604020202020204" pitchFamily="34" charset="0"/>
              <a:buChar char="•"/>
            </a:pPr>
            <a:r>
              <a:rPr lang="en-US" sz="1050" dirty="0"/>
              <a:t>NEPA has become a leading basis for litigation and challenging agency decisions on energy infrastructure. The uncertainty over NEPA interpretation has led to expanded reviews and delays in permitting.</a:t>
            </a:r>
          </a:p>
          <a:p>
            <a:pPr lvl="1" indent="-228600">
              <a:buFont typeface="Courier New" panose="02070309020205020404" pitchFamily="49" charset="0"/>
              <a:buChar char="o"/>
            </a:pPr>
            <a:r>
              <a:rPr lang="en-US" sz="1050" dirty="0"/>
              <a:t>Comments filed by citizens in opposition to many infrastructure projects suggest that many who contest new infrastructure, do so out of the belief that the nation will not take other effective measures to achieve GHG emissions reductions.</a:t>
            </a:r>
          </a:p>
          <a:p>
            <a:pPr lvl="1" indent="-228600">
              <a:buFont typeface="Courier New" panose="02070309020205020404" pitchFamily="49" charset="0"/>
              <a:buChar char="o"/>
            </a:pPr>
            <a:r>
              <a:rPr lang="en-US" sz="1050" dirty="0"/>
              <a:t>Federal agencies’ NEPA reviews are typically thorough and generally upheld— agencies have a more than 80% success rate in litigation. </a:t>
            </a:r>
          </a:p>
          <a:p>
            <a:pPr marL="171450" indent="-171450" fontAlgn="base">
              <a:buFont typeface="Arial" panose="020B0604020202020204" pitchFamily="34" charset="0"/>
              <a:buChar char="•"/>
            </a:pPr>
            <a:r>
              <a:rPr lang="en-US" sz="1050" dirty="0"/>
              <a:t>The main NEPA interpretation issue in the litigation is whether FERC, in assessing the environmental impacts of a particular project, must include (1) greenhouse gas emissions upstream of a project, from an increase of production to support an infrastructure project, or (2) emissions downstream of a project, from the use of the fuel transported by the infrastructure. </a:t>
            </a:r>
          </a:p>
          <a:p>
            <a:pPr marL="171450" indent="-171450" fontAlgn="base">
              <a:buFont typeface="Arial" panose="020B0604020202020204" pitchFamily="34" charset="0"/>
              <a:buChar char="•"/>
            </a:pPr>
            <a:r>
              <a:rPr lang="en-US" sz="1050" dirty="0"/>
              <a:t>CEQ has a proposed rulemaking to modernize and improve NEPA regulations to better align with the goals set forth in Executive Order 13807 on infrastructure permitting. The proposed rulemaking includes several recommendations proposed by the NPC such as:</a:t>
            </a:r>
          </a:p>
          <a:p>
            <a:pPr lvl="1" indent="-228600" fontAlgn="base">
              <a:buFont typeface="Courier New" panose="02070309020205020404" pitchFamily="49" charset="0"/>
              <a:buChar char="o"/>
            </a:pPr>
            <a:r>
              <a:rPr lang="en-US" sz="1050" dirty="0"/>
              <a:t>Clarifying the definition of environmental “effects” of a proposed action</a:t>
            </a:r>
          </a:p>
          <a:p>
            <a:pPr lvl="1" indent="-228600" fontAlgn="base">
              <a:buFont typeface="Courier New" panose="02070309020205020404" pitchFamily="49" charset="0"/>
              <a:buChar char="o"/>
            </a:pPr>
            <a:r>
              <a:rPr lang="en-US" sz="1050" dirty="0"/>
              <a:t>Requiring a joint schedule for reaching decisions</a:t>
            </a:r>
          </a:p>
          <a:p>
            <a:pPr lvl="1" indent="-228600" fontAlgn="base">
              <a:buFont typeface="Courier New" panose="02070309020205020404" pitchFamily="49" charset="0"/>
              <a:buChar char="o"/>
            </a:pPr>
            <a:r>
              <a:rPr lang="en-US" sz="1050" dirty="0"/>
              <a:t>Steps to make the process more efficient such as establishing time limits and page limits for the completion of environmental impact statements and environmental assessments.</a:t>
            </a:r>
          </a:p>
          <a:p>
            <a:pPr lvl="1" indent="-228600" fontAlgn="base">
              <a:buFont typeface="Courier New" panose="02070309020205020404" pitchFamily="49" charset="0"/>
              <a:buChar char="o"/>
            </a:pPr>
            <a:r>
              <a:rPr lang="en-US" sz="1050" dirty="0"/>
              <a:t>Strengthening the role of the lead federal agency and requiring timely resolution of disputes </a:t>
            </a:r>
          </a:p>
          <a:p>
            <a:pPr fontAlgn="base"/>
            <a:r>
              <a:rPr lang="en-US" sz="1050" b="1" dirty="0"/>
              <a:t>Additional Information</a:t>
            </a:r>
            <a:endParaRPr lang="en-US" sz="1050" dirty="0"/>
          </a:p>
          <a:p>
            <a:pPr marL="171450" lvl="0" indent="-171450" fontAlgn="base">
              <a:buFont typeface="Arial" panose="020B0604020202020204" pitchFamily="34" charset="0"/>
              <a:buChar char="•"/>
            </a:pPr>
            <a:r>
              <a:rPr lang="en-US" sz="1050" dirty="0"/>
              <a:t>The </a:t>
            </a:r>
            <a:r>
              <a:rPr lang="en-US" sz="1050" b="1" dirty="0"/>
              <a:t>National Environmental Policy Act (NEPA)</a:t>
            </a:r>
            <a:r>
              <a:rPr lang="en-US" sz="1050" dirty="0"/>
              <a:t> (1970), created a government-wide mandate to consider the environmental impacts of major federal actions that significantly affect the quality of the human environment.</a:t>
            </a:r>
          </a:p>
          <a:p>
            <a:pPr marL="171450" lvl="0" indent="-171450" fontAlgn="base">
              <a:buFont typeface="Arial" panose="020B0604020202020204" pitchFamily="34" charset="0"/>
              <a:buChar char="•"/>
            </a:pPr>
            <a:r>
              <a:rPr lang="en-US" sz="1050" dirty="0"/>
              <a:t>NEPA also established the </a:t>
            </a:r>
            <a:r>
              <a:rPr lang="en-US" sz="1050" b="1" dirty="0"/>
              <a:t>Council on Environmental Quality (CEQ)</a:t>
            </a:r>
            <a:r>
              <a:rPr lang="en-US" sz="1050" dirty="0"/>
              <a:t> within the Executive Office of the White House. CEQ is responsible for guiding NEPA activities across federal agencies and issues regulations and guidance to agencies to comply with NEPA.</a:t>
            </a:r>
          </a:p>
        </p:txBody>
      </p:sp>
    </p:spTree>
    <p:extLst>
      <p:ext uri="{BB962C8B-B14F-4D97-AF65-F5344CB8AC3E}">
        <p14:creationId xmlns:p14="http://schemas.microsoft.com/office/powerpoint/2010/main" val="1860817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508000"/>
            <a:ext cx="4062412" cy="3048000"/>
          </a:xfrm>
        </p:spPr>
      </p:sp>
      <p:sp>
        <p:nvSpPr>
          <p:cNvPr id="3" name="Notes Placeholder 2"/>
          <p:cNvSpPr>
            <a:spLocks noGrp="1"/>
          </p:cNvSpPr>
          <p:nvPr>
            <p:ph type="body" idx="1"/>
          </p:nvPr>
        </p:nvSpPr>
        <p:spPr>
          <a:xfrm>
            <a:off x="759402" y="3725520"/>
            <a:ext cx="5632704" cy="5471487"/>
          </a:xfrm>
        </p:spPr>
        <p:txBody>
          <a:bodyPr>
            <a:noAutofit/>
          </a:bodyPr>
          <a:lstStyle/>
          <a:p>
            <a:r>
              <a:rPr lang="en-US" sz="1100" b="1" dirty="0"/>
              <a:t>Permitting and Climate Change Recommendations – Key Points</a:t>
            </a:r>
            <a:endParaRPr lang="en-US" sz="1100" dirty="0"/>
          </a:p>
          <a:p>
            <a:pPr marL="171450" lvl="0" indent="-171450" fontAlgn="base">
              <a:buFont typeface="Arial" panose="020B0604020202020204" pitchFamily="34" charset="0"/>
              <a:buChar char="•"/>
            </a:pPr>
            <a:r>
              <a:rPr lang="en-US" sz="1100" b="1" dirty="0"/>
              <a:t>Recommendations to address the topic of climate change will require leadership and action from both industry and government. To that end, the NPC recommends:</a:t>
            </a:r>
            <a:endParaRPr lang="en-US" sz="1100" dirty="0"/>
          </a:p>
          <a:p>
            <a:pPr marL="171450" lvl="0" indent="-171450" fontAlgn="base">
              <a:buFont typeface="Arial" panose="020B0604020202020204" pitchFamily="34" charset="0"/>
              <a:buChar char="•"/>
            </a:pPr>
            <a:r>
              <a:rPr lang="en-US" sz="1100" b="1" dirty="0"/>
              <a:t>All oil and gas infrastructure companies should strive for outstanding environmental compliance records and continue to work to reduce GHG emissions from their operations. </a:t>
            </a:r>
            <a:endParaRPr lang="en-US" sz="1100" dirty="0"/>
          </a:p>
          <a:p>
            <a:pPr lvl="1" indent="-228600">
              <a:buFont typeface="Courier New" panose="02070309020205020404" pitchFamily="49" charset="0"/>
              <a:buChar char="o"/>
            </a:pPr>
            <a:r>
              <a:rPr lang="en-US" sz="1100" dirty="0"/>
              <a:t>The study highlights several programs that illustrate industry’s commitment in this area. Some of these are listed on the slide.</a:t>
            </a:r>
          </a:p>
          <a:p>
            <a:pPr marL="171450" lvl="0" indent="-171450" fontAlgn="base">
              <a:buFont typeface="Arial" panose="020B0604020202020204" pitchFamily="34" charset="0"/>
              <a:buChar char="•"/>
            </a:pPr>
            <a:r>
              <a:rPr lang="en-US" sz="1100" b="1" dirty="0"/>
              <a:t>Due to the uncertainty in interpretation, Congress should clarify that GHG assessments under NEPA are confined to emissions that are:</a:t>
            </a:r>
          </a:p>
          <a:p>
            <a:pPr marL="685800" lvl="1" indent="-228600" fontAlgn="base">
              <a:buAutoNum type="arabicParenR"/>
            </a:pPr>
            <a:r>
              <a:rPr lang="en-US" sz="1100" b="1" dirty="0"/>
              <a:t>proximately caused (causally related) by the federal action,</a:t>
            </a:r>
          </a:p>
          <a:p>
            <a:pPr marL="685800" lvl="1" indent="-228600" fontAlgn="base">
              <a:buAutoNum type="arabicParenR"/>
            </a:pPr>
            <a:r>
              <a:rPr lang="en-US" sz="1100" b="1" dirty="0"/>
              <a:t>reasonably foreseeable</a:t>
            </a:r>
            <a:endParaRPr lang="en-US" sz="1100" dirty="0"/>
          </a:p>
          <a:p>
            <a:pPr marL="171450" indent="-171450" fontAlgn="base">
              <a:buFont typeface="Arial" panose="020B0604020202020204" pitchFamily="34" charset="0"/>
              <a:buChar char="•"/>
            </a:pPr>
            <a:r>
              <a:rPr lang="en-US" sz="1100" b="1" dirty="0"/>
              <a:t>Congressional action adopting a comprehensive policy to reduce economy-wide GHG emissions could help alleviate the issues stemming from the patchwork of local, state, regional, and sector-specific GHG policies AND the concerns of environmentally focused stakeholders, thus minimizing the need for litigation. The NPC recommends:</a:t>
            </a:r>
          </a:p>
          <a:p>
            <a:pPr lvl="1" indent="-228600" fontAlgn="base">
              <a:buFont typeface="Courier New" panose="02070309020205020404" pitchFamily="49" charset="0"/>
              <a:buChar char="o"/>
            </a:pPr>
            <a:r>
              <a:rPr lang="en-US" sz="1100" dirty="0"/>
              <a:t>Congress should enact a comprehensive national policy to reduce GHG emissions and harmonize federal, state, and sectoral policies. The policy should be economy wide, applicable to all sources of emissions, market-based, transparent, predictable, technology agnostic, and internationally competitive.</a:t>
            </a:r>
          </a:p>
          <a:p>
            <a:pPr fontAlgn="base"/>
            <a:endParaRPr lang="en-US" sz="1100" b="1" i="1" u="sng" dirty="0"/>
          </a:p>
          <a:p>
            <a:pPr fontAlgn="base"/>
            <a:r>
              <a:rPr lang="en-US" sz="1100" b="1" i="1" u="sng" dirty="0"/>
              <a:t>Transition to Technology Advances &amp; Deployment </a:t>
            </a:r>
          </a:p>
          <a:p>
            <a:pPr marL="171450" indent="-171450" fontAlgn="base">
              <a:buFont typeface="Arial" panose="020B0604020202020204" pitchFamily="34" charset="0"/>
              <a:buChar char="•"/>
            </a:pPr>
            <a:r>
              <a:rPr lang="en-US" sz="1100" dirty="0"/>
              <a:t>Some of the concerns expressed by stakeholders in the infrastructure permitting process are related to the safety and environmental impacts of oil and natural gas infrastructure. Technology combined with robust safety and operations integrity management systems, have already led to significant improvements in these areas and will continue to do so. That is why the last topic addressed by the study team was technology advances and deployment for oil and natural gas infrastructure.</a:t>
            </a:r>
            <a:endParaRPr lang="en-US" sz="1100" b="1" i="1" u="sng"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796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0075"/>
            <a:ext cx="4062412" cy="3048000"/>
          </a:xfrm>
        </p:spPr>
      </p:sp>
      <p:sp>
        <p:nvSpPr>
          <p:cNvPr id="3" name="Notes Placeholder 2"/>
          <p:cNvSpPr>
            <a:spLocks noGrp="1"/>
          </p:cNvSpPr>
          <p:nvPr>
            <p:ph type="body" idx="1"/>
          </p:nvPr>
        </p:nvSpPr>
        <p:spPr>
          <a:xfrm>
            <a:off x="568916" y="3698983"/>
            <a:ext cx="5978187" cy="5227847"/>
          </a:xfrm>
        </p:spPr>
        <p:txBody>
          <a:bodyPr>
            <a:noAutofit/>
          </a:bodyPr>
          <a:lstStyle/>
          <a:p>
            <a:r>
              <a:rPr lang="en-US" sz="1050" b="1" dirty="0"/>
              <a:t>Safety of Oil and Natural Gas Transportation Infrastructure – Key Points</a:t>
            </a:r>
            <a:endParaRPr lang="en-US" sz="1050" dirty="0"/>
          </a:p>
          <a:p>
            <a:pPr marL="171450" lvl="0" indent="-171450" fontAlgn="base">
              <a:buFont typeface="Arial" panose="020B0604020202020204" pitchFamily="34" charset="0"/>
              <a:buChar char="•"/>
            </a:pPr>
            <a:r>
              <a:rPr lang="en-US" sz="1050" dirty="0"/>
              <a:t>Through the hard work of the over 100 individuals that contributed to the Technology Advancements &amp; Deployment chapter of the study, we verified what we already knew: that oil and natural gas arrives at its destination with a high degree of safety, reliability, and environmental performance nearly 100 percent of the time. But incidents have happened, and we can do better. The oil and gas infrastructure companies are dedicated to continuous improvement and are working to find a path to zero. </a:t>
            </a:r>
          </a:p>
          <a:p>
            <a:pPr marL="171450" lvl="0" indent="-171450" fontAlgn="base">
              <a:buFont typeface="Arial" panose="020B0604020202020204" pitchFamily="34" charset="0"/>
              <a:buChar char="•"/>
            </a:pPr>
            <a:r>
              <a:rPr lang="en-US" sz="1050" dirty="0"/>
              <a:t>The chart on the left, illustrates key trend data on crude oil spills by transportation mode. In March 2019, the Department of Transportation (DOT) issued a report to Congress on the delivery performance of shipping crude oil transported by truck, rail, marine, and pipeline which showed that over a 10-year period through 2016, crude oil transported by these modes safely reached its destination more than 99.999% of the time. </a:t>
            </a:r>
          </a:p>
          <a:p>
            <a:pPr marL="628650" lvl="1" indent="-171450" fontAlgn="base">
              <a:buFont typeface="Courier New" panose="02070309020205020404" pitchFamily="49" charset="0"/>
              <a:buChar char="o"/>
            </a:pPr>
            <a:r>
              <a:rPr lang="en-US" sz="1050" dirty="0"/>
              <a:t>To put what it means to deliver safely 99.999% of the time into an everyday context, 99.999% is the equivalent to an error rate of 1 in 100,000 or an availability with only 5.26 minutes or less of downtime in an entire year.</a:t>
            </a:r>
          </a:p>
          <a:p>
            <a:pPr marL="628650" lvl="1" indent="-171450" fontAlgn="base">
              <a:buFont typeface="Courier New" panose="02070309020205020404" pitchFamily="49" charset="0"/>
              <a:buChar char="o"/>
            </a:pPr>
            <a:r>
              <a:rPr lang="en-US" sz="1050" dirty="0"/>
              <a:t>Oil and natural gas transportation companies’ focus is now on addressing the remaining 0.001% to eliminate incidents.</a:t>
            </a:r>
          </a:p>
          <a:p>
            <a:pPr marL="628650" lvl="1" indent="-171450" fontAlgn="base">
              <a:buFont typeface="Courier New" panose="02070309020205020404" pitchFamily="49" charset="0"/>
              <a:buChar char="o"/>
            </a:pPr>
            <a:r>
              <a:rPr lang="en-US" sz="1050" dirty="0"/>
              <a:t>Note on spills from crude-by-rail in 2013 and 2015 (high green bars on the chart): Between 2012-2016, crude oil volumes by rail increased significantly from prior years. During 3 of those 5 years, crude oil by rail safely reached its destination 99.999% of the time. During 2 of the years, performance declined due to low probability, but significant events.</a:t>
            </a:r>
          </a:p>
          <a:p>
            <a:pPr marL="171450" indent="-171450" fontAlgn="base">
              <a:buFont typeface="Arial" panose="020B0604020202020204" pitchFamily="34" charset="0"/>
              <a:buChar char="•"/>
            </a:pPr>
            <a:r>
              <a:rPr lang="en-US" sz="1050" dirty="0"/>
              <a:t>According to the Bureau of Labor Statistics, petroleum refining, petrochemical manufacturing, pipeline, and rail transportation continue to provide some of the safest workplaces compared to all other private industries listed and much safer than the private industry average.</a:t>
            </a:r>
          </a:p>
          <a:p>
            <a:pPr marL="628650" lvl="1" indent="-171450">
              <a:buFont typeface="Courier New" panose="02070309020205020404" pitchFamily="49" charset="0"/>
              <a:buChar char="o"/>
            </a:pPr>
            <a:r>
              <a:rPr lang="en-US" sz="1050" dirty="0"/>
              <a:t>Analysis shows that the majority of incidents result in part from human and organizational factors.</a:t>
            </a:r>
            <a:r>
              <a:rPr lang="en-US" sz="1050" b="1" dirty="0"/>
              <a:t> </a:t>
            </a:r>
            <a:endParaRPr lang="en-US" sz="1050" dirty="0"/>
          </a:p>
          <a:p>
            <a:pPr marL="171450" lvl="0" indent="-171450" fontAlgn="base">
              <a:buFont typeface="Arial" panose="020B0604020202020204" pitchFamily="34" charset="0"/>
              <a:buChar char="•"/>
            </a:pPr>
            <a:r>
              <a:rPr lang="en-US" sz="1050" dirty="0"/>
              <a:t>Strengthening safety management systems, advancing and deploying technologies, and creating a more adaptive and performance-based regulatory framework could accelerate safety performance improvements.</a:t>
            </a:r>
          </a:p>
          <a:p>
            <a:pPr marL="171450" indent="-171450">
              <a:buFont typeface="Arial" panose="020B0604020202020204" pitchFamily="34" charset="0"/>
              <a:buChar char="•"/>
            </a:pPr>
            <a:r>
              <a:rPr lang="en-US" sz="1050" dirty="0"/>
              <a:t>In the next few slides, we will provide a more detailed overview of the study recommendations for each mode of transport. </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1427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547688"/>
            <a:ext cx="4062412" cy="3048000"/>
          </a:xfrm>
        </p:spPr>
      </p:sp>
      <p:sp>
        <p:nvSpPr>
          <p:cNvPr id="3" name="Notes Placeholder 2"/>
          <p:cNvSpPr>
            <a:spLocks noGrp="1"/>
          </p:cNvSpPr>
          <p:nvPr>
            <p:ph type="body" idx="1"/>
          </p:nvPr>
        </p:nvSpPr>
        <p:spPr>
          <a:xfrm>
            <a:off x="444500" y="3600895"/>
            <a:ext cx="6244534" cy="5374399"/>
          </a:xfrm>
        </p:spPr>
        <p:txBody>
          <a:bodyPr>
            <a:noAutofit/>
          </a:bodyPr>
          <a:lstStyle/>
          <a:p>
            <a:r>
              <a:rPr lang="en-US" sz="1030" b="1" dirty="0"/>
              <a:t>Pipeline Technologies – Key Points</a:t>
            </a:r>
            <a:endParaRPr lang="en-US" sz="1030" dirty="0"/>
          </a:p>
          <a:p>
            <a:pPr marL="171450" lvl="0" indent="-171450" fontAlgn="base">
              <a:buFont typeface="Arial" panose="020B0604020202020204" pitchFamily="34" charset="0"/>
              <a:buChar char="•"/>
            </a:pPr>
            <a:r>
              <a:rPr lang="en-US" sz="1030" b="1" dirty="0"/>
              <a:t>Although pipelines have an impressive safety record, additional areas exist to improve safety, operational, and environmental performance in the industry. </a:t>
            </a:r>
            <a:endParaRPr lang="en-US" sz="1030" dirty="0"/>
          </a:p>
          <a:p>
            <a:pPr lvl="1" indent="-228600">
              <a:buFont typeface="Courier New" panose="02070309020205020404" pitchFamily="49" charset="0"/>
              <a:buChar char="o"/>
            </a:pPr>
            <a:r>
              <a:rPr lang="en-US" sz="1030" dirty="0"/>
              <a:t>Four categories of causes (i.e., corrosion, excavation damage, natural force damage [e.g., geohazards], and pipe/weld failures) contribute to approximately 75% of all volume released from pipelines.</a:t>
            </a:r>
          </a:p>
          <a:p>
            <a:pPr marL="171450" lvl="0" indent="-171450" fontAlgn="base">
              <a:buFont typeface="Arial" panose="020B0604020202020204" pitchFamily="34" charset="0"/>
              <a:buChar char="•"/>
            </a:pPr>
            <a:r>
              <a:rPr lang="en-US" sz="1030" b="1" dirty="0"/>
              <a:t>R&amp;D improvements across safety management systems, in-line inspection tools, geospatial data analysis and sharing, coating systems, and methane emissions may reduce future pipeline incidents. </a:t>
            </a:r>
            <a:endParaRPr lang="en-US" sz="1030" dirty="0"/>
          </a:p>
          <a:p>
            <a:pPr marL="171450" lvl="0" indent="-171450">
              <a:buFont typeface="Arial" panose="020B0604020202020204" pitchFamily="34" charset="0"/>
              <a:buChar char="•"/>
            </a:pPr>
            <a:r>
              <a:rPr lang="en-US" sz="1030" b="1" dirty="0"/>
              <a:t>Safety Management: </a:t>
            </a:r>
            <a:r>
              <a:rPr lang="en-US" sz="1030" dirty="0"/>
              <a:t>Improved management systems have been essential to asset integrity performance improvements. </a:t>
            </a:r>
          </a:p>
          <a:p>
            <a:pPr lvl="1" indent="-228600">
              <a:buFont typeface="Courier New" panose="02070309020205020404" pitchFamily="49" charset="0"/>
              <a:buChar char="o"/>
            </a:pPr>
            <a:r>
              <a:rPr lang="en-US" sz="1030" dirty="0"/>
              <a:t>The industry, federal and state regulators, and representatives of the public collaborated to draft and implement API Recommended Practice (RP) 1173, Pipeline Safety Management Systems which provides a comprehensive framework for managing pipelines, including asset integrity.</a:t>
            </a:r>
          </a:p>
          <a:p>
            <a:pPr marL="171450" lvl="0" indent="-171450">
              <a:buFont typeface="Arial" panose="020B0604020202020204" pitchFamily="34" charset="0"/>
              <a:buChar char="•"/>
            </a:pPr>
            <a:r>
              <a:rPr lang="en-US" sz="1030" b="1" dirty="0"/>
              <a:t>In-line Inspection/ Leak Detection: </a:t>
            </a:r>
            <a:r>
              <a:rPr lang="en-US" sz="1030" dirty="0"/>
              <a:t>Robust and effective leak detection capabilities exist today. Additional detection of the smallest release rates may be improved by validating newer linear monitoring systems and integrating them with other mature technologies.</a:t>
            </a:r>
          </a:p>
          <a:p>
            <a:pPr marL="171450" lvl="0" indent="-171450">
              <a:buFont typeface="Arial" panose="020B0604020202020204" pitchFamily="34" charset="0"/>
              <a:buChar char="•"/>
            </a:pPr>
            <a:r>
              <a:rPr lang="en-US" sz="1030" b="1" dirty="0"/>
              <a:t>Geohazard Management through Data Sharing: </a:t>
            </a:r>
            <a:r>
              <a:rPr lang="en-US" sz="1030" dirty="0"/>
              <a:t>Desktop research continues as the foundational approach for geohazard management. A portion of the applicable data that is needed is publicly available but is not readily accessible from central repositories for consistent use across industry. An emerging field of leak detection and geohazard monitoring techniques employs the use of remote sensing technologies (RSTs) and geospatial analytics (GSAs). </a:t>
            </a:r>
          </a:p>
          <a:p>
            <a:pPr lvl="1" indent="-228600">
              <a:buFont typeface="Courier New" panose="02070309020205020404" pitchFamily="49" charset="0"/>
              <a:buChar char="o"/>
            </a:pPr>
            <a:r>
              <a:rPr lang="en-US" sz="1030" dirty="0"/>
              <a:t>RST and GA are commercially available technologies that identify, alert, and quantify specific measurements, using noncontact sensors, to detect liquid and gas (methane) leaks, to identify encroachment, and to monitor geohazards..</a:t>
            </a:r>
          </a:p>
          <a:p>
            <a:pPr marL="171450" lvl="0" indent="-171450">
              <a:buFont typeface="Arial" panose="020B0604020202020204" pitchFamily="34" charset="0"/>
              <a:buChar char="•"/>
            </a:pPr>
            <a:r>
              <a:rPr lang="en-US" sz="1030" b="1" dirty="0"/>
              <a:t>Coating Systems and Pipeline Materials: </a:t>
            </a:r>
            <a:r>
              <a:rPr lang="en-US" sz="1030" dirty="0"/>
              <a:t>Incident statistics from 2014 to 2018 indicate that leading causes of liquids and natural gas pipeline incidents are related to construction and maintenance and involve corrosion, excavation incidents, and pipe material and weld failures. Advancing R&amp;D in new pipeline and repair coating systems could help reduce these incidents.</a:t>
            </a:r>
          </a:p>
          <a:p>
            <a:pPr marL="171450" lvl="0" indent="-171450">
              <a:buFont typeface="Arial" panose="020B0604020202020204" pitchFamily="34" charset="0"/>
              <a:buChar char="•"/>
            </a:pPr>
            <a:r>
              <a:rPr lang="en-US" sz="1030" b="1" dirty="0"/>
              <a:t>Methane Emissions: </a:t>
            </a:r>
            <a:r>
              <a:rPr lang="en-US" sz="1030" dirty="0"/>
              <a:t>Compressor station fugitive methane emissions could potentially be further reduced through the use of new, innovative technologies for identifying, locating, and quantifying methane emissions.</a:t>
            </a:r>
            <a:r>
              <a:rPr lang="en-US" sz="1030" baseline="30000" dirty="0"/>
              <a:t> </a:t>
            </a:r>
          </a:p>
          <a:p>
            <a:pPr lvl="1" indent="-228600">
              <a:buFont typeface="Courier New" panose="02070309020205020404" pitchFamily="49" charset="0"/>
              <a:buChar char="o"/>
            </a:pPr>
            <a:r>
              <a:rPr lang="en-US" sz="1030" dirty="0"/>
              <a:t>Natural gas consumption volumes since 1990 have increased more than 40%. In the same timeframe, transmission pipeline and storage sectors have reduced methane emissions by 43%.</a:t>
            </a:r>
          </a:p>
          <a:p>
            <a:pPr marL="171450" lvl="0" indent="-171450">
              <a:buFont typeface="Arial" panose="020B0604020202020204" pitchFamily="34" charset="0"/>
              <a:buChar char="•"/>
            </a:pPr>
            <a:endParaRPr lang="en-US" sz="1030"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2047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a:xfrm>
            <a:off x="437001" y="3770065"/>
            <a:ext cx="6261254" cy="5159055"/>
          </a:xfrm>
        </p:spPr>
        <p:txBody>
          <a:bodyPr>
            <a:noAutofit/>
          </a:bodyPr>
          <a:lstStyle/>
          <a:p>
            <a:r>
              <a:rPr lang="en-US" sz="1050" b="1" dirty="0"/>
              <a:t>Storage Technologies – Key Points</a:t>
            </a:r>
            <a:endParaRPr lang="en-US" sz="1050" dirty="0"/>
          </a:p>
          <a:p>
            <a:pPr marL="171450" lvl="0" indent="-171450" fontAlgn="base">
              <a:buFont typeface="Arial" panose="020B0604020202020204" pitchFamily="34" charset="0"/>
              <a:buChar char="•"/>
            </a:pPr>
            <a:r>
              <a:rPr lang="en-US" sz="1050" b="1" dirty="0"/>
              <a:t>The underground storage of natural gas is a critical component of the natural gas supply system in the United States. Gas storage facilities store the natural gas when demand is low and supply the natural gas when demand increases.</a:t>
            </a:r>
            <a:endParaRPr lang="en-US" sz="1050" dirty="0"/>
          </a:p>
          <a:p>
            <a:pPr marL="628650" lvl="1" indent="-171450">
              <a:buFont typeface="Courier New" panose="02070309020205020404" pitchFamily="49" charset="0"/>
              <a:buChar char="o"/>
            </a:pPr>
            <a:r>
              <a:rPr lang="en-US" sz="1050" dirty="0"/>
              <a:t>Natural gas storage also reduces overall energy costs as it is stored when demand and prices are low and is delivered when needed. </a:t>
            </a:r>
          </a:p>
          <a:p>
            <a:pPr marL="628650" lvl="1" indent="-171450">
              <a:buFont typeface="Courier New" panose="02070309020205020404" pitchFamily="49" charset="0"/>
              <a:buChar char="o"/>
            </a:pPr>
            <a:r>
              <a:rPr lang="en-US" sz="1050" dirty="0"/>
              <a:t>Approximately 400 natural gas storage facilities, comprising almost 18,000 storage wells, provide service today. </a:t>
            </a:r>
          </a:p>
          <a:p>
            <a:pPr marL="171450" lvl="0" indent="-171450" fontAlgn="base">
              <a:buFont typeface="Arial" panose="020B0604020202020204" pitchFamily="34" charset="0"/>
              <a:buChar char="•"/>
            </a:pPr>
            <a:r>
              <a:rPr lang="en-US" sz="1050" b="1" dirty="0"/>
              <a:t>Addressing well design and inspection technologies is critical to reducing safety incidents in underground natural gas storage facilities. </a:t>
            </a:r>
            <a:endParaRPr lang="en-US" sz="1050" dirty="0"/>
          </a:p>
          <a:p>
            <a:pPr marL="628650" lvl="1" indent="-171450">
              <a:buFont typeface="Courier New" panose="02070309020205020404" pitchFamily="49" charset="0"/>
              <a:buChar char="o"/>
            </a:pPr>
            <a:r>
              <a:rPr lang="en-US" sz="1050" dirty="0"/>
              <a:t>Well design and integrity are a critical aspect of managing underground storage reservoirs. </a:t>
            </a:r>
          </a:p>
          <a:p>
            <a:pPr marL="628650" lvl="1" indent="-171450">
              <a:buFont typeface="Courier New" panose="02070309020205020404" pitchFamily="49" charset="0"/>
              <a:buChar char="o"/>
            </a:pPr>
            <a:r>
              <a:rPr lang="en-US" sz="1050" dirty="0"/>
              <a:t>Industry deploys a variety of technologies to manage wells, including well logging to verify cement bonds at different sections of the well and to determine integrity of well casings. </a:t>
            </a:r>
          </a:p>
          <a:p>
            <a:pPr marL="171450" lvl="0" indent="-171450">
              <a:buFont typeface="Arial" panose="020B0604020202020204" pitchFamily="34" charset="0"/>
              <a:buChar char="•"/>
            </a:pPr>
            <a:r>
              <a:rPr lang="en-US" sz="1050" b="1" dirty="0"/>
              <a:t>Safety incident case study: </a:t>
            </a:r>
            <a:r>
              <a:rPr lang="en-US" sz="1050" dirty="0"/>
              <a:t>While industry has had an excellent safety record overall with underground gas storage, incidents have occurred. One notable incident was the Aliso Canyon SS-25 well gas leak, which lasted from October 2015 until February 2016. During the incident approximately 6 billion cubic feet of natural gas escaped to the atmosphere. The leak was a result of external microbial corrosion (MIC) of the 7” casing. The MIC caused approximately 80% wall loss which resulted in bulging, thinning, and ultimately a failure of the well casing. </a:t>
            </a:r>
          </a:p>
          <a:p>
            <a:pPr marL="171450" lvl="0" indent="-171450" fontAlgn="base">
              <a:buFont typeface="Arial" panose="020B0604020202020204" pitchFamily="34" charset="0"/>
              <a:buChar char="•"/>
            </a:pPr>
            <a:r>
              <a:rPr lang="en-US" sz="1050" b="1" dirty="0"/>
              <a:t>In aboveground storage facilities, recent technology advancements with floating roof integrity monitoring offer promising opportunities to reduce risk of mechanical roof failures. </a:t>
            </a:r>
            <a:endParaRPr lang="en-US" sz="1050" dirty="0"/>
          </a:p>
          <a:p>
            <a:pPr marL="628650" lvl="1" indent="-171450">
              <a:buFont typeface="Courier New" panose="02070309020205020404" pitchFamily="49" charset="0"/>
              <a:buChar char="o"/>
            </a:pPr>
            <a:r>
              <a:rPr lang="en-US" sz="1050" dirty="0"/>
              <a:t>Aboveground floating roof storage tanks consist of an open-top cylindrical steel shell with a roof that floats on the surface of the stored liquid. It is the preferred method for controlling product evaporation loss and preventing tank fires. These tanks are used both as break out tanks for pipeline operation and long-term storage. </a:t>
            </a:r>
          </a:p>
          <a:p>
            <a:pPr marL="628650" lvl="1" indent="-171450">
              <a:buFont typeface="Courier New" panose="02070309020205020404" pitchFamily="49" charset="0"/>
              <a:buChar char="o"/>
            </a:pPr>
            <a:r>
              <a:rPr lang="en-US" sz="1050" dirty="0"/>
              <a:t>The U.S. EIA reports that over the past decade the fast growth in domestic crude oil production has strained storage capacity and demand for new infrastructure has been acute with the U.S. crude oil storage capacity increasing by 60% since March 2011 to 590 million barrels in 2019. </a:t>
            </a:r>
          </a:p>
          <a:p>
            <a:pPr marL="171450" indent="-171450">
              <a:buFont typeface="Arial" panose="020B0604020202020204" pitchFamily="34" charset="0"/>
              <a:buChar char="•"/>
            </a:pPr>
            <a:r>
              <a:rPr lang="en-US" sz="1050" b="1" dirty="0"/>
              <a:t>Industry research and incident investigations have concluded that a sizable portion of floating roof incidents could have been prevented through earlier recognition of specific roof behavior patterns. Technologies have been developed to detect threats in real time, the threat that a floating roof may sink, but widespread field adoption is limited.</a:t>
            </a:r>
            <a:endParaRPr lang="en-US" sz="1050"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9169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a:xfrm>
            <a:off x="473726" y="3770062"/>
            <a:ext cx="6169446" cy="5473091"/>
          </a:xfrm>
        </p:spPr>
        <p:txBody>
          <a:bodyPr>
            <a:noAutofit/>
          </a:bodyPr>
          <a:lstStyle/>
          <a:p>
            <a:pPr fontAlgn="base"/>
            <a:r>
              <a:rPr lang="en-US" sz="1100" b="1" dirty="0"/>
              <a:t>LNG Storage Technologies – Key Points</a:t>
            </a:r>
            <a:endParaRPr lang="en-US" sz="1100" dirty="0"/>
          </a:p>
          <a:p>
            <a:pPr marL="171450" lvl="0" indent="-171450" fontAlgn="base">
              <a:buFont typeface="Arial" panose="020B0604020202020204" pitchFamily="34" charset="0"/>
              <a:buChar char="•"/>
            </a:pPr>
            <a:r>
              <a:rPr lang="en-US" sz="1100" b="1" dirty="0"/>
              <a:t>The LNG industry has advanced significantly since inception in both safety and technology, resulting in global liquefaction facilities that are designed and constructed for safe, reliable and efficient operations.</a:t>
            </a:r>
            <a:endParaRPr lang="en-US" sz="1100" dirty="0"/>
          </a:p>
          <a:p>
            <a:pPr marL="628650" lvl="1" indent="-171450">
              <a:buFont typeface="Courier New" panose="02070309020205020404" pitchFamily="49" charset="0"/>
              <a:buChar char="o"/>
            </a:pPr>
            <a:r>
              <a:rPr lang="en-US" sz="1100" dirty="0"/>
              <a:t>The industry has an exemplary safety record that has been built up over its first half century: as reported by the International Group of Liquefied Natural Gas Importers, some 97,000 LNG cargoes have been delivered without any major accident attributable to the cargo.</a:t>
            </a:r>
          </a:p>
          <a:p>
            <a:pPr marL="171450" lvl="0" indent="-171450" fontAlgn="base">
              <a:buFont typeface="Arial" panose="020B0604020202020204" pitchFamily="34" charset="0"/>
              <a:buChar char="•"/>
            </a:pPr>
            <a:r>
              <a:rPr lang="en-US" sz="1100" b="1" dirty="0"/>
              <a:t>Overall, from an industry perspective, LNG storage tanks and related safety systems have been based on proven technology and sound engineering. Design and operational practices are governed by several layers of protection supported by industry standards, regulatory requirements and design codes, as illustrated by the image on the slide</a:t>
            </a:r>
            <a:r>
              <a:rPr lang="en-US" sz="1100" dirty="0"/>
              <a:t>. </a:t>
            </a:r>
          </a:p>
          <a:p>
            <a:pPr marL="171450" lvl="0" indent="-171450" fontAlgn="base">
              <a:buFont typeface="Arial" panose="020B0604020202020204" pitchFamily="34" charset="0"/>
              <a:buChar char="•"/>
            </a:pPr>
            <a:r>
              <a:rPr lang="en-US" sz="1100" b="1" dirty="0"/>
              <a:t>After being an importer of LNG for many years, as of February 2016, the United States began exporting LNG from the U.S. Lower 48 states and is poised to become a major player in the world export stage.</a:t>
            </a:r>
            <a:endParaRPr lang="en-US" sz="1100" dirty="0"/>
          </a:p>
          <a:p>
            <a:pPr marL="628650" lvl="1" indent="-171450">
              <a:buFont typeface="Courier New" panose="02070309020205020404" pitchFamily="49" charset="0"/>
              <a:buChar char="o"/>
            </a:pPr>
            <a:r>
              <a:rPr lang="en-US" sz="1100" dirty="0"/>
              <a:t>The expected growth in LNG infrastructure in the United States further underscores the need to ensure that regulations reflect the latest standards and best practices with respect to building and operating these facilities.</a:t>
            </a:r>
          </a:p>
          <a:p>
            <a:pPr marL="171450" lvl="0" indent="-171450" fontAlgn="base">
              <a:buFont typeface="Arial" panose="020B0604020202020204" pitchFamily="34" charset="0"/>
              <a:buChar char="•"/>
            </a:pPr>
            <a:r>
              <a:rPr lang="en-US" sz="1100" b="1" dirty="0"/>
              <a:t>Current DOT Part 193 regulations do not recognize updated design codes and standards used today for LNG production and export facilities. These requirements do not recognize relevant risk-based standards that are used internationally for LNG export projects, which can impair the cost competitiveness for U.S. LNG operators. The NPC recommends that:</a:t>
            </a:r>
            <a:r>
              <a:rPr lang="en-US" sz="1100" dirty="0"/>
              <a:t> </a:t>
            </a:r>
          </a:p>
          <a:p>
            <a:pPr marL="628650" lvl="1" indent="-171450">
              <a:buFont typeface="Courier New" panose="02070309020205020404" pitchFamily="49" charset="0"/>
              <a:buChar char="o"/>
            </a:pPr>
            <a:r>
              <a:rPr lang="en-US" sz="1100" dirty="0"/>
              <a:t>PHMSA, working with the LNG industry, should jointly review and update 49 CFR Part 193 for design, construction, and operation of LNG facilities to ensure they align with world-wide best practices, advances in design codes and reflect risk-based standards.</a:t>
            </a:r>
            <a:r>
              <a:rPr lang="en-US" sz="1100" baseline="30000" dirty="0"/>
              <a:t> </a:t>
            </a:r>
            <a:endParaRPr lang="en-US" sz="1100" dirty="0"/>
          </a:p>
          <a:p>
            <a:pPr marL="628650" lvl="1" indent="-171450">
              <a:buFont typeface="Courier New" panose="02070309020205020404" pitchFamily="49" charset="0"/>
              <a:buChar char="o"/>
            </a:pPr>
            <a:r>
              <a:rPr lang="en-US" sz="1100" dirty="0"/>
              <a:t>Industry, through its trade associations, should work with PHMSA to develop an inspection regime/protocol specifically for LNG tanks that are built to API 625 and ACI 376, and their failure mechanisms unique to LNG storage. This initiative could take the form of a standard similar to API 653 that is applicable to API 650 tanks.</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16769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Slide Image Placeholder 1"/>
          <p:cNvSpPr>
            <a:spLocks noGrp="1" noRot="1" noChangeAspect="1"/>
          </p:cNvSpPr>
          <p:nvPr>
            <p:ph type="sldImg"/>
          </p:nvPr>
        </p:nvSpPr>
        <p:spPr>
          <a:xfrm>
            <a:off x="1484313" y="438150"/>
            <a:ext cx="4062412" cy="3048000"/>
          </a:xfrm>
        </p:spPr>
      </p:sp>
      <p:sp>
        <p:nvSpPr>
          <p:cNvPr id="3" name="Notes Placeholder 2"/>
          <p:cNvSpPr>
            <a:spLocks noGrp="1"/>
          </p:cNvSpPr>
          <p:nvPr>
            <p:ph type="body" idx="1"/>
          </p:nvPr>
        </p:nvSpPr>
        <p:spPr>
          <a:xfrm>
            <a:off x="526475" y="3546768"/>
            <a:ext cx="6151416" cy="5671122"/>
          </a:xfrm>
        </p:spPr>
        <p:txBody>
          <a:bodyPr>
            <a:noAutofit/>
          </a:bodyPr>
          <a:lstStyle/>
          <a:p>
            <a:r>
              <a:rPr lang="en-US" sz="1030" b="1" dirty="0"/>
              <a:t>Marine Technologies – Key Points</a:t>
            </a:r>
            <a:endParaRPr lang="en-US" sz="1030" dirty="0"/>
          </a:p>
          <a:p>
            <a:pPr marL="171450" lvl="0" indent="-171450" fontAlgn="base">
              <a:buFont typeface="Arial" panose="020B0604020202020204" pitchFamily="34" charset="0"/>
              <a:buChar char="•"/>
            </a:pPr>
            <a:r>
              <a:rPr lang="en-US" sz="1030" dirty="0"/>
              <a:t>The marine industry has been a leader in advancing safety and environmental performance since 1990, largely from the implementation of the Oil Pollution Act of 1990 and an industry commitment for vessel operators to implement and improve safety management systems. Unintentional vessel impacts by collision, allisions, and material failures are the leading accident types.  </a:t>
            </a:r>
          </a:p>
          <a:p>
            <a:pPr lvl="1" indent="-228600">
              <a:buFont typeface="Courier New" panose="02070309020205020404" pitchFamily="49" charset="0"/>
              <a:buChar char="o"/>
            </a:pPr>
            <a:r>
              <a:rPr lang="en-US" sz="1030" dirty="0"/>
              <a:t>Total oil spill volume from tankers and barges in the U.S. navigable waters over the past decade through 2017 was 77% less than was spilled in the year 1990. More than 50% of the oil spill volume between 2007-2017 was caused by 3 collision events. </a:t>
            </a:r>
          </a:p>
          <a:p>
            <a:pPr marL="171450" lvl="0" indent="-171450" fontAlgn="base">
              <a:buFont typeface="Arial" panose="020B0604020202020204" pitchFamily="34" charset="0"/>
              <a:buChar char="•"/>
            </a:pPr>
            <a:r>
              <a:rPr lang="en-US" sz="1030" dirty="0"/>
              <a:t>Additional advancements in navigation technologies and training systems offer the best opportunities to mitigate marine vessel accidents.</a:t>
            </a:r>
          </a:p>
          <a:p>
            <a:pPr marL="171450" lvl="0" indent="-171450" fontAlgn="base">
              <a:buFont typeface="Arial" panose="020B0604020202020204" pitchFamily="34" charset="0"/>
              <a:buChar char="•"/>
            </a:pPr>
            <a:r>
              <a:rPr lang="en-US" sz="1030" b="1" dirty="0"/>
              <a:t>Navigation Technologies:</a:t>
            </a:r>
            <a:r>
              <a:rPr lang="en-US" sz="1030" dirty="0"/>
              <a:t> An effective way to expand capacity of ports would be to apply navigational technologies that support reliable two-way channel traffic. Advancements in both route planning and integrated navigational system technologies offer potential for maximizing channel capacity. The NPC recommends that the U.S. Coast Guard:</a:t>
            </a:r>
          </a:p>
          <a:p>
            <a:pPr lvl="1" indent="-228600">
              <a:buFont typeface="Courier New" panose="02070309020205020404" pitchFamily="49" charset="0"/>
              <a:buChar char="o"/>
            </a:pPr>
            <a:r>
              <a:rPr lang="en-US" sz="1030" b="1" dirty="0"/>
              <a:t>Improve Vessel Traffic Service (VTS): </a:t>
            </a:r>
            <a:r>
              <a:rPr lang="en-US" sz="1030" dirty="0"/>
              <a:t>This shore-based surveillance and communication system is comprised of a network of 12 centers around the country with the authority to ensure the safe, efficient movement of marine traffic in hazardous and/or congested waterways. The systems mission is to reduce the risk of allisions, collisions, and groundings. </a:t>
            </a:r>
          </a:p>
          <a:p>
            <a:pPr lvl="1" indent="-228600">
              <a:buFont typeface="Courier New" panose="02070309020205020404" pitchFamily="49" charset="0"/>
              <a:buChar char="o"/>
            </a:pPr>
            <a:r>
              <a:rPr lang="en-US" sz="1030" b="1" dirty="0"/>
              <a:t>Implement additional traffic separation schemes and traffic rules to reduce marine traffic risk of allision, collision, and grounding: </a:t>
            </a:r>
            <a:r>
              <a:rPr lang="en-US" sz="1030" dirty="0"/>
              <a:t>Traffic rules that may be implemented include speed limits, one way, and tethered escort tugs.</a:t>
            </a:r>
          </a:p>
          <a:p>
            <a:pPr marL="171450" lvl="0" indent="-171450">
              <a:buFont typeface="Arial" panose="020B0604020202020204" pitchFamily="34" charset="0"/>
              <a:buChar char="•"/>
            </a:pPr>
            <a:r>
              <a:rPr lang="en-US" sz="1030" b="1" dirty="0"/>
              <a:t>Training and development</a:t>
            </a:r>
            <a:r>
              <a:rPr lang="en-US" sz="1030" dirty="0"/>
              <a:t> </a:t>
            </a:r>
            <a:r>
              <a:rPr lang="en-US" sz="1030" b="1" dirty="0"/>
              <a:t>to reduce accidents caused by human factors</a:t>
            </a:r>
            <a:r>
              <a:rPr lang="en-US" sz="1030" dirty="0"/>
              <a:t>: Safe navigation of marine vessels requires skilled, competent mariners working in bridge teams to safely direct vessel movement. Investigations of navigational incidents find human factors to cause a high percentage of these type of accidents.</a:t>
            </a:r>
          </a:p>
          <a:p>
            <a:pPr marL="171450" indent="-171450">
              <a:buFont typeface="Arial" panose="020B0604020202020204" pitchFamily="34" charset="0"/>
              <a:buChar char="•"/>
            </a:pPr>
            <a:r>
              <a:rPr lang="en-US" sz="1030" dirty="0"/>
              <a:t>U.S. Coast Guard should extend requirements for vessels to be outfitted with Automatic Identification System (AIS) to all commercial towing vessels with accurate tow-dimension input.  Operator training should be required on model-specific AIS technology in use. </a:t>
            </a:r>
          </a:p>
          <a:p>
            <a:pPr marL="171450" indent="-171450">
              <a:buFont typeface="Arial" panose="020B0604020202020204" pitchFamily="34" charset="0"/>
              <a:buChar char="•"/>
            </a:pPr>
            <a:r>
              <a:rPr lang="en-US" sz="1030" dirty="0"/>
              <a:t>Local port authorities should adopt National Ocean Service (NOS) real-time oceanographic data and other navigation products (e.g., PORTS) to promote safe navigation. The deployment of PORTS at Corpus Christi demonstrates how the LNG shipping industry has worked with NOAA to implement a system that meets the needs of all stakeholders toward improving navigation safety.</a:t>
            </a:r>
          </a:p>
          <a:p>
            <a:pPr marL="171450" indent="-171450">
              <a:buFont typeface="Arial" panose="020B0604020202020204" pitchFamily="34" charset="0"/>
              <a:buChar char="•"/>
            </a:pPr>
            <a:r>
              <a:rPr lang="en-US" sz="1030" dirty="0"/>
              <a:t>U.S. Coast Guard should require that all vessels required to carry AIS "type A" under 33 CFR 164 should also be required to be fitted with electronic chart systems. Additionally, the U.S. Coast Guard should require that chart system training is specific the technology model being used.</a:t>
            </a:r>
          </a:p>
          <a:p>
            <a:endParaRPr lang="en-US" sz="1030" dirty="0"/>
          </a:p>
        </p:txBody>
      </p:sp>
    </p:spTree>
    <p:extLst>
      <p:ext uri="{BB962C8B-B14F-4D97-AF65-F5344CB8AC3E}">
        <p14:creationId xmlns:p14="http://schemas.microsoft.com/office/powerpoint/2010/main" val="624545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a:xfrm>
            <a:off x="509152" y="3822700"/>
            <a:ext cx="6188365" cy="5295900"/>
          </a:xfrm>
        </p:spPr>
        <p:txBody>
          <a:bodyPr>
            <a:noAutofit/>
          </a:bodyPr>
          <a:lstStyle/>
          <a:p>
            <a:pPr fontAlgn="base"/>
            <a:r>
              <a:rPr lang="en-US" sz="1000" b="1" dirty="0"/>
              <a:t>Rail Technologies – Key Points</a:t>
            </a:r>
            <a:endParaRPr lang="en-US" sz="1000" dirty="0"/>
          </a:p>
          <a:p>
            <a:pPr marL="171450" lvl="0" indent="-171450" fontAlgn="base">
              <a:buFont typeface="Arial" panose="020B0604020202020204" pitchFamily="34" charset="0"/>
              <a:buChar char="•"/>
            </a:pPr>
            <a:r>
              <a:rPr lang="en-US" sz="1000" dirty="0"/>
              <a:t>Railcars transporting petroleum-based commodities safely reach their destinations with high reliability. Infrequent accidents do occur. </a:t>
            </a:r>
          </a:p>
          <a:p>
            <a:pPr lvl="1" indent="-228600">
              <a:buFont typeface="Courier New" panose="02070309020205020404" pitchFamily="49" charset="0"/>
              <a:buChar char="o"/>
            </a:pPr>
            <a:r>
              <a:rPr lang="en-US" sz="1000" dirty="0"/>
              <a:t>FRA safety statistics demonstrate the rail industry’s commitment to safety and show a 37% decrease in train accidents since 2000.</a:t>
            </a:r>
          </a:p>
          <a:p>
            <a:pPr marL="171450" lvl="0" indent="-171450" fontAlgn="base">
              <a:buFont typeface="Arial" panose="020B0604020202020204" pitchFamily="34" charset="0"/>
              <a:buChar char="•"/>
            </a:pPr>
            <a:r>
              <a:rPr lang="en-US" sz="1000" dirty="0"/>
              <a:t>The railroad industry has implemented additional standards, processes, and new technologies to address the causal factors related to these accidents which include the track structures, the equipment that powers the trains, and the people involved with operating the trains.</a:t>
            </a:r>
          </a:p>
          <a:p>
            <a:pPr lvl="1" indent="-228600">
              <a:buFont typeface="Courier New" panose="02070309020205020404" pitchFamily="49" charset="0"/>
              <a:buChar char="o"/>
            </a:pPr>
            <a:r>
              <a:rPr lang="en-US" sz="1000" dirty="0"/>
              <a:t>The percentage of total incidents caused by these factors in 2018 was: track (29%), equipment (14%), and human error (37%). The remaining 20% were miscellaneous causes.</a:t>
            </a:r>
          </a:p>
          <a:p>
            <a:pPr marL="171450" lvl="0" indent="-171450" fontAlgn="base">
              <a:buFont typeface="Arial" panose="020B0604020202020204" pitchFamily="34" charset="0"/>
              <a:buChar char="•"/>
            </a:pPr>
            <a:r>
              <a:rPr lang="en-US" sz="1000" dirty="0"/>
              <a:t>Track and equipment-related safety can be improved by aggressively implementing defect detection technologies. These state-of-the-art systems can improve flaw detection through the use of various ultrasonic, laser, optical, and infrared technologies. </a:t>
            </a:r>
          </a:p>
          <a:p>
            <a:pPr marL="171450" lvl="0" indent="-171450" fontAlgn="base">
              <a:buFont typeface="Arial" panose="020B0604020202020204" pitchFamily="34" charset="0"/>
              <a:buChar char="•"/>
            </a:pPr>
            <a:r>
              <a:rPr lang="en-US" sz="1000" dirty="0"/>
              <a:t>Equipment-related improvements will be supported by enhanced tank car standards promulgated by the Pipeline and Hazardous Materials Safety Administration (PHMSA) in 2015. These updated standards require new and retrofitted tank cars to meet strict design specifications, which will translate into a 50% to 70% lower probability of release in the event of a train accident.</a:t>
            </a:r>
          </a:p>
          <a:p>
            <a:pPr lvl="1" indent="-228600">
              <a:buFont typeface="Courier New" panose="02070309020205020404" pitchFamily="49" charset="0"/>
              <a:buChar char="o"/>
            </a:pPr>
            <a:r>
              <a:rPr lang="en-US" sz="1000" dirty="0"/>
              <a:t>Tank cars built after October 1, 2015, used to transport flammable liquids, including crude oil and ethanol, in High-Hazard Flammable Trains (HHFT) must meet the following provisions: </a:t>
            </a:r>
          </a:p>
          <a:p>
            <a:pPr marL="822960" lvl="2" indent="-228600">
              <a:buFont typeface="Wingdings" panose="05000000000000000000" pitchFamily="2" charset="2"/>
              <a:buChar char="§"/>
            </a:pPr>
            <a:r>
              <a:rPr lang="en-US" sz="1000" dirty="0"/>
              <a:t>New tank cars constructed after October 1, 2015, are required to meet enhanced DOT Specification 117 design or performance criteria for use in an HHFT. </a:t>
            </a:r>
          </a:p>
          <a:p>
            <a:pPr marL="822960" lvl="2" indent="-228600">
              <a:buFont typeface="Wingdings" panose="05000000000000000000" pitchFamily="2" charset="2"/>
              <a:buChar char="§"/>
            </a:pPr>
            <a:r>
              <a:rPr lang="en-US" sz="1000" dirty="0"/>
              <a:t>Existing tank cars must be retrofitted in accordance with the DOT-prescribed retrofit design or performance standards and must be completed based on a schedule.</a:t>
            </a:r>
          </a:p>
          <a:p>
            <a:pPr marL="822960" lvl="2" indent="-228600">
              <a:buFont typeface="Wingdings" panose="05000000000000000000" pitchFamily="2" charset="2"/>
              <a:buChar char="§"/>
            </a:pPr>
            <a:r>
              <a:rPr lang="en-US" sz="1000" b="1" dirty="0"/>
              <a:t>HHFTs: </a:t>
            </a:r>
            <a:r>
              <a:rPr lang="en-US" sz="1000" dirty="0"/>
              <a:t>Trains with either a continuous block of 20 or more tank cars loaded with a flammable liquid or at least 35 tank cars loaded with a flammable liquid dispersed throughout the train.</a:t>
            </a:r>
          </a:p>
          <a:p>
            <a:pPr marL="171450" lvl="0" indent="-171450" fontAlgn="base">
              <a:buFont typeface="Arial" panose="020B0604020202020204" pitchFamily="34" charset="0"/>
              <a:buChar char="•"/>
            </a:pPr>
            <a:r>
              <a:rPr lang="en-US" sz="1000" dirty="0"/>
              <a:t>Incidents resulting from human error can be significantly improved by the implementation of various technologies. A good example is positive train control shown in the diagram on the bottom right:</a:t>
            </a:r>
          </a:p>
          <a:p>
            <a:pPr lvl="1" indent="-228600">
              <a:buFont typeface="Courier New" panose="02070309020205020404" pitchFamily="49" charset="0"/>
              <a:buChar char="o"/>
            </a:pPr>
            <a:r>
              <a:rPr lang="en-US" sz="1000" b="1" dirty="0"/>
              <a:t>Positive Train Control (PTC):</a:t>
            </a:r>
            <a:r>
              <a:rPr lang="en-US" sz="1000" dirty="0"/>
              <a:t> Designed to automatically stop a train before incidents occur like train-to-train collisions, derailments caused by excessive speed, and the movement of a train on the wrong track due to a track switch left in the wrong position.</a:t>
            </a:r>
          </a:p>
          <a:p>
            <a:pPr lvl="1" indent="-228600">
              <a:buFont typeface="Courier New" panose="02070309020205020404" pitchFamily="49" charset="0"/>
              <a:buChar char="o"/>
            </a:pPr>
            <a:r>
              <a:rPr lang="en-US" sz="1000" dirty="0"/>
              <a:t>The Rail Safety Improvement Act of 2008 mandated implementation of positive train control (PTC) technology. Implementation is underway and is expected to be complete in 2020.</a:t>
            </a:r>
          </a:p>
        </p:txBody>
      </p:sp>
    </p:spTree>
    <p:extLst>
      <p:ext uri="{BB962C8B-B14F-4D97-AF65-F5344CB8AC3E}">
        <p14:creationId xmlns:p14="http://schemas.microsoft.com/office/powerpoint/2010/main" val="43931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p:txBody>
          <a:bodyPr>
            <a:normAutofit fontScale="70000" lnSpcReduction="20000"/>
          </a:bodyPr>
          <a:lstStyle/>
          <a:p>
            <a:r>
              <a:rPr lang="en-US" sz="1200" b="1" u="sng" kern="1200" dirty="0">
                <a:solidFill>
                  <a:schemeClr val="tx1"/>
                </a:solidFill>
                <a:effectLst/>
                <a:latin typeface="Arial" panose="020B0604020202020204" pitchFamily="34" charset="0"/>
                <a:ea typeface="+mn-ea"/>
                <a:cs typeface="+mn-cs"/>
              </a:rPr>
              <a:t>DOE Speaker – Slide 3</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Study Request - Key Points</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The Secretary’s request for the study defined the key questions and topics that should be addressed:</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Provide an overview of existing infrastructure and the need for additional infrastructure to address potential changes as supply and markets develop in new locations</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Review and understand any constraints and bottlenecks that could arise.  In particular, constraints that might limit the industry’s ability to continue to produce and grow U.S. oil and natural gas production</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Technology advances that can improve the safety, resiliency, efficiency, and environmental performance of the infrastructure system</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Identify regulatory or policy challenges to infrastructure development and potential solutions</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Other emerging topics such as cybersecurity</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All of these topics are significant in their own right which is why the study required expertise from multiple perspectives, topics, and segments within the industry. </a:t>
            </a:r>
          </a:p>
          <a:p>
            <a:r>
              <a:rPr lang="en-US" sz="1200" b="1" kern="1200" dirty="0">
                <a:solidFill>
                  <a:schemeClr val="tx1"/>
                </a:solidFill>
                <a:effectLst/>
                <a:latin typeface="Arial" panose="020B0604020202020204" pitchFamily="34" charset="0"/>
                <a:ea typeface="+mn-ea"/>
                <a:cs typeface="+mn-cs"/>
              </a:rPr>
              <a:t> </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mn-cs"/>
              </a:rPr>
              <a:t>Comments regarding COVID-19 and current environment</a:t>
            </a:r>
            <a:endParaRPr lang="en-US" sz="1200" kern="1200" dirty="0">
              <a:solidFill>
                <a:schemeClr val="tx1"/>
              </a:solidFill>
              <a:effectLst/>
              <a:latin typeface="Arial" panose="020B0604020202020204" pitchFamily="34" charset="0"/>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The COVID-19 pandemic has introduced a heightened degree of uncertainty in the institutions that make up our country’s energy production and delivery system. Over the past two months, most of the world’s industrialized countries have essentially shut down their economies. As a result, demand for motor gasoline, jet fuel, and other refined products has seen an unprecedented reduction. In response, North American refineries have scaled back their operations by 30%-40% or shut down entirely, according to the energy trade press. Simultaneously, this broad impact is being felt upstream and downstream in energy economies throughout the world.  An ill-timed global oil market price collapse has compounded this dramatic impact, aggravating the sense of unpredictability in the oil and gas marketplace.</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The NPC study was completed and reported out to the  Secretary of Energy on December 12, 2019. Many of the outlooks in the Supply &amp; Demand section were prepared in 2018-2019 and do not reflect current oil and gas market conditions. However, as the United States and the world emerge from the pandemic, demand for petroleum products will rebound to drive economic recovery. Even though the timing and path to economic recovery are uncertain, the oil and gas industry will undoubtedly play a central role in propelling the recovery forward. As we think of what will be needed for the oil and gas sector to thrive beyond this time of disruption and uncertainty, the findings and recommendations from this study provide insights for policy makers and business leaders to consider and act upon to support the return of prosperity. </a:t>
            </a:r>
          </a:p>
          <a:p>
            <a:r>
              <a:rPr lang="en-US" sz="1200" b="1" kern="1200" dirty="0">
                <a:solidFill>
                  <a:schemeClr val="tx1"/>
                </a:solidFill>
                <a:effectLst/>
                <a:latin typeface="Arial" panose="020B0604020202020204" pitchFamily="34" charset="0"/>
                <a:ea typeface="+mn-ea"/>
                <a:cs typeface="+mn-cs"/>
              </a:rPr>
              <a:t> </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mn-cs"/>
              </a:rPr>
              <a:t>The Department of Energy considers the ability to deliver energy equally important to producing and processing energy.  </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mn-cs"/>
              </a:rPr>
              <a:t>The oil and natural gas transportation systems are essential to maximizing the economic value of the nation’s resources and to ensuring the health, safety, and standard of living for America’s citizens.  We only have to look to look at energy delivery challenges during events, such as hurricanes, etc., that disrupt supply to appreciate the importance of the oil and natural gas delivery system.</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Arial" panose="020B0604020202020204" pitchFamily="34" charset="0"/>
                <a:ea typeface="+mn-ea"/>
                <a:cs typeface="+mn-cs"/>
              </a:rPr>
              <a:t>It was because of the critical role that the transportation system plays that the Secretary of Energy asked the National Petroleum Council for advice on improving the ability of the transportation system to change and evolve as the energy system changes.</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 </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Additional Information</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Infrastructure Study was requested in September 2017</a:t>
            </a:r>
          </a:p>
          <a:p>
            <a:r>
              <a:rPr lang="en-US" sz="1200" kern="1200" dirty="0">
                <a:solidFill>
                  <a:schemeClr val="tx1"/>
                </a:solidFill>
                <a:effectLst/>
                <a:latin typeface="Arial" panose="020B0604020202020204" pitchFamily="34" charset="0"/>
                <a:ea typeface="+mn-ea"/>
                <a:cs typeface="+mn-cs"/>
              </a:rPr>
              <a:t> </a:t>
            </a:r>
          </a:p>
          <a:p>
            <a:endParaRPr lang="en-US" sz="1100"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00288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a:xfrm>
            <a:off x="595283" y="3748809"/>
            <a:ext cx="5934826" cy="5293590"/>
          </a:xfrm>
        </p:spPr>
        <p:txBody>
          <a:bodyPr>
            <a:noAutofit/>
          </a:bodyPr>
          <a:lstStyle/>
          <a:p>
            <a:pPr fontAlgn="base"/>
            <a:r>
              <a:rPr lang="en-US" sz="1050" b="1" dirty="0"/>
              <a:t>Trucking Technologies – Key Points</a:t>
            </a:r>
            <a:endParaRPr lang="en-US" sz="1050" dirty="0"/>
          </a:p>
          <a:p>
            <a:pPr marL="171450" lvl="0" indent="-171450" fontAlgn="base">
              <a:buFont typeface="Arial" panose="020B0604020202020204" pitchFamily="34" charset="0"/>
              <a:buChar char="•"/>
            </a:pPr>
            <a:r>
              <a:rPr lang="en-US" sz="1050" dirty="0"/>
              <a:t>Sensors and computers available for trucks today can detect hazards, analyze more information, and respond to events much faster than any human to reduce safety incidents.</a:t>
            </a:r>
          </a:p>
          <a:p>
            <a:pPr marL="628650" lvl="1" indent="-171450">
              <a:buFont typeface="Courier New" panose="02070309020205020404" pitchFamily="49" charset="0"/>
              <a:buChar char="o"/>
            </a:pPr>
            <a:r>
              <a:rPr lang="en-US" sz="1050" dirty="0"/>
              <a:t>Some of the safety technologies in this industry are listed on the slide on the right.</a:t>
            </a:r>
          </a:p>
          <a:p>
            <a:pPr marL="628650" lvl="1" indent="-171450">
              <a:buFont typeface="Courier New" panose="02070309020205020404" pitchFamily="49" charset="0"/>
              <a:buChar char="o"/>
            </a:pPr>
            <a:r>
              <a:rPr lang="en-US" sz="1050" dirty="0"/>
              <a:t>However, there are challenges with deploying these technologies. The industry is very fragmented; there are not a lot of mechanisms to share information and data about expected benefits, the initial costs to implement are high; implementing appropriate rules and regulations to govern their use; and driver resistance are some of the most notable challenges. </a:t>
            </a:r>
          </a:p>
          <a:p>
            <a:pPr marL="171450" lvl="0" indent="-171450" fontAlgn="base">
              <a:buFont typeface="Arial" panose="020B0604020202020204" pitchFamily="34" charset="0"/>
              <a:buChar char="•"/>
            </a:pPr>
            <a:r>
              <a:rPr lang="en-US" sz="1050" dirty="0"/>
              <a:t>Recommendations related to trucking technologies cover four key topics as follows:</a:t>
            </a:r>
          </a:p>
          <a:p>
            <a:pPr marL="171450" indent="-171450" fontAlgn="base">
              <a:buFont typeface="Arial" panose="020B0604020202020204" pitchFamily="34" charset="0"/>
              <a:buChar char="•"/>
            </a:pPr>
            <a:r>
              <a:rPr lang="en-US" sz="1050" b="1" dirty="0"/>
              <a:t>Information Sharing</a:t>
            </a:r>
            <a:r>
              <a:rPr lang="en-US" sz="1050" dirty="0"/>
              <a:t>: The National Highway Transportation Safety Administration (NHTSA), and any other appropriate federal agency, should sponsor a research study to confidentially gather performance data from current users of various advanced safety technologies.</a:t>
            </a:r>
          </a:p>
          <a:p>
            <a:pPr marL="628650" lvl="1" indent="-171450">
              <a:buFont typeface="Courier New" panose="02070309020205020404" pitchFamily="49" charset="0"/>
              <a:buChar char="o"/>
            </a:pPr>
            <a:r>
              <a:rPr lang="en-US" sz="1050" dirty="0"/>
              <a:t>Data sharing across industry and government stakeholders may support collision-avoidance investments, thus accelerating deployment and implementation. </a:t>
            </a:r>
          </a:p>
          <a:p>
            <a:pPr marL="171450" indent="-171450" fontAlgn="base">
              <a:buFont typeface="Arial" panose="020B0604020202020204" pitchFamily="34" charset="0"/>
              <a:buChar char="•"/>
            </a:pPr>
            <a:r>
              <a:rPr lang="en-US" sz="1050" b="1" dirty="0"/>
              <a:t>Incentivizing technology deployment</a:t>
            </a:r>
            <a:r>
              <a:rPr lang="en-US" sz="1050" dirty="0"/>
              <a:t>: DOT should consider incentive mechanisms for commercial industry and equipment manufacturers to accelerate the adoption and deployment of safety technologies. Incentives may include:</a:t>
            </a:r>
          </a:p>
          <a:p>
            <a:pPr marL="628650" lvl="1" indent="-171450">
              <a:buFont typeface="Courier New" panose="02070309020205020404" pitchFamily="49" charset="0"/>
              <a:buChar char="o"/>
            </a:pPr>
            <a:r>
              <a:rPr lang="en-US" sz="1050" dirty="0"/>
              <a:t>Government/industry consortiums to invest in technology advancements</a:t>
            </a:r>
          </a:p>
          <a:p>
            <a:pPr marL="628650" lvl="1" indent="-171450">
              <a:buFont typeface="Courier New" panose="02070309020205020404" pitchFamily="49" charset="0"/>
              <a:buChar char="o"/>
            </a:pPr>
            <a:r>
              <a:rPr lang="en-US" sz="1050" dirty="0"/>
              <a:t>Phased tax credit incentives</a:t>
            </a:r>
          </a:p>
          <a:p>
            <a:pPr marL="628650" lvl="1" indent="-171450">
              <a:buFont typeface="Courier New" panose="02070309020205020404" pitchFamily="49" charset="0"/>
              <a:buChar char="o"/>
            </a:pPr>
            <a:r>
              <a:rPr lang="en-US" sz="1050" dirty="0"/>
              <a:t>Insurance</a:t>
            </a:r>
          </a:p>
          <a:p>
            <a:pPr marL="628650" lvl="1" indent="-171450">
              <a:buFont typeface="Courier New" panose="02070309020205020404" pitchFamily="49" charset="0"/>
              <a:buChar char="o"/>
            </a:pPr>
            <a:r>
              <a:rPr lang="en-US" sz="1050" dirty="0"/>
              <a:t>Regulatory requirement</a:t>
            </a:r>
          </a:p>
          <a:p>
            <a:pPr marL="628650" lvl="1" indent="-171450">
              <a:buFont typeface="Courier New" panose="02070309020205020404" pitchFamily="49" charset="0"/>
              <a:buChar char="o"/>
            </a:pPr>
            <a:r>
              <a:rPr lang="en-US" sz="1050" dirty="0"/>
              <a:t>Note: Petroleum company customers should consider requiring their trucking carriers to use driver-assist safety technologies by contract.</a:t>
            </a:r>
          </a:p>
          <a:p>
            <a:pPr marL="171450" lvl="0" indent="-171450" fontAlgn="base">
              <a:buFont typeface="Arial" panose="020B0604020202020204" pitchFamily="34" charset="0"/>
              <a:buChar char="•"/>
            </a:pPr>
            <a:r>
              <a:rPr lang="en-US" sz="1050" b="1" dirty="0"/>
              <a:t>Infrastructure improvements</a:t>
            </a:r>
            <a:r>
              <a:rPr lang="en-US" sz="1050" dirty="0"/>
              <a:t>: DOT should ensure adequate funds are provided for infrastructure improvements to ensure that roads maintain the proper markings to allow these Lane Departure Warning Systems (LDWS) to operate properly. If road markings are nonexistent or obscured, then the system will not work properly. </a:t>
            </a:r>
          </a:p>
          <a:p>
            <a:pPr marL="171450" lvl="0" indent="-171450" fontAlgn="base">
              <a:buFont typeface="Arial" panose="020B0604020202020204" pitchFamily="34" charset="0"/>
              <a:buChar char="•"/>
            </a:pPr>
            <a:r>
              <a:rPr lang="en-US" sz="1050" b="1" dirty="0"/>
              <a:t>Supporting research to advance promising technologies</a:t>
            </a:r>
            <a:r>
              <a:rPr lang="en-US" sz="1050" dirty="0"/>
              <a:t>:  </a:t>
            </a:r>
          </a:p>
          <a:p>
            <a:pPr marL="628650" lvl="1" indent="-171450">
              <a:buFont typeface="Courier New" panose="02070309020205020404" pitchFamily="49" charset="0"/>
              <a:buChar char="o"/>
            </a:pPr>
            <a:r>
              <a:rPr lang="en-US" sz="1050" dirty="0"/>
              <a:t>To identify new technologies that improve LDWS ability to work properly on snow-covered roads or roads without proper markings. (NHTSA)</a:t>
            </a:r>
          </a:p>
          <a:p>
            <a:pPr marL="628650" lvl="1" indent="-171450">
              <a:buFont typeface="Courier New" panose="02070309020205020404" pitchFamily="49" charset="0"/>
              <a:buChar char="o"/>
            </a:pPr>
            <a:r>
              <a:rPr lang="en-US" sz="1050" dirty="0"/>
              <a:t>Advance fatigue and distraction detection technologies (FMCSA and NHTSA)</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55171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a:xfrm>
            <a:off x="544019" y="3722252"/>
            <a:ext cx="6050745" cy="5514110"/>
          </a:xfrm>
        </p:spPr>
        <p:txBody>
          <a:bodyPr>
            <a:noAutofit/>
          </a:bodyPr>
          <a:lstStyle/>
          <a:p>
            <a:r>
              <a:rPr lang="en-US" sz="1050" b="1" dirty="0"/>
              <a:t>Regulatory Barriers to Technology Deployment – Key Points</a:t>
            </a:r>
            <a:endParaRPr lang="en-US" sz="1050" dirty="0"/>
          </a:p>
          <a:p>
            <a:pPr marL="171450" lvl="0" indent="-171450" fontAlgn="base">
              <a:buFont typeface="Arial" panose="020B0604020202020204" pitchFamily="34" charset="0"/>
              <a:buChar char="•"/>
            </a:pPr>
            <a:r>
              <a:rPr lang="en-US" sz="1050" dirty="0"/>
              <a:t>Companies face challenges with respect to research, development, commercialization, and adoption of new technologies. The inherent challenges to deploying new technologies include time and cost to develop and deploy, adequate acceptance testing, and regulatory impediments. </a:t>
            </a:r>
          </a:p>
          <a:p>
            <a:pPr lvl="1" indent="-228600">
              <a:buFont typeface="Courier New" panose="02070309020205020404" pitchFamily="49" charset="0"/>
              <a:buChar char="o"/>
            </a:pPr>
            <a:r>
              <a:rPr lang="en-US" sz="1050" dirty="0"/>
              <a:t>These challenges translate into higher risks, costs, and uncertainty in the benefit-cost evaluation of new technology investments. These challenges can be overcome with the proper level of collaboration among government and industry organizations and from a regulatory framework that promotes the use of advanced technologies to help enable continued improvements in safety and environmental performance.</a:t>
            </a:r>
          </a:p>
          <a:p>
            <a:pPr marL="171450" lvl="0" indent="-171450" fontAlgn="base">
              <a:buFont typeface="Arial" panose="020B0604020202020204" pitchFamily="34" charset="0"/>
              <a:buChar char="•"/>
            </a:pPr>
            <a:r>
              <a:rPr lang="en-US" sz="1050" b="1" dirty="0"/>
              <a:t>Field Testing: </a:t>
            </a:r>
            <a:r>
              <a:rPr lang="en-US" sz="1050" dirty="0"/>
              <a:t>Certain prescriptive requirements within existing PHMSA regulations discourage field testing of new inspection technologies where the performance, accuracy, and repeatability of a technology is not yet proven. Addressing regulatory requirements associated with conducting trial runs can add significant costs and slow adoption of new technology.</a:t>
            </a:r>
          </a:p>
          <a:p>
            <a:pPr lvl="1" indent="-228600">
              <a:buFont typeface="Courier New" panose="02070309020205020404" pitchFamily="49" charset="0"/>
              <a:buChar char="o"/>
            </a:pPr>
            <a:r>
              <a:rPr lang="en-US" sz="1050" dirty="0"/>
              <a:t>To address this, the NPC recommends that DOT should lead, while working with DOE, EPA, and U.S. Coast Guard, creation of an agile pathway for evaluation and regulatory acceptance of new technologies that can improve transportation safety and shorten the research, deployment, and adoption cycle time.</a:t>
            </a:r>
          </a:p>
          <a:p>
            <a:pPr marL="171450" lvl="0" indent="-171450" fontAlgn="base">
              <a:buFont typeface="Arial" panose="020B0604020202020204" pitchFamily="34" charset="0"/>
              <a:buChar char="•"/>
            </a:pPr>
            <a:r>
              <a:rPr lang="en-US" sz="1050" b="1" dirty="0"/>
              <a:t>Prescriptive regulations</a:t>
            </a:r>
            <a:r>
              <a:rPr lang="en-US" sz="1050" dirty="0"/>
              <a:t> that specify which methods and techniques to apply hinder the use of new alternative technologies that have the potential to achieve improved outcomes. Over time, regulations should adapt to accommodate to changes in the market such as new technologies and improved standards and practices, but the rulemaking process is lengthy and takes years before a change is adopted.</a:t>
            </a:r>
          </a:p>
          <a:p>
            <a:pPr lvl="1" indent="-228600">
              <a:buFont typeface="Courier New" panose="02070309020205020404" pitchFamily="49" charset="0"/>
              <a:buChar char="o"/>
            </a:pPr>
            <a:r>
              <a:rPr lang="en-US" sz="1050" dirty="0"/>
              <a:t>Congress should authorize DOT to lead a collaborative effort, with support from industry, to develop and prioritize pilot programs that can accelerate pipeline, storage, and LNG technology adoption based on performance-based rules with a goal of enhancing public safety. Upon successful completion of pilot programs, regulators should promptly update their regulations to allow use of new technology.</a:t>
            </a:r>
          </a:p>
          <a:p>
            <a:pPr marL="171450" lvl="0" indent="-171450" fontAlgn="base">
              <a:buFont typeface="Arial" panose="020B0604020202020204" pitchFamily="34" charset="0"/>
              <a:buChar char="•"/>
            </a:pPr>
            <a:r>
              <a:rPr lang="en-US" sz="1050" b="1" dirty="0"/>
              <a:t>Limited research funding: </a:t>
            </a:r>
            <a:r>
              <a:rPr lang="en-US" sz="1050" dirty="0"/>
              <a:t>Industry, in cooperation with federal agencies, is advancing promising new technologies to prevent high-impact events. Adoption of new technology can be impeded by high early-adopter costs and limited research funding.</a:t>
            </a:r>
          </a:p>
          <a:p>
            <a:pPr marL="628650" lvl="1" indent="-171450">
              <a:buFont typeface="Courier New" panose="02070309020205020404" pitchFamily="49" charset="0"/>
              <a:buChar char="o"/>
            </a:pPr>
            <a:r>
              <a:rPr lang="en-US" sz="1050" dirty="0"/>
              <a:t>To address this, the NPC recommends that federal agencies should work with each other to promote laws, regulations, and public-private partnerships that support funding protocols and/or cost recovery for natural gas and oil pipeline safety research.</a:t>
            </a:r>
          </a:p>
          <a:p>
            <a:endParaRPr lang="en-US" sz="1050"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1648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p:txBody>
          <a:bodyPr>
            <a:normAutofit/>
          </a:bodyPr>
          <a:lstStyle/>
          <a:p>
            <a:r>
              <a:rPr lang="en-US" sz="1100" b="1" dirty="0"/>
              <a:t>Cybersecurity Challenges – Key Points </a:t>
            </a:r>
            <a:endParaRPr lang="en-US" sz="1100" dirty="0"/>
          </a:p>
          <a:p>
            <a:pPr marL="171450" lvl="0" indent="-171450" fontAlgn="base">
              <a:buFont typeface="Arial" panose="020B0604020202020204" pitchFamily="34" charset="0"/>
              <a:buChar char="•"/>
            </a:pPr>
            <a:r>
              <a:rPr lang="en-US" sz="1100" b="1" dirty="0"/>
              <a:t>Cyber threats to control systems are increasing due to greater reliance on control technology to manage risk and optimize assets, additional connectivity to business systems, and increasing instances of cyber activity targeting Industrial Control Systems (ICS).</a:t>
            </a:r>
            <a:endParaRPr lang="en-US" sz="1100" dirty="0"/>
          </a:p>
          <a:p>
            <a:pPr lvl="1" indent="-228600">
              <a:buFont typeface="Courier New" panose="02070309020205020404" pitchFamily="49" charset="0"/>
              <a:buChar char="o"/>
            </a:pPr>
            <a:r>
              <a:rPr lang="en-US" sz="1100" dirty="0"/>
              <a:t>The growth in Internet access and the growth of Internet-enabled devices and systems have enabled data access and availability to improve performance and make informed decisions across all major industries. </a:t>
            </a:r>
          </a:p>
          <a:p>
            <a:pPr lvl="1" indent="-228600">
              <a:buFont typeface="Courier New" panose="02070309020205020404" pitchFamily="49" charset="0"/>
              <a:buChar char="o"/>
            </a:pPr>
            <a:r>
              <a:rPr lang="en-US" sz="1100" dirty="0"/>
              <a:t>Connectivity between Information Technology (IT) networks with Operational Technology (OT) provides a pathway for cyber threats. Over time, connections to IT networks protected by firewalls or similar controls have been added, as shown in the image on the slide. </a:t>
            </a:r>
          </a:p>
          <a:p>
            <a:endParaRPr lang="en-US" sz="1100" b="1" dirty="0"/>
          </a:p>
          <a:p>
            <a:r>
              <a:rPr lang="en-US" sz="1100" b="1" dirty="0"/>
              <a:t>Additional Information</a:t>
            </a:r>
            <a:endParaRPr lang="en-US" sz="1100" dirty="0"/>
          </a:p>
          <a:p>
            <a:pPr marL="171450" lvl="0" indent="-171450" fontAlgn="base">
              <a:buFont typeface="Arial" panose="020B0604020202020204" pitchFamily="34" charset="0"/>
              <a:buChar char="•"/>
            </a:pPr>
            <a:r>
              <a:rPr lang="en-US" sz="1100" dirty="0"/>
              <a:t>This report does not address the cybersecurity threats relating to business information systems. Business/Information Technology (IT) systems and Operational Technology (OT) systems have very different goals and risk profiles. </a:t>
            </a:r>
          </a:p>
          <a:p>
            <a:pPr lvl="1" indent="-228600" fontAlgn="base">
              <a:buFont typeface="Courier New" panose="02070309020205020404" pitchFamily="49" charset="0"/>
              <a:buChar char="o"/>
            </a:pPr>
            <a:r>
              <a:rPr lang="en-US" sz="1100" dirty="0"/>
              <a:t>Business systems focus on financial or other informational aspects and enable broad connectivity</a:t>
            </a:r>
          </a:p>
          <a:p>
            <a:pPr lvl="1" indent="-228600">
              <a:buFont typeface="Courier New" panose="02070309020205020404" pitchFamily="49" charset="0"/>
              <a:buChar char="o"/>
            </a:pPr>
            <a:r>
              <a:rPr lang="en-US" sz="1100" dirty="0"/>
              <a:t>OT systems are dedicated to maintaining safe and reliable operation of industrial systems and typically have less connectivity and fewer access points.</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4671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a:xfrm>
            <a:off x="507999" y="3730337"/>
            <a:ext cx="6271491" cy="5564450"/>
          </a:xfrm>
        </p:spPr>
        <p:txBody>
          <a:bodyPr>
            <a:noAutofit/>
          </a:bodyPr>
          <a:lstStyle/>
          <a:p>
            <a:r>
              <a:rPr lang="en-US" sz="1050" b="1" dirty="0"/>
              <a:t>Cybersecurity Recommendations – Key Points </a:t>
            </a:r>
            <a:endParaRPr lang="en-US" sz="1050" dirty="0"/>
          </a:p>
          <a:p>
            <a:pPr lvl="0" fontAlgn="base"/>
            <a:r>
              <a:rPr lang="en-US" sz="1050" b="1" dirty="0"/>
              <a:t>NPC recommendations to address increased cyber threats to energy infrastructure include:</a:t>
            </a:r>
            <a:endParaRPr lang="en-US" sz="1050" dirty="0"/>
          </a:p>
          <a:p>
            <a:pPr marL="171450" lvl="0" indent="-171450" fontAlgn="base">
              <a:buFont typeface="Arial" panose="020B0604020202020204" pitchFamily="34" charset="0"/>
              <a:buChar char="•"/>
            </a:pPr>
            <a:r>
              <a:rPr lang="en-US" sz="1050" dirty="0"/>
              <a:t>Industry, in collaboration with trade associations and federal government agencies should </a:t>
            </a:r>
            <a:r>
              <a:rPr lang="en-US" sz="1050" b="1" dirty="0"/>
              <a:t>adopt and maintain up-to-date performance-based cyber security management standards</a:t>
            </a:r>
            <a:r>
              <a:rPr lang="en-US" sz="1050" dirty="0"/>
              <a:t>. These standards should be continuously updated to keep pace with corresponding digital technology advancement and changes to the cyber threat landscape.</a:t>
            </a:r>
          </a:p>
          <a:p>
            <a:pPr marL="171450" lvl="0" indent="-171450" fontAlgn="base">
              <a:buFont typeface="Arial" panose="020B0604020202020204" pitchFamily="34" charset="0"/>
              <a:buChar char="•"/>
            </a:pPr>
            <a:r>
              <a:rPr lang="en-US" sz="1050" dirty="0"/>
              <a:t>DHS and DOE should </a:t>
            </a:r>
            <a:r>
              <a:rPr lang="en-US" sz="1050" b="1" dirty="0"/>
              <a:t>increase capabilities and resources to support independent and secure cybersecurity assessments prioritized on critical infrastructure. </a:t>
            </a:r>
          </a:p>
          <a:p>
            <a:pPr lvl="1" indent="-228600">
              <a:buFont typeface="Courier New" panose="02070309020205020404" pitchFamily="49" charset="0"/>
              <a:buChar char="o"/>
            </a:pPr>
            <a:r>
              <a:rPr lang="en-US" sz="1050" dirty="0"/>
              <a:t>Assessments should be conducted by authorized entities, including but not limited to, government-sanctioned entities. Cybersecurity assessments should be informed by current threat intelligence information sharing and lessons learned from cyber incidents.</a:t>
            </a:r>
          </a:p>
          <a:p>
            <a:pPr lvl="1" indent="-228600">
              <a:buFont typeface="Courier New" panose="02070309020205020404" pitchFamily="49" charset="0"/>
              <a:buChar char="o"/>
            </a:pPr>
            <a:r>
              <a:rPr lang="en-US" sz="1050" dirty="0"/>
              <a:t>DHS and other regulatory agencies should update the assessment mechanisms to address any ongoing recommendations, including those relating to the potential limitations of a voluntary framework.</a:t>
            </a:r>
          </a:p>
          <a:p>
            <a:pPr marL="171450" lvl="0" indent="-171450" fontAlgn="base">
              <a:buFont typeface="Arial" panose="020B0604020202020204" pitchFamily="34" charset="0"/>
              <a:buChar char="•"/>
            </a:pPr>
            <a:r>
              <a:rPr lang="en-US" sz="1050" b="1" dirty="0"/>
              <a:t>DHS, working with DOE, other federal agencies, and the oil and natural gas industry, should assist sector Information Sharing and Analysis Centers (ISACs) and regional groups to promote information sharing, including learnings from investigations. </a:t>
            </a:r>
            <a:endParaRPr lang="en-US" sz="1050" dirty="0"/>
          </a:p>
          <a:p>
            <a:pPr lvl="1" indent="-228600">
              <a:buFont typeface="Courier New" panose="02070309020205020404" pitchFamily="49" charset="0"/>
              <a:buChar char="o"/>
            </a:pPr>
            <a:r>
              <a:rPr lang="en-US" sz="1050" dirty="0"/>
              <a:t>DHS should encourage increasing ISAC membership across industry sectors. DHS and other federal agencies should quickly share actionable information with ISACs and operators.</a:t>
            </a:r>
          </a:p>
          <a:p>
            <a:pPr lvl="1" indent="-228600">
              <a:buFont typeface="Courier New" panose="02070309020205020404" pitchFamily="49" charset="0"/>
              <a:buChar char="o"/>
            </a:pPr>
            <a:r>
              <a:rPr lang="en-US" sz="1050" dirty="0"/>
              <a:t>Collaboration to share cyber threats is increasing between industry, trade associations, and federal governmental agencies. OT cyber threat sharing often lacks the necessary transparency among and within companies that is necessary to improve effective cyber management practices. Current practices can result in findings that are overly sanitized and are inconsistently shared.</a:t>
            </a:r>
          </a:p>
          <a:p>
            <a:pPr lvl="1" indent="-228600">
              <a:buFont typeface="Courier New" panose="02070309020205020404" pitchFamily="49" charset="0"/>
              <a:buChar char="o"/>
            </a:pPr>
            <a:r>
              <a:rPr lang="en-US" sz="1050" u="sng" dirty="0"/>
              <a:t>ISAC:</a:t>
            </a:r>
            <a:r>
              <a:rPr lang="en-US" sz="1050" dirty="0"/>
              <a:t> Nonprofit organization that provides a central resource for gathering information on cyber threats to critical infrastructure and providing two-way sharing of information between the private and public sector.</a:t>
            </a:r>
          </a:p>
          <a:p>
            <a:pPr marL="171450" lvl="0" indent="-171450" fontAlgn="base">
              <a:buFont typeface="Arial" panose="020B0604020202020204" pitchFamily="34" charset="0"/>
              <a:buChar char="•"/>
            </a:pPr>
            <a:r>
              <a:rPr lang="en-US" sz="1050" b="1" dirty="0"/>
              <a:t>DOE, working with industry, and the other relevant agencies should establish a collaborative process to identify and prioritize research and development aimed at sector-wide protection against nation-state and advanced persistent threat actors. </a:t>
            </a:r>
            <a:endParaRPr lang="en-US" sz="1050" dirty="0"/>
          </a:p>
          <a:p>
            <a:pPr marL="628650" lvl="1" indent="-171450">
              <a:buFont typeface="Courier New" panose="02070309020205020404" pitchFamily="49" charset="0"/>
              <a:buChar char="o"/>
            </a:pPr>
            <a:r>
              <a:rPr lang="en-US" sz="1050" dirty="0"/>
              <a:t>The process should include current and anticipated threats; transportation types with the highest risk of cyber Operational Technology (OT) threats; and funding, partnering, or incentive opportunities to reduce cyber OT risks.</a:t>
            </a:r>
            <a:endParaRPr lang="en-US" sz="1050" b="0" i="0" kern="1200" dirty="0">
              <a:solidFill>
                <a:schemeClr val="tx1"/>
              </a:solidFill>
              <a:effectLst/>
              <a:latin typeface="Arial" panose="020B0604020202020204" pitchFamily="34" charset="0"/>
              <a:ea typeface="+mn-ea"/>
              <a:cs typeface="+mn-cs"/>
            </a:endParaRPr>
          </a:p>
          <a:p>
            <a:endParaRPr lang="en-US" sz="1050"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862999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99716" y="3732128"/>
            <a:ext cx="5923025" cy="5367483"/>
          </a:xfrm>
        </p:spPr>
        <p:txBody>
          <a:bodyPr>
            <a:noAutofit/>
          </a:bodyPr>
          <a:lstStyle/>
          <a:p>
            <a:r>
              <a:rPr lang="en-US" sz="1100" b="1" dirty="0"/>
              <a:t>Introduction – Key Points</a:t>
            </a:r>
          </a:p>
          <a:p>
            <a:pPr marL="171450" indent="-171450">
              <a:buFont typeface="Arial" panose="020B0604020202020204" pitchFamily="34" charset="0"/>
              <a:buChar char="•"/>
            </a:pPr>
            <a:r>
              <a:rPr lang="en-US" sz="1100" b="1" dirty="0"/>
              <a:t>Introduction to the presentation should be tailored to the audience and include:</a:t>
            </a:r>
          </a:p>
          <a:p>
            <a:pPr marL="548640" lvl="1" indent="-171450">
              <a:buFont typeface="Courier New" panose="02070309020205020404" pitchFamily="49" charset="0"/>
              <a:buChar char="o"/>
            </a:pPr>
            <a:r>
              <a:rPr lang="en-US" sz="1100" dirty="0"/>
              <a:t>Introduction of the presenters</a:t>
            </a:r>
          </a:p>
          <a:p>
            <a:pPr marL="548640" lvl="1" indent="-171450">
              <a:buFont typeface="Courier New" panose="02070309020205020404" pitchFamily="49" charset="0"/>
              <a:buChar char="o"/>
            </a:pPr>
            <a:r>
              <a:rPr lang="en-US" sz="1100" dirty="0"/>
              <a:t>The purpose of the presentation which is to provide an overview of the National Petroleum Council (NPC) report on Dynamic Delivery: America’s Evolving Oil and Natural Gas Infrastructure</a:t>
            </a:r>
          </a:p>
          <a:p>
            <a:pPr marL="548640" lvl="1" indent="-171450">
              <a:buFont typeface="Courier New" panose="02070309020205020404" pitchFamily="49" charset="0"/>
              <a:buChar char="o"/>
            </a:pPr>
            <a:r>
              <a:rPr lang="en-US" sz="1100" dirty="0"/>
              <a:t>How the study might be of interest to the audience and their organization’s mission</a:t>
            </a:r>
          </a:p>
          <a:p>
            <a:pPr marL="171450" indent="-171450">
              <a:buFont typeface="Arial" panose="020B0604020202020204" pitchFamily="34" charset="0"/>
              <a:buChar char="•"/>
            </a:pPr>
            <a:endParaRPr lang="en-US" sz="1100" b="1" dirty="0"/>
          </a:p>
          <a:p>
            <a:pPr marL="171450" indent="-171450">
              <a:buFont typeface="Arial" panose="020B0604020202020204" pitchFamily="34" charset="0"/>
              <a:buChar char="•"/>
            </a:pPr>
            <a:r>
              <a:rPr lang="en-US" sz="1100" b="1" dirty="0"/>
              <a:t>Comments regarding COVID-19 and current environment</a:t>
            </a:r>
          </a:p>
          <a:p>
            <a:pPr marL="548640" lvl="1" indent="-171450">
              <a:buFont typeface="Courier New" panose="02070309020205020404" pitchFamily="49" charset="0"/>
              <a:buChar char="o"/>
            </a:pPr>
            <a:r>
              <a:rPr lang="en-US" sz="1100" dirty="0"/>
              <a:t>The COVID-19 pandemic has introduced a heightened degree of uncertainty in the institutions that make up our country’s energy production and delivery system. Over the past two months, most of the world’s industrialized countries have essentially shut down their economies. As a result, demand for motor gasoline, jet fuel, and other refined products has seen an unprecedented reduction. In response, North American refineries have scaled back their operations by 30%-40% or shut down entirely, according to the energy trade press. Simultaneously, this broad impact is being felt upstream and downstream in energy economies throughout the world.  An ill-timed global oil market price collapse has compounded this dramatic impact, aggravating the sense of unpredictability in the oil and gas marketplace.</a:t>
            </a:r>
          </a:p>
          <a:p>
            <a:pPr marL="548640" lvl="1" indent="-171450">
              <a:buFont typeface="Courier New" panose="02070309020205020404" pitchFamily="49" charset="0"/>
              <a:buChar char="o"/>
            </a:pPr>
            <a:r>
              <a:rPr lang="en-US" sz="1100" dirty="0"/>
              <a:t>The NPC study was completed and reported out to the  Secretary of Energy on December 12, 2019. Many of the outlooks in the Supply &amp; Demand section were prepared in 2018-2019 and do not reflect current oil and gas market conditions. However, as the United States and the world emerge from the pandemic, demand for petroleum products will rebound to drive economic recovery. Even though the timing and path to economic recovery are uncertain, the oil and gas industry will undoubtedly play a central role in propelling the recovery forward. As we think of what will be needed for the oil and gas sector to thrive beyond this time of disruption and uncertainty, the findings and recommendations from this study provide insights for policy makers and business leaders to consider and act upon to support the return of prosperity. </a:t>
            </a:r>
          </a:p>
        </p:txBody>
      </p:sp>
      <p:sp>
        <p:nvSpPr>
          <p:cNvPr id="4" name="Slide Number Placeholder 3"/>
          <p:cNvSpPr>
            <a:spLocks noGrp="1"/>
          </p:cNvSpPr>
          <p:nvPr>
            <p:ph type="sldNum" sz="quarter" idx="10"/>
          </p:nvPr>
        </p:nvSpPr>
        <p:spPr/>
        <p:txBody>
          <a:bodyPr/>
          <a:lstStyle/>
          <a:p>
            <a:pPr lvl="0"/>
            <a:fld id="{C0F4A2C8-6C88-4E71-83EE-698B9D4FE22F}" type="slidenum">
              <a:rPr lang="en-US" noProof="0" smtClean="0"/>
              <a:pPr lvl="0"/>
              <a:t>34</a:t>
            </a:fld>
            <a:endParaRPr lang="en-US" noProof="0" dirty="0"/>
          </a:p>
        </p:txBody>
      </p:sp>
      <p:sp>
        <p:nvSpPr>
          <p:cNvPr id="7" name="Slide Image Placeholder 6">
            <a:extLst>
              <a:ext uri="{FF2B5EF4-FFF2-40B4-BE49-F238E27FC236}">
                <a16:creationId xmlns:a16="http://schemas.microsoft.com/office/drawing/2014/main" id="{1CAC3E5E-AF4E-4410-87CC-5C1391ACF30D}"/>
              </a:ext>
            </a:extLst>
          </p:cNvPr>
          <p:cNvSpPr>
            <a:spLocks noGrp="1" noRot="1" noChangeAspect="1"/>
          </p:cNvSpPr>
          <p:nvPr>
            <p:ph type="sldImg"/>
          </p:nvPr>
        </p:nvSpPr>
        <p:spPr>
          <a:xfrm>
            <a:off x="1474788" y="609600"/>
            <a:ext cx="4062412" cy="3048000"/>
          </a:xfrm>
        </p:spPr>
      </p:sp>
    </p:spTree>
    <p:extLst>
      <p:ext uri="{BB962C8B-B14F-4D97-AF65-F5344CB8AC3E}">
        <p14:creationId xmlns:p14="http://schemas.microsoft.com/office/powerpoint/2010/main" val="3588250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p:txBody>
          <a:bodyPr>
            <a:normAutofit fontScale="92500" lnSpcReduction="10000"/>
          </a:bodyPr>
          <a:lstStyle/>
          <a:p>
            <a:r>
              <a:rPr lang="en-US" sz="1200" b="1" u="sng" kern="1200" dirty="0">
                <a:solidFill>
                  <a:schemeClr val="tx1"/>
                </a:solidFill>
                <a:effectLst/>
                <a:latin typeface="Arial" panose="020B0604020202020204" pitchFamily="34" charset="0"/>
                <a:ea typeface="+mn-ea"/>
                <a:cs typeface="+mn-cs"/>
              </a:rPr>
              <a:t>CSC Chair – slide 4</a:t>
            </a:r>
            <a:endParaRPr lang="en-US" sz="1200" kern="1200" dirty="0">
              <a:solidFill>
                <a:schemeClr val="tx1"/>
              </a:solidFill>
              <a:effectLst/>
              <a:latin typeface="Arial" panose="020B0604020202020204" pitchFamily="34" charset="0"/>
              <a:ea typeface="+mn-ea"/>
              <a:cs typeface="+mn-cs"/>
            </a:endParaRPr>
          </a:p>
          <a:p>
            <a:r>
              <a:rPr lang="en-US" sz="1200" kern="1200" dirty="0">
                <a:solidFill>
                  <a:schemeClr val="tx1"/>
                </a:solidFill>
                <a:effectLst/>
                <a:latin typeface="Arial" panose="020B0604020202020204" pitchFamily="34" charset="0"/>
                <a:ea typeface="+mn-ea"/>
                <a:cs typeface="+mn-cs"/>
              </a:rPr>
              <a:t> </a:t>
            </a:r>
          </a:p>
          <a:p>
            <a:r>
              <a:rPr lang="en-US" sz="1200" b="1" kern="1200" dirty="0">
                <a:solidFill>
                  <a:schemeClr val="tx1"/>
                </a:solidFill>
                <a:effectLst/>
                <a:latin typeface="Arial" panose="020B0604020202020204" pitchFamily="34" charset="0"/>
                <a:ea typeface="+mn-ea"/>
                <a:cs typeface="+mn-cs"/>
              </a:rPr>
              <a:t>Infrastructure Study Organization - Key Points</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The structure of the study team included the Study Committee, Steering Committee, the Coordinating Subcommittee (CSC), and the study Task Groups.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At the NPC level, there were 55 Council Members that were appointed to the Dynamic Delivery study and made up the Study Committee.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From that group, there were nine Steering Committee members engaged, with the role of making sure that the efforts were adequately resourced and providing direction on more contentious issues.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The Coordinating Sub-committee (CSC) led the development of the report including defining the scope and structure, establishing the timeline, and guiding the analysis and content development, and generally served as the day to day management group for the study. The CSC was at the helm of over 300 different study participants that were divided into four task groups: </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Supply, Demand, and Resiliency; </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Infrastructure Mapping and Analysis; </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Permitting, Siting, and Social License to Operate; and </a:t>
            </a:r>
          </a:p>
          <a:p>
            <a:pPr marL="628650" lvl="1" indent="-171450">
              <a:buFont typeface="Courier New" panose="02070309020205020404" pitchFamily="49" charset="0"/>
              <a:buChar char="o"/>
            </a:pPr>
            <a:r>
              <a:rPr lang="en-US" sz="1200" kern="1200" dirty="0">
                <a:solidFill>
                  <a:schemeClr val="tx1"/>
                </a:solidFill>
                <a:effectLst/>
                <a:latin typeface="Arial" panose="020B0604020202020204" pitchFamily="34" charset="0"/>
                <a:ea typeface="+mn-ea"/>
                <a:cs typeface="+mn-cs"/>
              </a:rPr>
              <a:t>Technology Advances and Deployment group.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All of the study committees, subcommittees, and tasks groups have a government cochair.</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[Note: Depending on audience, note compliance with antitrust.]</a:t>
            </a:r>
          </a:p>
          <a:p>
            <a:r>
              <a:rPr lang="en-US" sz="1200" kern="1200" dirty="0">
                <a:solidFill>
                  <a:schemeClr val="tx1"/>
                </a:solidFill>
                <a:effectLst/>
                <a:latin typeface="Arial" panose="020B0604020202020204" pitchFamily="34" charset="0"/>
                <a:ea typeface="+mn-ea"/>
                <a:cs typeface="+mn-cs"/>
              </a:rPr>
              <a:t> </a:t>
            </a:r>
          </a:p>
          <a:p>
            <a:r>
              <a:rPr lang="en-US" sz="1200" b="1" kern="1200" dirty="0">
                <a:solidFill>
                  <a:schemeClr val="tx1"/>
                </a:solidFill>
                <a:effectLst/>
                <a:latin typeface="Arial" panose="020B0604020202020204" pitchFamily="34" charset="0"/>
                <a:ea typeface="+mn-ea"/>
                <a:cs typeface="+mn-cs"/>
              </a:rPr>
              <a:t> </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Additional Information</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The leadership of the coordinating subcommittee included Amy Shank and Kristen Drew from The Williams Companies, Shawn Bennett and Christopher Freitas from the DOE, and Jim Slutz from the NPC.</a:t>
            </a:r>
          </a:p>
          <a:p>
            <a:r>
              <a:rPr lang="en-US" sz="1200" kern="1200" dirty="0">
                <a:solidFill>
                  <a:schemeClr val="tx1"/>
                </a:solidFill>
                <a:effectLst/>
                <a:latin typeface="Arial" panose="020B0604020202020204" pitchFamily="34" charset="0"/>
                <a:ea typeface="+mn-ea"/>
                <a:cs typeface="+mn-cs"/>
              </a:rPr>
              <a:t> </a:t>
            </a:r>
          </a:p>
          <a:p>
            <a:endParaRPr lang="en-US" sz="1100"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43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p:txBody>
          <a:bodyPr>
            <a:normAutofit/>
          </a:bodyPr>
          <a:lstStyle/>
          <a:p>
            <a:r>
              <a:rPr lang="en-US" sz="1200" b="1" u="sng" kern="1200" dirty="0">
                <a:solidFill>
                  <a:schemeClr val="tx1"/>
                </a:solidFill>
                <a:effectLst/>
                <a:latin typeface="Arial" panose="020B0604020202020204" pitchFamily="34" charset="0"/>
                <a:ea typeface="+mn-ea"/>
                <a:cs typeface="+mn-cs"/>
              </a:rPr>
              <a:t>Slide 5</a:t>
            </a:r>
            <a:endParaRPr lang="en-US" sz="1200" kern="1200" dirty="0">
              <a:solidFill>
                <a:schemeClr val="tx1"/>
              </a:solidFill>
              <a:effectLst/>
              <a:latin typeface="Arial" panose="020B0604020202020204" pitchFamily="34" charset="0"/>
              <a:ea typeface="+mn-ea"/>
              <a:cs typeface="+mn-cs"/>
            </a:endParaRPr>
          </a:p>
          <a:p>
            <a:r>
              <a:rPr lang="en-US" sz="1200" b="1" kern="1200" dirty="0">
                <a:solidFill>
                  <a:schemeClr val="tx1"/>
                </a:solidFill>
                <a:effectLst/>
                <a:latin typeface="Arial" panose="020B0604020202020204" pitchFamily="34" charset="0"/>
                <a:ea typeface="+mn-ea"/>
                <a:cs typeface="+mn-cs"/>
              </a:rPr>
              <a:t>Infrastructure Study Composition - Key Points</a:t>
            </a:r>
            <a:endParaRPr lang="en-US"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The NPC Infrastructure Study included a diverse group of participants and contributors.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There were over 300 study participants including representation from: most of the major oil and gas companies; transportation companies including the pipeline, marine, rail, and trucking sectors; various government agencies such as the Department of Energy, Department of Transportation, Department of State, Department of the Interior, the Federal Energy Regulatory Commission, the Army Corps. of Engineers, and state government representatives; Native American tribes; the consulting and financial sectors; non-government organizations; labor representation; academics; and others.</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Less than half of the study participants work in the oil and gas business directly</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The intent behind assembling such a diverse group was to allow for different perspectives to be considered and to make recommendations that allow us to move jointly ahead rather than continue to have a very divided perspective on how infrastructure is permitted and constructed that we all recognize is needed going forward.</a:t>
            </a:r>
          </a:p>
          <a:p>
            <a:pPr marL="171450" lvl="0" indent="-171450">
              <a:buFont typeface="Arial" panose="020B0604020202020204" pitchFamily="34" charset="0"/>
              <a:buChar char="•"/>
            </a:pPr>
            <a:endParaRPr lang="en-US" sz="1200" kern="1200" dirty="0">
              <a:solidFill>
                <a:schemeClr val="tx1"/>
              </a:solidFill>
              <a:effectLst/>
              <a:latin typeface="Arial" panose="020B060402020202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mn-cs"/>
              </a:rPr>
              <a:t>Example of working together with a diverse group – climate change and NEPA provides and example of the value of diverse views and the importance of finding a shared agreement on a path forward.</a:t>
            </a:r>
          </a:p>
          <a:p>
            <a:endParaRPr lang="en-US" sz="1100"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10172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4788" y="609600"/>
            <a:ext cx="4062412" cy="3048000"/>
          </a:xfrm>
        </p:spPr>
      </p:sp>
      <p:sp>
        <p:nvSpPr>
          <p:cNvPr id="3" name="Notes Placeholder 2"/>
          <p:cNvSpPr>
            <a:spLocks noGrp="1"/>
          </p:cNvSpPr>
          <p:nvPr>
            <p:ph type="body" idx="1"/>
          </p:nvPr>
        </p:nvSpPr>
        <p:spPr/>
        <p:txBody>
          <a:bodyPr>
            <a:normAutofit/>
          </a:bodyPr>
          <a:lstStyle/>
          <a:p>
            <a:r>
              <a:rPr lang="en-US" sz="1100" b="1" dirty="0"/>
              <a:t>Factors that influence Oil and Natural Gas Production - Key Points</a:t>
            </a:r>
            <a:endParaRPr lang="en-US" sz="1100" dirty="0"/>
          </a:p>
          <a:p>
            <a:pPr marL="171450" lvl="0" indent="-171450" fontAlgn="base">
              <a:buFont typeface="Arial" panose="020B0604020202020204" pitchFamily="34" charset="0"/>
              <a:buChar char="•"/>
            </a:pPr>
            <a:r>
              <a:rPr lang="en-US" sz="1100" dirty="0"/>
              <a:t>Oil and natural gas production is shaped by several factors such as access to capital, access to a resource base, the difference between the cost and price of resources, market access, government policy, and technology.</a:t>
            </a:r>
          </a:p>
          <a:p>
            <a:pPr marL="171450" lvl="0" indent="-171450" fontAlgn="base">
              <a:buFont typeface="Arial" panose="020B0604020202020204" pitchFamily="34" charset="0"/>
              <a:buChar char="•"/>
            </a:pPr>
            <a:r>
              <a:rPr lang="en-US" sz="1100" dirty="0"/>
              <a:t>The study team looked at a variety of different supply and demand outlooks which have varying assumptions about these factors to understand what impacts they would have long-term on U.S. infrastructure.</a:t>
            </a:r>
          </a:p>
          <a:p>
            <a:endParaRPr lang="en-US" sz="1100" b="1" dirty="0"/>
          </a:p>
          <a:p>
            <a:r>
              <a:rPr lang="en-US" sz="1100" b="1" dirty="0"/>
              <a:t>Additional information</a:t>
            </a:r>
            <a:endParaRPr lang="en-US" sz="1100" dirty="0"/>
          </a:p>
          <a:p>
            <a:pPr marL="171450" lvl="0" indent="-171450">
              <a:buFont typeface="Arial" panose="020B0604020202020204" pitchFamily="34" charset="0"/>
              <a:buChar char="•"/>
            </a:pPr>
            <a:r>
              <a:rPr lang="en-US" sz="1100" b="1" dirty="0"/>
              <a:t>Access to Capital:</a:t>
            </a:r>
            <a:r>
              <a:rPr lang="en-US" sz="1100" dirty="0"/>
              <a:t> According to IHS Markit, annual upstream spending in recent years in North America (United States and Canada) has ranged from $330 billion in 2014 to $95 billion in 2016. Spending in 2018 was $154 billion. </a:t>
            </a:r>
          </a:p>
          <a:p>
            <a:pPr marL="171450" lvl="0" indent="-171450">
              <a:buFont typeface="Arial" panose="020B0604020202020204" pitchFamily="34" charset="0"/>
              <a:buChar char="•"/>
            </a:pPr>
            <a:r>
              <a:rPr lang="en-US" sz="1100" b="1" dirty="0"/>
              <a:t>Access to Resource Base: </a:t>
            </a:r>
            <a:r>
              <a:rPr lang="en-US" sz="1100" dirty="0"/>
              <a:t>Identifying where commercial production can take place comes with risk. There is no certainty about production volumes until wells are drilled and production begins. </a:t>
            </a:r>
          </a:p>
          <a:p>
            <a:pPr marL="171450" lvl="0" indent="-171450">
              <a:buFont typeface="Arial" panose="020B0604020202020204" pitchFamily="34" charset="0"/>
              <a:buChar char="•"/>
            </a:pPr>
            <a:r>
              <a:rPr lang="en-US" sz="1100" b="1" dirty="0"/>
              <a:t>Cost and Resource Prices:</a:t>
            </a:r>
            <a:r>
              <a:rPr lang="en-US" sz="1100" dirty="0"/>
              <a:t> The difference between these two variables—revenue versus cost—and how they compare to other investment options drives the attractiveness of upstream investment.</a:t>
            </a:r>
          </a:p>
          <a:p>
            <a:pPr marL="171450" lvl="0" indent="-171450">
              <a:buFont typeface="Arial" panose="020B0604020202020204" pitchFamily="34" charset="0"/>
              <a:buChar char="•"/>
            </a:pPr>
            <a:r>
              <a:rPr lang="en-US" sz="1100" b="1" dirty="0"/>
              <a:t>Market Access: </a:t>
            </a:r>
            <a:r>
              <a:rPr lang="en-US" sz="1100" dirty="0"/>
              <a:t>Market access requires transportation—most often by pipeline, but also by rail, truck, and marine vessel.</a:t>
            </a:r>
          </a:p>
          <a:p>
            <a:pPr marL="171450" lvl="0" indent="-171450">
              <a:buFont typeface="Arial" panose="020B0604020202020204" pitchFamily="34" charset="0"/>
              <a:buChar char="•"/>
            </a:pPr>
            <a:r>
              <a:rPr lang="en-US" sz="1100" b="1" dirty="0"/>
              <a:t>Government Policy: </a:t>
            </a:r>
            <a:r>
              <a:rPr lang="en-US" sz="1100" dirty="0"/>
              <a:t>Government policy and interference in markets can be beneficial but can also impede innovation or result in costly compliance for industry.</a:t>
            </a:r>
          </a:p>
          <a:p>
            <a:pPr marL="171450" indent="-171450">
              <a:buFont typeface="Arial" panose="020B0604020202020204" pitchFamily="34" charset="0"/>
              <a:buChar char="•"/>
            </a:pPr>
            <a:r>
              <a:rPr lang="en-US" sz="1100" b="1" dirty="0"/>
              <a:t>Technology: </a:t>
            </a:r>
            <a:r>
              <a:rPr lang="en-US" sz="1100" dirty="0"/>
              <a:t>Technology is a key input of innovation. As technologies advance, novel methods emerge to produce more oil and natural gas and deliver it safely and reliably to demand centers.</a:t>
            </a:r>
          </a:p>
        </p:txBody>
      </p:sp>
      <p:sp>
        <p:nvSpPr>
          <p:cNvPr id="4" name="Slide Number Placeholder 3"/>
          <p:cNvSpPr>
            <a:spLocks noGrp="1"/>
          </p:cNvSpPr>
          <p:nvPr>
            <p:ph type="sldNum" sz="quarter" idx="5"/>
          </p:nvPr>
        </p:nvSpPr>
        <p:spPr/>
        <p:txBody>
          <a:bodyPr/>
          <a:lstStyle/>
          <a:p>
            <a:fld id="{C0F4A2C8-6C88-4E71-83EE-698B9D4FE22F}" type="slidenum">
              <a:rPr lang="en-US" smtClean="0"/>
              <a:pPr/>
              <a:t>6</a:t>
            </a:fld>
            <a:endParaRPr lang="en-US" dirty="0"/>
          </a:p>
        </p:txBody>
      </p:sp>
    </p:spTree>
    <p:extLst>
      <p:ext uri="{BB962C8B-B14F-4D97-AF65-F5344CB8AC3E}">
        <p14:creationId xmlns:p14="http://schemas.microsoft.com/office/powerpoint/2010/main" val="3456885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609600"/>
            <a:ext cx="4059237" cy="3044825"/>
          </a:xfrm>
        </p:spPr>
      </p:sp>
      <p:sp>
        <p:nvSpPr>
          <p:cNvPr id="3" name="Notes Placeholder 2"/>
          <p:cNvSpPr>
            <a:spLocks noGrp="1"/>
          </p:cNvSpPr>
          <p:nvPr>
            <p:ph type="body" idx="1"/>
          </p:nvPr>
        </p:nvSpPr>
        <p:spPr>
          <a:xfrm>
            <a:off x="546100" y="3818891"/>
            <a:ext cx="6083300" cy="5325110"/>
          </a:xfrm>
        </p:spPr>
        <p:txBody>
          <a:bodyPr>
            <a:noAutofit/>
          </a:bodyPr>
          <a:lstStyle/>
          <a:p>
            <a:r>
              <a:rPr lang="en-US" sz="1100" b="1" dirty="0"/>
              <a:t>Crude Oil and Natural Gas Production - Key Points</a:t>
            </a:r>
            <a:endParaRPr lang="en-US" sz="1100" dirty="0"/>
          </a:p>
          <a:p>
            <a:pPr marL="171450" lvl="0" indent="-171450" fontAlgn="base">
              <a:buFont typeface="Arial" panose="020B0604020202020204" pitchFamily="34" charset="0"/>
              <a:buChar char="•"/>
            </a:pPr>
            <a:r>
              <a:rPr lang="en-US" sz="1100" dirty="0"/>
              <a:t>The U.S. is now the largest producer of oil and natural gas in the world and that production has provided phenomenal and historic economic, environmental, and reliability benefits.</a:t>
            </a:r>
          </a:p>
          <a:p>
            <a:pPr marL="628650" lvl="1" indent="-171450">
              <a:buFont typeface="Courier New" panose="02070309020205020404" pitchFamily="49" charset="0"/>
              <a:buChar char="o"/>
            </a:pPr>
            <a:r>
              <a:rPr lang="en-US" sz="1100" dirty="0"/>
              <a:t>At the time that the U.S. was seeing substantial growth in oil and gas development, overall CO2 emissions decreased by 15 %. This reduction is primarily due to natural gas replacing coal for electricity generation, but there’s also the benefit of some technology advancements. </a:t>
            </a:r>
          </a:p>
          <a:p>
            <a:r>
              <a:rPr lang="en-US" sz="1100" b="1" dirty="0"/>
              <a:t>Crude Oil</a:t>
            </a:r>
            <a:endParaRPr lang="en-US" sz="1100" dirty="0"/>
          </a:p>
          <a:p>
            <a:pPr marL="171450" lvl="0" indent="-171450" fontAlgn="base">
              <a:buFont typeface="Arial" panose="020B0604020202020204" pitchFamily="34" charset="0"/>
              <a:buChar char="•"/>
            </a:pPr>
            <a:r>
              <a:rPr lang="en-US" sz="1100" dirty="0"/>
              <a:t>Looking more closely at crude oil production, hydraulic fracturing and directional drilling technology have enabled U.S. oil production to more than double since 2008, gaining 5.9 million barrels per day (MMB/D) by 2018. </a:t>
            </a:r>
          </a:p>
          <a:p>
            <a:pPr marL="628650" lvl="1" indent="-171450">
              <a:buFont typeface="Courier New" panose="02070309020205020404" pitchFamily="49" charset="0"/>
              <a:buChar char="o"/>
            </a:pPr>
            <a:r>
              <a:rPr lang="en-US" sz="1100" dirty="0"/>
              <a:t>This increase represents an economic gain for the United States of $130 billion per year at $60 per barrel of crude oil.</a:t>
            </a:r>
          </a:p>
          <a:p>
            <a:pPr marL="171450" lvl="0" indent="-171450" fontAlgn="base">
              <a:buFont typeface="Arial" panose="020B0604020202020204" pitchFamily="34" charset="0"/>
              <a:buChar char="•"/>
            </a:pPr>
            <a:r>
              <a:rPr lang="en-US" sz="1100" dirty="0"/>
              <a:t>Crude oil production projections to 2040 analyzed for this study range from a high of nearly 20 MMB/D to a low of 7 MMB/D. Most forecasts examined by this study show increasing production through the mid-2020s, followed by generally flat to slightly declining production.</a:t>
            </a:r>
            <a:r>
              <a:rPr lang="en-US" sz="1100" baseline="30000" dirty="0"/>
              <a:t> </a:t>
            </a:r>
            <a:endParaRPr lang="en-US" sz="1100" dirty="0"/>
          </a:p>
          <a:p>
            <a:r>
              <a:rPr lang="en-US" sz="1100" b="1" dirty="0"/>
              <a:t>Natural Gas</a:t>
            </a:r>
            <a:endParaRPr lang="en-US" sz="1100" dirty="0"/>
          </a:p>
          <a:p>
            <a:pPr marL="171450" lvl="0" indent="-171450" fontAlgn="base">
              <a:buFont typeface="Arial" panose="020B0604020202020204" pitchFamily="34" charset="0"/>
              <a:buChar char="•"/>
            </a:pPr>
            <a:r>
              <a:rPr lang="en-US" sz="1100" dirty="0"/>
              <a:t>Growth in natural gas supply has been propelled by development in Appalachia—the Marcellus and Utica formations in Pennsylvania, West Virginia, and Ohio—and from increased associated natural gas production in the Bakken, Eagle Ford, and Permian Basin formations in North Dakota, Texas, and New Mexico.</a:t>
            </a:r>
          </a:p>
          <a:p>
            <a:pPr marL="171450" lvl="0" indent="-171450" fontAlgn="base">
              <a:buFont typeface="Arial" panose="020B0604020202020204" pitchFamily="34" charset="0"/>
              <a:buChar char="•"/>
            </a:pPr>
            <a:r>
              <a:rPr lang="en-US" sz="1100" dirty="0"/>
              <a:t>Outlooks generally project increasing U.S. natural gas production, driven by growth in the Appalachian Basin as well as the Permian Basin.</a:t>
            </a:r>
            <a:r>
              <a:rPr lang="en-US" sz="1100" baseline="30000" dirty="0"/>
              <a:t> </a:t>
            </a:r>
            <a:endParaRPr lang="en-US" sz="1100" dirty="0"/>
          </a:p>
          <a:p>
            <a:pPr marL="628650" lvl="1" indent="-171450">
              <a:buFont typeface="Courier New" panose="02070309020205020404" pitchFamily="49" charset="0"/>
              <a:buChar char="o"/>
            </a:pPr>
            <a:r>
              <a:rPr lang="en-US" sz="1100" dirty="0"/>
              <a:t>In the Appalachian Basin, forecasts project production to double between 2018 and 2040.</a:t>
            </a:r>
          </a:p>
          <a:p>
            <a:pPr marL="628650" lvl="1" indent="-171450">
              <a:buFont typeface="Courier New" panose="02070309020205020404" pitchFamily="49" charset="0"/>
              <a:buChar char="o"/>
            </a:pPr>
            <a:r>
              <a:rPr lang="en-US" sz="1100" dirty="0"/>
              <a:t>In the Permian, there is expected growth through 2030 and then production levels off.</a:t>
            </a:r>
          </a:p>
          <a:p>
            <a:r>
              <a:rPr lang="en-US" sz="1100" b="1" dirty="0"/>
              <a:t>Additional Information</a:t>
            </a:r>
            <a:endParaRPr lang="en-US" sz="1100" dirty="0"/>
          </a:p>
          <a:p>
            <a:pPr marL="171450" indent="-171450">
              <a:buFont typeface="Arial" panose="020B0604020202020204" pitchFamily="34" charset="0"/>
              <a:buChar char="•"/>
            </a:pPr>
            <a:r>
              <a:rPr lang="en-US" sz="1100" dirty="0"/>
              <a:t>U.S. crude oil, natural gas, and NGLs production outlooks to 2040 were collected from a number of sources for this study, including EIA, IHS Markit, BP, </a:t>
            </a:r>
            <a:r>
              <a:rPr lang="en-US" sz="1100" dirty="0" err="1"/>
              <a:t>Rystad</a:t>
            </a:r>
            <a:r>
              <a:rPr lang="en-US" sz="1100" dirty="0"/>
              <a:t>, Wood Mackenzie, OPEC, and IEA.</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0831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635000"/>
            <a:ext cx="4057650" cy="3044825"/>
          </a:xfrm>
        </p:spPr>
      </p:sp>
      <p:sp>
        <p:nvSpPr>
          <p:cNvPr id="3" name="Notes Placeholder 2"/>
          <p:cNvSpPr>
            <a:spLocks noGrp="1"/>
          </p:cNvSpPr>
          <p:nvPr>
            <p:ph type="body" idx="1"/>
          </p:nvPr>
        </p:nvSpPr>
        <p:spPr>
          <a:xfrm>
            <a:off x="575322" y="3720277"/>
            <a:ext cx="6136196" cy="5296843"/>
          </a:xfrm>
        </p:spPr>
        <p:txBody>
          <a:bodyPr>
            <a:noAutofit/>
          </a:bodyPr>
          <a:lstStyle/>
          <a:p>
            <a:pPr fontAlgn="base"/>
            <a:r>
              <a:rPr lang="en-US" sz="1100" b="1" dirty="0"/>
              <a:t>Geographic Shifts in Production – Key Points</a:t>
            </a:r>
            <a:endParaRPr lang="en-US" sz="1100" dirty="0"/>
          </a:p>
          <a:p>
            <a:pPr marL="171450" lvl="0" indent="-171450" fontAlgn="base">
              <a:buFont typeface="Arial" panose="020B0604020202020204" pitchFamily="34" charset="0"/>
              <a:buChar char="•"/>
            </a:pPr>
            <a:r>
              <a:rPr lang="en-US" sz="1100" b="1" dirty="0"/>
              <a:t>The shale revolution has been a monumental change for the industry resulting in significant shifts in the geography of supply sources and energy flows across the country.</a:t>
            </a:r>
          </a:p>
          <a:p>
            <a:pPr marL="171450" lvl="0" indent="-171450" fontAlgn="base">
              <a:buFont typeface="Arial" panose="020B0604020202020204" pitchFamily="34" charset="0"/>
              <a:buChar char="•"/>
            </a:pPr>
            <a:r>
              <a:rPr lang="en-US" sz="1100" b="1" dirty="0"/>
              <a:t>Recent oil production growth has been led by tight oil development in the Permian Basin of west Texas and southeast New Mexico, and two new areas of major U.S. shale oil production—the Eagle Ford formation in south Texas and the Bakken formation in North Dakota. </a:t>
            </a:r>
          </a:p>
          <a:p>
            <a:pPr lvl="1" indent="-228600">
              <a:buFont typeface="Courier New" panose="02070309020205020404" pitchFamily="49" charset="0"/>
              <a:buChar char="o"/>
            </a:pPr>
            <a:r>
              <a:rPr lang="en-US" sz="1100" dirty="0"/>
              <a:t>The exceptional rate of crude oil production growth in the Permian Basin of west Texas and southeast New Mexico has resulted in pipeline capacity additions struggling to keep up with production. </a:t>
            </a:r>
          </a:p>
          <a:p>
            <a:pPr lvl="1" indent="-228600">
              <a:buFont typeface="Courier New" panose="02070309020205020404" pitchFamily="49" charset="0"/>
              <a:buChar char="o"/>
            </a:pPr>
            <a:r>
              <a:rPr lang="en-US" sz="1100" dirty="0"/>
              <a:t>During 2012, 2014, 2017, and 2018, takeaway capacity was strained. When this happens, demand rises for additional transportation by rail or truck, and some production can become uneconomic. This demonstrates the importance of allowing infrastructure to adapt and grow as necessary. We will talk more about pipeline takeaway capacity in the Infrastructure Mapping &amp; Resiliency section.</a:t>
            </a:r>
          </a:p>
          <a:p>
            <a:pPr lvl="1" indent="-228600">
              <a:buFont typeface="Courier New" panose="02070309020205020404" pitchFamily="49" charset="0"/>
              <a:buChar char="o"/>
            </a:pPr>
            <a:r>
              <a:rPr lang="en-US" sz="1100" dirty="0"/>
              <a:t>From 2010 through 2018, crude oil transportation capacity was increased and modified with expansion, flow reversal, and greenfield projects adding more than 7 MMB/D of capacity to accommodate the change in historical crude oil flow patterns.</a:t>
            </a:r>
          </a:p>
          <a:p>
            <a:pPr lvl="1" indent="-228600">
              <a:buFont typeface="Courier New" panose="02070309020205020404" pitchFamily="49" charset="0"/>
              <a:buChar char="o"/>
            </a:pPr>
            <a:r>
              <a:rPr lang="en-US" sz="1100" dirty="0"/>
              <a:t>Most significantly, oil imports into the U.S. Gulf Coast and flows toward the Great Lakes area have reversed, with oil now flowing from Canada and North Dakota toward the Great Lakes area and on to Oklahoma and Texas, backing out imports.</a:t>
            </a:r>
          </a:p>
          <a:p>
            <a:pPr marL="171450" lvl="0" indent="-171450" fontAlgn="base">
              <a:buFont typeface="Arial" panose="020B0604020202020204" pitchFamily="34" charset="0"/>
              <a:buChar char="•"/>
            </a:pPr>
            <a:r>
              <a:rPr lang="en-US" sz="1100" b="1" dirty="0"/>
              <a:t>Natural gas production geographies have also changed dramatically in recent years.</a:t>
            </a:r>
          </a:p>
          <a:p>
            <a:pPr lvl="1" indent="-228600">
              <a:buFont typeface="Courier New" panose="02070309020205020404" pitchFamily="49" charset="0"/>
              <a:buChar char="o"/>
            </a:pPr>
            <a:r>
              <a:rPr lang="en-US" sz="1100" dirty="0"/>
              <a:t>Production in the Marcellus and Utica formations in PA, WV, and OH has grown from essentially zero in 2009 to about 31% of total U.S. production in 2018. </a:t>
            </a:r>
          </a:p>
          <a:p>
            <a:pPr marL="171450" lvl="0" indent="-171450" fontAlgn="base">
              <a:buFont typeface="Arial" panose="020B0604020202020204" pitchFamily="34" charset="0"/>
              <a:buChar char="•"/>
            </a:pPr>
            <a:r>
              <a:rPr lang="en-US" sz="1100" b="1" dirty="0"/>
              <a:t>Growth in production of oil and natural gas has been partially offset by declines in traditional production regions.</a:t>
            </a:r>
          </a:p>
          <a:p>
            <a:pPr lvl="1" indent="-228600">
              <a:buFont typeface="Courier New" panose="02070309020205020404" pitchFamily="49" charset="0"/>
              <a:buChar char="o"/>
            </a:pPr>
            <a:r>
              <a:rPr lang="en-US" sz="1100" dirty="0"/>
              <a:t>Crude oil production in Alaska declined from ~1 MMB/D in the early 2000s to ~0.5 MMB/D in 2018.</a:t>
            </a:r>
            <a:r>
              <a:rPr lang="en-US" sz="1100" baseline="30000" dirty="0"/>
              <a:t> </a:t>
            </a:r>
            <a:endParaRPr lang="en-US" sz="1100" dirty="0"/>
          </a:p>
          <a:p>
            <a:pPr lvl="1" indent="-228600">
              <a:buFont typeface="Courier New" panose="02070309020205020404" pitchFamily="49" charset="0"/>
              <a:buChar char="o"/>
            </a:pPr>
            <a:r>
              <a:rPr lang="en-US" sz="1100" dirty="0"/>
              <a:t>Natural gas production in the Gulf of Mexico declined from 13.6 BCF/D in 2001, about 25% of total U.S. production, to less than 4 BCF/D in 2018, less than 5% of total U.S. production. </a:t>
            </a:r>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3710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0" y="585788"/>
            <a:ext cx="4059238" cy="3044825"/>
          </a:xfrm>
        </p:spPr>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Notes Placeholder 2"/>
          <p:cNvSpPr>
            <a:spLocks noGrp="1"/>
          </p:cNvSpPr>
          <p:nvPr>
            <p:ph type="body" idx="1"/>
          </p:nvPr>
        </p:nvSpPr>
        <p:spPr>
          <a:xfrm>
            <a:off x="530679" y="3648747"/>
            <a:ext cx="6181406" cy="5460749"/>
          </a:xfrm>
        </p:spPr>
        <p:txBody>
          <a:bodyPr>
            <a:noAutofit/>
          </a:bodyPr>
          <a:lstStyle/>
          <a:p>
            <a:r>
              <a:rPr lang="en-US" sz="1050" b="1" dirty="0"/>
              <a:t>Shifting of Flows – Key Points</a:t>
            </a:r>
          </a:p>
          <a:p>
            <a:r>
              <a:rPr lang="en-US" sz="1050" dirty="0"/>
              <a:t>Note on graphics: Green arrows are pre-shale flows and red arrows are post-shale flows</a:t>
            </a:r>
          </a:p>
          <a:p>
            <a:pPr marL="171450" lvl="0" indent="-171450" fontAlgn="base">
              <a:buFont typeface="Arial" panose="020B0604020202020204" pitchFamily="34" charset="0"/>
              <a:buChar char="•"/>
            </a:pPr>
            <a:r>
              <a:rPr lang="en-US" sz="1050" b="1" dirty="0"/>
              <a:t>Crude oil flows pre-shale primarily went from the Gulf Coast (GC) to refineries in the region and some through Cushing, OK into Midwest markets.</a:t>
            </a:r>
            <a:endParaRPr lang="en-US" sz="1050" dirty="0"/>
          </a:p>
          <a:p>
            <a:pPr lvl="1" indent="-228600">
              <a:buFont typeface="Courier New" panose="02070309020205020404" pitchFamily="49" charset="0"/>
              <a:buChar char="o"/>
            </a:pPr>
            <a:r>
              <a:rPr lang="en-US" sz="1050" dirty="0"/>
              <a:t>Imports from Canada supplemented Midwest refinery feedstocks.</a:t>
            </a:r>
          </a:p>
          <a:p>
            <a:pPr lvl="1" indent="-228600">
              <a:buFont typeface="Courier New" panose="02070309020205020404" pitchFamily="49" charset="0"/>
              <a:buChar char="o"/>
            </a:pPr>
            <a:r>
              <a:rPr lang="en-US" sz="1050" dirty="0"/>
              <a:t>Waterborne crude oil imports arrived on the East Coast while West Coast refinery demand was met primarily with local supplies and inflows from Alaska.</a:t>
            </a:r>
          </a:p>
          <a:p>
            <a:pPr marL="171450" lvl="0" indent="-171450" fontAlgn="base">
              <a:buFont typeface="Arial" panose="020B0604020202020204" pitchFamily="34" charset="0"/>
              <a:buChar char="•"/>
            </a:pPr>
            <a:r>
              <a:rPr lang="en-US" sz="1050" b="1" dirty="0"/>
              <a:t>Crude oil flows post-shale shifted and created new flow patterns</a:t>
            </a:r>
            <a:endParaRPr lang="en-US" sz="1050" dirty="0"/>
          </a:p>
          <a:p>
            <a:pPr lvl="1" indent="-228600">
              <a:buFont typeface="Courier New" panose="02070309020205020404" pitchFamily="49" charset="0"/>
              <a:buChar char="o"/>
            </a:pPr>
            <a:r>
              <a:rPr lang="en-US" sz="1050" dirty="0"/>
              <a:t>Incremental crude oil supplies began flowing south to the Gulf Coast from the Bakken, Oklahoma, and the Rockies and east from the Eagle Ford and Permian Basin </a:t>
            </a:r>
          </a:p>
          <a:p>
            <a:pPr lvl="1" indent="-228600">
              <a:buFont typeface="Courier New" panose="02070309020205020404" pitchFamily="49" charset="0"/>
              <a:buChar char="o"/>
            </a:pPr>
            <a:r>
              <a:rPr lang="en-US" sz="1050" dirty="0"/>
              <a:t>Canadian supplies flow to the Midwest and south by pipeline and rail to supply Gulf Coast refineries and for possible export. </a:t>
            </a:r>
          </a:p>
          <a:p>
            <a:pPr lvl="1" indent="-228600">
              <a:buFont typeface="Courier New" panose="02070309020205020404" pitchFamily="49" charset="0"/>
              <a:buChar char="o"/>
            </a:pPr>
            <a:r>
              <a:rPr lang="en-US" sz="1050" dirty="0"/>
              <a:t>Bakken crude oil also moved by rail to the West Coast, filling in partially for declining Alaskan supplies and backing out some overseas imports on the West Coast.</a:t>
            </a:r>
          </a:p>
          <a:p>
            <a:pPr marL="171450" lvl="0" indent="-171450" fontAlgn="base">
              <a:buFont typeface="Arial" panose="020B0604020202020204" pitchFamily="34" charset="0"/>
              <a:buChar char="•"/>
            </a:pPr>
            <a:r>
              <a:rPr lang="en-US" sz="1050" b="1" dirty="0"/>
              <a:t>Natural gas flows pre-shale flowed from the Gulf Coast and midcontinent to the Midwest, West Texas, New Mexico, and the Northeast. </a:t>
            </a:r>
          </a:p>
          <a:p>
            <a:pPr lvl="1" indent="-228600">
              <a:buFont typeface="Courier New" panose="02070309020205020404" pitchFamily="49" charset="0"/>
              <a:buChar char="o"/>
            </a:pPr>
            <a:r>
              <a:rPr lang="en-US" sz="1050" dirty="0"/>
              <a:t>This was supported with some LNG imports into New England.  </a:t>
            </a:r>
          </a:p>
          <a:p>
            <a:pPr lvl="1" indent="-228600">
              <a:buFont typeface="Courier New" panose="02070309020205020404" pitchFamily="49" charset="0"/>
              <a:buChar char="o"/>
            </a:pPr>
            <a:r>
              <a:rPr lang="en-US" sz="1050" dirty="0"/>
              <a:t>Rockies natural gas flowed both east and west, but primarily to California.</a:t>
            </a:r>
          </a:p>
          <a:p>
            <a:pPr marL="171450" lvl="0" indent="-171450" fontAlgn="base">
              <a:buFont typeface="Arial" panose="020B0604020202020204" pitchFamily="34" charset="0"/>
              <a:buChar char="•"/>
            </a:pPr>
            <a:r>
              <a:rPr lang="en-US" sz="1050" b="1" dirty="0"/>
              <a:t>Natural gas flows post-shale have also significantly shifted flow patterns</a:t>
            </a:r>
            <a:r>
              <a:rPr lang="en-US" sz="1050" dirty="0"/>
              <a:t>.</a:t>
            </a:r>
          </a:p>
          <a:p>
            <a:pPr lvl="1" indent="-228600">
              <a:buFont typeface="Courier New" panose="02070309020205020404" pitchFamily="49" charset="0"/>
              <a:buChar char="o"/>
            </a:pPr>
            <a:r>
              <a:rPr lang="en-US" sz="1050" dirty="0"/>
              <a:t>Flows from Texas and Louisiana to the Northeast have reversed to supply markets in the Gulf Coast, including multiple LNG export facilities. </a:t>
            </a:r>
          </a:p>
          <a:p>
            <a:pPr lvl="1" indent="-228600">
              <a:buFont typeface="Courier New" panose="02070309020205020404" pitchFamily="49" charset="0"/>
              <a:buChar char="o"/>
            </a:pPr>
            <a:r>
              <a:rPr lang="en-US" sz="1050" dirty="0"/>
              <a:t>Appalachian Basin natural gas began to flow south and into the Midwest.</a:t>
            </a:r>
          </a:p>
          <a:p>
            <a:pPr lvl="1" indent="-228600">
              <a:buFont typeface="Courier New" panose="02070309020205020404" pitchFamily="49" charset="0"/>
              <a:buChar char="o"/>
            </a:pPr>
            <a:r>
              <a:rPr lang="en-US" sz="1050" dirty="0"/>
              <a:t>Bakken natural gas also began to flow to the Midwest. </a:t>
            </a:r>
          </a:p>
          <a:p>
            <a:pPr lvl="1" indent="-228600">
              <a:buFont typeface="Courier New" panose="02070309020205020404" pitchFamily="49" charset="0"/>
              <a:buChar char="o"/>
            </a:pPr>
            <a:r>
              <a:rPr lang="en-US" sz="1050" dirty="0"/>
              <a:t>Rockies natural gas continued to flow both west and east, but the eastbound flows could not go past Illinois because of market pressure from Northeast supplies. </a:t>
            </a:r>
          </a:p>
          <a:p>
            <a:pPr lvl="1" indent="-228600">
              <a:buFont typeface="Courier New" panose="02070309020205020404" pitchFamily="49" charset="0"/>
              <a:buChar char="o"/>
            </a:pPr>
            <a:r>
              <a:rPr lang="en-US" sz="1050" dirty="0"/>
              <a:t>Permian natural gas continues to supply the Southwest and California and will be a primary supply source into South Texas exports to Mexico and LNG exports from the Gulf.</a:t>
            </a:r>
          </a:p>
          <a:p>
            <a:pPr marL="171450" indent="-171450">
              <a:buFont typeface="Arial" panose="020B0604020202020204" pitchFamily="34" charset="0"/>
              <a:buChar char="•"/>
            </a:pPr>
            <a:r>
              <a:rPr lang="en-US" sz="1050" b="1" dirty="0"/>
              <a:t>Shifting flows of both crude oil and natural gas will require additional infrastructure.</a:t>
            </a:r>
          </a:p>
          <a:p>
            <a:pPr lvl="1" indent="-228600">
              <a:buFont typeface="Courier New" panose="02070309020205020404" pitchFamily="49" charset="0"/>
              <a:buChar char="o"/>
            </a:pPr>
            <a:r>
              <a:rPr lang="en-US" sz="1050" dirty="0"/>
              <a:t>Crude oil infrastructure projects in the early phases of shale development were accomplished using existing pipeline paths making them relatively economic and with minimal environmental and land impacts. Going forward, they will require additional infrastructure and different routes.</a:t>
            </a:r>
          </a:p>
          <a:p>
            <a:pPr lvl="1" indent="-228600">
              <a:buFont typeface="Courier New" panose="02070309020205020404" pitchFamily="49" charset="0"/>
              <a:buChar char="o"/>
            </a:pPr>
            <a:r>
              <a:rPr lang="en-US" sz="1050" dirty="0"/>
              <a:t>New supply sources of natural gas have fewer transportation options, and production levels may be impacted without significant natural gas pipeline investment.</a:t>
            </a:r>
          </a:p>
        </p:txBody>
      </p:sp>
    </p:spTree>
    <p:extLst>
      <p:ext uri="{BB962C8B-B14F-4D97-AF65-F5344CB8AC3E}">
        <p14:creationId xmlns:p14="http://schemas.microsoft.com/office/powerpoint/2010/main" val="3547366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56401" y="5530390"/>
            <a:ext cx="4194009" cy="324000"/>
          </a:xfrm>
        </p:spPr>
        <p:txBody>
          <a:bodyPr anchor="t" anchorCtr="0">
            <a:noAutofit/>
          </a:bodyPr>
          <a:lstStyle>
            <a:lvl1pPr algn="l">
              <a:lnSpc>
                <a:spcPct val="100000"/>
              </a:lnSpc>
              <a:defRPr sz="13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3" name="Subtitle 2"/>
          <p:cNvSpPr>
            <a:spLocks noGrp="1"/>
          </p:cNvSpPr>
          <p:nvPr>
            <p:ph type="subTitle" idx="1"/>
          </p:nvPr>
        </p:nvSpPr>
        <p:spPr bwMode="gray">
          <a:xfrm>
            <a:off x="356401" y="5845183"/>
            <a:ext cx="4194008" cy="505645"/>
          </a:xfrm>
          <a:prstGeom prst="rect">
            <a:avLst/>
          </a:prstGeom>
        </p:spPr>
        <p:txBody>
          <a:bodyPr lIns="0" tIns="0" rIns="0" bIns="0">
            <a:noAutofit/>
          </a:bodyPr>
          <a:lstStyle>
            <a:lvl1pPr marL="0" indent="0" algn="l">
              <a:lnSpc>
                <a:spcPct val="100000"/>
              </a:lnSpc>
              <a:spcAft>
                <a:spcPts val="0"/>
              </a:spcAft>
              <a:buNone/>
              <a:defRPr sz="1200">
                <a:solidFill>
                  <a:schemeClr val="bg1"/>
                </a:solidFill>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noProof="0"/>
              <a:t>Click to edit Master subtitle style</a:t>
            </a:r>
            <a:endParaRPr lang="en-US" noProof="0" dirty="0"/>
          </a:p>
        </p:txBody>
      </p:sp>
      <p:sp>
        <p:nvSpPr>
          <p:cNvPr id="5" name="Text Placeholder 4"/>
          <p:cNvSpPr>
            <a:spLocks noGrp="1"/>
          </p:cNvSpPr>
          <p:nvPr>
            <p:ph type="body" sz="quarter" idx="10"/>
          </p:nvPr>
        </p:nvSpPr>
        <p:spPr>
          <a:xfrm>
            <a:off x="356400" y="6362702"/>
            <a:ext cx="4195762" cy="298451"/>
          </a:xfrm>
          <a:prstGeom prst="rect">
            <a:avLst/>
          </a:prstGeom>
        </p:spPr>
        <p:txBody>
          <a:bodyPr/>
          <a:lstStyle>
            <a:lvl1pPr>
              <a:spcAft>
                <a:spcPts val="0"/>
              </a:spcAft>
              <a:defRPr sz="788">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p:txBody>
      </p:sp>
      <p:grpSp>
        <p:nvGrpSpPr>
          <p:cNvPr id="22" name="Group 21"/>
          <p:cNvGrpSpPr>
            <a:grpSpLocks noChangeAspect="1"/>
          </p:cNvGrpSpPr>
          <p:nvPr/>
        </p:nvGrpSpPr>
        <p:grpSpPr>
          <a:xfrm>
            <a:off x="352425" y="457761"/>
            <a:ext cx="1498500" cy="374400"/>
            <a:chOff x="398463" y="404813"/>
            <a:chExt cx="1627187" cy="307976"/>
          </a:xfrm>
          <a:solidFill>
            <a:schemeClr val="tx1"/>
          </a:solidFill>
        </p:grpSpPr>
        <p:sp>
          <p:nvSpPr>
            <p:cNvPr id="23"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7"/>
            <p:cNvSpPr>
              <a:spLocks noChangeArrowheads="1"/>
            </p:cNvSpPr>
            <p:nvPr/>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Rectangle 9"/>
            <p:cNvSpPr>
              <a:spLocks noChangeArrowheads="1"/>
            </p:cNvSpPr>
            <p:nvPr/>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Rectangle 10"/>
            <p:cNvSpPr>
              <a:spLocks noChangeArrowheads="1"/>
            </p:cNvSpPr>
            <p:nvPr/>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1"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2"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
        <p:nvSpPr>
          <p:cNvPr id="33" name="Picture Placeholder 8"/>
          <p:cNvSpPr>
            <a:spLocks noGrp="1"/>
          </p:cNvSpPr>
          <p:nvPr>
            <p:ph type="pic" sz="quarter" idx="11"/>
          </p:nvPr>
        </p:nvSpPr>
        <p:spPr>
          <a:xfrm>
            <a:off x="2545287" y="727595"/>
            <a:ext cx="4050000" cy="5400000"/>
          </a:xfrm>
          <a:prstGeom prst="rect">
            <a:avLst/>
          </a:prstGeom>
        </p:spPr>
        <p:txBody>
          <a:bodyPr/>
          <a:lstStyle/>
          <a:p>
            <a:r>
              <a:rPr lang="en-US" noProof="0" dirty="0"/>
              <a:t>Click icon to add picture</a:t>
            </a:r>
          </a:p>
        </p:txBody>
      </p:sp>
    </p:spTree>
    <p:extLst>
      <p:ext uri="{BB962C8B-B14F-4D97-AF65-F5344CB8AC3E}">
        <p14:creationId xmlns:p14="http://schemas.microsoft.com/office/powerpoint/2010/main" val="2457592244"/>
      </p:ext>
    </p:extLst>
  </p:cSld>
  <p:clrMapOvr>
    <a:overrideClrMapping bg1="lt1" tx1="dk1" bg2="lt2" tx2="dk2" accent1="accent1" accent2="accent2" accent3="accent3" accent4="accent4" accent5="accent5" accent6="accent6" hlink="hlink" folHlink="folHlink"/>
  </p:clrMapOvr>
  <p:transition>
    <p:fade/>
  </p:transition>
  <p:hf hdr="0" dt="0"/>
  <p:extLst>
    <p:ext uri="{DCECCB84-F9BA-43D5-87BE-67443E8EF086}">
      <p15:sldGuideLst xmlns:p15="http://schemas.microsoft.com/office/powerpoint/2012/main">
        <p15:guide id="1" orient="horz" pos="408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352426" y="1705671"/>
            <a:ext cx="7813675" cy="1592403"/>
          </a:xfrm>
        </p:spPr>
        <p:txBody>
          <a:bodyPr anchor="b"/>
          <a:lstStyle>
            <a:lvl1pPr>
              <a:lnSpc>
                <a:spcPct val="95000"/>
              </a:lnSpc>
              <a:defRPr sz="2888"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endParaRPr lang="en-US" noProof="0" dirty="0"/>
          </a:p>
        </p:txBody>
      </p:sp>
      <p:sp>
        <p:nvSpPr>
          <p:cNvPr id="19" name="Text Placeholder 2"/>
          <p:cNvSpPr>
            <a:spLocks noGrp="1"/>
          </p:cNvSpPr>
          <p:nvPr>
            <p:ph type="body" idx="1"/>
          </p:nvPr>
        </p:nvSpPr>
        <p:spPr bwMode="gray">
          <a:xfrm>
            <a:off x="352426" y="3429000"/>
            <a:ext cx="7813675" cy="1566532"/>
          </a:xfrm>
        </p:spPr>
        <p:txBody>
          <a:bodyPr lIns="0" tIns="0" rIns="0" bIns="0">
            <a:noAutofit/>
          </a:bodyPr>
          <a:lstStyle>
            <a:lvl1pPr marL="0" indent="0">
              <a:lnSpc>
                <a:spcPct val="95000"/>
              </a:lnSpc>
              <a:spcAft>
                <a:spcPts val="0"/>
              </a:spcAft>
              <a:buNone/>
              <a:defRPr sz="2888">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342347819"/>
      </p:ext>
    </p:extLst>
  </p:cSld>
  <p:clrMapOvr>
    <a:masterClrMapping/>
  </p:clrMapOvr>
  <p:transition>
    <p:fade/>
  </p:transition>
  <p:hf hdr="0" dt="0"/>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52425" y="402589"/>
            <a:ext cx="8439150" cy="698501"/>
          </a:xfrm>
          <a:prstGeom prst="rect">
            <a:avLst/>
          </a:prstGeom>
        </p:spPr>
        <p:txBody>
          <a:bodyPr vert="horz" lIns="0" tIns="0" rIns="0" bIns="0" rtlCol="0" anchor="t" anchorCtr="0">
            <a:noAutofit/>
          </a:bodyPr>
          <a:lstStyle>
            <a:lvl1pPr>
              <a:defRPr sz="1600"/>
            </a:lvl1pPr>
          </a:lstStyle>
          <a:p>
            <a:r>
              <a:rPr lang="en-US" noProof="0"/>
              <a:t>Click to edit Master title style</a:t>
            </a:r>
            <a:endParaRPr lang="en-US" noProof="0" dirty="0"/>
          </a:p>
        </p:txBody>
      </p:sp>
    </p:spTree>
    <p:extLst>
      <p:ext uri="{BB962C8B-B14F-4D97-AF65-F5344CB8AC3E}">
        <p14:creationId xmlns:p14="http://schemas.microsoft.com/office/powerpoint/2010/main" val="4005318751"/>
      </p:ext>
    </p:extLst>
  </p:cSld>
  <p:clrMapOvr>
    <a:masterClrMapping/>
  </p:clrMapOvr>
  <p:transition>
    <p:fade/>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356495" y="4102103"/>
            <a:ext cx="6416447" cy="2197101"/>
          </a:xfrm>
        </p:spPr>
        <p:txBody>
          <a:bodyPr anchor="b" anchorCtr="0">
            <a:noAutofit/>
          </a:bodyPr>
          <a:lstStyle>
            <a:lvl1pPr>
              <a:lnSpc>
                <a:spcPct val="100000"/>
              </a:lnSpc>
              <a:spcAft>
                <a:spcPts val="600"/>
              </a:spcAft>
              <a:defRPr sz="675"/>
            </a:lvl1pPr>
          </a:lstStyle>
          <a:p>
            <a:pPr lvl="0"/>
            <a:r>
              <a:rPr lang="en-US" noProof="0"/>
              <a:t>Edit Master text styles</a:t>
            </a:r>
          </a:p>
        </p:txBody>
      </p:sp>
      <p:sp>
        <p:nvSpPr>
          <p:cNvPr id="3" name="Picture Placeholder 2"/>
          <p:cNvSpPr>
            <a:spLocks noGrp="1"/>
          </p:cNvSpPr>
          <p:nvPr>
            <p:ph type="pic" sz="quarter" idx="14" hasCustomPrompt="1"/>
          </p:nvPr>
        </p:nvSpPr>
        <p:spPr>
          <a:xfrm>
            <a:off x="7051949" y="4102100"/>
            <a:ext cx="1739627"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7051950" y="5935482"/>
            <a:ext cx="1739626" cy="363723"/>
          </a:xfrm>
        </p:spPr>
        <p:txBody>
          <a:bodyPr anchor="b" anchorCtr="0"/>
          <a:lstStyle>
            <a:lvl1pPr>
              <a:lnSpc>
                <a:spcPct val="100000"/>
              </a:lnSpc>
              <a:defRPr sz="950"/>
            </a:lvl1pPr>
          </a:lstStyle>
          <a:p>
            <a:pPr lvl="0"/>
            <a:r>
              <a:rPr lang="en-US" noProof="0"/>
              <a:t>Edit Master text styles</a:t>
            </a:r>
          </a:p>
        </p:txBody>
      </p:sp>
      <p:grpSp>
        <p:nvGrpSpPr>
          <p:cNvPr id="20" name="Group 19"/>
          <p:cNvGrpSpPr>
            <a:grpSpLocks noChangeAspect="1"/>
          </p:cNvGrpSpPr>
          <p:nvPr/>
        </p:nvGrpSpPr>
        <p:grpSpPr>
          <a:xfrm>
            <a:off x="356494" y="457200"/>
            <a:ext cx="1498500" cy="374400"/>
            <a:chOff x="398463" y="404813"/>
            <a:chExt cx="1627187" cy="307976"/>
          </a:xfrm>
          <a:solidFill>
            <a:schemeClr val="tx1"/>
          </a:solidFill>
        </p:grpSpPr>
        <p:sp>
          <p:nvSpPr>
            <p:cNvPr id="2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2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sp>
          <p:nvSpPr>
            <p:cNvPr id="3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950" dirty="0">
                <a:solidFill>
                  <a:schemeClr val="bg1"/>
                </a:solidFill>
              </a:endParaRPr>
            </a:p>
          </p:txBody>
        </p:sp>
      </p:grpSp>
    </p:spTree>
    <p:extLst>
      <p:ext uri="{BB962C8B-B14F-4D97-AF65-F5344CB8AC3E}">
        <p14:creationId xmlns:p14="http://schemas.microsoft.com/office/powerpoint/2010/main" val="2166103211"/>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1_Title &amp; 1 column tex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65760" y="1611313"/>
            <a:ext cx="8412480" cy="47342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76392654"/>
      </p:ext>
    </p:extLst>
  </p:cSld>
  <p:clrMapOvr>
    <a:masterClrMapping/>
  </p:clrMapOvr>
  <p:transition>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vmlDrawing" Target="../drawings/vmlDrawing1.v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8"/>
            </p:custDataLst>
          </p:nvPr>
        </p:nvGraphicFramePr>
        <p:xfrm>
          <a:off x="1589" y="1592"/>
          <a:ext cx="1587" cy="1587"/>
        </p:xfrm>
        <a:graphic>
          <a:graphicData uri="http://schemas.openxmlformats.org/presentationml/2006/ole">
            <mc:AlternateContent xmlns:mc="http://schemas.openxmlformats.org/markup-compatibility/2006">
              <mc:Choice xmlns:v="urn:schemas-microsoft-com:vml" Requires="v">
                <p:oleObj spid="_x0000_s253358"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1589" y="1592"/>
                        <a:ext cx="1587" cy="1587"/>
                      </a:xfrm>
                      <a:prstGeom prst="rect">
                        <a:avLst/>
                      </a:prstGeom>
                    </p:spPr>
                  </p:pic>
                </p:oleObj>
              </mc:Fallback>
            </mc:AlternateContent>
          </a:graphicData>
        </a:graphic>
      </p:graphicFrame>
      <p:sp>
        <p:nvSpPr>
          <p:cNvPr id="2" name="Title Placeholder 1"/>
          <p:cNvSpPr>
            <a:spLocks noGrp="1"/>
          </p:cNvSpPr>
          <p:nvPr>
            <p:ph type="title"/>
          </p:nvPr>
        </p:nvSpPr>
        <p:spPr bwMode="gray">
          <a:xfrm>
            <a:off x="352425" y="402589"/>
            <a:ext cx="8439150" cy="692151"/>
          </a:xfrm>
          <a:prstGeom prst="rect">
            <a:avLst/>
          </a:prstGeom>
        </p:spPr>
        <p:txBody>
          <a:bodyPr vert="horz" lIns="0" tIns="0" rIns="0" bIns="0" rtlCol="0" anchor="t" anchorCtr="0">
            <a:noAutofit/>
          </a:bodyPr>
          <a:lstStyle/>
          <a:p>
            <a:r>
              <a:rPr lang="en-US" noProof="0" dirty="0"/>
              <a:t>Click to edit Master title style</a:t>
            </a:r>
          </a:p>
        </p:txBody>
      </p:sp>
      <p:sp>
        <p:nvSpPr>
          <p:cNvPr id="19" name="Text Placeholder 18"/>
          <p:cNvSpPr>
            <a:spLocks noGrp="1"/>
          </p:cNvSpPr>
          <p:nvPr>
            <p:ph type="body" idx="1"/>
          </p:nvPr>
        </p:nvSpPr>
        <p:spPr>
          <a:xfrm>
            <a:off x="352425" y="1665290"/>
            <a:ext cx="8439150" cy="4633911"/>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8" name="TextBox 7"/>
          <p:cNvSpPr txBox="1"/>
          <p:nvPr userDrawn="1"/>
        </p:nvSpPr>
        <p:spPr bwMode="gray">
          <a:xfrm>
            <a:off x="8694728" y="6610137"/>
            <a:ext cx="457200" cy="138499"/>
          </a:xfrm>
          <a:prstGeom prst="rect">
            <a:avLst/>
          </a:prstGeom>
          <a:noFill/>
        </p:spPr>
        <p:txBody>
          <a:bodyPr wrap="square" lIns="0" tIns="0" rIns="0" bIns="0" rtlCol="0" anchor="b">
            <a:spAutoFit/>
          </a:bodyPr>
          <a:lstStyle/>
          <a:p>
            <a:pPr algn="l"/>
            <a:fld id="{95CC1D26-A9BD-4BDE-BDD9-08EDBAE96860}" type="slidenum">
              <a:rPr lang="en-US" sz="900" smtClean="0">
                <a:solidFill>
                  <a:schemeClr val="tx1"/>
                </a:solidFill>
                <a:latin typeface="Arial" panose="020B0604020202020204" pitchFamily="34" charset="0"/>
                <a:cs typeface="Arial" panose="020B0604020202020204" pitchFamily="34" charset="0"/>
              </a:rPr>
              <a:pPr algn="l"/>
              <a:t>‹#›</a:t>
            </a:fld>
            <a:endParaRPr lang="en-US" sz="900" dirty="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5C4D16A-6641-415D-97B4-2F42878E6416}"/>
              </a:ext>
            </a:extLst>
          </p:cNvPr>
          <p:cNvSpPr txBox="1"/>
          <p:nvPr userDrawn="1"/>
        </p:nvSpPr>
        <p:spPr>
          <a:xfrm>
            <a:off x="377688" y="6610137"/>
            <a:ext cx="6033053" cy="138499"/>
          </a:xfrm>
          <a:prstGeom prst="rect">
            <a:avLst/>
          </a:prstGeom>
          <a:noFill/>
        </p:spPr>
        <p:txBody>
          <a:bodyPr wrap="square" lIns="0" tIns="0" rIns="0" bIns="0" rtlCol="0">
            <a:spAutoFit/>
          </a:bodyPr>
          <a:lstStyle/>
          <a:p>
            <a:pPr marL="0" indent="0">
              <a:spcBef>
                <a:spcPts val="600"/>
              </a:spcBef>
              <a:buSzPct val="100000"/>
              <a:buFontTx/>
              <a:buNone/>
            </a:pPr>
            <a:r>
              <a:rPr lang="en-US" sz="900" i="1" dirty="0">
                <a:solidFill>
                  <a:srgbClr val="313131"/>
                </a:solidFill>
              </a:rPr>
              <a:t>NPC Dynamic Delivery Report</a:t>
            </a:r>
          </a:p>
        </p:txBody>
      </p:sp>
    </p:spTree>
    <p:extLst>
      <p:ext uri="{BB962C8B-B14F-4D97-AF65-F5344CB8AC3E}">
        <p14:creationId xmlns:p14="http://schemas.microsoft.com/office/powerpoint/2010/main" val="2294512829"/>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Lst>
  <p:transition>
    <p:fade/>
  </p:transition>
  <p:hf hdr="0" dt="0"/>
  <p:txStyles>
    <p:titleStyle>
      <a:lvl1pPr algn="l" defTabSz="914378" rtl="0" eaLnBrk="1" latinLnBrk="0" hangingPunct="1">
        <a:spcBef>
          <a:spcPct val="0"/>
        </a:spcBef>
        <a:buNone/>
        <a:defRPr sz="1600" b="1" kern="1200">
          <a:solidFill>
            <a:schemeClr val="tx1"/>
          </a:solidFill>
          <a:latin typeface="+mj-lt"/>
          <a:ea typeface="+mj-ea"/>
          <a:cs typeface="+mj-cs"/>
        </a:defRPr>
      </a:lvl1pPr>
    </p:titleStyle>
    <p:bodyStyle>
      <a:lvl1pPr marL="0" indent="0" algn="l" defTabSz="914378" rtl="0" eaLnBrk="1" latinLnBrk="0" hangingPunct="1">
        <a:spcBef>
          <a:spcPts val="0"/>
        </a:spcBef>
        <a:spcAft>
          <a:spcPts val="1000"/>
        </a:spcAft>
        <a:buSzPct val="100000"/>
        <a:buFont typeface="Arial" panose="020B0604020202020204" pitchFamily="34" charset="0"/>
        <a:buNone/>
        <a:defRPr sz="900" b="0" kern="1200">
          <a:solidFill>
            <a:schemeClr val="tx1"/>
          </a:solidFill>
          <a:latin typeface="+mn-lt"/>
          <a:ea typeface="+mn-ea"/>
          <a:cs typeface="+mn-cs"/>
        </a:defRPr>
      </a:lvl1pPr>
      <a:lvl2pPr marL="0" indent="0" algn="l" defTabSz="914378" rtl="0" eaLnBrk="1" latinLnBrk="0" hangingPunct="1">
        <a:spcBef>
          <a:spcPts val="0"/>
        </a:spcBef>
        <a:spcAft>
          <a:spcPts val="1000"/>
        </a:spcAft>
        <a:buClrTx/>
        <a:buSzPct val="100000"/>
        <a:buFont typeface="Arial"/>
        <a:buNone/>
        <a:defRPr lang="en-US" sz="900" b="1" kern="1200" dirty="0" smtClean="0">
          <a:solidFill>
            <a:schemeClr val="tx1"/>
          </a:solidFill>
          <a:latin typeface="+mn-lt"/>
          <a:ea typeface="+mn-ea"/>
          <a:cs typeface="+mn-cs"/>
        </a:defRPr>
      </a:lvl2pPr>
      <a:lvl3pPr marL="176396" indent="-176396" algn="l" defTabSz="914378" rtl="0" eaLnBrk="1" latinLnBrk="0" hangingPunct="1">
        <a:spcBef>
          <a:spcPts val="0"/>
        </a:spcBef>
        <a:spcAft>
          <a:spcPts val="1000"/>
        </a:spcAft>
        <a:buClrTx/>
        <a:buSzPct val="100000"/>
        <a:buFont typeface="Arial" panose="020B0604020202020204" pitchFamily="34" charset="0"/>
        <a:buChar char="•"/>
        <a:defRPr lang="en-US" sz="900" kern="1200" dirty="0" smtClean="0">
          <a:solidFill>
            <a:schemeClr val="tx1"/>
          </a:solidFill>
          <a:latin typeface="+mn-lt"/>
          <a:ea typeface="+mn-ea"/>
          <a:cs typeface="+mn-cs"/>
        </a:defRPr>
      </a:lvl3pPr>
      <a:lvl4pPr marL="356391" indent="-176396" algn="l" defTabSz="914378" rtl="0" eaLnBrk="1" latinLnBrk="0" hangingPunct="1">
        <a:spcBef>
          <a:spcPts val="0"/>
        </a:spcBef>
        <a:spcAft>
          <a:spcPts val="1000"/>
        </a:spcAft>
        <a:buClrTx/>
        <a:buSzPct val="100000"/>
        <a:buFont typeface="Verdana" panose="020B0604030504040204" pitchFamily="34" charset="0"/>
        <a:buChar char="−"/>
        <a:defRPr lang="en-US" sz="9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900" kern="1200" baseline="0" dirty="0" smtClean="0">
          <a:solidFill>
            <a:schemeClr val="tx1"/>
          </a:solidFill>
          <a:latin typeface="+mn-lt"/>
          <a:ea typeface="+mn-ea"/>
          <a:cs typeface="+mn-cs"/>
        </a:defRPr>
      </a:lvl5pPr>
      <a:lvl6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8"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5.jpe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whitehouse.gov/ceq/"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jpg"/><Relationship Id="rId4" Type="http://schemas.openxmlformats.org/officeDocument/2006/relationships/image" Target="../media/image42.gi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cid:image001.jpg@01D54EA3.AF998F90"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9" name="Title 2"/>
          <p:cNvSpPr txBox="1">
            <a:spLocks/>
          </p:cNvSpPr>
          <p:nvPr/>
        </p:nvSpPr>
        <p:spPr bwMode="gray">
          <a:xfrm>
            <a:off x="365760" y="391281"/>
            <a:ext cx="8087360" cy="820833"/>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i="1" dirty="0">
                <a:solidFill>
                  <a:schemeClr val="bg1"/>
                </a:solidFill>
                <a:latin typeface="+mn-lt"/>
                <a:cs typeface="Arial" panose="020B0604020202020204" pitchFamily="34" charset="0"/>
              </a:rPr>
              <a:t>Dynamic Delivery: America’s Evolving Oil and Natural Gas Transportation Infrastructure </a:t>
            </a:r>
            <a:endParaRPr kumimoji="0" lang="en-US" sz="2200" b="1" i="1" u="none" strike="noStrike" kern="1200" cap="none" spc="0" normalizeH="0" baseline="0" noProof="0" dirty="0">
              <a:ln>
                <a:noFill/>
              </a:ln>
              <a:solidFill>
                <a:schemeClr val="bg1"/>
              </a:solidFill>
              <a:effectLst/>
              <a:uLnTx/>
              <a:uFillTx/>
              <a:latin typeface="+mn-lt"/>
              <a:ea typeface="Verdana" panose="020B060403050404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0DDEF921-8C89-4592-A7FB-C6EFD89AF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299" y="1738320"/>
            <a:ext cx="3280261" cy="4232048"/>
          </a:xfrm>
          <a:prstGeom prst="rect">
            <a:avLst/>
          </a:prstGeom>
          <a:ln>
            <a:noFill/>
          </a:ln>
          <a:effectLst>
            <a:outerShdw blurRad="190500" algn="tl" rotWithShape="0">
              <a:srgbClr val="000000">
                <a:alpha val="70000"/>
              </a:srgbClr>
            </a:outerShdw>
          </a:effectLst>
        </p:spPr>
      </p:pic>
      <p:sp>
        <p:nvSpPr>
          <p:cNvPr id="14" name="Subtitle 2">
            <a:extLst>
              <a:ext uri="{FF2B5EF4-FFF2-40B4-BE49-F238E27FC236}">
                <a16:creationId xmlns:a16="http://schemas.microsoft.com/office/drawing/2014/main" id="{CB591B4F-53C8-472E-9DE5-EF0ECD0C53EE}"/>
              </a:ext>
            </a:extLst>
          </p:cNvPr>
          <p:cNvSpPr txBox="1">
            <a:spLocks noChangeArrowheads="1"/>
          </p:cNvSpPr>
          <p:nvPr/>
        </p:nvSpPr>
        <p:spPr>
          <a:xfrm>
            <a:off x="223285" y="2247802"/>
            <a:ext cx="5069014" cy="4094703"/>
          </a:xfrm>
          <a:prstGeom prst="rect">
            <a:avLst/>
          </a:prstGeom>
        </p:spPr>
        <p:txBody>
          <a:bodyPr anchor="t"/>
          <a:lstStyle>
            <a:lvl1pPr marL="0" indent="0" algn="l" defTabSz="914378" rtl="0" eaLnBrk="1" latinLnBrk="0" hangingPunct="1">
              <a:spcBef>
                <a:spcPts val="0"/>
              </a:spcBef>
              <a:spcAft>
                <a:spcPts val="1000"/>
              </a:spcAft>
              <a:buSzPct val="100000"/>
              <a:buFont typeface="Arial" panose="020B0604020202020204" pitchFamily="34" charset="0"/>
              <a:buNone/>
              <a:defRPr sz="900" b="0" kern="1200">
                <a:solidFill>
                  <a:schemeClr val="tx1"/>
                </a:solidFill>
                <a:latin typeface="+mn-lt"/>
                <a:ea typeface="+mn-ea"/>
                <a:cs typeface="+mn-cs"/>
              </a:defRPr>
            </a:lvl1pPr>
            <a:lvl2pPr marL="0" indent="0" algn="l" defTabSz="914378" rtl="0" eaLnBrk="1" latinLnBrk="0" hangingPunct="1">
              <a:spcBef>
                <a:spcPts val="0"/>
              </a:spcBef>
              <a:spcAft>
                <a:spcPts val="1000"/>
              </a:spcAft>
              <a:buClrTx/>
              <a:buSzPct val="100000"/>
              <a:buFont typeface="Arial"/>
              <a:buNone/>
              <a:defRPr lang="en-US" sz="900" b="1" kern="1200" dirty="0" smtClean="0">
                <a:solidFill>
                  <a:schemeClr val="tx1"/>
                </a:solidFill>
                <a:latin typeface="+mn-lt"/>
                <a:ea typeface="+mn-ea"/>
                <a:cs typeface="+mn-cs"/>
              </a:defRPr>
            </a:lvl2pPr>
            <a:lvl3pPr marL="176396" indent="-176396" algn="l" defTabSz="914378" rtl="0" eaLnBrk="1" latinLnBrk="0" hangingPunct="1">
              <a:spcBef>
                <a:spcPts val="0"/>
              </a:spcBef>
              <a:spcAft>
                <a:spcPts val="1000"/>
              </a:spcAft>
              <a:buClrTx/>
              <a:buSzPct val="100000"/>
              <a:buFont typeface="Arial" panose="020B0604020202020204" pitchFamily="34" charset="0"/>
              <a:buChar char="•"/>
              <a:defRPr lang="en-US" sz="900" kern="1200" dirty="0" smtClean="0">
                <a:solidFill>
                  <a:schemeClr val="tx1"/>
                </a:solidFill>
                <a:latin typeface="+mn-lt"/>
                <a:ea typeface="+mn-ea"/>
                <a:cs typeface="+mn-cs"/>
              </a:defRPr>
            </a:lvl3pPr>
            <a:lvl4pPr marL="356391" indent="-176396" algn="l" defTabSz="914378" rtl="0" eaLnBrk="1" latinLnBrk="0" hangingPunct="1">
              <a:spcBef>
                <a:spcPts val="0"/>
              </a:spcBef>
              <a:spcAft>
                <a:spcPts val="1000"/>
              </a:spcAft>
              <a:buClrTx/>
              <a:buSzPct val="100000"/>
              <a:buFont typeface="Verdana" panose="020B0604030504040204" pitchFamily="34" charset="0"/>
              <a:buChar char="−"/>
              <a:defRPr lang="en-US" sz="9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900" kern="1200" baseline="0" dirty="0" smtClean="0">
                <a:solidFill>
                  <a:schemeClr val="tx1"/>
                </a:solidFill>
                <a:latin typeface="+mn-lt"/>
                <a:ea typeface="+mn-ea"/>
                <a:cs typeface="+mn-cs"/>
              </a:defRPr>
            </a:lvl5pPr>
            <a:lvl6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8"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r>
              <a:rPr lang="en-US" sz="1800" b="1" dirty="0">
                <a:solidFill>
                  <a:schemeClr val="bg1"/>
                </a:solidFill>
                <a:latin typeface="+mj-lt"/>
              </a:rPr>
              <a:t>United States Energy Association (USEA) Webinar</a:t>
            </a:r>
          </a:p>
          <a:p>
            <a:pPr algn="ctr">
              <a:spcAft>
                <a:spcPts val="0"/>
              </a:spcAft>
            </a:pPr>
            <a:endParaRPr lang="en-US" sz="1800" b="1" dirty="0">
              <a:solidFill>
                <a:schemeClr val="bg1"/>
              </a:solidFill>
              <a:latin typeface="+mj-lt"/>
            </a:endParaRPr>
          </a:p>
          <a:p>
            <a:pPr algn="ctr">
              <a:spcAft>
                <a:spcPts val="0"/>
              </a:spcAft>
            </a:pPr>
            <a:r>
              <a:rPr lang="en-US" sz="1800" b="1" dirty="0">
                <a:solidFill>
                  <a:schemeClr val="bg1"/>
                </a:solidFill>
                <a:latin typeface="+mj-lt"/>
              </a:rPr>
              <a:t>September 22, 2020</a:t>
            </a:r>
          </a:p>
          <a:p>
            <a:pPr algn="ctr"/>
            <a:endParaRPr lang="en-US" sz="1800" b="1" dirty="0">
              <a:solidFill>
                <a:schemeClr val="bg1"/>
              </a:solidFill>
              <a:latin typeface="+mj-lt"/>
            </a:endParaRPr>
          </a:p>
          <a:p>
            <a:pPr algn="ctr">
              <a:spcAft>
                <a:spcPts val="0"/>
              </a:spcAft>
            </a:pPr>
            <a:r>
              <a:rPr lang="en-US" sz="1800" dirty="0">
                <a:solidFill>
                  <a:schemeClr val="bg1"/>
                </a:solidFill>
                <a:latin typeface="+mj-lt"/>
              </a:rPr>
              <a:t>Amy Shank, Williams Companies</a:t>
            </a:r>
          </a:p>
          <a:p>
            <a:pPr algn="ctr">
              <a:spcAft>
                <a:spcPts val="0"/>
              </a:spcAft>
            </a:pPr>
            <a:r>
              <a:rPr lang="en-US" sz="1800" dirty="0">
                <a:solidFill>
                  <a:schemeClr val="bg1"/>
                </a:solidFill>
                <a:latin typeface="+mj-lt"/>
              </a:rPr>
              <a:t>Shawn Bennett, DOE</a:t>
            </a:r>
          </a:p>
          <a:p>
            <a:pPr algn="ctr">
              <a:spcAft>
                <a:spcPts val="0"/>
              </a:spcAft>
            </a:pPr>
            <a:r>
              <a:rPr lang="en-US" sz="1800" dirty="0">
                <a:solidFill>
                  <a:schemeClr val="bg1"/>
                </a:solidFill>
                <a:latin typeface="+mj-lt"/>
              </a:rPr>
              <a:t>Paul McNutt, ConocoPhillips</a:t>
            </a:r>
          </a:p>
          <a:p>
            <a:pPr algn="ctr">
              <a:spcAft>
                <a:spcPts val="0"/>
              </a:spcAft>
            </a:pPr>
            <a:r>
              <a:rPr lang="en-US" sz="1800" dirty="0">
                <a:solidFill>
                  <a:schemeClr val="bg1"/>
                </a:solidFill>
                <a:latin typeface="+mj-lt"/>
              </a:rPr>
              <a:t>Brooke Harris, ExxonMobil</a:t>
            </a:r>
            <a:endParaRPr lang="en-US" sz="1800" dirty="0">
              <a:solidFill>
                <a:schemeClr val="bg1"/>
              </a:solidFill>
              <a:latin typeface="+mj-lt"/>
              <a:ea typeface="Verdana"/>
            </a:endParaRPr>
          </a:p>
          <a:p>
            <a:pPr algn="ctr">
              <a:spcAft>
                <a:spcPts val="0"/>
              </a:spcAft>
            </a:pPr>
            <a:r>
              <a:rPr lang="en-US" sz="1800" dirty="0">
                <a:solidFill>
                  <a:schemeClr val="bg1"/>
                </a:solidFill>
                <a:latin typeface="+mj-lt"/>
              </a:rPr>
              <a:t>Maria Dunn, Phillips 66</a:t>
            </a:r>
          </a:p>
          <a:p>
            <a:pPr algn="ctr">
              <a:spcAft>
                <a:spcPts val="0"/>
              </a:spcAft>
            </a:pPr>
            <a:r>
              <a:rPr lang="en-US" sz="1800" dirty="0">
                <a:solidFill>
                  <a:schemeClr val="bg1"/>
                </a:solidFill>
                <a:latin typeface="+mj-lt"/>
              </a:rPr>
              <a:t>Doug Sauer, Phillips 66</a:t>
            </a:r>
            <a:endParaRPr lang="en-US" sz="1800" dirty="0">
              <a:solidFill>
                <a:srgbClr val="FFFF00"/>
              </a:solidFill>
              <a:latin typeface="+mj-lt"/>
            </a:endParaRPr>
          </a:p>
        </p:txBody>
      </p:sp>
    </p:spTree>
    <p:extLst>
      <p:ext uri="{BB962C8B-B14F-4D97-AF65-F5344CB8AC3E}">
        <p14:creationId xmlns:p14="http://schemas.microsoft.com/office/powerpoint/2010/main" val="15070540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Natural Gas Liquids</a:t>
            </a:r>
            <a:endParaRPr lang="en-US" sz="2200" b="1" dirty="0">
              <a:solidFill>
                <a:prstClr val="black"/>
              </a:solidFill>
              <a:ea typeface="Verdana" panose="020B0604030504040204" pitchFamily="34" charset="0"/>
              <a:cs typeface="Arial" panose="020B0604020202020204" pitchFamily="34" charset="0"/>
            </a:endParaRPr>
          </a:p>
        </p:txBody>
      </p:sp>
      <p:sp>
        <p:nvSpPr>
          <p:cNvPr id="10" name="TextBox 9"/>
          <p:cNvSpPr txBox="1"/>
          <p:nvPr/>
        </p:nvSpPr>
        <p:spPr>
          <a:xfrm>
            <a:off x="345882" y="671189"/>
            <a:ext cx="8636838" cy="830997"/>
          </a:xfrm>
          <a:prstGeom prst="rect">
            <a:avLst/>
          </a:prstGeom>
          <a:noFill/>
          <a:ln w="19050">
            <a:solidFill>
              <a:schemeClr val="accent4"/>
            </a:solidFill>
          </a:ln>
        </p:spPr>
        <p:txBody>
          <a:bodyPr wrap="square" lIns="91440" tIns="91440" rIns="91440" bIns="91440" rtlCol="0">
            <a:spAutoFit/>
          </a:bodyPr>
          <a:lstStyle/>
          <a:p>
            <a:pPr lvl="0">
              <a:buSzPct val="25000"/>
              <a:defRPr/>
            </a:pPr>
            <a:r>
              <a:rPr lang="en-US" sz="1400" dirty="0"/>
              <a:t>With limited exception, the consensus is for natural gas liquids (NGLs) supply growth to continue. The average growth across outlooks represents a 40% increase in total NGL production as compared to 2018.</a:t>
            </a:r>
            <a:endParaRPr lang="en-US" sz="1400" dirty="0">
              <a:solidFill>
                <a:srgbClr val="FF0000"/>
              </a:solidFill>
              <a:cs typeface="Arial" panose="020B0604020202020204" pitchFamily="34" charset="0"/>
            </a:endParaRPr>
          </a:p>
        </p:txBody>
      </p:sp>
      <p:sp>
        <p:nvSpPr>
          <p:cNvPr id="6" name="Rectangle 5">
            <a:extLst>
              <a:ext uri="{FF2B5EF4-FFF2-40B4-BE49-F238E27FC236}">
                <a16:creationId xmlns:a16="http://schemas.microsoft.com/office/drawing/2014/main" id="{A4B05951-59E5-4F56-AEC8-BB16F28DEC7B}"/>
              </a:ext>
            </a:extLst>
          </p:cNvPr>
          <p:cNvSpPr/>
          <p:nvPr/>
        </p:nvSpPr>
        <p:spPr>
          <a:xfrm>
            <a:off x="1638869" y="1663212"/>
            <a:ext cx="5834011" cy="277000"/>
          </a:xfrm>
          <a:prstGeom prst="rect">
            <a:avLst/>
          </a:prstGeom>
          <a:ln>
            <a:solidFill>
              <a:schemeClr val="bg1"/>
            </a:solidFill>
          </a:ln>
        </p:spPr>
        <p:txBody>
          <a:bodyPr wrap="square">
            <a:spAutoFit/>
          </a:bodyPr>
          <a:lstStyle/>
          <a:p>
            <a:pPr algn="ctr"/>
            <a:r>
              <a:rPr lang="en-US" sz="1200" b="1" dirty="0"/>
              <a:t>U.S. NGL Production Forecasts Through 2040</a:t>
            </a:r>
          </a:p>
        </p:txBody>
      </p:sp>
      <p:sp>
        <p:nvSpPr>
          <p:cNvPr id="11" name="Rectangle 10">
            <a:extLst>
              <a:ext uri="{FF2B5EF4-FFF2-40B4-BE49-F238E27FC236}">
                <a16:creationId xmlns:a16="http://schemas.microsoft.com/office/drawing/2014/main" id="{49F26429-733E-4861-8D7B-29EFDD81B9EA}"/>
              </a:ext>
            </a:extLst>
          </p:cNvPr>
          <p:cNvSpPr/>
          <p:nvPr/>
        </p:nvSpPr>
        <p:spPr>
          <a:xfrm>
            <a:off x="377686" y="5974582"/>
            <a:ext cx="8313845" cy="523220"/>
          </a:xfrm>
          <a:prstGeom prst="rect">
            <a:avLst/>
          </a:prstGeom>
          <a:solidFill>
            <a:schemeClr val="bg1">
              <a:lumMod val="95000"/>
            </a:schemeClr>
          </a:solidFill>
        </p:spPr>
        <p:txBody>
          <a:bodyPr wrap="square">
            <a:spAutoFit/>
          </a:bodyPr>
          <a:lstStyle/>
          <a:p>
            <a:pPr algn="ctr"/>
            <a:r>
              <a:rPr lang="en-US" sz="1400" dirty="0"/>
              <a:t>By 2050, the Southwest (Permian plays) and East (Marcellus and Utica plays) regions account for more than 50% of total U.S. NGL production.</a:t>
            </a:r>
          </a:p>
        </p:txBody>
      </p:sp>
      <p:pic>
        <p:nvPicPr>
          <p:cNvPr id="8" name="Picture 7" descr="A close up of a logo&#10;&#10;Description automatically generated">
            <a:extLst>
              <a:ext uri="{FF2B5EF4-FFF2-40B4-BE49-F238E27FC236}">
                <a16:creationId xmlns:a16="http://schemas.microsoft.com/office/drawing/2014/main" id="{D366C5C1-CC33-574D-8150-3614D07F65B0}"/>
              </a:ext>
            </a:extLst>
          </p:cNvPr>
          <p:cNvPicPr>
            <a:picLocks noChangeAspect="1"/>
          </p:cNvPicPr>
          <p:nvPr/>
        </p:nvPicPr>
        <p:blipFill>
          <a:blip r:embed="rId3"/>
          <a:stretch>
            <a:fillRect/>
          </a:stretch>
        </p:blipFill>
        <p:spPr>
          <a:xfrm>
            <a:off x="1361824" y="2045749"/>
            <a:ext cx="6388100" cy="3695700"/>
          </a:xfrm>
          <a:prstGeom prst="rect">
            <a:avLst/>
          </a:prstGeom>
        </p:spPr>
      </p:pic>
    </p:spTree>
    <p:extLst>
      <p:ext uri="{BB962C8B-B14F-4D97-AF65-F5344CB8AC3E}">
        <p14:creationId xmlns:p14="http://schemas.microsoft.com/office/powerpoint/2010/main" val="785076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302150"/>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Refined Products Demand</a:t>
            </a:r>
            <a:endParaRPr lang="en-US" sz="2200" b="1" dirty="0">
              <a:solidFill>
                <a:prstClr val="black"/>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6CE35FBF-ADA5-4F12-B5FE-636B8081759D}"/>
              </a:ext>
            </a:extLst>
          </p:cNvPr>
          <p:cNvSpPr txBox="1"/>
          <p:nvPr/>
        </p:nvSpPr>
        <p:spPr>
          <a:xfrm>
            <a:off x="425394" y="712491"/>
            <a:ext cx="8162013" cy="830997"/>
          </a:xfrm>
          <a:prstGeom prst="rect">
            <a:avLst/>
          </a:prstGeom>
          <a:noFill/>
          <a:ln w="19050">
            <a:solidFill>
              <a:schemeClr val="accent4"/>
            </a:solidFill>
          </a:ln>
        </p:spPr>
        <p:txBody>
          <a:bodyPr wrap="square" lIns="91440" tIns="91440" rIns="91440" bIns="91440" rtlCol="0">
            <a:spAutoFit/>
          </a:bodyPr>
          <a:lstStyle/>
          <a:p>
            <a:pPr lvl="0">
              <a:buSzPct val="110000"/>
              <a:defRPr/>
            </a:pPr>
            <a:r>
              <a:rPr lang="en-US" sz="1400" dirty="0">
                <a:solidFill>
                  <a:prstClr val="black"/>
                </a:solidFill>
                <a:cs typeface="Arial" panose="020B0604020202020204" pitchFamily="34" charset="0"/>
              </a:rPr>
              <a:t>Most outlooks reflect U.S. demand for petroleum liquids flat to declining through 2040</a:t>
            </a:r>
          </a:p>
          <a:p>
            <a:pPr marL="895335" lvl="1" indent="-285750">
              <a:buSzPct val="100000"/>
              <a:buFont typeface="Courier New" panose="02070309020205020404" pitchFamily="49" charset="0"/>
              <a:buChar char="o"/>
              <a:defRPr/>
            </a:pPr>
            <a:r>
              <a:rPr lang="en-US" sz="1400" dirty="0">
                <a:solidFill>
                  <a:prstClr val="black"/>
                </a:solidFill>
                <a:cs typeface="Arial" panose="020B0604020202020204" pitchFamily="34" charset="0"/>
              </a:rPr>
              <a:t>Gasoline demand sees the most prominent decline</a:t>
            </a:r>
          </a:p>
          <a:p>
            <a:pPr marL="895335" lvl="1" indent="-285750">
              <a:buSzPct val="100000"/>
              <a:buFont typeface="Courier New" panose="02070309020205020404" pitchFamily="49" charset="0"/>
              <a:buChar char="o"/>
              <a:defRPr/>
            </a:pPr>
            <a:r>
              <a:rPr lang="en-US" sz="1400" dirty="0">
                <a:solidFill>
                  <a:prstClr val="black"/>
                </a:solidFill>
                <a:cs typeface="Arial" panose="020B0604020202020204" pitchFamily="34" charset="0"/>
              </a:rPr>
              <a:t>Jet fuel demand increases in most outlooks</a:t>
            </a:r>
            <a:endParaRPr lang="en-US" sz="1400" dirty="0">
              <a:solidFill>
                <a:srgbClr val="FF0000"/>
              </a:solidFill>
              <a:cs typeface="Arial" panose="020B0604020202020204" pitchFamily="34" charset="0"/>
            </a:endParaRPr>
          </a:p>
        </p:txBody>
      </p:sp>
      <p:sp>
        <p:nvSpPr>
          <p:cNvPr id="4" name="Rectangle 3">
            <a:extLst>
              <a:ext uri="{FF2B5EF4-FFF2-40B4-BE49-F238E27FC236}">
                <a16:creationId xmlns:a16="http://schemas.microsoft.com/office/drawing/2014/main" id="{44A23CFB-DC32-4554-BE50-ECD62F9D4F3C}"/>
              </a:ext>
            </a:extLst>
          </p:cNvPr>
          <p:cNvSpPr/>
          <p:nvPr/>
        </p:nvSpPr>
        <p:spPr>
          <a:xfrm>
            <a:off x="384513" y="5775150"/>
            <a:ext cx="8340918" cy="615553"/>
          </a:xfrm>
          <a:prstGeom prst="rect">
            <a:avLst/>
          </a:prstGeom>
          <a:solidFill>
            <a:srgbClr val="F7F7F7"/>
          </a:solidFill>
        </p:spPr>
        <p:txBody>
          <a:bodyPr wrap="square" tIns="91440" bIns="91440">
            <a:spAutoFit/>
          </a:bodyPr>
          <a:lstStyle/>
          <a:p>
            <a:pPr algn="ctr">
              <a:spcAft>
                <a:spcPts val="600"/>
              </a:spcAft>
            </a:pPr>
            <a:r>
              <a:rPr lang="en-US" sz="1400" b="1" dirty="0"/>
              <a:t>Maintaining supplies of domestically manufactured jet fuel and diesel </a:t>
            </a:r>
            <a:r>
              <a:rPr lang="en-US" sz="1400" dirty="0"/>
              <a:t>in the face of declining domestic gasoline demand will </a:t>
            </a:r>
            <a:r>
              <a:rPr lang="en-US" sz="1400" b="1" dirty="0"/>
              <a:t>require increased exports of gasoline</a:t>
            </a:r>
            <a:r>
              <a:rPr lang="en-US" sz="1400" dirty="0"/>
              <a:t>.</a:t>
            </a:r>
          </a:p>
        </p:txBody>
      </p:sp>
      <p:pic>
        <p:nvPicPr>
          <p:cNvPr id="10" name="Picture 9">
            <a:extLst>
              <a:ext uri="{FF2B5EF4-FFF2-40B4-BE49-F238E27FC236}">
                <a16:creationId xmlns:a16="http://schemas.microsoft.com/office/drawing/2014/main" id="{2FFA962A-4EF0-495E-B987-AF767FA5CF7F}"/>
              </a:ext>
            </a:extLst>
          </p:cNvPr>
          <p:cNvPicPr>
            <a:picLocks noChangeAspect="1"/>
          </p:cNvPicPr>
          <p:nvPr/>
        </p:nvPicPr>
        <p:blipFill>
          <a:blip r:embed="rId3"/>
          <a:stretch>
            <a:fillRect/>
          </a:stretch>
        </p:blipFill>
        <p:spPr>
          <a:xfrm>
            <a:off x="4191917" y="2475747"/>
            <a:ext cx="4782416" cy="2229484"/>
          </a:xfrm>
          <a:prstGeom prst="rect">
            <a:avLst/>
          </a:prstGeom>
        </p:spPr>
      </p:pic>
      <p:pic>
        <p:nvPicPr>
          <p:cNvPr id="12" name="Picture 11">
            <a:extLst>
              <a:ext uri="{FF2B5EF4-FFF2-40B4-BE49-F238E27FC236}">
                <a16:creationId xmlns:a16="http://schemas.microsoft.com/office/drawing/2014/main" id="{373F0C04-FCED-42EB-BEB8-DADEAC961B7A}"/>
              </a:ext>
            </a:extLst>
          </p:cNvPr>
          <p:cNvPicPr>
            <a:picLocks noChangeAspect="1"/>
          </p:cNvPicPr>
          <p:nvPr/>
        </p:nvPicPr>
        <p:blipFill>
          <a:blip r:embed="rId4"/>
          <a:stretch>
            <a:fillRect/>
          </a:stretch>
        </p:blipFill>
        <p:spPr>
          <a:xfrm>
            <a:off x="187098" y="2422582"/>
            <a:ext cx="4218080" cy="2404606"/>
          </a:xfrm>
          <a:prstGeom prst="rect">
            <a:avLst/>
          </a:prstGeom>
        </p:spPr>
      </p:pic>
      <p:sp>
        <p:nvSpPr>
          <p:cNvPr id="13" name="Rectangle 12">
            <a:extLst>
              <a:ext uri="{FF2B5EF4-FFF2-40B4-BE49-F238E27FC236}">
                <a16:creationId xmlns:a16="http://schemas.microsoft.com/office/drawing/2014/main" id="{FEA0A58F-F74E-445F-B880-F17381CCE980}"/>
              </a:ext>
            </a:extLst>
          </p:cNvPr>
          <p:cNvSpPr/>
          <p:nvPr/>
        </p:nvSpPr>
        <p:spPr>
          <a:xfrm>
            <a:off x="562473" y="1985602"/>
            <a:ext cx="3467329" cy="276999"/>
          </a:xfrm>
          <a:prstGeom prst="rect">
            <a:avLst/>
          </a:prstGeom>
          <a:ln>
            <a:solidFill>
              <a:schemeClr val="bg1"/>
            </a:solidFill>
          </a:ln>
        </p:spPr>
        <p:txBody>
          <a:bodyPr wrap="square">
            <a:spAutoFit/>
          </a:bodyPr>
          <a:lstStyle/>
          <a:p>
            <a:pPr algn="ctr"/>
            <a:r>
              <a:rPr lang="en-US" sz="1200" b="1" dirty="0"/>
              <a:t>U.S. Liquids Consumption Outlooks</a:t>
            </a:r>
          </a:p>
        </p:txBody>
      </p:sp>
      <p:sp>
        <p:nvSpPr>
          <p:cNvPr id="14" name="Rectangle 13">
            <a:extLst>
              <a:ext uri="{FF2B5EF4-FFF2-40B4-BE49-F238E27FC236}">
                <a16:creationId xmlns:a16="http://schemas.microsoft.com/office/drawing/2014/main" id="{497464F2-4390-445C-8750-514F291FE30E}"/>
              </a:ext>
            </a:extLst>
          </p:cNvPr>
          <p:cNvSpPr/>
          <p:nvPr/>
        </p:nvSpPr>
        <p:spPr>
          <a:xfrm>
            <a:off x="4191917" y="1985602"/>
            <a:ext cx="4764985" cy="461665"/>
          </a:xfrm>
          <a:prstGeom prst="rect">
            <a:avLst/>
          </a:prstGeom>
          <a:ln>
            <a:solidFill>
              <a:schemeClr val="bg1"/>
            </a:solidFill>
          </a:ln>
        </p:spPr>
        <p:txBody>
          <a:bodyPr wrap="square">
            <a:spAutoFit/>
          </a:bodyPr>
          <a:lstStyle/>
          <a:p>
            <a:pPr algn="ctr"/>
            <a:r>
              <a:rPr lang="en-US" sz="1200" b="1" dirty="0"/>
              <a:t>U.S. Liquids Consumption Outlooks</a:t>
            </a:r>
          </a:p>
          <a:p>
            <a:pPr algn="ctr"/>
            <a:r>
              <a:rPr lang="en-US" sz="1200" dirty="0"/>
              <a:t>(Change in Liquids Demand Between 2017 and 2040)</a:t>
            </a:r>
          </a:p>
        </p:txBody>
      </p:sp>
      <p:pic>
        <p:nvPicPr>
          <p:cNvPr id="15" name="Picture 14">
            <a:extLst>
              <a:ext uri="{FF2B5EF4-FFF2-40B4-BE49-F238E27FC236}">
                <a16:creationId xmlns:a16="http://schemas.microsoft.com/office/drawing/2014/main" id="{C960B66D-0F80-459E-B67F-DB6C6A1F5EC3}"/>
              </a:ext>
            </a:extLst>
          </p:cNvPr>
          <p:cNvPicPr>
            <a:picLocks noChangeAspect="1"/>
          </p:cNvPicPr>
          <p:nvPr/>
        </p:nvPicPr>
        <p:blipFill>
          <a:blip r:embed="rId5"/>
          <a:stretch>
            <a:fillRect/>
          </a:stretch>
        </p:blipFill>
        <p:spPr>
          <a:xfrm>
            <a:off x="1767872" y="4991923"/>
            <a:ext cx="5512519" cy="548640"/>
          </a:xfrm>
          <a:prstGeom prst="rect">
            <a:avLst/>
          </a:prstGeom>
        </p:spPr>
      </p:pic>
    </p:spTree>
    <p:extLst>
      <p:ext uri="{BB962C8B-B14F-4D97-AF65-F5344CB8AC3E}">
        <p14:creationId xmlns:p14="http://schemas.microsoft.com/office/powerpoint/2010/main" val="177910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38934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ea typeface="Verdana" panose="020B0604030504040204" pitchFamily="34" charset="0"/>
                <a:cs typeface="Arial" panose="020B0604020202020204" pitchFamily="34" charset="0"/>
              </a:rPr>
              <a:t>Implications of carbon-constrained scenarios</a:t>
            </a:r>
          </a:p>
        </p:txBody>
      </p:sp>
      <p:sp>
        <p:nvSpPr>
          <p:cNvPr id="10" name="TextBox 9"/>
          <p:cNvSpPr txBox="1"/>
          <p:nvPr/>
        </p:nvSpPr>
        <p:spPr>
          <a:xfrm>
            <a:off x="382065" y="831854"/>
            <a:ext cx="8245099" cy="830997"/>
          </a:xfrm>
          <a:prstGeom prst="rect">
            <a:avLst/>
          </a:prstGeom>
          <a:noFill/>
          <a:ln w="19050">
            <a:solidFill>
              <a:schemeClr val="accent4"/>
            </a:solidFill>
          </a:ln>
        </p:spPr>
        <p:txBody>
          <a:bodyPr wrap="square" lIns="91440" tIns="91440" rIns="91440" bIns="91440" rtlCol="0">
            <a:spAutoFit/>
          </a:bodyPr>
          <a:lstStyle/>
          <a:p>
            <a:pPr marL="9525" indent="-9525">
              <a:defRPr/>
            </a:pPr>
            <a:r>
              <a:rPr lang="en-US" altLang="en-US" sz="1400" dirty="0"/>
              <a:t>Even in energy forecasts designed to meet climate change targets, the largest energy sources continue to be oil and natural gas through at least 2040 to provide reliable and affordable energy.</a:t>
            </a:r>
          </a:p>
        </p:txBody>
      </p:sp>
      <p:sp>
        <p:nvSpPr>
          <p:cNvPr id="2" name="Rectangle 1">
            <a:extLst>
              <a:ext uri="{FF2B5EF4-FFF2-40B4-BE49-F238E27FC236}">
                <a16:creationId xmlns:a16="http://schemas.microsoft.com/office/drawing/2014/main" id="{CBF1D6A3-669A-4C42-831B-12167D38E764}"/>
              </a:ext>
            </a:extLst>
          </p:cNvPr>
          <p:cNvSpPr/>
          <p:nvPr/>
        </p:nvSpPr>
        <p:spPr>
          <a:xfrm>
            <a:off x="629738" y="663662"/>
            <a:ext cx="1364476" cy="307777"/>
          </a:xfrm>
          <a:prstGeom prst="rect">
            <a:avLst/>
          </a:prstGeom>
          <a:solidFill>
            <a:schemeClr val="bg1"/>
          </a:solidFill>
        </p:spPr>
        <p:txBody>
          <a:bodyPr wrap="none">
            <a:spAutoFit/>
          </a:bodyPr>
          <a:lstStyle/>
          <a:p>
            <a:pPr>
              <a:spcAft>
                <a:spcPts val="600"/>
              </a:spcAft>
            </a:pPr>
            <a:r>
              <a:rPr lang="en-US" sz="1400" b="1" dirty="0"/>
              <a:t>Key Finding</a:t>
            </a:r>
            <a:endParaRPr lang="en-US" sz="1400" dirty="0"/>
          </a:p>
        </p:txBody>
      </p:sp>
      <p:pic>
        <p:nvPicPr>
          <p:cNvPr id="11" name="Picture 2">
            <a:extLst>
              <a:ext uri="{FF2B5EF4-FFF2-40B4-BE49-F238E27FC236}">
                <a16:creationId xmlns:a16="http://schemas.microsoft.com/office/drawing/2014/main" id="{162B45E7-32A6-4FC0-AC38-F5D718977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310" y="1791286"/>
            <a:ext cx="6973102" cy="4192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3074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38934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ea typeface="Verdana" panose="020B0604030504040204" pitchFamily="34" charset="0"/>
                <a:cs typeface="Arial" panose="020B0604020202020204" pitchFamily="34" charset="0"/>
              </a:rPr>
              <a:t>Demand for Exports</a:t>
            </a:r>
          </a:p>
        </p:txBody>
      </p:sp>
      <p:sp>
        <p:nvSpPr>
          <p:cNvPr id="5" name="TextBox 4">
            <a:extLst>
              <a:ext uri="{FF2B5EF4-FFF2-40B4-BE49-F238E27FC236}">
                <a16:creationId xmlns:a16="http://schemas.microsoft.com/office/drawing/2014/main" id="{6CE35FBF-ADA5-4F12-B5FE-636B8081759D}"/>
              </a:ext>
            </a:extLst>
          </p:cNvPr>
          <p:cNvSpPr txBox="1"/>
          <p:nvPr/>
        </p:nvSpPr>
        <p:spPr>
          <a:xfrm>
            <a:off x="326004" y="841698"/>
            <a:ext cx="8452236" cy="400110"/>
          </a:xfrm>
          <a:prstGeom prst="rect">
            <a:avLst/>
          </a:prstGeom>
          <a:noFill/>
          <a:ln w="19050">
            <a:solidFill>
              <a:schemeClr val="accent4"/>
            </a:solidFill>
          </a:ln>
        </p:spPr>
        <p:txBody>
          <a:bodyPr wrap="square" lIns="91440" tIns="91440" rIns="91440" bIns="91440" rtlCol="0">
            <a:spAutoFit/>
          </a:bodyPr>
          <a:lstStyle/>
          <a:p>
            <a:pPr lvl="0">
              <a:buSzPct val="25000"/>
              <a:defRPr/>
            </a:pPr>
            <a:r>
              <a:rPr lang="en-US" sz="1400" dirty="0">
                <a:solidFill>
                  <a:prstClr val="black"/>
                </a:solidFill>
                <a:cs typeface="Arial" panose="020B0604020202020204" pitchFamily="34" charset="0"/>
              </a:rPr>
              <a:t>The. U.S. economy can benefit even further from increased export of oil and natural gas.</a:t>
            </a:r>
            <a:endParaRPr lang="en-US" sz="1400" dirty="0">
              <a:solidFill>
                <a:srgbClr val="FF0000"/>
              </a:solidFill>
              <a:cs typeface="Arial" panose="020B0604020202020204" pitchFamily="34" charset="0"/>
            </a:endParaRPr>
          </a:p>
        </p:txBody>
      </p:sp>
      <p:sp>
        <p:nvSpPr>
          <p:cNvPr id="7" name="Rectangle 6">
            <a:extLst>
              <a:ext uri="{FF2B5EF4-FFF2-40B4-BE49-F238E27FC236}">
                <a16:creationId xmlns:a16="http://schemas.microsoft.com/office/drawing/2014/main" id="{DEEBD746-5817-467D-86EE-257C98A3B8C0}"/>
              </a:ext>
            </a:extLst>
          </p:cNvPr>
          <p:cNvSpPr/>
          <p:nvPr/>
        </p:nvSpPr>
        <p:spPr>
          <a:xfrm>
            <a:off x="629738" y="633845"/>
            <a:ext cx="1364476" cy="307777"/>
          </a:xfrm>
          <a:prstGeom prst="rect">
            <a:avLst/>
          </a:prstGeom>
          <a:solidFill>
            <a:schemeClr val="bg1"/>
          </a:solidFill>
        </p:spPr>
        <p:txBody>
          <a:bodyPr wrap="none">
            <a:spAutoFit/>
          </a:bodyPr>
          <a:lstStyle/>
          <a:p>
            <a:pPr>
              <a:spcAft>
                <a:spcPts val="600"/>
              </a:spcAft>
            </a:pPr>
            <a:r>
              <a:rPr lang="en-US" sz="1400" b="1" dirty="0"/>
              <a:t>Key Finding</a:t>
            </a:r>
            <a:endParaRPr lang="en-US" sz="1400" dirty="0"/>
          </a:p>
        </p:txBody>
      </p:sp>
      <p:sp>
        <p:nvSpPr>
          <p:cNvPr id="6" name="Rectangle 5">
            <a:extLst>
              <a:ext uri="{FF2B5EF4-FFF2-40B4-BE49-F238E27FC236}">
                <a16:creationId xmlns:a16="http://schemas.microsoft.com/office/drawing/2014/main" id="{C64ED819-C675-4567-B77C-2B74C82F2279}"/>
              </a:ext>
            </a:extLst>
          </p:cNvPr>
          <p:cNvSpPr/>
          <p:nvPr/>
        </p:nvSpPr>
        <p:spPr>
          <a:xfrm>
            <a:off x="365760" y="4620245"/>
            <a:ext cx="8452236" cy="1900520"/>
          </a:xfrm>
          <a:prstGeom prst="rect">
            <a:avLst/>
          </a:prstGeom>
          <a:noFill/>
        </p:spPr>
        <p:txBody>
          <a:bodyPr wrap="square">
            <a:spAutoFit/>
          </a:bodyPr>
          <a:lstStyle/>
          <a:p>
            <a:pPr>
              <a:spcAft>
                <a:spcPts val="600"/>
              </a:spcAft>
            </a:pPr>
            <a:r>
              <a:rPr lang="en-US" sz="1250" b="1" dirty="0">
                <a:solidFill>
                  <a:srgbClr val="00A1DE"/>
                </a:solidFill>
              </a:rPr>
              <a:t>Drivers for increased exports</a:t>
            </a:r>
          </a:p>
          <a:p>
            <a:pPr marL="171450" indent="-171450">
              <a:buFont typeface="Arial" panose="020B0604020202020204" pitchFamily="34" charset="0"/>
              <a:buChar char="•"/>
            </a:pPr>
            <a:r>
              <a:rPr lang="en-US" sz="1250" dirty="0"/>
              <a:t>Increased U.S. production of light oil will continue to exceed the requirements of the domestic refining capacity, </a:t>
            </a:r>
            <a:r>
              <a:rPr lang="en-US" sz="1250" b="1" dirty="0"/>
              <a:t>driving the need for crude exports</a:t>
            </a:r>
            <a:r>
              <a:rPr lang="en-US" sz="1250" dirty="0"/>
              <a:t>.</a:t>
            </a:r>
          </a:p>
          <a:p>
            <a:pPr marL="171450" indent="-171450">
              <a:buFont typeface="Arial" panose="020B0604020202020204" pitchFamily="34" charset="0"/>
              <a:buChar char="•"/>
            </a:pPr>
            <a:endParaRPr lang="en-US" sz="1250" dirty="0"/>
          </a:p>
          <a:p>
            <a:pPr marL="171450" indent="-171450">
              <a:buFont typeface="Arial" panose="020B0604020202020204" pitchFamily="34" charset="0"/>
              <a:buChar char="•"/>
            </a:pPr>
            <a:r>
              <a:rPr lang="en-US" sz="1250" dirty="0"/>
              <a:t>Declining domestic demand for gasoline will mean a </a:t>
            </a:r>
            <a:r>
              <a:rPr lang="en-US" sz="1250" b="1" dirty="0"/>
              <a:t>requirement for increased exports of gasoline </a:t>
            </a:r>
            <a:r>
              <a:rPr lang="en-US" sz="1250" dirty="0"/>
              <a:t>to international markets to maintain high crude oil runs and refinery capacity utilization.</a:t>
            </a:r>
          </a:p>
          <a:p>
            <a:pPr marL="171450" indent="-171450">
              <a:buFont typeface="Arial" panose="020B0604020202020204" pitchFamily="34" charset="0"/>
              <a:buChar char="•"/>
            </a:pPr>
            <a:endParaRPr lang="en-US" sz="1250" dirty="0"/>
          </a:p>
          <a:p>
            <a:pPr marL="171450" indent="-171450">
              <a:buFont typeface="Arial" panose="020B0604020202020204" pitchFamily="34" charset="0"/>
              <a:buChar char="•"/>
            </a:pPr>
            <a:r>
              <a:rPr lang="en-US" sz="1250" dirty="0"/>
              <a:t>Natural gas is expected to displace higher-carbon fuel for power generation in the U.S. and overseas. The latter will drive the need for </a:t>
            </a:r>
            <a:r>
              <a:rPr lang="en-US" sz="1250" b="1" dirty="0"/>
              <a:t>increased Liquified Natural Gas (LNG) export capacity.</a:t>
            </a:r>
          </a:p>
        </p:txBody>
      </p:sp>
      <p:sp>
        <p:nvSpPr>
          <p:cNvPr id="8" name="Rectangle 7">
            <a:extLst>
              <a:ext uri="{FF2B5EF4-FFF2-40B4-BE49-F238E27FC236}">
                <a16:creationId xmlns:a16="http://schemas.microsoft.com/office/drawing/2014/main" id="{D5ED7010-EEDF-4BB3-B2D3-F303DD6DF1CC}"/>
              </a:ext>
            </a:extLst>
          </p:cNvPr>
          <p:cNvSpPr/>
          <p:nvPr/>
        </p:nvSpPr>
        <p:spPr>
          <a:xfrm>
            <a:off x="417550" y="1455849"/>
            <a:ext cx="4048057" cy="461665"/>
          </a:xfrm>
          <a:prstGeom prst="rect">
            <a:avLst/>
          </a:prstGeom>
        </p:spPr>
        <p:txBody>
          <a:bodyPr wrap="square">
            <a:spAutoFit/>
          </a:bodyPr>
          <a:lstStyle/>
          <a:p>
            <a:pPr algn="ctr"/>
            <a:r>
              <a:rPr lang="en-US" sz="1200" b="1" dirty="0"/>
              <a:t>Planned New Gulf Coast Crude Oil Export Capacity Projects</a:t>
            </a:r>
          </a:p>
        </p:txBody>
      </p:sp>
      <p:sp>
        <p:nvSpPr>
          <p:cNvPr id="10" name="Rectangle 9">
            <a:extLst>
              <a:ext uri="{FF2B5EF4-FFF2-40B4-BE49-F238E27FC236}">
                <a16:creationId xmlns:a16="http://schemas.microsoft.com/office/drawing/2014/main" id="{2F0B062D-987A-4715-8F04-D57231DB8F2B}"/>
              </a:ext>
            </a:extLst>
          </p:cNvPr>
          <p:cNvSpPr/>
          <p:nvPr/>
        </p:nvSpPr>
        <p:spPr>
          <a:xfrm>
            <a:off x="4946758" y="1455849"/>
            <a:ext cx="3780014" cy="461665"/>
          </a:xfrm>
          <a:prstGeom prst="rect">
            <a:avLst/>
          </a:prstGeom>
        </p:spPr>
        <p:txBody>
          <a:bodyPr wrap="square">
            <a:spAutoFit/>
          </a:bodyPr>
          <a:lstStyle/>
          <a:p>
            <a:pPr algn="ctr"/>
            <a:r>
              <a:rPr lang="en-US" sz="1200" b="1" dirty="0"/>
              <a:t>Recent and Announced LNG Export Projects</a:t>
            </a:r>
          </a:p>
        </p:txBody>
      </p:sp>
      <p:pic>
        <p:nvPicPr>
          <p:cNvPr id="14" name="Content Placeholder 4" descr="A close up of a map&#10;&#10;Description automatically generated">
            <a:extLst>
              <a:ext uri="{FF2B5EF4-FFF2-40B4-BE49-F238E27FC236}">
                <a16:creationId xmlns:a16="http://schemas.microsoft.com/office/drawing/2014/main" id="{32C8A06E-7B28-A34D-996A-89258F660D00}"/>
              </a:ext>
            </a:extLst>
          </p:cNvPr>
          <p:cNvPicPr>
            <a:picLocks noGrp="1" noChangeAspect="1"/>
          </p:cNvPicPr>
          <p:nvPr/>
        </p:nvPicPr>
        <p:blipFill>
          <a:blip r:embed="rId3"/>
          <a:stretch>
            <a:fillRect/>
          </a:stretch>
        </p:blipFill>
        <p:spPr bwMode="auto">
          <a:xfrm>
            <a:off x="216382" y="1923254"/>
            <a:ext cx="4450393" cy="249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4" descr="A close up of a map&#10;&#10;Description automatically generated">
            <a:extLst>
              <a:ext uri="{FF2B5EF4-FFF2-40B4-BE49-F238E27FC236}">
                <a16:creationId xmlns:a16="http://schemas.microsoft.com/office/drawing/2014/main" id="{29FD601E-1716-5542-AFD0-52DF300A1AFF}"/>
              </a:ext>
            </a:extLst>
          </p:cNvPr>
          <p:cNvPicPr>
            <a:picLocks noGrp="1" noChangeAspect="1"/>
          </p:cNvPicPr>
          <p:nvPr/>
        </p:nvPicPr>
        <p:blipFill>
          <a:blip r:embed="rId4"/>
          <a:stretch>
            <a:fillRect/>
          </a:stretch>
        </p:blipFill>
        <p:spPr bwMode="auto">
          <a:xfrm>
            <a:off x="4738572" y="1901988"/>
            <a:ext cx="4196387" cy="249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82456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F896349E-F933-452E-A753-D888A76FD3AC}"/>
              </a:ext>
            </a:extLst>
          </p:cNvPr>
          <p:cNvSpPr/>
          <p:nvPr/>
        </p:nvSpPr>
        <p:spPr bwMode="gray">
          <a:xfrm>
            <a:off x="3429000" y="1411054"/>
            <a:ext cx="4992624" cy="4992624"/>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42" name="Rectangle 41">
            <a:extLst>
              <a:ext uri="{FF2B5EF4-FFF2-40B4-BE49-F238E27FC236}">
                <a16:creationId xmlns:a16="http://schemas.microsoft.com/office/drawing/2014/main" id="{0F8A3B30-4EB4-407D-87AF-6D5B85CDD265}"/>
              </a:ext>
            </a:extLst>
          </p:cNvPr>
          <p:cNvSpPr/>
          <p:nvPr/>
        </p:nvSpPr>
        <p:spPr bwMode="gray">
          <a:xfrm>
            <a:off x="564540" y="1701256"/>
            <a:ext cx="6311481" cy="4476352"/>
          </a:xfrm>
          <a:prstGeom prst="rect">
            <a:avLst/>
          </a:prstGeom>
          <a:solidFill>
            <a:srgbClr val="E8E8E8"/>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Title 2"/>
          <p:cNvSpPr txBox="1">
            <a:spLocks/>
          </p:cNvSpPr>
          <p:nvPr/>
        </p:nvSpPr>
        <p:spPr bwMode="gray">
          <a:xfrm>
            <a:off x="365760" y="224625"/>
            <a:ext cx="8412480" cy="372951"/>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Value of Infrastructure</a:t>
            </a:r>
            <a:endParaRPr lang="en-US" sz="2200" b="1" dirty="0">
              <a:solidFill>
                <a:prstClr val="black"/>
              </a:solidFill>
              <a:ea typeface="Verdana" panose="020B0604030504040204" pitchFamily="34" charset="0"/>
              <a:cs typeface="Arial" panose="020B0604020202020204" pitchFamily="34" charset="0"/>
            </a:endParaRPr>
          </a:p>
        </p:txBody>
      </p:sp>
      <p:sp>
        <p:nvSpPr>
          <p:cNvPr id="33" name="Oval 32">
            <a:extLst>
              <a:ext uri="{FF2B5EF4-FFF2-40B4-BE49-F238E27FC236}">
                <a16:creationId xmlns:a16="http://schemas.microsoft.com/office/drawing/2014/main" id="{4BDA6BF1-DCC1-4453-97B5-6E7D0847AF0A}"/>
              </a:ext>
            </a:extLst>
          </p:cNvPr>
          <p:cNvSpPr/>
          <p:nvPr/>
        </p:nvSpPr>
        <p:spPr bwMode="gray">
          <a:xfrm>
            <a:off x="3305303" y="1158906"/>
            <a:ext cx="5394960" cy="5394960"/>
          </a:xfrm>
          <a:prstGeom prst="ellipse">
            <a:avLst/>
          </a:prstGeom>
          <a:solidFill>
            <a:schemeClr val="bg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pic>
        <p:nvPicPr>
          <p:cNvPr id="36" name="Picture 35">
            <a:extLst>
              <a:ext uri="{FF2B5EF4-FFF2-40B4-BE49-F238E27FC236}">
                <a16:creationId xmlns:a16="http://schemas.microsoft.com/office/drawing/2014/main" id="{DE35D827-FDBA-47E6-A495-2039EF6432E9}"/>
              </a:ext>
            </a:extLst>
          </p:cNvPr>
          <p:cNvPicPr>
            <a:picLocks noChangeAspect="1"/>
          </p:cNvPicPr>
          <p:nvPr/>
        </p:nvPicPr>
        <p:blipFill>
          <a:blip r:embed="rId3"/>
          <a:stretch>
            <a:fillRect/>
          </a:stretch>
        </p:blipFill>
        <p:spPr>
          <a:xfrm>
            <a:off x="3795459" y="1518316"/>
            <a:ext cx="4732177" cy="4715896"/>
          </a:xfrm>
          <a:prstGeom prst="rect">
            <a:avLst/>
          </a:prstGeom>
        </p:spPr>
      </p:pic>
      <p:sp>
        <p:nvSpPr>
          <p:cNvPr id="45" name="Rectangle 44">
            <a:extLst>
              <a:ext uri="{FF2B5EF4-FFF2-40B4-BE49-F238E27FC236}">
                <a16:creationId xmlns:a16="http://schemas.microsoft.com/office/drawing/2014/main" id="{E3F4EADD-2CC8-4219-A469-9107796DCDB4}"/>
              </a:ext>
            </a:extLst>
          </p:cNvPr>
          <p:cNvSpPr/>
          <p:nvPr/>
        </p:nvSpPr>
        <p:spPr>
          <a:xfrm>
            <a:off x="648004" y="2026681"/>
            <a:ext cx="3023758" cy="861774"/>
          </a:xfrm>
          <a:prstGeom prst="rect">
            <a:avLst/>
          </a:prstGeom>
        </p:spPr>
        <p:txBody>
          <a:bodyPr wrap="square">
            <a:spAutoFit/>
          </a:bodyPr>
          <a:lstStyle/>
          <a:p>
            <a:pPr marL="171450" indent="-171450">
              <a:buFont typeface="Arial" panose="020B0604020202020204" pitchFamily="34" charset="0"/>
              <a:buChar char="•"/>
            </a:pPr>
            <a:r>
              <a:rPr lang="en-US" sz="1200" dirty="0"/>
              <a:t>The direct economic activity resulting from infrastructure investment, and the indirect and effects on supply chains</a:t>
            </a:r>
          </a:p>
        </p:txBody>
      </p:sp>
      <p:sp>
        <p:nvSpPr>
          <p:cNvPr id="46" name="Rectangle 45">
            <a:extLst>
              <a:ext uri="{FF2B5EF4-FFF2-40B4-BE49-F238E27FC236}">
                <a16:creationId xmlns:a16="http://schemas.microsoft.com/office/drawing/2014/main" id="{803153CC-63CA-458C-8A47-7DF911369950}"/>
              </a:ext>
            </a:extLst>
          </p:cNvPr>
          <p:cNvSpPr/>
          <p:nvPr/>
        </p:nvSpPr>
        <p:spPr>
          <a:xfrm>
            <a:off x="648004" y="2909808"/>
            <a:ext cx="2722734" cy="669414"/>
          </a:xfrm>
          <a:prstGeom prst="rect">
            <a:avLst/>
          </a:prstGeom>
        </p:spPr>
        <p:txBody>
          <a:bodyPr wrap="square">
            <a:spAutoFit/>
          </a:bodyPr>
          <a:lstStyle/>
          <a:p>
            <a:pPr marL="171450" indent="-171450">
              <a:buFont typeface="Arial" panose="020B0604020202020204" pitchFamily="34" charset="0"/>
              <a:buChar char="•"/>
            </a:pPr>
            <a:r>
              <a:rPr lang="en-US" sz="1200" dirty="0"/>
              <a:t>The jobs created from the construction and operation of midstream infrastructure</a:t>
            </a:r>
          </a:p>
        </p:txBody>
      </p:sp>
      <p:sp>
        <p:nvSpPr>
          <p:cNvPr id="47" name="Rectangle 46">
            <a:extLst>
              <a:ext uri="{FF2B5EF4-FFF2-40B4-BE49-F238E27FC236}">
                <a16:creationId xmlns:a16="http://schemas.microsoft.com/office/drawing/2014/main" id="{A39C354E-4B00-4508-BF47-DCB681679592}"/>
              </a:ext>
            </a:extLst>
          </p:cNvPr>
          <p:cNvSpPr/>
          <p:nvPr/>
        </p:nvSpPr>
        <p:spPr>
          <a:xfrm>
            <a:off x="648004" y="3623658"/>
            <a:ext cx="2595590" cy="669414"/>
          </a:xfrm>
          <a:prstGeom prst="rect">
            <a:avLst/>
          </a:prstGeom>
        </p:spPr>
        <p:txBody>
          <a:bodyPr wrap="square">
            <a:spAutoFit/>
          </a:bodyPr>
          <a:lstStyle/>
          <a:p>
            <a:pPr marL="171450" indent="-171450">
              <a:buFont typeface="Arial" panose="020B0604020202020204" pitchFamily="34" charset="0"/>
              <a:buChar char="•"/>
            </a:pPr>
            <a:r>
              <a:rPr lang="en-US" sz="1200" dirty="0"/>
              <a:t>The infrastructure investment supports higher domestic energy production</a:t>
            </a:r>
          </a:p>
        </p:txBody>
      </p:sp>
      <p:sp>
        <p:nvSpPr>
          <p:cNvPr id="48" name="Rectangle 47">
            <a:extLst>
              <a:ext uri="{FF2B5EF4-FFF2-40B4-BE49-F238E27FC236}">
                <a16:creationId xmlns:a16="http://schemas.microsoft.com/office/drawing/2014/main" id="{E3A06CBD-6C7C-4CBC-9617-03BAE43BD3AF}"/>
              </a:ext>
            </a:extLst>
          </p:cNvPr>
          <p:cNvSpPr/>
          <p:nvPr/>
        </p:nvSpPr>
        <p:spPr>
          <a:xfrm>
            <a:off x="648004" y="4337508"/>
            <a:ext cx="2866018" cy="1054135"/>
          </a:xfrm>
          <a:prstGeom prst="rect">
            <a:avLst/>
          </a:prstGeom>
        </p:spPr>
        <p:txBody>
          <a:bodyPr wrap="square">
            <a:spAutoFit/>
          </a:bodyPr>
          <a:lstStyle/>
          <a:p>
            <a:pPr marL="171450" indent="-171450">
              <a:buFont typeface="Arial" panose="020B0604020202020204" pitchFamily="34" charset="0"/>
              <a:buChar char="•"/>
            </a:pPr>
            <a:r>
              <a:rPr lang="en-US" sz="1200" dirty="0"/>
              <a:t>Reliable energy infrastructure has supported growing U.S. energy production, lowering costs for domestic manufacturers</a:t>
            </a:r>
          </a:p>
        </p:txBody>
      </p:sp>
      <p:sp>
        <p:nvSpPr>
          <p:cNvPr id="49" name="Rectangle 48">
            <a:extLst>
              <a:ext uri="{FF2B5EF4-FFF2-40B4-BE49-F238E27FC236}">
                <a16:creationId xmlns:a16="http://schemas.microsoft.com/office/drawing/2014/main" id="{E7AEFC9B-A36D-4EC7-B496-60BCA353D9BC}"/>
              </a:ext>
            </a:extLst>
          </p:cNvPr>
          <p:cNvSpPr/>
          <p:nvPr/>
        </p:nvSpPr>
        <p:spPr>
          <a:xfrm>
            <a:off x="648003" y="5459173"/>
            <a:ext cx="2944857" cy="646331"/>
          </a:xfrm>
          <a:prstGeom prst="rect">
            <a:avLst/>
          </a:prstGeom>
        </p:spPr>
        <p:txBody>
          <a:bodyPr wrap="square">
            <a:spAutoFit/>
          </a:bodyPr>
          <a:lstStyle/>
          <a:p>
            <a:pPr marL="171450" indent="-171450">
              <a:buFont typeface="Arial" panose="020B0604020202020204" pitchFamily="34" charset="0"/>
              <a:buChar char="•"/>
            </a:pPr>
            <a:r>
              <a:rPr lang="en-US" sz="1200" dirty="0"/>
              <a:t>More efficient transport of energy lowers costs to consumers, reducing energy bills</a:t>
            </a:r>
          </a:p>
        </p:txBody>
      </p:sp>
      <p:sp>
        <p:nvSpPr>
          <p:cNvPr id="23" name="TextBox 22">
            <a:extLst>
              <a:ext uri="{FF2B5EF4-FFF2-40B4-BE49-F238E27FC236}">
                <a16:creationId xmlns:a16="http://schemas.microsoft.com/office/drawing/2014/main" id="{EB65692F-805E-4F75-896E-9E3F783F8007}"/>
              </a:ext>
            </a:extLst>
          </p:cNvPr>
          <p:cNvSpPr txBox="1"/>
          <p:nvPr/>
        </p:nvSpPr>
        <p:spPr>
          <a:xfrm>
            <a:off x="847707" y="1788689"/>
            <a:ext cx="3162518" cy="184666"/>
          </a:xfrm>
          <a:prstGeom prst="rect">
            <a:avLst/>
          </a:prstGeom>
          <a:noFill/>
        </p:spPr>
        <p:txBody>
          <a:bodyPr wrap="square" lIns="0" tIns="0" rIns="0" bIns="0" rtlCol="0">
            <a:spAutoFit/>
          </a:bodyPr>
          <a:lstStyle/>
          <a:p>
            <a:pPr>
              <a:spcBef>
                <a:spcPts val="600"/>
              </a:spcBef>
              <a:buSzPct val="100000"/>
            </a:pPr>
            <a:r>
              <a:rPr lang="en-US" sz="1200" b="1" dirty="0"/>
              <a:t>Economic Benefits of Infrastructure</a:t>
            </a:r>
          </a:p>
        </p:txBody>
      </p:sp>
      <p:sp>
        <p:nvSpPr>
          <p:cNvPr id="22" name="TextBox 21">
            <a:extLst>
              <a:ext uri="{FF2B5EF4-FFF2-40B4-BE49-F238E27FC236}">
                <a16:creationId xmlns:a16="http://schemas.microsoft.com/office/drawing/2014/main" id="{464FD9C9-D761-4E6E-ADBE-5F2814A3CA49}"/>
              </a:ext>
            </a:extLst>
          </p:cNvPr>
          <p:cNvSpPr txBox="1"/>
          <p:nvPr/>
        </p:nvSpPr>
        <p:spPr>
          <a:xfrm>
            <a:off x="449224" y="756675"/>
            <a:ext cx="8251040" cy="615553"/>
          </a:xfrm>
          <a:prstGeom prst="rect">
            <a:avLst/>
          </a:prstGeom>
          <a:noFill/>
          <a:ln w="19050">
            <a:solidFill>
              <a:schemeClr val="accent4"/>
            </a:solidFill>
          </a:ln>
        </p:spPr>
        <p:txBody>
          <a:bodyPr wrap="square" lIns="91440" tIns="91440" rIns="91440" bIns="91440" rtlCol="0">
            <a:spAutoFit/>
          </a:bodyPr>
          <a:lstStyle/>
          <a:p>
            <a:pPr lvl="0">
              <a:buSzPct val="25000"/>
              <a:defRPr/>
            </a:pPr>
            <a:r>
              <a:rPr lang="en-US" sz="1400" dirty="0"/>
              <a:t>The benefits of the increase in oil and natural gas production could not have come about without the significant expansion and adaptation of transportation infrastructure capacity.</a:t>
            </a:r>
            <a:endParaRPr lang="en-US" sz="1400" dirty="0">
              <a:solidFill>
                <a:srgbClr val="FF0000"/>
              </a:solidFill>
              <a:cs typeface="Arial" panose="020B0604020202020204" pitchFamily="34" charset="0"/>
            </a:endParaRPr>
          </a:p>
        </p:txBody>
      </p:sp>
      <p:sp>
        <p:nvSpPr>
          <p:cNvPr id="50" name="TextBox 49">
            <a:extLst>
              <a:ext uri="{FF2B5EF4-FFF2-40B4-BE49-F238E27FC236}">
                <a16:creationId xmlns:a16="http://schemas.microsoft.com/office/drawing/2014/main" id="{77A4E06F-8985-4884-92E9-F473241C71A4}"/>
              </a:ext>
            </a:extLst>
          </p:cNvPr>
          <p:cNvSpPr txBox="1"/>
          <p:nvPr/>
        </p:nvSpPr>
        <p:spPr>
          <a:xfrm>
            <a:off x="722376" y="660085"/>
            <a:ext cx="1535746" cy="200055"/>
          </a:xfrm>
          <a:prstGeom prst="rect">
            <a:avLst/>
          </a:prstGeom>
          <a:solidFill>
            <a:schemeClr val="bg1"/>
          </a:solidFill>
        </p:spPr>
        <p:txBody>
          <a:bodyPr wrap="square" lIns="0" tIns="0" rIns="0" bIns="0" rtlCol="0">
            <a:spAutoFit/>
          </a:bodyPr>
          <a:lstStyle/>
          <a:p>
            <a:pPr algn="ctr">
              <a:spcBef>
                <a:spcPts val="600"/>
              </a:spcBef>
              <a:buSzPct val="100000"/>
            </a:pPr>
            <a:r>
              <a:rPr lang="en-US" sz="1300" b="1" dirty="0"/>
              <a:t>Key Finding</a:t>
            </a:r>
          </a:p>
        </p:txBody>
      </p:sp>
    </p:spTree>
    <p:extLst>
      <p:ext uri="{BB962C8B-B14F-4D97-AF65-F5344CB8AC3E}">
        <p14:creationId xmlns:p14="http://schemas.microsoft.com/office/powerpoint/2010/main" val="24734748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318154"/>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Infrastructure Constraints</a:t>
            </a:r>
            <a:endParaRPr lang="en-US" sz="2200" b="1" dirty="0">
              <a:solidFill>
                <a:prstClr val="black"/>
              </a:solidFill>
              <a:ea typeface="Verdana" panose="020B0604030504040204" pitchFamily="34" charset="0"/>
              <a:cs typeface="Arial" panose="020B0604020202020204" pitchFamily="34" charset="0"/>
            </a:endParaRPr>
          </a:p>
        </p:txBody>
      </p:sp>
      <p:sp>
        <p:nvSpPr>
          <p:cNvPr id="10" name="TextBox 9"/>
          <p:cNvSpPr txBox="1"/>
          <p:nvPr/>
        </p:nvSpPr>
        <p:spPr>
          <a:xfrm>
            <a:off x="365760" y="861577"/>
            <a:ext cx="8412480" cy="830997"/>
          </a:xfrm>
          <a:prstGeom prst="rect">
            <a:avLst/>
          </a:prstGeom>
          <a:noFill/>
          <a:ln w="19050">
            <a:solidFill>
              <a:schemeClr val="accent4"/>
            </a:solidFill>
          </a:ln>
        </p:spPr>
        <p:txBody>
          <a:bodyPr wrap="square" lIns="91440" tIns="91440" rIns="91440" bIns="91440" rtlCol="0">
            <a:spAutoFit/>
          </a:bodyPr>
          <a:lstStyle/>
          <a:p>
            <a:pPr lvl="0">
              <a:buSzPct val="25000"/>
              <a:defRPr/>
            </a:pPr>
            <a:r>
              <a:rPr lang="en-US" sz="1400" dirty="0">
                <a:solidFill>
                  <a:prstClr val="black"/>
                </a:solidFill>
                <a:cs typeface="Arial" panose="020B0604020202020204" pitchFamily="34" charset="0"/>
              </a:rPr>
              <a:t>Existing infrastructure has been modified and adapted to near-maximum capacity, requiring significant investment in new and existing pipelines, ports, rail facilities, and inland waterways.</a:t>
            </a:r>
            <a:endParaRPr lang="en-US" sz="1400" dirty="0">
              <a:solidFill>
                <a:srgbClr val="FF0000"/>
              </a:solidFill>
              <a:cs typeface="Arial" panose="020B0604020202020204" pitchFamily="34" charset="0"/>
            </a:endParaRPr>
          </a:p>
        </p:txBody>
      </p:sp>
      <p:sp>
        <p:nvSpPr>
          <p:cNvPr id="13" name="Rectangle 12">
            <a:extLst>
              <a:ext uri="{FF2B5EF4-FFF2-40B4-BE49-F238E27FC236}">
                <a16:creationId xmlns:a16="http://schemas.microsoft.com/office/drawing/2014/main" id="{D3B3FF28-B411-47CA-87D4-002ACE36203C}"/>
              </a:ext>
            </a:extLst>
          </p:cNvPr>
          <p:cNvSpPr/>
          <p:nvPr/>
        </p:nvSpPr>
        <p:spPr>
          <a:xfrm>
            <a:off x="4744891" y="2115028"/>
            <a:ext cx="3788796" cy="2121093"/>
          </a:xfrm>
          <a:prstGeom prst="rect">
            <a:avLst/>
          </a:prstGeom>
          <a:solidFill>
            <a:schemeClr val="bg1"/>
          </a:solidFill>
        </p:spPr>
        <p:txBody>
          <a:bodyPr wrap="square" tIns="91440" bIns="91440">
            <a:spAutoFit/>
          </a:bodyPr>
          <a:lstStyle/>
          <a:p>
            <a:pPr marL="171450" indent="-171450">
              <a:spcAft>
                <a:spcPts val="400"/>
              </a:spcAft>
              <a:buFont typeface="Arial" panose="020B0604020202020204" pitchFamily="34" charset="0"/>
              <a:buChar char="•"/>
            </a:pPr>
            <a:r>
              <a:rPr lang="en-US" sz="1250" b="1" dirty="0"/>
              <a:t>Lack of sufficient takeaway capacity </a:t>
            </a:r>
            <a:r>
              <a:rPr lang="en-US" sz="1250" dirty="0"/>
              <a:t>for crude oil, natural gas, and NGLs in certain regions can </a:t>
            </a:r>
            <a:r>
              <a:rPr lang="en-US" sz="1250" b="1" dirty="0"/>
              <a:t>hinder production growth and lead to increased flaring. </a:t>
            </a:r>
          </a:p>
          <a:p>
            <a:pPr marL="171450" indent="-171450">
              <a:spcAft>
                <a:spcPts val="400"/>
              </a:spcAft>
              <a:buFont typeface="Arial" panose="020B0604020202020204" pitchFamily="34" charset="0"/>
              <a:buChar char="•"/>
            </a:pPr>
            <a:r>
              <a:rPr lang="en-US" sz="1250" dirty="0"/>
              <a:t>Three regions where this could continue to be a challenge are:</a:t>
            </a:r>
          </a:p>
          <a:p>
            <a:pPr marL="895335" lvl="1" indent="-285750">
              <a:spcAft>
                <a:spcPts val="400"/>
              </a:spcAft>
              <a:buFont typeface="Courier New" panose="02070309020205020404" pitchFamily="49" charset="0"/>
              <a:buChar char="o"/>
            </a:pPr>
            <a:r>
              <a:rPr lang="en-US" sz="1250" b="1" dirty="0"/>
              <a:t>Permian Basin</a:t>
            </a:r>
          </a:p>
          <a:p>
            <a:pPr marL="895335" lvl="1" indent="-285750">
              <a:spcAft>
                <a:spcPts val="400"/>
              </a:spcAft>
              <a:buFont typeface="Courier New" panose="02070309020205020404" pitchFamily="49" charset="0"/>
              <a:buChar char="o"/>
            </a:pPr>
            <a:r>
              <a:rPr lang="en-US" sz="1250" b="1" dirty="0"/>
              <a:t>Bakken Formation</a:t>
            </a:r>
          </a:p>
          <a:p>
            <a:pPr marL="895335" lvl="1" indent="-285750">
              <a:spcAft>
                <a:spcPts val="400"/>
              </a:spcAft>
              <a:buFont typeface="Courier New" panose="02070309020205020404" pitchFamily="49" charset="0"/>
              <a:buChar char="o"/>
            </a:pPr>
            <a:r>
              <a:rPr lang="en-US" sz="1250" b="1" dirty="0"/>
              <a:t>Appalachia</a:t>
            </a:r>
            <a:endParaRPr lang="en-US" sz="1250" dirty="0"/>
          </a:p>
        </p:txBody>
      </p:sp>
      <p:grpSp>
        <p:nvGrpSpPr>
          <p:cNvPr id="2" name="Group 1">
            <a:extLst>
              <a:ext uri="{FF2B5EF4-FFF2-40B4-BE49-F238E27FC236}">
                <a16:creationId xmlns:a16="http://schemas.microsoft.com/office/drawing/2014/main" id="{10E2A78B-1424-45C0-A97F-7BAE718624DE}"/>
              </a:ext>
            </a:extLst>
          </p:cNvPr>
          <p:cNvGrpSpPr/>
          <p:nvPr/>
        </p:nvGrpSpPr>
        <p:grpSpPr>
          <a:xfrm>
            <a:off x="514845" y="2128320"/>
            <a:ext cx="3156843" cy="914400"/>
            <a:chOff x="365760" y="3429000"/>
            <a:chExt cx="3156843" cy="914400"/>
          </a:xfrm>
        </p:grpSpPr>
        <p:grpSp>
          <p:nvGrpSpPr>
            <p:cNvPr id="19" name="Group 18">
              <a:extLst>
                <a:ext uri="{FF2B5EF4-FFF2-40B4-BE49-F238E27FC236}">
                  <a16:creationId xmlns:a16="http://schemas.microsoft.com/office/drawing/2014/main" id="{B8FA7BCA-6AAA-46F4-A3BA-1E5A31758610}"/>
                </a:ext>
              </a:extLst>
            </p:cNvPr>
            <p:cNvGrpSpPr/>
            <p:nvPr/>
          </p:nvGrpSpPr>
          <p:grpSpPr>
            <a:xfrm>
              <a:off x="365760" y="3429000"/>
              <a:ext cx="3156843" cy="914400"/>
              <a:chOff x="284169" y="5475626"/>
              <a:chExt cx="2852275" cy="914400"/>
            </a:xfrm>
          </p:grpSpPr>
          <p:sp>
            <p:nvSpPr>
              <p:cNvPr id="20" name="Rounded Rectangle 3">
                <a:extLst>
                  <a:ext uri="{FF2B5EF4-FFF2-40B4-BE49-F238E27FC236}">
                    <a16:creationId xmlns:a16="http://schemas.microsoft.com/office/drawing/2014/main" id="{01E61FE9-F80E-406A-A2F0-D81207FDF206}"/>
                  </a:ext>
                </a:extLst>
              </p:cNvPr>
              <p:cNvSpPr/>
              <p:nvPr/>
            </p:nvSpPr>
            <p:spPr>
              <a:xfrm>
                <a:off x="840760" y="5596766"/>
                <a:ext cx="2213252" cy="67533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cs typeface="Calibri" panose="020F0502020204030204" pitchFamily="34" charset="0"/>
                </a:endParaRPr>
              </a:p>
            </p:txBody>
          </p:sp>
          <p:sp>
            <p:nvSpPr>
              <p:cNvPr id="21" name="Rectangle 20">
                <a:extLst>
                  <a:ext uri="{FF2B5EF4-FFF2-40B4-BE49-F238E27FC236}">
                    <a16:creationId xmlns:a16="http://schemas.microsoft.com/office/drawing/2014/main" id="{3724BF43-9371-40B7-AE21-1E94E28C165F}"/>
                  </a:ext>
                </a:extLst>
              </p:cNvPr>
              <p:cNvSpPr/>
              <p:nvPr/>
            </p:nvSpPr>
            <p:spPr>
              <a:xfrm>
                <a:off x="1087393" y="5605470"/>
                <a:ext cx="2049051" cy="246221"/>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00" b="1" i="0" u="none" strike="noStrike" kern="1200" cap="none" spc="150" normalizeH="0" baseline="0" noProof="0" dirty="0">
                  <a:ln>
                    <a:noFill/>
                  </a:ln>
                  <a:solidFill>
                    <a:schemeClr val="bg1"/>
                  </a:solidFill>
                  <a:effectLst/>
                  <a:uLnTx/>
                  <a:uFillTx/>
                  <a:ea typeface="Verdana" panose="020B0604030504040204" pitchFamily="34" charset="0"/>
                  <a:cs typeface="Calibri" panose="020F0502020204030204" pitchFamily="34" charset="0"/>
                </a:endParaRPr>
              </a:p>
            </p:txBody>
          </p:sp>
          <p:sp>
            <p:nvSpPr>
              <p:cNvPr id="22" name="Oval 21">
                <a:extLst>
                  <a:ext uri="{FF2B5EF4-FFF2-40B4-BE49-F238E27FC236}">
                    <a16:creationId xmlns:a16="http://schemas.microsoft.com/office/drawing/2014/main" id="{C5107888-5331-4C02-A647-B9C4D49AC303}"/>
                  </a:ext>
                </a:extLst>
              </p:cNvPr>
              <p:cNvSpPr/>
              <p:nvPr/>
            </p:nvSpPr>
            <p:spPr>
              <a:xfrm>
                <a:off x="284169" y="5475626"/>
                <a:ext cx="826180" cy="914400"/>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cs typeface="Calibri" panose="020F0502020204030204" pitchFamily="34" charset="0"/>
                </a:endParaRPr>
              </a:p>
            </p:txBody>
          </p:sp>
          <p:pic>
            <p:nvPicPr>
              <p:cNvPr id="23" name="Picture 22">
                <a:extLst>
                  <a:ext uri="{FF2B5EF4-FFF2-40B4-BE49-F238E27FC236}">
                    <a16:creationId xmlns:a16="http://schemas.microsoft.com/office/drawing/2014/main" id="{AAE5E567-8072-4C20-9585-AA04873D68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171" y="5600128"/>
                <a:ext cx="640080" cy="640080"/>
              </a:xfrm>
              <a:prstGeom prst="rect">
                <a:avLst/>
              </a:prstGeom>
            </p:spPr>
          </p:pic>
        </p:grpSp>
        <p:sp>
          <p:nvSpPr>
            <p:cNvPr id="3" name="Rectangle 2">
              <a:extLst>
                <a:ext uri="{FF2B5EF4-FFF2-40B4-BE49-F238E27FC236}">
                  <a16:creationId xmlns:a16="http://schemas.microsoft.com/office/drawing/2014/main" id="{B238F4B7-17E7-4E60-B38E-38FBDB1145EE}"/>
                </a:ext>
              </a:extLst>
            </p:cNvPr>
            <p:cNvSpPr/>
            <p:nvPr/>
          </p:nvSpPr>
          <p:spPr>
            <a:xfrm>
              <a:off x="1312870" y="3572149"/>
              <a:ext cx="2074102" cy="600164"/>
            </a:xfrm>
            <a:prstGeom prst="rect">
              <a:avLst/>
            </a:prstGeom>
          </p:spPr>
          <p:txBody>
            <a:bodyPr wrap="square">
              <a:spAutoFit/>
            </a:bodyPr>
            <a:lstStyle/>
            <a:p>
              <a:r>
                <a:rPr lang="en-US" sz="1100" b="1" dirty="0">
                  <a:solidFill>
                    <a:schemeClr val="bg1"/>
                  </a:solidFill>
                </a:rPr>
                <a:t>Natural Gas Pipeline Access in New England and New York</a:t>
              </a:r>
            </a:p>
          </p:txBody>
        </p:sp>
      </p:grpSp>
      <p:grpSp>
        <p:nvGrpSpPr>
          <p:cNvPr id="29" name="Group 28">
            <a:extLst>
              <a:ext uri="{FF2B5EF4-FFF2-40B4-BE49-F238E27FC236}">
                <a16:creationId xmlns:a16="http://schemas.microsoft.com/office/drawing/2014/main" id="{A24F9C86-BBD0-48EB-A0EC-36E4CA9FC17C}"/>
              </a:ext>
            </a:extLst>
          </p:cNvPr>
          <p:cNvGrpSpPr/>
          <p:nvPr/>
        </p:nvGrpSpPr>
        <p:grpSpPr>
          <a:xfrm>
            <a:off x="540938" y="3152418"/>
            <a:ext cx="3104657" cy="914400"/>
            <a:chOff x="326714" y="3772991"/>
            <a:chExt cx="3104657" cy="914400"/>
          </a:xfrm>
        </p:grpSpPr>
        <p:grpSp>
          <p:nvGrpSpPr>
            <p:cNvPr id="24" name="Group 23">
              <a:extLst>
                <a:ext uri="{FF2B5EF4-FFF2-40B4-BE49-F238E27FC236}">
                  <a16:creationId xmlns:a16="http://schemas.microsoft.com/office/drawing/2014/main" id="{53496810-EA57-4C33-A4D5-EE8CBF4E8E80}"/>
                </a:ext>
              </a:extLst>
            </p:cNvPr>
            <p:cNvGrpSpPr/>
            <p:nvPr/>
          </p:nvGrpSpPr>
          <p:grpSpPr>
            <a:xfrm>
              <a:off x="326714" y="3772991"/>
              <a:ext cx="3104657" cy="914400"/>
              <a:chOff x="3374033" y="5471113"/>
              <a:chExt cx="2805124" cy="914400"/>
            </a:xfrm>
          </p:grpSpPr>
          <p:sp>
            <p:nvSpPr>
              <p:cNvPr id="25" name="Rounded Rectangle 36">
                <a:extLst>
                  <a:ext uri="{FF2B5EF4-FFF2-40B4-BE49-F238E27FC236}">
                    <a16:creationId xmlns:a16="http://schemas.microsoft.com/office/drawing/2014/main" id="{72372150-8D94-4909-9E90-B7951E016426}"/>
                  </a:ext>
                </a:extLst>
              </p:cNvPr>
              <p:cNvSpPr/>
              <p:nvPr/>
            </p:nvSpPr>
            <p:spPr>
              <a:xfrm>
                <a:off x="3930623" y="5538279"/>
                <a:ext cx="2248532" cy="67533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cs typeface="Calibri" panose="020F0502020204030204" pitchFamily="34" charset="0"/>
                </a:endParaRPr>
              </a:p>
            </p:txBody>
          </p:sp>
          <p:sp>
            <p:nvSpPr>
              <p:cNvPr id="26" name="Rectangle 25">
                <a:extLst>
                  <a:ext uri="{FF2B5EF4-FFF2-40B4-BE49-F238E27FC236}">
                    <a16:creationId xmlns:a16="http://schemas.microsoft.com/office/drawing/2014/main" id="{5B68C925-EE66-406F-97ED-60BD459081F4}"/>
                  </a:ext>
                </a:extLst>
              </p:cNvPr>
              <p:cNvSpPr/>
              <p:nvPr/>
            </p:nvSpPr>
            <p:spPr>
              <a:xfrm>
                <a:off x="4224931" y="5698293"/>
                <a:ext cx="1954226" cy="246221"/>
              </a:xfrm>
              <a:prstGeom prst="rect">
                <a:avLst/>
              </a:prstGeom>
            </p:spPr>
            <p:txBody>
              <a:bodyPr wrap="square">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kumimoji="0" lang="en-US" sz="1000" b="1" i="0" u="none" strike="noStrike" kern="1200" cap="none" spc="150" normalizeH="0" baseline="0" noProof="0" dirty="0">
                  <a:ln>
                    <a:noFill/>
                  </a:ln>
                  <a:solidFill>
                    <a:schemeClr val="bg1"/>
                  </a:solidFill>
                  <a:effectLst/>
                  <a:uLnTx/>
                  <a:uFillTx/>
                  <a:ea typeface="Open Sans" panose="020B0606030504020204" pitchFamily="34" charset="0"/>
                  <a:cs typeface="Calibri" panose="020F0502020204030204" pitchFamily="34" charset="0"/>
                </a:endParaRPr>
              </a:p>
            </p:txBody>
          </p:sp>
          <p:sp>
            <p:nvSpPr>
              <p:cNvPr id="27" name="Oval 26">
                <a:extLst>
                  <a:ext uri="{FF2B5EF4-FFF2-40B4-BE49-F238E27FC236}">
                    <a16:creationId xmlns:a16="http://schemas.microsoft.com/office/drawing/2014/main" id="{B139B8B1-1A42-4B87-A674-66FA53D4225B}"/>
                  </a:ext>
                </a:extLst>
              </p:cNvPr>
              <p:cNvSpPr/>
              <p:nvPr/>
            </p:nvSpPr>
            <p:spPr>
              <a:xfrm>
                <a:off x="3374033" y="5471113"/>
                <a:ext cx="826180" cy="914400"/>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cs typeface="Calibri" panose="020F0502020204030204" pitchFamily="34" charset="0"/>
                </a:endParaRPr>
              </a:p>
            </p:txBody>
          </p:sp>
          <p:pic>
            <p:nvPicPr>
              <p:cNvPr id="28" name="Picture 27">
                <a:extLst>
                  <a:ext uri="{FF2B5EF4-FFF2-40B4-BE49-F238E27FC236}">
                    <a16:creationId xmlns:a16="http://schemas.microsoft.com/office/drawing/2014/main" id="{DE2444A3-7E65-487E-95F1-E3219726F452}"/>
                  </a:ext>
                </a:extLst>
              </p:cNvPr>
              <p:cNvPicPr>
                <a:picLocks noChangeAspect="1"/>
              </p:cNvPicPr>
              <p:nvPr/>
            </p:nvPicPr>
            <p:blipFill rotWithShape="1">
              <a:blip r:embed="rId4">
                <a:extLst>
                  <a:ext uri="{28A0092B-C50C-407E-A947-70E740481C1C}">
                    <a14:useLocalDpi xmlns:a14="http://schemas.microsoft.com/office/drawing/2010/main" val="0"/>
                  </a:ext>
                </a:extLst>
              </a:blip>
              <a:srcRect t="28537" b="33829"/>
              <a:stretch/>
            </p:blipFill>
            <p:spPr>
              <a:xfrm>
                <a:off x="3401969" y="5769993"/>
                <a:ext cx="822960" cy="309711"/>
              </a:xfrm>
              <a:prstGeom prst="rect">
                <a:avLst/>
              </a:prstGeom>
            </p:spPr>
          </p:pic>
        </p:grpSp>
        <p:sp>
          <p:nvSpPr>
            <p:cNvPr id="6" name="Rectangle 5">
              <a:extLst>
                <a:ext uri="{FF2B5EF4-FFF2-40B4-BE49-F238E27FC236}">
                  <a16:creationId xmlns:a16="http://schemas.microsoft.com/office/drawing/2014/main" id="{A921F1DE-5D97-49E1-B184-CADE407ED6AF}"/>
                </a:ext>
              </a:extLst>
            </p:cNvPr>
            <p:cNvSpPr/>
            <p:nvPr/>
          </p:nvSpPr>
          <p:spPr>
            <a:xfrm>
              <a:off x="1236192" y="4049100"/>
              <a:ext cx="2156360" cy="261610"/>
            </a:xfrm>
            <a:prstGeom prst="rect">
              <a:avLst/>
            </a:prstGeom>
          </p:spPr>
          <p:txBody>
            <a:bodyPr wrap="none">
              <a:spAutoFit/>
            </a:bodyPr>
            <a:lstStyle/>
            <a:p>
              <a:r>
                <a:rPr lang="en-US" sz="1100" b="1" dirty="0">
                  <a:solidFill>
                    <a:schemeClr val="bg1"/>
                  </a:solidFill>
                </a:rPr>
                <a:t>Port of Houston Capacity</a:t>
              </a:r>
            </a:p>
          </p:txBody>
        </p:sp>
      </p:grpSp>
      <p:grpSp>
        <p:nvGrpSpPr>
          <p:cNvPr id="8" name="Group 7">
            <a:extLst>
              <a:ext uri="{FF2B5EF4-FFF2-40B4-BE49-F238E27FC236}">
                <a16:creationId xmlns:a16="http://schemas.microsoft.com/office/drawing/2014/main" id="{7BCB0946-C6C6-409D-AEB3-D833F7A82C8C}"/>
              </a:ext>
            </a:extLst>
          </p:cNvPr>
          <p:cNvGrpSpPr/>
          <p:nvPr/>
        </p:nvGrpSpPr>
        <p:grpSpPr>
          <a:xfrm>
            <a:off x="569898" y="4176516"/>
            <a:ext cx="3046737" cy="914400"/>
            <a:chOff x="384632" y="4806878"/>
            <a:chExt cx="3046737" cy="914400"/>
          </a:xfrm>
        </p:grpSpPr>
        <p:grpSp>
          <p:nvGrpSpPr>
            <p:cNvPr id="14" name="Group 13">
              <a:extLst>
                <a:ext uri="{FF2B5EF4-FFF2-40B4-BE49-F238E27FC236}">
                  <a16:creationId xmlns:a16="http://schemas.microsoft.com/office/drawing/2014/main" id="{0D7BC539-EC87-48AA-AA84-477AFC959E26}"/>
                </a:ext>
              </a:extLst>
            </p:cNvPr>
            <p:cNvGrpSpPr/>
            <p:nvPr/>
          </p:nvGrpSpPr>
          <p:grpSpPr>
            <a:xfrm>
              <a:off x="384632" y="4806878"/>
              <a:ext cx="3046737" cy="914400"/>
              <a:chOff x="6254190" y="5523181"/>
              <a:chExt cx="2750995" cy="914400"/>
            </a:xfrm>
          </p:grpSpPr>
          <p:sp>
            <p:nvSpPr>
              <p:cNvPr id="15" name="Rounded Rectangle 37">
                <a:extLst>
                  <a:ext uri="{FF2B5EF4-FFF2-40B4-BE49-F238E27FC236}">
                    <a16:creationId xmlns:a16="http://schemas.microsoft.com/office/drawing/2014/main" id="{6734EB5F-5B84-4AD4-BCDE-74551341AE4C}"/>
                  </a:ext>
                </a:extLst>
              </p:cNvPr>
              <p:cNvSpPr/>
              <p:nvPr/>
            </p:nvSpPr>
            <p:spPr>
              <a:xfrm>
                <a:off x="6828810" y="5624354"/>
                <a:ext cx="2176375" cy="67533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FFFFFF"/>
                  </a:solidFill>
                  <a:effectLst/>
                  <a:uLnTx/>
                  <a:uFillTx/>
                  <a:cs typeface="Calibri" panose="020F0502020204030204" pitchFamily="34" charset="0"/>
                </a:endParaRPr>
              </a:p>
            </p:txBody>
          </p:sp>
          <p:sp>
            <p:nvSpPr>
              <p:cNvPr id="17" name="Oval 16">
                <a:extLst>
                  <a:ext uri="{FF2B5EF4-FFF2-40B4-BE49-F238E27FC236}">
                    <a16:creationId xmlns:a16="http://schemas.microsoft.com/office/drawing/2014/main" id="{04272C5B-E31C-4232-B2C0-A86963E1A549}"/>
                  </a:ext>
                </a:extLst>
              </p:cNvPr>
              <p:cNvSpPr/>
              <p:nvPr/>
            </p:nvSpPr>
            <p:spPr>
              <a:xfrm>
                <a:off x="6254190" y="5523181"/>
                <a:ext cx="825641" cy="914400"/>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cs typeface="Calibri" panose="020F0502020204030204" pitchFamily="34" charset="0"/>
                </a:endParaRPr>
              </a:p>
            </p:txBody>
          </p:sp>
          <p:pic>
            <p:nvPicPr>
              <p:cNvPr id="18" name="Picture 2" descr="Image result for lng export terminal icon">
                <a:extLst>
                  <a:ext uri="{FF2B5EF4-FFF2-40B4-BE49-F238E27FC236}">
                    <a16:creationId xmlns:a16="http://schemas.microsoft.com/office/drawing/2014/main" id="{91332DD8-3A02-497F-9807-402E79E020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0521" b="22511"/>
              <a:stretch/>
            </p:blipFill>
            <p:spPr bwMode="auto">
              <a:xfrm>
                <a:off x="6348925" y="5771010"/>
                <a:ext cx="640080" cy="382953"/>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a:extLst>
                <a:ext uri="{FF2B5EF4-FFF2-40B4-BE49-F238E27FC236}">
                  <a16:creationId xmlns:a16="http://schemas.microsoft.com/office/drawing/2014/main" id="{D8444C7F-B58A-4F07-836C-2D7F5CC95A34}"/>
                </a:ext>
              </a:extLst>
            </p:cNvPr>
            <p:cNvSpPr/>
            <p:nvPr/>
          </p:nvSpPr>
          <p:spPr>
            <a:xfrm>
              <a:off x="1388647" y="5043145"/>
              <a:ext cx="1913888" cy="430887"/>
            </a:xfrm>
            <a:prstGeom prst="rect">
              <a:avLst/>
            </a:prstGeom>
          </p:spPr>
          <p:txBody>
            <a:bodyPr wrap="square">
              <a:spAutoFit/>
            </a:bodyPr>
            <a:lstStyle/>
            <a:p>
              <a:r>
                <a:rPr lang="en-US" sz="1100" b="1" dirty="0">
                  <a:solidFill>
                    <a:schemeClr val="bg1"/>
                  </a:solidFill>
                </a:rPr>
                <a:t>Oil and Natural Gas Export Capability</a:t>
              </a:r>
            </a:p>
          </p:txBody>
        </p:sp>
      </p:grpSp>
      <p:sp>
        <p:nvSpPr>
          <p:cNvPr id="85" name="Rectangle 84">
            <a:extLst>
              <a:ext uri="{FF2B5EF4-FFF2-40B4-BE49-F238E27FC236}">
                <a16:creationId xmlns:a16="http://schemas.microsoft.com/office/drawing/2014/main" id="{5434BA4A-B0E5-48D4-BCE7-E53614F1D1DF}"/>
              </a:ext>
            </a:extLst>
          </p:cNvPr>
          <p:cNvSpPr/>
          <p:nvPr/>
        </p:nvSpPr>
        <p:spPr>
          <a:xfrm>
            <a:off x="496957" y="1802028"/>
            <a:ext cx="3705864" cy="307777"/>
          </a:xfrm>
          <a:prstGeom prst="rect">
            <a:avLst/>
          </a:prstGeom>
        </p:spPr>
        <p:txBody>
          <a:bodyPr wrap="square">
            <a:spAutoFit/>
          </a:bodyPr>
          <a:lstStyle/>
          <a:p>
            <a:pPr algn="ctr">
              <a:spcBef>
                <a:spcPts val="600"/>
              </a:spcBef>
              <a:buSzPct val="100000"/>
            </a:pPr>
            <a:r>
              <a:rPr lang="en-US" sz="1400" b="1" dirty="0"/>
              <a:t>Critical Infrastructure Bottlenecks</a:t>
            </a:r>
            <a:endParaRPr lang="en-US" sz="1400" dirty="0"/>
          </a:p>
        </p:txBody>
      </p:sp>
      <p:sp>
        <p:nvSpPr>
          <p:cNvPr id="87" name="Rectangle 86">
            <a:extLst>
              <a:ext uri="{FF2B5EF4-FFF2-40B4-BE49-F238E27FC236}">
                <a16:creationId xmlns:a16="http://schemas.microsoft.com/office/drawing/2014/main" id="{B9CF3B95-028E-49D5-B4DD-573592147998}"/>
              </a:ext>
            </a:extLst>
          </p:cNvPr>
          <p:cNvSpPr/>
          <p:nvPr/>
        </p:nvSpPr>
        <p:spPr>
          <a:xfrm>
            <a:off x="4907943" y="1802028"/>
            <a:ext cx="3440930" cy="307777"/>
          </a:xfrm>
          <a:prstGeom prst="rect">
            <a:avLst/>
          </a:prstGeom>
        </p:spPr>
        <p:txBody>
          <a:bodyPr wrap="square">
            <a:spAutoFit/>
          </a:bodyPr>
          <a:lstStyle/>
          <a:p>
            <a:pPr algn="ctr">
              <a:spcBef>
                <a:spcPts val="600"/>
              </a:spcBef>
              <a:buSzPct val="100000"/>
            </a:pPr>
            <a:r>
              <a:rPr lang="en-US" sz="1400" b="1" dirty="0"/>
              <a:t>Takeaway Capacity Limitations</a:t>
            </a:r>
          </a:p>
        </p:txBody>
      </p:sp>
      <p:sp>
        <p:nvSpPr>
          <p:cNvPr id="36" name="Rectangle 35">
            <a:extLst>
              <a:ext uri="{FF2B5EF4-FFF2-40B4-BE49-F238E27FC236}">
                <a16:creationId xmlns:a16="http://schemas.microsoft.com/office/drawing/2014/main" id="{BA70FA42-D3CE-4318-8402-1EB379DD721E}"/>
              </a:ext>
            </a:extLst>
          </p:cNvPr>
          <p:cNvSpPr/>
          <p:nvPr/>
        </p:nvSpPr>
        <p:spPr>
          <a:xfrm>
            <a:off x="629738" y="673601"/>
            <a:ext cx="1364476" cy="307777"/>
          </a:xfrm>
          <a:prstGeom prst="rect">
            <a:avLst/>
          </a:prstGeom>
          <a:solidFill>
            <a:schemeClr val="bg1"/>
          </a:solidFill>
        </p:spPr>
        <p:txBody>
          <a:bodyPr wrap="none">
            <a:spAutoFit/>
          </a:bodyPr>
          <a:lstStyle/>
          <a:p>
            <a:pPr>
              <a:spcAft>
                <a:spcPts val="600"/>
              </a:spcAft>
            </a:pPr>
            <a:r>
              <a:rPr lang="en-US" sz="1400" b="1" dirty="0"/>
              <a:t>Key Finding</a:t>
            </a:r>
            <a:endParaRPr lang="en-US" sz="1400" dirty="0"/>
          </a:p>
        </p:txBody>
      </p:sp>
      <p:sp>
        <p:nvSpPr>
          <p:cNvPr id="37" name="Rectangle 36">
            <a:extLst>
              <a:ext uri="{FF2B5EF4-FFF2-40B4-BE49-F238E27FC236}">
                <a16:creationId xmlns:a16="http://schemas.microsoft.com/office/drawing/2014/main" id="{78728B69-2655-4112-94D2-B33986752057}"/>
              </a:ext>
            </a:extLst>
          </p:cNvPr>
          <p:cNvSpPr/>
          <p:nvPr/>
        </p:nvSpPr>
        <p:spPr>
          <a:xfrm>
            <a:off x="4572000" y="5436616"/>
            <a:ext cx="4051346" cy="1054135"/>
          </a:xfrm>
          <a:prstGeom prst="rect">
            <a:avLst/>
          </a:prstGeom>
          <a:solidFill>
            <a:schemeClr val="bg1">
              <a:lumMod val="95000"/>
            </a:schemeClr>
          </a:solidFill>
        </p:spPr>
        <p:txBody>
          <a:bodyPr wrap="square">
            <a:spAutoFit/>
          </a:bodyPr>
          <a:lstStyle/>
          <a:p>
            <a:r>
              <a:rPr lang="en-US" sz="1250" b="1" dirty="0"/>
              <a:t>Enabling US LNG Exports will require</a:t>
            </a:r>
            <a:r>
              <a:rPr lang="en-US" sz="1250" dirty="0"/>
              <a:t>:</a:t>
            </a:r>
          </a:p>
          <a:p>
            <a:pPr marL="365760" lvl="1" indent="-171450">
              <a:buFont typeface="Arial" panose="020B0604020202020204" pitchFamily="34" charset="0"/>
              <a:buChar char="•"/>
            </a:pPr>
            <a:r>
              <a:rPr lang="en-US" sz="1250" dirty="0"/>
              <a:t>Additional liquefaction, terminal, storage, and waterway capacity</a:t>
            </a:r>
          </a:p>
          <a:p>
            <a:pPr marL="365760" lvl="1" indent="-171450">
              <a:buFont typeface="Arial" panose="020B0604020202020204" pitchFamily="34" charset="0"/>
              <a:buChar char="•"/>
            </a:pPr>
            <a:r>
              <a:rPr lang="en-US" sz="1250" dirty="0"/>
              <a:t>Increased pipeline capacity from producing fields to the new export terminals</a:t>
            </a:r>
          </a:p>
        </p:txBody>
      </p:sp>
      <p:sp>
        <p:nvSpPr>
          <p:cNvPr id="38" name="Rectangle 37">
            <a:extLst>
              <a:ext uri="{FF2B5EF4-FFF2-40B4-BE49-F238E27FC236}">
                <a16:creationId xmlns:a16="http://schemas.microsoft.com/office/drawing/2014/main" id="{8CB907C6-1072-4951-BC00-7D6940EFB765}"/>
              </a:ext>
            </a:extLst>
          </p:cNvPr>
          <p:cNvSpPr/>
          <p:nvPr/>
        </p:nvSpPr>
        <p:spPr>
          <a:xfrm>
            <a:off x="365760" y="5436616"/>
            <a:ext cx="3949628" cy="1054135"/>
          </a:xfrm>
          <a:prstGeom prst="rect">
            <a:avLst/>
          </a:prstGeom>
          <a:solidFill>
            <a:schemeClr val="bg1">
              <a:lumMod val="95000"/>
            </a:schemeClr>
          </a:solidFill>
        </p:spPr>
        <p:txBody>
          <a:bodyPr wrap="square">
            <a:spAutoFit/>
          </a:bodyPr>
          <a:lstStyle/>
          <a:p>
            <a:r>
              <a:rPr lang="en-US" sz="1250" b="1" dirty="0"/>
              <a:t>Enabling US Liquids Exports will require:</a:t>
            </a:r>
          </a:p>
          <a:p>
            <a:pPr marL="365760" lvl="1" indent="-171450">
              <a:buFont typeface="Arial" panose="020B0604020202020204" pitchFamily="34" charset="0"/>
              <a:buChar char="•"/>
            </a:pPr>
            <a:r>
              <a:rPr lang="en-US" sz="1250" dirty="0"/>
              <a:t>New greenfield pipelines</a:t>
            </a:r>
          </a:p>
          <a:p>
            <a:pPr marL="365760" lvl="1" indent="-171450">
              <a:buFont typeface="Arial" panose="020B0604020202020204" pitchFamily="34" charset="0"/>
              <a:buChar char="•"/>
            </a:pPr>
            <a:r>
              <a:rPr lang="en-US" sz="1250" dirty="0"/>
              <a:t>Additional expansion of existing pipelines</a:t>
            </a:r>
          </a:p>
          <a:p>
            <a:pPr marL="365760" lvl="1" indent="-171450">
              <a:buFont typeface="Arial" panose="020B0604020202020204" pitchFamily="34" charset="0"/>
              <a:buChar char="•"/>
            </a:pPr>
            <a:r>
              <a:rPr lang="en-US" sz="1250" dirty="0"/>
              <a:t>Increased marine terminal and waterway capacity</a:t>
            </a:r>
          </a:p>
        </p:txBody>
      </p:sp>
      <p:sp>
        <p:nvSpPr>
          <p:cNvPr id="4" name="Isosceles Triangle 3">
            <a:extLst>
              <a:ext uri="{FF2B5EF4-FFF2-40B4-BE49-F238E27FC236}">
                <a16:creationId xmlns:a16="http://schemas.microsoft.com/office/drawing/2014/main" id="{AF20D600-9F7C-4C1D-A89F-1FD44CD7D467}"/>
              </a:ext>
            </a:extLst>
          </p:cNvPr>
          <p:cNvSpPr/>
          <p:nvPr/>
        </p:nvSpPr>
        <p:spPr bwMode="gray">
          <a:xfrm>
            <a:off x="365760" y="4962966"/>
            <a:ext cx="8208342" cy="409544"/>
          </a:xfrm>
          <a:prstGeom prst="triangle">
            <a:avLst>
              <a:gd name="adj" fmla="val 24826"/>
            </a:avLst>
          </a:prstGeom>
          <a:solidFill>
            <a:schemeClr val="accent3">
              <a:lumMod val="20000"/>
              <a:lumOff val="8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Tree>
    <p:extLst>
      <p:ext uri="{BB962C8B-B14F-4D97-AF65-F5344CB8AC3E}">
        <p14:creationId xmlns:p14="http://schemas.microsoft.com/office/powerpoint/2010/main" val="1323467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ACFE-857E-4127-8AC1-4F5AF8D768A0}"/>
              </a:ext>
            </a:extLst>
          </p:cNvPr>
          <p:cNvSpPr>
            <a:spLocks noGrp="1"/>
          </p:cNvSpPr>
          <p:nvPr>
            <p:ph type="title"/>
          </p:nvPr>
        </p:nvSpPr>
        <p:spPr>
          <a:xfrm>
            <a:off x="352425" y="308321"/>
            <a:ext cx="8439150" cy="698501"/>
          </a:xfrm>
        </p:spPr>
        <p:txBody>
          <a:bodyPr/>
          <a:lstStyle/>
          <a:p>
            <a:r>
              <a:rPr lang="en-US" sz="2200" dirty="0">
                <a:solidFill>
                  <a:prstClr val="black"/>
                </a:solidFill>
                <a:cs typeface="Arial" panose="020B0604020202020204" pitchFamily="34" charset="0"/>
              </a:rPr>
              <a:t>Labor Shortages and L</a:t>
            </a:r>
            <a:r>
              <a:rPr lang="en-US" sz="2200" dirty="0">
                <a:solidFill>
                  <a:prstClr val="black"/>
                </a:solidFill>
                <a:ea typeface="Verdana" panose="020B0604030504040204" pitchFamily="34" charset="0"/>
                <a:cs typeface="Arial" panose="020B0604020202020204" pitchFamily="34" charset="0"/>
              </a:rPr>
              <a:t>ack of Specialized Skillsets</a:t>
            </a:r>
            <a:endParaRPr lang="en-US" sz="2200" dirty="0"/>
          </a:p>
        </p:txBody>
      </p:sp>
      <p:sp>
        <p:nvSpPr>
          <p:cNvPr id="4" name="TextBox 3">
            <a:extLst>
              <a:ext uri="{FF2B5EF4-FFF2-40B4-BE49-F238E27FC236}">
                <a16:creationId xmlns:a16="http://schemas.microsoft.com/office/drawing/2014/main" id="{51A4847E-DD76-454B-A368-3CC990C7CD60}"/>
              </a:ext>
            </a:extLst>
          </p:cNvPr>
          <p:cNvSpPr txBox="1"/>
          <p:nvPr/>
        </p:nvSpPr>
        <p:spPr>
          <a:xfrm>
            <a:off x="302730" y="901418"/>
            <a:ext cx="8636838" cy="830997"/>
          </a:xfrm>
          <a:prstGeom prst="rect">
            <a:avLst/>
          </a:prstGeom>
          <a:noFill/>
          <a:ln w="19050">
            <a:solidFill>
              <a:schemeClr val="accent4"/>
            </a:solidFill>
          </a:ln>
        </p:spPr>
        <p:txBody>
          <a:bodyPr wrap="square" lIns="91440" tIns="91440" rIns="91440" bIns="91440" rtlCol="0">
            <a:spAutoFit/>
          </a:bodyPr>
          <a:lstStyle/>
          <a:p>
            <a:pPr lvl="0">
              <a:buSzPct val="25000"/>
              <a:defRPr/>
            </a:pPr>
            <a:r>
              <a:rPr lang="en-US" sz="1400" dirty="0">
                <a:solidFill>
                  <a:prstClr val="black"/>
                </a:solidFill>
                <a:cs typeface="Arial" panose="020B0604020202020204" pitchFamily="34" charset="0"/>
              </a:rPr>
              <a:t>It is becoming increasingly challenging to keep pace with hiring and developing a well-qualified workforce to build and maintain existing and future infrastructure. This skilled labor shortage will continue to grow as the current workforce continues to retire.</a:t>
            </a:r>
            <a:endParaRPr lang="en-US" sz="1400" dirty="0">
              <a:solidFill>
                <a:srgbClr val="FF0000"/>
              </a:solidFill>
              <a:cs typeface="Arial" panose="020B0604020202020204" pitchFamily="34" charset="0"/>
            </a:endParaRPr>
          </a:p>
        </p:txBody>
      </p:sp>
      <p:sp>
        <p:nvSpPr>
          <p:cNvPr id="6" name="Arc 5">
            <a:extLst>
              <a:ext uri="{FF2B5EF4-FFF2-40B4-BE49-F238E27FC236}">
                <a16:creationId xmlns:a16="http://schemas.microsoft.com/office/drawing/2014/main" id="{0EA3D6FA-8B83-402F-8BCF-BA89B499C03D}"/>
              </a:ext>
            </a:extLst>
          </p:cNvPr>
          <p:cNvSpPr/>
          <p:nvPr/>
        </p:nvSpPr>
        <p:spPr bwMode="gray">
          <a:xfrm>
            <a:off x="2328421" y="1996414"/>
            <a:ext cx="4392890" cy="1868192"/>
          </a:xfrm>
          <a:prstGeom prst="arc">
            <a:avLst>
              <a:gd name="adj1" fmla="val 11400237"/>
              <a:gd name="adj2" fmla="val 21235583"/>
            </a:avLst>
          </a:prstGeom>
          <a:ln w="38100">
            <a:solidFill>
              <a:schemeClr val="bg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solidFill>
                <a:srgbClr val="000000"/>
              </a:solidFill>
            </a:endParaRPr>
          </a:p>
        </p:txBody>
      </p:sp>
      <p:grpSp>
        <p:nvGrpSpPr>
          <p:cNvPr id="15" name="Group 14">
            <a:extLst>
              <a:ext uri="{FF2B5EF4-FFF2-40B4-BE49-F238E27FC236}">
                <a16:creationId xmlns:a16="http://schemas.microsoft.com/office/drawing/2014/main" id="{8E75A8B9-1BE0-413D-B521-25E7C615034D}"/>
              </a:ext>
            </a:extLst>
          </p:cNvPr>
          <p:cNvGrpSpPr/>
          <p:nvPr/>
        </p:nvGrpSpPr>
        <p:grpSpPr>
          <a:xfrm>
            <a:off x="453475" y="2720015"/>
            <a:ext cx="8434737" cy="3313034"/>
            <a:chOff x="613229" y="2536792"/>
            <a:chExt cx="8434737" cy="3313034"/>
          </a:xfrm>
        </p:grpSpPr>
        <p:sp>
          <p:nvSpPr>
            <p:cNvPr id="7" name="Rectangle 6">
              <a:extLst>
                <a:ext uri="{FF2B5EF4-FFF2-40B4-BE49-F238E27FC236}">
                  <a16:creationId xmlns:a16="http://schemas.microsoft.com/office/drawing/2014/main" id="{B72C871C-B17C-4AE0-A6F9-7684B3A1242E}"/>
                </a:ext>
              </a:extLst>
            </p:cNvPr>
            <p:cNvSpPr>
              <a:spLocks noChangeAspect="1"/>
            </p:cNvSpPr>
            <p:nvPr/>
          </p:nvSpPr>
          <p:spPr bwMode="gray">
            <a:xfrm>
              <a:off x="613229" y="2747289"/>
              <a:ext cx="3749040" cy="3102537"/>
            </a:xfrm>
            <a:prstGeom prst="rect">
              <a:avLst/>
            </a:prstGeom>
            <a:solidFill>
              <a:schemeClr val="bg1"/>
            </a:solidFill>
            <a:ln w="9525">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8900" tIns="365760" rIns="88900" bIns="88900" rtlCol="0" anchor="t"/>
            <a:lstStyle/>
            <a:p>
              <a:pPr marL="114300" lvl="1" indent="-114300">
                <a:spcBef>
                  <a:spcPts val="600"/>
                </a:spcBef>
                <a:buSzPct val="100000"/>
                <a:buFont typeface="Arial"/>
                <a:buChar char="•"/>
                <a:defRPr/>
              </a:pPr>
              <a:endParaRPr lang="en-US" sz="1000" dirty="0">
                <a:solidFill>
                  <a:schemeClr val="tx1"/>
                </a:solidFill>
              </a:endParaRPr>
            </a:p>
          </p:txBody>
        </p:sp>
        <p:sp>
          <p:nvSpPr>
            <p:cNvPr id="9" name="Rectangle 8">
              <a:extLst>
                <a:ext uri="{FF2B5EF4-FFF2-40B4-BE49-F238E27FC236}">
                  <a16:creationId xmlns:a16="http://schemas.microsoft.com/office/drawing/2014/main" id="{EB4C09CA-EF2E-44A7-BC89-0397BD8A5736}"/>
                </a:ext>
              </a:extLst>
            </p:cNvPr>
            <p:cNvSpPr>
              <a:spLocks noChangeAspect="1"/>
            </p:cNvSpPr>
            <p:nvPr/>
          </p:nvSpPr>
          <p:spPr bwMode="gray">
            <a:xfrm>
              <a:off x="4887798" y="2747290"/>
              <a:ext cx="3749040" cy="2598346"/>
            </a:xfrm>
            <a:prstGeom prst="rect">
              <a:avLst/>
            </a:prstGeom>
            <a:solidFill>
              <a:schemeClr val="bg1"/>
            </a:solidFill>
            <a:ln w="9525">
              <a:solidFill>
                <a:schemeClr val="accent6">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t"/>
            <a:lstStyle/>
            <a:p>
              <a:pPr marL="114300" lvl="1" indent="-114300">
                <a:spcBef>
                  <a:spcPts val="600"/>
                </a:spcBef>
                <a:buSzPct val="100000"/>
                <a:buFont typeface="Arial"/>
                <a:buChar char="•"/>
                <a:defRPr/>
              </a:pPr>
              <a:endParaRPr lang="en-US" sz="1000" dirty="0">
                <a:solidFill>
                  <a:schemeClr val="tx1"/>
                </a:solidFill>
              </a:endParaRPr>
            </a:p>
          </p:txBody>
        </p:sp>
        <p:sp>
          <p:nvSpPr>
            <p:cNvPr id="3" name="Rectangle 2">
              <a:extLst>
                <a:ext uri="{FF2B5EF4-FFF2-40B4-BE49-F238E27FC236}">
                  <a16:creationId xmlns:a16="http://schemas.microsoft.com/office/drawing/2014/main" id="{E4D95E97-D020-49BB-8ACA-3BAC308E4859}"/>
                </a:ext>
              </a:extLst>
            </p:cNvPr>
            <p:cNvSpPr/>
            <p:nvPr/>
          </p:nvSpPr>
          <p:spPr>
            <a:xfrm>
              <a:off x="699359" y="3024098"/>
              <a:ext cx="3545395" cy="2677656"/>
            </a:xfrm>
            <a:prstGeom prst="rect">
              <a:avLst/>
            </a:prstGeom>
          </p:spPr>
          <p:txBody>
            <a:bodyPr wrap="square">
              <a:spAutoFit/>
            </a:bodyPr>
            <a:lstStyle/>
            <a:p>
              <a:pPr marL="171450" indent="-171450">
                <a:buFont typeface="Arial" panose="020B0604020202020204" pitchFamily="34" charset="0"/>
                <a:buChar char="•"/>
              </a:pPr>
              <a:r>
                <a:rPr lang="en-US" sz="1400" dirty="0"/>
                <a:t>Continued energy market expansion is leading to a </a:t>
              </a:r>
              <a:r>
                <a:rPr lang="en-US" sz="1400" b="1" dirty="0"/>
                <a:t>need for skilled workers</a:t>
              </a:r>
            </a:p>
            <a:p>
              <a:pPr marL="171450" indent="-171450">
                <a:buFont typeface="Arial" panose="020B0604020202020204" pitchFamily="34" charset="0"/>
                <a:buChar char="•"/>
              </a:pPr>
              <a:endParaRPr lang="en-US" sz="1400" b="1" dirty="0"/>
            </a:p>
            <a:p>
              <a:pPr marL="171450" indent="-171450">
                <a:buFont typeface="Arial" panose="020B0604020202020204" pitchFamily="34" charset="0"/>
                <a:buChar char="•"/>
              </a:pPr>
              <a:r>
                <a:rPr lang="en-US" sz="1400" b="1" dirty="0"/>
                <a:t>Skilled labor shortage </a:t>
              </a:r>
              <a:r>
                <a:rPr lang="en-US" sz="1400" dirty="0"/>
                <a:t>is taking a toll on the oil and natural gas sector</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n-US" sz="1400" dirty="0"/>
                <a:t>Skilled labor is needed to build and maintain more than </a:t>
              </a:r>
              <a:r>
                <a:rPr lang="en-US" sz="1400" b="1" dirty="0"/>
                <a:t>2.5 million miles of pipelines and other critical infrastructure</a:t>
              </a:r>
              <a:r>
                <a:rPr lang="en-US" sz="1400" dirty="0"/>
                <a:t> </a:t>
              </a:r>
            </a:p>
          </p:txBody>
        </p:sp>
        <p:sp>
          <p:nvSpPr>
            <p:cNvPr id="5" name="Rectangle 4">
              <a:extLst>
                <a:ext uri="{FF2B5EF4-FFF2-40B4-BE49-F238E27FC236}">
                  <a16:creationId xmlns:a16="http://schemas.microsoft.com/office/drawing/2014/main" id="{340C376D-F91A-4235-966F-06B16034BBF0}"/>
                </a:ext>
              </a:extLst>
            </p:cNvPr>
            <p:cNvSpPr/>
            <p:nvPr/>
          </p:nvSpPr>
          <p:spPr>
            <a:xfrm>
              <a:off x="4982156" y="2957786"/>
              <a:ext cx="3560324" cy="2031325"/>
            </a:xfrm>
            <a:prstGeom prst="rect">
              <a:avLst/>
            </a:prstGeom>
          </p:spPr>
          <p:txBody>
            <a:bodyPr wrap="square">
              <a:spAutoFit/>
            </a:bodyPr>
            <a:lstStyle/>
            <a:p>
              <a:pPr marL="285750" indent="-285750">
                <a:buFont typeface="Arial" panose="020B0604020202020204" pitchFamily="34" charset="0"/>
                <a:buChar char="•"/>
              </a:pPr>
              <a:r>
                <a:rPr lang="en-US" sz="1400" dirty="0"/>
                <a:t>Labor issues have</a:t>
              </a:r>
              <a:r>
                <a:rPr lang="en-US" sz="1400" b="1" dirty="0"/>
                <a:t> impacted the Texas energy industry </a:t>
              </a:r>
              <a:r>
                <a:rPr lang="en-US" sz="1400" dirty="0"/>
                <a:t>in the Permian Basin </a:t>
              </a:r>
            </a:p>
            <a:p>
              <a:pPr marL="895335" lvl="1" indent="-285750">
                <a:buFont typeface="Arial" panose="020B0604020202020204" pitchFamily="34" charset="0"/>
                <a:buChar char="•"/>
              </a:pPr>
              <a:r>
                <a:rPr lang="en-US" sz="1400" dirty="0"/>
                <a:t>15,000 jobs are found vacant at any given time.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Oil executives fear that the </a:t>
              </a:r>
              <a:r>
                <a:rPr lang="en-US" sz="1400" b="1" dirty="0"/>
                <a:t>acute shortage could hinder the industry </a:t>
              </a:r>
              <a:r>
                <a:rPr lang="en-US" sz="1400" dirty="0"/>
                <a:t>for decades to come.</a:t>
              </a:r>
            </a:p>
          </p:txBody>
        </p:sp>
        <p:sp>
          <p:nvSpPr>
            <p:cNvPr id="13" name="Rectangle 12">
              <a:extLst>
                <a:ext uri="{FF2B5EF4-FFF2-40B4-BE49-F238E27FC236}">
                  <a16:creationId xmlns:a16="http://schemas.microsoft.com/office/drawing/2014/main" id="{9719CB4E-D750-4BF7-B5BB-4AB46BF8B249}"/>
                </a:ext>
              </a:extLst>
            </p:cNvPr>
            <p:cNvSpPr/>
            <p:nvPr/>
          </p:nvSpPr>
          <p:spPr bwMode="gray">
            <a:xfrm>
              <a:off x="960694" y="2536792"/>
              <a:ext cx="3749040" cy="420994"/>
            </a:xfrm>
            <a:prstGeom prst="rect">
              <a:avLst/>
            </a:prstGeom>
            <a:solidFill>
              <a:srgbClr val="66BF52"/>
            </a:solidFill>
            <a:ln w="9525" cap="flat" cmpd="sng" algn="ctr">
              <a:noFill/>
              <a:prstDash val="solid"/>
              <a:miter lim="800000"/>
            </a:ln>
            <a:effectLst>
              <a:outerShdw blurRad="50800" dist="38100" dir="2700000" algn="tl" rotWithShape="0">
                <a:prstClr val="black">
                  <a:alpha val="40000"/>
                </a:prstClr>
              </a:outerShdw>
            </a:effectLst>
          </p:spPr>
          <p:txBody>
            <a:bodyPr lIns="88900" tIns="88900" rIns="88900" bIns="889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Open Sans"/>
                  <a:ea typeface="+mn-ea"/>
                  <a:cs typeface="+mn-cs"/>
                </a:rPr>
                <a:t>The labor market is uncertain…</a:t>
              </a:r>
              <a:endParaRPr kumimoji="0" lang="en-US" sz="1400" b="1" i="0" u="none" strike="noStrike" kern="0" cap="none" spc="0" normalizeH="0" baseline="0" noProof="0" dirty="0">
                <a:ln>
                  <a:noFill/>
                </a:ln>
                <a:solidFill>
                  <a:srgbClr val="FFFFFF"/>
                </a:solidFill>
                <a:effectLst/>
                <a:uLnTx/>
                <a:uFillTx/>
                <a:latin typeface="Open Sans"/>
                <a:ea typeface="+mn-ea"/>
                <a:cs typeface="Arial" pitchFamily="34" charset="0"/>
              </a:endParaRPr>
            </a:p>
          </p:txBody>
        </p:sp>
        <p:sp>
          <p:nvSpPr>
            <p:cNvPr id="14" name="Rectangle 13">
              <a:extLst>
                <a:ext uri="{FF2B5EF4-FFF2-40B4-BE49-F238E27FC236}">
                  <a16:creationId xmlns:a16="http://schemas.microsoft.com/office/drawing/2014/main" id="{84287E13-12D7-45A3-90FA-9522CF8398B9}"/>
                </a:ext>
              </a:extLst>
            </p:cNvPr>
            <p:cNvSpPr/>
            <p:nvPr/>
          </p:nvSpPr>
          <p:spPr bwMode="gray">
            <a:xfrm>
              <a:off x="5298926" y="5135136"/>
              <a:ext cx="3749040" cy="420994"/>
            </a:xfrm>
            <a:prstGeom prst="rect">
              <a:avLst/>
            </a:prstGeom>
            <a:solidFill>
              <a:srgbClr val="00A1DE"/>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pPr algn="ctr"/>
              <a:r>
                <a:rPr lang="en-US" sz="1400" b="1" dirty="0">
                  <a:solidFill>
                    <a:schemeClr val="bg1"/>
                  </a:solidFill>
                  <a:cs typeface="Arial" pitchFamily="34" charset="0"/>
                </a:rPr>
                <a:t>…leading to industry pressures</a:t>
              </a:r>
            </a:p>
          </p:txBody>
        </p:sp>
      </p:grpSp>
      <p:sp>
        <p:nvSpPr>
          <p:cNvPr id="12" name="Rectangle 11">
            <a:extLst>
              <a:ext uri="{FF2B5EF4-FFF2-40B4-BE49-F238E27FC236}">
                <a16:creationId xmlns:a16="http://schemas.microsoft.com/office/drawing/2014/main" id="{BA70C667-EAC4-4A32-AD68-4AB1BE8CD8BD}"/>
              </a:ext>
            </a:extLst>
          </p:cNvPr>
          <p:cNvSpPr/>
          <p:nvPr/>
        </p:nvSpPr>
        <p:spPr>
          <a:xfrm>
            <a:off x="629738" y="713355"/>
            <a:ext cx="1364476" cy="307777"/>
          </a:xfrm>
          <a:prstGeom prst="rect">
            <a:avLst/>
          </a:prstGeom>
          <a:solidFill>
            <a:schemeClr val="bg1"/>
          </a:solidFill>
        </p:spPr>
        <p:txBody>
          <a:bodyPr wrap="none">
            <a:spAutoFit/>
          </a:bodyPr>
          <a:lstStyle/>
          <a:p>
            <a:pPr>
              <a:spcAft>
                <a:spcPts val="600"/>
              </a:spcAft>
            </a:pPr>
            <a:r>
              <a:rPr lang="en-US" sz="1400" b="1" dirty="0"/>
              <a:t>Key Finding</a:t>
            </a:r>
            <a:endParaRPr lang="en-US" sz="1400" dirty="0"/>
          </a:p>
        </p:txBody>
      </p:sp>
    </p:spTree>
    <p:extLst>
      <p:ext uri="{BB962C8B-B14F-4D97-AF65-F5344CB8AC3E}">
        <p14:creationId xmlns:p14="http://schemas.microsoft.com/office/powerpoint/2010/main" val="187826733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31A5A11-589C-4F39-9F39-DD49F5E374FB}"/>
              </a:ext>
            </a:extLst>
          </p:cNvPr>
          <p:cNvSpPr/>
          <p:nvPr/>
        </p:nvSpPr>
        <p:spPr bwMode="gray">
          <a:xfrm>
            <a:off x="284480" y="1330959"/>
            <a:ext cx="8656320" cy="4686286"/>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Title 2"/>
          <p:cNvSpPr txBox="1">
            <a:spLocks/>
          </p:cNvSpPr>
          <p:nvPr/>
        </p:nvSpPr>
        <p:spPr bwMode="gray">
          <a:xfrm>
            <a:off x="365760" y="274320"/>
            <a:ext cx="8412480" cy="318154"/>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ea typeface="Verdana" panose="020B0604030504040204" pitchFamily="34" charset="0"/>
                <a:cs typeface="Arial" panose="020B0604020202020204" pitchFamily="34" charset="0"/>
              </a:rPr>
              <a:t>Infrastructure Development Recommendations</a:t>
            </a:r>
          </a:p>
        </p:txBody>
      </p:sp>
      <p:sp>
        <p:nvSpPr>
          <p:cNvPr id="18" name="Rectangle 17">
            <a:extLst>
              <a:ext uri="{FF2B5EF4-FFF2-40B4-BE49-F238E27FC236}">
                <a16:creationId xmlns:a16="http://schemas.microsoft.com/office/drawing/2014/main" id="{B48359D2-7D03-4343-8ADC-FA9D66A6E368}"/>
              </a:ext>
            </a:extLst>
          </p:cNvPr>
          <p:cNvSpPr/>
          <p:nvPr/>
        </p:nvSpPr>
        <p:spPr>
          <a:xfrm>
            <a:off x="6162941" y="2018029"/>
            <a:ext cx="2387639" cy="436979"/>
          </a:xfrm>
          <a:prstGeom prst="rect">
            <a:avLst/>
          </a:prstGeom>
          <a:noFill/>
        </p:spPr>
        <p:txBody>
          <a:bodyPr wrap="square" lIns="0" tIns="0" rIns="0" bIns="0">
            <a:spAutoFit/>
          </a:bodyPr>
          <a:lstStyle/>
          <a:p>
            <a:pPr lvl="0" defTabSz="914400">
              <a:lnSpc>
                <a:spcPct val="106000"/>
              </a:lnSpc>
              <a:defRPr/>
            </a:pPr>
            <a:r>
              <a:rPr lang="en-US" sz="1400" b="1" dirty="0">
                <a:solidFill>
                  <a:srgbClr val="000000"/>
                </a:solidFill>
                <a:ea typeface="Open Sans" panose="020B0606030504020204" pitchFamily="34" charset="0"/>
                <a:cs typeface="Open Sans" panose="020B0606030504020204" pitchFamily="34" charset="0"/>
              </a:rPr>
              <a:t>Labor Shortages &amp; Lack of Specialized Skillsets</a:t>
            </a:r>
          </a:p>
        </p:txBody>
      </p:sp>
      <p:cxnSp>
        <p:nvCxnSpPr>
          <p:cNvPr id="21" name="Straight Connector 20">
            <a:extLst>
              <a:ext uri="{FF2B5EF4-FFF2-40B4-BE49-F238E27FC236}">
                <a16:creationId xmlns:a16="http://schemas.microsoft.com/office/drawing/2014/main" id="{FCC55715-B53D-40A6-BCD7-265183F079FB}"/>
              </a:ext>
            </a:extLst>
          </p:cNvPr>
          <p:cNvCxnSpPr>
            <a:cxnSpLocks/>
          </p:cNvCxnSpPr>
          <p:nvPr/>
        </p:nvCxnSpPr>
        <p:spPr>
          <a:xfrm>
            <a:off x="6162940" y="2588655"/>
            <a:ext cx="25299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062BDF2-64C4-48EB-ADC2-C352F420760C}"/>
              </a:ext>
            </a:extLst>
          </p:cNvPr>
          <p:cNvSpPr/>
          <p:nvPr/>
        </p:nvSpPr>
        <p:spPr>
          <a:xfrm>
            <a:off x="6172879" y="2724036"/>
            <a:ext cx="2529919" cy="3293209"/>
          </a:xfrm>
          <a:prstGeom prst="rect">
            <a:avLst/>
          </a:prstGeom>
        </p:spPr>
        <p:txBody>
          <a:bodyPr vert="horz" wrap="square" lIns="0" tIns="0" rIns="0" bIns="0" rtlCol="0">
            <a:spAutoFit/>
          </a:bodyPr>
          <a:lstStyle/>
          <a:p>
            <a:pPr marL="228600" lvl="0" indent="-228600" defTabSz="914400">
              <a:spcAft>
                <a:spcPts val="600"/>
              </a:spcAft>
              <a:buClr>
                <a:srgbClr val="787878"/>
              </a:buClr>
              <a:buSzPct val="75000"/>
              <a:buFont typeface="Arial" panose="020B0604020202020204" pitchFamily="34" charset="0"/>
              <a:buChar char="•"/>
              <a:defRPr/>
            </a:pPr>
            <a:r>
              <a:rPr lang="en-US" sz="1200" b="1" dirty="0">
                <a:solidFill>
                  <a:schemeClr val="accent5"/>
                </a:solidFill>
              </a:rPr>
              <a:t>The U.S. government, states, local communities, secondary schools, and industry </a:t>
            </a:r>
            <a:r>
              <a:rPr lang="en-US" sz="1200" b="1" dirty="0"/>
              <a:t>should p</a:t>
            </a:r>
            <a:r>
              <a:rPr lang="en-US" sz="1200" b="1" spc="-30" dirty="0">
                <a:latin typeface="+mj-lt"/>
                <a:ea typeface="Open Sans" charset="0"/>
                <a:cs typeface="Open Sans" charset="0"/>
              </a:rPr>
              <a:t>romote </a:t>
            </a:r>
            <a:r>
              <a:rPr lang="en-US" sz="1200" b="1" spc="-30" dirty="0">
                <a:solidFill>
                  <a:srgbClr val="000000"/>
                </a:solidFill>
                <a:latin typeface="+mj-lt"/>
                <a:ea typeface="Open Sans" charset="0"/>
                <a:cs typeface="Open Sans" charset="0"/>
              </a:rPr>
              <a:t>vocational career education </a:t>
            </a:r>
            <a:r>
              <a:rPr lang="en-US" sz="1200" spc="-30" dirty="0">
                <a:solidFill>
                  <a:srgbClr val="000000"/>
                </a:solidFill>
                <a:latin typeface="+mj-lt"/>
                <a:ea typeface="Open Sans" charset="0"/>
                <a:cs typeface="Open Sans" charset="0"/>
              </a:rPr>
              <a:t>and </a:t>
            </a:r>
            <a:r>
              <a:rPr lang="en-US" sz="1200" b="1" spc="-30" dirty="0">
                <a:solidFill>
                  <a:srgbClr val="000000"/>
                </a:solidFill>
                <a:latin typeface="+mj-lt"/>
                <a:ea typeface="Open Sans" charset="0"/>
                <a:cs typeface="Open Sans" charset="0"/>
              </a:rPr>
              <a:t>technical training </a:t>
            </a:r>
            <a:r>
              <a:rPr lang="en-US" sz="1200" spc="-30" dirty="0">
                <a:solidFill>
                  <a:srgbClr val="000000"/>
                </a:solidFill>
                <a:latin typeface="+mj-lt"/>
                <a:ea typeface="Open Sans" charset="0"/>
                <a:cs typeface="Open Sans" charset="0"/>
              </a:rPr>
              <a:t>of their constituents, members, and communities.</a:t>
            </a:r>
          </a:p>
          <a:p>
            <a:pPr marL="228600" lvl="0" indent="-228600" defTabSz="914400">
              <a:spcAft>
                <a:spcPts val="600"/>
              </a:spcAft>
              <a:buClr>
                <a:srgbClr val="787878"/>
              </a:buClr>
              <a:buSzPct val="75000"/>
              <a:buFont typeface="Arial" panose="020B0604020202020204" pitchFamily="34" charset="0"/>
              <a:buChar char="•"/>
              <a:defRPr/>
            </a:pPr>
            <a:r>
              <a:rPr lang="en-US" sz="1200" b="1" dirty="0">
                <a:solidFill>
                  <a:schemeClr val="accent5"/>
                </a:solidFill>
              </a:rPr>
              <a:t>Industry, along with secondary and technical schools</a:t>
            </a:r>
            <a:r>
              <a:rPr lang="en-US" sz="1200" dirty="0"/>
              <a:t> should </a:t>
            </a:r>
            <a:r>
              <a:rPr lang="en-US" sz="1200" spc="-30" dirty="0">
                <a:solidFill>
                  <a:srgbClr val="000000"/>
                </a:solidFill>
                <a:latin typeface="+mj-lt"/>
                <a:ea typeface="Open Sans" charset="0"/>
                <a:cs typeface="Open Sans" charset="0"/>
              </a:rPr>
              <a:t>support </a:t>
            </a:r>
            <a:r>
              <a:rPr lang="en-US" sz="1200" b="1" spc="-30" dirty="0">
                <a:solidFill>
                  <a:srgbClr val="000000"/>
                </a:solidFill>
                <a:latin typeface="+mj-lt"/>
                <a:ea typeface="Open Sans" charset="0"/>
                <a:cs typeface="Open Sans" charset="0"/>
              </a:rPr>
              <a:t>registered and accredited apprenticeship programs </a:t>
            </a:r>
            <a:r>
              <a:rPr lang="en-US" sz="1200" spc="-30" dirty="0">
                <a:solidFill>
                  <a:srgbClr val="000000"/>
                </a:solidFill>
                <a:latin typeface="+mj-lt"/>
                <a:ea typeface="Open Sans" charset="0"/>
                <a:cs typeface="Open Sans" charset="0"/>
              </a:rPr>
              <a:t>to ensure an adequate supply of skilled industrial construction, operations, and maintenance workers. </a:t>
            </a:r>
          </a:p>
        </p:txBody>
      </p:sp>
      <p:sp>
        <p:nvSpPr>
          <p:cNvPr id="44" name="Freeform 5">
            <a:extLst>
              <a:ext uri="{FF2B5EF4-FFF2-40B4-BE49-F238E27FC236}">
                <a16:creationId xmlns:a16="http://schemas.microsoft.com/office/drawing/2014/main" id="{8846E04A-4D82-4A83-B047-BAEBAFA2FB25}"/>
              </a:ext>
            </a:extLst>
          </p:cNvPr>
          <p:cNvSpPr>
            <a:spLocks noChangeAspect="1" noEditPoints="1"/>
          </p:cNvSpPr>
          <p:nvPr/>
        </p:nvSpPr>
        <p:spPr bwMode="auto">
          <a:xfrm>
            <a:off x="6162941" y="1437706"/>
            <a:ext cx="508040" cy="508041"/>
          </a:xfrm>
          <a:custGeom>
            <a:avLst/>
            <a:gdLst>
              <a:gd name="T0" fmla="*/ 341 w 512"/>
              <a:gd name="T1" fmla="*/ 232 h 512"/>
              <a:gd name="T2" fmla="*/ 373 w 512"/>
              <a:gd name="T3" fmla="*/ 200 h 512"/>
              <a:gd name="T4" fmla="*/ 364 w 512"/>
              <a:gd name="T5" fmla="*/ 237 h 512"/>
              <a:gd name="T6" fmla="*/ 364 w 512"/>
              <a:gd name="T7" fmla="*/ 237 h 512"/>
              <a:gd name="T8" fmla="*/ 354 w 512"/>
              <a:gd name="T9" fmla="*/ 249 h 512"/>
              <a:gd name="T10" fmla="*/ 288 w 512"/>
              <a:gd name="T11" fmla="*/ 264 h 512"/>
              <a:gd name="T12" fmla="*/ 276 w 512"/>
              <a:gd name="T13" fmla="*/ 267 h 512"/>
              <a:gd name="T14" fmla="*/ 167 w 512"/>
              <a:gd name="T15" fmla="*/ 376 h 512"/>
              <a:gd name="T16" fmla="*/ 137 w 512"/>
              <a:gd name="T17" fmla="*/ 376 h 512"/>
              <a:gd name="T18" fmla="*/ 131 w 512"/>
              <a:gd name="T19" fmla="*/ 361 h 512"/>
              <a:gd name="T20" fmla="*/ 137 w 512"/>
              <a:gd name="T21" fmla="*/ 346 h 512"/>
              <a:gd name="T22" fmla="*/ 246 w 512"/>
              <a:gd name="T23" fmla="*/ 237 h 512"/>
              <a:gd name="T24" fmla="*/ 249 w 512"/>
              <a:gd name="T25" fmla="*/ 225 h 512"/>
              <a:gd name="T26" fmla="*/ 264 w 512"/>
              <a:gd name="T27" fmla="*/ 159 h 512"/>
              <a:gd name="T28" fmla="*/ 276 w 512"/>
              <a:gd name="T29" fmla="*/ 149 h 512"/>
              <a:gd name="T30" fmla="*/ 309 w 512"/>
              <a:gd name="T31" fmla="*/ 140 h 512"/>
              <a:gd name="T32" fmla="*/ 312 w 512"/>
              <a:gd name="T33" fmla="*/ 140 h 512"/>
              <a:gd name="T34" fmla="*/ 281 w 512"/>
              <a:gd name="T35" fmla="*/ 171 h 512"/>
              <a:gd name="T36" fmla="*/ 280 w 512"/>
              <a:gd name="T37" fmla="*/ 185 h 512"/>
              <a:gd name="T38" fmla="*/ 301 w 512"/>
              <a:gd name="T39" fmla="*/ 211 h 512"/>
              <a:gd name="T40" fmla="*/ 328 w 512"/>
              <a:gd name="T41" fmla="*/ 233 h 512"/>
              <a:gd name="T42" fmla="*/ 341 w 512"/>
              <a:gd name="T43" fmla="*/ 232 h 512"/>
              <a:gd name="T44" fmla="*/ 512 w 512"/>
              <a:gd name="T45" fmla="*/ 256 h 512"/>
              <a:gd name="T46" fmla="*/ 256 w 512"/>
              <a:gd name="T47" fmla="*/ 512 h 512"/>
              <a:gd name="T48" fmla="*/ 0 w 512"/>
              <a:gd name="T49" fmla="*/ 256 h 512"/>
              <a:gd name="T50" fmla="*/ 256 w 512"/>
              <a:gd name="T51" fmla="*/ 0 h 512"/>
              <a:gd name="T52" fmla="*/ 512 w 512"/>
              <a:gd name="T53" fmla="*/ 256 h 512"/>
              <a:gd name="T54" fmla="*/ 389 w 512"/>
              <a:gd name="T55" fmla="*/ 175 h 512"/>
              <a:gd name="T56" fmla="*/ 382 w 512"/>
              <a:gd name="T57" fmla="*/ 169 h 512"/>
              <a:gd name="T58" fmla="*/ 372 w 512"/>
              <a:gd name="T59" fmla="*/ 171 h 512"/>
              <a:gd name="T60" fmla="*/ 333 w 512"/>
              <a:gd name="T61" fmla="*/ 210 h 512"/>
              <a:gd name="T62" fmla="*/ 317 w 512"/>
              <a:gd name="T63" fmla="*/ 196 h 512"/>
              <a:gd name="T64" fmla="*/ 303 w 512"/>
              <a:gd name="T65" fmla="*/ 180 h 512"/>
              <a:gd name="T66" fmla="*/ 342 w 512"/>
              <a:gd name="T67" fmla="*/ 141 h 512"/>
              <a:gd name="T68" fmla="*/ 344 w 512"/>
              <a:gd name="T69" fmla="*/ 131 h 512"/>
              <a:gd name="T70" fmla="*/ 338 w 512"/>
              <a:gd name="T71" fmla="*/ 124 h 512"/>
              <a:gd name="T72" fmla="*/ 265 w 512"/>
              <a:gd name="T73" fmla="*/ 131 h 512"/>
              <a:gd name="T74" fmla="*/ 249 w 512"/>
              <a:gd name="T75" fmla="*/ 144 h 512"/>
              <a:gd name="T76" fmla="*/ 227 w 512"/>
              <a:gd name="T77" fmla="*/ 226 h 512"/>
              <a:gd name="T78" fmla="*/ 122 w 512"/>
              <a:gd name="T79" fmla="*/ 331 h 512"/>
              <a:gd name="T80" fmla="*/ 109 w 512"/>
              <a:gd name="T81" fmla="*/ 361 h 512"/>
              <a:gd name="T82" fmla="*/ 122 w 512"/>
              <a:gd name="T83" fmla="*/ 391 h 512"/>
              <a:gd name="T84" fmla="*/ 152 w 512"/>
              <a:gd name="T85" fmla="*/ 404 h 512"/>
              <a:gd name="T86" fmla="*/ 182 w 512"/>
              <a:gd name="T87" fmla="*/ 391 h 512"/>
              <a:gd name="T88" fmla="*/ 287 w 512"/>
              <a:gd name="T89" fmla="*/ 286 h 512"/>
              <a:gd name="T90" fmla="*/ 369 w 512"/>
              <a:gd name="T91" fmla="*/ 264 h 512"/>
              <a:gd name="T92" fmla="*/ 382 w 512"/>
              <a:gd name="T93" fmla="*/ 248 h 512"/>
              <a:gd name="T94" fmla="*/ 389 w 512"/>
              <a:gd name="T95" fmla="*/ 1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2" h="512">
                <a:moveTo>
                  <a:pt x="341" y="232"/>
                </a:moveTo>
                <a:cubicBezTo>
                  <a:pt x="373" y="200"/>
                  <a:pt x="373" y="200"/>
                  <a:pt x="373" y="200"/>
                </a:cubicBezTo>
                <a:cubicBezTo>
                  <a:pt x="374" y="213"/>
                  <a:pt x="370" y="226"/>
                  <a:pt x="364" y="237"/>
                </a:cubicBezTo>
                <a:cubicBezTo>
                  <a:pt x="364" y="237"/>
                  <a:pt x="364" y="237"/>
                  <a:pt x="364" y="237"/>
                </a:cubicBezTo>
                <a:cubicBezTo>
                  <a:pt x="361" y="242"/>
                  <a:pt x="358" y="246"/>
                  <a:pt x="354" y="249"/>
                </a:cubicBezTo>
                <a:cubicBezTo>
                  <a:pt x="337" y="267"/>
                  <a:pt x="311" y="272"/>
                  <a:pt x="288" y="264"/>
                </a:cubicBezTo>
                <a:cubicBezTo>
                  <a:pt x="284" y="263"/>
                  <a:pt x="279" y="264"/>
                  <a:pt x="276" y="267"/>
                </a:cubicBezTo>
                <a:cubicBezTo>
                  <a:pt x="167" y="376"/>
                  <a:pt x="167" y="376"/>
                  <a:pt x="167" y="376"/>
                </a:cubicBezTo>
                <a:cubicBezTo>
                  <a:pt x="159" y="384"/>
                  <a:pt x="145" y="384"/>
                  <a:pt x="137" y="376"/>
                </a:cubicBezTo>
                <a:cubicBezTo>
                  <a:pt x="133" y="372"/>
                  <a:pt x="131" y="367"/>
                  <a:pt x="131" y="361"/>
                </a:cubicBezTo>
                <a:cubicBezTo>
                  <a:pt x="131" y="355"/>
                  <a:pt x="133" y="350"/>
                  <a:pt x="137" y="346"/>
                </a:cubicBezTo>
                <a:cubicBezTo>
                  <a:pt x="246" y="237"/>
                  <a:pt x="246" y="237"/>
                  <a:pt x="246" y="237"/>
                </a:cubicBezTo>
                <a:cubicBezTo>
                  <a:pt x="249" y="234"/>
                  <a:pt x="250" y="229"/>
                  <a:pt x="249" y="225"/>
                </a:cubicBezTo>
                <a:cubicBezTo>
                  <a:pt x="241" y="202"/>
                  <a:pt x="246" y="176"/>
                  <a:pt x="264" y="159"/>
                </a:cubicBezTo>
                <a:cubicBezTo>
                  <a:pt x="267" y="155"/>
                  <a:pt x="271" y="152"/>
                  <a:pt x="276" y="149"/>
                </a:cubicBezTo>
                <a:cubicBezTo>
                  <a:pt x="286" y="143"/>
                  <a:pt x="297" y="140"/>
                  <a:pt x="309" y="140"/>
                </a:cubicBezTo>
                <a:cubicBezTo>
                  <a:pt x="310" y="140"/>
                  <a:pt x="311" y="140"/>
                  <a:pt x="312" y="140"/>
                </a:cubicBezTo>
                <a:cubicBezTo>
                  <a:pt x="281" y="171"/>
                  <a:pt x="281" y="171"/>
                  <a:pt x="281" y="171"/>
                </a:cubicBezTo>
                <a:cubicBezTo>
                  <a:pt x="277" y="175"/>
                  <a:pt x="277" y="181"/>
                  <a:pt x="280" y="185"/>
                </a:cubicBezTo>
                <a:cubicBezTo>
                  <a:pt x="286" y="194"/>
                  <a:pt x="293" y="203"/>
                  <a:pt x="301" y="211"/>
                </a:cubicBezTo>
                <a:cubicBezTo>
                  <a:pt x="310" y="220"/>
                  <a:pt x="318" y="227"/>
                  <a:pt x="328" y="233"/>
                </a:cubicBezTo>
                <a:cubicBezTo>
                  <a:pt x="332" y="236"/>
                  <a:pt x="338" y="235"/>
                  <a:pt x="341" y="232"/>
                </a:cubicBezTo>
                <a:close/>
                <a:moveTo>
                  <a:pt x="512" y="256"/>
                </a:moveTo>
                <a:cubicBezTo>
                  <a:pt x="512" y="397"/>
                  <a:pt x="397" y="512"/>
                  <a:pt x="256" y="512"/>
                </a:cubicBezTo>
                <a:cubicBezTo>
                  <a:pt x="115" y="512"/>
                  <a:pt x="0" y="397"/>
                  <a:pt x="0" y="256"/>
                </a:cubicBezTo>
                <a:cubicBezTo>
                  <a:pt x="0" y="114"/>
                  <a:pt x="115" y="0"/>
                  <a:pt x="256" y="0"/>
                </a:cubicBezTo>
                <a:cubicBezTo>
                  <a:pt x="397" y="0"/>
                  <a:pt x="512" y="114"/>
                  <a:pt x="512" y="256"/>
                </a:cubicBezTo>
                <a:close/>
                <a:moveTo>
                  <a:pt x="389" y="175"/>
                </a:moveTo>
                <a:cubicBezTo>
                  <a:pt x="388" y="172"/>
                  <a:pt x="385" y="169"/>
                  <a:pt x="382" y="169"/>
                </a:cubicBezTo>
                <a:cubicBezTo>
                  <a:pt x="378" y="168"/>
                  <a:pt x="374" y="169"/>
                  <a:pt x="372" y="171"/>
                </a:cubicBezTo>
                <a:cubicBezTo>
                  <a:pt x="333" y="210"/>
                  <a:pt x="333" y="210"/>
                  <a:pt x="333" y="210"/>
                </a:cubicBezTo>
                <a:cubicBezTo>
                  <a:pt x="327" y="206"/>
                  <a:pt x="322" y="201"/>
                  <a:pt x="317" y="196"/>
                </a:cubicBezTo>
                <a:cubicBezTo>
                  <a:pt x="311" y="191"/>
                  <a:pt x="307" y="186"/>
                  <a:pt x="303" y="180"/>
                </a:cubicBezTo>
                <a:cubicBezTo>
                  <a:pt x="342" y="141"/>
                  <a:pt x="342" y="141"/>
                  <a:pt x="342" y="141"/>
                </a:cubicBezTo>
                <a:cubicBezTo>
                  <a:pt x="344" y="139"/>
                  <a:pt x="345" y="135"/>
                  <a:pt x="344" y="131"/>
                </a:cubicBezTo>
                <a:cubicBezTo>
                  <a:pt x="344" y="128"/>
                  <a:pt x="341" y="125"/>
                  <a:pt x="338" y="124"/>
                </a:cubicBezTo>
                <a:cubicBezTo>
                  <a:pt x="313" y="115"/>
                  <a:pt x="287" y="118"/>
                  <a:pt x="265" y="131"/>
                </a:cubicBezTo>
                <a:cubicBezTo>
                  <a:pt x="259" y="135"/>
                  <a:pt x="253" y="139"/>
                  <a:pt x="249" y="144"/>
                </a:cubicBezTo>
                <a:cubicBezTo>
                  <a:pt x="227" y="165"/>
                  <a:pt x="219" y="197"/>
                  <a:pt x="227" y="226"/>
                </a:cubicBezTo>
                <a:cubicBezTo>
                  <a:pt x="122" y="331"/>
                  <a:pt x="122" y="331"/>
                  <a:pt x="122" y="331"/>
                </a:cubicBezTo>
                <a:cubicBezTo>
                  <a:pt x="114" y="339"/>
                  <a:pt x="109" y="350"/>
                  <a:pt x="109" y="361"/>
                </a:cubicBezTo>
                <a:cubicBezTo>
                  <a:pt x="109" y="372"/>
                  <a:pt x="114" y="383"/>
                  <a:pt x="122" y="391"/>
                </a:cubicBezTo>
                <a:cubicBezTo>
                  <a:pt x="130" y="399"/>
                  <a:pt x="140" y="404"/>
                  <a:pt x="152" y="404"/>
                </a:cubicBezTo>
                <a:cubicBezTo>
                  <a:pt x="163" y="404"/>
                  <a:pt x="174" y="399"/>
                  <a:pt x="182" y="391"/>
                </a:cubicBezTo>
                <a:cubicBezTo>
                  <a:pt x="287" y="286"/>
                  <a:pt x="287" y="286"/>
                  <a:pt x="287" y="286"/>
                </a:cubicBezTo>
                <a:cubicBezTo>
                  <a:pt x="316" y="294"/>
                  <a:pt x="348" y="286"/>
                  <a:pt x="369" y="264"/>
                </a:cubicBezTo>
                <a:cubicBezTo>
                  <a:pt x="374" y="260"/>
                  <a:pt x="378" y="254"/>
                  <a:pt x="382" y="248"/>
                </a:cubicBezTo>
                <a:cubicBezTo>
                  <a:pt x="395" y="226"/>
                  <a:pt x="398" y="200"/>
                  <a:pt x="389" y="17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7" name="Rectangle 16">
            <a:extLst>
              <a:ext uri="{FF2B5EF4-FFF2-40B4-BE49-F238E27FC236}">
                <a16:creationId xmlns:a16="http://schemas.microsoft.com/office/drawing/2014/main" id="{8720F9C8-7228-406D-AAE9-8E92FF356046}"/>
              </a:ext>
            </a:extLst>
          </p:cNvPr>
          <p:cNvSpPr/>
          <p:nvPr/>
        </p:nvSpPr>
        <p:spPr>
          <a:xfrm>
            <a:off x="3266363" y="2018029"/>
            <a:ext cx="1954898" cy="436979"/>
          </a:xfrm>
          <a:prstGeom prst="rect">
            <a:avLst/>
          </a:prstGeom>
          <a:noFill/>
        </p:spPr>
        <p:txBody>
          <a:bodyPr wrap="square" lIns="0" tIns="0" rIns="0" bIns="0">
            <a:spAutoFit/>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rPr>
              <a:t>Infrastructure Constraints</a:t>
            </a:r>
          </a:p>
        </p:txBody>
      </p:sp>
      <p:cxnSp>
        <p:nvCxnSpPr>
          <p:cNvPr id="20" name="Straight Connector 19">
            <a:extLst>
              <a:ext uri="{FF2B5EF4-FFF2-40B4-BE49-F238E27FC236}">
                <a16:creationId xmlns:a16="http://schemas.microsoft.com/office/drawing/2014/main" id="{C455CD05-3C43-46B6-960E-6D40FB21AFE0}"/>
              </a:ext>
            </a:extLst>
          </p:cNvPr>
          <p:cNvCxnSpPr>
            <a:cxnSpLocks/>
          </p:cNvCxnSpPr>
          <p:nvPr/>
        </p:nvCxnSpPr>
        <p:spPr>
          <a:xfrm>
            <a:off x="3266362" y="2588655"/>
            <a:ext cx="25299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E961580-5CB4-4132-99CD-C04366D68244}"/>
              </a:ext>
            </a:extLst>
          </p:cNvPr>
          <p:cNvSpPr/>
          <p:nvPr/>
        </p:nvSpPr>
        <p:spPr>
          <a:xfrm>
            <a:off x="3266362" y="2724036"/>
            <a:ext cx="2529919" cy="3216265"/>
          </a:xfrm>
          <a:prstGeom prst="rect">
            <a:avLst/>
          </a:prstGeom>
        </p:spPr>
        <p:txBody>
          <a:bodyPr vert="horz" wrap="square" lIns="0" tIns="0" rIns="0" bIns="0" rtlCol="0">
            <a:spAutoFit/>
          </a:bodyPr>
          <a:lstStyle/>
          <a:p>
            <a:pPr marL="228600" lvl="0" indent="-228600" defTabSz="914400">
              <a:spcAft>
                <a:spcPts val="600"/>
              </a:spcAft>
              <a:buClr>
                <a:srgbClr val="787878"/>
              </a:buClr>
              <a:buSzPct val="75000"/>
              <a:buFont typeface="Arial" panose="020B0604020202020204" pitchFamily="34" charset="0"/>
              <a:buChar char="•"/>
              <a:defRPr/>
            </a:pPr>
            <a:r>
              <a:rPr lang="en-US" sz="1200" b="1" dirty="0">
                <a:solidFill>
                  <a:schemeClr val="accent5"/>
                </a:solidFill>
                <a:latin typeface="+mj-lt"/>
              </a:rPr>
              <a:t>Congress</a:t>
            </a:r>
            <a:r>
              <a:rPr lang="en-US" sz="1200" b="1" dirty="0">
                <a:latin typeface="+mj-lt"/>
              </a:rPr>
              <a:t> </a:t>
            </a:r>
            <a:r>
              <a:rPr lang="en-US" sz="1200" dirty="0">
                <a:latin typeface="+mj-lt"/>
              </a:rPr>
              <a:t>should</a:t>
            </a:r>
            <a:r>
              <a:rPr lang="en-US" sz="1200" b="1" dirty="0">
                <a:latin typeface="+mj-lt"/>
              </a:rPr>
              <a:t> fully</a:t>
            </a:r>
            <a:r>
              <a:rPr lang="en-US" sz="1200" dirty="0">
                <a:latin typeface="+mj-lt"/>
              </a:rPr>
              <a:t> </a:t>
            </a:r>
            <a:r>
              <a:rPr lang="en-US" sz="1200" b="1" dirty="0">
                <a:latin typeface="+mj-lt"/>
              </a:rPr>
              <a:t>appropriate the revenue </a:t>
            </a:r>
            <a:r>
              <a:rPr lang="en-US" sz="1200" dirty="0">
                <a:latin typeface="+mj-lt"/>
              </a:rPr>
              <a:t>coming into the Harbor Maintenance Trust Fund and the Inland Waterways Trust Fund to </a:t>
            </a:r>
            <a:r>
              <a:rPr lang="en-US" sz="1200" b="1" dirty="0">
                <a:latin typeface="+mj-lt"/>
              </a:rPr>
              <a:t>restore and fully maintain all U.S port and waterways infrastructure </a:t>
            </a:r>
            <a:r>
              <a:rPr lang="en-US" sz="1200" dirty="0">
                <a:latin typeface="+mj-lt"/>
              </a:rPr>
              <a:t>at their authorized dimensions.</a:t>
            </a:r>
          </a:p>
          <a:p>
            <a:pPr marL="228600" lvl="0" indent="-228600" defTabSz="914400">
              <a:spcAft>
                <a:spcPts val="600"/>
              </a:spcAft>
              <a:buClr>
                <a:srgbClr val="787878"/>
              </a:buClr>
              <a:buSzPct val="75000"/>
              <a:buFont typeface="Arial" panose="020B0604020202020204" pitchFamily="34" charset="0"/>
              <a:buChar char="•"/>
              <a:defRPr/>
            </a:pPr>
            <a:r>
              <a:rPr lang="en-US" sz="1200" spc="-30" dirty="0">
                <a:solidFill>
                  <a:srgbClr val="000000"/>
                </a:solidFill>
                <a:latin typeface="+mj-lt"/>
                <a:ea typeface="Open Sans" charset="0"/>
                <a:cs typeface="Open Sans" charset="0"/>
              </a:rPr>
              <a:t>Where warranted, </a:t>
            </a:r>
            <a:r>
              <a:rPr lang="en-US" sz="1200" b="1" spc="-30" dirty="0">
                <a:solidFill>
                  <a:schemeClr val="accent5"/>
                </a:solidFill>
                <a:latin typeface="+mj-lt"/>
                <a:ea typeface="Open Sans" charset="0"/>
                <a:cs typeface="Open Sans" charset="0"/>
              </a:rPr>
              <a:t>Congress</a:t>
            </a:r>
            <a:r>
              <a:rPr lang="en-US" sz="1200" spc="-30" dirty="0">
                <a:solidFill>
                  <a:srgbClr val="000000"/>
                </a:solidFill>
                <a:latin typeface="+mj-lt"/>
                <a:ea typeface="Open Sans" charset="0"/>
                <a:cs typeface="Open Sans" charset="0"/>
              </a:rPr>
              <a:t> should authorize </a:t>
            </a:r>
            <a:r>
              <a:rPr lang="en-US" sz="1200" b="1" spc="-30" dirty="0">
                <a:solidFill>
                  <a:srgbClr val="000000"/>
                </a:solidFill>
                <a:latin typeface="+mj-lt"/>
                <a:ea typeface="Open Sans" charset="0"/>
                <a:cs typeface="Open Sans" charset="0"/>
              </a:rPr>
              <a:t>widening and/or deepening of channels </a:t>
            </a:r>
            <a:r>
              <a:rPr lang="en-US" sz="1200" spc="-30" dirty="0">
                <a:solidFill>
                  <a:srgbClr val="000000"/>
                </a:solidFill>
                <a:latin typeface="+mj-lt"/>
                <a:ea typeface="Open Sans" charset="0"/>
                <a:cs typeface="Open Sans" charset="0"/>
              </a:rPr>
              <a:t>to </a:t>
            </a:r>
            <a:r>
              <a:rPr lang="en-US" sz="1200" b="1" spc="-30" dirty="0">
                <a:solidFill>
                  <a:srgbClr val="000000"/>
                </a:solidFill>
                <a:latin typeface="+mj-lt"/>
                <a:ea typeface="Open Sans" charset="0"/>
                <a:cs typeface="Open Sans" charset="0"/>
              </a:rPr>
              <a:t>increase the capacity of ports </a:t>
            </a:r>
            <a:r>
              <a:rPr lang="en-US" sz="1200" spc="-30" dirty="0">
                <a:solidFill>
                  <a:srgbClr val="000000"/>
                </a:solidFill>
                <a:latin typeface="+mj-lt"/>
                <a:ea typeface="Open Sans" charset="0"/>
                <a:cs typeface="Open Sans" charset="0"/>
              </a:rPr>
              <a:t>to safely and efficiently transport energy  cargoes. </a:t>
            </a:r>
          </a:p>
        </p:txBody>
      </p:sp>
      <p:sp>
        <p:nvSpPr>
          <p:cNvPr id="14" name="Freeform 703">
            <a:extLst>
              <a:ext uri="{FF2B5EF4-FFF2-40B4-BE49-F238E27FC236}">
                <a16:creationId xmlns:a16="http://schemas.microsoft.com/office/drawing/2014/main" id="{8B3DA179-8C76-48A6-8E81-66C72F23CCB1}"/>
              </a:ext>
            </a:extLst>
          </p:cNvPr>
          <p:cNvSpPr>
            <a:spLocks noChangeAspect="1" noEditPoints="1"/>
          </p:cNvSpPr>
          <p:nvPr/>
        </p:nvSpPr>
        <p:spPr bwMode="auto">
          <a:xfrm>
            <a:off x="3266362" y="1437706"/>
            <a:ext cx="512064" cy="512064"/>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24 w 512"/>
              <a:gd name="T11" fmla="*/ 330 h 512"/>
              <a:gd name="T12" fmla="*/ 221 w 512"/>
              <a:gd name="T13" fmla="*/ 338 h 512"/>
              <a:gd name="T14" fmla="*/ 189 w 512"/>
              <a:gd name="T15" fmla="*/ 370 h 512"/>
              <a:gd name="T16" fmla="*/ 181 w 512"/>
              <a:gd name="T17" fmla="*/ 373 h 512"/>
              <a:gd name="T18" fmla="*/ 173 w 512"/>
              <a:gd name="T19" fmla="*/ 370 h 512"/>
              <a:gd name="T20" fmla="*/ 173 w 512"/>
              <a:gd name="T21" fmla="*/ 355 h 512"/>
              <a:gd name="T22" fmla="*/ 202 w 512"/>
              <a:gd name="T23" fmla="*/ 326 h 512"/>
              <a:gd name="T24" fmla="*/ 202 w 512"/>
              <a:gd name="T25" fmla="*/ 298 h 512"/>
              <a:gd name="T26" fmla="*/ 106 w 512"/>
              <a:gd name="T27" fmla="*/ 298 h 512"/>
              <a:gd name="T28" fmla="*/ 96 w 512"/>
              <a:gd name="T29" fmla="*/ 288 h 512"/>
              <a:gd name="T30" fmla="*/ 106 w 512"/>
              <a:gd name="T31" fmla="*/ 277 h 512"/>
              <a:gd name="T32" fmla="*/ 202 w 512"/>
              <a:gd name="T33" fmla="*/ 277 h 512"/>
              <a:gd name="T34" fmla="*/ 202 w 512"/>
              <a:gd name="T35" fmla="*/ 234 h 512"/>
              <a:gd name="T36" fmla="*/ 106 w 512"/>
              <a:gd name="T37" fmla="*/ 234 h 512"/>
              <a:gd name="T38" fmla="*/ 96 w 512"/>
              <a:gd name="T39" fmla="*/ 224 h 512"/>
              <a:gd name="T40" fmla="*/ 106 w 512"/>
              <a:gd name="T41" fmla="*/ 213 h 512"/>
              <a:gd name="T42" fmla="*/ 202 w 512"/>
              <a:gd name="T43" fmla="*/ 213 h 512"/>
              <a:gd name="T44" fmla="*/ 202 w 512"/>
              <a:gd name="T45" fmla="*/ 185 h 512"/>
              <a:gd name="T46" fmla="*/ 173 w 512"/>
              <a:gd name="T47" fmla="*/ 157 h 512"/>
              <a:gd name="T48" fmla="*/ 173 w 512"/>
              <a:gd name="T49" fmla="*/ 141 h 512"/>
              <a:gd name="T50" fmla="*/ 189 w 512"/>
              <a:gd name="T51" fmla="*/ 141 h 512"/>
              <a:gd name="T52" fmla="*/ 221 w 512"/>
              <a:gd name="T53" fmla="*/ 173 h 512"/>
              <a:gd name="T54" fmla="*/ 224 w 512"/>
              <a:gd name="T55" fmla="*/ 181 h 512"/>
              <a:gd name="T56" fmla="*/ 224 w 512"/>
              <a:gd name="T57" fmla="*/ 330 h 512"/>
              <a:gd name="T58" fmla="*/ 405 w 512"/>
              <a:gd name="T59" fmla="*/ 277 h 512"/>
              <a:gd name="T60" fmla="*/ 416 w 512"/>
              <a:gd name="T61" fmla="*/ 288 h 512"/>
              <a:gd name="T62" fmla="*/ 405 w 512"/>
              <a:gd name="T63" fmla="*/ 298 h 512"/>
              <a:gd name="T64" fmla="*/ 309 w 512"/>
              <a:gd name="T65" fmla="*/ 298 h 512"/>
              <a:gd name="T66" fmla="*/ 309 w 512"/>
              <a:gd name="T67" fmla="*/ 326 h 512"/>
              <a:gd name="T68" fmla="*/ 338 w 512"/>
              <a:gd name="T69" fmla="*/ 355 h 512"/>
              <a:gd name="T70" fmla="*/ 338 w 512"/>
              <a:gd name="T71" fmla="*/ 370 h 512"/>
              <a:gd name="T72" fmla="*/ 330 w 512"/>
              <a:gd name="T73" fmla="*/ 373 h 512"/>
              <a:gd name="T74" fmla="*/ 323 w 512"/>
              <a:gd name="T75" fmla="*/ 370 h 512"/>
              <a:gd name="T76" fmla="*/ 291 w 512"/>
              <a:gd name="T77" fmla="*/ 338 h 512"/>
              <a:gd name="T78" fmla="*/ 288 w 512"/>
              <a:gd name="T79" fmla="*/ 330 h 512"/>
              <a:gd name="T80" fmla="*/ 288 w 512"/>
              <a:gd name="T81" fmla="*/ 181 h 512"/>
              <a:gd name="T82" fmla="*/ 291 w 512"/>
              <a:gd name="T83" fmla="*/ 173 h 512"/>
              <a:gd name="T84" fmla="*/ 323 w 512"/>
              <a:gd name="T85" fmla="*/ 141 h 512"/>
              <a:gd name="T86" fmla="*/ 338 w 512"/>
              <a:gd name="T87" fmla="*/ 141 h 512"/>
              <a:gd name="T88" fmla="*/ 338 w 512"/>
              <a:gd name="T89" fmla="*/ 157 h 512"/>
              <a:gd name="T90" fmla="*/ 309 w 512"/>
              <a:gd name="T91" fmla="*/ 185 h 512"/>
              <a:gd name="T92" fmla="*/ 309 w 512"/>
              <a:gd name="T93" fmla="*/ 213 h 512"/>
              <a:gd name="T94" fmla="*/ 405 w 512"/>
              <a:gd name="T95" fmla="*/ 213 h 512"/>
              <a:gd name="T96" fmla="*/ 416 w 512"/>
              <a:gd name="T97" fmla="*/ 224 h 512"/>
              <a:gd name="T98" fmla="*/ 405 w 512"/>
              <a:gd name="T99" fmla="*/ 234 h 512"/>
              <a:gd name="T100" fmla="*/ 309 w 512"/>
              <a:gd name="T101" fmla="*/ 234 h 512"/>
              <a:gd name="T102" fmla="*/ 309 w 512"/>
              <a:gd name="T103" fmla="*/ 277 h 512"/>
              <a:gd name="T104" fmla="*/ 405 w 512"/>
              <a:gd name="T105"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24" y="330"/>
                </a:moveTo>
                <a:cubicBezTo>
                  <a:pt x="224" y="333"/>
                  <a:pt x="223" y="336"/>
                  <a:pt x="221" y="338"/>
                </a:cubicBezTo>
                <a:cubicBezTo>
                  <a:pt x="189" y="370"/>
                  <a:pt x="189" y="370"/>
                  <a:pt x="189" y="370"/>
                </a:cubicBezTo>
                <a:cubicBezTo>
                  <a:pt x="186" y="372"/>
                  <a:pt x="184" y="373"/>
                  <a:pt x="181" y="373"/>
                </a:cubicBezTo>
                <a:cubicBezTo>
                  <a:pt x="178" y="373"/>
                  <a:pt x="176" y="372"/>
                  <a:pt x="173" y="370"/>
                </a:cubicBezTo>
                <a:cubicBezTo>
                  <a:pt x="169" y="366"/>
                  <a:pt x="169" y="359"/>
                  <a:pt x="173" y="355"/>
                </a:cubicBezTo>
                <a:cubicBezTo>
                  <a:pt x="202" y="326"/>
                  <a:pt x="202" y="326"/>
                  <a:pt x="202" y="326"/>
                </a:cubicBezTo>
                <a:cubicBezTo>
                  <a:pt x="202" y="298"/>
                  <a:pt x="202" y="298"/>
                  <a:pt x="202" y="298"/>
                </a:cubicBezTo>
                <a:cubicBezTo>
                  <a:pt x="106" y="298"/>
                  <a:pt x="106" y="298"/>
                  <a:pt x="106" y="298"/>
                </a:cubicBezTo>
                <a:cubicBezTo>
                  <a:pt x="100" y="298"/>
                  <a:pt x="96" y="294"/>
                  <a:pt x="96" y="288"/>
                </a:cubicBezTo>
                <a:cubicBezTo>
                  <a:pt x="96" y="282"/>
                  <a:pt x="100" y="277"/>
                  <a:pt x="106" y="277"/>
                </a:cubicBezTo>
                <a:cubicBezTo>
                  <a:pt x="202" y="277"/>
                  <a:pt x="202" y="277"/>
                  <a:pt x="202" y="277"/>
                </a:cubicBezTo>
                <a:cubicBezTo>
                  <a:pt x="202" y="234"/>
                  <a:pt x="202" y="234"/>
                  <a:pt x="202" y="234"/>
                </a:cubicBezTo>
                <a:cubicBezTo>
                  <a:pt x="106" y="234"/>
                  <a:pt x="106" y="234"/>
                  <a:pt x="106" y="234"/>
                </a:cubicBezTo>
                <a:cubicBezTo>
                  <a:pt x="100" y="234"/>
                  <a:pt x="96" y="230"/>
                  <a:pt x="96" y="224"/>
                </a:cubicBezTo>
                <a:cubicBezTo>
                  <a:pt x="96" y="218"/>
                  <a:pt x="100" y="213"/>
                  <a:pt x="106" y="213"/>
                </a:cubicBezTo>
                <a:cubicBezTo>
                  <a:pt x="202" y="213"/>
                  <a:pt x="202" y="213"/>
                  <a:pt x="202" y="213"/>
                </a:cubicBezTo>
                <a:cubicBezTo>
                  <a:pt x="202" y="185"/>
                  <a:pt x="202" y="185"/>
                  <a:pt x="202" y="185"/>
                </a:cubicBezTo>
                <a:cubicBezTo>
                  <a:pt x="173" y="157"/>
                  <a:pt x="173" y="157"/>
                  <a:pt x="173" y="157"/>
                </a:cubicBezTo>
                <a:cubicBezTo>
                  <a:pt x="169" y="152"/>
                  <a:pt x="169" y="146"/>
                  <a:pt x="173" y="141"/>
                </a:cubicBezTo>
                <a:cubicBezTo>
                  <a:pt x="178" y="137"/>
                  <a:pt x="184" y="137"/>
                  <a:pt x="189" y="141"/>
                </a:cubicBezTo>
                <a:cubicBezTo>
                  <a:pt x="221" y="173"/>
                  <a:pt x="221" y="173"/>
                  <a:pt x="221" y="173"/>
                </a:cubicBezTo>
                <a:cubicBezTo>
                  <a:pt x="223" y="175"/>
                  <a:pt x="224" y="178"/>
                  <a:pt x="224" y="181"/>
                </a:cubicBezTo>
                <a:lnTo>
                  <a:pt x="224" y="330"/>
                </a:lnTo>
                <a:close/>
                <a:moveTo>
                  <a:pt x="405" y="277"/>
                </a:moveTo>
                <a:cubicBezTo>
                  <a:pt x="411" y="277"/>
                  <a:pt x="416" y="282"/>
                  <a:pt x="416" y="288"/>
                </a:cubicBezTo>
                <a:cubicBezTo>
                  <a:pt x="416" y="294"/>
                  <a:pt x="411" y="298"/>
                  <a:pt x="405" y="298"/>
                </a:cubicBezTo>
                <a:cubicBezTo>
                  <a:pt x="309" y="298"/>
                  <a:pt x="309" y="298"/>
                  <a:pt x="309" y="298"/>
                </a:cubicBezTo>
                <a:cubicBezTo>
                  <a:pt x="309" y="326"/>
                  <a:pt x="309" y="326"/>
                  <a:pt x="309" y="326"/>
                </a:cubicBezTo>
                <a:cubicBezTo>
                  <a:pt x="338" y="355"/>
                  <a:pt x="338" y="355"/>
                  <a:pt x="338" y="355"/>
                </a:cubicBezTo>
                <a:cubicBezTo>
                  <a:pt x="342" y="359"/>
                  <a:pt x="342" y="366"/>
                  <a:pt x="338" y="370"/>
                </a:cubicBezTo>
                <a:cubicBezTo>
                  <a:pt x="336" y="372"/>
                  <a:pt x="333" y="373"/>
                  <a:pt x="330" y="373"/>
                </a:cubicBezTo>
                <a:cubicBezTo>
                  <a:pt x="328" y="373"/>
                  <a:pt x="325" y="372"/>
                  <a:pt x="323" y="370"/>
                </a:cubicBezTo>
                <a:cubicBezTo>
                  <a:pt x="291" y="338"/>
                  <a:pt x="291" y="338"/>
                  <a:pt x="291" y="338"/>
                </a:cubicBezTo>
                <a:cubicBezTo>
                  <a:pt x="289" y="336"/>
                  <a:pt x="288" y="333"/>
                  <a:pt x="288" y="330"/>
                </a:cubicBezTo>
                <a:cubicBezTo>
                  <a:pt x="288" y="181"/>
                  <a:pt x="288" y="181"/>
                  <a:pt x="288" y="181"/>
                </a:cubicBezTo>
                <a:cubicBezTo>
                  <a:pt x="288" y="178"/>
                  <a:pt x="289" y="175"/>
                  <a:pt x="291" y="173"/>
                </a:cubicBezTo>
                <a:cubicBezTo>
                  <a:pt x="323" y="141"/>
                  <a:pt x="323" y="141"/>
                  <a:pt x="323" y="141"/>
                </a:cubicBezTo>
                <a:cubicBezTo>
                  <a:pt x="327" y="137"/>
                  <a:pt x="334" y="137"/>
                  <a:pt x="338" y="141"/>
                </a:cubicBezTo>
                <a:cubicBezTo>
                  <a:pt x="342" y="146"/>
                  <a:pt x="342" y="152"/>
                  <a:pt x="338" y="157"/>
                </a:cubicBezTo>
                <a:cubicBezTo>
                  <a:pt x="309" y="185"/>
                  <a:pt x="309" y="185"/>
                  <a:pt x="309" y="185"/>
                </a:cubicBezTo>
                <a:cubicBezTo>
                  <a:pt x="309" y="213"/>
                  <a:pt x="309" y="213"/>
                  <a:pt x="309" y="213"/>
                </a:cubicBezTo>
                <a:cubicBezTo>
                  <a:pt x="405" y="213"/>
                  <a:pt x="405" y="213"/>
                  <a:pt x="405" y="213"/>
                </a:cubicBezTo>
                <a:cubicBezTo>
                  <a:pt x="411" y="213"/>
                  <a:pt x="416" y="218"/>
                  <a:pt x="416" y="224"/>
                </a:cubicBezTo>
                <a:cubicBezTo>
                  <a:pt x="416" y="230"/>
                  <a:pt x="411" y="234"/>
                  <a:pt x="405" y="234"/>
                </a:cubicBezTo>
                <a:cubicBezTo>
                  <a:pt x="309" y="234"/>
                  <a:pt x="309" y="234"/>
                  <a:pt x="309" y="234"/>
                </a:cubicBezTo>
                <a:cubicBezTo>
                  <a:pt x="309" y="277"/>
                  <a:pt x="309" y="277"/>
                  <a:pt x="309" y="277"/>
                </a:cubicBezTo>
                <a:lnTo>
                  <a:pt x="405" y="2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9" name="Rectangle 18">
            <a:extLst>
              <a:ext uri="{FF2B5EF4-FFF2-40B4-BE49-F238E27FC236}">
                <a16:creationId xmlns:a16="http://schemas.microsoft.com/office/drawing/2014/main" id="{635B88E4-3A18-41E7-A033-C0A6DCB96E95}"/>
              </a:ext>
            </a:extLst>
          </p:cNvPr>
          <p:cNvSpPr/>
          <p:nvPr/>
        </p:nvSpPr>
        <p:spPr>
          <a:xfrm>
            <a:off x="369784" y="2018029"/>
            <a:ext cx="2174318" cy="436979"/>
          </a:xfrm>
          <a:prstGeom prst="rect">
            <a:avLst/>
          </a:prstGeom>
          <a:noFill/>
        </p:spPr>
        <p:txBody>
          <a:bodyPr wrap="square" lIns="0" tIns="0" rIns="0" bIns="0">
            <a:spAutoFit/>
          </a:bodyPr>
          <a:lstStyle/>
          <a:p>
            <a:pPr lvl="0" defTabSz="914400">
              <a:lnSpc>
                <a:spcPct val="106000"/>
              </a:lnSpc>
              <a:defRPr/>
            </a:pPr>
            <a:r>
              <a:rPr kumimoji="0" lang="en-US" sz="1400" b="1"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rPr>
              <a:t>Value of Infrastructure</a:t>
            </a:r>
          </a:p>
        </p:txBody>
      </p:sp>
      <p:sp>
        <p:nvSpPr>
          <p:cNvPr id="27" name="Rectangle 26">
            <a:extLst>
              <a:ext uri="{FF2B5EF4-FFF2-40B4-BE49-F238E27FC236}">
                <a16:creationId xmlns:a16="http://schemas.microsoft.com/office/drawing/2014/main" id="{A7A4F496-C651-415D-B836-5F5DCB958576}"/>
              </a:ext>
            </a:extLst>
          </p:cNvPr>
          <p:cNvSpPr/>
          <p:nvPr/>
        </p:nvSpPr>
        <p:spPr>
          <a:xfrm>
            <a:off x="369783" y="2724036"/>
            <a:ext cx="2529919" cy="1846659"/>
          </a:xfrm>
          <a:prstGeom prst="rect">
            <a:avLst/>
          </a:prstGeom>
        </p:spPr>
        <p:txBody>
          <a:bodyPr vert="horz" wrap="square" lIns="0" tIns="0" rIns="0" bIns="0" rtlCol="0">
            <a:spAutoFit/>
          </a:bodyPr>
          <a:lstStyle/>
          <a:p>
            <a:pPr marL="171450" lvl="0" indent="-171450" defTabSz="914400">
              <a:spcAft>
                <a:spcPts val="600"/>
              </a:spcAft>
              <a:buClr>
                <a:srgbClr val="787878"/>
              </a:buClr>
              <a:buSzPct val="75000"/>
              <a:buFont typeface="Arial" panose="020B0604020202020204" pitchFamily="34" charset="0"/>
              <a:buChar char="•"/>
              <a:defRPr/>
            </a:pPr>
            <a:r>
              <a:rPr lang="en-US" sz="1200" spc="-30" dirty="0">
                <a:solidFill>
                  <a:srgbClr val="000000"/>
                </a:solidFill>
                <a:ea typeface="Open Sans" charset="0"/>
                <a:cs typeface="Open Sans" charset="0"/>
              </a:rPr>
              <a:t>To </a:t>
            </a:r>
            <a:r>
              <a:rPr lang="en-US" sz="1200" b="1" spc="-30" dirty="0">
                <a:solidFill>
                  <a:srgbClr val="000000"/>
                </a:solidFill>
                <a:ea typeface="Open Sans" charset="0"/>
                <a:cs typeface="Open Sans" charset="0"/>
              </a:rPr>
              <a:t>mitigate negative impacts on interstate commerce</a:t>
            </a:r>
            <a:r>
              <a:rPr lang="en-US" sz="1200" spc="-30" dirty="0">
                <a:solidFill>
                  <a:srgbClr val="000000"/>
                </a:solidFill>
                <a:ea typeface="Open Sans" charset="0"/>
                <a:cs typeface="Open Sans" charset="0"/>
              </a:rPr>
              <a:t>, </a:t>
            </a:r>
            <a:r>
              <a:rPr lang="en-US" sz="1200" b="1" spc="-30" dirty="0">
                <a:solidFill>
                  <a:schemeClr val="accent5"/>
                </a:solidFill>
                <a:ea typeface="Open Sans" charset="0"/>
                <a:cs typeface="Open Sans" charset="0"/>
              </a:rPr>
              <a:t>all levels of government </a:t>
            </a:r>
            <a:r>
              <a:rPr lang="en-US" sz="1200" spc="-30" dirty="0">
                <a:solidFill>
                  <a:srgbClr val="000000"/>
                </a:solidFill>
                <a:ea typeface="Open Sans" charset="0"/>
                <a:cs typeface="Open Sans" charset="0"/>
              </a:rPr>
              <a:t>should have constructive dialogue about the </a:t>
            </a:r>
            <a:r>
              <a:rPr lang="en-US" sz="1200" b="1" spc="-30" dirty="0">
                <a:solidFill>
                  <a:srgbClr val="000000"/>
                </a:solidFill>
                <a:ea typeface="Open Sans" charset="0"/>
                <a:cs typeface="Open Sans" charset="0"/>
              </a:rPr>
              <a:t>overall economic benefits from the nation’s energy resources </a:t>
            </a:r>
            <a:r>
              <a:rPr lang="en-US" sz="1200" spc="-30" dirty="0">
                <a:solidFill>
                  <a:srgbClr val="000000"/>
                </a:solidFill>
                <a:ea typeface="Open Sans" charset="0"/>
                <a:cs typeface="Open Sans" charset="0"/>
              </a:rPr>
              <a:t>and effectively engaging stakeholders and minimizing local impacts and risks. </a:t>
            </a:r>
          </a:p>
        </p:txBody>
      </p:sp>
      <p:cxnSp>
        <p:nvCxnSpPr>
          <p:cNvPr id="28" name="Straight Connector 27">
            <a:extLst>
              <a:ext uri="{FF2B5EF4-FFF2-40B4-BE49-F238E27FC236}">
                <a16:creationId xmlns:a16="http://schemas.microsoft.com/office/drawing/2014/main" id="{5F01395C-4341-43C1-9ADC-69D181C5DE5B}"/>
              </a:ext>
            </a:extLst>
          </p:cNvPr>
          <p:cNvCxnSpPr>
            <a:cxnSpLocks/>
          </p:cNvCxnSpPr>
          <p:nvPr/>
        </p:nvCxnSpPr>
        <p:spPr>
          <a:xfrm>
            <a:off x="369783" y="2588655"/>
            <a:ext cx="252991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 name="Group 374">
            <a:extLst>
              <a:ext uri="{FF2B5EF4-FFF2-40B4-BE49-F238E27FC236}">
                <a16:creationId xmlns:a16="http://schemas.microsoft.com/office/drawing/2014/main" id="{2CE821D3-A916-4BB7-B60B-BB5EDEEEE5CD}"/>
              </a:ext>
            </a:extLst>
          </p:cNvPr>
          <p:cNvGrpSpPr>
            <a:grpSpLocks noChangeAspect="1"/>
          </p:cNvGrpSpPr>
          <p:nvPr/>
        </p:nvGrpSpPr>
        <p:grpSpPr bwMode="auto">
          <a:xfrm>
            <a:off x="365760" y="1437706"/>
            <a:ext cx="512064" cy="512064"/>
            <a:chOff x="6996" y="1195"/>
            <a:chExt cx="340" cy="340"/>
          </a:xfrm>
          <a:solidFill>
            <a:schemeClr val="accent4"/>
          </a:solidFill>
        </p:grpSpPr>
        <p:sp>
          <p:nvSpPr>
            <p:cNvPr id="16" name="Freeform 375">
              <a:extLst>
                <a:ext uri="{FF2B5EF4-FFF2-40B4-BE49-F238E27FC236}">
                  <a16:creationId xmlns:a16="http://schemas.microsoft.com/office/drawing/2014/main" id="{DE91E20E-A638-4AAC-AACA-90E566F9EE1F}"/>
                </a:ext>
              </a:extLst>
            </p:cNvPr>
            <p:cNvSpPr>
              <a:spLocks/>
            </p:cNvSpPr>
            <p:nvPr/>
          </p:nvSpPr>
          <p:spPr bwMode="auto">
            <a:xfrm>
              <a:off x="7130" y="1287"/>
              <a:ext cx="29" cy="70"/>
            </a:xfrm>
            <a:custGeom>
              <a:avLst/>
              <a:gdLst>
                <a:gd name="T0" fmla="*/ 0 w 43"/>
                <a:gd name="T1" fmla="*/ 53 h 105"/>
                <a:gd name="T2" fmla="*/ 43 w 43"/>
                <a:gd name="T3" fmla="*/ 105 h 105"/>
                <a:gd name="T4" fmla="*/ 43 w 43"/>
                <a:gd name="T5" fmla="*/ 0 h 105"/>
                <a:gd name="T6" fmla="*/ 0 w 43"/>
                <a:gd name="T7" fmla="*/ 53 h 105"/>
              </a:gdLst>
              <a:ahLst/>
              <a:cxnLst>
                <a:cxn ang="0">
                  <a:pos x="T0" y="T1"/>
                </a:cxn>
                <a:cxn ang="0">
                  <a:pos x="T2" y="T3"/>
                </a:cxn>
                <a:cxn ang="0">
                  <a:pos x="T4" y="T5"/>
                </a:cxn>
                <a:cxn ang="0">
                  <a:pos x="T6" y="T7"/>
                </a:cxn>
              </a:cxnLst>
              <a:rect l="0" t="0" r="r" b="b"/>
              <a:pathLst>
                <a:path w="43" h="105">
                  <a:moveTo>
                    <a:pt x="0" y="53"/>
                  </a:moveTo>
                  <a:cubicBezTo>
                    <a:pt x="0" y="78"/>
                    <a:pt x="19" y="100"/>
                    <a:pt x="43" y="105"/>
                  </a:cubicBezTo>
                  <a:cubicBezTo>
                    <a:pt x="43" y="0"/>
                    <a:pt x="43" y="0"/>
                    <a:pt x="43" y="0"/>
                  </a:cubicBezTo>
                  <a:cubicBezTo>
                    <a:pt x="19" y="5"/>
                    <a:pt x="0" y="27"/>
                    <a:pt x="0" y="5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2" name="Freeform 376">
              <a:extLst>
                <a:ext uri="{FF2B5EF4-FFF2-40B4-BE49-F238E27FC236}">
                  <a16:creationId xmlns:a16="http://schemas.microsoft.com/office/drawing/2014/main" id="{D222A6A4-7723-4B98-A0E0-5FF17941657B}"/>
                </a:ext>
              </a:extLst>
            </p:cNvPr>
            <p:cNvSpPr>
              <a:spLocks/>
            </p:cNvSpPr>
            <p:nvPr/>
          </p:nvSpPr>
          <p:spPr bwMode="auto">
            <a:xfrm>
              <a:off x="7173" y="1372"/>
              <a:ext cx="28" cy="70"/>
            </a:xfrm>
            <a:custGeom>
              <a:avLst/>
              <a:gdLst>
                <a:gd name="T0" fmla="*/ 0 w 43"/>
                <a:gd name="T1" fmla="*/ 0 h 105"/>
                <a:gd name="T2" fmla="*/ 0 w 43"/>
                <a:gd name="T3" fmla="*/ 105 h 105"/>
                <a:gd name="T4" fmla="*/ 43 w 43"/>
                <a:gd name="T5" fmla="*/ 53 h 105"/>
                <a:gd name="T6" fmla="*/ 0 w 43"/>
                <a:gd name="T7" fmla="*/ 0 h 105"/>
              </a:gdLst>
              <a:ahLst/>
              <a:cxnLst>
                <a:cxn ang="0">
                  <a:pos x="T0" y="T1"/>
                </a:cxn>
                <a:cxn ang="0">
                  <a:pos x="T2" y="T3"/>
                </a:cxn>
                <a:cxn ang="0">
                  <a:pos x="T4" y="T5"/>
                </a:cxn>
                <a:cxn ang="0">
                  <a:pos x="T6" y="T7"/>
                </a:cxn>
              </a:cxnLst>
              <a:rect l="0" t="0" r="r" b="b"/>
              <a:pathLst>
                <a:path w="43" h="105">
                  <a:moveTo>
                    <a:pt x="0" y="0"/>
                  </a:moveTo>
                  <a:cubicBezTo>
                    <a:pt x="0" y="105"/>
                    <a:pt x="0" y="105"/>
                    <a:pt x="0" y="105"/>
                  </a:cubicBezTo>
                  <a:cubicBezTo>
                    <a:pt x="25" y="100"/>
                    <a:pt x="43" y="78"/>
                    <a:pt x="43" y="53"/>
                  </a:cubicBezTo>
                  <a:cubicBezTo>
                    <a:pt x="43" y="27"/>
                    <a:pt x="25" y="5"/>
                    <a:pt x="0"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23" name="Freeform 377">
              <a:extLst>
                <a:ext uri="{FF2B5EF4-FFF2-40B4-BE49-F238E27FC236}">
                  <a16:creationId xmlns:a16="http://schemas.microsoft.com/office/drawing/2014/main" id="{8977F5EA-4DD6-402A-9FE1-821E1743981D}"/>
                </a:ext>
              </a:extLst>
            </p:cNvPr>
            <p:cNvSpPr>
              <a:spLocks noEditPoints="1"/>
            </p:cNvSpPr>
            <p:nvPr/>
          </p:nvSpPr>
          <p:spPr bwMode="auto">
            <a:xfrm>
              <a:off x="6996" y="119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66 w 512"/>
                <a:gd name="T11" fmla="*/ 393 h 512"/>
                <a:gd name="T12" fmla="*/ 266 w 512"/>
                <a:gd name="T13" fmla="*/ 416 h 512"/>
                <a:gd name="T14" fmla="*/ 256 w 512"/>
                <a:gd name="T15" fmla="*/ 426 h 512"/>
                <a:gd name="T16" fmla="*/ 245 w 512"/>
                <a:gd name="T17" fmla="*/ 416 h 512"/>
                <a:gd name="T18" fmla="*/ 245 w 512"/>
                <a:gd name="T19" fmla="*/ 393 h 512"/>
                <a:gd name="T20" fmla="*/ 185 w 512"/>
                <a:gd name="T21" fmla="*/ 345 h 512"/>
                <a:gd name="T22" fmla="*/ 192 w 512"/>
                <a:gd name="T23" fmla="*/ 331 h 512"/>
                <a:gd name="T24" fmla="*/ 205 w 512"/>
                <a:gd name="T25" fmla="*/ 337 h 512"/>
                <a:gd name="T26" fmla="*/ 245 w 512"/>
                <a:gd name="T27" fmla="*/ 372 h 512"/>
                <a:gd name="T28" fmla="*/ 245 w 512"/>
                <a:gd name="T29" fmla="*/ 265 h 512"/>
                <a:gd name="T30" fmla="*/ 181 w 512"/>
                <a:gd name="T31" fmla="*/ 192 h 512"/>
                <a:gd name="T32" fmla="*/ 245 w 512"/>
                <a:gd name="T33" fmla="*/ 118 h 512"/>
                <a:gd name="T34" fmla="*/ 245 w 512"/>
                <a:gd name="T35" fmla="*/ 106 h 512"/>
                <a:gd name="T36" fmla="*/ 256 w 512"/>
                <a:gd name="T37" fmla="*/ 96 h 512"/>
                <a:gd name="T38" fmla="*/ 266 w 512"/>
                <a:gd name="T39" fmla="*/ 106 h 512"/>
                <a:gd name="T40" fmla="*/ 266 w 512"/>
                <a:gd name="T41" fmla="*/ 118 h 512"/>
                <a:gd name="T42" fmla="*/ 320 w 512"/>
                <a:gd name="T43" fmla="*/ 154 h 512"/>
                <a:gd name="T44" fmla="*/ 316 w 512"/>
                <a:gd name="T45" fmla="*/ 169 h 512"/>
                <a:gd name="T46" fmla="*/ 302 w 512"/>
                <a:gd name="T47" fmla="*/ 165 h 512"/>
                <a:gd name="T48" fmla="*/ 266 w 512"/>
                <a:gd name="T49" fmla="*/ 140 h 512"/>
                <a:gd name="T50" fmla="*/ 266 w 512"/>
                <a:gd name="T51" fmla="*/ 246 h 512"/>
                <a:gd name="T52" fmla="*/ 330 w 512"/>
                <a:gd name="T53" fmla="*/ 320 h 512"/>
                <a:gd name="T54" fmla="*/ 266 w 512"/>
                <a:gd name="T55"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grpSp>
      <p:sp>
        <p:nvSpPr>
          <p:cNvPr id="3" name="TextBox 2">
            <a:extLst>
              <a:ext uri="{FF2B5EF4-FFF2-40B4-BE49-F238E27FC236}">
                <a16:creationId xmlns:a16="http://schemas.microsoft.com/office/drawing/2014/main" id="{13798838-FD8D-41E1-9902-64AD66F8554D}"/>
              </a:ext>
            </a:extLst>
          </p:cNvPr>
          <p:cNvSpPr txBox="1"/>
          <p:nvPr/>
        </p:nvSpPr>
        <p:spPr>
          <a:xfrm>
            <a:off x="304357" y="1031078"/>
            <a:ext cx="2615223" cy="215444"/>
          </a:xfrm>
          <a:prstGeom prst="rect">
            <a:avLst/>
          </a:prstGeom>
          <a:noFill/>
        </p:spPr>
        <p:txBody>
          <a:bodyPr wrap="square" lIns="0" tIns="0" rIns="0" bIns="0" rtlCol="0">
            <a:spAutoFit/>
          </a:bodyPr>
          <a:lstStyle/>
          <a:p>
            <a:pPr>
              <a:spcBef>
                <a:spcPts val="600"/>
              </a:spcBef>
              <a:buSzPct val="100000"/>
            </a:pPr>
            <a:r>
              <a:rPr lang="en-US" sz="1400" b="1" dirty="0">
                <a:solidFill>
                  <a:srgbClr val="313131"/>
                </a:solidFill>
              </a:rPr>
              <a:t>Key Recommendations</a:t>
            </a:r>
          </a:p>
        </p:txBody>
      </p:sp>
    </p:spTree>
    <p:extLst>
      <p:ext uri="{BB962C8B-B14F-4D97-AF65-F5344CB8AC3E}">
        <p14:creationId xmlns:p14="http://schemas.microsoft.com/office/powerpoint/2010/main" val="518636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Infrastructure Resiliency</a:t>
            </a:r>
            <a:endParaRPr lang="en-US" sz="2200" b="1" dirty="0">
              <a:solidFill>
                <a:prstClr val="black"/>
              </a:solidFill>
              <a:ea typeface="Verdana" panose="020B0604030504040204" pitchFamily="34" charset="0"/>
              <a:cs typeface="Arial" panose="020B0604020202020204" pitchFamily="34" charset="0"/>
            </a:endParaRPr>
          </a:p>
        </p:txBody>
      </p:sp>
      <p:sp>
        <p:nvSpPr>
          <p:cNvPr id="10" name="TextBox 9"/>
          <p:cNvSpPr txBox="1"/>
          <p:nvPr/>
        </p:nvSpPr>
        <p:spPr>
          <a:xfrm>
            <a:off x="335943" y="801942"/>
            <a:ext cx="8412480" cy="615553"/>
          </a:xfrm>
          <a:prstGeom prst="rect">
            <a:avLst/>
          </a:prstGeom>
          <a:noFill/>
          <a:ln w="19050">
            <a:solidFill>
              <a:schemeClr val="accent4"/>
            </a:solidFill>
          </a:ln>
        </p:spPr>
        <p:txBody>
          <a:bodyPr wrap="square" lIns="91440" tIns="91440" rIns="91440" bIns="91440" rtlCol="0">
            <a:spAutoFit/>
          </a:bodyPr>
          <a:lstStyle/>
          <a:p>
            <a:pPr lvl="0">
              <a:buSzPct val="25000"/>
              <a:defRPr/>
            </a:pPr>
            <a:r>
              <a:rPr lang="en-US" sz="1400" dirty="0">
                <a:solidFill>
                  <a:prstClr val="black"/>
                </a:solidFill>
                <a:cs typeface="Arial" panose="020B0604020202020204" pitchFamily="34" charset="0"/>
              </a:rPr>
              <a:t>An interdependent infrastructure system of pipelines, truck, rail, and marine transport working together with storage ensures the delivery of reliable affordable energy.</a:t>
            </a:r>
            <a:endParaRPr lang="en-US" sz="1400" dirty="0">
              <a:solidFill>
                <a:srgbClr val="FF0000"/>
              </a:solidFill>
              <a:cs typeface="Arial" panose="020B0604020202020204" pitchFamily="34" charset="0"/>
            </a:endParaRPr>
          </a:p>
        </p:txBody>
      </p:sp>
      <p:sp>
        <p:nvSpPr>
          <p:cNvPr id="63" name="Rectangle 62">
            <a:extLst>
              <a:ext uri="{FF2B5EF4-FFF2-40B4-BE49-F238E27FC236}">
                <a16:creationId xmlns:a16="http://schemas.microsoft.com/office/drawing/2014/main" id="{C5B631AC-ECF4-4F5F-A6DF-D11D94B38A1D}"/>
              </a:ext>
            </a:extLst>
          </p:cNvPr>
          <p:cNvSpPr/>
          <p:nvPr/>
        </p:nvSpPr>
        <p:spPr>
          <a:xfrm>
            <a:off x="6553425" y="2035414"/>
            <a:ext cx="2468880" cy="1400383"/>
          </a:xfrm>
          <a:prstGeom prst="rect">
            <a:avLst/>
          </a:prstGeom>
        </p:spPr>
        <p:txBody>
          <a:bodyPr wrap="square">
            <a:spAutoFit/>
          </a:bodyPr>
          <a:lstStyle/>
          <a:p>
            <a:pPr>
              <a:spcAft>
                <a:spcPts val="600"/>
              </a:spcAft>
            </a:pPr>
            <a:r>
              <a:rPr lang="en-US" sz="1400" b="1" dirty="0"/>
              <a:t>Multiple Modes</a:t>
            </a:r>
          </a:p>
          <a:p>
            <a:r>
              <a:rPr lang="en-US" sz="1100" dirty="0"/>
              <a:t>The integration of various modes </a:t>
            </a:r>
            <a:r>
              <a:rPr lang="en-US" sz="1100" b="1" dirty="0"/>
              <a:t>(pipeline, rail, trucks, and marine)</a:t>
            </a:r>
            <a:r>
              <a:rPr lang="en-US" sz="1100" dirty="0"/>
              <a:t>, is a key characteristic that enables a high level of reliability and flexibility.</a:t>
            </a:r>
          </a:p>
        </p:txBody>
      </p:sp>
      <p:sp>
        <p:nvSpPr>
          <p:cNvPr id="64" name="Rectangle 63">
            <a:extLst>
              <a:ext uri="{FF2B5EF4-FFF2-40B4-BE49-F238E27FC236}">
                <a16:creationId xmlns:a16="http://schemas.microsoft.com/office/drawing/2014/main" id="{79DFBC49-8013-43E9-B0BA-5A34EA6F8383}"/>
              </a:ext>
            </a:extLst>
          </p:cNvPr>
          <p:cNvSpPr/>
          <p:nvPr/>
        </p:nvSpPr>
        <p:spPr>
          <a:xfrm>
            <a:off x="6553425" y="3891967"/>
            <a:ext cx="2468880" cy="1061829"/>
          </a:xfrm>
          <a:prstGeom prst="rect">
            <a:avLst/>
          </a:prstGeom>
        </p:spPr>
        <p:txBody>
          <a:bodyPr wrap="square">
            <a:spAutoFit/>
          </a:bodyPr>
          <a:lstStyle/>
          <a:p>
            <a:pPr>
              <a:spcAft>
                <a:spcPts val="600"/>
              </a:spcAft>
            </a:pPr>
            <a:r>
              <a:rPr lang="en-US" sz="1400" b="1" dirty="0"/>
              <a:t>Storage</a:t>
            </a:r>
          </a:p>
          <a:p>
            <a:r>
              <a:rPr lang="en-US" sz="1100" dirty="0"/>
              <a:t>Storage provides resiliency at </a:t>
            </a:r>
            <a:r>
              <a:rPr lang="en-US" sz="1100" b="1" dirty="0"/>
              <a:t>production centers, market centers, and demand centers</a:t>
            </a:r>
            <a:r>
              <a:rPr lang="en-US" sz="1100" dirty="0"/>
              <a:t>. </a:t>
            </a:r>
          </a:p>
        </p:txBody>
      </p:sp>
      <p:sp>
        <p:nvSpPr>
          <p:cNvPr id="65" name="Rectangle 64">
            <a:extLst>
              <a:ext uri="{FF2B5EF4-FFF2-40B4-BE49-F238E27FC236}">
                <a16:creationId xmlns:a16="http://schemas.microsoft.com/office/drawing/2014/main" id="{9F2276AE-3AF9-4943-A0C2-52537AE78843}"/>
              </a:ext>
            </a:extLst>
          </p:cNvPr>
          <p:cNvSpPr/>
          <p:nvPr/>
        </p:nvSpPr>
        <p:spPr>
          <a:xfrm>
            <a:off x="6553425" y="5409966"/>
            <a:ext cx="2468880" cy="1061829"/>
          </a:xfrm>
          <a:prstGeom prst="rect">
            <a:avLst/>
          </a:prstGeom>
        </p:spPr>
        <p:txBody>
          <a:bodyPr wrap="square">
            <a:spAutoFit/>
          </a:bodyPr>
          <a:lstStyle/>
          <a:p>
            <a:pPr>
              <a:spcAft>
                <a:spcPts val="600"/>
              </a:spcAft>
            </a:pPr>
            <a:r>
              <a:rPr lang="en-US" sz="1400" b="1" dirty="0"/>
              <a:t>Multiple Routes</a:t>
            </a:r>
          </a:p>
          <a:p>
            <a:r>
              <a:rPr lang="en-US" sz="1100" dirty="0"/>
              <a:t>The </a:t>
            </a:r>
            <a:r>
              <a:rPr lang="en-US" sz="1100" b="1" dirty="0"/>
              <a:t>presence of various routes </a:t>
            </a:r>
            <a:r>
              <a:rPr lang="en-US" sz="1100" dirty="0"/>
              <a:t>enables hydrocarbons to reach their intended destinations. </a:t>
            </a:r>
          </a:p>
        </p:txBody>
      </p:sp>
      <p:cxnSp>
        <p:nvCxnSpPr>
          <p:cNvPr id="3" name="Straight Connector 2">
            <a:extLst>
              <a:ext uri="{FF2B5EF4-FFF2-40B4-BE49-F238E27FC236}">
                <a16:creationId xmlns:a16="http://schemas.microsoft.com/office/drawing/2014/main" id="{23442A18-042B-4325-B72D-064B2A51E94A}"/>
              </a:ext>
            </a:extLst>
          </p:cNvPr>
          <p:cNvCxnSpPr>
            <a:cxnSpLocks/>
          </p:cNvCxnSpPr>
          <p:nvPr/>
        </p:nvCxnSpPr>
        <p:spPr>
          <a:xfrm>
            <a:off x="6655458" y="3663882"/>
            <a:ext cx="2286000" cy="0"/>
          </a:xfrm>
          <a:prstGeom prst="line">
            <a:avLst/>
          </a:prstGeom>
          <a:ln w="19050">
            <a:solidFill>
              <a:srgbClr val="00A1D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A0647C-C0DD-4B3F-95CB-4E3C8EAD280E}"/>
              </a:ext>
            </a:extLst>
          </p:cNvPr>
          <p:cNvCxnSpPr>
            <a:cxnSpLocks/>
          </p:cNvCxnSpPr>
          <p:nvPr/>
        </p:nvCxnSpPr>
        <p:spPr>
          <a:xfrm>
            <a:off x="6655458" y="5181881"/>
            <a:ext cx="2286000" cy="0"/>
          </a:xfrm>
          <a:prstGeom prst="line">
            <a:avLst/>
          </a:prstGeom>
          <a:ln w="19050">
            <a:solidFill>
              <a:srgbClr val="00A1DE"/>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D1A9A66E-5810-4407-B097-1E5309ABEE7B}"/>
              </a:ext>
            </a:extLst>
          </p:cNvPr>
          <p:cNvSpPr/>
          <p:nvPr/>
        </p:nvSpPr>
        <p:spPr>
          <a:xfrm>
            <a:off x="629738" y="613967"/>
            <a:ext cx="1364476" cy="307777"/>
          </a:xfrm>
          <a:prstGeom prst="rect">
            <a:avLst/>
          </a:prstGeom>
          <a:solidFill>
            <a:schemeClr val="bg1"/>
          </a:solidFill>
        </p:spPr>
        <p:txBody>
          <a:bodyPr wrap="none">
            <a:spAutoFit/>
          </a:bodyPr>
          <a:lstStyle/>
          <a:p>
            <a:pPr>
              <a:spcAft>
                <a:spcPts val="600"/>
              </a:spcAft>
            </a:pPr>
            <a:r>
              <a:rPr lang="en-US" sz="1400" b="1" dirty="0"/>
              <a:t>Key Finding</a:t>
            </a:r>
            <a:endParaRPr lang="en-US" sz="1400" dirty="0"/>
          </a:p>
        </p:txBody>
      </p:sp>
      <p:pic>
        <p:nvPicPr>
          <p:cNvPr id="12" name="Content Placeholder 4" descr="A screenshot of a cell phone&#10;&#10;Description automatically generated">
            <a:extLst>
              <a:ext uri="{FF2B5EF4-FFF2-40B4-BE49-F238E27FC236}">
                <a16:creationId xmlns:a16="http://schemas.microsoft.com/office/drawing/2014/main" id="{94DE583B-39C8-4010-A87B-DC3D417A6018}"/>
              </a:ext>
            </a:extLst>
          </p:cNvPr>
          <p:cNvPicPr>
            <a:picLocks noChangeAspect="1"/>
          </p:cNvPicPr>
          <p:nvPr/>
        </p:nvPicPr>
        <p:blipFill>
          <a:blip r:embed="rId3"/>
          <a:stretch>
            <a:fillRect/>
          </a:stretch>
        </p:blipFill>
        <p:spPr>
          <a:xfrm>
            <a:off x="399741" y="1913808"/>
            <a:ext cx="5994402" cy="4638525"/>
          </a:xfrm>
          <a:prstGeom prst="rect">
            <a:avLst/>
          </a:prstGeom>
        </p:spPr>
      </p:pic>
      <p:sp>
        <p:nvSpPr>
          <p:cNvPr id="2" name="TextBox 1">
            <a:extLst>
              <a:ext uri="{FF2B5EF4-FFF2-40B4-BE49-F238E27FC236}">
                <a16:creationId xmlns:a16="http://schemas.microsoft.com/office/drawing/2014/main" id="{EA22B756-AC0E-47DA-B21F-902A8BB45490}"/>
              </a:ext>
            </a:extLst>
          </p:cNvPr>
          <p:cNvSpPr txBox="1"/>
          <p:nvPr/>
        </p:nvSpPr>
        <p:spPr>
          <a:xfrm>
            <a:off x="1031198" y="1608367"/>
            <a:ext cx="4731488" cy="215444"/>
          </a:xfrm>
          <a:prstGeom prst="rect">
            <a:avLst/>
          </a:prstGeom>
          <a:noFill/>
        </p:spPr>
        <p:txBody>
          <a:bodyPr wrap="square" lIns="0" tIns="0" rIns="0" bIns="0" rtlCol="0">
            <a:spAutoFit/>
          </a:bodyPr>
          <a:lstStyle/>
          <a:p>
            <a:pPr algn="ctr">
              <a:spcBef>
                <a:spcPts val="600"/>
              </a:spcBef>
              <a:buSzPct val="100000"/>
            </a:pPr>
            <a:r>
              <a:rPr lang="en-US" sz="1400" b="1" dirty="0">
                <a:solidFill>
                  <a:srgbClr val="313131"/>
                </a:solidFill>
              </a:rPr>
              <a:t>U.S. Fuel and Petrochemical Supply Chain</a:t>
            </a:r>
          </a:p>
        </p:txBody>
      </p:sp>
    </p:spTree>
    <p:extLst>
      <p:ext uri="{BB962C8B-B14F-4D97-AF65-F5344CB8AC3E}">
        <p14:creationId xmlns:p14="http://schemas.microsoft.com/office/powerpoint/2010/main" val="156620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Permitting Process Complexity</a:t>
            </a:r>
            <a:endParaRPr lang="en-US" sz="2200" b="1" dirty="0">
              <a:solidFill>
                <a:prstClr val="black"/>
              </a:solidFill>
              <a:ea typeface="Verdana" panose="020B0604030504040204" pitchFamily="34" charset="0"/>
              <a:cs typeface="Arial" panose="020B0604020202020204" pitchFamily="34" charset="0"/>
            </a:endParaRPr>
          </a:p>
        </p:txBody>
      </p:sp>
      <p:sp>
        <p:nvSpPr>
          <p:cNvPr id="10" name="TextBox 9"/>
          <p:cNvSpPr txBox="1"/>
          <p:nvPr/>
        </p:nvSpPr>
        <p:spPr>
          <a:xfrm>
            <a:off x="365760" y="782064"/>
            <a:ext cx="8255359" cy="830997"/>
          </a:xfrm>
          <a:prstGeom prst="rect">
            <a:avLst/>
          </a:prstGeom>
          <a:noFill/>
          <a:ln w="19050">
            <a:solidFill>
              <a:schemeClr val="accent4"/>
            </a:solidFill>
          </a:ln>
        </p:spPr>
        <p:txBody>
          <a:bodyPr wrap="square" lIns="91440" tIns="91440" rIns="91440" bIns="91440" rtlCol="0">
            <a:spAutoFit/>
          </a:bodyPr>
          <a:lstStyle/>
          <a:p>
            <a:pPr marL="9525" indent="-9525">
              <a:defRPr/>
            </a:pPr>
            <a:r>
              <a:rPr lang="en-US" altLang="en-US" sz="1400" dirty="0"/>
              <a:t>Overlapping and duplicative regulatory requirements, inconsistencies across federal and state agencies, and unnecessarily lengthy administrative procedures have created a complex and unpredictable permitting process.</a:t>
            </a:r>
          </a:p>
        </p:txBody>
      </p:sp>
      <p:sp>
        <p:nvSpPr>
          <p:cNvPr id="57" name="Rectangle 56">
            <a:extLst>
              <a:ext uri="{FF2B5EF4-FFF2-40B4-BE49-F238E27FC236}">
                <a16:creationId xmlns:a16="http://schemas.microsoft.com/office/drawing/2014/main" id="{915550D7-6008-4A1A-B56E-A4173455AA02}"/>
              </a:ext>
            </a:extLst>
          </p:cNvPr>
          <p:cNvSpPr/>
          <p:nvPr/>
        </p:nvSpPr>
        <p:spPr>
          <a:xfrm>
            <a:off x="629738" y="604028"/>
            <a:ext cx="1364476" cy="307777"/>
          </a:xfrm>
          <a:prstGeom prst="rect">
            <a:avLst/>
          </a:prstGeom>
          <a:solidFill>
            <a:schemeClr val="bg1"/>
          </a:solidFill>
        </p:spPr>
        <p:txBody>
          <a:bodyPr wrap="none">
            <a:spAutoFit/>
          </a:bodyPr>
          <a:lstStyle/>
          <a:p>
            <a:pPr>
              <a:spcAft>
                <a:spcPts val="600"/>
              </a:spcAft>
            </a:pPr>
            <a:r>
              <a:rPr lang="en-US" sz="1400" b="1" dirty="0"/>
              <a:t>Key Finding</a:t>
            </a:r>
            <a:endParaRPr lang="en-US" sz="1400" dirty="0"/>
          </a:p>
        </p:txBody>
      </p:sp>
      <p:pic>
        <p:nvPicPr>
          <p:cNvPr id="43" name="Picture 42">
            <a:extLst>
              <a:ext uri="{FF2B5EF4-FFF2-40B4-BE49-F238E27FC236}">
                <a16:creationId xmlns:a16="http://schemas.microsoft.com/office/drawing/2014/main" id="{8D8A94E4-F4BB-4F59-9630-2D20240720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600" y="1682562"/>
            <a:ext cx="7142557" cy="4792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517D922-EBF2-44D7-B625-61D4F5157AC7}"/>
              </a:ext>
            </a:extLst>
          </p:cNvPr>
          <p:cNvSpPr/>
          <p:nvPr/>
        </p:nvSpPr>
        <p:spPr>
          <a:xfrm>
            <a:off x="735496" y="6461663"/>
            <a:ext cx="7712765" cy="215444"/>
          </a:xfrm>
          <a:prstGeom prst="rect">
            <a:avLst/>
          </a:prstGeom>
        </p:spPr>
        <p:txBody>
          <a:bodyPr wrap="square">
            <a:spAutoFit/>
          </a:bodyPr>
          <a:lstStyle/>
          <a:p>
            <a:pPr algn="ctr"/>
            <a:r>
              <a:rPr lang="en-US" sz="800" dirty="0"/>
              <a:t>Source: Depiction of a NEPA Permitting Process, The Associated General Contractors of America, 2019.</a:t>
            </a:r>
          </a:p>
        </p:txBody>
      </p:sp>
    </p:spTree>
    <p:extLst>
      <p:ext uri="{BB962C8B-B14F-4D97-AF65-F5344CB8AC3E}">
        <p14:creationId xmlns:p14="http://schemas.microsoft.com/office/powerpoint/2010/main" val="1242504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200" b="1" dirty="0">
                <a:solidFill>
                  <a:prstClr val="black"/>
                </a:solidFill>
                <a:latin typeface="+mn-lt"/>
                <a:cs typeface="Arial" panose="020B0604020202020204" pitchFamily="34" charset="0"/>
              </a:rPr>
              <a:t>What is the National Petroleum Council?</a:t>
            </a:r>
            <a:endParaRPr kumimoji="0" lang="en-US" sz="2200" b="1"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p:txBody>
      </p:sp>
      <p:sp>
        <p:nvSpPr>
          <p:cNvPr id="10" name="TextBox 9"/>
          <p:cNvSpPr txBox="1"/>
          <p:nvPr/>
        </p:nvSpPr>
        <p:spPr>
          <a:xfrm>
            <a:off x="365760" y="702552"/>
            <a:ext cx="8636838" cy="430887"/>
          </a:xfrm>
          <a:prstGeom prst="rect">
            <a:avLst/>
          </a:prstGeom>
          <a:noFill/>
        </p:spPr>
        <p:txBody>
          <a:bodyPr wrap="square" lIns="0" tIns="0" rIns="0" bIns="0" rtlCol="0">
            <a:spAutoFit/>
          </a:bodyPr>
          <a:lstStyle/>
          <a:p>
            <a:r>
              <a:rPr lang="en-US" sz="1400" dirty="0">
                <a:solidFill>
                  <a:srgbClr val="000000"/>
                </a:solidFill>
                <a:latin typeface="Verdana" panose="020B0604030504040204" pitchFamily="34" charset="0"/>
                <a:ea typeface="Verdana" panose="020B0604030504040204" pitchFamily="34" charset="0"/>
              </a:rPr>
              <a:t>The purpose of the National Petroleum Council (NPC) is solely to </a:t>
            </a:r>
            <a:r>
              <a:rPr lang="en-US" sz="1400" b="1" dirty="0">
                <a:solidFill>
                  <a:srgbClr val="000000"/>
                </a:solidFill>
                <a:latin typeface="Verdana" panose="020B0604030504040204" pitchFamily="34" charset="0"/>
                <a:ea typeface="Verdana" panose="020B0604030504040204" pitchFamily="34" charset="0"/>
              </a:rPr>
              <a:t>advise</a:t>
            </a:r>
            <a:r>
              <a:rPr lang="en-US" sz="1400" dirty="0">
                <a:solidFill>
                  <a:srgbClr val="000000"/>
                </a:solidFill>
                <a:latin typeface="Verdana" panose="020B0604030504040204" pitchFamily="34" charset="0"/>
                <a:ea typeface="Verdana" panose="020B0604030504040204" pitchFamily="34" charset="0"/>
              </a:rPr>
              <a:t>, </a:t>
            </a:r>
            <a:r>
              <a:rPr lang="en-US" sz="1400" b="1" dirty="0">
                <a:solidFill>
                  <a:srgbClr val="000000"/>
                </a:solidFill>
                <a:latin typeface="Verdana" panose="020B0604030504040204" pitchFamily="34" charset="0"/>
                <a:ea typeface="Verdana" panose="020B0604030504040204" pitchFamily="34" charset="0"/>
              </a:rPr>
              <a:t>inform</a:t>
            </a:r>
            <a:r>
              <a:rPr lang="en-US" sz="1400" dirty="0">
                <a:solidFill>
                  <a:srgbClr val="000000"/>
                </a:solidFill>
                <a:latin typeface="Verdana" panose="020B0604030504040204" pitchFamily="34" charset="0"/>
                <a:ea typeface="Verdana" panose="020B0604030504040204" pitchFamily="34" charset="0"/>
              </a:rPr>
              <a:t>, and </a:t>
            </a:r>
            <a:r>
              <a:rPr lang="en-US" sz="1400" b="1" dirty="0">
                <a:solidFill>
                  <a:srgbClr val="000000"/>
                </a:solidFill>
                <a:latin typeface="Verdana" panose="020B0604030504040204" pitchFamily="34" charset="0"/>
                <a:ea typeface="Verdana" panose="020B0604030504040204" pitchFamily="34" charset="0"/>
              </a:rPr>
              <a:t>make recommendations </a:t>
            </a:r>
            <a:r>
              <a:rPr lang="en-US" sz="1400" dirty="0">
                <a:solidFill>
                  <a:srgbClr val="000000"/>
                </a:solidFill>
                <a:latin typeface="Verdana" panose="020B0604030504040204" pitchFamily="34" charset="0"/>
                <a:ea typeface="Verdana" panose="020B0604030504040204" pitchFamily="34" charset="0"/>
              </a:rPr>
              <a:t>to the Secretary of Energy.</a:t>
            </a:r>
            <a:endParaRPr lang="en-US" sz="1400" dirty="0">
              <a:latin typeface="Verdana" panose="020B0604030504040204" pitchFamily="34" charset="0"/>
              <a:ea typeface="Verdana" panose="020B0604030504040204" pitchFamily="34" charset="0"/>
            </a:endParaRPr>
          </a:p>
        </p:txBody>
      </p:sp>
      <p:sp>
        <p:nvSpPr>
          <p:cNvPr id="17" name="Rectangle 16">
            <a:extLst>
              <a:ext uri="{FF2B5EF4-FFF2-40B4-BE49-F238E27FC236}">
                <a16:creationId xmlns:a16="http://schemas.microsoft.com/office/drawing/2014/main" id="{0F8C5879-1D0C-4F86-B448-4320268071E5}"/>
              </a:ext>
            </a:extLst>
          </p:cNvPr>
          <p:cNvSpPr/>
          <p:nvPr/>
        </p:nvSpPr>
        <p:spPr bwMode="gray">
          <a:xfrm>
            <a:off x="544327" y="1247193"/>
            <a:ext cx="8229600" cy="2817134"/>
          </a:xfrm>
          <a:prstGeom prst="rect">
            <a:avLst/>
          </a:prstGeom>
          <a:noFill/>
          <a:ln w="28575" algn="ctr">
            <a:solidFill>
              <a:srgbClr val="FFFFFF"/>
            </a:solidFill>
            <a:miter lim="800000"/>
            <a:headEnd/>
            <a:tailEnd/>
          </a:ln>
        </p:spPr>
        <p:txBody>
          <a:bodyPr wrap="square" lIns="88900" tIns="88900" rIns="88900" bIns="88900" rtlCol="0" anchor="ctr"/>
          <a:lstStyle/>
          <a:p>
            <a:pPr marL="285750" marR="0" lvl="0" indent="-285750" defTabSz="91440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Federally chartered </a:t>
            </a:r>
            <a:r>
              <a:rPr kumimoji="0" lang="en-US" sz="1400" b="1"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advisory committee </a:t>
            </a:r>
            <a:r>
              <a:rPr kumimoji="0" lang="en-US" sz="1400" b="0"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that advises the Secretary of Energy on matters related to oil and natural gas and the oil and natural gas industries</a:t>
            </a:r>
          </a:p>
          <a:p>
            <a:pPr marL="285750" marR="0" lvl="1" indent="-285750" defTabSz="91440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Established in 1946 </a:t>
            </a:r>
            <a:r>
              <a:rPr kumimoji="0" lang="en-US" sz="1400" b="0"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at request of President Truman </a:t>
            </a:r>
          </a:p>
          <a:p>
            <a:pPr marL="285750" marR="0" lvl="1" indent="-285750" defTabSz="91440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sz="1400" b="1"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About 200 CEO-level</a:t>
            </a:r>
            <a:r>
              <a:rPr kumimoji="0" lang="en-US" sz="1400" b="0"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 executives</a:t>
            </a:r>
          </a:p>
          <a:p>
            <a:pPr marL="285750" marR="0" lvl="0" indent="-285750" defTabSz="91440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Advice in form of studies with </a:t>
            </a:r>
            <a:r>
              <a:rPr kumimoji="0" lang="en-US" sz="1400" b="1"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findings and recommendations pertinent to broad public policy</a:t>
            </a:r>
          </a:p>
          <a:p>
            <a:pPr marL="285750" marR="0" lvl="0" indent="-285750" defTabSz="914400" eaLnBrk="0" fontAlgn="base" latinLnBrk="0" hangingPunct="0">
              <a:lnSpc>
                <a:spcPct val="100000"/>
              </a:lnSpc>
              <a:spcBef>
                <a:spcPts val="400"/>
              </a:spcBef>
              <a:spcAft>
                <a:spcPct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Since its establishment, the </a:t>
            </a:r>
            <a:r>
              <a:rPr kumimoji="0" lang="en-US" sz="1400" b="1"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NPC has prepared over 200 reports </a:t>
            </a:r>
            <a:r>
              <a:rPr kumimoji="0" lang="en-US" sz="1400" b="0" i="0" u="none" strike="noStrike" kern="0" cap="none" spc="0" normalizeH="0" baseline="0" noProof="0" dirty="0">
                <a:ln>
                  <a:noFill/>
                </a:ln>
                <a:solidFill>
                  <a:prstClr val="black"/>
                </a:solidFill>
                <a:effectLst/>
                <a:uLnTx/>
                <a:uFillTx/>
                <a:latin typeface="Verdana (Headings)"/>
                <a:ea typeface="Verdana" panose="020B0604030504040204" pitchFamily="34" charset="0"/>
                <a:cs typeface="Arial" panose="020B0604020202020204" pitchFamily="34" charset="0"/>
              </a:rPr>
              <a:t>for the Department</a:t>
            </a:r>
          </a:p>
          <a:p>
            <a:pPr marL="285750" indent="-285750" defTabSz="914400" eaLnBrk="0" fontAlgn="base" hangingPunct="0">
              <a:spcBef>
                <a:spcPts val="400"/>
              </a:spcBef>
              <a:spcAft>
                <a:spcPct val="0"/>
              </a:spcAft>
              <a:buFont typeface="Arial" panose="020B0604020202020204" pitchFamily="34" charset="0"/>
              <a:buChar char="•"/>
              <a:defRPr/>
            </a:pPr>
            <a:r>
              <a:rPr lang="en-US" sz="1400" dirty="0">
                <a:latin typeface="Verdana (Headings)"/>
              </a:rPr>
              <a:t>The NPC is a </a:t>
            </a:r>
            <a:r>
              <a:rPr lang="en-US" sz="1400" b="1" dirty="0">
                <a:latin typeface="Verdana (Headings)"/>
              </a:rPr>
              <a:t>well-balanced representation from all segments of the oil and gas industries,</a:t>
            </a:r>
            <a:r>
              <a:rPr lang="en-US" sz="1400" dirty="0">
                <a:latin typeface="Verdana (Headings)"/>
              </a:rPr>
              <a:t> and also has members with interests outside of oil or natural gas operations, including </a:t>
            </a:r>
            <a:r>
              <a:rPr lang="en-US" sz="1400" b="1" dirty="0">
                <a:latin typeface="Verdana (Headings)"/>
              </a:rPr>
              <a:t>representatives from academic, financial, research, Native American groups, and public interest organizations and institutions</a:t>
            </a:r>
            <a:r>
              <a:rPr lang="en-US" sz="1400" dirty="0">
                <a:latin typeface="Verdana (Headings)"/>
              </a:rPr>
              <a:t>. </a:t>
            </a:r>
            <a:endParaRPr kumimoji="0" lang="en-US" sz="1400" b="1" i="0" u="none" strike="noStrike" kern="0" cap="none" spc="0" normalizeH="0" baseline="0" noProof="0" dirty="0">
              <a:ln>
                <a:noFill/>
              </a:ln>
              <a:solidFill>
                <a:srgbClr val="FFFFFF"/>
              </a:solidFill>
              <a:effectLst/>
              <a:uLnTx/>
              <a:uFillTx/>
              <a:latin typeface="Verdana (Headings)"/>
              <a:ea typeface="Verdana" panose="020B060403050404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ECBAF9EB-F59E-4FF0-A410-D0F324C4AB65}"/>
              </a:ext>
            </a:extLst>
          </p:cNvPr>
          <p:cNvGrpSpPr>
            <a:grpSpLocks noChangeAspect="1"/>
          </p:cNvGrpSpPr>
          <p:nvPr/>
        </p:nvGrpSpPr>
        <p:grpSpPr>
          <a:xfrm>
            <a:off x="6040723" y="4528715"/>
            <a:ext cx="2904494" cy="1557518"/>
            <a:chOff x="828087" y="3428821"/>
            <a:chExt cx="2068442" cy="1154330"/>
          </a:xfrm>
        </p:grpSpPr>
        <p:sp>
          <p:nvSpPr>
            <p:cNvPr id="19" name="TextBox 18">
              <a:extLst>
                <a:ext uri="{FF2B5EF4-FFF2-40B4-BE49-F238E27FC236}">
                  <a16:creationId xmlns:a16="http://schemas.microsoft.com/office/drawing/2014/main" id="{AFEFAFDF-6275-48BE-BCA0-A9DF377E2E1B}"/>
                </a:ext>
              </a:extLst>
            </p:cNvPr>
            <p:cNvSpPr txBox="1"/>
            <p:nvPr/>
          </p:nvSpPr>
          <p:spPr bwMode="gray">
            <a:xfrm>
              <a:off x="828087" y="3428821"/>
              <a:ext cx="2068442" cy="1154330"/>
            </a:xfrm>
            <a:prstGeom prst="rect">
              <a:avLst/>
            </a:prstGeom>
            <a:solidFill>
              <a:srgbClr val="FFFFFF"/>
            </a:solidFill>
          </p:spPr>
          <p:txBody>
            <a:bodyPr wrap="square" lIns="0" rIns="0" rtlCol="0" anchor="b" anchorCtr="0">
              <a:normAutofit/>
            </a:bodyPr>
            <a:lstStyle/>
            <a:p>
              <a:pPr marL="0" marR="0" lvl="0" indent="0" defTabSz="914400" eaLnBrk="0" fontAlgn="base" latinLnBrk="0" hangingPunct="0">
                <a:lnSpc>
                  <a:spcPts val="900"/>
                </a:lnSpc>
                <a:spcBef>
                  <a:spcPct val="0"/>
                </a:spcBef>
                <a:spcAft>
                  <a:spcPct val="0"/>
                </a:spcAft>
                <a:buClrTx/>
                <a:buSzTx/>
                <a:buFontTx/>
                <a:buNone/>
                <a:tabLst/>
                <a:defRPr/>
              </a:pPr>
              <a:endParaRPr kumimoji="0" lang="en-US" sz="1300" b="1" i="0" u="none" strike="noStrike" kern="0" cap="none" spc="0" normalizeH="0" baseline="0" noProof="0" dirty="0">
                <a:ln>
                  <a:noFill/>
                </a:ln>
                <a:solidFill>
                  <a:srgbClr val="000000"/>
                </a:solidFill>
                <a:effectLst/>
                <a:uLnTx/>
                <a:uFillTx/>
                <a:latin typeface="Arial" panose="020B0604020202020204" pitchFamily="34" charset="0"/>
              </a:endParaRPr>
            </a:p>
          </p:txBody>
        </p:sp>
        <p:pic>
          <p:nvPicPr>
            <p:cNvPr id="20" name="Picture 2" descr="NPC Home Page">
              <a:extLst>
                <a:ext uri="{FF2B5EF4-FFF2-40B4-BE49-F238E27FC236}">
                  <a16:creationId xmlns:a16="http://schemas.microsoft.com/office/drawing/2014/main" id="{3EA5CF5B-D4CA-4CF5-B9AD-B62189991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720" y="3562330"/>
              <a:ext cx="1809177" cy="887313"/>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20">
            <a:extLst>
              <a:ext uri="{FF2B5EF4-FFF2-40B4-BE49-F238E27FC236}">
                <a16:creationId xmlns:a16="http://schemas.microsoft.com/office/drawing/2014/main" id="{0DDEF921-8C89-4592-A7FB-C6EFD89AFF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9631" y="4343858"/>
            <a:ext cx="1494728" cy="1928432"/>
          </a:xfrm>
          <a:prstGeom prst="rect">
            <a:avLst/>
          </a:prstGeom>
          <a:ln>
            <a:noFill/>
          </a:ln>
          <a:effectLst>
            <a:outerShdw blurRad="190500" algn="tl" rotWithShape="0">
              <a:srgbClr val="000000">
                <a:alpha val="70000"/>
              </a:srgbClr>
            </a:outerShdw>
          </a:effectLst>
        </p:spPr>
      </p:pic>
      <p:pic>
        <p:nvPicPr>
          <p:cNvPr id="22" name="Picture 21">
            <a:extLst>
              <a:ext uri="{FF2B5EF4-FFF2-40B4-BE49-F238E27FC236}">
                <a16:creationId xmlns:a16="http://schemas.microsoft.com/office/drawing/2014/main" id="{A8CDFB88-639B-4775-9ED9-954CAA965712}"/>
              </a:ext>
            </a:extLst>
          </p:cNvPr>
          <p:cNvPicPr>
            <a:picLocks noChangeAspect="1"/>
          </p:cNvPicPr>
          <p:nvPr/>
        </p:nvPicPr>
        <p:blipFill rotWithShape="1">
          <a:blip r:embed="rId5">
            <a:extLst>
              <a:ext uri="{28A0092B-C50C-407E-A947-70E740481C1C}">
                <a14:useLocalDpi xmlns:a14="http://schemas.microsoft.com/office/drawing/2010/main" val="0"/>
              </a:ext>
            </a:extLst>
          </a:blip>
          <a:srcRect l="1530"/>
          <a:stretch/>
        </p:blipFill>
        <p:spPr>
          <a:xfrm>
            <a:off x="2449380" y="4343858"/>
            <a:ext cx="1484853" cy="1927231"/>
          </a:xfrm>
          <a:prstGeom prst="rect">
            <a:avLst/>
          </a:prstGeom>
          <a:ln>
            <a:noFill/>
          </a:ln>
          <a:effectLst>
            <a:outerShdw blurRad="190500" algn="tl" rotWithShape="0">
              <a:srgbClr val="000000">
                <a:alpha val="70000"/>
              </a:srgbClr>
            </a:outerShdw>
          </a:effectLst>
        </p:spPr>
      </p:pic>
      <p:pic>
        <p:nvPicPr>
          <p:cNvPr id="23" name="Picture 22">
            <a:extLst>
              <a:ext uri="{FF2B5EF4-FFF2-40B4-BE49-F238E27FC236}">
                <a16:creationId xmlns:a16="http://schemas.microsoft.com/office/drawing/2014/main" id="{68D89D67-873D-4828-B2B9-8C7DB0DBD3D1}"/>
              </a:ext>
            </a:extLst>
          </p:cNvPr>
          <p:cNvPicPr>
            <a:picLocks noChangeAspect="1"/>
          </p:cNvPicPr>
          <p:nvPr/>
        </p:nvPicPr>
        <p:blipFill rotWithShape="1">
          <a:blip r:embed="rId6"/>
          <a:srcRect l="7536" t="2032" b="1220"/>
          <a:stretch/>
        </p:blipFill>
        <p:spPr>
          <a:xfrm>
            <a:off x="641469" y="4345988"/>
            <a:ext cx="1467538" cy="1927231"/>
          </a:xfrm>
          <a:prstGeom prst="rect">
            <a:avLst/>
          </a:prstGeom>
          <a:ln>
            <a:noFill/>
          </a:ln>
          <a:effectLst>
            <a:outerShdw blurRad="190500" algn="tl" rotWithShape="0">
              <a:srgbClr val="000000">
                <a:alpha val="70000"/>
              </a:srgbClr>
            </a:outerShdw>
          </a:effectLst>
        </p:spPr>
      </p:pic>
      <p:sp>
        <p:nvSpPr>
          <p:cNvPr id="24" name="Text Placeholder 6">
            <a:extLst>
              <a:ext uri="{FF2B5EF4-FFF2-40B4-BE49-F238E27FC236}">
                <a16:creationId xmlns:a16="http://schemas.microsoft.com/office/drawing/2014/main" id="{50DD7254-D125-47E3-8AAE-CDD5E558E383}"/>
              </a:ext>
            </a:extLst>
          </p:cNvPr>
          <p:cNvSpPr txBox="1">
            <a:spLocks/>
          </p:cNvSpPr>
          <p:nvPr/>
        </p:nvSpPr>
        <p:spPr>
          <a:xfrm>
            <a:off x="986223" y="6273219"/>
            <a:ext cx="648296" cy="248179"/>
          </a:xfrm>
          <a:prstGeom prst="rect">
            <a:avLst/>
          </a:prstGeom>
        </p:spPr>
        <p:txBody>
          <a:bodyPr>
            <a:noAutofit/>
          </a:bodyPr>
          <a:lstStyle>
            <a:lvl1pPr marL="233363" indent="-233363" algn="l" defTabSz="914400" rtl="0" eaLnBrk="1" latinLnBrk="0" hangingPunct="1">
              <a:lnSpc>
                <a:spcPct val="114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57200" indent="-223838"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0563" indent="-233363" algn="l" defTabSz="914400" rtl="0" eaLnBrk="1" latinLnBrk="0" hangingPunct="1">
              <a:lnSpc>
                <a:spcPct val="114000"/>
              </a:lnSpc>
              <a:spcBef>
                <a:spcPts val="6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914400" indent="-223838"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33363"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rgbClr val="000000"/>
                </a:solidFill>
                <a:latin typeface="Verdana" panose="020B0604030504040204" pitchFamily="34" charset="0"/>
                <a:ea typeface="Verdana" panose="020B0604030504040204" pitchFamily="34" charset="0"/>
              </a:rPr>
              <a:t>2019</a:t>
            </a:r>
          </a:p>
        </p:txBody>
      </p:sp>
      <p:sp>
        <p:nvSpPr>
          <p:cNvPr id="25" name="Text Placeholder 6">
            <a:extLst>
              <a:ext uri="{FF2B5EF4-FFF2-40B4-BE49-F238E27FC236}">
                <a16:creationId xmlns:a16="http://schemas.microsoft.com/office/drawing/2014/main" id="{82ADA2AE-D596-424E-B88B-8DC1C08D15C3}"/>
              </a:ext>
            </a:extLst>
          </p:cNvPr>
          <p:cNvSpPr txBox="1">
            <a:spLocks/>
          </p:cNvSpPr>
          <p:nvPr/>
        </p:nvSpPr>
        <p:spPr>
          <a:xfrm>
            <a:off x="2919617" y="6273219"/>
            <a:ext cx="648296" cy="248179"/>
          </a:xfrm>
          <a:prstGeom prst="rect">
            <a:avLst/>
          </a:prstGeom>
        </p:spPr>
        <p:txBody>
          <a:bodyPr>
            <a:noAutofit/>
          </a:bodyPr>
          <a:lstStyle>
            <a:lvl1pPr marL="233363" indent="-233363" algn="l" defTabSz="914400" rtl="0" eaLnBrk="1" latinLnBrk="0" hangingPunct="1">
              <a:lnSpc>
                <a:spcPct val="114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57200" indent="-223838"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0563" indent="-233363" algn="l" defTabSz="914400" rtl="0" eaLnBrk="1" latinLnBrk="0" hangingPunct="1">
              <a:lnSpc>
                <a:spcPct val="114000"/>
              </a:lnSpc>
              <a:spcBef>
                <a:spcPts val="6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914400" indent="-223838"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33363"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rgbClr val="000000"/>
                </a:solidFill>
                <a:latin typeface="Verdana" panose="020B0604030504040204" pitchFamily="34" charset="0"/>
                <a:ea typeface="Verdana" panose="020B0604030504040204" pitchFamily="34" charset="0"/>
              </a:rPr>
              <a:t>2019</a:t>
            </a:r>
          </a:p>
        </p:txBody>
      </p:sp>
      <p:sp>
        <p:nvSpPr>
          <p:cNvPr id="26" name="Text Placeholder 6">
            <a:extLst>
              <a:ext uri="{FF2B5EF4-FFF2-40B4-BE49-F238E27FC236}">
                <a16:creationId xmlns:a16="http://schemas.microsoft.com/office/drawing/2014/main" id="{565BA8E8-99EA-4E96-B4A4-857EA02FB716}"/>
              </a:ext>
            </a:extLst>
          </p:cNvPr>
          <p:cNvSpPr txBox="1">
            <a:spLocks/>
          </p:cNvSpPr>
          <p:nvPr/>
        </p:nvSpPr>
        <p:spPr>
          <a:xfrm>
            <a:off x="4762847" y="6271089"/>
            <a:ext cx="648296" cy="248179"/>
          </a:xfrm>
          <a:prstGeom prst="rect">
            <a:avLst/>
          </a:prstGeom>
        </p:spPr>
        <p:txBody>
          <a:bodyPr>
            <a:noAutofit/>
          </a:bodyPr>
          <a:lstStyle>
            <a:lvl1pPr marL="233363" indent="-233363" algn="l" defTabSz="914400" rtl="0" eaLnBrk="1" latinLnBrk="0" hangingPunct="1">
              <a:lnSpc>
                <a:spcPct val="114000"/>
              </a:lnSpc>
              <a:spcBef>
                <a:spcPts val="6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57200" indent="-223838" algn="l" defTabSz="914400" rtl="0" eaLnBrk="1" latinLnBrk="0" hangingPunct="1">
              <a:lnSpc>
                <a:spcPct val="114000"/>
              </a:lnSpc>
              <a:spcBef>
                <a:spcPts val="6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90563" indent="-233363" algn="l" defTabSz="914400" rtl="0" eaLnBrk="1" latinLnBrk="0" hangingPunct="1">
              <a:lnSpc>
                <a:spcPct val="114000"/>
              </a:lnSpc>
              <a:spcBef>
                <a:spcPts val="600"/>
              </a:spcBef>
              <a:buFont typeface="Courier New" panose="02070309020205020404" pitchFamily="49" charset="0"/>
              <a:buChar char="o"/>
              <a:defRPr sz="1600" kern="1200">
                <a:solidFill>
                  <a:schemeClr val="tx1"/>
                </a:solidFill>
                <a:latin typeface="Arial" panose="020B0604020202020204" pitchFamily="34" charset="0"/>
                <a:ea typeface="+mn-ea"/>
                <a:cs typeface="Arial" panose="020B0604020202020204" pitchFamily="34" charset="0"/>
              </a:defRPr>
            </a:lvl3pPr>
            <a:lvl4pPr marL="914400" indent="-223838"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7763" indent="-233363" algn="l" defTabSz="914400" rtl="0" eaLnBrk="1" latinLnBrk="0" hangingPunct="1">
              <a:lnSpc>
                <a:spcPct val="114000"/>
              </a:lnSpc>
              <a:spcBef>
                <a:spcPts val="6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100" b="1" dirty="0">
                <a:solidFill>
                  <a:srgbClr val="000000"/>
                </a:solidFill>
                <a:latin typeface="Verdana" panose="020B0604030504040204" pitchFamily="34" charset="0"/>
                <a:ea typeface="Verdana" panose="020B0604030504040204" pitchFamily="34" charset="0"/>
              </a:rPr>
              <a:t>2019</a:t>
            </a:r>
          </a:p>
        </p:txBody>
      </p:sp>
    </p:spTree>
    <p:extLst>
      <p:ext uri="{BB962C8B-B14F-4D97-AF65-F5344CB8AC3E}">
        <p14:creationId xmlns:p14="http://schemas.microsoft.com/office/powerpoint/2010/main" val="2863399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Interagency Coordination</a:t>
            </a:r>
            <a:endParaRPr lang="en-US" sz="2200" b="1" dirty="0">
              <a:solidFill>
                <a:prstClr val="black"/>
              </a:solidFill>
              <a:ea typeface="Verdana" panose="020B060403050404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EB2289C-1993-4DE9-AC5B-3AB8C15DBE1C}"/>
              </a:ext>
            </a:extLst>
          </p:cNvPr>
          <p:cNvSpPr/>
          <p:nvPr/>
        </p:nvSpPr>
        <p:spPr>
          <a:xfrm>
            <a:off x="6224416" y="1921411"/>
            <a:ext cx="2790373" cy="4231928"/>
          </a:xfrm>
          <a:prstGeom prst="rect">
            <a:avLst/>
          </a:prstGeom>
        </p:spPr>
        <p:txBody>
          <a:bodyPr wrap="square">
            <a:spAutoFit/>
          </a:bodyPr>
          <a:lstStyle/>
          <a:p>
            <a:pPr marL="285750" indent="-285750">
              <a:spcAft>
                <a:spcPts val="600"/>
              </a:spcAft>
              <a:buFont typeface="Arial" panose="020B0604020202020204" pitchFamily="34" charset="0"/>
              <a:buChar char="•"/>
            </a:pPr>
            <a:r>
              <a:rPr lang="en-US" sz="1200" dirty="0"/>
              <a:t>Coordinate to </a:t>
            </a:r>
            <a:r>
              <a:rPr lang="en-US" sz="1200" b="1" dirty="0"/>
              <a:t>concurrently conduct the FERC and PHMSA regulatory reviews </a:t>
            </a:r>
            <a:r>
              <a:rPr lang="en-US" sz="1200" dirty="0"/>
              <a:t>for the construction </a:t>
            </a:r>
            <a:r>
              <a:rPr lang="en-US" sz="1200" b="1" dirty="0"/>
              <a:t>of LNG Storage facilities.</a:t>
            </a:r>
          </a:p>
          <a:p>
            <a:pPr marL="285750" indent="-285750">
              <a:spcAft>
                <a:spcPts val="600"/>
              </a:spcAft>
              <a:buFont typeface="Arial" panose="020B0604020202020204" pitchFamily="34" charset="0"/>
              <a:buChar char="•"/>
            </a:pPr>
            <a:endParaRPr lang="en-US" sz="800" dirty="0"/>
          </a:p>
          <a:p>
            <a:pPr marL="285750" indent="-285750">
              <a:spcAft>
                <a:spcPts val="600"/>
              </a:spcAft>
              <a:buFont typeface="Arial" panose="020B0604020202020204" pitchFamily="34" charset="0"/>
              <a:buChar char="•"/>
            </a:pPr>
            <a:r>
              <a:rPr lang="en-US" sz="1200" dirty="0"/>
              <a:t>CEQ should incorporate elements of the OFD MOU into NEPA regulations to improve interagency coordination to </a:t>
            </a:r>
            <a:r>
              <a:rPr lang="en-US" sz="1200" b="1" dirty="0"/>
              <a:t>elevate delays and dispute resolution </a:t>
            </a:r>
            <a:r>
              <a:rPr lang="en-US" sz="1200" dirty="0"/>
              <a:t>consistently.</a:t>
            </a:r>
          </a:p>
          <a:p>
            <a:pPr marL="285750" indent="-285750">
              <a:spcAft>
                <a:spcPts val="600"/>
              </a:spcAft>
              <a:buFont typeface="Arial" panose="020B0604020202020204" pitchFamily="34" charset="0"/>
              <a:buChar char="•"/>
            </a:pPr>
            <a:endParaRPr lang="en-US" sz="800" dirty="0"/>
          </a:p>
          <a:p>
            <a:pPr marL="285750" indent="-285750">
              <a:spcAft>
                <a:spcPts val="600"/>
              </a:spcAft>
              <a:buFont typeface="Arial" panose="020B0604020202020204" pitchFamily="34" charset="0"/>
              <a:buChar char="•"/>
            </a:pPr>
            <a:r>
              <a:rPr lang="en-US" sz="1200" dirty="0"/>
              <a:t>CEQ should incorporate a </a:t>
            </a:r>
            <a:r>
              <a:rPr lang="en-US" sz="1200" b="1" dirty="0"/>
              <a:t>single</a:t>
            </a:r>
            <a:r>
              <a:rPr lang="en-US" sz="1200" dirty="0"/>
              <a:t> </a:t>
            </a:r>
            <a:r>
              <a:rPr lang="en-US" sz="1200" b="1" dirty="0"/>
              <a:t>multiagency permitting timetable </a:t>
            </a:r>
            <a:r>
              <a:rPr lang="en-US" sz="1200" dirty="0"/>
              <a:t>with specific concurrence points into the NEPA regulations.</a:t>
            </a:r>
          </a:p>
          <a:p>
            <a:pPr marL="285750" indent="-285750">
              <a:buFont typeface="Arial" panose="020B0604020202020204" pitchFamily="34" charset="0"/>
              <a:buChar char="•"/>
            </a:pPr>
            <a:endParaRPr lang="en-US" sz="1200" dirty="0"/>
          </a:p>
          <a:p>
            <a:pPr marL="285750" indent="-285750">
              <a:buFont typeface="Arial" panose="020B0604020202020204" pitchFamily="34" charset="0"/>
              <a:buChar char="•"/>
            </a:pPr>
            <a:endParaRPr lang="en-US" sz="1200" dirty="0"/>
          </a:p>
        </p:txBody>
      </p:sp>
      <p:sp>
        <p:nvSpPr>
          <p:cNvPr id="5" name="Rectangle 4">
            <a:extLst>
              <a:ext uri="{FF2B5EF4-FFF2-40B4-BE49-F238E27FC236}">
                <a16:creationId xmlns:a16="http://schemas.microsoft.com/office/drawing/2014/main" id="{6B1A3929-6409-4F70-8726-84C6163C0750}"/>
              </a:ext>
            </a:extLst>
          </p:cNvPr>
          <p:cNvSpPr/>
          <p:nvPr/>
        </p:nvSpPr>
        <p:spPr>
          <a:xfrm>
            <a:off x="3026867" y="1911472"/>
            <a:ext cx="3254664" cy="4570482"/>
          </a:xfrm>
          <a:prstGeom prst="rect">
            <a:avLst/>
          </a:prstGeom>
        </p:spPr>
        <p:txBody>
          <a:bodyPr wrap="square">
            <a:spAutoFit/>
          </a:bodyPr>
          <a:lstStyle/>
          <a:p>
            <a:pPr marL="285750" indent="-285750">
              <a:spcAft>
                <a:spcPts val="600"/>
              </a:spcAft>
              <a:buFont typeface="Arial" panose="020B0604020202020204" pitchFamily="34" charset="0"/>
              <a:buChar char="•"/>
            </a:pPr>
            <a:r>
              <a:rPr lang="en-US" sz="1200" dirty="0"/>
              <a:t>States should </a:t>
            </a:r>
            <a:r>
              <a:rPr lang="en-US" sz="1200" b="1" dirty="0"/>
              <a:t>leverage ECOS’ relationships to facilitate common agreement between federal and state jurisdictions</a:t>
            </a:r>
            <a:r>
              <a:rPr lang="en-US" sz="1200" dirty="0"/>
              <a:t> when there are conflicts between NEPA and SEPA reviews.</a:t>
            </a:r>
          </a:p>
          <a:p>
            <a:pPr marL="285750" indent="-285750">
              <a:spcAft>
                <a:spcPts val="600"/>
              </a:spcAft>
              <a:buFont typeface="Arial" panose="020B0604020202020204" pitchFamily="34" charset="0"/>
              <a:buChar char="•"/>
            </a:pPr>
            <a:r>
              <a:rPr lang="en-US" sz="1200" dirty="0"/>
              <a:t>Congress should authorize the lead federal agency to ensure that </a:t>
            </a:r>
            <a:r>
              <a:rPr lang="en-US" sz="1200" b="1" dirty="0"/>
              <a:t>NEPA analyses encompass those needed for decisions by other federal and state agencies</a:t>
            </a:r>
            <a:r>
              <a:rPr lang="en-US" sz="1200" dirty="0"/>
              <a:t>.</a:t>
            </a:r>
          </a:p>
          <a:p>
            <a:pPr marL="285750" indent="-285750">
              <a:spcAft>
                <a:spcPts val="600"/>
              </a:spcAft>
              <a:buFont typeface="Arial" panose="020B0604020202020204" pitchFamily="34" charset="0"/>
              <a:buChar char="•"/>
            </a:pPr>
            <a:r>
              <a:rPr lang="en-US" sz="1200" dirty="0"/>
              <a:t>The federal government should </a:t>
            </a:r>
            <a:r>
              <a:rPr lang="en-US" sz="1200" b="1" dirty="0"/>
              <a:t>leverage the FPISC</a:t>
            </a:r>
            <a:r>
              <a:rPr lang="en-US" sz="1200" dirty="0"/>
              <a:t> </a:t>
            </a:r>
            <a:r>
              <a:rPr lang="en-US" sz="1200" b="1" dirty="0"/>
              <a:t>to encourage concurrent review</a:t>
            </a:r>
            <a:r>
              <a:rPr lang="en-US" sz="1200" dirty="0"/>
              <a:t> </a:t>
            </a:r>
            <a:r>
              <a:rPr lang="en-US" sz="1200" b="1" dirty="0"/>
              <a:t>by states </a:t>
            </a:r>
            <a:r>
              <a:rPr lang="en-US" sz="1200" dirty="0"/>
              <a:t>during the federal permitting process.</a:t>
            </a:r>
          </a:p>
          <a:p>
            <a:pPr marL="285750" indent="-285750">
              <a:spcAft>
                <a:spcPts val="600"/>
              </a:spcAft>
              <a:buFont typeface="Arial" panose="020B0604020202020204" pitchFamily="34" charset="0"/>
              <a:buChar char="•"/>
            </a:pPr>
            <a:r>
              <a:rPr lang="en-US" sz="1200" b="1" dirty="0"/>
              <a:t>Incentivize states to comply with FAST-41 and OFD </a:t>
            </a:r>
            <a:r>
              <a:rPr lang="en-US" sz="1200" dirty="0"/>
              <a:t>in conjunction with the federal NEPA process timeline for federal permits or decisions delegated to the states</a:t>
            </a:r>
            <a:r>
              <a:rPr lang="en-US" sz="1200" b="1" dirty="0"/>
              <a:t> </a:t>
            </a:r>
            <a:r>
              <a:rPr lang="en-US" sz="1200" dirty="0"/>
              <a:t>(CZMA, CWA, CAA).</a:t>
            </a:r>
          </a:p>
        </p:txBody>
      </p:sp>
      <p:sp>
        <p:nvSpPr>
          <p:cNvPr id="6" name="Rectangle 5">
            <a:extLst>
              <a:ext uri="{FF2B5EF4-FFF2-40B4-BE49-F238E27FC236}">
                <a16:creationId xmlns:a16="http://schemas.microsoft.com/office/drawing/2014/main" id="{33427D7E-7578-4277-9B17-C4EE160F7F35}"/>
              </a:ext>
            </a:extLst>
          </p:cNvPr>
          <p:cNvSpPr/>
          <p:nvPr/>
        </p:nvSpPr>
        <p:spPr>
          <a:xfrm>
            <a:off x="248473" y="1921411"/>
            <a:ext cx="2838283" cy="3539430"/>
          </a:xfrm>
          <a:prstGeom prst="rect">
            <a:avLst/>
          </a:prstGeom>
        </p:spPr>
        <p:txBody>
          <a:bodyPr wrap="square">
            <a:spAutoFit/>
          </a:bodyPr>
          <a:lstStyle/>
          <a:p>
            <a:pPr marL="285750" indent="-285750">
              <a:spcAft>
                <a:spcPts val="600"/>
              </a:spcAft>
              <a:buFont typeface="Arial" panose="020B0604020202020204" pitchFamily="34" charset="0"/>
              <a:buChar char="•"/>
            </a:pPr>
            <a:r>
              <a:rPr lang="en-US" sz="1200" dirty="0"/>
              <a:t>Focus </a:t>
            </a:r>
            <a:r>
              <a:rPr lang="en-US" sz="1200" b="1" dirty="0"/>
              <a:t>SEPA reviews to fulfill state law or delegated federal decisions </a:t>
            </a:r>
            <a:r>
              <a:rPr lang="en-US" sz="1200" dirty="0"/>
              <a:t>not required by law.</a:t>
            </a:r>
          </a:p>
          <a:p>
            <a:pPr marL="285750" indent="-285750">
              <a:spcAft>
                <a:spcPts val="600"/>
              </a:spcAft>
              <a:buFont typeface="Arial" panose="020B0604020202020204" pitchFamily="34" charset="0"/>
              <a:buChar char="•"/>
            </a:pPr>
            <a:endParaRPr lang="en-US" sz="800" dirty="0"/>
          </a:p>
          <a:p>
            <a:pPr marL="285750" indent="-285750">
              <a:spcAft>
                <a:spcPts val="600"/>
              </a:spcAft>
              <a:buFont typeface="Arial" panose="020B0604020202020204" pitchFamily="34" charset="0"/>
              <a:buChar char="•"/>
            </a:pPr>
            <a:r>
              <a:rPr lang="en-US" sz="1200" dirty="0"/>
              <a:t>Industry, state agency organizations, local governments, and interested NGOs, should collaborate to</a:t>
            </a:r>
            <a:r>
              <a:rPr lang="en-US" sz="1200" b="1" dirty="0"/>
              <a:t> create a model master structure for</a:t>
            </a:r>
            <a:r>
              <a:rPr lang="en-US" sz="1200" dirty="0"/>
              <a:t> </a:t>
            </a:r>
            <a:r>
              <a:rPr lang="en-US" sz="1200" b="1" dirty="0"/>
              <a:t>state permitting </a:t>
            </a:r>
            <a:r>
              <a:rPr lang="en-US" sz="1200" dirty="0"/>
              <a:t>and coordination of approvals.</a:t>
            </a:r>
          </a:p>
          <a:p>
            <a:pPr marL="285750" indent="-285750">
              <a:spcAft>
                <a:spcPts val="600"/>
              </a:spcAft>
              <a:buFont typeface="Arial" panose="020B0604020202020204" pitchFamily="34" charset="0"/>
              <a:buChar char="•"/>
            </a:pPr>
            <a:endParaRPr lang="en-US" sz="800" dirty="0"/>
          </a:p>
          <a:p>
            <a:pPr marL="285750" indent="-285750">
              <a:spcAft>
                <a:spcPts val="600"/>
              </a:spcAft>
              <a:buFont typeface="Arial" panose="020B0604020202020204" pitchFamily="34" charset="0"/>
              <a:buChar char="•"/>
            </a:pPr>
            <a:r>
              <a:rPr lang="en-US" sz="1200" dirty="0"/>
              <a:t>Have a </a:t>
            </a:r>
            <a:r>
              <a:rPr lang="en-US" sz="1200" b="1" dirty="0"/>
              <a:t>single point of contact for permit coordination </a:t>
            </a:r>
            <a:r>
              <a:rPr lang="en-US" sz="1200" dirty="0"/>
              <a:t>in a state.</a:t>
            </a:r>
          </a:p>
        </p:txBody>
      </p:sp>
      <p:sp>
        <p:nvSpPr>
          <p:cNvPr id="7" name="Shape 2324">
            <a:extLst>
              <a:ext uri="{FF2B5EF4-FFF2-40B4-BE49-F238E27FC236}">
                <a16:creationId xmlns:a16="http://schemas.microsoft.com/office/drawing/2014/main" id="{9B7DB7AE-25C7-44DC-BE6E-799DCAC0492A}"/>
              </a:ext>
            </a:extLst>
          </p:cNvPr>
          <p:cNvSpPr/>
          <p:nvPr/>
        </p:nvSpPr>
        <p:spPr>
          <a:xfrm flipH="1" flipV="1">
            <a:off x="273738" y="1759207"/>
            <a:ext cx="8330573" cy="2202"/>
          </a:xfrm>
          <a:prstGeom prst="line">
            <a:avLst/>
          </a:prstGeom>
          <a:ln w="50800">
            <a:solidFill>
              <a:schemeClr val="accent5"/>
            </a:solidFill>
            <a:prstDash val="solid"/>
            <a:headEnd type="arrow" w="lg" len="med"/>
            <a:tailEnd type="arrow" w="lg" len="med"/>
          </a:ln>
        </p:spPr>
        <p:txBody>
          <a:bodyPr lIns="45707" rIns="45707"/>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srgbClr val="000000"/>
              </a:solidFill>
              <a:effectLst/>
              <a:uLnTx/>
              <a:uFillTx/>
              <a:ea typeface="+mn-ea"/>
              <a:cs typeface="+mn-cs"/>
            </a:endParaRPr>
          </a:p>
        </p:txBody>
      </p:sp>
      <p:sp>
        <p:nvSpPr>
          <p:cNvPr id="8" name="TextBox 7">
            <a:extLst>
              <a:ext uri="{FF2B5EF4-FFF2-40B4-BE49-F238E27FC236}">
                <a16:creationId xmlns:a16="http://schemas.microsoft.com/office/drawing/2014/main" id="{8C73D71A-47B7-4FFD-9F96-8D2015D800A0}"/>
              </a:ext>
            </a:extLst>
          </p:cNvPr>
          <p:cNvSpPr txBox="1"/>
          <p:nvPr/>
        </p:nvSpPr>
        <p:spPr>
          <a:xfrm>
            <a:off x="840255" y="1581912"/>
            <a:ext cx="1425867" cy="384721"/>
          </a:xfrm>
          <a:prstGeom prst="rect">
            <a:avLst/>
          </a:prstGeom>
          <a:solidFill>
            <a:schemeClr val="bg1"/>
          </a:solidFill>
        </p:spPr>
        <p:txBody>
          <a:bodyPr wrap="square" lIns="91440" tIns="91440" rIns="91440" bIns="91440" rtlCol="0">
            <a:spAutoFit/>
          </a:bodyPr>
          <a:lstStyle/>
          <a:p>
            <a:pPr algn="ctr">
              <a:spcBef>
                <a:spcPts val="600"/>
              </a:spcBef>
              <a:buSzPct val="100000"/>
            </a:pPr>
            <a:r>
              <a:rPr lang="en-US" sz="1300" b="1" i="1" dirty="0"/>
              <a:t>State / Local</a:t>
            </a:r>
          </a:p>
        </p:txBody>
      </p:sp>
      <p:sp>
        <p:nvSpPr>
          <p:cNvPr id="11" name="TextBox 10">
            <a:extLst>
              <a:ext uri="{FF2B5EF4-FFF2-40B4-BE49-F238E27FC236}">
                <a16:creationId xmlns:a16="http://schemas.microsoft.com/office/drawing/2014/main" id="{0F9942F5-44BA-4DCD-B2E4-B16F155EB7B2}"/>
              </a:ext>
            </a:extLst>
          </p:cNvPr>
          <p:cNvSpPr txBox="1"/>
          <p:nvPr/>
        </p:nvSpPr>
        <p:spPr>
          <a:xfrm>
            <a:off x="7102591" y="1581912"/>
            <a:ext cx="914400" cy="384721"/>
          </a:xfrm>
          <a:prstGeom prst="rect">
            <a:avLst/>
          </a:prstGeom>
          <a:solidFill>
            <a:schemeClr val="bg1"/>
          </a:solidFill>
        </p:spPr>
        <p:txBody>
          <a:bodyPr wrap="square" lIns="91440" tIns="91440" rIns="91440" bIns="91440" rtlCol="0">
            <a:spAutoFit/>
          </a:bodyPr>
          <a:lstStyle/>
          <a:p>
            <a:pPr algn="ctr">
              <a:spcBef>
                <a:spcPts val="600"/>
              </a:spcBef>
              <a:buSzPct val="100000"/>
            </a:pPr>
            <a:r>
              <a:rPr lang="en-US" sz="1300" b="1" i="1" dirty="0"/>
              <a:t>Federal</a:t>
            </a:r>
          </a:p>
        </p:txBody>
      </p:sp>
      <p:sp>
        <p:nvSpPr>
          <p:cNvPr id="12" name="Oval 11">
            <a:extLst>
              <a:ext uri="{FF2B5EF4-FFF2-40B4-BE49-F238E27FC236}">
                <a16:creationId xmlns:a16="http://schemas.microsoft.com/office/drawing/2014/main" id="{5E456E34-9BCA-4542-BB83-EDBDEDB7B35E}"/>
              </a:ext>
            </a:extLst>
          </p:cNvPr>
          <p:cNvSpPr/>
          <p:nvPr/>
        </p:nvSpPr>
        <p:spPr bwMode="gray">
          <a:xfrm>
            <a:off x="4434858" y="1684683"/>
            <a:ext cx="182880" cy="182880"/>
          </a:xfrm>
          <a:prstGeom prst="ellipse">
            <a:avLst/>
          </a:prstGeom>
          <a:solidFill>
            <a:schemeClr val="accent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400" b="1" dirty="0">
              <a:solidFill>
                <a:schemeClr val="bg1"/>
              </a:solidFill>
            </a:endParaRPr>
          </a:p>
        </p:txBody>
      </p:sp>
      <p:sp>
        <p:nvSpPr>
          <p:cNvPr id="3" name="TextBox 2">
            <a:extLst>
              <a:ext uri="{FF2B5EF4-FFF2-40B4-BE49-F238E27FC236}">
                <a16:creationId xmlns:a16="http://schemas.microsoft.com/office/drawing/2014/main" id="{3C0E12DB-8703-4691-811A-1F7B0C507CE0}"/>
              </a:ext>
            </a:extLst>
          </p:cNvPr>
          <p:cNvSpPr txBox="1"/>
          <p:nvPr/>
        </p:nvSpPr>
        <p:spPr>
          <a:xfrm>
            <a:off x="365759" y="829632"/>
            <a:ext cx="8330573" cy="615553"/>
          </a:xfrm>
          <a:prstGeom prst="rect">
            <a:avLst/>
          </a:prstGeom>
          <a:solidFill>
            <a:schemeClr val="bg1"/>
          </a:solidFill>
          <a:ln w="19050">
            <a:solidFill>
              <a:schemeClr val="accent4"/>
            </a:solidFill>
          </a:ln>
        </p:spPr>
        <p:txBody>
          <a:bodyPr wrap="square" lIns="91440" tIns="91440" rIns="91440" bIns="91440" rtlCol="0">
            <a:spAutoFit/>
          </a:bodyPr>
          <a:lstStyle/>
          <a:p>
            <a:pPr>
              <a:spcBef>
                <a:spcPts val="600"/>
              </a:spcBef>
              <a:buSzPct val="100000"/>
            </a:pPr>
            <a:r>
              <a:rPr lang="en-US" sz="1400" dirty="0">
                <a:solidFill>
                  <a:srgbClr val="313131"/>
                </a:solidFill>
              </a:rPr>
              <a:t>Significant improvements in coordination between federal, state, and local governments and agencies are needed to reduce permitting process inefficiencies.</a:t>
            </a:r>
            <a:endParaRPr lang="en-US" sz="1400" b="1" dirty="0">
              <a:solidFill>
                <a:srgbClr val="313131"/>
              </a:solidFill>
            </a:endParaRPr>
          </a:p>
        </p:txBody>
      </p:sp>
      <p:sp>
        <p:nvSpPr>
          <p:cNvPr id="23" name="Rectangle 22">
            <a:extLst>
              <a:ext uri="{FF2B5EF4-FFF2-40B4-BE49-F238E27FC236}">
                <a16:creationId xmlns:a16="http://schemas.microsoft.com/office/drawing/2014/main" id="{F6547C17-37E9-435D-977E-0C70DA20AD1D}"/>
              </a:ext>
            </a:extLst>
          </p:cNvPr>
          <p:cNvSpPr/>
          <p:nvPr/>
        </p:nvSpPr>
        <p:spPr>
          <a:xfrm>
            <a:off x="629738" y="633843"/>
            <a:ext cx="2375971" cy="307777"/>
          </a:xfrm>
          <a:prstGeom prst="rect">
            <a:avLst/>
          </a:prstGeom>
          <a:solidFill>
            <a:schemeClr val="bg1"/>
          </a:solidFill>
        </p:spPr>
        <p:txBody>
          <a:bodyPr wrap="none">
            <a:spAutoFit/>
          </a:bodyPr>
          <a:lstStyle/>
          <a:p>
            <a:pPr>
              <a:spcAft>
                <a:spcPts val="600"/>
              </a:spcAft>
            </a:pPr>
            <a:r>
              <a:rPr lang="en-US" sz="1400" b="1" dirty="0"/>
              <a:t>Key Recommendation</a:t>
            </a:r>
            <a:endParaRPr lang="en-US" sz="1400" dirty="0"/>
          </a:p>
        </p:txBody>
      </p:sp>
      <p:sp>
        <p:nvSpPr>
          <p:cNvPr id="13" name="TextBox 12">
            <a:extLst>
              <a:ext uri="{FF2B5EF4-FFF2-40B4-BE49-F238E27FC236}">
                <a16:creationId xmlns:a16="http://schemas.microsoft.com/office/drawing/2014/main" id="{16F31D2C-59C6-4EAA-BDD7-DE04607D4592}"/>
              </a:ext>
            </a:extLst>
          </p:cNvPr>
          <p:cNvSpPr txBox="1"/>
          <p:nvPr/>
        </p:nvSpPr>
        <p:spPr>
          <a:xfrm>
            <a:off x="3757037" y="1591392"/>
            <a:ext cx="1645920" cy="365760"/>
          </a:xfrm>
          <a:prstGeom prst="rect">
            <a:avLst/>
          </a:prstGeom>
          <a:solidFill>
            <a:schemeClr val="bg1"/>
          </a:solidFill>
        </p:spPr>
        <p:txBody>
          <a:bodyPr wrap="square" lIns="91440" tIns="91440" rIns="91440" bIns="91440" rtlCol="0">
            <a:spAutoFit/>
          </a:bodyPr>
          <a:lstStyle/>
          <a:p>
            <a:pPr algn="ctr">
              <a:spcBef>
                <a:spcPts val="600"/>
              </a:spcBef>
              <a:buSzPct val="100000"/>
            </a:pPr>
            <a:r>
              <a:rPr lang="en-US" sz="1300" b="1" i="1" dirty="0"/>
              <a:t>State / Federal</a:t>
            </a:r>
          </a:p>
        </p:txBody>
      </p:sp>
    </p:spTree>
    <p:extLst>
      <p:ext uri="{BB962C8B-B14F-4D97-AF65-F5344CB8AC3E}">
        <p14:creationId xmlns:p14="http://schemas.microsoft.com/office/powerpoint/2010/main" val="1822486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Stakeholder Engagement</a:t>
            </a:r>
            <a:endParaRPr lang="en-US" sz="2200" b="1" dirty="0">
              <a:solidFill>
                <a:prstClr val="black"/>
              </a:solidFill>
              <a:ea typeface="Verdana" panose="020B0604030504040204" pitchFamily="34" charset="0"/>
              <a:cs typeface="Arial" panose="020B0604020202020204" pitchFamily="34" charset="0"/>
            </a:endParaRPr>
          </a:p>
        </p:txBody>
      </p:sp>
      <p:sp>
        <p:nvSpPr>
          <p:cNvPr id="43" name="Rectangle 42">
            <a:extLst>
              <a:ext uri="{FF2B5EF4-FFF2-40B4-BE49-F238E27FC236}">
                <a16:creationId xmlns:a16="http://schemas.microsoft.com/office/drawing/2014/main" id="{8AEFFE6D-9AB7-4328-94EB-CCE9CCA1237D}"/>
              </a:ext>
            </a:extLst>
          </p:cNvPr>
          <p:cNvSpPr/>
          <p:nvPr/>
        </p:nvSpPr>
        <p:spPr>
          <a:xfrm>
            <a:off x="725556" y="1788081"/>
            <a:ext cx="7692888" cy="1477328"/>
          </a:xfrm>
          <a:prstGeom prst="rect">
            <a:avLst/>
          </a:prstGeom>
          <a:solidFill>
            <a:schemeClr val="bg1">
              <a:lumMod val="85000"/>
            </a:schemeClr>
          </a:solidFill>
          <a:ln w="28575">
            <a:noFill/>
          </a:ln>
        </p:spPr>
        <p:txBody>
          <a:bodyPr wrap="square" tIns="91440" bIns="91440" numCol="2">
            <a:spAutoFit/>
          </a:bodyPr>
          <a:lstStyle/>
          <a:p>
            <a:pPr marL="228600" indent="-228600">
              <a:buFont typeface="Arial" panose="020B0604020202020204" pitchFamily="34" charset="0"/>
              <a:buChar char="•"/>
            </a:pPr>
            <a:r>
              <a:rPr lang="en-US" sz="1200" dirty="0"/>
              <a:t>Safety</a:t>
            </a:r>
          </a:p>
          <a:p>
            <a:pPr marL="228600" indent="-228600">
              <a:buFont typeface="Arial" panose="020B0604020202020204" pitchFamily="34" charset="0"/>
              <a:buChar char="•"/>
            </a:pPr>
            <a:r>
              <a:rPr lang="en-US" sz="1200" dirty="0"/>
              <a:t>Climate change</a:t>
            </a:r>
          </a:p>
          <a:p>
            <a:pPr marL="228600" indent="-228600">
              <a:buFont typeface="Arial" panose="020B0604020202020204" pitchFamily="34" charset="0"/>
              <a:buChar char="•"/>
            </a:pPr>
            <a:r>
              <a:rPr lang="en-US" sz="1200" dirty="0"/>
              <a:t>Air and water quality </a:t>
            </a:r>
          </a:p>
          <a:p>
            <a:pPr marL="228600" indent="-228600">
              <a:buFont typeface="Arial" panose="020B0604020202020204" pitchFamily="34" charset="0"/>
              <a:buChar char="•"/>
            </a:pPr>
            <a:r>
              <a:rPr lang="en-US" sz="1200" dirty="0"/>
              <a:t>Noise</a:t>
            </a:r>
          </a:p>
          <a:p>
            <a:pPr marL="228600" indent="-228600">
              <a:buFont typeface="Arial" panose="020B0604020202020204" pitchFamily="34" charset="0"/>
              <a:buChar char="•"/>
            </a:pPr>
            <a:r>
              <a:rPr lang="en-US" sz="1200" dirty="0"/>
              <a:t>Traffic</a:t>
            </a:r>
          </a:p>
          <a:p>
            <a:pPr marL="228600" indent="-228600">
              <a:buFont typeface="Arial" panose="020B0604020202020204" pitchFamily="34" charset="0"/>
              <a:buChar char="•"/>
            </a:pPr>
            <a:r>
              <a:rPr lang="en-US" sz="1200" dirty="0"/>
              <a:t>Wear and tear on roads and bridges</a:t>
            </a:r>
          </a:p>
          <a:p>
            <a:pPr marL="228600" indent="-228600">
              <a:buFont typeface="Arial" panose="020B0604020202020204" pitchFamily="34" charset="0"/>
              <a:buChar char="•"/>
            </a:pPr>
            <a:r>
              <a:rPr lang="en-US" sz="1200" dirty="0"/>
              <a:t>Impacts on wildlife</a:t>
            </a:r>
          </a:p>
          <a:p>
            <a:pPr marL="228600" indent="-228600">
              <a:buFont typeface="Arial" panose="020B0604020202020204" pitchFamily="34" charset="0"/>
              <a:buChar char="•"/>
            </a:pPr>
            <a:r>
              <a:rPr lang="en-US" sz="1200" dirty="0"/>
              <a:t>Environmental justice</a:t>
            </a:r>
          </a:p>
          <a:p>
            <a:pPr marL="228600" indent="-228600">
              <a:buFont typeface="Arial" panose="020B0604020202020204" pitchFamily="34" charset="0"/>
              <a:buChar char="•"/>
            </a:pPr>
            <a:r>
              <a:rPr lang="en-US" sz="1200" dirty="0"/>
              <a:t>Loss of property use</a:t>
            </a:r>
          </a:p>
          <a:p>
            <a:pPr marL="228600" indent="-228600">
              <a:buFont typeface="Arial" panose="020B0604020202020204" pitchFamily="34" charset="0"/>
              <a:buChar char="•"/>
            </a:pPr>
            <a:r>
              <a:rPr lang="en-US" sz="1200" dirty="0"/>
              <a:t>Eminent domain</a:t>
            </a:r>
          </a:p>
          <a:p>
            <a:pPr marL="228600" indent="-228600">
              <a:buFont typeface="Arial" panose="020B0604020202020204" pitchFamily="34" charset="0"/>
              <a:buChar char="•"/>
            </a:pPr>
            <a:r>
              <a:rPr lang="en-US" sz="1200" dirty="0"/>
              <a:t>Historic and cultural preservation</a:t>
            </a:r>
          </a:p>
          <a:p>
            <a:pPr marL="228600" indent="-228600">
              <a:buFont typeface="Arial" panose="020B0604020202020204" pitchFamily="34" charset="0"/>
              <a:buChar char="•"/>
            </a:pPr>
            <a:r>
              <a:rPr lang="en-US" sz="1200" dirty="0"/>
              <a:t>Promotion of local jobs and economic benefit </a:t>
            </a:r>
          </a:p>
          <a:p>
            <a:pPr marL="228600" indent="-228600">
              <a:buFont typeface="Arial" panose="020B0604020202020204" pitchFamily="34" charset="0"/>
              <a:buChar char="•"/>
            </a:pPr>
            <a:r>
              <a:rPr lang="en-US" sz="1200" dirty="0"/>
              <a:t>Treaty rights</a:t>
            </a:r>
          </a:p>
          <a:p>
            <a:pPr marL="228600" indent="-228600">
              <a:buFont typeface="Arial" panose="020B0604020202020204" pitchFamily="34" charset="0"/>
              <a:buChar char="•"/>
            </a:pPr>
            <a:r>
              <a:rPr lang="en-US" sz="1200" dirty="0"/>
              <a:t>Protection of sacred </a:t>
            </a:r>
            <a:r>
              <a:rPr lang="en-US" sz="1100" dirty="0"/>
              <a:t>sites</a:t>
            </a:r>
          </a:p>
        </p:txBody>
      </p:sp>
      <p:sp>
        <p:nvSpPr>
          <p:cNvPr id="44" name="Rectangle 43">
            <a:extLst>
              <a:ext uri="{FF2B5EF4-FFF2-40B4-BE49-F238E27FC236}">
                <a16:creationId xmlns:a16="http://schemas.microsoft.com/office/drawing/2014/main" id="{124DE045-E69F-4A07-82D3-F89508F35981}"/>
              </a:ext>
            </a:extLst>
          </p:cNvPr>
          <p:cNvSpPr/>
          <p:nvPr/>
        </p:nvSpPr>
        <p:spPr>
          <a:xfrm>
            <a:off x="3092205" y="1474149"/>
            <a:ext cx="2959590" cy="292388"/>
          </a:xfrm>
          <a:prstGeom prst="rect">
            <a:avLst/>
          </a:prstGeom>
          <a:solidFill>
            <a:schemeClr val="bg1"/>
          </a:solidFill>
        </p:spPr>
        <p:txBody>
          <a:bodyPr wrap="square">
            <a:spAutoFit/>
          </a:bodyPr>
          <a:lstStyle/>
          <a:p>
            <a:pPr algn="ctr"/>
            <a:r>
              <a:rPr lang="en-US" sz="1300" b="1" dirty="0"/>
              <a:t>Key Stakeholder Concerns </a:t>
            </a:r>
          </a:p>
        </p:txBody>
      </p:sp>
      <p:sp>
        <p:nvSpPr>
          <p:cNvPr id="4" name="Isosceles Triangle 3">
            <a:extLst>
              <a:ext uri="{FF2B5EF4-FFF2-40B4-BE49-F238E27FC236}">
                <a16:creationId xmlns:a16="http://schemas.microsoft.com/office/drawing/2014/main" id="{9E8E59DA-0ED7-4292-B938-E7A0788C1C7C}"/>
              </a:ext>
            </a:extLst>
          </p:cNvPr>
          <p:cNvSpPr/>
          <p:nvPr/>
        </p:nvSpPr>
        <p:spPr bwMode="gray">
          <a:xfrm rot="10800000">
            <a:off x="968478" y="3365741"/>
            <a:ext cx="7207045" cy="543339"/>
          </a:xfrm>
          <a:prstGeom prst="triangle">
            <a:avLst/>
          </a:prstGeom>
          <a:solidFill>
            <a:schemeClr val="tx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6" name="TextBox 5">
            <a:extLst>
              <a:ext uri="{FF2B5EF4-FFF2-40B4-BE49-F238E27FC236}">
                <a16:creationId xmlns:a16="http://schemas.microsoft.com/office/drawing/2014/main" id="{0A4E503E-0CC8-4D37-9148-CB87FC119140}"/>
              </a:ext>
            </a:extLst>
          </p:cNvPr>
          <p:cNvSpPr txBox="1"/>
          <p:nvPr/>
        </p:nvSpPr>
        <p:spPr>
          <a:xfrm>
            <a:off x="2991839" y="3443952"/>
            <a:ext cx="3095356" cy="200055"/>
          </a:xfrm>
          <a:prstGeom prst="rect">
            <a:avLst/>
          </a:prstGeom>
          <a:noFill/>
        </p:spPr>
        <p:txBody>
          <a:bodyPr wrap="square" lIns="0" tIns="0" rIns="0" bIns="0" rtlCol="0">
            <a:spAutoFit/>
          </a:bodyPr>
          <a:lstStyle/>
          <a:p>
            <a:pPr algn="ctr">
              <a:spcBef>
                <a:spcPts val="600"/>
              </a:spcBef>
              <a:buSzPct val="100000"/>
            </a:pPr>
            <a:r>
              <a:rPr lang="en-US" sz="1300" b="1" dirty="0">
                <a:solidFill>
                  <a:schemeClr val="bg1"/>
                </a:solidFill>
              </a:rPr>
              <a:t>Key Recommendations</a:t>
            </a:r>
          </a:p>
        </p:txBody>
      </p:sp>
      <p:cxnSp>
        <p:nvCxnSpPr>
          <p:cNvPr id="16" name="Straight Connector 15">
            <a:extLst>
              <a:ext uri="{FF2B5EF4-FFF2-40B4-BE49-F238E27FC236}">
                <a16:creationId xmlns:a16="http://schemas.microsoft.com/office/drawing/2014/main" id="{88AD4366-CB13-4FF3-B97F-24CE389EDBDD}"/>
              </a:ext>
            </a:extLst>
          </p:cNvPr>
          <p:cNvCxnSpPr>
            <a:cxnSpLocks/>
          </p:cNvCxnSpPr>
          <p:nvPr/>
        </p:nvCxnSpPr>
        <p:spPr>
          <a:xfrm>
            <a:off x="4772675" y="4675020"/>
            <a:ext cx="180775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321731B-632C-4E7C-A4CE-3D2317279B10}"/>
              </a:ext>
            </a:extLst>
          </p:cNvPr>
          <p:cNvSpPr/>
          <p:nvPr/>
        </p:nvSpPr>
        <p:spPr>
          <a:xfrm>
            <a:off x="4675553" y="4776243"/>
            <a:ext cx="1896544" cy="1785104"/>
          </a:xfrm>
          <a:prstGeom prst="rect">
            <a:avLst/>
          </a:prstGeom>
        </p:spPr>
        <p:txBody>
          <a:bodyPr wrap="square">
            <a:spAutoFit/>
          </a:bodyPr>
          <a:lstStyle/>
          <a:p>
            <a:pPr marL="0" marR="0" lvl="1" indent="0" algn="l" defTabSz="914400" rtl="0" eaLnBrk="1" fontAlgn="auto" latinLnBrk="0" hangingPunct="1">
              <a:spcAft>
                <a:spcPts val="600"/>
              </a:spcAft>
              <a:buClrTx/>
              <a:buSzPct val="100000"/>
              <a:buFontTx/>
              <a:buNone/>
              <a:tabLst/>
              <a:defRPr/>
            </a:pPr>
            <a:r>
              <a:rPr kumimoji="0" lang="en-US" sz="1400" b="1"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rPr>
              <a:t>Education and Awareness</a:t>
            </a:r>
          </a:p>
          <a:p>
            <a:pPr marL="0" lvl="1" defTabSz="914400">
              <a:spcAft>
                <a:spcPts val="600"/>
              </a:spcAft>
              <a:buSzPct val="100000"/>
              <a:defRPr/>
            </a:pPr>
            <a:r>
              <a:rPr lang="en-US" sz="1100" dirty="0">
                <a:solidFill>
                  <a:srgbClr val="000000"/>
                </a:solidFill>
                <a:latin typeface="+mj-lt"/>
                <a:ea typeface="Open Sans" panose="020B0606030504020204" pitchFamily="34" charset="0"/>
                <a:cs typeface="Open Sans" panose="020B0606030504020204" pitchFamily="34" charset="0"/>
              </a:rPr>
              <a:t>Educate communities and stakeholders to highlight the </a:t>
            </a:r>
            <a:r>
              <a:rPr lang="en-US" sz="1100" b="1" dirty="0">
                <a:solidFill>
                  <a:srgbClr val="000000"/>
                </a:solidFill>
                <a:latin typeface="+mj-lt"/>
                <a:ea typeface="Open Sans" panose="020B0606030504020204" pitchFamily="34" charset="0"/>
                <a:cs typeface="Open Sans" panose="020B0606030504020204" pitchFamily="34" charset="0"/>
              </a:rPr>
              <a:t>need for infrastructure </a:t>
            </a:r>
            <a:r>
              <a:rPr lang="en-US" sz="1100" dirty="0">
                <a:solidFill>
                  <a:srgbClr val="000000"/>
                </a:solidFill>
                <a:latin typeface="+mj-lt"/>
                <a:ea typeface="Open Sans" panose="020B0606030504020204" pitchFamily="34" charset="0"/>
                <a:cs typeface="Open Sans" panose="020B0606030504020204" pitchFamily="34" charset="0"/>
              </a:rPr>
              <a:t>and how it can be developed and operated with stakeholder input</a:t>
            </a:r>
            <a:endParaRPr kumimoji="0" lang="en-US" sz="1400" b="1"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endParaRPr>
          </a:p>
        </p:txBody>
      </p:sp>
      <p:grpSp>
        <p:nvGrpSpPr>
          <p:cNvPr id="22" name="Group 21">
            <a:extLst>
              <a:ext uri="{FF2B5EF4-FFF2-40B4-BE49-F238E27FC236}">
                <a16:creationId xmlns:a16="http://schemas.microsoft.com/office/drawing/2014/main" id="{A4A60AFD-39A1-4E84-A289-4E71F4129F1C}"/>
              </a:ext>
            </a:extLst>
          </p:cNvPr>
          <p:cNvGrpSpPr>
            <a:grpSpLocks noChangeAspect="1"/>
          </p:cNvGrpSpPr>
          <p:nvPr/>
        </p:nvGrpSpPr>
        <p:grpSpPr>
          <a:xfrm>
            <a:off x="6921046" y="3933392"/>
            <a:ext cx="620857" cy="622751"/>
            <a:chOff x="6710363" y="1662113"/>
            <a:chExt cx="520700" cy="522288"/>
          </a:xfrm>
        </p:grpSpPr>
        <p:sp>
          <p:nvSpPr>
            <p:cNvPr id="23" name="Freeform 22">
              <a:extLst>
                <a:ext uri="{FF2B5EF4-FFF2-40B4-BE49-F238E27FC236}">
                  <a16:creationId xmlns:a16="http://schemas.microsoft.com/office/drawing/2014/main" id="{04624F9A-20BE-4367-A03A-D8F35DA7583C}"/>
                </a:ext>
              </a:extLst>
            </p:cNvPr>
            <p:cNvSpPr>
              <a:spLocks noEditPoints="1"/>
            </p:cNvSpPr>
            <p:nvPr/>
          </p:nvSpPr>
          <p:spPr bwMode="auto">
            <a:xfrm>
              <a:off x="6710363" y="1662113"/>
              <a:ext cx="520700" cy="522288"/>
            </a:xfrm>
            <a:custGeom>
              <a:avLst/>
              <a:gdLst>
                <a:gd name="T0" fmla="*/ 311 w 657"/>
                <a:gd name="T1" fmla="*/ 658 h 658"/>
                <a:gd name="T2" fmla="*/ 262 w 657"/>
                <a:gd name="T3" fmla="*/ 651 h 658"/>
                <a:gd name="T4" fmla="*/ 201 w 657"/>
                <a:gd name="T5" fmla="*/ 632 h 658"/>
                <a:gd name="T6" fmla="*/ 119 w 657"/>
                <a:gd name="T7" fmla="*/ 583 h 658"/>
                <a:gd name="T8" fmla="*/ 56 w 657"/>
                <a:gd name="T9" fmla="*/ 513 h 658"/>
                <a:gd name="T10" fmla="*/ 15 w 657"/>
                <a:gd name="T11" fmla="*/ 427 h 658"/>
                <a:gd name="T12" fmla="*/ 4 w 657"/>
                <a:gd name="T13" fmla="*/ 378 h 658"/>
                <a:gd name="T14" fmla="*/ 0 w 657"/>
                <a:gd name="T15" fmla="*/ 329 h 658"/>
                <a:gd name="T16" fmla="*/ 1 w 657"/>
                <a:gd name="T17" fmla="*/ 295 h 658"/>
                <a:gd name="T18" fmla="*/ 11 w 657"/>
                <a:gd name="T19" fmla="*/ 247 h 658"/>
                <a:gd name="T20" fmla="*/ 40 w 657"/>
                <a:gd name="T21" fmla="*/ 173 h 658"/>
                <a:gd name="T22" fmla="*/ 97 w 657"/>
                <a:gd name="T23" fmla="*/ 97 h 658"/>
                <a:gd name="T24" fmla="*/ 172 w 657"/>
                <a:gd name="T25" fmla="*/ 40 h 658"/>
                <a:gd name="T26" fmla="*/ 247 w 657"/>
                <a:gd name="T27" fmla="*/ 11 h 658"/>
                <a:gd name="T28" fmla="*/ 295 w 657"/>
                <a:gd name="T29" fmla="*/ 3 h 658"/>
                <a:gd name="T30" fmla="*/ 329 w 657"/>
                <a:gd name="T31" fmla="*/ 0 h 658"/>
                <a:gd name="T32" fmla="*/ 379 w 657"/>
                <a:gd name="T33" fmla="*/ 4 h 658"/>
                <a:gd name="T34" fmla="*/ 426 w 657"/>
                <a:gd name="T35" fmla="*/ 15 h 658"/>
                <a:gd name="T36" fmla="*/ 512 w 657"/>
                <a:gd name="T37" fmla="*/ 56 h 658"/>
                <a:gd name="T38" fmla="*/ 583 w 657"/>
                <a:gd name="T39" fmla="*/ 121 h 658"/>
                <a:gd name="T40" fmla="*/ 631 w 657"/>
                <a:gd name="T41" fmla="*/ 201 h 658"/>
                <a:gd name="T42" fmla="*/ 651 w 657"/>
                <a:gd name="T43" fmla="*/ 263 h 658"/>
                <a:gd name="T44" fmla="*/ 657 w 657"/>
                <a:gd name="T45" fmla="*/ 313 h 658"/>
                <a:gd name="T46" fmla="*/ 657 w 657"/>
                <a:gd name="T47" fmla="*/ 346 h 658"/>
                <a:gd name="T48" fmla="*/ 651 w 657"/>
                <a:gd name="T49" fmla="*/ 395 h 658"/>
                <a:gd name="T50" fmla="*/ 631 w 657"/>
                <a:gd name="T51" fmla="*/ 456 h 658"/>
                <a:gd name="T52" fmla="*/ 583 w 657"/>
                <a:gd name="T53" fmla="*/ 538 h 658"/>
                <a:gd name="T54" fmla="*/ 512 w 657"/>
                <a:gd name="T55" fmla="*/ 601 h 658"/>
                <a:gd name="T56" fmla="*/ 426 w 657"/>
                <a:gd name="T57" fmla="*/ 643 h 658"/>
                <a:gd name="T58" fmla="*/ 379 w 657"/>
                <a:gd name="T59" fmla="*/ 654 h 658"/>
                <a:gd name="T60" fmla="*/ 329 w 657"/>
                <a:gd name="T61" fmla="*/ 658 h 658"/>
                <a:gd name="T62" fmla="*/ 329 w 657"/>
                <a:gd name="T63" fmla="*/ 37 h 658"/>
                <a:gd name="T64" fmla="*/ 242 w 657"/>
                <a:gd name="T65" fmla="*/ 51 h 658"/>
                <a:gd name="T66" fmla="*/ 166 w 657"/>
                <a:gd name="T67" fmla="*/ 87 h 658"/>
                <a:gd name="T68" fmla="*/ 105 w 657"/>
                <a:gd name="T69" fmla="*/ 144 h 658"/>
                <a:gd name="T70" fmla="*/ 60 w 657"/>
                <a:gd name="T71" fmla="*/ 216 h 658"/>
                <a:gd name="T72" fmla="*/ 39 w 657"/>
                <a:gd name="T73" fmla="*/ 299 h 658"/>
                <a:gd name="T74" fmla="*/ 39 w 657"/>
                <a:gd name="T75" fmla="*/ 358 h 658"/>
                <a:gd name="T76" fmla="*/ 60 w 657"/>
                <a:gd name="T77" fmla="*/ 442 h 658"/>
                <a:gd name="T78" fmla="*/ 105 w 657"/>
                <a:gd name="T79" fmla="*/ 514 h 658"/>
                <a:gd name="T80" fmla="*/ 166 w 657"/>
                <a:gd name="T81" fmla="*/ 570 h 658"/>
                <a:gd name="T82" fmla="*/ 242 w 657"/>
                <a:gd name="T83" fmla="*/ 607 h 658"/>
                <a:gd name="T84" fmla="*/ 329 w 657"/>
                <a:gd name="T85" fmla="*/ 620 h 658"/>
                <a:gd name="T86" fmla="*/ 387 w 657"/>
                <a:gd name="T87" fmla="*/ 615 h 658"/>
                <a:gd name="T88" fmla="*/ 467 w 657"/>
                <a:gd name="T89" fmla="*/ 585 h 658"/>
                <a:gd name="T90" fmla="*/ 534 w 657"/>
                <a:gd name="T91" fmla="*/ 534 h 658"/>
                <a:gd name="T92" fmla="*/ 584 w 657"/>
                <a:gd name="T93" fmla="*/ 467 h 658"/>
                <a:gd name="T94" fmla="*/ 614 w 657"/>
                <a:gd name="T95" fmla="*/ 388 h 658"/>
                <a:gd name="T96" fmla="*/ 619 w 657"/>
                <a:gd name="T97" fmla="*/ 329 h 658"/>
                <a:gd name="T98" fmla="*/ 607 w 657"/>
                <a:gd name="T99" fmla="*/ 243 h 658"/>
                <a:gd name="T100" fmla="*/ 569 w 657"/>
                <a:gd name="T101" fmla="*/ 166 h 658"/>
                <a:gd name="T102" fmla="*/ 514 w 657"/>
                <a:gd name="T103" fmla="*/ 105 h 658"/>
                <a:gd name="T104" fmla="*/ 442 w 657"/>
                <a:gd name="T105" fmla="*/ 60 h 658"/>
                <a:gd name="T106" fmla="*/ 358 w 657"/>
                <a:gd name="T107" fmla="*/ 40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1" y="658"/>
                  </a:lnTo>
                  <a:lnTo>
                    <a:pt x="295" y="656"/>
                  </a:lnTo>
                  <a:lnTo>
                    <a:pt x="278" y="654"/>
                  </a:lnTo>
                  <a:lnTo>
                    <a:pt x="262" y="651"/>
                  </a:lnTo>
                  <a:lnTo>
                    <a:pt x="247" y="647"/>
                  </a:lnTo>
                  <a:lnTo>
                    <a:pt x="231" y="643"/>
                  </a:lnTo>
                  <a:lnTo>
                    <a:pt x="201" y="632"/>
                  </a:lnTo>
                  <a:lnTo>
                    <a:pt x="172" y="617"/>
                  </a:lnTo>
                  <a:lnTo>
                    <a:pt x="145" y="601"/>
                  </a:lnTo>
                  <a:lnTo>
                    <a:pt x="119" y="583"/>
                  </a:lnTo>
                  <a:lnTo>
                    <a:pt x="97" y="561"/>
                  </a:lnTo>
                  <a:lnTo>
                    <a:pt x="75" y="538"/>
                  </a:lnTo>
                  <a:lnTo>
                    <a:pt x="56" y="513"/>
                  </a:lnTo>
                  <a:lnTo>
                    <a:pt x="40" y="486"/>
                  </a:lnTo>
                  <a:lnTo>
                    <a:pt x="25" y="456"/>
                  </a:lnTo>
                  <a:lnTo>
                    <a:pt x="15" y="427"/>
                  </a:lnTo>
                  <a:lnTo>
                    <a:pt x="11" y="411"/>
                  </a:lnTo>
                  <a:lnTo>
                    <a:pt x="7" y="395"/>
                  </a:lnTo>
                  <a:lnTo>
                    <a:pt x="4" y="378"/>
                  </a:lnTo>
                  <a:lnTo>
                    <a:pt x="1" y="362"/>
                  </a:lnTo>
                  <a:lnTo>
                    <a:pt x="0" y="346"/>
                  </a:lnTo>
                  <a:lnTo>
                    <a:pt x="0" y="329"/>
                  </a:lnTo>
                  <a:lnTo>
                    <a:pt x="0" y="329"/>
                  </a:lnTo>
                  <a:lnTo>
                    <a:pt x="0" y="313"/>
                  </a:lnTo>
                  <a:lnTo>
                    <a:pt x="1" y="295"/>
                  </a:lnTo>
                  <a:lnTo>
                    <a:pt x="4" y="279"/>
                  </a:lnTo>
                  <a:lnTo>
                    <a:pt x="7" y="263"/>
                  </a:lnTo>
                  <a:lnTo>
                    <a:pt x="11" y="247"/>
                  </a:lnTo>
                  <a:lnTo>
                    <a:pt x="15" y="231"/>
                  </a:lnTo>
                  <a:lnTo>
                    <a:pt x="25" y="201"/>
                  </a:lnTo>
                  <a:lnTo>
                    <a:pt x="40" y="173"/>
                  </a:lnTo>
                  <a:lnTo>
                    <a:pt x="56" y="145"/>
                  </a:lnTo>
                  <a:lnTo>
                    <a:pt x="75" y="121"/>
                  </a:lnTo>
                  <a:lnTo>
                    <a:pt x="97" y="97"/>
                  </a:lnTo>
                  <a:lnTo>
                    <a:pt x="119" y="75"/>
                  </a:lnTo>
                  <a:lnTo>
                    <a:pt x="145" y="56"/>
                  </a:lnTo>
                  <a:lnTo>
                    <a:pt x="172" y="40"/>
                  </a:lnTo>
                  <a:lnTo>
                    <a:pt x="201" y="27"/>
                  </a:lnTo>
                  <a:lnTo>
                    <a:pt x="231" y="15"/>
                  </a:lnTo>
                  <a:lnTo>
                    <a:pt x="247" y="11"/>
                  </a:lnTo>
                  <a:lnTo>
                    <a:pt x="262" y="7"/>
                  </a:lnTo>
                  <a:lnTo>
                    <a:pt x="278" y="4"/>
                  </a:lnTo>
                  <a:lnTo>
                    <a:pt x="295" y="3"/>
                  </a:lnTo>
                  <a:lnTo>
                    <a:pt x="311" y="1"/>
                  </a:lnTo>
                  <a:lnTo>
                    <a:pt x="329" y="0"/>
                  </a:lnTo>
                  <a:lnTo>
                    <a:pt x="329" y="0"/>
                  </a:lnTo>
                  <a:lnTo>
                    <a:pt x="345" y="1"/>
                  </a:lnTo>
                  <a:lnTo>
                    <a:pt x="362" y="3"/>
                  </a:lnTo>
                  <a:lnTo>
                    <a:pt x="379" y="4"/>
                  </a:lnTo>
                  <a:lnTo>
                    <a:pt x="395" y="7"/>
                  </a:lnTo>
                  <a:lnTo>
                    <a:pt x="411" y="11"/>
                  </a:lnTo>
                  <a:lnTo>
                    <a:pt x="426" y="15"/>
                  </a:lnTo>
                  <a:lnTo>
                    <a:pt x="456" y="27"/>
                  </a:lnTo>
                  <a:lnTo>
                    <a:pt x="485" y="40"/>
                  </a:lnTo>
                  <a:lnTo>
                    <a:pt x="512" y="56"/>
                  </a:lnTo>
                  <a:lnTo>
                    <a:pt x="537" y="75"/>
                  </a:lnTo>
                  <a:lnTo>
                    <a:pt x="561" y="97"/>
                  </a:lnTo>
                  <a:lnTo>
                    <a:pt x="583" y="121"/>
                  </a:lnTo>
                  <a:lnTo>
                    <a:pt x="601" y="145"/>
                  </a:lnTo>
                  <a:lnTo>
                    <a:pt x="618" y="173"/>
                  </a:lnTo>
                  <a:lnTo>
                    <a:pt x="631" y="201"/>
                  </a:lnTo>
                  <a:lnTo>
                    <a:pt x="642" y="231"/>
                  </a:lnTo>
                  <a:lnTo>
                    <a:pt x="647" y="247"/>
                  </a:lnTo>
                  <a:lnTo>
                    <a:pt x="651" y="263"/>
                  </a:lnTo>
                  <a:lnTo>
                    <a:pt x="654" y="279"/>
                  </a:lnTo>
                  <a:lnTo>
                    <a:pt x="655" y="295"/>
                  </a:lnTo>
                  <a:lnTo>
                    <a:pt x="657" y="313"/>
                  </a:lnTo>
                  <a:lnTo>
                    <a:pt x="657" y="329"/>
                  </a:lnTo>
                  <a:lnTo>
                    <a:pt x="657" y="329"/>
                  </a:lnTo>
                  <a:lnTo>
                    <a:pt x="657" y="346"/>
                  </a:lnTo>
                  <a:lnTo>
                    <a:pt x="655" y="362"/>
                  </a:lnTo>
                  <a:lnTo>
                    <a:pt x="654" y="378"/>
                  </a:lnTo>
                  <a:lnTo>
                    <a:pt x="651" y="395"/>
                  </a:lnTo>
                  <a:lnTo>
                    <a:pt x="647" y="411"/>
                  </a:lnTo>
                  <a:lnTo>
                    <a:pt x="642" y="427"/>
                  </a:lnTo>
                  <a:lnTo>
                    <a:pt x="631" y="456"/>
                  </a:lnTo>
                  <a:lnTo>
                    <a:pt x="618" y="486"/>
                  </a:lnTo>
                  <a:lnTo>
                    <a:pt x="601" y="513"/>
                  </a:lnTo>
                  <a:lnTo>
                    <a:pt x="583" y="538"/>
                  </a:lnTo>
                  <a:lnTo>
                    <a:pt x="561" y="561"/>
                  </a:lnTo>
                  <a:lnTo>
                    <a:pt x="537" y="583"/>
                  </a:lnTo>
                  <a:lnTo>
                    <a:pt x="512" y="601"/>
                  </a:lnTo>
                  <a:lnTo>
                    <a:pt x="485" y="617"/>
                  </a:lnTo>
                  <a:lnTo>
                    <a:pt x="456" y="632"/>
                  </a:lnTo>
                  <a:lnTo>
                    <a:pt x="426" y="643"/>
                  </a:lnTo>
                  <a:lnTo>
                    <a:pt x="411" y="647"/>
                  </a:lnTo>
                  <a:lnTo>
                    <a:pt x="395" y="651"/>
                  </a:lnTo>
                  <a:lnTo>
                    <a:pt x="379" y="654"/>
                  </a:lnTo>
                  <a:lnTo>
                    <a:pt x="362" y="656"/>
                  </a:lnTo>
                  <a:lnTo>
                    <a:pt x="345" y="658"/>
                  </a:lnTo>
                  <a:lnTo>
                    <a:pt x="329" y="658"/>
                  </a:lnTo>
                  <a:lnTo>
                    <a:pt x="329" y="658"/>
                  </a:lnTo>
                  <a:close/>
                  <a:moveTo>
                    <a:pt x="329" y="37"/>
                  </a:moveTo>
                  <a:lnTo>
                    <a:pt x="329" y="37"/>
                  </a:lnTo>
                  <a:lnTo>
                    <a:pt x="299" y="40"/>
                  </a:lnTo>
                  <a:lnTo>
                    <a:pt x="270" y="44"/>
                  </a:lnTo>
                  <a:lnTo>
                    <a:pt x="242" y="51"/>
                  </a:lnTo>
                  <a:lnTo>
                    <a:pt x="215" y="60"/>
                  </a:lnTo>
                  <a:lnTo>
                    <a:pt x="189" y="74"/>
                  </a:lnTo>
                  <a:lnTo>
                    <a:pt x="166" y="87"/>
                  </a:lnTo>
                  <a:lnTo>
                    <a:pt x="144" y="105"/>
                  </a:lnTo>
                  <a:lnTo>
                    <a:pt x="124" y="123"/>
                  </a:lnTo>
                  <a:lnTo>
                    <a:pt x="105" y="144"/>
                  </a:lnTo>
                  <a:lnTo>
                    <a:pt x="87" y="166"/>
                  </a:lnTo>
                  <a:lnTo>
                    <a:pt x="72" y="191"/>
                  </a:lnTo>
                  <a:lnTo>
                    <a:pt x="60" y="216"/>
                  </a:lnTo>
                  <a:lnTo>
                    <a:pt x="51" y="243"/>
                  </a:lnTo>
                  <a:lnTo>
                    <a:pt x="43" y="271"/>
                  </a:lnTo>
                  <a:lnTo>
                    <a:pt x="39" y="299"/>
                  </a:lnTo>
                  <a:lnTo>
                    <a:pt x="38" y="329"/>
                  </a:lnTo>
                  <a:lnTo>
                    <a:pt x="38" y="329"/>
                  </a:lnTo>
                  <a:lnTo>
                    <a:pt x="39" y="358"/>
                  </a:lnTo>
                  <a:lnTo>
                    <a:pt x="43" y="388"/>
                  </a:lnTo>
                  <a:lnTo>
                    <a:pt x="51" y="416"/>
                  </a:lnTo>
                  <a:lnTo>
                    <a:pt x="60" y="442"/>
                  </a:lnTo>
                  <a:lnTo>
                    <a:pt x="72" y="467"/>
                  </a:lnTo>
                  <a:lnTo>
                    <a:pt x="87" y="491"/>
                  </a:lnTo>
                  <a:lnTo>
                    <a:pt x="105" y="514"/>
                  </a:lnTo>
                  <a:lnTo>
                    <a:pt x="124" y="534"/>
                  </a:lnTo>
                  <a:lnTo>
                    <a:pt x="144" y="553"/>
                  </a:lnTo>
                  <a:lnTo>
                    <a:pt x="166" y="570"/>
                  </a:lnTo>
                  <a:lnTo>
                    <a:pt x="189" y="585"/>
                  </a:lnTo>
                  <a:lnTo>
                    <a:pt x="215" y="597"/>
                  </a:lnTo>
                  <a:lnTo>
                    <a:pt x="242" y="607"/>
                  </a:lnTo>
                  <a:lnTo>
                    <a:pt x="270" y="615"/>
                  </a:lnTo>
                  <a:lnTo>
                    <a:pt x="299" y="619"/>
                  </a:lnTo>
                  <a:lnTo>
                    <a:pt x="329" y="620"/>
                  </a:lnTo>
                  <a:lnTo>
                    <a:pt x="329" y="620"/>
                  </a:lnTo>
                  <a:lnTo>
                    <a:pt x="358" y="619"/>
                  </a:lnTo>
                  <a:lnTo>
                    <a:pt x="387" y="615"/>
                  </a:lnTo>
                  <a:lnTo>
                    <a:pt x="415" y="607"/>
                  </a:lnTo>
                  <a:lnTo>
                    <a:pt x="442" y="597"/>
                  </a:lnTo>
                  <a:lnTo>
                    <a:pt x="467" y="585"/>
                  </a:lnTo>
                  <a:lnTo>
                    <a:pt x="491" y="570"/>
                  </a:lnTo>
                  <a:lnTo>
                    <a:pt x="514" y="553"/>
                  </a:lnTo>
                  <a:lnTo>
                    <a:pt x="534" y="534"/>
                  </a:lnTo>
                  <a:lnTo>
                    <a:pt x="553" y="514"/>
                  </a:lnTo>
                  <a:lnTo>
                    <a:pt x="569" y="491"/>
                  </a:lnTo>
                  <a:lnTo>
                    <a:pt x="584" y="467"/>
                  </a:lnTo>
                  <a:lnTo>
                    <a:pt x="596" y="442"/>
                  </a:lnTo>
                  <a:lnTo>
                    <a:pt x="607" y="416"/>
                  </a:lnTo>
                  <a:lnTo>
                    <a:pt x="614" y="388"/>
                  </a:lnTo>
                  <a:lnTo>
                    <a:pt x="618" y="358"/>
                  </a:lnTo>
                  <a:lnTo>
                    <a:pt x="619" y="329"/>
                  </a:lnTo>
                  <a:lnTo>
                    <a:pt x="619" y="329"/>
                  </a:lnTo>
                  <a:lnTo>
                    <a:pt x="618" y="299"/>
                  </a:lnTo>
                  <a:lnTo>
                    <a:pt x="614" y="271"/>
                  </a:lnTo>
                  <a:lnTo>
                    <a:pt x="607" y="243"/>
                  </a:lnTo>
                  <a:lnTo>
                    <a:pt x="596" y="216"/>
                  </a:lnTo>
                  <a:lnTo>
                    <a:pt x="584" y="191"/>
                  </a:lnTo>
                  <a:lnTo>
                    <a:pt x="569" y="166"/>
                  </a:lnTo>
                  <a:lnTo>
                    <a:pt x="553" y="144"/>
                  </a:lnTo>
                  <a:lnTo>
                    <a:pt x="534" y="123"/>
                  </a:lnTo>
                  <a:lnTo>
                    <a:pt x="514" y="105"/>
                  </a:lnTo>
                  <a:lnTo>
                    <a:pt x="491" y="87"/>
                  </a:lnTo>
                  <a:lnTo>
                    <a:pt x="467" y="74"/>
                  </a:lnTo>
                  <a:lnTo>
                    <a:pt x="442" y="60"/>
                  </a:lnTo>
                  <a:lnTo>
                    <a:pt x="415" y="51"/>
                  </a:lnTo>
                  <a:lnTo>
                    <a:pt x="387" y="44"/>
                  </a:lnTo>
                  <a:lnTo>
                    <a:pt x="358" y="40"/>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4" name="Freeform 106">
              <a:extLst>
                <a:ext uri="{FF2B5EF4-FFF2-40B4-BE49-F238E27FC236}">
                  <a16:creationId xmlns:a16="http://schemas.microsoft.com/office/drawing/2014/main" id="{948FE7EE-9524-4381-BFF8-B9A48A2E3113}"/>
                </a:ext>
              </a:extLst>
            </p:cNvPr>
            <p:cNvSpPr>
              <a:spLocks/>
            </p:cNvSpPr>
            <p:nvPr/>
          </p:nvSpPr>
          <p:spPr bwMode="auto">
            <a:xfrm>
              <a:off x="6935788" y="1876425"/>
              <a:ext cx="69850" cy="68263"/>
            </a:xfrm>
            <a:custGeom>
              <a:avLst/>
              <a:gdLst>
                <a:gd name="T0" fmla="*/ 44 w 87"/>
                <a:gd name="T1" fmla="*/ 0 h 86"/>
                <a:gd name="T2" fmla="*/ 44 w 87"/>
                <a:gd name="T3" fmla="*/ 0 h 86"/>
                <a:gd name="T4" fmla="*/ 35 w 87"/>
                <a:gd name="T5" fmla="*/ 1 h 86"/>
                <a:gd name="T6" fmla="*/ 26 w 87"/>
                <a:gd name="T7" fmla="*/ 2 h 86"/>
                <a:gd name="T8" fmla="*/ 20 w 87"/>
                <a:gd name="T9" fmla="*/ 6 h 86"/>
                <a:gd name="T10" fmla="*/ 13 w 87"/>
                <a:gd name="T11" fmla="*/ 12 h 86"/>
                <a:gd name="T12" fmla="*/ 8 w 87"/>
                <a:gd name="T13" fmla="*/ 19 h 86"/>
                <a:gd name="T14" fmla="*/ 4 w 87"/>
                <a:gd name="T15" fmla="*/ 27 h 86"/>
                <a:gd name="T16" fmla="*/ 1 w 87"/>
                <a:gd name="T17" fmla="*/ 35 h 86"/>
                <a:gd name="T18" fmla="*/ 0 w 87"/>
                <a:gd name="T19" fmla="*/ 43 h 86"/>
                <a:gd name="T20" fmla="*/ 0 w 87"/>
                <a:gd name="T21" fmla="*/ 43 h 86"/>
                <a:gd name="T22" fmla="*/ 1 w 87"/>
                <a:gd name="T23" fmla="*/ 52 h 86"/>
                <a:gd name="T24" fmla="*/ 4 w 87"/>
                <a:gd name="T25" fmla="*/ 60 h 86"/>
                <a:gd name="T26" fmla="*/ 8 w 87"/>
                <a:gd name="T27" fmla="*/ 67 h 86"/>
                <a:gd name="T28" fmla="*/ 13 w 87"/>
                <a:gd name="T29" fmla="*/ 74 h 86"/>
                <a:gd name="T30" fmla="*/ 20 w 87"/>
                <a:gd name="T31" fmla="*/ 79 h 86"/>
                <a:gd name="T32" fmla="*/ 26 w 87"/>
                <a:gd name="T33" fmla="*/ 83 h 86"/>
                <a:gd name="T34" fmla="*/ 35 w 87"/>
                <a:gd name="T35" fmla="*/ 86 h 86"/>
                <a:gd name="T36" fmla="*/ 44 w 87"/>
                <a:gd name="T37" fmla="*/ 86 h 86"/>
                <a:gd name="T38" fmla="*/ 44 w 87"/>
                <a:gd name="T39" fmla="*/ 86 h 86"/>
                <a:gd name="T40" fmla="*/ 52 w 87"/>
                <a:gd name="T41" fmla="*/ 86 h 86"/>
                <a:gd name="T42" fmla="*/ 60 w 87"/>
                <a:gd name="T43" fmla="*/ 83 h 86"/>
                <a:gd name="T44" fmla="*/ 68 w 87"/>
                <a:gd name="T45" fmla="*/ 79 h 86"/>
                <a:gd name="T46" fmla="*/ 75 w 87"/>
                <a:gd name="T47" fmla="*/ 74 h 86"/>
                <a:gd name="T48" fmla="*/ 79 w 87"/>
                <a:gd name="T49" fmla="*/ 67 h 86"/>
                <a:gd name="T50" fmla="*/ 83 w 87"/>
                <a:gd name="T51" fmla="*/ 60 h 86"/>
                <a:gd name="T52" fmla="*/ 86 w 87"/>
                <a:gd name="T53" fmla="*/ 52 h 86"/>
                <a:gd name="T54" fmla="*/ 87 w 87"/>
                <a:gd name="T55" fmla="*/ 43 h 86"/>
                <a:gd name="T56" fmla="*/ 87 w 87"/>
                <a:gd name="T57" fmla="*/ 43 h 86"/>
                <a:gd name="T58" fmla="*/ 86 w 87"/>
                <a:gd name="T59" fmla="*/ 35 h 86"/>
                <a:gd name="T60" fmla="*/ 83 w 87"/>
                <a:gd name="T61" fmla="*/ 27 h 86"/>
                <a:gd name="T62" fmla="*/ 79 w 87"/>
                <a:gd name="T63" fmla="*/ 19 h 86"/>
                <a:gd name="T64" fmla="*/ 75 w 87"/>
                <a:gd name="T65" fmla="*/ 12 h 86"/>
                <a:gd name="T66" fmla="*/ 68 w 87"/>
                <a:gd name="T67" fmla="*/ 6 h 86"/>
                <a:gd name="T68" fmla="*/ 60 w 87"/>
                <a:gd name="T69" fmla="*/ 2 h 86"/>
                <a:gd name="T70" fmla="*/ 52 w 87"/>
                <a:gd name="T71" fmla="*/ 1 h 86"/>
                <a:gd name="T72" fmla="*/ 44 w 87"/>
                <a:gd name="T73" fmla="*/ 0 h 86"/>
                <a:gd name="T74" fmla="*/ 44 w 87"/>
                <a:gd name="T7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 h="86">
                  <a:moveTo>
                    <a:pt x="44" y="0"/>
                  </a:moveTo>
                  <a:lnTo>
                    <a:pt x="44" y="0"/>
                  </a:lnTo>
                  <a:lnTo>
                    <a:pt x="35" y="1"/>
                  </a:lnTo>
                  <a:lnTo>
                    <a:pt x="26" y="2"/>
                  </a:lnTo>
                  <a:lnTo>
                    <a:pt x="20" y="6"/>
                  </a:lnTo>
                  <a:lnTo>
                    <a:pt x="13" y="12"/>
                  </a:lnTo>
                  <a:lnTo>
                    <a:pt x="8" y="19"/>
                  </a:lnTo>
                  <a:lnTo>
                    <a:pt x="4" y="27"/>
                  </a:lnTo>
                  <a:lnTo>
                    <a:pt x="1" y="35"/>
                  </a:lnTo>
                  <a:lnTo>
                    <a:pt x="0" y="43"/>
                  </a:lnTo>
                  <a:lnTo>
                    <a:pt x="0" y="43"/>
                  </a:lnTo>
                  <a:lnTo>
                    <a:pt x="1" y="52"/>
                  </a:lnTo>
                  <a:lnTo>
                    <a:pt x="4" y="60"/>
                  </a:lnTo>
                  <a:lnTo>
                    <a:pt x="8" y="67"/>
                  </a:lnTo>
                  <a:lnTo>
                    <a:pt x="13" y="74"/>
                  </a:lnTo>
                  <a:lnTo>
                    <a:pt x="20" y="79"/>
                  </a:lnTo>
                  <a:lnTo>
                    <a:pt x="26" y="83"/>
                  </a:lnTo>
                  <a:lnTo>
                    <a:pt x="35" y="86"/>
                  </a:lnTo>
                  <a:lnTo>
                    <a:pt x="44" y="86"/>
                  </a:lnTo>
                  <a:lnTo>
                    <a:pt x="44" y="86"/>
                  </a:lnTo>
                  <a:lnTo>
                    <a:pt x="52" y="86"/>
                  </a:lnTo>
                  <a:lnTo>
                    <a:pt x="60" y="83"/>
                  </a:lnTo>
                  <a:lnTo>
                    <a:pt x="68" y="79"/>
                  </a:lnTo>
                  <a:lnTo>
                    <a:pt x="75" y="74"/>
                  </a:lnTo>
                  <a:lnTo>
                    <a:pt x="79" y="67"/>
                  </a:lnTo>
                  <a:lnTo>
                    <a:pt x="83" y="60"/>
                  </a:lnTo>
                  <a:lnTo>
                    <a:pt x="86" y="52"/>
                  </a:lnTo>
                  <a:lnTo>
                    <a:pt x="87" y="43"/>
                  </a:lnTo>
                  <a:lnTo>
                    <a:pt x="87" y="43"/>
                  </a:lnTo>
                  <a:lnTo>
                    <a:pt x="86" y="35"/>
                  </a:lnTo>
                  <a:lnTo>
                    <a:pt x="83" y="27"/>
                  </a:lnTo>
                  <a:lnTo>
                    <a:pt x="79" y="19"/>
                  </a:lnTo>
                  <a:lnTo>
                    <a:pt x="75" y="12"/>
                  </a:lnTo>
                  <a:lnTo>
                    <a:pt x="68" y="6"/>
                  </a:lnTo>
                  <a:lnTo>
                    <a:pt x="60" y="2"/>
                  </a:lnTo>
                  <a:lnTo>
                    <a:pt x="52" y="1"/>
                  </a:lnTo>
                  <a:lnTo>
                    <a:pt x="44" y="0"/>
                  </a:lnTo>
                  <a:lnTo>
                    <a:pt x="4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5" name="Freeform 107">
              <a:extLst>
                <a:ext uri="{FF2B5EF4-FFF2-40B4-BE49-F238E27FC236}">
                  <a16:creationId xmlns:a16="http://schemas.microsoft.com/office/drawing/2014/main" id="{2EE29737-AAC2-4634-A554-09769E76B8AC}"/>
                </a:ext>
              </a:extLst>
            </p:cNvPr>
            <p:cNvSpPr>
              <a:spLocks/>
            </p:cNvSpPr>
            <p:nvPr/>
          </p:nvSpPr>
          <p:spPr bwMode="auto">
            <a:xfrm>
              <a:off x="6835776" y="1903413"/>
              <a:ext cx="152400" cy="150813"/>
            </a:xfrm>
            <a:custGeom>
              <a:avLst/>
              <a:gdLst>
                <a:gd name="T0" fmla="*/ 156 w 191"/>
                <a:gd name="T1" fmla="*/ 110 h 191"/>
                <a:gd name="T2" fmla="*/ 152 w 191"/>
                <a:gd name="T3" fmla="*/ 108 h 191"/>
                <a:gd name="T4" fmla="*/ 145 w 191"/>
                <a:gd name="T5" fmla="*/ 108 h 191"/>
                <a:gd name="T6" fmla="*/ 143 w 191"/>
                <a:gd name="T7" fmla="*/ 110 h 191"/>
                <a:gd name="T8" fmla="*/ 140 w 191"/>
                <a:gd name="T9" fmla="*/ 117 h 191"/>
                <a:gd name="T10" fmla="*/ 140 w 191"/>
                <a:gd name="T11" fmla="*/ 121 h 191"/>
                <a:gd name="T12" fmla="*/ 159 w 191"/>
                <a:gd name="T13" fmla="*/ 140 h 191"/>
                <a:gd name="T14" fmla="*/ 80 w 191"/>
                <a:gd name="T15" fmla="*/ 140 h 191"/>
                <a:gd name="T16" fmla="*/ 57 w 191"/>
                <a:gd name="T17" fmla="*/ 135 h 191"/>
                <a:gd name="T18" fmla="*/ 37 w 191"/>
                <a:gd name="T19" fmla="*/ 122 h 191"/>
                <a:gd name="T20" fmla="*/ 25 w 191"/>
                <a:gd name="T21" fmla="*/ 102 h 191"/>
                <a:gd name="T22" fmla="*/ 19 w 191"/>
                <a:gd name="T23" fmla="*/ 80 h 191"/>
                <a:gd name="T24" fmla="*/ 21 w 191"/>
                <a:gd name="T25" fmla="*/ 67 h 191"/>
                <a:gd name="T26" fmla="*/ 30 w 191"/>
                <a:gd name="T27" fmla="*/ 46 h 191"/>
                <a:gd name="T28" fmla="*/ 46 w 191"/>
                <a:gd name="T29" fmla="*/ 30 h 191"/>
                <a:gd name="T30" fmla="*/ 68 w 191"/>
                <a:gd name="T31" fmla="*/ 20 h 191"/>
                <a:gd name="T32" fmla="*/ 116 w 191"/>
                <a:gd name="T33" fmla="*/ 19 h 191"/>
                <a:gd name="T34" fmla="*/ 116 w 191"/>
                <a:gd name="T35" fmla="*/ 15 h 191"/>
                <a:gd name="T36" fmla="*/ 116 w 191"/>
                <a:gd name="T37" fmla="*/ 10 h 191"/>
                <a:gd name="T38" fmla="*/ 116 w 191"/>
                <a:gd name="T39" fmla="*/ 0 h 191"/>
                <a:gd name="T40" fmla="*/ 80 w 191"/>
                <a:gd name="T41" fmla="*/ 0 h 191"/>
                <a:gd name="T42" fmla="*/ 64 w 191"/>
                <a:gd name="T43" fmla="*/ 2 h 191"/>
                <a:gd name="T44" fmla="*/ 35 w 191"/>
                <a:gd name="T45" fmla="*/ 14 h 191"/>
                <a:gd name="T46" fmla="*/ 14 w 191"/>
                <a:gd name="T47" fmla="*/ 35 h 191"/>
                <a:gd name="T48" fmla="*/ 2 w 191"/>
                <a:gd name="T49" fmla="*/ 63 h 191"/>
                <a:gd name="T50" fmla="*/ 0 w 191"/>
                <a:gd name="T51" fmla="*/ 80 h 191"/>
                <a:gd name="T52" fmla="*/ 2 w 191"/>
                <a:gd name="T53" fmla="*/ 88 h 191"/>
                <a:gd name="T54" fmla="*/ 7 w 191"/>
                <a:gd name="T55" fmla="*/ 110 h 191"/>
                <a:gd name="T56" fmla="*/ 23 w 191"/>
                <a:gd name="T57" fmla="*/ 136 h 191"/>
                <a:gd name="T58" fmla="*/ 49 w 191"/>
                <a:gd name="T59" fmla="*/ 152 h 191"/>
                <a:gd name="T60" fmla="*/ 72 w 191"/>
                <a:gd name="T61" fmla="*/ 157 h 191"/>
                <a:gd name="T62" fmla="*/ 159 w 191"/>
                <a:gd name="T63" fmla="*/ 159 h 191"/>
                <a:gd name="T64" fmla="*/ 143 w 191"/>
                <a:gd name="T65" fmla="*/ 175 h 191"/>
                <a:gd name="T66" fmla="*/ 140 w 191"/>
                <a:gd name="T67" fmla="*/ 182 h 191"/>
                <a:gd name="T68" fmla="*/ 140 w 191"/>
                <a:gd name="T69" fmla="*/ 184 h 191"/>
                <a:gd name="T70" fmla="*/ 143 w 191"/>
                <a:gd name="T71" fmla="*/ 188 h 191"/>
                <a:gd name="T72" fmla="*/ 149 w 191"/>
                <a:gd name="T73" fmla="*/ 191 h 191"/>
                <a:gd name="T74" fmla="*/ 152 w 191"/>
                <a:gd name="T75" fmla="*/ 190 h 191"/>
                <a:gd name="T76" fmla="*/ 188 w 191"/>
                <a:gd name="T77" fmla="*/ 156 h 191"/>
                <a:gd name="T78" fmla="*/ 190 w 191"/>
                <a:gd name="T79" fmla="*/ 152 h 191"/>
                <a:gd name="T80" fmla="*/ 191 w 191"/>
                <a:gd name="T81" fmla="*/ 149 h 191"/>
                <a:gd name="T82" fmla="*/ 190 w 191"/>
                <a:gd name="T83" fmla="*/ 145 h 191"/>
                <a:gd name="T84" fmla="*/ 188 w 191"/>
                <a:gd name="T85" fmla="*/ 14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1" h="191">
                  <a:moveTo>
                    <a:pt x="188" y="143"/>
                  </a:moveTo>
                  <a:lnTo>
                    <a:pt x="156" y="110"/>
                  </a:lnTo>
                  <a:lnTo>
                    <a:pt x="156" y="110"/>
                  </a:lnTo>
                  <a:lnTo>
                    <a:pt x="152" y="108"/>
                  </a:lnTo>
                  <a:lnTo>
                    <a:pt x="149" y="108"/>
                  </a:lnTo>
                  <a:lnTo>
                    <a:pt x="145" y="108"/>
                  </a:lnTo>
                  <a:lnTo>
                    <a:pt x="143" y="110"/>
                  </a:lnTo>
                  <a:lnTo>
                    <a:pt x="143" y="110"/>
                  </a:lnTo>
                  <a:lnTo>
                    <a:pt x="140" y="113"/>
                  </a:lnTo>
                  <a:lnTo>
                    <a:pt x="140" y="117"/>
                  </a:lnTo>
                  <a:lnTo>
                    <a:pt x="140" y="117"/>
                  </a:lnTo>
                  <a:lnTo>
                    <a:pt x="140" y="121"/>
                  </a:lnTo>
                  <a:lnTo>
                    <a:pt x="143" y="124"/>
                  </a:lnTo>
                  <a:lnTo>
                    <a:pt x="159" y="140"/>
                  </a:lnTo>
                  <a:lnTo>
                    <a:pt x="80" y="140"/>
                  </a:lnTo>
                  <a:lnTo>
                    <a:pt x="80" y="140"/>
                  </a:lnTo>
                  <a:lnTo>
                    <a:pt x="68" y="139"/>
                  </a:lnTo>
                  <a:lnTo>
                    <a:pt x="57" y="135"/>
                  </a:lnTo>
                  <a:lnTo>
                    <a:pt x="46" y="129"/>
                  </a:lnTo>
                  <a:lnTo>
                    <a:pt x="37" y="122"/>
                  </a:lnTo>
                  <a:lnTo>
                    <a:pt x="30" y="113"/>
                  </a:lnTo>
                  <a:lnTo>
                    <a:pt x="25" y="102"/>
                  </a:lnTo>
                  <a:lnTo>
                    <a:pt x="21" y="92"/>
                  </a:lnTo>
                  <a:lnTo>
                    <a:pt x="19" y="80"/>
                  </a:lnTo>
                  <a:lnTo>
                    <a:pt x="19" y="80"/>
                  </a:lnTo>
                  <a:lnTo>
                    <a:pt x="21" y="67"/>
                  </a:lnTo>
                  <a:lnTo>
                    <a:pt x="25" y="57"/>
                  </a:lnTo>
                  <a:lnTo>
                    <a:pt x="30" y="46"/>
                  </a:lnTo>
                  <a:lnTo>
                    <a:pt x="37" y="37"/>
                  </a:lnTo>
                  <a:lnTo>
                    <a:pt x="46" y="30"/>
                  </a:lnTo>
                  <a:lnTo>
                    <a:pt x="57" y="24"/>
                  </a:lnTo>
                  <a:lnTo>
                    <a:pt x="68" y="20"/>
                  </a:lnTo>
                  <a:lnTo>
                    <a:pt x="80" y="19"/>
                  </a:lnTo>
                  <a:lnTo>
                    <a:pt x="116" y="19"/>
                  </a:lnTo>
                  <a:lnTo>
                    <a:pt x="116" y="15"/>
                  </a:lnTo>
                  <a:lnTo>
                    <a:pt x="116" y="15"/>
                  </a:lnTo>
                  <a:lnTo>
                    <a:pt x="116" y="10"/>
                  </a:lnTo>
                  <a:lnTo>
                    <a:pt x="116" y="10"/>
                  </a:lnTo>
                  <a:lnTo>
                    <a:pt x="116" y="6"/>
                  </a:lnTo>
                  <a:lnTo>
                    <a:pt x="116" y="0"/>
                  </a:lnTo>
                  <a:lnTo>
                    <a:pt x="80" y="0"/>
                  </a:lnTo>
                  <a:lnTo>
                    <a:pt x="80" y="0"/>
                  </a:lnTo>
                  <a:lnTo>
                    <a:pt x="72" y="2"/>
                  </a:lnTo>
                  <a:lnTo>
                    <a:pt x="64" y="2"/>
                  </a:lnTo>
                  <a:lnTo>
                    <a:pt x="49" y="7"/>
                  </a:lnTo>
                  <a:lnTo>
                    <a:pt x="35" y="14"/>
                  </a:lnTo>
                  <a:lnTo>
                    <a:pt x="23" y="23"/>
                  </a:lnTo>
                  <a:lnTo>
                    <a:pt x="14" y="35"/>
                  </a:lnTo>
                  <a:lnTo>
                    <a:pt x="7" y="49"/>
                  </a:lnTo>
                  <a:lnTo>
                    <a:pt x="2" y="63"/>
                  </a:lnTo>
                  <a:lnTo>
                    <a:pt x="2" y="71"/>
                  </a:lnTo>
                  <a:lnTo>
                    <a:pt x="0" y="80"/>
                  </a:lnTo>
                  <a:lnTo>
                    <a:pt x="0" y="80"/>
                  </a:lnTo>
                  <a:lnTo>
                    <a:pt x="2" y="88"/>
                  </a:lnTo>
                  <a:lnTo>
                    <a:pt x="2" y="96"/>
                  </a:lnTo>
                  <a:lnTo>
                    <a:pt x="7" y="110"/>
                  </a:lnTo>
                  <a:lnTo>
                    <a:pt x="14" y="124"/>
                  </a:lnTo>
                  <a:lnTo>
                    <a:pt x="23" y="136"/>
                  </a:lnTo>
                  <a:lnTo>
                    <a:pt x="35" y="145"/>
                  </a:lnTo>
                  <a:lnTo>
                    <a:pt x="49" y="152"/>
                  </a:lnTo>
                  <a:lnTo>
                    <a:pt x="64" y="157"/>
                  </a:lnTo>
                  <a:lnTo>
                    <a:pt x="72" y="157"/>
                  </a:lnTo>
                  <a:lnTo>
                    <a:pt x="80" y="159"/>
                  </a:lnTo>
                  <a:lnTo>
                    <a:pt x="159" y="159"/>
                  </a:lnTo>
                  <a:lnTo>
                    <a:pt x="143" y="175"/>
                  </a:lnTo>
                  <a:lnTo>
                    <a:pt x="143" y="175"/>
                  </a:lnTo>
                  <a:lnTo>
                    <a:pt x="140" y="178"/>
                  </a:lnTo>
                  <a:lnTo>
                    <a:pt x="140" y="182"/>
                  </a:lnTo>
                  <a:lnTo>
                    <a:pt x="140" y="182"/>
                  </a:lnTo>
                  <a:lnTo>
                    <a:pt x="140" y="184"/>
                  </a:lnTo>
                  <a:lnTo>
                    <a:pt x="143" y="188"/>
                  </a:lnTo>
                  <a:lnTo>
                    <a:pt x="143" y="188"/>
                  </a:lnTo>
                  <a:lnTo>
                    <a:pt x="145" y="190"/>
                  </a:lnTo>
                  <a:lnTo>
                    <a:pt x="149" y="191"/>
                  </a:lnTo>
                  <a:lnTo>
                    <a:pt x="149" y="191"/>
                  </a:lnTo>
                  <a:lnTo>
                    <a:pt x="152" y="190"/>
                  </a:lnTo>
                  <a:lnTo>
                    <a:pt x="156" y="188"/>
                  </a:lnTo>
                  <a:lnTo>
                    <a:pt x="188" y="156"/>
                  </a:lnTo>
                  <a:lnTo>
                    <a:pt x="188" y="156"/>
                  </a:lnTo>
                  <a:lnTo>
                    <a:pt x="190" y="152"/>
                  </a:lnTo>
                  <a:lnTo>
                    <a:pt x="190" y="152"/>
                  </a:lnTo>
                  <a:lnTo>
                    <a:pt x="191" y="149"/>
                  </a:lnTo>
                  <a:lnTo>
                    <a:pt x="190" y="145"/>
                  </a:lnTo>
                  <a:lnTo>
                    <a:pt x="190" y="145"/>
                  </a:lnTo>
                  <a:lnTo>
                    <a:pt x="188" y="143"/>
                  </a:lnTo>
                  <a:lnTo>
                    <a:pt x="188" y="1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6" name="Freeform 108">
              <a:extLst>
                <a:ext uri="{FF2B5EF4-FFF2-40B4-BE49-F238E27FC236}">
                  <a16:creationId xmlns:a16="http://schemas.microsoft.com/office/drawing/2014/main" id="{D1680956-8A63-4A47-8548-2F92AD3F35A6}"/>
                </a:ext>
              </a:extLst>
            </p:cNvPr>
            <p:cNvSpPr>
              <a:spLocks/>
            </p:cNvSpPr>
            <p:nvPr/>
          </p:nvSpPr>
          <p:spPr bwMode="auto">
            <a:xfrm>
              <a:off x="6964363" y="1793875"/>
              <a:ext cx="141288" cy="123825"/>
            </a:xfrm>
            <a:custGeom>
              <a:avLst/>
              <a:gdLst>
                <a:gd name="T0" fmla="*/ 99 w 178"/>
                <a:gd name="T1" fmla="*/ 0 h 157"/>
                <a:gd name="T2" fmla="*/ 9 w 178"/>
                <a:gd name="T3" fmla="*/ 0 h 157"/>
                <a:gd name="T4" fmla="*/ 9 w 178"/>
                <a:gd name="T5" fmla="*/ 0 h 157"/>
                <a:gd name="T6" fmla="*/ 5 w 178"/>
                <a:gd name="T7" fmla="*/ 0 h 157"/>
                <a:gd name="T8" fmla="*/ 2 w 178"/>
                <a:gd name="T9" fmla="*/ 3 h 157"/>
                <a:gd name="T10" fmla="*/ 0 w 178"/>
                <a:gd name="T11" fmla="*/ 5 h 157"/>
                <a:gd name="T12" fmla="*/ 0 w 178"/>
                <a:gd name="T13" fmla="*/ 9 h 157"/>
                <a:gd name="T14" fmla="*/ 0 w 178"/>
                <a:gd name="T15" fmla="*/ 9 h 157"/>
                <a:gd name="T16" fmla="*/ 0 w 178"/>
                <a:gd name="T17" fmla="*/ 12 h 157"/>
                <a:gd name="T18" fmla="*/ 2 w 178"/>
                <a:gd name="T19" fmla="*/ 16 h 157"/>
                <a:gd name="T20" fmla="*/ 5 w 178"/>
                <a:gd name="T21" fmla="*/ 17 h 157"/>
                <a:gd name="T22" fmla="*/ 9 w 178"/>
                <a:gd name="T23" fmla="*/ 19 h 157"/>
                <a:gd name="T24" fmla="*/ 99 w 178"/>
                <a:gd name="T25" fmla="*/ 19 h 157"/>
                <a:gd name="T26" fmla="*/ 99 w 178"/>
                <a:gd name="T27" fmla="*/ 19 h 157"/>
                <a:gd name="T28" fmla="*/ 111 w 178"/>
                <a:gd name="T29" fmla="*/ 20 h 157"/>
                <a:gd name="T30" fmla="*/ 123 w 178"/>
                <a:gd name="T31" fmla="*/ 23 h 157"/>
                <a:gd name="T32" fmla="*/ 132 w 178"/>
                <a:gd name="T33" fmla="*/ 28 h 157"/>
                <a:gd name="T34" fmla="*/ 142 w 178"/>
                <a:gd name="T35" fmla="*/ 36 h 157"/>
                <a:gd name="T36" fmla="*/ 150 w 178"/>
                <a:gd name="T37" fmla="*/ 44 h 157"/>
                <a:gd name="T38" fmla="*/ 155 w 178"/>
                <a:gd name="T39" fmla="*/ 55 h 157"/>
                <a:gd name="T40" fmla="*/ 158 w 178"/>
                <a:gd name="T41" fmla="*/ 66 h 157"/>
                <a:gd name="T42" fmla="*/ 159 w 178"/>
                <a:gd name="T43" fmla="*/ 78 h 157"/>
                <a:gd name="T44" fmla="*/ 159 w 178"/>
                <a:gd name="T45" fmla="*/ 78 h 157"/>
                <a:gd name="T46" fmla="*/ 158 w 178"/>
                <a:gd name="T47" fmla="*/ 90 h 157"/>
                <a:gd name="T48" fmla="*/ 155 w 178"/>
                <a:gd name="T49" fmla="*/ 102 h 157"/>
                <a:gd name="T50" fmla="*/ 150 w 178"/>
                <a:gd name="T51" fmla="*/ 111 h 157"/>
                <a:gd name="T52" fmla="*/ 142 w 178"/>
                <a:gd name="T53" fmla="*/ 121 h 157"/>
                <a:gd name="T54" fmla="*/ 132 w 178"/>
                <a:gd name="T55" fmla="*/ 129 h 157"/>
                <a:gd name="T56" fmla="*/ 123 w 178"/>
                <a:gd name="T57" fmla="*/ 134 h 157"/>
                <a:gd name="T58" fmla="*/ 111 w 178"/>
                <a:gd name="T59" fmla="*/ 137 h 157"/>
                <a:gd name="T60" fmla="*/ 99 w 178"/>
                <a:gd name="T61" fmla="*/ 138 h 157"/>
                <a:gd name="T62" fmla="*/ 63 w 178"/>
                <a:gd name="T63" fmla="*/ 138 h 157"/>
                <a:gd name="T64" fmla="*/ 63 w 178"/>
                <a:gd name="T65" fmla="*/ 144 h 157"/>
                <a:gd name="T66" fmla="*/ 63 w 178"/>
                <a:gd name="T67" fmla="*/ 144 h 157"/>
                <a:gd name="T68" fmla="*/ 64 w 178"/>
                <a:gd name="T69" fmla="*/ 148 h 157"/>
                <a:gd name="T70" fmla="*/ 64 w 178"/>
                <a:gd name="T71" fmla="*/ 148 h 157"/>
                <a:gd name="T72" fmla="*/ 63 w 178"/>
                <a:gd name="T73" fmla="*/ 153 h 157"/>
                <a:gd name="T74" fmla="*/ 63 w 178"/>
                <a:gd name="T75" fmla="*/ 157 h 157"/>
                <a:gd name="T76" fmla="*/ 99 w 178"/>
                <a:gd name="T77" fmla="*/ 157 h 157"/>
                <a:gd name="T78" fmla="*/ 99 w 178"/>
                <a:gd name="T79" fmla="*/ 157 h 157"/>
                <a:gd name="T80" fmla="*/ 107 w 178"/>
                <a:gd name="T81" fmla="*/ 157 h 157"/>
                <a:gd name="T82" fmla="*/ 115 w 178"/>
                <a:gd name="T83" fmla="*/ 156 h 157"/>
                <a:gd name="T84" fmla="*/ 130 w 178"/>
                <a:gd name="T85" fmla="*/ 152 h 157"/>
                <a:gd name="T86" fmla="*/ 143 w 178"/>
                <a:gd name="T87" fmla="*/ 144 h 157"/>
                <a:gd name="T88" fmla="*/ 155 w 178"/>
                <a:gd name="T89" fmla="*/ 134 h 157"/>
                <a:gd name="T90" fmla="*/ 165 w 178"/>
                <a:gd name="T91" fmla="*/ 122 h 157"/>
                <a:gd name="T92" fmla="*/ 173 w 178"/>
                <a:gd name="T93" fmla="*/ 109 h 157"/>
                <a:gd name="T94" fmla="*/ 177 w 178"/>
                <a:gd name="T95" fmla="*/ 94 h 157"/>
                <a:gd name="T96" fmla="*/ 178 w 178"/>
                <a:gd name="T97" fmla="*/ 86 h 157"/>
                <a:gd name="T98" fmla="*/ 178 w 178"/>
                <a:gd name="T99" fmla="*/ 78 h 157"/>
                <a:gd name="T100" fmla="*/ 178 w 178"/>
                <a:gd name="T101" fmla="*/ 78 h 157"/>
                <a:gd name="T102" fmla="*/ 178 w 178"/>
                <a:gd name="T103" fmla="*/ 70 h 157"/>
                <a:gd name="T104" fmla="*/ 177 w 178"/>
                <a:gd name="T105" fmla="*/ 63 h 157"/>
                <a:gd name="T106" fmla="*/ 173 w 178"/>
                <a:gd name="T107" fmla="*/ 48 h 157"/>
                <a:gd name="T108" fmla="*/ 165 w 178"/>
                <a:gd name="T109" fmla="*/ 35 h 157"/>
                <a:gd name="T110" fmla="*/ 155 w 178"/>
                <a:gd name="T111" fmla="*/ 23 h 157"/>
                <a:gd name="T112" fmla="*/ 143 w 178"/>
                <a:gd name="T113" fmla="*/ 13 h 157"/>
                <a:gd name="T114" fmla="*/ 130 w 178"/>
                <a:gd name="T115" fmla="*/ 5 h 157"/>
                <a:gd name="T116" fmla="*/ 115 w 178"/>
                <a:gd name="T117" fmla="*/ 1 h 157"/>
                <a:gd name="T118" fmla="*/ 107 w 178"/>
                <a:gd name="T119" fmla="*/ 0 h 157"/>
                <a:gd name="T120" fmla="*/ 99 w 178"/>
                <a:gd name="T121" fmla="*/ 0 h 157"/>
                <a:gd name="T122" fmla="*/ 99 w 178"/>
                <a:gd name="T123"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8" h="157">
                  <a:moveTo>
                    <a:pt x="99" y="0"/>
                  </a:moveTo>
                  <a:lnTo>
                    <a:pt x="9" y="0"/>
                  </a:lnTo>
                  <a:lnTo>
                    <a:pt x="9" y="0"/>
                  </a:lnTo>
                  <a:lnTo>
                    <a:pt x="5" y="0"/>
                  </a:lnTo>
                  <a:lnTo>
                    <a:pt x="2" y="3"/>
                  </a:lnTo>
                  <a:lnTo>
                    <a:pt x="0" y="5"/>
                  </a:lnTo>
                  <a:lnTo>
                    <a:pt x="0" y="9"/>
                  </a:lnTo>
                  <a:lnTo>
                    <a:pt x="0" y="9"/>
                  </a:lnTo>
                  <a:lnTo>
                    <a:pt x="0" y="12"/>
                  </a:lnTo>
                  <a:lnTo>
                    <a:pt x="2" y="16"/>
                  </a:lnTo>
                  <a:lnTo>
                    <a:pt x="5" y="17"/>
                  </a:lnTo>
                  <a:lnTo>
                    <a:pt x="9" y="19"/>
                  </a:lnTo>
                  <a:lnTo>
                    <a:pt x="99" y="19"/>
                  </a:lnTo>
                  <a:lnTo>
                    <a:pt x="99" y="19"/>
                  </a:lnTo>
                  <a:lnTo>
                    <a:pt x="111" y="20"/>
                  </a:lnTo>
                  <a:lnTo>
                    <a:pt x="123" y="23"/>
                  </a:lnTo>
                  <a:lnTo>
                    <a:pt x="132" y="28"/>
                  </a:lnTo>
                  <a:lnTo>
                    <a:pt x="142" y="36"/>
                  </a:lnTo>
                  <a:lnTo>
                    <a:pt x="150" y="44"/>
                  </a:lnTo>
                  <a:lnTo>
                    <a:pt x="155" y="55"/>
                  </a:lnTo>
                  <a:lnTo>
                    <a:pt x="158" y="66"/>
                  </a:lnTo>
                  <a:lnTo>
                    <a:pt x="159" y="78"/>
                  </a:lnTo>
                  <a:lnTo>
                    <a:pt x="159" y="78"/>
                  </a:lnTo>
                  <a:lnTo>
                    <a:pt x="158" y="90"/>
                  </a:lnTo>
                  <a:lnTo>
                    <a:pt x="155" y="102"/>
                  </a:lnTo>
                  <a:lnTo>
                    <a:pt x="150" y="111"/>
                  </a:lnTo>
                  <a:lnTo>
                    <a:pt x="142" y="121"/>
                  </a:lnTo>
                  <a:lnTo>
                    <a:pt x="132" y="129"/>
                  </a:lnTo>
                  <a:lnTo>
                    <a:pt x="123" y="134"/>
                  </a:lnTo>
                  <a:lnTo>
                    <a:pt x="111" y="137"/>
                  </a:lnTo>
                  <a:lnTo>
                    <a:pt x="99" y="138"/>
                  </a:lnTo>
                  <a:lnTo>
                    <a:pt x="63" y="138"/>
                  </a:lnTo>
                  <a:lnTo>
                    <a:pt x="63" y="144"/>
                  </a:lnTo>
                  <a:lnTo>
                    <a:pt x="63" y="144"/>
                  </a:lnTo>
                  <a:lnTo>
                    <a:pt x="64" y="148"/>
                  </a:lnTo>
                  <a:lnTo>
                    <a:pt x="64" y="148"/>
                  </a:lnTo>
                  <a:lnTo>
                    <a:pt x="63" y="153"/>
                  </a:lnTo>
                  <a:lnTo>
                    <a:pt x="63" y="157"/>
                  </a:lnTo>
                  <a:lnTo>
                    <a:pt x="99" y="157"/>
                  </a:lnTo>
                  <a:lnTo>
                    <a:pt x="99" y="157"/>
                  </a:lnTo>
                  <a:lnTo>
                    <a:pt x="107" y="157"/>
                  </a:lnTo>
                  <a:lnTo>
                    <a:pt x="115" y="156"/>
                  </a:lnTo>
                  <a:lnTo>
                    <a:pt x="130" y="152"/>
                  </a:lnTo>
                  <a:lnTo>
                    <a:pt x="143" y="144"/>
                  </a:lnTo>
                  <a:lnTo>
                    <a:pt x="155" y="134"/>
                  </a:lnTo>
                  <a:lnTo>
                    <a:pt x="165" y="122"/>
                  </a:lnTo>
                  <a:lnTo>
                    <a:pt x="173" y="109"/>
                  </a:lnTo>
                  <a:lnTo>
                    <a:pt x="177" y="94"/>
                  </a:lnTo>
                  <a:lnTo>
                    <a:pt x="178" y="86"/>
                  </a:lnTo>
                  <a:lnTo>
                    <a:pt x="178" y="78"/>
                  </a:lnTo>
                  <a:lnTo>
                    <a:pt x="178" y="78"/>
                  </a:lnTo>
                  <a:lnTo>
                    <a:pt x="178" y="70"/>
                  </a:lnTo>
                  <a:lnTo>
                    <a:pt x="177" y="63"/>
                  </a:lnTo>
                  <a:lnTo>
                    <a:pt x="173" y="48"/>
                  </a:lnTo>
                  <a:lnTo>
                    <a:pt x="165" y="35"/>
                  </a:lnTo>
                  <a:lnTo>
                    <a:pt x="155" y="23"/>
                  </a:lnTo>
                  <a:lnTo>
                    <a:pt x="143" y="13"/>
                  </a:lnTo>
                  <a:lnTo>
                    <a:pt x="130" y="5"/>
                  </a:lnTo>
                  <a:lnTo>
                    <a:pt x="115" y="1"/>
                  </a:lnTo>
                  <a:lnTo>
                    <a:pt x="107" y="0"/>
                  </a:lnTo>
                  <a:lnTo>
                    <a:pt x="99" y="0"/>
                  </a:lnTo>
                  <a:lnTo>
                    <a:pt x="9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Open Sans"/>
                <a:ea typeface="+mn-ea"/>
                <a:cs typeface="+mn-cs"/>
              </a:endParaRPr>
            </a:p>
          </p:txBody>
        </p:sp>
      </p:grpSp>
      <p:cxnSp>
        <p:nvCxnSpPr>
          <p:cNvPr id="19" name="Straight Connector 18">
            <a:extLst>
              <a:ext uri="{FF2B5EF4-FFF2-40B4-BE49-F238E27FC236}">
                <a16:creationId xmlns:a16="http://schemas.microsoft.com/office/drawing/2014/main" id="{E8E9B06B-E0CB-4CCA-9C22-8F25BBFBDF92}"/>
              </a:ext>
            </a:extLst>
          </p:cNvPr>
          <p:cNvCxnSpPr>
            <a:cxnSpLocks/>
          </p:cNvCxnSpPr>
          <p:nvPr/>
        </p:nvCxnSpPr>
        <p:spPr>
          <a:xfrm>
            <a:off x="6921046" y="4675020"/>
            <a:ext cx="1807756" cy="0"/>
          </a:xfrm>
          <a:prstGeom prst="line">
            <a:avLst/>
          </a:prstGeom>
          <a:ln w="57150">
            <a:solidFill>
              <a:srgbClr val="3DF9C5"/>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C0C5742-577F-4594-8903-88642B284D52}"/>
              </a:ext>
            </a:extLst>
          </p:cNvPr>
          <p:cNvSpPr/>
          <p:nvPr/>
        </p:nvSpPr>
        <p:spPr>
          <a:xfrm>
            <a:off x="6823924" y="4776243"/>
            <a:ext cx="2029106" cy="1954381"/>
          </a:xfrm>
          <a:prstGeom prst="rect">
            <a:avLst/>
          </a:prstGeom>
        </p:spPr>
        <p:txBody>
          <a:bodyPr wrap="square">
            <a:spAutoFit/>
          </a:bodyPr>
          <a:lstStyle/>
          <a:p>
            <a:pPr marL="0" marR="0" lvl="1" indent="0" algn="l" defTabSz="914400" rtl="0" eaLnBrk="1" fontAlgn="auto" latinLnBrk="0" hangingPunct="1">
              <a:spcAft>
                <a:spcPts val="600"/>
              </a:spcAft>
              <a:buClrTx/>
              <a:buSzPct val="100000"/>
              <a:buFontTx/>
              <a:buNone/>
              <a:tabLst/>
              <a:defRPr/>
            </a:pPr>
            <a:r>
              <a:rPr kumimoji="0" lang="en-US" sz="1400" b="1"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rPr>
              <a:t>Engagement Practices</a:t>
            </a:r>
          </a:p>
          <a:p>
            <a:pPr marL="0" lvl="1" defTabSz="914400">
              <a:spcAft>
                <a:spcPts val="600"/>
              </a:spcAft>
              <a:buSzPct val="100000"/>
              <a:defRPr/>
            </a:pPr>
            <a:r>
              <a:rPr lang="en-US" sz="1100" dirty="0">
                <a:solidFill>
                  <a:srgbClr val="000000"/>
                </a:solidFill>
                <a:latin typeface="+mj-lt"/>
                <a:ea typeface="Open Sans" panose="020B0606030504020204" pitchFamily="34" charset="0"/>
                <a:cs typeface="Open Sans" panose="020B0606030504020204" pitchFamily="34" charset="0"/>
              </a:rPr>
              <a:t>Implement engagement practices regarding energy, environmental, and related public policies that </a:t>
            </a:r>
            <a:r>
              <a:rPr lang="en-US" sz="1100" b="1" dirty="0">
                <a:solidFill>
                  <a:srgbClr val="000000"/>
                </a:solidFill>
                <a:latin typeface="+mj-lt"/>
                <a:ea typeface="Open Sans" panose="020B0606030504020204" pitchFamily="34" charset="0"/>
                <a:cs typeface="Open Sans" panose="020B0606030504020204" pitchFamily="34" charset="0"/>
              </a:rPr>
              <a:t>encourage responsible energy development and transport</a:t>
            </a:r>
          </a:p>
        </p:txBody>
      </p:sp>
      <p:cxnSp>
        <p:nvCxnSpPr>
          <p:cNvPr id="8" name="Straight Connector 7">
            <a:extLst>
              <a:ext uri="{FF2B5EF4-FFF2-40B4-BE49-F238E27FC236}">
                <a16:creationId xmlns:a16="http://schemas.microsoft.com/office/drawing/2014/main" id="{6ECFA492-A6C3-4BF3-AC07-3738F099A416}"/>
              </a:ext>
            </a:extLst>
          </p:cNvPr>
          <p:cNvCxnSpPr>
            <a:cxnSpLocks/>
          </p:cNvCxnSpPr>
          <p:nvPr/>
        </p:nvCxnSpPr>
        <p:spPr>
          <a:xfrm>
            <a:off x="401032" y="4675020"/>
            <a:ext cx="1807291"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551CC47-771C-488B-A020-FB09AAB14B25}"/>
              </a:ext>
            </a:extLst>
          </p:cNvPr>
          <p:cNvSpPr/>
          <p:nvPr/>
        </p:nvSpPr>
        <p:spPr>
          <a:xfrm>
            <a:off x="290970" y="4776243"/>
            <a:ext cx="1985506" cy="1738938"/>
          </a:xfrm>
          <a:prstGeom prst="rect">
            <a:avLst/>
          </a:prstGeom>
        </p:spPr>
        <p:txBody>
          <a:bodyPr wrap="square">
            <a:spAutoFit/>
          </a:bodyPr>
          <a:lstStyle/>
          <a:p>
            <a:pPr marL="0" marR="0" lvl="1" indent="0" algn="l" defTabSz="914400" rtl="0" eaLnBrk="1" fontAlgn="auto" latinLnBrk="0" hangingPunct="1">
              <a:spcAft>
                <a:spcPts val="600"/>
              </a:spcAft>
              <a:buClrTx/>
              <a:buSzPct val="100000"/>
              <a:buFontTx/>
              <a:buNone/>
              <a:tabLst/>
              <a:defRPr/>
            </a:pPr>
            <a:r>
              <a:rPr kumimoji="0" lang="en-US" sz="1400" b="1"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rPr>
              <a:t>Early Engagement</a:t>
            </a:r>
          </a:p>
          <a:p>
            <a:pPr marL="0" lvl="1" defTabSz="914400">
              <a:spcAft>
                <a:spcPts val="600"/>
              </a:spcAft>
              <a:buSzPct val="100000"/>
              <a:defRPr/>
            </a:pPr>
            <a:r>
              <a:rPr lang="en-US" sz="1100" dirty="0">
                <a:solidFill>
                  <a:srgbClr val="000000"/>
                </a:solidFill>
                <a:ea typeface="Open Sans" panose="020B0606030504020204" pitchFamily="34" charset="0"/>
                <a:cs typeface="Open Sans" panose="020B0606030504020204" pitchFamily="34" charset="0"/>
              </a:rPr>
              <a:t>Engage early with relevant organizations to </a:t>
            </a:r>
            <a:r>
              <a:rPr lang="en-US" sz="1100" b="1" dirty="0">
                <a:solidFill>
                  <a:srgbClr val="000000"/>
                </a:solidFill>
                <a:ea typeface="Open Sans" panose="020B0606030504020204" pitchFamily="34" charset="0"/>
                <a:cs typeface="Open Sans" panose="020B0606030504020204" pitchFamily="34" charset="0"/>
              </a:rPr>
              <a:t>understand and address stakeholder concerns</a:t>
            </a:r>
            <a:endParaRPr kumimoji="0" lang="en-US" sz="1100" b="1"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endParaRPr>
          </a:p>
          <a:p>
            <a:pPr marL="0" marR="0" lvl="1" indent="0" algn="l" defTabSz="914400" rtl="0" eaLnBrk="1" fontAlgn="auto" latinLnBrk="0" hangingPunct="1">
              <a:spcAft>
                <a:spcPts val="600"/>
              </a:spcAft>
              <a:buClrTx/>
              <a:buSzPct val="100000"/>
              <a:buFontTx/>
              <a:buNone/>
              <a:tabLst/>
              <a:defRPr/>
            </a:pPr>
            <a:endParaRPr kumimoji="0" lang="en-US" sz="1400" b="1"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endParaRPr>
          </a:p>
        </p:txBody>
      </p:sp>
      <p:cxnSp>
        <p:nvCxnSpPr>
          <p:cNvPr id="13" name="Straight Connector 12">
            <a:extLst>
              <a:ext uri="{FF2B5EF4-FFF2-40B4-BE49-F238E27FC236}">
                <a16:creationId xmlns:a16="http://schemas.microsoft.com/office/drawing/2014/main" id="{CC063E3B-ED14-46FE-B8DE-0F0AC86B9E81}"/>
              </a:ext>
            </a:extLst>
          </p:cNvPr>
          <p:cNvCxnSpPr>
            <a:cxnSpLocks/>
          </p:cNvCxnSpPr>
          <p:nvPr/>
        </p:nvCxnSpPr>
        <p:spPr>
          <a:xfrm>
            <a:off x="2617091" y="4675020"/>
            <a:ext cx="1807756"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F8FA4DC-CC59-4FA1-9224-65E12F3CBB19}"/>
              </a:ext>
            </a:extLst>
          </p:cNvPr>
          <p:cNvSpPr/>
          <p:nvPr/>
        </p:nvSpPr>
        <p:spPr>
          <a:xfrm>
            <a:off x="2519969" y="4776243"/>
            <a:ext cx="1912091" cy="1908215"/>
          </a:xfrm>
          <a:prstGeom prst="rect">
            <a:avLst/>
          </a:prstGeom>
        </p:spPr>
        <p:txBody>
          <a:bodyPr wrap="square">
            <a:spAutoFit/>
          </a:bodyPr>
          <a:lstStyle/>
          <a:p>
            <a:pPr marL="0" marR="0" lvl="1" indent="0" algn="l" defTabSz="914400" rtl="0" eaLnBrk="1" fontAlgn="auto" latinLnBrk="0" hangingPunct="1">
              <a:spcAft>
                <a:spcPts val="600"/>
              </a:spcAft>
              <a:buClrTx/>
              <a:buSzPct val="100000"/>
              <a:buFontTx/>
              <a:buNone/>
              <a:tabLst/>
              <a:defRPr/>
            </a:pPr>
            <a:r>
              <a:rPr kumimoji="0" lang="en-US" sz="1400" b="1"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rPr>
              <a:t>Stakeholder Input</a:t>
            </a:r>
          </a:p>
          <a:p>
            <a:pPr marL="0" lvl="1" defTabSz="914400">
              <a:spcAft>
                <a:spcPts val="600"/>
              </a:spcAft>
              <a:buSzPct val="100000"/>
              <a:defRPr/>
            </a:pPr>
            <a:r>
              <a:rPr lang="en-US" sz="1100" dirty="0">
                <a:solidFill>
                  <a:srgbClr val="000000"/>
                </a:solidFill>
                <a:latin typeface="+mj-lt"/>
                <a:ea typeface="Open Sans" panose="020B0606030504020204" pitchFamily="34" charset="0"/>
                <a:cs typeface="Open Sans" panose="020B0606030504020204" pitchFamily="34" charset="0"/>
              </a:rPr>
              <a:t>Incorporate stakeholder input and </a:t>
            </a:r>
            <a:r>
              <a:rPr lang="en-US" sz="1100" b="1" dirty="0">
                <a:solidFill>
                  <a:srgbClr val="000000"/>
                </a:solidFill>
                <a:latin typeface="+mj-lt"/>
                <a:ea typeface="Open Sans" panose="020B0606030504020204" pitchFamily="34" charset="0"/>
                <a:cs typeface="Open Sans" panose="020B0606030504020204" pitchFamily="34" charset="0"/>
              </a:rPr>
              <a:t>collaborate on finding solutions</a:t>
            </a:r>
            <a:r>
              <a:rPr lang="en-US" sz="1100" dirty="0">
                <a:solidFill>
                  <a:srgbClr val="000000"/>
                </a:solidFill>
                <a:latin typeface="+mj-lt"/>
                <a:ea typeface="Open Sans" panose="020B0606030504020204" pitchFamily="34" charset="0"/>
                <a:cs typeface="Open Sans" panose="020B0606030504020204" pitchFamily="34" charset="0"/>
              </a:rPr>
              <a:t>; convey reasons where an interest is difficult to accommodate</a:t>
            </a:r>
          </a:p>
          <a:p>
            <a:pPr marL="0" marR="0" lvl="1" indent="0" algn="l" defTabSz="914400" rtl="0" eaLnBrk="1" fontAlgn="auto" latinLnBrk="0" hangingPunct="1">
              <a:spcAft>
                <a:spcPts val="600"/>
              </a:spcAft>
              <a:buClrTx/>
              <a:buSzPct val="100000"/>
              <a:buFontTx/>
              <a:buNone/>
              <a:tabLst/>
              <a:defRPr/>
            </a:pPr>
            <a:endParaRPr kumimoji="0" lang="en-US" sz="1400" b="1"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endParaRPr>
          </a:p>
        </p:txBody>
      </p:sp>
      <p:grpSp>
        <p:nvGrpSpPr>
          <p:cNvPr id="45" name="Group 44">
            <a:extLst>
              <a:ext uri="{FF2B5EF4-FFF2-40B4-BE49-F238E27FC236}">
                <a16:creationId xmlns:a16="http://schemas.microsoft.com/office/drawing/2014/main" id="{C1A95075-3470-4878-8465-1370D04F3710}"/>
              </a:ext>
            </a:extLst>
          </p:cNvPr>
          <p:cNvGrpSpPr/>
          <p:nvPr/>
        </p:nvGrpSpPr>
        <p:grpSpPr>
          <a:xfrm>
            <a:off x="2674154" y="3933871"/>
            <a:ext cx="621792" cy="621792"/>
            <a:chOff x="6693324" y="5746580"/>
            <a:chExt cx="575854" cy="411480"/>
          </a:xfrm>
        </p:grpSpPr>
        <p:sp>
          <p:nvSpPr>
            <p:cNvPr id="46" name="Freeform 28">
              <a:extLst>
                <a:ext uri="{FF2B5EF4-FFF2-40B4-BE49-F238E27FC236}">
                  <a16:creationId xmlns:a16="http://schemas.microsoft.com/office/drawing/2014/main" id="{D8646A19-4FFD-4FBF-A9B5-6C78383CE05F}"/>
                </a:ext>
              </a:extLst>
            </p:cNvPr>
            <p:cNvSpPr>
              <a:spLocks noEditPoints="1"/>
            </p:cNvSpPr>
            <p:nvPr/>
          </p:nvSpPr>
          <p:spPr bwMode="auto">
            <a:xfrm>
              <a:off x="6693324" y="5746580"/>
              <a:ext cx="575854" cy="411480"/>
            </a:xfrm>
            <a:custGeom>
              <a:avLst/>
              <a:gdLst>
                <a:gd name="T0" fmla="*/ 312 w 659"/>
                <a:gd name="T1" fmla="*/ 657 h 657"/>
                <a:gd name="T2" fmla="*/ 262 w 659"/>
                <a:gd name="T3" fmla="*/ 652 h 657"/>
                <a:gd name="T4" fmla="*/ 202 w 659"/>
                <a:gd name="T5" fmla="*/ 632 h 657"/>
                <a:gd name="T6" fmla="*/ 120 w 659"/>
                <a:gd name="T7" fmla="*/ 583 h 657"/>
                <a:gd name="T8" fmla="*/ 57 w 659"/>
                <a:gd name="T9" fmla="*/ 512 h 657"/>
                <a:gd name="T10" fmla="*/ 15 w 659"/>
                <a:gd name="T11" fmla="*/ 426 h 657"/>
                <a:gd name="T12" fmla="*/ 4 w 659"/>
                <a:gd name="T13" fmla="*/ 379 h 657"/>
                <a:gd name="T14" fmla="*/ 0 w 659"/>
                <a:gd name="T15" fmla="*/ 329 h 657"/>
                <a:gd name="T16" fmla="*/ 2 w 659"/>
                <a:gd name="T17" fmla="*/ 296 h 657"/>
                <a:gd name="T18" fmla="*/ 11 w 659"/>
                <a:gd name="T19" fmla="*/ 247 h 657"/>
                <a:gd name="T20" fmla="*/ 41 w 659"/>
                <a:gd name="T21" fmla="*/ 172 h 657"/>
                <a:gd name="T22" fmla="*/ 97 w 659"/>
                <a:gd name="T23" fmla="*/ 97 h 657"/>
                <a:gd name="T24" fmla="*/ 172 w 659"/>
                <a:gd name="T25" fmla="*/ 40 h 657"/>
                <a:gd name="T26" fmla="*/ 248 w 659"/>
                <a:gd name="T27" fmla="*/ 11 h 657"/>
                <a:gd name="T28" fmla="*/ 296 w 659"/>
                <a:gd name="T29" fmla="*/ 1 h 657"/>
                <a:gd name="T30" fmla="*/ 330 w 659"/>
                <a:gd name="T31" fmla="*/ 0 h 657"/>
                <a:gd name="T32" fmla="*/ 379 w 659"/>
                <a:gd name="T33" fmla="*/ 4 h 657"/>
                <a:gd name="T34" fmla="*/ 426 w 659"/>
                <a:gd name="T35" fmla="*/ 15 h 657"/>
                <a:gd name="T36" fmla="*/ 514 w 659"/>
                <a:gd name="T37" fmla="*/ 56 h 657"/>
                <a:gd name="T38" fmla="*/ 584 w 659"/>
                <a:gd name="T39" fmla="*/ 120 h 657"/>
                <a:gd name="T40" fmla="*/ 632 w 659"/>
                <a:gd name="T41" fmla="*/ 202 h 657"/>
                <a:gd name="T42" fmla="*/ 652 w 659"/>
                <a:gd name="T43" fmla="*/ 262 h 657"/>
                <a:gd name="T44" fmla="*/ 658 w 659"/>
                <a:gd name="T45" fmla="*/ 312 h 657"/>
                <a:gd name="T46" fmla="*/ 658 w 659"/>
                <a:gd name="T47" fmla="*/ 345 h 657"/>
                <a:gd name="T48" fmla="*/ 652 w 659"/>
                <a:gd name="T49" fmla="*/ 395 h 657"/>
                <a:gd name="T50" fmla="*/ 632 w 659"/>
                <a:gd name="T51" fmla="*/ 457 h 657"/>
                <a:gd name="T52" fmla="*/ 584 w 659"/>
                <a:gd name="T53" fmla="*/ 538 h 657"/>
                <a:gd name="T54" fmla="*/ 514 w 659"/>
                <a:gd name="T55" fmla="*/ 602 h 657"/>
                <a:gd name="T56" fmla="*/ 426 w 659"/>
                <a:gd name="T57" fmla="*/ 642 h 657"/>
                <a:gd name="T58" fmla="*/ 379 w 659"/>
                <a:gd name="T59" fmla="*/ 654 h 657"/>
                <a:gd name="T60" fmla="*/ 330 w 659"/>
                <a:gd name="T61" fmla="*/ 657 h 657"/>
                <a:gd name="T62" fmla="*/ 330 w 659"/>
                <a:gd name="T63" fmla="*/ 38 h 657"/>
                <a:gd name="T64" fmla="*/ 242 w 659"/>
                <a:gd name="T65" fmla="*/ 51 h 657"/>
                <a:gd name="T66" fmla="*/ 167 w 659"/>
                <a:gd name="T67" fmla="*/ 87 h 657"/>
                <a:gd name="T68" fmla="*/ 105 w 659"/>
                <a:gd name="T69" fmla="*/ 144 h 657"/>
                <a:gd name="T70" fmla="*/ 61 w 659"/>
                <a:gd name="T71" fmla="*/ 215 h 657"/>
                <a:gd name="T72" fmla="*/ 39 w 659"/>
                <a:gd name="T73" fmla="*/ 300 h 657"/>
                <a:gd name="T74" fmla="*/ 39 w 659"/>
                <a:gd name="T75" fmla="*/ 359 h 657"/>
                <a:gd name="T76" fmla="*/ 61 w 659"/>
                <a:gd name="T77" fmla="*/ 442 h 657"/>
                <a:gd name="T78" fmla="*/ 105 w 659"/>
                <a:gd name="T79" fmla="*/ 515 h 657"/>
                <a:gd name="T80" fmla="*/ 167 w 659"/>
                <a:gd name="T81" fmla="*/ 570 h 657"/>
                <a:gd name="T82" fmla="*/ 242 w 659"/>
                <a:gd name="T83" fmla="*/ 607 h 657"/>
                <a:gd name="T84" fmla="*/ 330 w 659"/>
                <a:gd name="T85" fmla="*/ 620 h 657"/>
                <a:gd name="T86" fmla="*/ 387 w 659"/>
                <a:gd name="T87" fmla="*/ 614 h 657"/>
                <a:gd name="T88" fmla="*/ 468 w 659"/>
                <a:gd name="T89" fmla="*/ 585 h 657"/>
                <a:gd name="T90" fmla="*/ 535 w 659"/>
                <a:gd name="T91" fmla="*/ 535 h 657"/>
                <a:gd name="T92" fmla="*/ 585 w 659"/>
                <a:gd name="T93" fmla="*/ 468 h 657"/>
                <a:gd name="T94" fmla="*/ 615 w 659"/>
                <a:gd name="T95" fmla="*/ 387 h 657"/>
                <a:gd name="T96" fmla="*/ 621 w 659"/>
                <a:gd name="T97" fmla="*/ 329 h 657"/>
                <a:gd name="T98" fmla="*/ 608 w 659"/>
                <a:gd name="T99" fmla="*/ 242 h 657"/>
                <a:gd name="T100" fmla="*/ 570 w 659"/>
                <a:gd name="T101" fmla="*/ 167 h 657"/>
                <a:gd name="T102" fmla="*/ 515 w 659"/>
                <a:gd name="T103" fmla="*/ 105 h 657"/>
                <a:gd name="T104" fmla="*/ 443 w 659"/>
                <a:gd name="T105" fmla="*/ 60 h 657"/>
                <a:gd name="T106" fmla="*/ 359 w 659"/>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7">
                  <a:moveTo>
                    <a:pt x="330" y="657"/>
                  </a:moveTo>
                  <a:lnTo>
                    <a:pt x="330" y="657"/>
                  </a:lnTo>
                  <a:lnTo>
                    <a:pt x="312" y="657"/>
                  </a:lnTo>
                  <a:lnTo>
                    <a:pt x="296" y="656"/>
                  </a:lnTo>
                  <a:lnTo>
                    <a:pt x="280" y="654"/>
                  </a:lnTo>
                  <a:lnTo>
                    <a:pt x="262" y="652"/>
                  </a:lnTo>
                  <a:lnTo>
                    <a:pt x="248" y="648"/>
                  </a:lnTo>
                  <a:lnTo>
                    <a:pt x="232" y="642"/>
                  </a:lnTo>
                  <a:lnTo>
                    <a:pt x="202" y="632"/>
                  </a:lnTo>
                  <a:lnTo>
                    <a:pt x="172" y="618"/>
                  </a:lnTo>
                  <a:lnTo>
                    <a:pt x="146" y="602"/>
                  </a:lnTo>
                  <a:lnTo>
                    <a:pt x="120" y="583"/>
                  </a:lnTo>
                  <a:lnTo>
                    <a:pt x="97" y="562"/>
                  </a:lnTo>
                  <a:lnTo>
                    <a:pt x="76" y="538"/>
                  </a:lnTo>
                  <a:lnTo>
                    <a:pt x="57" y="512"/>
                  </a:lnTo>
                  <a:lnTo>
                    <a:pt x="41" y="485"/>
                  </a:lnTo>
                  <a:lnTo>
                    <a:pt x="26" y="457"/>
                  </a:lnTo>
                  <a:lnTo>
                    <a:pt x="15" y="426"/>
                  </a:lnTo>
                  <a:lnTo>
                    <a:pt x="11" y="411"/>
                  </a:lnTo>
                  <a:lnTo>
                    <a:pt x="7" y="395"/>
                  </a:lnTo>
                  <a:lnTo>
                    <a:pt x="4" y="379"/>
                  </a:lnTo>
                  <a:lnTo>
                    <a:pt x="2" y="363"/>
                  </a:lnTo>
                  <a:lnTo>
                    <a:pt x="0" y="345"/>
                  </a:lnTo>
                  <a:lnTo>
                    <a:pt x="0" y="329"/>
                  </a:lnTo>
                  <a:lnTo>
                    <a:pt x="0" y="329"/>
                  </a:lnTo>
                  <a:lnTo>
                    <a:pt x="0" y="312"/>
                  </a:lnTo>
                  <a:lnTo>
                    <a:pt x="2" y="296"/>
                  </a:lnTo>
                  <a:lnTo>
                    <a:pt x="4" y="279"/>
                  </a:lnTo>
                  <a:lnTo>
                    <a:pt x="7" y="262"/>
                  </a:lnTo>
                  <a:lnTo>
                    <a:pt x="11" y="247"/>
                  </a:lnTo>
                  <a:lnTo>
                    <a:pt x="15" y="231"/>
                  </a:lnTo>
                  <a:lnTo>
                    <a:pt x="26" y="202"/>
                  </a:lnTo>
                  <a:lnTo>
                    <a:pt x="41" y="172"/>
                  </a:lnTo>
                  <a:lnTo>
                    <a:pt x="57" y="145"/>
                  </a:lnTo>
                  <a:lnTo>
                    <a:pt x="76" y="120"/>
                  </a:lnTo>
                  <a:lnTo>
                    <a:pt x="97" y="97"/>
                  </a:lnTo>
                  <a:lnTo>
                    <a:pt x="120" y="75"/>
                  </a:lnTo>
                  <a:lnTo>
                    <a:pt x="146" y="56"/>
                  </a:lnTo>
                  <a:lnTo>
                    <a:pt x="172" y="40"/>
                  </a:lnTo>
                  <a:lnTo>
                    <a:pt x="202" y="25"/>
                  </a:lnTo>
                  <a:lnTo>
                    <a:pt x="232" y="15"/>
                  </a:lnTo>
                  <a:lnTo>
                    <a:pt x="248" y="11"/>
                  </a:lnTo>
                  <a:lnTo>
                    <a:pt x="262" y="7"/>
                  </a:lnTo>
                  <a:lnTo>
                    <a:pt x="280" y="4"/>
                  </a:lnTo>
                  <a:lnTo>
                    <a:pt x="296" y="1"/>
                  </a:lnTo>
                  <a:lnTo>
                    <a:pt x="312" y="0"/>
                  </a:lnTo>
                  <a:lnTo>
                    <a:pt x="330" y="0"/>
                  </a:lnTo>
                  <a:lnTo>
                    <a:pt x="330" y="0"/>
                  </a:lnTo>
                  <a:lnTo>
                    <a:pt x="346" y="0"/>
                  </a:lnTo>
                  <a:lnTo>
                    <a:pt x="363" y="1"/>
                  </a:lnTo>
                  <a:lnTo>
                    <a:pt x="379" y="4"/>
                  </a:lnTo>
                  <a:lnTo>
                    <a:pt x="395" y="7"/>
                  </a:lnTo>
                  <a:lnTo>
                    <a:pt x="412" y="11"/>
                  </a:lnTo>
                  <a:lnTo>
                    <a:pt x="426" y="15"/>
                  </a:lnTo>
                  <a:lnTo>
                    <a:pt x="457" y="25"/>
                  </a:lnTo>
                  <a:lnTo>
                    <a:pt x="486" y="40"/>
                  </a:lnTo>
                  <a:lnTo>
                    <a:pt x="514" y="56"/>
                  </a:lnTo>
                  <a:lnTo>
                    <a:pt x="538" y="75"/>
                  </a:lnTo>
                  <a:lnTo>
                    <a:pt x="562" y="97"/>
                  </a:lnTo>
                  <a:lnTo>
                    <a:pt x="584" y="120"/>
                  </a:lnTo>
                  <a:lnTo>
                    <a:pt x="602" y="145"/>
                  </a:lnTo>
                  <a:lnTo>
                    <a:pt x="619" y="172"/>
                  </a:lnTo>
                  <a:lnTo>
                    <a:pt x="632" y="202"/>
                  </a:lnTo>
                  <a:lnTo>
                    <a:pt x="644" y="231"/>
                  </a:lnTo>
                  <a:lnTo>
                    <a:pt x="648" y="247"/>
                  </a:lnTo>
                  <a:lnTo>
                    <a:pt x="652" y="262"/>
                  </a:lnTo>
                  <a:lnTo>
                    <a:pt x="655" y="279"/>
                  </a:lnTo>
                  <a:lnTo>
                    <a:pt x="656" y="296"/>
                  </a:lnTo>
                  <a:lnTo>
                    <a:pt x="658" y="312"/>
                  </a:lnTo>
                  <a:lnTo>
                    <a:pt x="659" y="329"/>
                  </a:lnTo>
                  <a:lnTo>
                    <a:pt x="659" y="329"/>
                  </a:lnTo>
                  <a:lnTo>
                    <a:pt x="658" y="345"/>
                  </a:lnTo>
                  <a:lnTo>
                    <a:pt x="656" y="363"/>
                  </a:lnTo>
                  <a:lnTo>
                    <a:pt x="655" y="379"/>
                  </a:lnTo>
                  <a:lnTo>
                    <a:pt x="652" y="395"/>
                  </a:lnTo>
                  <a:lnTo>
                    <a:pt x="648" y="411"/>
                  </a:lnTo>
                  <a:lnTo>
                    <a:pt x="644" y="426"/>
                  </a:lnTo>
                  <a:lnTo>
                    <a:pt x="632" y="457"/>
                  </a:lnTo>
                  <a:lnTo>
                    <a:pt x="619" y="485"/>
                  </a:lnTo>
                  <a:lnTo>
                    <a:pt x="602" y="512"/>
                  </a:lnTo>
                  <a:lnTo>
                    <a:pt x="584" y="538"/>
                  </a:lnTo>
                  <a:lnTo>
                    <a:pt x="562" y="562"/>
                  </a:lnTo>
                  <a:lnTo>
                    <a:pt x="538" y="583"/>
                  </a:lnTo>
                  <a:lnTo>
                    <a:pt x="514" y="602"/>
                  </a:lnTo>
                  <a:lnTo>
                    <a:pt x="486" y="618"/>
                  </a:lnTo>
                  <a:lnTo>
                    <a:pt x="457" y="632"/>
                  </a:lnTo>
                  <a:lnTo>
                    <a:pt x="426" y="642"/>
                  </a:lnTo>
                  <a:lnTo>
                    <a:pt x="412" y="648"/>
                  </a:lnTo>
                  <a:lnTo>
                    <a:pt x="395" y="652"/>
                  </a:lnTo>
                  <a:lnTo>
                    <a:pt x="379" y="654"/>
                  </a:lnTo>
                  <a:lnTo>
                    <a:pt x="363" y="656"/>
                  </a:lnTo>
                  <a:lnTo>
                    <a:pt x="346" y="657"/>
                  </a:lnTo>
                  <a:lnTo>
                    <a:pt x="330" y="657"/>
                  </a:lnTo>
                  <a:lnTo>
                    <a:pt x="330" y="657"/>
                  </a:lnTo>
                  <a:close/>
                  <a:moveTo>
                    <a:pt x="330" y="38"/>
                  </a:moveTo>
                  <a:lnTo>
                    <a:pt x="330" y="38"/>
                  </a:lnTo>
                  <a:lnTo>
                    <a:pt x="300" y="39"/>
                  </a:lnTo>
                  <a:lnTo>
                    <a:pt x="271" y="43"/>
                  </a:lnTo>
                  <a:lnTo>
                    <a:pt x="242" y="51"/>
                  </a:lnTo>
                  <a:lnTo>
                    <a:pt x="215" y="60"/>
                  </a:lnTo>
                  <a:lnTo>
                    <a:pt x="191" y="73"/>
                  </a:lnTo>
                  <a:lnTo>
                    <a:pt x="167" y="87"/>
                  </a:lnTo>
                  <a:lnTo>
                    <a:pt x="144" y="105"/>
                  </a:lnTo>
                  <a:lnTo>
                    <a:pt x="124" y="124"/>
                  </a:lnTo>
                  <a:lnTo>
                    <a:pt x="105" y="144"/>
                  </a:lnTo>
                  <a:lnTo>
                    <a:pt x="88" y="167"/>
                  </a:lnTo>
                  <a:lnTo>
                    <a:pt x="73" y="189"/>
                  </a:lnTo>
                  <a:lnTo>
                    <a:pt x="61" y="215"/>
                  </a:lnTo>
                  <a:lnTo>
                    <a:pt x="51" y="242"/>
                  </a:lnTo>
                  <a:lnTo>
                    <a:pt x="43" y="270"/>
                  </a:lnTo>
                  <a:lnTo>
                    <a:pt x="39" y="300"/>
                  </a:lnTo>
                  <a:lnTo>
                    <a:pt x="38" y="329"/>
                  </a:lnTo>
                  <a:lnTo>
                    <a:pt x="38" y="329"/>
                  </a:lnTo>
                  <a:lnTo>
                    <a:pt x="39" y="359"/>
                  </a:lnTo>
                  <a:lnTo>
                    <a:pt x="43" y="387"/>
                  </a:lnTo>
                  <a:lnTo>
                    <a:pt x="51" y="415"/>
                  </a:lnTo>
                  <a:lnTo>
                    <a:pt x="61" y="442"/>
                  </a:lnTo>
                  <a:lnTo>
                    <a:pt x="73" y="468"/>
                  </a:lnTo>
                  <a:lnTo>
                    <a:pt x="88" y="492"/>
                  </a:lnTo>
                  <a:lnTo>
                    <a:pt x="105" y="515"/>
                  </a:lnTo>
                  <a:lnTo>
                    <a:pt x="124" y="535"/>
                  </a:lnTo>
                  <a:lnTo>
                    <a:pt x="144" y="554"/>
                  </a:lnTo>
                  <a:lnTo>
                    <a:pt x="167" y="570"/>
                  </a:lnTo>
                  <a:lnTo>
                    <a:pt x="191" y="585"/>
                  </a:lnTo>
                  <a:lnTo>
                    <a:pt x="215" y="597"/>
                  </a:lnTo>
                  <a:lnTo>
                    <a:pt x="242" y="607"/>
                  </a:lnTo>
                  <a:lnTo>
                    <a:pt x="271" y="614"/>
                  </a:lnTo>
                  <a:lnTo>
                    <a:pt x="300" y="618"/>
                  </a:lnTo>
                  <a:lnTo>
                    <a:pt x="330" y="620"/>
                  </a:lnTo>
                  <a:lnTo>
                    <a:pt x="330" y="620"/>
                  </a:lnTo>
                  <a:lnTo>
                    <a:pt x="359" y="618"/>
                  </a:lnTo>
                  <a:lnTo>
                    <a:pt x="387" y="614"/>
                  </a:lnTo>
                  <a:lnTo>
                    <a:pt x="416" y="607"/>
                  </a:lnTo>
                  <a:lnTo>
                    <a:pt x="443" y="597"/>
                  </a:lnTo>
                  <a:lnTo>
                    <a:pt x="468" y="585"/>
                  </a:lnTo>
                  <a:lnTo>
                    <a:pt x="492" y="570"/>
                  </a:lnTo>
                  <a:lnTo>
                    <a:pt x="515" y="554"/>
                  </a:lnTo>
                  <a:lnTo>
                    <a:pt x="535" y="535"/>
                  </a:lnTo>
                  <a:lnTo>
                    <a:pt x="554" y="515"/>
                  </a:lnTo>
                  <a:lnTo>
                    <a:pt x="570" y="492"/>
                  </a:lnTo>
                  <a:lnTo>
                    <a:pt x="585" y="468"/>
                  </a:lnTo>
                  <a:lnTo>
                    <a:pt x="597" y="442"/>
                  </a:lnTo>
                  <a:lnTo>
                    <a:pt x="608" y="415"/>
                  </a:lnTo>
                  <a:lnTo>
                    <a:pt x="615" y="387"/>
                  </a:lnTo>
                  <a:lnTo>
                    <a:pt x="619" y="359"/>
                  </a:lnTo>
                  <a:lnTo>
                    <a:pt x="621" y="329"/>
                  </a:lnTo>
                  <a:lnTo>
                    <a:pt x="621" y="329"/>
                  </a:lnTo>
                  <a:lnTo>
                    <a:pt x="619" y="300"/>
                  </a:lnTo>
                  <a:lnTo>
                    <a:pt x="615" y="270"/>
                  </a:lnTo>
                  <a:lnTo>
                    <a:pt x="608" y="242"/>
                  </a:lnTo>
                  <a:lnTo>
                    <a:pt x="597" y="215"/>
                  </a:lnTo>
                  <a:lnTo>
                    <a:pt x="585" y="189"/>
                  </a:lnTo>
                  <a:lnTo>
                    <a:pt x="570" y="167"/>
                  </a:lnTo>
                  <a:lnTo>
                    <a:pt x="554" y="144"/>
                  </a:lnTo>
                  <a:lnTo>
                    <a:pt x="535" y="124"/>
                  </a:lnTo>
                  <a:lnTo>
                    <a:pt x="515" y="105"/>
                  </a:lnTo>
                  <a:lnTo>
                    <a:pt x="492" y="87"/>
                  </a:lnTo>
                  <a:lnTo>
                    <a:pt x="468" y="73"/>
                  </a:lnTo>
                  <a:lnTo>
                    <a:pt x="443" y="60"/>
                  </a:lnTo>
                  <a:lnTo>
                    <a:pt x="416" y="51"/>
                  </a:lnTo>
                  <a:lnTo>
                    <a:pt x="387" y="43"/>
                  </a:lnTo>
                  <a:lnTo>
                    <a:pt x="359" y="39"/>
                  </a:lnTo>
                  <a:lnTo>
                    <a:pt x="330" y="38"/>
                  </a:lnTo>
                  <a:lnTo>
                    <a:pt x="33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7" name="Freeform 132">
              <a:extLst>
                <a:ext uri="{FF2B5EF4-FFF2-40B4-BE49-F238E27FC236}">
                  <a16:creationId xmlns:a16="http://schemas.microsoft.com/office/drawing/2014/main" id="{A29E811B-675A-4869-835E-95C59F7D5582}"/>
                </a:ext>
              </a:extLst>
            </p:cNvPr>
            <p:cNvSpPr>
              <a:spLocks/>
            </p:cNvSpPr>
            <p:nvPr/>
          </p:nvSpPr>
          <p:spPr bwMode="auto">
            <a:xfrm>
              <a:off x="6829848" y="5929182"/>
              <a:ext cx="85766" cy="107560"/>
            </a:xfrm>
            <a:custGeom>
              <a:avLst/>
              <a:gdLst>
                <a:gd name="T0" fmla="*/ 86 w 97"/>
                <a:gd name="T1" fmla="*/ 92 h 172"/>
                <a:gd name="T2" fmla="*/ 86 w 97"/>
                <a:gd name="T3" fmla="*/ 0 h 172"/>
                <a:gd name="T4" fmla="*/ 6 w 97"/>
                <a:gd name="T5" fmla="*/ 0 h 172"/>
                <a:gd name="T6" fmla="*/ 6 w 97"/>
                <a:gd name="T7" fmla="*/ 0 h 172"/>
                <a:gd name="T8" fmla="*/ 4 w 97"/>
                <a:gd name="T9" fmla="*/ 2 h 172"/>
                <a:gd name="T10" fmla="*/ 3 w 97"/>
                <a:gd name="T11" fmla="*/ 3 h 172"/>
                <a:gd name="T12" fmla="*/ 2 w 97"/>
                <a:gd name="T13" fmla="*/ 4 h 172"/>
                <a:gd name="T14" fmla="*/ 0 w 97"/>
                <a:gd name="T15" fmla="*/ 6 h 172"/>
                <a:gd name="T16" fmla="*/ 0 w 97"/>
                <a:gd name="T17" fmla="*/ 59 h 172"/>
                <a:gd name="T18" fmla="*/ 0 w 97"/>
                <a:gd name="T19" fmla="*/ 59 h 172"/>
                <a:gd name="T20" fmla="*/ 2 w 97"/>
                <a:gd name="T21" fmla="*/ 62 h 172"/>
                <a:gd name="T22" fmla="*/ 3 w 97"/>
                <a:gd name="T23" fmla="*/ 63 h 172"/>
                <a:gd name="T24" fmla="*/ 33 w 97"/>
                <a:gd name="T25" fmla="*/ 94 h 172"/>
                <a:gd name="T26" fmla="*/ 33 w 97"/>
                <a:gd name="T27" fmla="*/ 167 h 172"/>
                <a:gd name="T28" fmla="*/ 33 w 97"/>
                <a:gd name="T29" fmla="*/ 167 h 172"/>
                <a:gd name="T30" fmla="*/ 34 w 97"/>
                <a:gd name="T31" fmla="*/ 170 h 172"/>
                <a:gd name="T32" fmla="*/ 35 w 97"/>
                <a:gd name="T33" fmla="*/ 171 h 172"/>
                <a:gd name="T34" fmla="*/ 37 w 97"/>
                <a:gd name="T35" fmla="*/ 172 h 172"/>
                <a:gd name="T36" fmla="*/ 38 w 97"/>
                <a:gd name="T37" fmla="*/ 172 h 172"/>
                <a:gd name="T38" fmla="*/ 92 w 97"/>
                <a:gd name="T39" fmla="*/ 172 h 172"/>
                <a:gd name="T40" fmla="*/ 92 w 97"/>
                <a:gd name="T41" fmla="*/ 172 h 172"/>
                <a:gd name="T42" fmla="*/ 94 w 97"/>
                <a:gd name="T43" fmla="*/ 172 h 172"/>
                <a:gd name="T44" fmla="*/ 96 w 97"/>
                <a:gd name="T45" fmla="*/ 171 h 172"/>
                <a:gd name="T46" fmla="*/ 97 w 97"/>
                <a:gd name="T47" fmla="*/ 170 h 172"/>
                <a:gd name="T48" fmla="*/ 97 w 97"/>
                <a:gd name="T49" fmla="*/ 167 h 172"/>
                <a:gd name="T50" fmla="*/ 97 w 97"/>
                <a:gd name="T51" fmla="*/ 109 h 172"/>
                <a:gd name="T52" fmla="*/ 92 w 97"/>
                <a:gd name="T53" fmla="*/ 104 h 172"/>
                <a:gd name="T54" fmla="*/ 92 w 97"/>
                <a:gd name="T55" fmla="*/ 104 h 172"/>
                <a:gd name="T56" fmla="*/ 88 w 97"/>
                <a:gd name="T57" fmla="*/ 98 h 172"/>
                <a:gd name="T58" fmla="*/ 86 w 97"/>
                <a:gd name="T59" fmla="*/ 92 h 172"/>
                <a:gd name="T60" fmla="*/ 86 w 97"/>
                <a:gd name="T61" fmla="*/ 9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86" y="92"/>
                  </a:moveTo>
                  <a:lnTo>
                    <a:pt x="86" y="0"/>
                  </a:lnTo>
                  <a:lnTo>
                    <a:pt x="6" y="0"/>
                  </a:lnTo>
                  <a:lnTo>
                    <a:pt x="6" y="0"/>
                  </a:lnTo>
                  <a:lnTo>
                    <a:pt x="4" y="2"/>
                  </a:lnTo>
                  <a:lnTo>
                    <a:pt x="3" y="3"/>
                  </a:lnTo>
                  <a:lnTo>
                    <a:pt x="2" y="4"/>
                  </a:lnTo>
                  <a:lnTo>
                    <a:pt x="0" y="6"/>
                  </a:lnTo>
                  <a:lnTo>
                    <a:pt x="0" y="59"/>
                  </a:lnTo>
                  <a:lnTo>
                    <a:pt x="0" y="59"/>
                  </a:lnTo>
                  <a:lnTo>
                    <a:pt x="2" y="62"/>
                  </a:lnTo>
                  <a:lnTo>
                    <a:pt x="3" y="63"/>
                  </a:lnTo>
                  <a:lnTo>
                    <a:pt x="33" y="94"/>
                  </a:lnTo>
                  <a:lnTo>
                    <a:pt x="33" y="167"/>
                  </a:lnTo>
                  <a:lnTo>
                    <a:pt x="33" y="167"/>
                  </a:lnTo>
                  <a:lnTo>
                    <a:pt x="34" y="170"/>
                  </a:lnTo>
                  <a:lnTo>
                    <a:pt x="35" y="171"/>
                  </a:lnTo>
                  <a:lnTo>
                    <a:pt x="37" y="172"/>
                  </a:lnTo>
                  <a:lnTo>
                    <a:pt x="38" y="172"/>
                  </a:lnTo>
                  <a:lnTo>
                    <a:pt x="92" y="172"/>
                  </a:lnTo>
                  <a:lnTo>
                    <a:pt x="92" y="172"/>
                  </a:lnTo>
                  <a:lnTo>
                    <a:pt x="94" y="172"/>
                  </a:lnTo>
                  <a:lnTo>
                    <a:pt x="96" y="171"/>
                  </a:lnTo>
                  <a:lnTo>
                    <a:pt x="97" y="170"/>
                  </a:lnTo>
                  <a:lnTo>
                    <a:pt x="97" y="167"/>
                  </a:lnTo>
                  <a:lnTo>
                    <a:pt x="97" y="109"/>
                  </a:lnTo>
                  <a:lnTo>
                    <a:pt x="92" y="104"/>
                  </a:lnTo>
                  <a:lnTo>
                    <a:pt x="92" y="104"/>
                  </a:lnTo>
                  <a:lnTo>
                    <a:pt x="88" y="98"/>
                  </a:lnTo>
                  <a:lnTo>
                    <a:pt x="86" y="92"/>
                  </a:lnTo>
                  <a:lnTo>
                    <a:pt x="86"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8" name="Freeform 133">
              <a:extLst>
                <a:ext uri="{FF2B5EF4-FFF2-40B4-BE49-F238E27FC236}">
                  <a16:creationId xmlns:a16="http://schemas.microsoft.com/office/drawing/2014/main" id="{B23CC324-FB87-4F40-98D2-E2EFDC027447}"/>
                </a:ext>
              </a:extLst>
            </p:cNvPr>
            <p:cNvSpPr>
              <a:spLocks/>
            </p:cNvSpPr>
            <p:nvPr/>
          </p:nvSpPr>
          <p:spPr bwMode="auto">
            <a:xfrm>
              <a:off x="7046887" y="5929182"/>
              <a:ext cx="85766" cy="107560"/>
            </a:xfrm>
            <a:custGeom>
              <a:avLst/>
              <a:gdLst>
                <a:gd name="T0" fmla="*/ 91 w 97"/>
                <a:gd name="T1" fmla="*/ 0 h 172"/>
                <a:gd name="T2" fmla="*/ 11 w 97"/>
                <a:gd name="T3" fmla="*/ 0 h 172"/>
                <a:gd name="T4" fmla="*/ 11 w 97"/>
                <a:gd name="T5" fmla="*/ 92 h 172"/>
                <a:gd name="T6" fmla="*/ 11 w 97"/>
                <a:gd name="T7" fmla="*/ 92 h 172"/>
                <a:gd name="T8" fmla="*/ 9 w 97"/>
                <a:gd name="T9" fmla="*/ 98 h 172"/>
                <a:gd name="T10" fmla="*/ 7 w 97"/>
                <a:gd name="T11" fmla="*/ 104 h 172"/>
                <a:gd name="T12" fmla="*/ 0 w 97"/>
                <a:gd name="T13" fmla="*/ 109 h 172"/>
                <a:gd name="T14" fmla="*/ 0 w 97"/>
                <a:gd name="T15" fmla="*/ 167 h 172"/>
                <a:gd name="T16" fmla="*/ 0 w 97"/>
                <a:gd name="T17" fmla="*/ 167 h 172"/>
                <a:gd name="T18" fmla="*/ 1 w 97"/>
                <a:gd name="T19" fmla="*/ 170 h 172"/>
                <a:gd name="T20" fmla="*/ 1 w 97"/>
                <a:gd name="T21" fmla="*/ 171 h 172"/>
                <a:gd name="T22" fmla="*/ 4 w 97"/>
                <a:gd name="T23" fmla="*/ 172 h 172"/>
                <a:gd name="T24" fmla="*/ 5 w 97"/>
                <a:gd name="T25" fmla="*/ 172 h 172"/>
                <a:gd name="T26" fmla="*/ 59 w 97"/>
                <a:gd name="T27" fmla="*/ 172 h 172"/>
                <a:gd name="T28" fmla="*/ 59 w 97"/>
                <a:gd name="T29" fmla="*/ 172 h 172"/>
                <a:gd name="T30" fmla="*/ 62 w 97"/>
                <a:gd name="T31" fmla="*/ 172 h 172"/>
                <a:gd name="T32" fmla="*/ 63 w 97"/>
                <a:gd name="T33" fmla="*/ 171 h 172"/>
                <a:gd name="T34" fmla="*/ 64 w 97"/>
                <a:gd name="T35" fmla="*/ 170 h 172"/>
                <a:gd name="T36" fmla="*/ 64 w 97"/>
                <a:gd name="T37" fmla="*/ 167 h 172"/>
                <a:gd name="T38" fmla="*/ 64 w 97"/>
                <a:gd name="T39" fmla="*/ 94 h 172"/>
                <a:gd name="T40" fmla="*/ 95 w 97"/>
                <a:gd name="T41" fmla="*/ 63 h 172"/>
                <a:gd name="T42" fmla="*/ 95 w 97"/>
                <a:gd name="T43" fmla="*/ 63 h 172"/>
                <a:gd name="T44" fmla="*/ 97 w 97"/>
                <a:gd name="T45" fmla="*/ 62 h 172"/>
                <a:gd name="T46" fmla="*/ 97 w 97"/>
                <a:gd name="T47" fmla="*/ 59 h 172"/>
                <a:gd name="T48" fmla="*/ 97 w 97"/>
                <a:gd name="T49" fmla="*/ 6 h 172"/>
                <a:gd name="T50" fmla="*/ 97 w 97"/>
                <a:gd name="T51" fmla="*/ 6 h 172"/>
                <a:gd name="T52" fmla="*/ 97 w 97"/>
                <a:gd name="T53" fmla="*/ 4 h 172"/>
                <a:gd name="T54" fmla="*/ 95 w 97"/>
                <a:gd name="T55" fmla="*/ 3 h 172"/>
                <a:gd name="T56" fmla="*/ 94 w 97"/>
                <a:gd name="T57" fmla="*/ 2 h 172"/>
                <a:gd name="T58" fmla="*/ 91 w 97"/>
                <a:gd name="T59" fmla="*/ 0 h 172"/>
                <a:gd name="T60" fmla="*/ 91 w 97"/>
                <a:gd name="T61"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7" h="172">
                  <a:moveTo>
                    <a:pt x="91" y="0"/>
                  </a:moveTo>
                  <a:lnTo>
                    <a:pt x="11" y="0"/>
                  </a:lnTo>
                  <a:lnTo>
                    <a:pt x="11" y="92"/>
                  </a:lnTo>
                  <a:lnTo>
                    <a:pt x="11" y="92"/>
                  </a:lnTo>
                  <a:lnTo>
                    <a:pt x="9" y="98"/>
                  </a:lnTo>
                  <a:lnTo>
                    <a:pt x="7" y="104"/>
                  </a:lnTo>
                  <a:lnTo>
                    <a:pt x="0" y="109"/>
                  </a:lnTo>
                  <a:lnTo>
                    <a:pt x="0" y="167"/>
                  </a:lnTo>
                  <a:lnTo>
                    <a:pt x="0" y="167"/>
                  </a:lnTo>
                  <a:lnTo>
                    <a:pt x="1" y="170"/>
                  </a:lnTo>
                  <a:lnTo>
                    <a:pt x="1" y="171"/>
                  </a:lnTo>
                  <a:lnTo>
                    <a:pt x="4" y="172"/>
                  </a:lnTo>
                  <a:lnTo>
                    <a:pt x="5" y="172"/>
                  </a:lnTo>
                  <a:lnTo>
                    <a:pt x="59" y="172"/>
                  </a:lnTo>
                  <a:lnTo>
                    <a:pt x="59" y="172"/>
                  </a:lnTo>
                  <a:lnTo>
                    <a:pt x="62" y="172"/>
                  </a:lnTo>
                  <a:lnTo>
                    <a:pt x="63" y="171"/>
                  </a:lnTo>
                  <a:lnTo>
                    <a:pt x="64" y="170"/>
                  </a:lnTo>
                  <a:lnTo>
                    <a:pt x="64" y="167"/>
                  </a:lnTo>
                  <a:lnTo>
                    <a:pt x="64" y="94"/>
                  </a:lnTo>
                  <a:lnTo>
                    <a:pt x="95" y="63"/>
                  </a:lnTo>
                  <a:lnTo>
                    <a:pt x="95" y="63"/>
                  </a:lnTo>
                  <a:lnTo>
                    <a:pt x="97" y="62"/>
                  </a:lnTo>
                  <a:lnTo>
                    <a:pt x="97" y="59"/>
                  </a:lnTo>
                  <a:lnTo>
                    <a:pt x="97" y="6"/>
                  </a:lnTo>
                  <a:lnTo>
                    <a:pt x="97" y="6"/>
                  </a:lnTo>
                  <a:lnTo>
                    <a:pt x="97" y="4"/>
                  </a:lnTo>
                  <a:lnTo>
                    <a:pt x="95" y="3"/>
                  </a:lnTo>
                  <a:lnTo>
                    <a:pt x="94" y="2"/>
                  </a:lnTo>
                  <a:lnTo>
                    <a:pt x="91" y="0"/>
                  </a:lnTo>
                  <a:lnTo>
                    <a:pt x="9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49" name="Freeform 134">
              <a:extLst>
                <a:ext uri="{FF2B5EF4-FFF2-40B4-BE49-F238E27FC236}">
                  <a16:creationId xmlns:a16="http://schemas.microsoft.com/office/drawing/2014/main" id="{FD7C9FD7-FDBB-4EC2-B284-E6AFBB5C0594}"/>
                </a:ext>
              </a:extLst>
            </p:cNvPr>
            <p:cNvSpPr>
              <a:spLocks/>
            </p:cNvSpPr>
            <p:nvPr/>
          </p:nvSpPr>
          <p:spPr bwMode="auto">
            <a:xfrm>
              <a:off x="6920865" y="5929182"/>
              <a:ext cx="122522" cy="135075"/>
            </a:xfrm>
            <a:custGeom>
              <a:avLst/>
              <a:gdLst>
                <a:gd name="T0" fmla="*/ 134 w 140"/>
                <a:gd name="T1" fmla="*/ 0 h 215"/>
                <a:gd name="T2" fmla="*/ 5 w 140"/>
                <a:gd name="T3" fmla="*/ 0 h 215"/>
                <a:gd name="T4" fmla="*/ 5 w 140"/>
                <a:gd name="T5" fmla="*/ 0 h 215"/>
                <a:gd name="T6" fmla="*/ 2 w 140"/>
                <a:gd name="T7" fmla="*/ 1 h 215"/>
                <a:gd name="T8" fmla="*/ 1 w 140"/>
                <a:gd name="T9" fmla="*/ 1 h 215"/>
                <a:gd name="T10" fmla="*/ 0 w 140"/>
                <a:gd name="T11" fmla="*/ 4 h 215"/>
                <a:gd name="T12" fmla="*/ 0 w 140"/>
                <a:gd name="T13" fmla="*/ 5 h 215"/>
                <a:gd name="T14" fmla="*/ 0 w 140"/>
                <a:gd name="T15" fmla="*/ 91 h 215"/>
                <a:gd name="T16" fmla="*/ 0 w 140"/>
                <a:gd name="T17" fmla="*/ 91 h 215"/>
                <a:gd name="T18" fmla="*/ 0 w 140"/>
                <a:gd name="T19" fmla="*/ 94 h 215"/>
                <a:gd name="T20" fmla="*/ 1 w 140"/>
                <a:gd name="T21" fmla="*/ 95 h 215"/>
                <a:gd name="T22" fmla="*/ 32 w 140"/>
                <a:gd name="T23" fmla="*/ 126 h 215"/>
                <a:gd name="T24" fmla="*/ 32 w 140"/>
                <a:gd name="T25" fmla="*/ 209 h 215"/>
                <a:gd name="T26" fmla="*/ 32 w 140"/>
                <a:gd name="T27" fmla="*/ 209 h 215"/>
                <a:gd name="T28" fmla="*/ 32 w 140"/>
                <a:gd name="T29" fmla="*/ 211 h 215"/>
                <a:gd name="T30" fmla="*/ 33 w 140"/>
                <a:gd name="T31" fmla="*/ 213 h 215"/>
                <a:gd name="T32" fmla="*/ 35 w 140"/>
                <a:gd name="T33" fmla="*/ 215 h 215"/>
                <a:gd name="T34" fmla="*/ 37 w 140"/>
                <a:gd name="T35" fmla="*/ 215 h 215"/>
                <a:gd name="T36" fmla="*/ 102 w 140"/>
                <a:gd name="T37" fmla="*/ 215 h 215"/>
                <a:gd name="T38" fmla="*/ 102 w 140"/>
                <a:gd name="T39" fmla="*/ 215 h 215"/>
                <a:gd name="T40" fmla="*/ 103 w 140"/>
                <a:gd name="T41" fmla="*/ 215 h 215"/>
                <a:gd name="T42" fmla="*/ 106 w 140"/>
                <a:gd name="T43" fmla="*/ 213 h 215"/>
                <a:gd name="T44" fmla="*/ 106 w 140"/>
                <a:gd name="T45" fmla="*/ 211 h 215"/>
                <a:gd name="T46" fmla="*/ 107 w 140"/>
                <a:gd name="T47" fmla="*/ 209 h 215"/>
                <a:gd name="T48" fmla="*/ 107 w 140"/>
                <a:gd name="T49" fmla="*/ 126 h 215"/>
                <a:gd name="T50" fmla="*/ 137 w 140"/>
                <a:gd name="T51" fmla="*/ 95 h 215"/>
                <a:gd name="T52" fmla="*/ 137 w 140"/>
                <a:gd name="T53" fmla="*/ 95 h 215"/>
                <a:gd name="T54" fmla="*/ 138 w 140"/>
                <a:gd name="T55" fmla="*/ 94 h 215"/>
                <a:gd name="T56" fmla="*/ 140 w 140"/>
                <a:gd name="T57" fmla="*/ 91 h 215"/>
                <a:gd name="T58" fmla="*/ 140 w 140"/>
                <a:gd name="T59" fmla="*/ 5 h 215"/>
                <a:gd name="T60" fmla="*/ 140 w 140"/>
                <a:gd name="T61" fmla="*/ 5 h 215"/>
                <a:gd name="T62" fmla="*/ 138 w 140"/>
                <a:gd name="T63" fmla="*/ 4 h 215"/>
                <a:gd name="T64" fmla="*/ 137 w 140"/>
                <a:gd name="T65" fmla="*/ 1 h 215"/>
                <a:gd name="T66" fmla="*/ 135 w 140"/>
                <a:gd name="T67" fmla="*/ 1 h 215"/>
                <a:gd name="T68" fmla="*/ 134 w 140"/>
                <a:gd name="T69" fmla="*/ 0 h 215"/>
                <a:gd name="T70" fmla="*/ 134 w 140"/>
                <a:gd name="T71"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0" h="215">
                  <a:moveTo>
                    <a:pt x="134" y="0"/>
                  </a:moveTo>
                  <a:lnTo>
                    <a:pt x="5" y="0"/>
                  </a:lnTo>
                  <a:lnTo>
                    <a:pt x="5" y="0"/>
                  </a:lnTo>
                  <a:lnTo>
                    <a:pt x="2" y="1"/>
                  </a:lnTo>
                  <a:lnTo>
                    <a:pt x="1" y="1"/>
                  </a:lnTo>
                  <a:lnTo>
                    <a:pt x="0" y="4"/>
                  </a:lnTo>
                  <a:lnTo>
                    <a:pt x="0" y="5"/>
                  </a:lnTo>
                  <a:lnTo>
                    <a:pt x="0" y="91"/>
                  </a:lnTo>
                  <a:lnTo>
                    <a:pt x="0" y="91"/>
                  </a:lnTo>
                  <a:lnTo>
                    <a:pt x="0" y="94"/>
                  </a:lnTo>
                  <a:lnTo>
                    <a:pt x="1" y="95"/>
                  </a:lnTo>
                  <a:lnTo>
                    <a:pt x="32" y="126"/>
                  </a:lnTo>
                  <a:lnTo>
                    <a:pt x="32" y="209"/>
                  </a:lnTo>
                  <a:lnTo>
                    <a:pt x="32" y="209"/>
                  </a:lnTo>
                  <a:lnTo>
                    <a:pt x="32" y="211"/>
                  </a:lnTo>
                  <a:lnTo>
                    <a:pt x="33" y="213"/>
                  </a:lnTo>
                  <a:lnTo>
                    <a:pt x="35" y="215"/>
                  </a:lnTo>
                  <a:lnTo>
                    <a:pt x="37" y="215"/>
                  </a:lnTo>
                  <a:lnTo>
                    <a:pt x="102" y="215"/>
                  </a:lnTo>
                  <a:lnTo>
                    <a:pt x="102" y="215"/>
                  </a:lnTo>
                  <a:lnTo>
                    <a:pt x="103" y="215"/>
                  </a:lnTo>
                  <a:lnTo>
                    <a:pt x="106" y="213"/>
                  </a:lnTo>
                  <a:lnTo>
                    <a:pt x="106" y="211"/>
                  </a:lnTo>
                  <a:lnTo>
                    <a:pt x="107" y="209"/>
                  </a:lnTo>
                  <a:lnTo>
                    <a:pt x="107" y="126"/>
                  </a:lnTo>
                  <a:lnTo>
                    <a:pt x="137" y="95"/>
                  </a:lnTo>
                  <a:lnTo>
                    <a:pt x="137" y="95"/>
                  </a:lnTo>
                  <a:lnTo>
                    <a:pt x="138" y="94"/>
                  </a:lnTo>
                  <a:lnTo>
                    <a:pt x="140" y="91"/>
                  </a:lnTo>
                  <a:lnTo>
                    <a:pt x="140" y="5"/>
                  </a:lnTo>
                  <a:lnTo>
                    <a:pt x="140" y="5"/>
                  </a:lnTo>
                  <a:lnTo>
                    <a:pt x="138" y="4"/>
                  </a:lnTo>
                  <a:lnTo>
                    <a:pt x="137" y="1"/>
                  </a:lnTo>
                  <a:lnTo>
                    <a:pt x="135" y="1"/>
                  </a:lnTo>
                  <a:lnTo>
                    <a:pt x="134" y="0"/>
                  </a:lnTo>
                  <a:lnTo>
                    <a:pt x="1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0" name="Freeform 135">
              <a:extLst>
                <a:ext uri="{FF2B5EF4-FFF2-40B4-BE49-F238E27FC236}">
                  <a16:creationId xmlns:a16="http://schemas.microsoft.com/office/drawing/2014/main" id="{374FCEAD-8095-4F1D-8FE3-1A309F7049EA}"/>
                </a:ext>
              </a:extLst>
            </p:cNvPr>
            <p:cNvSpPr>
              <a:spLocks/>
            </p:cNvSpPr>
            <p:nvPr/>
          </p:nvSpPr>
          <p:spPr bwMode="auto">
            <a:xfrm>
              <a:off x="7045136" y="5862895"/>
              <a:ext cx="70013" cy="48778"/>
            </a:xfrm>
            <a:custGeom>
              <a:avLst/>
              <a:gdLst>
                <a:gd name="T0" fmla="*/ 41 w 80"/>
                <a:gd name="T1" fmla="*/ 79 h 79"/>
                <a:gd name="T2" fmla="*/ 41 w 80"/>
                <a:gd name="T3" fmla="*/ 79 h 79"/>
                <a:gd name="T4" fmla="*/ 49 w 80"/>
                <a:gd name="T5" fmla="*/ 79 h 79"/>
                <a:gd name="T6" fmla="*/ 55 w 80"/>
                <a:gd name="T7" fmla="*/ 77 h 79"/>
                <a:gd name="T8" fmla="*/ 62 w 80"/>
                <a:gd name="T9" fmla="*/ 73 h 79"/>
                <a:gd name="T10" fmla="*/ 69 w 80"/>
                <a:gd name="T11" fmla="*/ 69 h 79"/>
                <a:gd name="T12" fmla="*/ 73 w 80"/>
                <a:gd name="T13" fmla="*/ 62 h 79"/>
                <a:gd name="T14" fmla="*/ 77 w 80"/>
                <a:gd name="T15" fmla="*/ 55 h 79"/>
                <a:gd name="T16" fmla="*/ 80 w 80"/>
                <a:gd name="T17" fmla="*/ 48 h 79"/>
                <a:gd name="T18" fmla="*/ 80 w 80"/>
                <a:gd name="T19" fmla="*/ 40 h 79"/>
                <a:gd name="T20" fmla="*/ 80 w 80"/>
                <a:gd name="T21" fmla="*/ 40 h 79"/>
                <a:gd name="T22" fmla="*/ 80 w 80"/>
                <a:gd name="T23" fmla="*/ 32 h 79"/>
                <a:gd name="T24" fmla="*/ 77 w 80"/>
                <a:gd name="T25" fmla="*/ 24 h 79"/>
                <a:gd name="T26" fmla="*/ 73 w 80"/>
                <a:gd name="T27" fmla="*/ 18 h 79"/>
                <a:gd name="T28" fmla="*/ 69 w 80"/>
                <a:gd name="T29" fmla="*/ 12 h 79"/>
                <a:gd name="T30" fmla="*/ 62 w 80"/>
                <a:gd name="T31" fmla="*/ 7 h 79"/>
                <a:gd name="T32" fmla="*/ 55 w 80"/>
                <a:gd name="T33" fmla="*/ 4 h 79"/>
                <a:gd name="T34" fmla="*/ 49 w 80"/>
                <a:gd name="T35" fmla="*/ 1 h 79"/>
                <a:gd name="T36" fmla="*/ 41 w 80"/>
                <a:gd name="T37" fmla="*/ 0 h 79"/>
                <a:gd name="T38" fmla="*/ 41 w 80"/>
                <a:gd name="T39" fmla="*/ 0 h 79"/>
                <a:gd name="T40" fmla="*/ 32 w 80"/>
                <a:gd name="T41" fmla="*/ 1 h 79"/>
                <a:gd name="T42" fmla="*/ 24 w 80"/>
                <a:gd name="T43" fmla="*/ 4 h 79"/>
                <a:gd name="T44" fmla="*/ 18 w 80"/>
                <a:gd name="T45" fmla="*/ 7 h 79"/>
                <a:gd name="T46" fmla="*/ 12 w 80"/>
                <a:gd name="T47" fmla="*/ 12 h 79"/>
                <a:gd name="T48" fmla="*/ 7 w 80"/>
                <a:gd name="T49" fmla="*/ 18 h 79"/>
                <a:gd name="T50" fmla="*/ 4 w 80"/>
                <a:gd name="T51" fmla="*/ 24 h 79"/>
                <a:gd name="T52" fmla="*/ 2 w 80"/>
                <a:gd name="T53" fmla="*/ 32 h 79"/>
                <a:gd name="T54" fmla="*/ 0 w 80"/>
                <a:gd name="T55" fmla="*/ 40 h 79"/>
                <a:gd name="T56" fmla="*/ 0 w 80"/>
                <a:gd name="T57" fmla="*/ 40 h 79"/>
                <a:gd name="T58" fmla="*/ 2 w 80"/>
                <a:gd name="T59" fmla="*/ 48 h 79"/>
                <a:gd name="T60" fmla="*/ 4 w 80"/>
                <a:gd name="T61" fmla="*/ 55 h 79"/>
                <a:gd name="T62" fmla="*/ 7 w 80"/>
                <a:gd name="T63" fmla="*/ 62 h 79"/>
                <a:gd name="T64" fmla="*/ 12 w 80"/>
                <a:gd name="T65" fmla="*/ 69 h 79"/>
                <a:gd name="T66" fmla="*/ 18 w 80"/>
                <a:gd name="T67" fmla="*/ 73 h 79"/>
                <a:gd name="T68" fmla="*/ 24 w 80"/>
                <a:gd name="T69" fmla="*/ 77 h 79"/>
                <a:gd name="T70" fmla="*/ 32 w 80"/>
                <a:gd name="T71" fmla="*/ 79 h 79"/>
                <a:gd name="T72" fmla="*/ 41 w 80"/>
                <a:gd name="T73" fmla="*/ 79 h 79"/>
                <a:gd name="T74" fmla="*/ 41 w 80"/>
                <a:gd name="T75" fmla="*/ 7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79"/>
                  </a:moveTo>
                  <a:lnTo>
                    <a:pt x="41" y="79"/>
                  </a:lnTo>
                  <a:lnTo>
                    <a:pt x="49" y="79"/>
                  </a:lnTo>
                  <a:lnTo>
                    <a:pt x="55"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5" y="4"/>
                  </a:lnTo>
                  <a:lnTo>
                    <a:pt x="49" y="1"/>
                  </a:lnTo>
                  <a:lnTo>
                    <a:pt x="41" y="0"/>
                  </a:lnTo>
                  <a:lnTo>
                    <a:pt x="41" y="0"/>
                  </a:lnTo>
                  <a:lnTo>
                    <a:pt x="32" y="1"/>
                  </a:lnTo>
                  <a:lnTo>
                    <a:pt x="24" y="4"/>
                  </a:lnTo>
                  <a:lnTo>
                    <a:pt x="18" y="7"/>
                  </a:lnTo>
                  <a:lnTo>
                    <a:pt x="12" y="12"/>
                  </a:lnTo>
                  <a:lnTo>
                    <a:pt x="7" y="18"/>
                  </a:lnTo>
                  <a:lnTo>
                    <a:pt x="4" y="24"/>
                  </a:lnTo>
                  <a:lnTo>
                    <a:pt x="2" y="32"/>
                  </a:lnTo>
                  <a:lnTo>
                    <a:pt x="0" y="40"/>
                  </a:lnTo>
                  <a:lnTo>
                    <a:pt x="0" y="40"/>
                  </a:lnTo>
                  <a:lnTo>
                    <a:pt x="2" y="48"/>
                  </a:lnTo>
                  <a:lnTo>
                    <a:pt x="4" y="55"/>
                  </a:lnTo>
                  <a:lnTo>
                    <a:pt x="7" y="62"/>
                  </a:lnTo>
                  <a:lnTo>
                    <a:pt x="12" y="69"/>
                  </a:lnTo>
                  <a:lnTo>
                    <a:pt x="18" y="73"/>
                  </a:lnTo>
                  <a:lnTo>
                    <a:pt x="24" y="77"/>
                  </a:lnTo>
                  <a:lnTo>
                    <a:pt x="32" y="79"/>
                  </a:lnTo>
                  <a:lnTo>
                    <a:pt x="41" y="79"/>
                  </a:lnTo>
                  <a:lnTo>
                    <a:pt x="41"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1" name="Freeform 136">
              <a:extLst>
                <a:ext uri="{FF2B5EF4-FFF2-40B4-BE49-F238E27FC236}">
                  <a16:creationId xmlns:a16="http://schemas.microsoft.com/office/drawing/2014/main" id="{A8819D84-5B61-4E61-9FD7-D09623D46548}"/>
                </a:ext>
              </a:extLst>
            </p:cNvPr>
            <p:cNvSpPr>
              <a:spLocks/>
            </p:cNvSpPr>
            <p:nvPr/>
          </p:nvSpPr>
          <p:spPr bwMode="auto">
            <a:xfrm>
              <a:off x="6847352" y="5862895"/>
              <a:ext cx="70013" cy="48778"/>
            </a:xfrm>
            <a:custGeom>
              <a:avLst/>
              <a:gdLst>
                <a:gd name="T0" fmla="*/ 41 w 80"/>
                <a:gd name="T1" fmla="*/ 0 h 79"/>
                <a:gd name="T2" fmla="*/ 41 w 80"/>
                <a:gd name="T3" fmla="*/ 0 h 79"/>
                <a:gd name="T4" fmla="*/ 33 w 80"/>
                <a:gd name="T5" fmla="*/ 1 h 79"/>
                <a:gd name="T6" fmla="*/ 25 w 80"/>
                <a:gd name="T7" fmla="*/ 4 h 79"/>
                <a:gd name="T8" fmla="*/ 18 w 80"/>
                <a:gd name="T9" fmla="*/ 7 h 79"/>
                <a:gd name="T10" fmla="*/ 13 w 80"/>
                <a:gd name="T11" fmla="*/ 12 h 79"/>
                <a:gd name="T12" fmla="*/ 7 w 80"/>
                <a:gd name="T13" fmla="*/ 18 h 79"/>
                <a:gd name="T14" fmla="*/ 4 w 80"/>
                <a:gd name="T15" fmla="*/ 24 h 79"/>
                <a:gd name="T16" fmla="*/ 2 w 80"/>
                <a:gd name="T17" fmla="*/ 32 h 79"/>
                <a:gd name="T18" fmla="*/ 0 w 80"/>
                <a:gd name="T19" fmla="*/ 40 h 79"/>
                <a:gd name="T20" fmla="*/ 0 w 80"/>
                <a:gd name="T21" fmla="*/ 40 h 79"/>
                <a:gd name="T22" fmla="*/ 2 w 80"/>
                <a:gd name="T23" fmla="*/ 48 h 79"/>
                <a:gd name="T24" fmla="*/ 4 w 80"/>
                <a:gd name="T25" fmla="*/ 55 h 79"/>
                <a:gd name="T26" fmla="*/ 7 w 80"/>
                <a:gd name="T27" fmla="*/ 62 h 79"/>
                <a:gd name="T28" fmla="*/ 13 w 80"/>
                <a:gd name="T29" fmla="*/ 69 h 79"/>
                <a:gd name="T30" fmla="*/ 18 w 80"/>
                <a:gd name="T31" fmla="*/ 73 h 79"/>
                <a:gd name="T32" fmla="*/ 25 w 80"/>
                <a:gd name="T33" fmla="*/ 77 h 79"/>
                <a:gd name="T34" fmla="*/ 33 w 80"/>
                <a:gd name="T35" fmla="*/ 79 h 79"/>
                <a:gd name="T36" fmla="*/ 41 w 80"/>
                <a:gd name="T37" fmla="*/ 79 h 79"/>
                <a:gd name="T38" fmla="*/ 41 w 80"/>
                <a:gd name="T39" fmla="*/ 79 h 79"/>
                <a:gd name="T40" fmla="*/ 49 w 80"/>
                <a:gd name="T41" fmla="*/ 79 h 79"/>
                <a:gd name="T42" fmla="*/ 56 w 80"/>
                <a:gd name="T43" fmla="*/ 77 h 79"/>
                <a:gd name="T44" fmla="*/ 62 w 80"/>
                <a:gd name="T45" fmla="*/ 73 h 79"/>
                <a:gd name="T46" fmla="*/ 69 w 80"/>
                <a:gd name="T47" fmla="*/ 69 h 79"/>
                <a:gd name="T48" fmla="*/ 73 w 80"/>
                <a:gd name="T49" fmla="*/ 62 h 79"/>
                <a:gd name="T50" fmla="*/ 77 w 80"/>
                <a:gd name="T51" fmla="*/ 55 h 79"/>
                <a:gd name="T52" fmla="*/ 80 w 80"/>
                <a:gd name="T53" fmla="*/ 48 h 79"/>
                <a:gd name="T54" fmla="*/ 80 w 80"/>
                <a:gd name="T55" fmla="*/ 40 h 79"/>
                <a:gd name="T56" fmla="*/ 80 w 80"/>
                <a:gd name="T57" fmla="*/ 40 h 79"/>
                <a:gd name="T58" fmla="*/ 80 w 80"/>
                <a:gd name="T59" fmla="*/ 32 h 79"/>
                <a:gd name="T60" fmla="*/ 77 w 80"/>
                <a:gd name="T61" fmla="*/ 24 h 79"/>
                <a:gd name="T62" fmla="*/ 73 w 80"/>
                <a:gd name="T63" fmla="*/ 18 h 79"/>
                <a:gd name="T64" fmla="*/ 69 w 80"/>
                <a:gd name="T65" fmla="*/ 12 h 79"/>
                <a:gd name="T66" fmla="*/ 62 w 80"/>
                <a:gd name="T67" fmla="*/ 7 h 79"/>
                <a:gd name="T68" fmla="*/ 56 w 80"/>
                <a:gd name="T69" fmla="*/ 4 h 79"/>
                <a:gd name="T70" fmla="*/ 49 w 80"/>
                <a:gd name="T71" fmla="*/ 1 h 79"/>
                <a:gd name="T72" fmla="*/ 41 w 80"/>
                <a:gd name="T73" fmla="*/ 0 h 79"/>
                <a:gd name="T74" fmla="*/ 41 w 80"/>
                <a:gd name="T7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79">
                  <a:moveTo>
                    <a:pt x="41" y="0"/>
                  </a:moveTo>
                  <a:lnTo>
                    <a:pt x="41" y="0"/>
                  </a:lnTo>
                  <a:lnTo>
                    <a:pt x="33" y="1"/>
                  </a:lnTo>
                  <a:lnTo>
                    <a:pt x="25" y="4"/>
                  </a:lnTo>
                  <a:lnTo>
                    <a:pt x="18" y="7"/>
                  </a:lnTo>
                  <a:lnTo>
                    <a:pt x="13" y="12"/>
                  </a:lnTo>
                  <a:lnTo>
                    <a:pt x="7" y="18"/>
                  </a:lnTo>
                  <a:lnTo>
                    <a:pt x="4" y="24"/>
                  </a:lnTo>
                  <a:lnTo>
                    <a:pt x="2" y="32"/>
                  </a:lnTo>
                  <a:lnTo>
                    <a:pt x="0" y="40"/>
                  </a:lnTo>
                  <a:lnTo>
                    <a:pt x="0" y="40"/>
                  </a:lnTo>
                  <a:lnTo>
                    <a:pt x="2" y="48"/>
                  </a:lnTo>
                  <a:lnTo>
                    <a:pt x="4" y="55"/>
                  </a:lnTo>
                  <a:lnTo>
                    <a:pt x="7" y="62"/>
                  </a:lnTo>
                  <a:lnTo>
                    <a:pt x="13" y="69"/>
                  </a:lnTo>
                  <a:lnTo>
                    <a:pt x="18" y="73"/>
                  </a:lnTo>
                  <a:lnTo>
                    <a:pt x="25" y="77"/>
                  </a:lnTo>
                  <a:lnTo>
                    <a:pt x="33" y="79"/>
                  </a:lnTo>
                  <a:lnTo>
                    <a:pt x="41" y="79"/>
                  </a:lnTo>
                  <a:lnTo>
                    <a:pt x="41" y="79"/>
                  </a:lnTo>
                  <a:lnTo>
                    <a:pt x="49" y="79"/>
                  </a:lnTo>
                  <a:lnTo>
                    <a:pt x="56" y="77"/>
                  </a:lnTo>
                  <a:lnTo>
                    <a:pt x="62" y="73"/>
                  </a:lnTo>
                  <a:lnTo>
                    <a:pt x="69" y="69"/>
                  </a:lnTo>
                  <a:lnTo>
                    <a:pt x="73" y="62"/>
                  </a:lnTo>
                  <a:lnTo>
                    <a:pt x="77" y="55"/>
                  </a:lnTo>
                  <a:lnTo>
                    <a:pt x="80" y="48"/>
                  </a:lnTo>
                  <a:lnTo>
                    <a:pt x="80" y="40"/>
                  </a:lnTo>
                  <a:lnTo>
                    <a:pt x="80" y="40"/>
                  </a:lnTo>
                  <a:lnTo>
                    <a:pt x="80" y="32"/>
                  </a:lnTo>
                  <a:lnTo>
                    <a:pt x="77" y="24"/>
                  </a:lnTo>
                  <a:lnTo>
                    <a:pt x="73" y="18"/>
                  </a:lnTo>
                  <a:lnTo>
                    <a:pt x="69" y="12"/>
                  </a:lnTo>
                  <a:lnTo>
                    <a:pt x="62" y="7"/>
                  </a:lnTo>
                  <a:lnTo>
                    <a:pt x="56" y="4"/>
                  </a:lnTo>
                  <a:lnTo>
                    <a:pt x="49" y="1"/>
                  </a:lnTo>
                  <a:lnTo>
                    <a:pt x="41" y="0"/>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52" name="Freeform 137">
              <a:extLst>
                <a:ext uri="{FF2B5EF4-FFF2-40B4-BE49-F238E27FC236}">
                  <a16:creationId xmlns:a16="http://schemas.microsoft.com/office/drawing/2014/main" id="{7C2C5E80-F18A-41C0-B4B7-C896539558BE}"/>
                </a:ext>
              </a:extLst>
            </p:cNvPr>
            <p:cNvSpPr>
              <a:spLocks/>
            </p:cNvSpPr>
            <p:nvPr/>
          </p:nvSpPr>
          <p:spPr bwMode="auto">
            <a:xfrm>
              <a:off x="6936617" y="5849137"/>
              <a:ext cx="89267" cy="62535"/>
            </a:xfrm>
            <a:custGeom>
              <a:avLst/>
              <a:gdLst>
                <a:gd name="T0" fmla="*/ 51 w 102"/>
                <a:gd name="T1" fmla="*/ 100 h 100"/>
                <a:gd name="T2" fmla="*/ 51 w 102"/>
                <a:gd name="T3" fmla="*/ 100 h 100"/>
                <a:gd name="T4" fmla="*/ 60 w 102"/>
                <a:gd name="T5" fmla="*/ 99 h 100"/>
                <a:gd name="T6" fmla="*/ 69 w 102"/>
                <a:gd name="T7" fmla="*/ 96 h 100"/>
                <a:gd name="T8" fmla="*/ 79 w 102"/>
                <a:gd name="T9" fmla="*/ 92 h 100"/>
                <a:gd name="T10" fmla="*/ 86 w 102"/>
                <a:gd name="T11" fmla="*/ 86 h 100"/>
                <a:gd name="T12" fmla="*/ 92 w 102"/>
                <a:gd name="T13" fmla="*/ 78 h 100"/>
                <a:gd name="T14" fmla="*/ 98 w 102"/>
                <a:gd name="T15" fmla="*/ 69 h 100"/>
                <a:gd name="T16" fmla="*/ 100 w 102"/>
                <a:gd name="T17" fmla="*/ 60 h 100"/>
                <a:gd name="T18" fmla="*/ 102 w 102"/>
                <a:gd name="T19" fmla="*/ 49 h 100"/>
                <a:gd name="T20" fmla="*/ 102 w 102"/>
                <a:gd name="T21" fmla="*/ 49 h 100"/>
                <a:gd name="T22" fmla="*/ 100 w 102"/>
                <a:gd name="T23" fmla="*/ 40 h 100"/>
                <a:gd name="T24" fmla="*/ 98 w 102"/>
                <a:gd name="T25" fmla="*/ 30 h 100"/>
                <a:gd name="T26" fmla="*/ 92 w 102"/>
                <a:gd name="T27" fmla="*/ 21 h 100"/>
                <a:gd name="T28" fmla="*/ 86 w 102"/>
                <a:gd name="T29" fmla="*/ 14 h 100"/>
                <a:gd name="T30" fmla="*/ 79 w 102"/>
                <a:gd name="T31" fmla="*/ 8 h 100"/>
                <a:gd name="T32" fmla="*/ 69 w 102"/>
                <a:gd name="T33" fmla="*/ 4 h 100"/>
                <a:gd name="T34" fmla="*/ 60 w 102"/>
                <a:gd name="T35" fmla="*/ 0 h 100"/>
                <a:gd name="T36" fmla="*/ 51 w 102"/>
                <a:gd name="T37" fmla="*/ 0 h 100"/>
                <a:gd name="T38" fmla="*/ 51 w 102"/>
                <a:gd name="T39" fmla="*/ 0 h 100"/>
                <a:gd name="T40" fmla="*/ 40 w 102"/>
                <a:gd name="T41" fmla="*/ 0 h 100"/>
                <a:gd name="T42" fmla="*/ 30 w 102"/>
                <a:gd name="T43" fmla="*/ 4 h 100"/>
                <a:gd name="T44" fmla="*/ 22 w 102"/>
                <a:gd name="T45" fmla="*/ 8 h 100"/>
                <a:gd name="T46" fmla="*/ 14 w 102"/>
                <a:gd name="T47" fmla="*/ 14 h 100"/>
                <a:gd name="T48" fmla="*/ 8 w 102"/>
                <a:gd name="T49" fmla="*/ 21 h 100"/>
                <a:gd name="T50" fmla="*/ 4 w 102"/>
                <a:gd name="T51" fmla="*/ 30 h 100"/>
                <a:gd name="T52" fmla="*/ 1 w 102"/>
                <a:gd name="T53" fmla="*/ 40 h 100"/>
                <a:gd name="T54" fmla="*/ 0 w 102"/>
                <a:gd name="T55" fmla="*/ 49 h 100"/>
                <a:gd name="T56" fmla="*/ 0 w 102"/>
                <a:gd name="T57" fmla="*/ 49 h 100"/>
                <a:gd name="T58" fmla="*/ 1 w 102"/>
                <a:gd name="T59" fmla="*/ 60 h 100"/>
                <a:gd name="T60" fmla="*/ 4 w 102"/>
                <a:gd name="T61" fmla="*/ 69 h 100"/>
                <a:gd name="T62" fmla="*/ 8 w 102"/>
                <a:gd name="T63" fmla="*/ 78 h 100"/>
                <a:gd name="T64" fmla="*/ 14 w 102"/>
                <a:gd name="T65" fmla="*/ 86 h 100"/>
                <a:gd name="T66" fmla="*/ 22 w 102"/>
                <a:gd name="T67" fmla="*/ 92 h 100"/>
                <a:gd name="T68" fmla="*/ 30 w 102"/>
                <a:gd name="T69" fmla="*/ 96 h 100"/>
                <a:gd name="T70" fmla="*/ 40 w 102"/>
                <a:gd name="T71" fmla="*/ 99 h 100"/>
                <a:gd name="T72" fmla="*/ 51 w 102"/>
                <a:gd name="T73" fmla="*/ 100 h 100"/>
                <a:gd name="T74" fmla="*/ 51 w 102"/>
                <a:gd name="T7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100">
                  <a:moveTo>
                    <a:pt x="51" y="100"/>
                  </a:moveTo>
                  <a:lnTo>
                    <a:pt x="51" y="100"/>
                  </a:lnTo>
                  <a:lnTo>
                    <a:pt x="60" y="99"/>
                  </a:lnTo>
                  <a:lnTo>
                    <a:pt x="69" y="96"/>
                  </a:lnTo>
                  <a:lnTo>
                    <a:pt x="79" y="92"/>
                  </a:lnTo>
                  <a:lnTo>
                    <a:pt x="86" y="86"/>
                  </a:lnTo>
                  <a:lnTo>
                    <a:pt x="92" y="78"/>
                  </a:lnTo>
                  <a:lnTo>
                    <a:pt x="98" y="69"/>
                  </a:lnTo>
                  <a:lnTo>
                    <a:pt x="100" y="60"/>
                  </a:lnTo>
                  <a:lnTo>
                    <a:pt x="102" y="49"/>
                  </a:lnTo>
                  <a:lnTo>
                    <a:pt x="102" y="49"/>
                  </a:lnTo>
                  <a:lnTo>
                    <a:pt x="100" y="40"/>
                  </a:lnTo>
                  <a:lnTo>
                    <a:pt x="98" y="30"/>
                  </a:lnTo>
                  <a:lnTo>
                    <a:pt x="92" y="21"/>
                  </a:lnTo>
                  <a:lnTo>
                    <a:pt x="86" y="14"/>
                  </a:lnTo>
                  <a:lnTo>
                    <a:pt x="79" y="8"/>
                  </a:lnTo>
                  <a:lnTo>
                    <a:pt x="69" y="4"/>
                  </a:lnTo>
                  <a:lnTo>
                    <a:pt x="60" y="0"/>
                  </a:lnTo>
                  <a:lnTo>
                    <a:pt x="51" y="0"/>
                  </a:lnTo>
                  <a:lnTo>
                    <a:pt x="51" y="0"/>
                  </a:lnTo>
                  <a:lnTo>
                    <a:pt x="40" y="0"/>
                  </a:lnTo>
                  <a:lnTo>
                    <a:pt x="30" y="4"/>
                  </a:lnTo>
                  <a:lnTo>
                    <a:pt x="22" y="8"/>
                  </a:lnTo>
                  <a:lnTo>
                    <a:pt x="14" y="14"/>
                  </a:lnTo>
                  <a:lnTo>
                    <a:pt x="8" y="21"/>
                  </a:lnTo>
                  <a:lnTo>
                    <a:pt x="4" y="30"/>
                  </a:lnTo>
                  <a:lnTo>
                    <a:pt x="1" y="40"/>
                  </a:lnTo>
                  <a:lnTo>
                    <a:pt x="0" y="49"/>
                  </a:lnTo>
                  <a:lnTo>
                    <a:pt x="0" y="49"/>
                  </a:lnTo>
                  <a:lnTo>
                    <a:pt x="1" y="60"/>
                  </a:lnTo>
                  <a:lnTo>
                    <a:pt x="4" y="69"/>
                  </a:lnTo>
                  <a:lnTo>
                    <a:pt x="8" y="78"/>
                  </a:lnTo>
                  <a:lnTo>
                    <a:pt x="14" y="86"/>
                  </a:lnTo>
                  <a:lnTo>
                    <a:pt x="22" y="92"/>
                  </a:lnTo>
                  <a:lnTo>
                    <a:pt x="30" y="96"/>
                  </a:lnTo>
                  <a:lnTo>
                    <a:pt x="40" y="99"/>
                  </a:lnTo>
                  <a:lnTo>
                    <a:pt x="51" y="100"/>
                  </a:lnTo>
                  <a:lnTo>
                    <a:pt x="51" y="1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grpSp>
        <p:nvGrpSpPr>
          <p:cNvPr id="53" name="Group 266">
            <a:extLst>
              <a:ext uri="{FF2B5EF4-FFF2-40B4-BE49-F238E27FC236}">
                <a16:creationId xmlns:a16="http://schemas.microsoft.com/office/drawing/2014/main" id="{64C3E2CF-91C1-46D0-88D4-054BC2D5F905}"/>
              </a:ext>
            </a:extLst>
          </p:cNvPr>
          <p:cNvGrpSpPr>
            <a:grpSpLocks noChangeAspect="1"/>
          </p:cNvGrpSpPr>
          <p:nvPr/>
        </p:nvGrpSpPr>
        <p:grpSpPr bwMode="auto">
          <a:xfrm>
            <a:off x="401032" y="3933871"/>
            <a:ext cx="621792" cy="621792"/>
            <a:chOff x="1926" y="792"/>
            <a:chExt cx="340" cy="340"/>
          </a:xfrm>
          <a:solidFill>
            <a:schemeClr val="tx1"/>
          </a:solidFill>
        </p:grpSpPr>
        <p:sp>
          <p:nvSpPr>
            <p:cNvPr id="54" name="Freeform 267">
              <a:extLst>
                <a:ext uri="{FF2B5EF4-FFF2-40B4-BE49-F238E27FC236}">
                  <a16:creationId xmlns:a16="http://schemas.microsoft.com/office/drawing/2014/main" id="{89ED2A01-4B67-4AA7-A242-045E9AB270F4}"/>
                </a:ext>
              </a:extLst>
            </p:cNvPr>
            <p:cNvSpPr>
              <a:spLocks noEditPoints="1"/>
            </p:cNvSpPr>
            <p:nvPr/>
          </p:nvSpPr>
          <p:spPr bwMode="auto">
            <a:xfrm>
              <a:off x="1926" y="79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dirty="0">
                <a:ln>
                  <a:noFill/>
                </a:ln>
                <a:solidFill>
                  <a:prstClr val="black"/>
                </a:solidFill>
                <a:effectLst/>
                <a:uLnTx/>
                <a:uFillTx/>
                <a:ea typeface="ヒラギノ角ゴ ProN W3" charset="0"/>
                <a:cs typeface="+mn-cs"/>
                <a:sym typeface="Gotham Book" charset="0"/>
              </a:endParaRPr>
            </a:p>
          </p:txBody>
        </p:sp>
        <p:sp>
          <p:nvSpPr>
            <p:cNvPr id="55" name="Freeform 268">
              <a:extLst>
                <a:ext uri="{FF2B5EF4-FFF2-40B4-BE49-F238E27FC236}">
                  <a16:creationId xmlns:a16="http://schemas.microsoft.com/office/drawing/2014/main" id="{14BCEBCC-DA6B-4FFF-B8BC-FCF1F0D8EDC5}"/>
                </a:ext>
              </a:extLst>
            </p:cNvPr>
            <p:cNvSpPr>
              <a:spLocks noEditPoints="1"/>
            </p:cNvSpPr>
            <p:nvPr/>
          </p:nvSpPr>
          <p:spPr bwMode="auto">
            <a:xfrm>
              <a:off x="1996" y="875"/>
              <a:ext cx="196" cy="157"/>
            </a:xfrm>
            <a:custGeom>
              <a:avLst/>
              <a:gdLst>
                <a:gd name="T0" fmla="*/ 75 w 295"/>
                <a:gd name="T1" fmla="*/ 163 h 237"/>
                <a:gd name="T2" fmla="*/ 118 w 295"/>
                <a:gd name="T3" fmla="*/ 120 h 237"/>
                <a:gd name="T4" fmla="*/ 75 w 295"/>
                <a:gd name="T5" fmla="*/ 77 h 237"/>
                <a:gd name="T6" fmla="*/ 32 w 295"/>
                <a:gd name="T7" fmla="*/ 120 h 237"/>
                <a:gd name="T8" fmla="*/ 75 w 295"/>
                <a:gd name="T9" fmla="*/ 163 h 237"/>
                <a:gd name="T10" fmla="*/ 75 w 295"/>
                <a:gd name="T11" fmla="*/ 99 h 237"/>
                <a:gd name="T12" fmla="*/ 96 w 295"/>
                <a:gd name="T13" fmla="*/ 120 h 237"/>
                <a:gd name="T14" fmla="*/ 75 w 295"/>
                <a:gd name="T15" fmla="*/ 141 h 237"/>
                <a:gd name="T16" fmla="*/ 54 w 295"/>
                <a:gd name="T17" fmla="*/ 120 h 237"/>
                <a:gd name="T18" fmla="*/ 75 w 295"/>
                <a:gd name="T19" fmla="*/ 99 h 237"/>
                <a:gd name="T20" fmla="*/ 171 w 295"/>
                <a:gd name="T21" fmla="*/ 90 h 237"/>
                <a:gd name="T22" fmla="*/ 182 w 295"/>
                <a:gd name="T23" fmla="*/ 119 h 237"/>
                <a:gd name="T24" fmla="*/ 171 w 295"/>
                <a:gd name="T25" fmla="*/ 148 h 237"/>
                <a:gd name="T26" fmla="*/ 163 w 295"/>
                <a:gd name="T27" fmla="*/ 151 h 237"/>
                <a:gd name="T28" fmla="*/ 156 w 295"/>
                <a:gd name="T29" fmla="*/ 149 h 237"/>
                <a:gd name="T30" fmla="*/ 155 w 295"/>
                <a:gd name="T31" fmla="*/ 133 h 237"/>
                <a:gd name="T32" fmla="*/ 161 w 295"/>
                <a:gd name="T33" fmla="*/ 119 h 237"/>
                <a:gd name="T34" fmla="*/ 155 w 295"/>
                <a:gd name="T35" fmla="*/ 105 h 237"/>
                <a:gd name="T36" fmla="*/ 156 w 295"/>
                <a:gd name="T37" fmla="*/ 90 h 237"/>
                <a:gd name="T38" fmla="*/ 171 w 295"/>
                <a:gd name="T39" fmla="*/ 90 h 237"/>
                <a:gd name="T40" fmla="*/ 239 w 295"/>
                <a:gd name="T41" fmla="*/ 119 h 237"/>
                <a:gd name="T42" fmla="*/ 204 w 295"/>
                <a:gd name="T43" fmla="*/ 192 h 237"/>
                <a:gd name="T44" fmla="*/ 197 w 295"/>
                <a:gd name="T45" fmla="*/ 194 h 237"/>
                <a:gd name="T46" fmla="*/ 189 w 295"/>
                <a:gd name="T47" fmla="*/ 191 h 237"/>
                <a:gd name="T48" fmla="*/ 190 w 295"/>
                <a:gd name="T49" fmla="*/ 176 h 237"/>
                <a:gd name="T50" fmla="*/ 217 w 295"/>
                <a:gd name="T51" fmla="*/ 119 h 237"/>
                <a:gd name="T52" fmla="*/ 190 w 295"/>
                <a:gd name="T53" fmla="*/ 63 h 237"/>
                <a:gd name="T54" fmla="*/ 189 w 295"/>
                <a:gd name="T55" fmla="*/ 48 h 237"/>
                <a:gd name="T56" fmla="*/ 204 w 295"/>
                <a:gd name="T57" fmla="*/ 47 h 237"/>
                <a:gd name="T58" fmla="*/ 239 w 295"/>
                <a:gd name="T59" fmla="*/ 119 h 237"/>
                <a:gd name="T60" fmla="*/ 295 w 295"/>
                <a:gd name="T61" fmla="*/ 119 h 237"/>
                <a:gd name="T62" fmla="*/ 238 w 295"/>
                <a:gd name="T63" fmla="*/ 235 h 237"/>
                <a:gd name="T64" fmla="*/ 231 w 295"/>
                <a:gd name="T65" fmla="*/ 237 h 237"/>
                <a:gd name="T66" fmla="*/ 223 w 295"/>
                <a:gd name="T67" fmla="*/ 233 h 237"/>
                <a:gd name="T68" fmla="*/ 225 w 295"/>
                <a:gd name="T69" fmla="*/ 218 h 237"/>
                <a:gd name="T70" fmla="*/ 274 w 295"/>
                <a:gd name="T71" fmla="*/ 119 h 237"/>
                <a:gd name="T72" fmla="*/ 225 w 295"/>
                <a:gd name="T73" fmla="*/ 20 h 237"/>
                <a:gd name="T74" fmla="*/ 223 w 295"/>
                <a:gd name="T75" fmla="*/ 5 h 237"/>
                <a:gd name="T76" fmla="*/ 238 w 295"/>
                <a:gd name="T77" fmla="*/ 3 h 237"/>
                <a:gd name="T78" fmla="*/ 295 w 295"/>
                <a:gd name="T79" fmla="*/ 119 h 237"/>
                <a:gd name="T80" fmla="*/ 150 w 295"/>
                <a:gd name="T81" fmla="*/ 195 h 237"/>
                <a:gd name="T82" fmla="*/ 150 w 295"/>
                <a:gd name="T83" fmla="*/ 227 h 237"/>
                <a:gd name="T84" fmla="*/ 139 w 295"/>
                <a:gd name="T85" fmla="*/ 237 h 237"/>
                <a:gd name="T86" fmla="*/ 128 w 295"/>
                <a:gd name="T87" fmla="*/ 227 h 237"/>
                <a:gd name="T88" fmla="*/ 128 w 295"/>
                <a:gd name="T89" fmla="*/ 205 h 237"/>
                <a:gd name="T90" fmla="*/ 22 w 295"/>
                <a:gd name="T91" fmla="*/ 205 h 237"/>
                <a:gd name="T92" fmla="*/ 22 w 295"/>
                <a:gd name="T93" fmla="*/ 227 h 237"/>
                <a:gd name="T94" fmla="*/ 11 w 295"/>
                <a:gd name="T95" fmla="*/ 237 h 237"/>
                <a:gd name="T96" fmla="*/ 0 w 295"/>
                <a:gd name="T97" fmla="*/ 227 h 237"/>
                <a:gd name="T98" fmla="*/ 0 w 295"/>
                <a:gd name="T99" fmla="*/ 195 h 237"/>
                <a:gd name="T100" fmla="*/ 11 w 295"/>
                <a:gd name="T101" fmla="*/ 184 h 237"/>
                <a:gd name="T102" fmla="*/ 139 w 295"/>
                <a:gd name="T103" fmla="*/ 184 h 237"/>
                <a:gd name="T104" fmla="*/ 150 w 295"/>
                <a:gd name="T105" fmla="*/ 195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5" h="237">
                  <a:moveTo>
                    <a:pt x="75" y="163"/>
                  </a:moveTo>
                  <a:cubicBezTo>
                    <a:pt x="99" y="163"/>
                    <a:pt x="118" y="144"/>
                    <a:pt x="118" y="120"/>
                  </a:cubicBezTo>
                  <a:cubicBezTo>
                    <a:pt x="118" y="96"/>
                    <a:pt x="99" y="77"/>
                    <a:pt x="75" y="77"/>
                  </a:cubicBezTo>
                  <a:cubicBezTo>
                    <a:pt x="51" y="77"/>
                    <a:pt x="32" y="96"/>
                    <a:pt x="32" y="120"/>
                  </a:cubicBezTo>
                  <a:cubicBezTo>
                    <a:pt x="32" y="144"/>
                    <a:pt x="51" y="163"/>
                    <a:pt x="75" y="163"/>
                  </a:cubicBezTo>
                  <a:close/>
                  <a:moveTo>
                    <a:pt x="75" y="99"/>
                  </a:moveTo>
                  <a:cubicBezTo>
                    <a:pt x="87" y="99"/>
                    <a:pt x="96" y="108"/>
                    <a:pt x="96" y="120"/>
                  </a:cubicBezTo>
                  <a:cubicBezTo>
                    <a:pt x="96" y="132"/>
                    <a:pt x="87" y="141"/>
                    <a:pt x="75" y="141"/>
                  </a:cubicBezTo>
                  <a:cubicBezTo>
                    <a:pt x="63" y="141"/>
                    <a:pt x="54" y="132"/>
                    <a:pt x="54" y="120"/>
                  </a:cubicBezTo>
                  <a:cubicBezTo>
                    <a:pt x="54" y="108"/>
                    <a:pt x="63" y="99"/>
                    <a:pt x="75" y="99"/>
                  </a:cubicBezTo>
                  <a:close/>
                  <a:moveTo>
                    <a:pt x="171" y="90"/>
                  </a:moveTo>
                  <a:cubicBezTo>
                    <a:pt x="178" y="98"/>
                    <a:pt x="182" y="109"/>
                    <a:pt x="182" y="119"/>
                  </a:cubicBezTo>
                  <a:cubicBezTo>
                    <a:pt x="182" y="130"/>
                    <a:pt x="178" y="140"/>
                    <a:pt x="171" y="148"/>
                  </a:cubicBezTo>
                  <a:cubicBezTo>
                    <a:pt x="169" y="150"/>
                    <a:pt x="166" y="151"/>
                    <a:pt x="163" y="151"/>
                  </a:cubicBezTo>
                  <a:cubicBezTo>
                    <a:pt x="160" y="151"/>
                    <a:pt x="158" y="150"/>
                    <a:pt x="156" y="149"/>
                  </a:cubicBezTo>
                  <a:cubicBezTo>
                    <a:pt x="151" y="144"/>
                    <a:pt x="151" y="138"/>
                    <a:pt x="155" y="133"/>
                  </a:cubicBezTo>
                  <a:cubicBezTo>
                    <a:pt x="159" y="130"/>
                    <a:pt x="161" y="124"/>
                    <a:pt x="161" y="119"/>
                  </a:cubicBezTo>
                  <a:cubicBezTo>
                    <a:pt x="161" y="114"/>
                    <a:pt x="159" y="109"/>
                    <a:pt x="155" y="105"/>
                  </a:cubicBezTo>
                  <a:cubicBezTo>
                    <a:pt x="151" y="101"/>
                    <a:pt x="151" y="94"/>
                    <a:pt x="156" y="90"/>
                  </a:cubicBezTo>
                  <a:cubicBezTo>
                    <a:pt x="160" y="86"/>
                    <a:pt x="167" y="86"/>
                    <a:pt x="171" y="90"/>
                  </a:cubicBezTo>
                  <a:close/>
                  <a:moveTo>
                    <a:pt x="239" y="119"/>
                  </a:moveTo>
                  <a:cubicBezTo>
                    <a:pt x="239" y="147"/>
                    <a:pt x="226" y="174"/>
                    <a:pt x="204" y="192"/>
                  </a:cubicBezTo>
                  <a:cubicBezTo>
                    <a:pt x="202" y="194"/>
                    <a:pt x="200" y="194"/>
                    <a:pt x="197" y="194"/>
                  </a:cubicBezTo>
                  <a:cubicBezTo>
                    <a:pt x="194" y="194"/>
                    <a:pt x="191" y="193"/>
                    <a:pt x="189" y="191"/>
                  </a:cubicBezTo>
                  <a:cubicBezTo>
                    <a:pt x="185" y="186"/>
                    <a:pt x="186" y="179"/>
                    <a:pt x="190" y="176"/>
                  </a:cubicBezTo>
                  <a:cubicBezTo>
                    <a:pt x="207" y="161"/>
                    <a:pt x="217" y="141"/>
                    <a:pt x="217" y="119"/>
                  </a:cubicBezTo>
                  <a:cubicBezTo>
                    <a:pt x="217" y="98"/>
                    <a:pt x="207" y="77"/>
                    <a:pt x="190" y="63"/>
                  </a:cubicBezTo>
                  <a:cubicBezTo>
                    <a:pt x="186" y="59"/>
                    <a:pt x="185" y="52"/>
                    <a:pt x="189" y="48"/>
                  </a:cubicBezTo>
                  <a:cubicBezTo>
                    <a:pt x="193" y="43"/>
                    <a:pt x="200" y="43"/>
                    <a:pt x="204" y="47"/>
                  </a:cubicBezTo>
                  <a:cubicBezTo>
                    <a:pt x="226" y="65"/>
                    <a:pt x="239" y="91"/>
                    <a:pt x="239" y="119"/>
                  </a:cubicBezTo>
                  <a:close/>
                  <a:moveTo>
                    <a:pt x="295" y="119"/>
                  </a:moveTo>
                  <a:cubicBezTo>
                    <a:pt x="295" y="164"/>
                    <a:pt x="274" y="206"/>
                    <a:pt x="238" y="235"/>
                  </a:cubicBezTo>
                  <a:cubicBezTo>
                    <a:pt x="236" y="237"/>
                    <a:pt x="234" y="237"/>
                    <a:pt x="231" y="237"/>
                  </a:cubicBezTo>
                  <a:cubicBezTo>
                    <a:pt x="228" y="237"/>
                    <a:pt x="225" y="236"/>
                    <a:pt x="223" y="233"/>
                  </a:cubicBezTo>
                  <a:cubicBezTo>
                    <a:pt x="219" y="229"/>
                    <a:pt x="220" y="222"/>
                    <a:pt x="225" y="218"/>
                  </a:cubicBezTo>
                  <a:cubicBezTo>
                    <a:pt x="256" y="194"/>
                    <a:pt x="274" y="158"/>
                    <a:pt x="274" y="119"/>
                  </a:cubicBezTo>
                  <a:cubicBezTo>
                    <a:pt x="274" y="81"/>
                    <a:pt x="256" y="45"/>
                    <a:pt x="225" y="20"/>
                  </a:cubicBezTo>
                  <a:cubicBezTo>
                    <a:pt x="220" y="17"/>
                    <a:pt x="219" y="10"/>
                    <a:pt x="223" y="5"/>
                  </a:cubicBezTo>
                  <a:cubicBezTo>
                    <a:pt x="227" y="1"/>
                    <a:pt x="233" y="0"/>
                    <a:pt x="238" y="3"/>
                  </a:cubicBezTo>
                  <a:cubicBezTo>
                    <a:pt x="274" y="32"/>
                    <a:pt x="295" y="74"/>
                    <a:pt x="295" y="119"/>
                  </a:cubicBezTo>
                  <a:close/>
                  <a:moveTo>
                    <a:pt x="150" y="195"/>
                  </a:moveTo>
                  <a:cubicBezTo>
                    <a:pt x="150" y="227"/>
                    <a:pt x="150" y="227"/>
                    <a:pt x="150" y="227"/>
                  </a:cubicBezTo>
                  <a:cubicBezTo>
                    <a:pt x="150" y="233"/>
                    <a:pt x="145" y="237"/>
                    <a:pt x="139" y="237"/>
                  </a:cubicBezTo>
                  <a:cubicBezTo>
                    <a:pt x="133" y="237"/>
                    <a:pt x="128" y="233"/>
                    <a:pt x="128" y="227"/>
                  </a:cubicBezTo>
                  <a:cubicBezTo>
                    <a:pt x="128" y="205"/>
                    <a:pt x="128" y="205"/>
                    <a:pt x="128" y="205"/>
                  </a:cubicBezTo>
                  <a:cubicBezTo>
                    <a:pt x="22" y="205"/>
                    <a:pt x="22" y="205"/>
                    <a:pt x="22" y="205"/>
                  </a:cubicBezTo>
                  <a:cubicBezTo>
                    <a:pt x="22" y="227"/>
                    <a:pt x="22" y="227"/>
                    <a:pt x="22" y="227"/>
                  </a:cubicBezTo>
                  <a:cubicBezTo>
                    <a:pt x="22" y="233"/>
                    <a:pt x="17" y="237"/>
                    <a:pt x="11" y="237"/>
                  </a:cubicBezTo>
                  <a:cubicBezTo>
                    <a:pt x="5" y="237"/>
                    <a:pt x="0" y="233"/>
                    <a:pt x="0" y="227"/>
                  </a:cubicBezTo>
                  <a:cubicBezTo>
                    <a:pt x="0" y="195"/>
                    <a:pt x="0" y="195"/>
                    <a:pt x="0" y="195"/>
                  </a:cubicBezTo>
                  <a:cubicBezTo>
                    <a:pt x="0" y="189"/>
                    <a:pt x="5" y="184"/>
                    <a:pt x="11" y="184"/>
                  </a:cubicBezTo>
                  <a:cubicBezTo>
                    <a:pt x="139" y="184"/>
                    <a:pt x="139" y="184"/>
                    <a:pt x="139" y="184"/>
                  </a:cubicBezTo>
                  <a:cubicBezTo>
                    <a:pt x="145" y="184"/>
                    <a:pt x="150" y="189"/>
                    <a:pt x="150" y="19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dirty="0">
                <a:ln>
                  <a:noFill/>
                </a:ln>
                <a:solidFill>
                  <a:prstClr val="black"/>
                </a:solidFill>
                <a:effectLst/>
                <a:uLnTx/>
                <a:uFillTx/>
                <a:ea typeface="ヒラギノ角ゴ ProN W3" charset="0"/>
                <a:cs typeface="+mn-cs"/>
                <a:sym typeface="Gotham Book" charset="0"/>
              </a:endParaRPr>
            </a:p>
          </p:txBody>
        </p:sp>
      </p:grpSp>
      <p:grpSp>
        <p:nvGrpSpPr>
          <p:cNvPr id="7" name="Group 6">
            <a:extLst>
              <a:ext uri="{FF2B5EF4-FFF2-40B4-BE49-F238E27FC236}">
                <a16:creationId xmlns:a16="http://schemas.microsoft.com/office/drawing/2014/main" id="{AF0DC1E3-6A0A-4F27-855F-D69C73A2F3FB}"/>
              </a:ext>
            </a:extLst>
          </p:cNvPr>
          <p:cNvGrpSpPr/>
          <p:nvPr/>
        </p:nvGrpSpPr>
        <p:grpSpPr>
          <a:xfrm>
            <a:off x="4797600" y="3933871"/>
            <a:ext cx="621792" cy="621792"/>
            <a:chOff x="7342733" y="4525936"/>
            <a:chExt cx="520700" cy="525211"/>
          </a:xfrm>
        </p:grpSpPr>
        <p:sp>
          <p:nvSpPr>
            <p:cNvPr id="68" name="Freeform 905">
              <a:extLst>
                <a:ext uri="{FF2B5EF4-FFF2-40B4-BE49-F238E27FC236}">
                  <a16:creationId xmlns:a16="http://schemas.microsoft.com/office/drawing/2014/main" id="{8D76AD35-4845-45E8-9124-B5D6A028F497}"/>
                </a:ext>
              </a:extLst>
            </p:cNvPr>
            <p:cNvSpPr>
              <a:spLocks noEditPoints="1"/>
            </p:cNvSpPr>
            <p:nvPr/>
          </p:nvSpPr>
          <p:spPr bwMode="auto">
            <a:xfrm>
              <a:off x="7355896" y="4546535"/>
              <a:ext cx="493776" cy="504612"/>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dirty="0">
                <a:ln>
                  <a:noFill/>
                </a:ln>
                <a:solidFill>
                  <a:srgbClr val="FFFFFF"/>
                </a:solidFill>
                <a:effectLst/>
                <a:uLnTx/>
                <a:uFillTx/>
                <a:latin typeface="Open Sans"/>
                <a:ea typeface="+mn-ea"/>
                <a:cs typeface="+mn-cs"/>
              </a:endParaRPr>
            </a:p>
          </p:txBody>
        </p:sp>
        <p:grpSp>
          <p:nvGrpSpPr>
            <p:cNvPr id="69" name="Group 68">
              <a:extLst>
                <a:ext uri="{FF2B5EF4-FFF2-40B4-BE49-F238E27FC236}">
                  <a16:creationId xmlns:a16="http://schemas.microsoft.com/office/drawing/2014/main" id="{F9C41E18-0C62-4498-9B10-D76AE07DD448}"/>
                </a:ext>
              </a:extLst>
            </p:cNvPr>
            <p:cNvGrpSpPr>
              <a:grpSpLocks noChangeAspect="1"/>
            </p:cNvGrpSpPr>
            <p:nvPr/>
          </p:nvGrpSpPr>
          <p:grpSpPr>
            <a:xfrm>
              <a:off x="7342733" y="4525936"/>
              <a:ext cx="520700" cy="522288"/>
              <a:chOff x="11117263" y="4176713"/>
              <a:chExt cx="520700" cy="522288"/>
            </a:xfrm>
          </p:grpSpPr>
          <p:sp>
            <p:nvSpPr>
              <p:cNvPr id="70" name="Freeform 67">
                <a:extLst>
                  <a:ext uri="{FF2B5EF4-FFF2-40B4-BE49-F238E27FC236}">
                    <a16:creationId xmlns:a16="http://schemas.microsoft.com/office/drawing/2014/main" id="{E82099A8-651A-497E-A2D3-8A668890045F}"/>
                  </a:ext>
                </a:extLst>
              </p:cNvPr>
              <p:cNvSpPr>
                <a:spLocks noEditPoints="1"/>
              </p:cNvSpPr>
              <p:nvPr/>
            </p:nvSpPr>
            <p:spPr bwMode="auto">
              <a:xfrm>
                <a:off x="11117263" y="4176713"/>
                <a:ext cx="520700" cy="522288"/>
              </a:xfrm>
              <a:custGeom>
                <a:avLst/>
                <a:gdLst>
                  <a:gd name="T0" fmla="*/ 312 w 657"/>
                  <a:gd name="T1" fmla="*/ 657 h 658"/>
                  <a:gd name="T2" fmla="*/ 262 w 657"/>
                  <a:gd name="T3" fmla="*/ 652 h 658"/>
                  <a:gd name="T4" fmla="*/ 200 w 657"/>
                  <a:gd name="T5" fmla="*/ 633 h 658"/>
                  <a:gd name="T6" fmla="*/ 120 w 657"/>
                  <a:gd name="T7" fmla="*/ 583 h 658"/>
                  <a:gd name="T8" fmla="*/ 57 w 657"/>
                  <a:gd name="T9" fmla="*/ 513 h 658"/>
                  <a:gd name="T10" fmla="*/ 15 w 657"/>
                  <a:gd name="T11" fmla="*/ 427 h 658"/>
                  <a:gd name="T12" fmla="*/ 4 w 657"/>
                  <a:gd name="T13" fmla="*/ 379 h 658"/>
                  <a:gd name="T14" fmla="*/ 0 w 657"/>
                  <a:gd name="T15" fmla="*/ 329 h 658"/>
                  <a:gd name="T16" fmla="*/ 2 w 657"/>
                  <a:gd name="T17" fmla="*/ 296 h 658"/>
                  <a:gd name="T18" fmla="*/ 11 w 657"/>
                  <a:gd name="T19" fmla="*/ 247 h 658"/>
                  <a:gd name="T20" fmla="*/ 39 w 657"/>
                  <a:gd name="T21" fmla="*/ 172 h 658"/>
                  <a:gd name="T22" fmla="*/ 97 w 657"/>
                  <a:gd name="T23" fmla="*/ 97 h 658"/>
                  <a:gd name="T24" fmla="*/ 172 w 657"/>
                  <a:gd name="T25" fmla="*/ 41 h 658"/>
                  <a:gd name="T26" fmla="*/ 246 w 657"/>
                  <a:gd name="T27" fmla="*/ 11 h 658"/>
                  <a:gd name="T28" fmla="*/ 296 w 657"/>
                  <a:gd name="T29" fmla="*/ 3 h 658"/>
                  <a:gd name="T30" fmla="*/ 329 w 657"/>
                  <a:gd name="T31" fmla="*/ 0 h 658"/>
                  <a:gd name="T32" fmla="*/ 379 w 657"/>
                  <a:gd name="T33" fmla="*/ 4 h 658"/>
                  <a:gd name="T34" fmla="*/ 426 w 657"/>
                  <a:gd name="T35" fmla="*/ 15 h 658"/>
                  <a:gd name="T36" fmla="*/ 512 w 657"/>
                  <a:gd name="T37" fmla="*/ 57 h 658"/>
                  <a:gd name="T38" fmla="*/ 582 w 657"/>
                  <a:gd name="T39" fmla="*/ 120 h 658"/>
                  <a:gd name="T40" fmla="*/ 631 w 657"/>
                  <a:gd name="T41" fmla="*/ 202 h 658"/>
                  <a:gd name="T42" fmla="*/ 650 w 657"/>
                  <a:gd name="T43" fmla="*/ 263 h 658"/>
                  <a:gd name="T44" fmla="*/ 657 w 657"/>
                  <a:gd name="T45" fmla="*/ 312 h 658"/>
                  <a:gd name="T46" fmla="*/ 657 w 657"/>
                  <a:gd name="T47" fmla="*/ 347 h 658"/>
                  <a:gd name="T48" fmla="*/ 650 w 657"/>
                  <a:gd name="T49" fmla="*/ 395 h 658"/>
                  <a:gd name="T50" fmla="*/ 631 w 657"/>
                  <a:gd name="T51" fmla="*/ 457 h 658"/>
                  <a:gd name="T52" fmla="*/ 582 w 657"/>
                  <a:gd name="T53" fmla="*/ 539 h 658"/>
                  <a:gd name="T54" fmla="*/ 512 w 657"/>
                  <a:gd name="T55" fmla="*/ 602 h 658"/>
                  <a:gd name="T56" fmla="*/ 426 w 657"/>
                  <a:gd name="T57" fmla="*/ 644 h 658"/>
                  <a:gd name="T58" fmla="*/ 379 w 657"/>
                  <a:gd name="T59" fmla="*/ 654 h 658"/>
                  <a:gd name="T60" fmla="*/ 329 w 657"/>
                  <a:gd name="T61" fmla="*/ 658 h 658"/>
                  <a:gd name="T62" fmla="*/ 329 w 657"/>
                  <a:gd name="T63" fmla="*/ 38 h 658"/>
                  <a:gd name="T64" fmla="*/ 242 w 657"/>
                  <a:gd name="T65" fmla="*/ 51 h 658"/>
                  <a:gd name="T66" fmla="*/ 166 w 657"/>
                  <a:gd name="T67" fmla="*/ 88 h 658"/>
                  <a:gd name="T68" fmla="*/ 104 w 657"/>
                  <a:gd name="T69" fmla="*/ 144 h 658"/>
                  <a:gd name="T70" fmla="*/ 61 w 657"/>
                  <a:gd name="T71" fmla="*/ 216 h 658"/>
                  <a:gd name="T72" fmla="*/ 39 w 657"/>
                  <a:gd name="T73" fmla="*/ 300 h 658"/>
                  <a:gd name="T74" fmla="*/ 39 w 657"/>
                  <a:gd name="T75" fmla="*/ 359 h 658"/>
                  <a:gd name="T76" fmla="*/ 61 w 657"/>
                  <a:gd name="T77" fmla="*/ 442 h 658"/>
                  <a:gd name="T78" fmla="*/ 104 w 657"/>
                  <a:gd name="T79" fmla="*/ 515 h 658"/>
                  <a:gd name="T80" fmla="*/ 166 w 657"/>
                  <a:gd name="T81" fmla="*/ 571 h 658"/>
                  <a:gd name="T82" fmla="*/ 242 w 657"/>
                  <a:gd name="T83" fmla="*/ 607 h 658"/>
                  <a:gd name="T84" fmla="*/ 329 w 657"/>
                  <a:gd name="T85" fmla="*/ 621 h 658"/>
                  <a:gd name="T86" fmla="*/ 387 w 657"/>
                  <a:gd name="T87" fmla="*/ 614 h 658"/>
                  <a:gd name="T88" fmla="*/ 468 w 657"/>
                  <a:gd name="T89" fmla="*/ 586 h 658"/>
                  <a:gd name="T90" fmla="*/ 535 w 657"/>
                  <a:gd name="T91" fmla="*/ 535 h 658"/>
                  <a:gd name="T92" fmla="*/ 584 w 657"/>
                  <a:gd name="T93" fmla="*/ 468 h 658"/>
                  <a:gd name="T94" fmla="*/ 614 w 657"/>
                  <a:gd name="T95" fmla="*/ 388 h 658"/>
                  <a:gd name="T96" fmla="*/ 619 w 657"/>
                  <a:gd name="T97" fmla="*/ 329 h 658"/>
                  <a:gd name="T98" fmla="*/ 607 w 657"/>
                  <a:gd name="T99" fmla="*/ 243 h 658"/>
                  <a:gd name="T100" fmla="*/ 570 w 657"/>
                  <a:gd name="T101" fmla="*/ 167 h 658"/>
                  <a:gd name="T102" fmla="*/ 513 w 657"/>
                  <a:gd name="T103" fmla="*/ 105 h 658"/>
                  <a:gd name="T104" fmla="*/ 442 w 657"/>
                  <a:gd name="T105" fmla="*/ 61 h 658"/>
                  <a:gd name="T106" fmla="*/ 359 w 657"/>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8">
                    <a:moveTo>
                      <a:pt x="329" y="658"/>
                    </a:moveTo>
                    <a:lnTo>
                      <a:pt x="329" y="658"/>
                    </a:lnTo>
                    <a:lnTo>
                      <a:pt x="312" y="657"/>
                    </a:lnTo>
                    <a:lnTo>
                      <a:pt x="296" y="657"/>
                    </a:lnTo>
                    <a:lnTo>
                      <a:pt x="278" y="654"/>
                    </a:lnTo>
                    <a:lnTo>
                      <a:pt x="262" y="652"/>
                    </a:lnTo>
                    <a:lnTo>
                      <a:pt x="246" y="648"/>
                    </a:lnTo>
                    <a:lnTo>
                      <a:pt x="231" y="644"/>
                    </a:lnTo>
                    <a:lnTo>
                      <a:pt x="200" y="633"/>
                    </a:lnTo>
                    <a:lnTo>
                      <a:pt x="172" y="618"/>
                    </a:lnTo>
                    <a:lnTo>
                      <a:pt x="145" y="602"/>
                    </a:lnTo>
                    <a:lnTo>
                      <a:pt x="120" y="583"/>
                    </a:lnTo>
                    <a:lnTo>
                      <a:pt x="97" y="562"/>
                    </a:lnTo>
                    <a:lnTo>
                      <a:pt x="76" y="539"/>
                    </a:lnTo>
                    <a:lnTo>
                      <a:pt x="57" y="513"/>
                    </a:lnTo>
                    <a:lnTo>
                      <a:pt x="39" y="486"/>
                    </a:lnTo>
                    <a:lnTo>
                      <a:pt x="26" y="457"/>
                    </a:lnTo>
                    <a:lnTo>
                      <a:pt x="15" y="427"/>
                    </a:lnTo>
                    <a:lnTo>
                      <a:pt x="11" y="411"/>
                    </a:lnTo>
                    <a:lnTo>
                      <a:pt x="7" y="395"/>
                    </a:lnTo>
                    <a:lnTo>
                      <a:pt x="4" y="379"/>
                    </a:lnTo>
                    <a:lnTo>
                      <a:pt x="2" y="363"/>
                    </a:lnTo>
                    <a:lnTo>
                      <a:pt x="0" y="347"/>
                    </a:lnTo>
                    <a:lnTo>
                      <a:pt x="0" y="329"/>
                    </a:lnTo>
                    <a:lnTo>
                      <a:pt x="0" y="329"/>
                    </a:lnTo>
                    <a:lnTo>
                      <a:pt x="0" y="312"/>
                    </a:lnTo>
                    <a:lnTo>
                      <a:pt x="2" y="296"/>
                    </a:lnTo>
                    <a:lnTo>
                      <a:pt x="4" y="280"/>
                    </a:lnTo>
                    <a:lnTo>
                      <a:pt x="7" y="263"/>
                    </a:lnTo>
                    <a:lnTo>
                      <a:pt x="11" y="247"/>
                    </a:lnTo>
                    <a:lnTo>
                      <a:pt x="15" y="231"/>
                    </a:lnTo>
                    <a:lnTo>
                      <a:pt x="26" y="202"/>
                    </a:lnTo>
                    <a:lnTo>
                      <a:pt x="39" y="172"/>
                    </a:lnTo>
                    <a:lnTo>
                      <a:pt x="57" y="145"/>
                    </a:lnTo>
                    <a:lnTo>
                      <a:pt x="76" y="120"/>
                    </a:lnTo>
                    <a:lnTo>
                      <a:pt x="97" y="97"/>
                    </a:lnTo>
                    <a:lnTo>
                      <a:pt x="120" y="75"/>
                    </a:lnTo>
                    <a:lnTo>
                      <a:pt x="145" y="57"/>
                    </a:lnTo>
                    <a:lnTo>
                      <a:pt x="172" y="41"/>
                    </a:lnTo>
                    <a:lnTo>
                      <a:pt x="200" y="27"/>
                    </a:lnTo>
                    <a:lnTo>
                      <a:pt x="231" y="15"/>
                    </a:lnTo>
                    <a:lnTo>
                      <a:pt x="246" y="11"/>
                    </a:lnTo>
                    <a:lnTo>
                      <a:pt x="262" y="7"/>
                    </a:lnTo>
                    <a:lnTo>
                      <a:pt x="278" y="4"/>
                    </a:lnTo>
                    <a:lnTo>
                      <a:pt x="296" y="3"/>
                    </a:lnTo>
                    <a:lnTo>
                      <a:pt x="312" y="2"/>
                    </a:lnTo>
                    <a:lnTo>
                      <a:pt x="329" y="0"/>
                    </a:lnTo>
                    <a:lnTo>
                      <a:pt x="329" y="0"/>
                    </a:lnTo>
                    <a:lnTo>
                      <a:pt x="345" y="2"/>
                    </a:lnTo>
                    <a:lnTo>
                      <a:pt x="363" y="3"/>
                    </a:lnTo>
                    <a:lnTo>
                      <a:pt x="379" y="4"/>
                    </a:lnTo>
                    <a:lnTo>
                      <a:pt x="395" y="7"/>
                    </a:lnTo>
                    <a:lnTo>
                      <a:pt x="411" y="11"/>
                    </a:lnTo>
                    <a:lnTo>
                      <a:pt x="426" y="15"/>
                    </a:lnTo>
                    <a:lnTo>
                      <a:pt x="457" y="27"/>
                    </a:lnTo>
                    <a:lnTo>
                      <a:pt x="485" y="41"/>
                    </a:lnTo>
                    <a:lnTo>
                      <a:pt x="512" y="57"/>
                    </a:lnTo>
                    <a:lnTo>
                      <a:pt x="538" y="75"/>
                    </a:lnTo>
                    <a:lnTo>
                      <a:pt x="562" y="97"/>
                    </a:lnTo>
                    <a:lnTo>
                      <a:pt x="582" y="120"/>
                    </a:lnTo>
                    <a:lnTo>
                      <a:pt x="601" y="145"/>
                    </a:lnTo>
                    <a:lnTo>
                      <a:pt x="618" y="172"/>
                    </a:lnTo>
                    <a:lnTo>
                      <a:pt x="631" y="202"/>
                    </a:lnTo>
                    <a:lnTo>
                      <a:pt x="642" y="231"/>
                    </a:lnTo>
                    <a:lnTo>
                      <a:pt x="648" y="247"/>
                    </a:lnTo>
                    <a:lnTo>
                      <a:pt x="650" y="263"/>
                    </a:lnTo>
                    <a:lnTo>
                      <a:pt x="654" y="280"/>
                    </a:lnTo>
                    <a:lnTo>
                      <a:pt x="656" y="296"/>
                    </a:lnTo>
                    <a:lnTo>
                      <a:pt x="657" y="312"/>
                    </a:lnTo>
                    <a:lnTo>
                      <a:pt x="657" y="329"/>
                    </a:lnTo>
                    <a:lnTo>
                      <a:pt x="657" y="329"/>
                    </a:lnTo>
                    <a:lnTo>
                      <a:pt x="657" y="347"/>
                    </a:lnTo>
                    <a:lnTo>
                      <a:pt x="656" y="363"/>
                    </a:lnTo>
                    <a:lnTo>
                      <a:pt x="654" y="379"/>
                    </a:lnTo>
                    <a:lnTo>
                      <a:pt x="650" y="395"/>
                    </a:lnTo>
                    <a:lnTo>
                      <a:pt x="648" y="411"/>
                    </a:lnTo>
                    <a:lnTo>
                      <a:pt x="642" y="427"/>
                    </a:lnTo>
                    <a:lnTo>
                      <a:pt x="631" y="457"/>
                    </a:lnTo>
                    <a:lnTo>
                      <a:pt x="618" y="486"/>
                    </a:lnTo>
                    <a:lnTo>
                      <a:pt x="601" y="513"/>
                    </a:lnTo>
                    <a:lnTo>
                      <a:pt x="582" y="539"/>
                    </a:lnTo>
                    <a:lnTo>
                      <a:pt x="562" y="562"/>
                    </a:lnTo>
                    <a:lnTo>
                      <a:pt x="538" y="583"/>
                    </a:lnTo>
                    <a:lnTo>
                      <a:pt x="512" y="602"/>
                    </a:lnTo>
                    <a:lnTo>
                      <a:pt x="485" y="618"/>
                    </a:lnTo>
                    <a:lnTo>
                      <a:pt x="457" y="633"/>
                    </a:lnTo>
                    <a:lnTo>
                      <a:pt x="426" y="644"/>
                    </a:lnTo>
                    <a:lnTo>
                      <a:pt x="411" y="648"/>
                    </a:lnTo>
                    <a:lnTo>
                      <a:pt x="395" y="652"/>
                    </a:lnTo>
                    <a:lnTo>
                      <a:pt x="379" y="654"/>
                    </a:lnTo>
                    <a:lnTo>
                      <a:pt x="363" y="657"/>
                    </a:lnTo>
                    <a:lnTo>
                      <a:pt x="345" y="657"/>
                    </a:lnTo>
                    <a:lnTo>
                      <a:pt x="329" y="658"/>
                    </a:lnTo>
                    <a:lnTo>
                      <a:pt x="329" y="658"/>
                    </a:lnTo>
                    <a:close/>
                    <a:moveTo>
                      <a:pt x="329" y="38"/>
                    </a:moveTo>
                    <a:lnTo>
                      <a:pt x="329" y="38"/>
                    </a:lnTo>
                    <a:lnTo>
                      <a:pt x="299" y="39"/>
                    </a:lnTo>
                    <a:lnTo>
                      <a:pt x="270" y="45"/>
                    </a:lnTo>
                    <a:lnTo>
                      <a:pt x="242" y="51"/>
                    </a:lnTo>
                    <a:lnTo>
                      <a:pt x="215" y="61"/>
                    </a:lnTo>
                    <a:lnTo>
                      <a:pt x="190" y="73"/>
                    </a:lnTo>
                    <a:lnTo>
                      <a:pt x="166" y="88"/>
                    </a:lnTo>
                    <a:lnTo>
                      <a:pt x="144" y="105"/>
                    </a:lnTo>
                    <a:lnTo>
                      <a:pt x="123" y="124"/>
                    </a:lnTo>
                    <a:lnTo>
                      <a:pt x="104" y="144"/>
                    </a:lnTo>
                    <a:lnTo>
                      <a:pt x="88" y="167"/>
                    </a:lnTo>
                    <a:lnTo>
                      <a:pt x="73" y="191"/>
                    </a:lnTo>
                    <a:lnTo>
                      <a:pt x="61" y="216"/>
                    </a:lnTo>
                    <a:lnTo>
                      <a:pt x="51" y="243"/>
                    </a:lnTo>
                    <a:lnTo>
                      <a:pt x="43" y="270"/>
                    </a:lnTo>
                    <a:lnTo>
                      <a:pt x="39" y="300"/>
                    </a:lnTo>
                    <a:lnTo>
                      <a:pt x="38" y="329"/>
                    </a:lnTo>
                    <a:lnTo>
                      <a:pt x="38" y="329"/>
                    </a:lnTo>
                    <a:lnTo>
                      <a:pt x="39" y="359"/>
                    </a:lnTo>
                    <a:lnTo>
                      <a:pt x="43" y="388"/>
                    </a:lnTo>
                    <a:lnTo>
                      <a:pt x="51" y="415"/>
                    </a:lnTo>
                    <a:lnTo>
                      <a:pt x="61" y="442"/>
                    </a:lnTo>
                    <a:lnTo>
                      <a:pt x="73" y="468"/>
                    </a:lnTo>
                    <a:lnTo>
                      <a:pt x="88" y="492"/>
                    </a:lnTo>
                    <a:lnTo>
                      <a:pt x="104" y="515"/>
                    </a:lnTo>
                    <a:lnTo>
                      <a:pt x="123" y="535"/>
                    </a:lnTo>
                    <a:lnTo>
                      <a:pt x="144" y="554"/>
                    </a:lnTo>
                    <a:lnTo>
                      <a:pt x="166" y="571"/>
                    </a:lnTo>
                    <a:lnTo>
                      <a:pt x="190" y="586"/>
                    </a:lnTo>
                    <a:lnTo>
                      <a:pt x="215" y="598"/>
                    </a:lnTo>
                    <a:lnTo>
                      <a:pt x="242" y="607"/>
                    </a:lnTo>
                    <a:lnTo>
                      <a:pt x="270" y="614"/>
                    </a:lnTo>
                    <a:lnTo>
                      <a:pt x="299" y="619"/>
                    </a:lnTo>
                    <a:lnTo>
                      <a:pt x="329" y="621"/>
                    </a:lnTo>
                    <a:lnTo>
                      <a:pt x="329" y="621"/>
                    </a:lnTo>
                    <a:lnTo>
                      <a:pt x="359" y="619"/>
                    </a:lnTo>
                    <a:lnTo>
                      <a:pt x="387" y="614"/>
                    </a:lnTo>
                    <a:lnTo>
                      <a:pt x="415" y="607"/>
                    </a:lnTo>
                    <a:lnTo>
                      <a:pt x="442" y="598"/>
                    </a:lnTo>
                    <a:lnTo>
                      <a:pt x="468" y="586"/>
                    </a:lnTo>
                    <a:lnTo>
                      <a:pt x="492" y="571"/>
                    </a:lnTo>
                    <a:lnTo>
                      <a:pt x="513" y="554"/>
                    </a:lnTo>
                    <a:lnTo>
                      <a:pt x="535" y="535"/>
                    </a:lnTo>
                    <a:lnTo>
                      <a:pt x="554" y="515"/>
                    </a:lnTo>
                    <a:lnTo>
                      <a:pt x="570" y="492"/>
                    </a:lnTo>
                    <a:lnTo>
                      <a:pt x="584" y="468"/>
                    </a:lnTo>
                    <a:lnTo>
                      <a:pt x="597" y="442"/>
                    </a:lnTo>
                    <a:lnTo>
                      <a:pt x="607" y="415"/>
                    </a:lnTo>
                    <a:lnTo>
                      <a:pt x="614" y="388"/>
                    </a:lnTo>
                    <a:lnTo>
                      <a:pt x="618" y="359"/>
                    </a:lnTo>
                    <a:lnTo>
                      <a:pt x="619" y="329"/>
                    </a:lnTo>
                    <a:lnTo>
                      <a:pt x="619" y="329"/>
                    </a:lnTo>
                    <a:lnTo>
                      <a:pt x="618" y="300"/>
                    </a:lnTo>
                    <a:lnTo>
                      <a:pt x="614" y="270"/>
                    </a:lnTo>
                    <a:lnTo>
                      <a:pt x="607" y="243"/>
                    </a:lnTo>
                    <a:lnTo>
                      <a:pt x="597" y="216"/>
                    </a:lnTo>
                    <a:lnTo>
                      <a:pt x="584" y="191"/>
                    </a:lnTo>
                    <a:lnTo>
                      <a:pt x="570" y="167"/>
                    </a:lnTo>
                    <a:lnTo>
                      <a:pt x="554" y="144"/>
                    </a:lnTo>
                    <a:lnTo>
                      <a:pt x="535" y="124"/>
                    </a:lnTo>
                    <a:lnTo>
                      <a:pt x="513" y="105"/>
                    </a:lnTo>
                    <a:lnTo>
                      <a:pt x="492" y="88"/>
                    </a:lnTo>
                    <a:lnTo>
                      <a:pt x="468" y="73"/>
                    </a:lnTo>
                    <a:lnTo>
                      <a:pt x="442" y="61"/>
                    </a:lnTo>
                    <a:lnTo>
                      <a:pt x="415" y="51"/>
                    </a:lnTo>
                    <a:lnTo>
                      <a:pt x="387" y="45"/>
                    </a:lnTo>
                    <a:lnTo>
                      <a:pt x="359"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1" name="Freeform 254">
                <a:extLst>
                  <a:ext uri="{FF2B5EF4-FFF2-40B4-BE49-F238E27FC236}">
                    <a16:creationId xmlns:a16="http://schemas.microsoft.com/office/drawing/2014/main" id="{A7E01A59-C986-43CA-9A56-8533DA9920FD}"/>
                  </a:ext>
                </a:extLst>
              </p:cNvPr>
              <p:cNvSpPr>
                <a:spLocks/>
              </p:cNvSpPr>
              <p:nvPr/>
            </p:nvSpPr>
            <p:spPr bwMode="auto">
              <a:xfrm>
                <a:off x="11303001" y="4319588"/>
                <a:ext cx="174625" cy="204788"/>
              </a:xfrm>
              <a:custGeom>
                <a:avLst/>
                <a:gdLst>
                  <a:gd name="T0" fmla="*/ 217 w 221"/>
                  <a:gd name="T1" fmla="*/ 0 h 258"/>
                  <a:gd name="T2" fmla="*/ 4 w 221"/>
                  <a:gd name="T3" fmla="*/ 0 h 258"/>
                  <a:gd name="T4" fmla="*/ 4 w 221"/>
                  <a:gd name="T5" fmla="*/ 0 h 258"/>
                  <a:gd name="T6" fmla="*/ 2 w 221"/>
                  <a:gd name="T7" fmla="*/ 2 h 258"/>
                  <a:gd name="T8" fmla="*/ 0 w 221"/>
                  <a:gd name="T9" fmla="*/ 6 h 258"/>
                  <a:gd name="T10" fmla="*/ 0 w 221"/>
                  <a:gd name="T11" fmla="*/ 24 h 258"/>
                  <a:gd name="T12" fmla="*/ 0 w 221"/>
                  <a:gd name="T13" fmla="*/ 24 h 258"/>
                  <a:gd name="T14" fmla="*/ 2 w 221"/>
                  <a:gd name="T15" fmla="*/ 27 h 258"/>
                  <a:gd name="T16" fmla="*/ 4 w 221"/>
                  <a:gd name="T17" fmla="*/ 28 h 258"/>
                  <a:gd name="T18" fmla="*/ 194 w 221"/>
                  <a:gd name="T19" fmla="*/ 28 h 258"/>
                  <a:gd name="T20" fmla="*/ 194 w 221"/>
                  <a:gd name="T21" fmla="*/ 254 h 258"/>
                  <a:gd name="T22" fmla="*/ 194 w 221"/>
                  <a:gd name="T23" fmla="*/ 254 h 258"/>
                  <a:gd name="T24" fmla="*/ 194 w 221"/>
                  <a:gd name="T25" fmla="*/ 257 h 258"/>
                  <a:gd name="T26" fmla="*/ 198 w 221"/>
                  <a:gd name="T27" fmla="*/ 258 h 258"/>
                  <a:gd name="T28" fmla="*/ 217 w 221"/>
                  <a:gd name="T29" fmla="*/ 258 h 258"/>
                  <a:gd name="T30" fmla="*/ 217 w 221"/>
                  <a:gd name="T31" fmla="*/ 258 h 258"/>
                  <a:gd name="T32" fmla="*/ 219 w 221"/>
                  <a:gd name="T33" fmla="*/ 257 h 258"/>
                  <a:gd name="T34" fmla="*/ 221 w 221"/>
                  <a:gd name="T35" fmla="*/ 254 h 258"/>
                  <a:gd name="T36" fmla="*/ 221 w 221"/>
                  <a:gd name="T37" fmla="*/ 6 h 258"/>
                  <a:gd name="T38" fmla="*/ 221 w 221"/>
                  <a:gd name="T39" fmla="*/ 6 h 258"/>
                  <a:gd name="T40" fmla="*/ 219 w 221"/>
                  <a:gd name="T41" fmla="*/ 2 h 258"/>
                  <a:gd name="T42" fmla="*/ 217 w 221"/>
                  <a:gd name="T43" fmla="*/ 0 h 258"/>
                  <a:gd name="T44" fmla="*/ 217 w 221"/>
                  <a:gd name="T45" fmla="*/ 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 h="258">
                    <a:moveTo>
                      <a:pt x="217" y="0"/>
                    </a:moveTo>
                    <a:lnTo>
                      <a:pt x="4" y="0"/>
                    </a:lnTo>
                    <a:lnTo>
                      <a:pt x="4" y="0"/>
                    </a:lnTo>
                    <a:lnTo>
                      <a:pt x="2" y="2"/>
                    </a:lnTo>
                    <a:lnTo>
                      <a:pt x="0" y="6"/>
                    </a:lnTo>
                    <a:lnTo>
                      <a:pt x="0" y="24"/>
                    </a:lnTo>
                    <a:lnTo>
                      <a:pt x="0" y="24"/>
                    </a:lnTo>
                    <a:lnTo>
                      <a:pt x="2" y="27"/>
                    </a:lnTo>
                    <a:lnTo>
                      <a:pt x="4" y="28"/>
                    </a:lnTo>
                    <a:lnTo>
                      <a:pt x="194" y="28"/>
                    </a:lnTo>
                    <a:lnTo>
                      <a:pt x="194" y="254"/>
                    </a:lnTo>
                    <a:lnTo>
                      <a:pt x="194" y="254"/>
                    </a:lnTo>
                    <a:lnTo>
                      <a:pt x="194" y="257"/>
                    </a:lnTo>
                    <a:lnTo>
                      <a:pt x="198" y="258"/>
                    </a:lnTo>
                    <a:lnTo>
                      <a:pt x="217" y="258"/>
                    </a:lnTo>
                    <a:lnTo>
                      <a:pt x="217" y="258"/>
                    </a:lnTo>
                    <a:lnTo>
                      <a:pt x="219" y="257"/>
                    </a:lnTo>
                    <a:lnTo>
                      <a:pt x="221" y="254"/>
                    </a:lnTo>
                    <a:lnTo>
                      <a:pt x="221" y="6"/>
                    </a:lnTo>
                    <a:lnTo>
                      <a:pt x="221" y="6"/>
                    </a:lnTo>
                    <a:lnTo>
                      <a:pt x="219" y="2"/>
                    </a:lnTo>
                    <a:lnTo>
                      <a:pt x="217" y="0"/>
                    </a:lnTo>
                    <a:lnTo>
                      <a:pt x="21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2" name="Freeform 255">
                <a:extLst>
                  <a:ext uri="{FF2B5EF4-FFF2-40B4-BE49-F238E27FC236}">
                    <a16:creationId xmlns:a16="http://schemas.microsoft.com/office/drawing/2014/main" id="{C39EF5AD-9160-4E3A-AD82-D5F3F8E043F6}"/>
                  </a:ext>
                </a:extLst>
              </p:cNvPr>
              <p:cNvSpPr>
                <a:spLocks noEditPoints="1"/>
              </p:cNvSpPr>
              <p:nvPr/>
            </p:nvSpPr>
            <p:spPr bwMode="auto">
              <a:xfrm>
                <a:off x="11272838" y="4357688"/>
                <a:ext cx="168275" cy="198438"/>
              </a:xfrm>
              <a:custGeom>
                <a:avLst/>
                <a:gdLst>
                  <a:gd name="T0" fmla="*/ 6 w 213"/>
                  <a:gd name="T1" fmla="*/ 0 h 248"/>
                  <a:gd name="T2" fmla="*/ 2 w 213"/>
                  <a:gd name="T3" fmla="*/ 1 h 248"/>
                  <a:gd name="T4" fmla="*/ 0 w 213"/>
                  <a:gd name="T5" fmla="*/ 243 h 248"/>
                  <a:gd name="T6" fmla="*/ 2 w 213"/>
                  <a:gd name="T7" fmla="*/ 247 h 248"/>
                  <a:gd name="T8" fmla="*/ 207 w 213"/>
                  <a:gd name="T9" fmla="*/ 248 h 248"/>
                  <a:gd name="T10" fmla="*/ 211 w 213"/>
                  <a:gd name="T11" fmla="*/ 247 h 248"/>
                  <a:gd name="T12" fmla="*/ 213 w 213"/>
                  <a:gd name="T13" fmla="*/ 4 h 248"/>
                  <a:gd name="T14" fmla="*/ 211 w 213"/>
                  <a:gd name="T15" fmla="*/ 1 h 248"/>
                  <a:gd name="T16" fmla="*/ 207 w 213"/>
                  <a:gd name="T17" fmla="*/ 0 h 248"/>
                  <a:gd name="T18" fmla="*/ 47 w 213"/>
                  <a:gd name="T19" fmla="*/ 177 h 248"/>
                  <a:gd name="T20" fmla="*/ 43 w 213"/>
                  <a:gd name="T21" fmla="*/ 177 h 248"/>
                  <a:gd name="T22" fmla="*/ 39 w 213"/>
                  <a:gd name="T23" fmla="*/ 173 h 248"/>
                  <a:gd name="T24" fmla="*/ 39 w 213"/>
                  <a:gd name="T25" fmla="*/ 169 h 248"/>
                  <a:gd name="T26" fmla="*/ 41 w 213"/>
                  <a:gd name="T27" fmla="*/ 163 h 248"/>
                  <a:gd name="T28" fmla="*/ 47 w 213"/>
                  <a:gd name="T29" fmla="*/ 161 h 248"/>
                  <a:gd name="T30" fmla="*/ 88 w 213"/>
                  <a:gd name="T31" fmla="*/ 161 h 248"/>
                  <a:gd name="T32" fmla="*/ 94 w 213"/>
                  <a:gd name="T33" fmla="*/ 163 h 248"/>
                  <a:gd name="T34" fmla="*/ 96 w 213"/>
                  <a:gd name="T35" fmla="*/ 169 h 248"/>
                  <a:gd name="T36" fmla="*/ 96 w 213"/>
                  <a:gd name="T37" fmla="*/ 173 h 248"/>
                  <a:gd name="T38" fmla="*/ 92 w 213"/>
                  <a:gd name="T39" fmla="*/ 177 h 248"/>
                  <a:gd name="T40" fmla="*/ 88 w 213"/>
                  <a:gd name="T41" fmla="*/ 177 h 248"/>
                  <a:gd name="T42" fmla="*/ 47 w 213"/>
                  <a:gd name="T43" fmla="*/ 131 h 248"/>
                  <a:gd name="T44" fmla="*/ 43 w 213"/>
                  <a:gd name="T45" fmla="*/ 131 h 248"/>
                  <a:gd name="T46" fmla="*/ 39 w 213"/>
                  <a:gd name="T47" fmla="*/ 127 h 248"/>
                  <a:gd name="T48" fmla="*/ 39 w 213"/>
                  <a:gd name="T49" fmla="*/ 123 h 248"/>
                  <a:gd name="T50" fmla="*/ 41 w 213"/>
                  <a:gd name="T51" fmla="*/ 118 h 248"/>
                  <a:gd name="T52" fmla="*/ 47 w 213"/>
                  <a:gd name="T53" fmla="*/ 115 h 248"/>
                  <a:gd name="T54" fmla="*/ 162 w 213"/>
                  <a:gd name="T55" fmla="*/ 115 h 248"/>
                  <a:gd name="T56" fmla="*/ 167 w 213"/>
                  <a:gd name="T57" fmla="*/ 118 h 248"/>
                  <a:gd name="T58" fmla="*/ 170 w 213"/>
                  <a:gd name="T59" fmla="*/ 123 h 248"/>
                  <a:gd name="T60" fmla="*/ 170 w 213"/>
                  <a:gd name="T61" fmla="*/ 127 h 248"/>
                  <a:gd name="T62" fmla="*/ 164 w 213"/>
                  <a:gd name="T63" fmla="*/ 131 h 248"/>
                  <a:gd name="T64" fmla="*/ 162 w 213"/>
                  <a:gd name="T65" fmla="*/ 131 h 248"/>
                  <a:gd name="T66" fmla="*/ 47 w 213"/>
                  <a:gd name="T67" fmla="*/ 86 h 248"/>
                  <a:gd name="T68" fmla="*/ 43 w 213"/>
                  <a:gd name="T69" fmla="*/ 86 h 248"/>
                  <a:gd name="T70" fmla="*/ 39 w 213"/>
                  <a:gd name="T71" fmla="*/ 80 h 248"/>
                  <a:gd name="T72" fmla="*/ 39 w 213"/>
                  <a:gd name="T73" fmla="*/ 77 h 248"/>
                  <a:gd name="T74" fmla="*/ 41 w 213"/>
                  <a:gd name="T75" fmla="*/ 72 h 248"/>
                  <a:gd name="T76" fmla="*/ 47 w 213"/>
                  <a:gd name="T77" fmla="*/ 69 h 248"/>
                  <a:gd name="T78" fmla="*/ 162 w 213"/>
                  <a:gd name="T79" fmla="*/ 69 h 248"/>
                  <a:gd name="T80" fmla="*/ 167 w 213"/>
                  <a:gd name="T81" fmla="*/ 72 h 248"/>
                  <a:gd name="T82" fmla="*/ 170 w 213"/>
                  <a:gd name="T83" fmla="*/ 77 h 248"/>
                  <a:gd name="T84" fmla="*/ 170 w 213"/>
                  <a:gd name="T85" fmla="*/ 80 h 248"/>
                  <a:gd name="T86" fmla="*/ 164 w 213"/>
                  <a:gd name="T87" fmla="*/ 86 h 248"/>
                  <a:gd name="T88" fmla="*/ 162 w 213"/>
                  <a:gd name="T89" fmla="*/ 8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3" h="248">
                    <a:moveTo>
                      <a:pt x="207" y="0"/>
                    </a:moveTo>
                    <a:lnTo>
                      <a:pt x="6" y="0"/>
                    </a:lnTo>
                    <a:lnTo>
                      <a:pt x="6" y="0"/>
                    </a:lnTo>
                    <a:lnTo>
                      <a:pt x="2" y="1"/>
                    </a:lnTo>
                    <a:lnTo>
                      <a:pt x="0" y="4"/>
                    </a:lnTo>
                    <a:lnTo>
                      <a:pt x="0" y="243"/>
                    </a:lnTo>
                    <a:lnTo>
                      <a:pt x="0" y="243"/>
                    </a:lnTo>
                    <a:lnTo>
                      <a:pt x="2" y="247"/>
                    </a:lnTo>
                    <a:lnTo>
                      <a:pt x="6" y="248"/>
                    </a:lnTo>
                    <a:lnTo>
                      <a:pt x="207" y="248"/>
                    </a:lnTo>
                    <a:lnTo>
                      <a:pt x="207" y="248"/>
                    </a:lnTo>
                    <a:lnTo>
                      <a:pt x="211" y="247"/>
                    </a:lnTo>
                    <a:lnTo>
                      <a:pt x="213" y="243"/>
                    </a:lnTo>
                    <a:lnTo>
                      <a:pt x="213" y="4"/>
                    </a:lnTo>
                    <a:lnTo>
                      <a:pt x="213" y="4"/>
                    </a:lnTo>
                    <a:lnTo>
                      <a:pt x="211" y="1"/>
                    </a:lnTo>
                    <a:lnTo>
                      <a:pt x="207" y="0"/>
                    </a:lnTo>
                    <a:lnTo>
                      <a:pt x="207" y="0"/>
                    </a:lnTo>
                    <a:close/>
                    <a:moveTo>
                      <a:pt x="88" y="177"/>
                    </a:moveTo>
                    <a:lnTo>
                      <a:pt x="47" y="177"/>
                    </a:lnTo>
                    <a:lnTo>
                      <a:pt x="47" y="177"/>
                    </a:lnTo>
                    <a:lnTo>
                      <a:pt x="43" y="177"/>
                    </a:lnTo>
                    <a:lnTo>
                      <a:pt x="41" y="176"/>
                    </a:lnTo>
                    <a:lnTo>
                      <a:pt x="39" y="173"/>
                    </a:lnTo>
                    <a:lnTo>
                      <a:pt x="39" y="169"/>
                    </a:lnTo>
                    <a:lnTo>
                      <a:pt x="39" y="169"/>
                    </a:lnTo>
                    <a:lnTo>
                      <a:pt x="39" y="166"/>
                    </a:lnTo>
                    <a:lnTo>
                      <a:pt x="41" y="163"/>
                    </a:lnTo>
                    <a:lnTo>
                      <a:pt x="43" y="162"/>
                    </a:lnTo>
                    <a:lnTo>
                      <a:pt x="47" y="161"/>
                    </a:lnTo>
                    <a:lnTo>
                      <a:pt x="88" y="161"/>
                    </a:lnTo>
                    <a:lnTo>
                      <a:pt x="88" y="161"/>
                    </a:lnTo>
                    <a:lnTo>
                      <a:pt x="92" y="162"/>
                    </a:lnTo>
                    <a:lnTo>
                      <a:pt x="94" y="163"/>
                    </a:lnTo>
                    <a:lnTo>
                      <a:pt x="96" y="166"/>
                    </a:lnTo>
                    <a:lnTo>
                      <a:pt x="96" y="169"/>
                    </a:lnTo>
                    <a:lnTo>
                      <a:pt x="96" y="169"/>
                    </a:lnTo>
                    <a:lnTo>
                      <a:pt x="96" y="173"/>
                    </a:lnTo>
                    <a:lnTo>
                      <a:pt x="94" y="176"/>
                    </a:lnTo>
                    <a:lnTo>
                      <a:pt x="92" y="177"/>
                    </a:lnTo>
                    <a:lnTo>
                      <a:pt x="88" y="177"/>
                    </a:lnTo>
                    <a:lnTo>
                      <a:pt x="88" y="177"/>
                    </a:lnTo>
                    <a:close/>
                    <a:moveTo>
                      <a:pt x="162" y="131"/>
                    </a:moveTo>
                    <a:lnTo>
                      <a:pt x="47" y="131"/>
                    </a:lnTo>
                    <a:lnTo>
                      <a:pt x="47" y="131"/>
                    </a:lnTo>
                    <a:lnTo>
                      <a:pt x="43" y="131"/>
                    </a:lnTo>
                    <a:lnTo>
                      <a:pt x="41" y="129"/>
                    </a:lnTo>
                    <a:lnTo>
                      <a:pt x="39" y="127"/>
                    </a:lnTo>
                    <a:lnTo>
                      <a:pt x="39" y="123"/>
                    </a:lnTo>
                    <a:lnTo>
                      <a:pt x="39" y="123"/>
                    </a:lnTo>
                    <a:lnTo>
                      <a:pt x="39" y="120"/>
                    </a:lnTo>
                    <a:lnTo>
                      <a:pt x="41" y="118"/>
                    </a:lnTo>
                    <a:lnTo>
                      <a:pt x="43" y="116"/>
                    </a:lnTo>
                    <a:lnTo>
                      <a:pt x="47" y="115"/>
                    </a:lnTo>
                    <a:lnTo>
                      <a:pt x="162" y="115"/>
                    </a:lnTo>
                    <a:lnTo>
                      <a:pt x="162" y="115"/>
                    </a:lnTo>
                    <a:lnTo>
                      <a:pt x="164" y="116"/>
                    </a:lnTo>
                    <a:lnTo>
                      <a:pt x="167" y="118"/>
                    </a:lnTo>
                    <a:lnTo>
                      <a:pt x="170" y="120"/>
                    </a:lnTo>
                    <a:lnTo>
                      <a:pt x="170" y="123"/>
                    </a:lnTo>
                    <a:lnTo>
                      <a:pt x="170" y="123"/>
                    </a:lnTo>
                    <a:lnTo>
                      <a:pt x="170" y="127"/>
                    </a:lnTo>
                    <a:lnTo>
                      <a:pt x="167" y="129"/>
                    </a:lnTo>
                    <a:lnTo>
                      <a:pt x="164" y="131"/>
                    </a:lnTo>
                    <a:lnTo>
                      <a:pt x="162" y="131"/>
                    </a:lnTo>
                    <a:lnTo>
                      <a:pt x="162" y="131"/>
                    </a:lnTo>
                    <a:close/>
                    <a:moveTo>
                      <a:pt x="162" y="86"/>
                    </a:moveTo>
                    <a:lnTo>
                      <a:pt x="47" y="86"/>
                    </a:lnTo>
                    <a:lnTo>
                      <a:pt x="47" y="86"/>
                    </a:lnTo>
                    <a:lnTo>
                      <a:pt x="43" y="86"/>
                    </a:lnTo>
                    <a:lnTo>
                      <a:pt x="41" y="83"/>
                    </a:lnTo>
                    <a:lnTo>
                      <a:pt x="39" y="80"/>
                    </a:lnTo>
                    <a:lnTo>
                      <a:pt x="39" y="77"/>
                    </a:lnTo>
                    <a:lnTo>
                      <a:pt x="39" y="77"/>
                    </a:lnTo>
                    <a:lnTo>
                      <a:pt x="39" y="75"/>
                    </a:lnTo>
                    <a:lnTo>
                      <a:pt x="41" y="72"/>
                    </a:lnTo>
                    <a:lnTo>
                      <a:pt x="43" y="69"/>
                    </a:lnTo>
                    <a:lnTo>
                      <a:pt x="47" y="69"/>
                    </a:lnTo>
                    <a:lnTo>
                      <a:pt x="162" y="69"/>
                    </a:lnTo>
                    <a:lnTo>
                      <a:pt x="162" y="69"/>
                    </a:lnTo>
                    <a:lnTo>
                      <a:pt x="164" y="69"/>
                    </a:lnTo>
                    <a:lnTo>
                      <a:pt x="167" y="72"/>
                    </a:lnTo>
                    <a:lnTo>
                      <a:pt x="170" y="75"/>
                    </a:lnTo>
                    <a:lnTo>
                      <a:pt x="170" y="77"/>
                    </a:lnTo>
                    <a:lnTo>
                      <a:pt x="170" y="77"/>
                    </a:lnTo>
                    <a:lnTo>
                      <a:pt x="170" y="80"/>
                    </a:lnTo>
                    <a:lnTo>
                      <a:pt x="167" y="83"/>
                    </a:lnTo>
                    <a:lnTo>
                      <a:pt x="164" y="86"/>
                    </a:lnTo>
                    <a:lnTo>
                      <a:pt x="162" y="86"/>
                    </a:lnTo>
                    <a:lnTo>
                      <a:pt x="162"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grpSp>
      <p:sp>
        <p:nvSpPr>
          <p:cNvPr id="38" name="TextBox 37">
            <a:extLst>
              <a:ext uri="{FF2B5EF4-FFF2-40B4-BE49-F238E27FC236}">
                <a16:creationId xmlns:a16="http://schemas.microsoft.com/office/drawing/2014/main" id="{CAD639A6-300F-416F-AD9F-DF455B412F7E}"/>
              </a:ext>
            </a:extLst>
          </p:cNvPr>
          <p:cNvSpPr txBox="1"/>
          <p:nvPr/>
        </p:nvSpPr>
        <p:spPr>
          <a:xfrm>
            <a:off x="365760" y="821818"/>
            <a:ext cx="8255359" cy="615553"/>
          </a:xfrm>
          <a:prstGeom prst="rect">
            <a:avLst/>
          </a:prstGeom>
          <a:noFill/>
          <a:ln w="19050">
            <a:solidFill>
              <a:schemeClr val="accent4"/>
            </a:solidFill>
          </a:ln>
        </p:spPr>
        <p:txBody>
          <a:bodyPr wrap="square" lIns="91440" tIns="91440" rIns="91440" bIns="91440" rtlCol="0">
            <a:spAutoFit/>
          </a:bodyPr>
          <a:lstStyle/>
          <a:p>
            <a:pPr marL="9525" indent="-9525">
              <a:defRPr/>
            </a:pPr>
            <a:r>
              <a:rPr lang="en-US" sz="1400" dirty="0">
                <a:solidFill>
                  <a:prstClr val="black"/>
                </a:solidFill>
                <a:cs typeface="Arial" panose="020B0604020202020204" pitchFamily="34" charset="0"/>
              </a:rPr>
              <a:t>Successful infrastructure projects in the US will depend upon early, effective, and continuous stakeholder engagement and collaboration.</a:t>
            </a:r>
            <a:endParaRPr lang="en-US" altLang="en-US" sz="1400" dirty="0"/>
          </a:p>
        </p:txBody>
      </p:sp>
      <p:sp>
        <p:nvSpPr>
          <p:cNvPr id="39" name="Rectangle 38">
            <a:extLst>
              <a:ext uri="{FF2B5EF4-FFF2-40B4-BE49-F238E27FC236}">
                <a16:creationId xmlns:a16="http://schemas.microsoft.com/office/drawing/2014/main" id="{BBC4B039-FE2A-4F87-8694-B7B6945AD9EB}"/>
              </a:ext>
            </a:extLst>
          </p:cNvPr>
          <p:cNvSpPr/>
          <p:nvPr/>
        </p:nvSpPr>
        <p:spPr>
          <a:xfrm>
            <a:off x="629738" y="633843"/>
            <a:ext cx="1364476" cy="307777"/>
          </a:xfrm>
          <a:prstGeom prst="rect">
            <a:avLst/>
          </a:prstGeom>
          <a:solidFill>
            <a:schemeClr val="bg1"/>
          </a:solidFill>
        </p:spPr>
        <p:txBody>
          <a:bodyPr wrap="none">
            <a:spAutoFit/>
          </a:bodyPr>
          <a:lstStyle/>
          <a:p>
            <a:pPr>
              <a:spcAft>
                <a:spcPts val="600"/>
              </a:spcAft>
            </a:pPr>
            <a:r>
              <a:rPr lang="en-US" sz="1400" b="1" dirty="0"/>
              <a:t>Key Finding</a:t>
            </a:r>
            <a:endParaRPr lang="en-US" sz="1400" dirty="0"/>
          </a:p>
        </p:txBody>
      </p:sp>
    </p:spTree>
    <p:extLst>
      <p:ext uri="{BB962C8B-B14F-4D97-AF65-F5344CB8AC3E}">
        <p14:creationId xmlns:p14="http://schemas.microsoft.com/office/powerpoint/2010/main" val="12130980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08B308-A7F5-443F-8370-9C19AE8E50B3}"/>
              </a:ext>
            </a:extLst>
          </p:cNvPr>
          <p:cNvSpPr/>
          <p:nvPr/>
        </p:nvSpPr>
        <p:spPr bwMode="gray">
          <a:xfrm>
            <a:off x="365760" y="3527631"/>
            <a:ext cx="4534231" cy="1092607"/>
          </a:xfrm>
          <a:prstGeom prst="rect">
            <a:avLst/>
          </a:prstGeom>
          <a:solidFill>
            <a:schemeClr val="bg1">
              <a:lumMod val="8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Title 2"/>
          <p:cNvSpPr txBox="1">
            <a:spLocks/>
          </p:cNvSpPr>
          <p:nvPr/>
        </p:nvSpPr>
        <p:spPr bwMode="gray">
          <a:xfrm>
            <a:off x="365760" y="274320"/>
            <a:ext cx="8412480" cy="389340"/>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Permitting and Climate Change Findings</a:t>
            </a:r>
            <a:endParaRPr lang="en-US" sz="2200" b="1" dirty="0">
              <a:solidFill>
                <a:prstClr val="black"/>
              </a:solidFill>
              <a:ea typeface="Verdana" panose="020B0604030504040204" pitchFamily="34" charset="0"/>
              <a:cs typeface="Arial" panose="020B0604020202020204" pitchFamily="34" charset="0"/>
            </a:endParaRPr>
          </a:p>
        </p:txBody>
      </p:sp>
      <p:sp>
        <p:nvSpPr>
          <p:cNvPr id="5" name="TextBox 4">
            <a:extLst>
              <a:ext uri="{FF2B5EF4-FFF2-40B4-BE49-F238E27FC236}">
                <a16:creationId xmlns:a16="http://schemas.microsoft.com/office/drawing/2014/main" id="{0858C215-AC14-4C9D-9D2F-229AB413D562}"/>
              </a:ext>
            </a:extLst>
          </p:cNvPr>
          <p:cNvSpPr txBox="1"/>
          <p:nvPr/>
        </p:nvSpPr>
        <p:spPr>
          <a:xfrm>
            <a:off x="410952" y="4811641"/>
            <a:ext cx="4749516" cy="1384995"/>
          </a:xfrm>
          <a:prstGeom prst="rect">
            <a:avLst/>
          </a:prstGeom>
          <a:noFill/>
        </p:spPr>
        <p:txBody>
          <a:bodyPr wrap="square" lIns="0" tIns="0" rIns="0" bIns="0" rtlCol="0">
            <a:spAutoFit/>
          </a:bodyPr>
          <a:lstStyle/>
          <a:p>
            <a:pPr>
              <a:spcBef>
                <a:spcPts val="600"/>
              </a:spcBef>
              <a:spcAft>
                <a:spcPts val="600"/>
              </a:spcAft>
              <a:buSzPct val="100000"/>
            </a:pPr>
            <a:r>
              <a:rPr lang="en-US" sz="1250" dirty="0">
                <a:latin typeface="+mj-lt"/>
              </a:rPr>
              <a:t>A 2019 NEPA study found NEPA was the </a:t>
            </a:r>
            <a:r>
              <a:rPr lang="en-US" sz="1250" b="1" dirty="0">
                <a:latin typeface="+mj-lt"/>
              </a:rPr>
              <a:t>most frequent basis for litigation </a:t>
            </a:r>
            <a:r>
              <a:rPr lang="en-US" sz="1250" dirty="0">
                <a:latin typeface="+mj-lt"/>
              </a:rPr>
              <a:t>against natural gas and oil pipelines.</a:t>
            </a:r>
          </a:p>
          <a:p>
            <a:pPr>
              <a:spcBef>
                <a:spcPts val="600"/>
              </a:spcBef>
              <a:spcAft>
                <a:spcPts val="300"/>
              </a:spcAft>
              <a:buSzPct val="100000"/>
            </a:pPr>
            <a:r>
              <a:rPr lang="en-US" sz="1250" dirty="0">
                <a:latin typeface="+mj-lt"/>
              </a:rPr>
              <a:t>Frequently claimed NEPA errors include:</a:t>
            </a:r>
          </a:p>
          <a:p>
            <a:pPr marL="411480" lvl="2" indent="-411480">
              <a:spcAft>
                <a:spcPts val="300"/>
              </a:spcAft>
              <a:buSzPct val="100000"/>
              <a:buFont typeface="Arial" panose="020B0604020202020204" pitchFamily="34" charset="0"/>
              <a:buChar char="•"/>
            </a:pPr>
            <a:r>
              <a:rPr lang="en-US" sz="1250" dirty="0">
                <a:latin typeface="+mj-lt"/>
              </a:rPr>
              <a:t>Insufficient analysis of direct and indirect effects</a:t>
            </a:r>
          </a:p>
          <a:p>
            <a:pPr marL="411480" lvl="2" indent="-411480">
              <a:spcAft>
                <a:spcPts val="300"/>
              </a:spcAft>
              <a:buSzPct val="100000"/>
              <a:buFont typeface="Arial" panose="020B0604020202020204" pitchFamily="34" charset="0"/>
              <a:buChar char="•"/>
            </a:pPr>
            <a:r>
              <a:rPr lang="en-US" sz="1250" dirty="0">
                <a:latin typeface="+mj-lt"/>
              </a:rPr>
              <a:t>Insufficient review of upstream and downstream greenhouse gases and cumulative impacts. </a:t>
            </a:r>
          </a:p>
        </p:txBody>
      </p:sp>
      <p:sp>
        <p:nvSpPr>
          <p:cNvPr id="17" name="Rectangle 16">
            <a:extLst>
              <a:ext uri="{FF2B5EF4-FFF2-40B4-BE49-F238E27FC236}">
                <a16:creationId xmlns:a16="http://schemas.microsoft.com/office/drawing/2014/main" id="{CEE10A5C-9708-403E-9665-641E175778A3}"/>
              </a:ext>
            </a:extLst>
          </p:cNvPr>
          <p:cNvSpPr/>
          <p:nvPr/>
        </p:nvSpPr>
        <p:spPr>
          <a:xfrm>
            <a:off x="383120" y="3527631"/>
            <a:ext cx="4656019" cy="1092607"/>
          </a:xfrm>
          <a:prstGeom prst="rect">
            <a:avLst/>
          </a:prstGeom>
        </p:spPr>
        <p:txBody>
          <a:bodyPr wrap="square">
            <a:spAutoFit/>
          </a:bodyPr>
          <a:lstStyle/>
          <a:p>
            <a:pPr>
              <a:spcBef>
                <a:spcPts val="600"/>
              </a:spcBef>
              <a:buSzPct val="100000"/>
            </a:pPr>
            <a:r>
              <a:rPr lang="en-US" sz="1300" dirty="0">
                <a:solidFill>
                  <a:schemeClr val="accent5"/>
                </a:solidFill>
              </a:rPr>
              <a:t>NEPA has become a leading basis for litigation and challenging agency decisions on energy infrastructure. The uncertainty over NEPA interpretation has led to often unnecessarily expanded reviews and delays in permitting.</a:t>
            </a:r>
          </a:p>
        </p:txBody>
      </p:sp>
      <p:sp>
        <p:nvSpPr>
          <p:cNvPr id="20" name="TextBox 19">
            <a:extLst>
              <a:ext uri="{FF2B5EF4-FFF2-40B4-BE49-F238E27FC236}">
                <a16:creationId xmlns:a16="http://schemas.microsoft.com/office/drawing/2014/main" id="{04771A78-D073-4E21-9073-2CB4DDA54FD6}"/>
              </a:ext>
            </a:extLst>
          </p:cNvPr>
          <p:cNvSpPr txBox="1"/>
          <p:nvPr/>
        </p:nvSpPr>
        <p:spPr>
          <a:xfrm>
            <a:off x="309915" y="853015"/>
            <a:ext cx="8636838" cy="2123658"/>
          </a:xfrm>
          <a:prstGeom prst="rect">
            <a:avLst/>
          </a:prstGeom>
          <a:noFill/>
          <a:ln w="19050">
            <a:solidFill>
              <a:schemeClr val="accent4"/>
            </a:solidFill>
          </a:ln>
        </p:spPr>
        <p:txBody>
          <a:bodyPr wrap="square" lIns="91440" tIns="91440" rIns="91440" bIns="91440" rtlCol="0">
            <a:spAutoFit/>
          </a:bodyPr>
          <a:lstStyle/>
          <a:p>
            <a:pPr marL="285750" indent="-285750">
              <a:buFont typeface="Arial" panose="020B0604020202020204" pitchFamily="34" charset="0"/>
              <a:buChar char="•"/>
              <a:defRPr/>
            </a:pPr>
            <a:r>
              <a:rPr lang="en-US" altLang="en-US" sz="1400" dirty="0"/>
              <a:t>The nation faces the dual challenge of providing affordable energy to support economic growth and human prosperity while addressing the environmental effects including the risks of climate change.  </a:t>
            </a:r>
          </a:p>
          <a:p>
            <a:pPr marL="285750" indent="-285750">
              <a:buFont typeface="Arial" panose="020B0604020202020204" pitchFamily="34" charset="0"/>
              <a:buChar char="•"/>
              <a:defRPr/>
            </a:pPr>
            <a:r>
              <a:rPr lang="en-US" altLang="en-US" sz="1400" dirty="0"/>
              <a:t>Industry shares the public’s concerns that climate change is a serious issue that must be addressed. Litigation of individual projects to address climate concerns is an ineffective approach.</a:t>
            </a:r>
          </a:p>
          <a:p>
            <a:pPr marL="285750" indent="-285750">
              <a:buFont typeface="Arial" panose="020B0604020202020204" pitchFamily="34" charset="0"/>
              <a:buChar char="•"/>
              <a:defRPr/>
            </a:pPr>
            <a:r>
              <a:rPr lang="en-US" sz="1400" dirty="0"/>
              <a:t>The permitting and construction of numerous energy infrastructure projects has been challenged, delayed, or stopped as a result of litigation by stakeholders concerned about climate change and the associated policy debate.</a:t>
            </a:r>
          </a:p>
        </p:txBody>
      </p:sp>
      <p:sp>
        <p:nvSpPr>
          <p:cNvPr id="18" name="Rectangle 17">
            <a:extLst>
              <a:ext uri="{FF2B5EF4-FFF2-40B4-BE49-F238E27FC236}">
                <a16:creationId xmlns:a16="http://schemas.microsoft.com/office/drawing/2014/main" id="{F5424228-9C47-414F-8245-AB49BFE06ADF}"/>
              </a:ext>
            </a:extLst>
          </p:cNvPr>
          <p:cNvSpPr/>
          <p:nvPr/>
        </p:nvSpPr>
        <p:spPr>
          <a:xfrm>
            <a:off x="629738" y="663660"/>
            <a:ext cx="1470274" cy="307777"/>
          </a:xfrm>
          <a:prstGeom prst="rect">
            <a:avLst/>
          </a:prstGeom>
          <a:solidFill>
            <a:schemeClr val="bg1"/>
          </a:solidFill>
        </p:spPr>
        <p:txBody>
          <a:bodyPr wrap="none">
            <a:spAutoFit/>
          </a:bodyPr>
          <a:lstStyle/>
          <a:p>
            <a:pPr>
              <a:spcAft>
                <a:spcPts val="600"/>
              </a:spcAft>
            </a:pPr>
            <a:r>
              <a:rPr lang="en-US" sz="1400" b="1" dirty="0"/>
              <a:t>Key Findings</a:t>
            </a:r>
            <a:endParaRPr lang="en-US" sz="1400" dirty="0"/>
          </a:p>
        </p:txBody>
      </p:sp>
      <p:sp>
        <p:nvSpPr>
          <p:cNvPr id="21" name="Rectangle 20">
            <a:extLst>
              <a:ext uri="{FF2B5EF4-FFF2-40B4-BE49-F238E27FC236}">
                <a16:creationId xmlns:a16="http://schemas.microsoft.com/office/drawing/2014/main" id="{AF3194FD-0E0A-4FD0-B8EB-C1EB4B7A3B95}"/>
              </a:ext>
            </a:extLst>
          </p:cNvPr>
          <p:cNvSpPr/>
          <p:nvPr/>
        </p:nvSpPr>
        <p:spPr>
          <a:xfrm>
            <a:off x="273014" y="3172880"/>
            <a:ext cx="4416594" cy="307777"/>
          </a:xfrm>
          <a:prstGeom prst="rect">
            <a:avLst/>
          </a:prstGeom>
          <a:solidFill>
            <a:schemeClr val="bg1"/>
          </a:solidFill>
        </p:spPr>
        <p:txBody>
          <a:bodyPr wrap="none">
            <a:spAutoFit/>
          </a:bodyPr>
          <a:lstStyle/>
          <a:p>
            <a:pPr>
              <a:spcAft>
                <a:spcPts val="600"/>
              </a:spcAft>
            </a:pPr>
            <a:r>
              <a:rPr lang="en-US" sz="1400" b="1" dirty="0"/>
              <a:t>National Environmental Policy Act (NEPA)</a:t>
            </a:r>
            <a:endParaRPr lang="en-US" sz="1400" dirty="0"/>
          </a:p>
        </p:txBody>
      </p:sp>
      <p:sp>
        <p:nvSpPr>
          <p:cNvPr id="3" name="Rectangle: Rounded Corners 2">
            <a:extLst>
              <a:ext uri="{FF2B5EF4-FFF2-40B4-BE49-F238E27FC236}">
                <a16:creationId xmlns:a16="http://schemas.microsoft.com/office/drawing/2014/main" id="{587CA41E-588A-4E2D-AF13-F721936C5C1D}"/>
              </a:ext>
            </a:extLst>
          </p:cNvPr>
          <p:cNvSpPr/>
          <p:nvPr/>
        </p:nvSpPr>
        <p:spPr bwMode="gray">
          <a:xfrm>
            <a:off x="5177828" y="3200399"/>
            <a:ext cx="3666513" cy="3412208"/>
          </a:xfrm>
          <a:prstGeom prst="roundRect">
            <a:avLst/>
          </a:prstGeom>
          <a:solidFill>
            <a:schemeClr val="bg1">
              <a:lumMod val="95000"/>
            </a:schemeClr>
          </a:solidFill>
          <a:ln w="19050" algn="ctr">
            <a:solidFill>
              <a:schemeClr val="accent4"/>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p>
          <a:p>
            <a:pPr algn="ctr">
              <a:lnSpc>
                <a:spcPct val="106000"/>
              </a:lnSpc>
              <a:buFont typeface="Wingdings 2" pitchFamily="18" charset="2"/>
              <a:buNone/>
            </a:pPr>
            <a:endParaRPr lang="en-US" sz="1600" b="1" dirty="0"/>
          </a:p>
          <a:p>
            <a:pPr algn="ctr">
              <a:lnSpc>
                <a:spcPct val="106000"/>
              </a:lnSpc>
              <a:buFont typeface="Wingdings 2" pitchFamily="18" charset="2"/>
              <a:buNone/>
            </a:pPr>
            <a:endParaRPr lang="en-US" sz="1600" b="1" dirty="0"/>
          </a:p>
          <a:p>
            <a:pPr algn="ctr">
              <a:lnSpc>
                <a:spcPct val="106000"/>
              </a:lnSpc>
              <a:buFont typeface="Wingdings 2" pitchFamily="18" charset="2"/>
              <a:buNone/>
            </a:pPr>
            <a:r>
              <a:rPr lang="en-US" sz="1600" b="1" dirty="0"/>
              <a:t>Council on Environmental Quality (CEQ) </a:t>
            </a:r>
          </a:p>
          <a:p>
            <a:pPr marL="285750" indent="-285750">
              <a:lnSpc>
                <a:spcPct val="106000"/>
              </a:lnSpc>
              <a:buFont typeface="Arial" panose="020B0604020202020204" pitchFamily="34" charset="0"/>
              <a:buChar char="•"/>
            </a:pPr>
            <a:r>
              <a:rPr lang="en-US" sz="1300" dirty="0"/>
              <a:t>CEQ oversees Federal agency implementation of NEPA</a:t>
            </a:r>
          </a:p>
          <a:p>
            <a:pPr marL="285750" indent="-285750">
              <a:lnSpc>
                <a:spcPct val="106000"/>
              </a:lnSpc>
              <a:buFont typeface="Arial" panose="020B0604020202020204" pitchFamily="34" charset="0"/>
              <a:buChar char="•"/>
            </a:pPr>
            <a:r>
              <a:rPr lang="en-US" sz="1300" dirty="0"/>
              <a:t>CEQ published a proposed rule to comprehensively update and modernize its regulations for implementing NEPA. Additional details can be found at:</a:t>
            </a:r>
          </a:p>
          <a:p>
            <a:pPr>
              <a:lnSpc>
                <a:spcPct val="106000"/>
              </a:lnSpc>
            </a:pPr>
            <a:r>
              <a:rPr lang="en-US" sz="1400" dirty="0">
                <a:hlinkClick r:id="rId3"/>
              </a:rPr>
              <a:t>https://www.whitehouse.gov/ceq/</a:t>
            </a:r>
            <a:endParaRPr lang="en-US" sz="1600" b="1" dirty="0">
              <a:solidFill>
                <a:schemeClr val="bg1"/>
              </a:solidFill>
            </a:endParaRPr>
          </a:p>
        </p:txBody>
      </p:sp>
      <p:pic>
        <p:nvPicPr>
          <p:cNvPr id="12" name="Picture 11" descr="A picture containing food, cat, soup, black&#10;&#10;Description automatically generated">
            <a:extLst>
              <a:ext uri="{FF2B5EF4-FFF2-40B4-BE49-F238E27FC236}">
                <a16:creationId xmlns:a16="http://schemas.microsoft.com/office/drawing/2014/main" id="{AE97EFF4-C1D4-4E70-9AB9-D5E91153F690}"/>
              </a:ext>
            </a:extLst>
          </p:cNvPr>
          <p:cNvPicPr>
            <a:picLocks noChangeAspect="1"/>
          </p:cNvPicPr>
          <p:nvPr/>
        </p:nvPicPr>
        <p:blipFill>
          <a:blip r:embed="rId4"/>
          <a:stretch>
            <a:fillRect/>
          </a:stretch>
        </p:blipFill>
        <p:spPr>
          <a:xfrm>
            <a:off x="6585151" y="3282209"/>
            <a:ext cx="809562" cy="809562"/>
          </a:xfrm>
          <a:prstGeom prst="rect">
            <a:avLst/>
          </a:prstGeom>
        </p:spPr>
      </p:pic>
    </p:spTree>
    <p:extLst>
      <p:ext uri="{BB962C8B-B14F-4D97-AF65-F5344CB8AC3E}">
        <p14:creationId xmlns:p14="http://schemas.microsoft.com/office/powerpoint/2010/main" val="549933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BCEE62C-1122-407D-A1BC-D75458ED9BE9}"/>
              </a:ext>
            </a:extLst>
          </p:cNvPr>
          <p:cNvSpPr/>
          <p:nvPr/>
        </p:nvSpPr>
        <p:spPr bwMode="gray">
          <a:xfrm>
            <a:off x="327990" y="1019706"/>
            <a:ext cx="8529762" cy="5311519"/>
          </a:xfrm>
          <a:prstGeom prst="rect">
            <a:avLst/>
          </a:prstGeom>
          <a:solidFill>
            <a:schemeClr val="bg1">
              <a:lumMod val="95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Title 2"/>
          <p:cNvSpPr txBox="1">
            <a:spLocks/>
          </p:cNvSpPr>
          <p:nvPr/>
        </p:nvSpPr>
        <p:spPr bwMode="gray">
          <a:xfrm>
            <a:off x="355821" y="274320"/>
            <a:ext cx="8412480" cy="401541"/>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Permitting and Climate Change Recommendations</a:t>
            </a:r>
            <a:endParaRPr lang="en-US" sz="2200" b="1" dirty="0">
              <a:solidFill>
                <a:prstClr val="black"/>
              </a:solidFill>
              <a:ea typeface="Verdana" panose="020B060403050404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E88969BE-1CC2-4679-8E4E-B7DBE14DA20C}"/>
              </a:ext>
            </a:extLst>
          </p:cNvPr>
          <p:cNvSpPr/>
          <p:nvPr/>
        </p:nvSpPr>
        <p:spPr>
          <a:xfrm>
            <a:off x="455211" y="1153350"/>
            <a:ext cx="8291223" cy="1246495"/>
          </a:xfrm>
          <a:prstGeom prst="rect">
            <a:avLst/>
          </a:prstGeom>
        </p:spPr>
        <p:txBody>
          <a:bodyPr wrap="square">
            <a:spAutoFit/>
          </a:bodyPr>
          <a:lstStyle/>
          <a:p>
            <a:pPr lvl="0" defTabSz="914378">
              <a:spcAft>
                <a:spcPts val="600"/>
              </a:spcAft>
              <a:defRPr/>
            </a:pPr>
            <a:r>
              <a:rPr lang="en-US" altLang="en-US" sz="1400" b="1" dirty="0">
                <a:solidFill>
                  <a:schemeClr val="accent5"/>
                </a:solidFill>
              </a:rPr>
              <a:t>Industry</a:t>
            </a:r>
            <a:r>
              <a:rPr lang="en-US" altLang="en-US" sz="1400" dirty="0">
                <a:solidFill>
                  <a:schemeClr val="accent5"/>
                </a:solidFill>
              </a:rPr>
              <a:t> </a:t>
            </a:r>
          </a:p>
          <a:p>
            <a:pPr marL="285750" lvl="0" indent="-285750" defTabSz="914378">
              <a:spcAft>
                <a:spcPts val="600"/>
              </a:spcAft>
              <a:buFont typeface="Arial" panose="020B0604020202020204" pitchFamily="34" charset="0"/>
              <a:buChar char="•"/>
              <a:defRPr/>
            </a:pPr>
            <a:r>
              <a:rPr lang="en-US" altLang="en-US" sz="1400" dirty="0"/>
              <a:t>All infrastructure </a:t>
            </a:r>
            <a:r>
              <a:rPr lang="en-US" altLang="en-US" sz="1400" b="1" dirty="0"/>
              <a:t>companies should strive for an outstanding environmental compliance record and to reduce the intensity of GHG emissions from their operations</a:t>
            </a:r>
            <a:r>
              <a:rPr lang="en-US" altLang="en-US" sz="1400" dirty="0"/>
              <a:t>. Emissions reduction programs are a means of demonstrating a company’s efforts to reduce methane emissions.  </a:t>
            </a:r>
          </a:p>
        </p:txBody>
      </p:sp>
      <p:sp>
        <p:nvSpPr>
          <p:cNvPr id="13" name="Rectangle 12">
            <a:extLst>
              <a:ext uri="{FF2B5EF4-FFF2-40B4-BE49-F238E27FC236}">
                <a16:creationId xmlns:a16="http://schemas.microsoft.com/office/drawing/2014/main" id="{3996C7FC-6EC1-4576-8031-7B59CD00E155}"/>
              </a:ext>
            </a:extLst>
          </p:cNvPr>
          <p:cNvSpPr/>
          <p:nvPr/>
        </p:nvSpPr>
        <p:spPr>
          <a:xfrm>
            <a:off x="465150" y="3695770"/>
            <a:ext cx="8291223" cy="2554545"/>
          </a:xfrm>
          <a:prstGeom prst="rect">
            <a:avLst/>
          </a:prstGeom>
        </p:spPr>
        <p:txBody>
          <a:bodyPr wrap="square">
            <a:spAutoFit/>
          </a:bodyPr>
          <a:lstStyle/>
          <a:p>
            <a:pPr>
              <a:spcAft>
                <a:spcPts val="600"/>
              </a:spcAft>
            </a:pPr>
            <a:r>
              <a:rPr lang="en-US" sz="1400" b="1" dirty="0">
                <a:solidFill>
                  <a:schemeClr val="accent5"/>
                </a:solidFill>
              </a:rPr>
              <a:t>Government</a:t>
            </a:r>
          </a:p>
          <a:p>
            <a:pPr marL="285750" indent="-285750">
              <a:spcAft>
                <a:spcPts val="600"/>
              </a:spcAft>
              <a:buFont typeface="Arial" panose="020B0604020202020204" pitchFamily="34" charset="0"/>
              <a:buChar char="•"/>
            </a:pPr>
            <a:r>
              <a:rPr lang="en-US" sz="1400" dirty="0">
                <a:solidFill>
                  <a:schemeClr val="dk1"/>
                </a:solidFill>
              </a:rPr>
              <a:t>Congress should clarify that GHG assessments under NEPA, for oil and natural gas infrastructure projects, are confined to emissions that are:</a:t>
            </a:r>
          </a:p>
          <a:p>
            <a:pPr marL="952485" lvl="1" indent="-342900">
              <a:spcAft>
                <a:spcPts val="600"/>
              </a:spcAft>
              <a:buAutoNum type="arabicParenBoth"/>
            </a:pPr>
            <a:r>
              <a:rPr lang="en-US" sz="1400" b="1" dirty="0">
                <a:solidFill>
                  <a:schemeClr val="dk1"/>
                </a:solidFill>
              </a:rPr>
              <a:t>Proximately caused by federal action </a:t>
            </a:r>
            <a:r>
              <a:rPr lang="en-US" sz="1400" dirty="0">
                <a:solidFill>
                  <a:schemeClr val="dk1"/>
                </a:solidFill>
              </a:rPr>
              <a:t>and,</a:t>
            </a:r>
          </a:p>
          <a:p>
            <a:pPr marL="952485" lvl="1" indent="-342900">
              <a:spcAft>
                <a:spcPts val="600"/>
              </a:spcAft>
              <a:buAutoNum type="arabicParenBoth"/>
            </a:pPr>
            <a:r>
              <a:rPr lang="en-US" sz="1400" b="1" dirty="0">
                <a:solidFill>
                  <a:schemeClr val="dk1"/>
                </a:solidFill>
              </a:rPr>
              <a:t>Reasonably foreseeable</a:t>
            </a:r>
          </a:p>
          <a:p>
            <a:pPr marL="285750" indent="-285750">
              <a:spcAft>
                <a:spcPts val="600"/>
              </a:spcAft>
              <a:buFont typeface="Arial" panose="020B0604020202020204" pitchFamily="34" charset="0"/>
              <a:buChar char="•"/>
            </a:pPr>
            <a:r>
              <a:rPr lang="en-US" sz="1400" dirty="0">
                <a:solidFill>
                  <a:schemeClr val="dk1"/>
                </a:solidFill>
              </a:rPr>
              <a:t>Congress should enact a comprehensive national policy to reduce greenhouse gas emissions and seek to harmonize federal, state, and sectoral policies to enhance efficiency. The policy should be </a:t>
            </a:r>
            <a:r>
              <a:rPr lang="en-US" sz="1400" b="1" dirty="0">
                <a:solidFill>
                  <a:schemeClr val="dk1"/>
                </a:solidFill>
              </a:rPr>
              <a:t>economy wide, applicable to all sources of emissions, market-based, transparent, predictable, technology agnostic, and internationally competitive.</a:t>
            </a:r>
          </a:p>
        </p:txBody>
      </p:sp>
      <p:sp>
        <p:nvSpPr>
          <p:cNvPr id="20" name="Rectangle 19">
            <a:extLst>
              <a:ext uri="{FF2B5EF4-FFF2-40B4-BE49-F238E27FC236}">
                <a16:creationId xmlns:a16="http://schemas.microsoft.com/office/drawing/2014/main" id="{C832108C-D0C2-419E-AB89-891A1CF2389F}"/>
              </a:ext>
            </a:extLst>
          </p:cNvPr>
          <p:cNvSpPr/>
          <p:nvPr/>
        </p:nvSpPr>
        <p:spPr>
          <a:xfrm>
            <a:off x="238539" y="702206"/>
            <a:ext cx="2474574" cy="317501"/>
          </a:xfrm>
          <a:prstGeom prst="rect">
            <a:avLst/>
          </a:prstGeom>
        </p:spPr>
        <p:txBody>
          <a:bodyPr wrap="square">
            <a:spAutoFit/>
          </a:bodyPr>
          <a:lstStyle/>
          <a:p>
            <a:pPr>
              <a:spcAft>
                <a:spcPts val="400"/>
              </a:spcAft>
              <a:buSzPct val="100000"/>
            </a:pPr>
            <a:r>
              <a:rPr lang="en-US" sz="1400" b="1" dirty="0"/>
              <a:t>Key Recommendations</a:t>
            </a:r>
          </a:p>
        </p:txBody>
      </p:sp>
      <p:pic>
        <p:nvPicPr>
          <p:cNvPr id="253954" name="Picture 2" descr="Methane Challenge Program logo">
            <a:extLst>
              <a:ext uri="{FF2B5EF4-FFF2-40B4-BE49-F238E27FC236}">
                <a16:creationId xmlns:a16="http://schemas.microsoft.com/office/drawing/2014/main" id="{CD767913-3B08-4AE5-B693-F42D725C4D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327" y="2525668"/>
            <a:ext cx="964364" cy="980709"/>
          </a:xfrm>
          <a:prstGeom prst="rect">
            <a:avLst/>
          </a:prstGeom>
          <a:noFill/>
          <a:extLst>
            <a:ext uri="{909E8E84-426E-40DD-AFC4-6F175D3DCCD1}">
              <a14:hiddenFill xmlns:a14="http://schemas.microsoft.com/office/drawing/2010/main">
                <a:solidFill>
                  <a:srgbClr val="FFFFFF"/>
                </a:solidFill>
              </a14:hiddenFill>
            </a:ext>
          </a:extLst>
        </p:spPr>
      </p:pic>
      <p:pic>
        <p:nvPicPr>
          <p:cNvPr id="253956" name="Picture 4" descr="Natural Gas STAR Program logo">
            <a:extLst>
              <a:ext uri="{FF2B5EF4-FFF2-40B4-BE49-F238E27FC236}">
                <a16:creationId xmlns:a16="http://schemas.microsoft.com/office/drawing/2014/main" id="{CEFA043F-2D11-4DC2-B93F-68E9ED3BD6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971" y="2468331"/>
            <a:ext cx="1783038" cy="10953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8CBF9C-5251-446F-AE03-C1BCC0F68E1D}"/>
              </a:ext>
            </a:extLst>
          </p:cNvPr>
          <p:cNvPicPr>
            <a:picLocks noChangeAspect="1"/>
          </p:cNvPicPr>
          <p:nvPr/>
        </p:nvPicPr>
        <p:blipFill>
          <a:blip r:embed="rId5"/>
          <a:stretch>
            <a:fillRect/>
          </a:stretch>
        </p:blipFill>
        <p:spPr>
          <a:xfrm>
            <a:off x="4263289" y="2593726"/>
            <a:ext cx="2546481" cy="844593"/>
          </a:xfrm>
          <a:prstGeom prst="rect">
            <a:avLst/>
          </a:prstGeom>
        </p:spPr>
      </p:pic>
      <p:pic>
        <p:nvPicPr>
          <p:cNvPr id="253964" name="Picture 12" descr="One Future">
            <a:extLst>
              <a:ext uri="{FF2B5EF4-FFF2-40B4-BE49-F238E27FC236}">
                <a16:creationId xmlns:a16="http://schemas.microsoft.com/office/drawing/2014/main" id="{59CD831C-A182-4DF9-A7E1-128D33FF3A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5049" y="2592183"/>
            <a:ext cx="1056614" cy="847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933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Safety of O&amp;G Transportation Infrastructure Delivery </a:t>
            </a:r>
            <a:endParaRPr lang="en-US" sz="2200" b="1" dirty="0">
              <a:solidFill>
                <a:prstClr val="black"/>
              </a:solidFill>
              <a:ea typeface="Verdana" panose="020B0604030504040204" pitchFamily="34" charset="0"/>
              <a:cs typeface="Arial" panose="020B0604020202020204" pitchFamily="34" charset="0"/>
            </a:endParaRPr>
          </a:p>
        </p:txBody>
      </p:sp>
      <p:sp>
        <p:nvSpPr>
          <p:cNvPr id="43" name="Content Placeholder 2">
            <a:extLst>
              <a:ext uri="{FF2B5EF4-FFF2-40B4-BE49-F238E27FC236}">
                <a16:creationId xmlns:a16="http://schemas.microsoft.com/office/drawing/2014/main" id="{F18BEC91-B737-4D8C-A916-ACA3FA3AD405}"/>
              </a:ext>
            </a:extLst>
          </p:cNvPr>
          <p:cNvSpPr txBox="1">
            <a:spLocks noChangeArrowheads="1"/>
          </p:cNvSpPr>
          <p:nvPr/>
        </p:nvSpPr>
        <p:spPr>
          <a:xfrm>
            <a:off x="457200" y="1351487"/>
            <a:ext cx="8229600" cy="5135562"/>
          </a:xfrm>
          <a:prstGeom prst="rect">
            <a:avLst/>
          </a:prstGeom>
        </p:spPr>
        <p:txBody>
          <a:bodyPr/>
          <a:lstStyle>
            <a:lvl1pPr marL="0" indent="0" algn="l" defTabSz="914378" rtl="0" eaLnBrk="1" latinLnBrk="0" hangingPunct="1">
              <a:spcBef>
                <a:spcPts val="0"/>
              </a:spcBef>
              <a:spcAft>
                <a:spcPts val="1000"/>
              </a:spcAft>
              <a:buSzPct val="100000"/>
              <a:buFont typeface="Arial" panose="020B0604020202020204" pitchFamily="34" charset="0"/>
              <a:buNone/>
              <a:defRPr sz="900" b="0" kern="1200">
                <a:solidFill>
                  <a:schemeClr val="tx1"/>
                </a:solidFill>
                <a:latin typeface="+mn-lt"/>
                <a:ea typeface="+mn-ea"/>
                <a:cs typeface="+mn-cs"/>
              </a:defRPr>
            </a:lvl1pPr>
            <a:lvl2pPr marL="0" indent="0" algn="l" defTabSz="914378" rtl="0" eaLnBrk="1" latinLnBrk="0" hangingPunct="1">
              <a:spcBef>
                <a:spcPts val="0"/>
              </a:spcBef>
              <a:spcAft>
                <a:spcPts val="1000"/>
              </a:spcAft>
              <a:buClrTx/>
              <a:buSzPct val="100000"/>
              <a:buFont typeface="Arial"/>
              <a:buNone/>
              <a:defRPr lang="en-US" sz="900" b="1" kern="1200" dirty="0" smtClean="0">
                <a:solidFill>
                  <a:schemeClr val="tx1"/>
                </a:solidFill>
                <a:latin typeface="+mn-lt"/>
                <a:ea typeface="+mn-ea"/>
                <a:cs typeface="+mn-cs"/>
              </a:defRPr>
            </a:lvl2pPr>
            <a:lvl3pPr marL="176396" indent="-176396" algn="l" defTabSz="914378" rtl="0" eaLnBrk="1" latinLnBrk="0" hangingPunct="1">
              <a:spcBef>
                <a:spcPts val="0"/>
              </a:spcBef>
              <a:spcAft>
                <a:spcPts val="1000"/>
              </a:spcAft>
              <a:buClrTx/>
              <a:buSzPct val="100000"/>
              <a:buFont typeface="Arial" panose="020B0604020202020204" pitchFamily="34" charset="0"/>
              <a:buChar char="•"/>
              <a:defRPr lang="en-US" sz="900" kern="1200" dirty="0" smtClean="0">
                <a:solidFill>
                  <a:schemeClr val="tx1"/>
                </a:solidFill>
                <a:latin typeface="+mn-lt"/>
                <a:ea typeface="+mn-ea"/>
                <a:cs typeface="+mn-cs"/>
              </a:defRPr>
            </a:lvl3pPr>
            <a:lvl4pPr marL="356391" indent="-176396" algn="l" defTabSz="914378" rtl="0" eaLnBrk="1" latinLnBrk="0" hangingPunct="1">
              <a:spcBef>
                <a:spcPts val="0"/>
              </a:spcBef>
              <a:spcAft>
                <a:spcPts val="1000"/>
              </a:spcAft>
              <a:buClrTx/>
              <a:buSzPct val="100000"/>
              <a:buFont typeface="Verdana" panose="020B0604030504040204" pitchFamily="34" charset="0"/>
              <a:buChar char="−"/>
              <a:defRPr lang="en-US" sz="9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900" kern="1200" baseline="0" dirty="0" smtClean="0">
                <a:solidFill>
                  <a:schemeClr val="tx1"/>
                </a:solidFill>
                <a:latin typeface="+mn-lt"/>
                <a:ea typeface="+mn-ea"/>
                <a:cs typeface="+mn-cs"/>
              </a:defRPr>
            </a:lvl5pPr>
            <a:lvl6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8"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marL="9525" indent="-9525">
              <a:defRPr/>
            </a:pPr>
            <a:r>
              <a:rPr lang="en-US" altLang="en-US" sz="1400" dirty="0"/>
              <a:t>.</a:t>
            </a:r>
          </a:p>
          <a:p>
            <a:pPr>
              <a:defRPr/>
            </a:pPr>
            <a:endParaRPr lang="en-US" altLang="en-US" sz="1800" dirty="0"/>
          </a:p>
        </p:txBody>
      </p:sp>
      <p:pic>
        <p:nvPicPr>
          <p:cNvPr id="44" name="Picture 4">
            <a:extLst>
              <a:ext uri="{FF2B5EF4-FFF2-40B4-BE49-F238E27FC236}">
                <a16:creationId xmlns:a16="http://schemas.microsoft.com/office/drawing/2014/main" id="{845E3047-3832-4232-8695-430D1202D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6790" y="2052818"/>
            <a:ext cx="3884612"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5">
            <a:extLst>
              <a:ext uri="{FF2B5EF4-FFF2-40B4-BE49-F238E27FC236}">
                <a16:creationId xmlns:a16="http://schemas.microsoft.com/office/drawing/2014/main" id="{081A7DE5-4E06-43E3-9BAA-33E5A2CCEC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074" y="2002018"/>
            <a:ext cx="4021138"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B80D76F-063A-401B-99CB-4299C7FEF6FC}"/>
              </a:ext>
            </a:extLst>
          </p:cNvPr>
          <p:cNvSpPr txBox="1"/>
          <p:nvPr/>
        </p:nvSpPr>
        <p:spPr>
          <a:xfrm>
            <a:off x="365760" y="821818"/>
            <a:ext cx="8255359" cy="1046440"/>
          </a:xfrm>
          <a:prstGeom prst="rect">
            <a:avLst/>
          </a:prstGeom>
          <a:noFill/>
          <a:ln w="19050">
            <a:solidFill>
              <a:schemeClr val="accent4"/>
            </a:solidFill>
          </a:ln>
        </p:spPr>
        <p:txBody>
          <a:bodyPr wrap="square" lIns="91440" tIns="91440" rIns="91440" bIns="91440" rtlCol="0">
            <a:spAutoFit/>
          </a:bodyPr>
          <a:lstStyle/>
          <a:p>
            <a:pPr marL="9525" indent="-9525">
              <a:defRPr/>
            </a:pPr>
            <a:r>
              <a:rPr lang="en-US" sz="1400" dirty="0">
                <a:solidFill>
                  <a:prstClr val="black"/>
                </a:solidFill>
                <a:cs typeface="Arial" panose="020B0604020202020204" pitchFamily="34" charset="0"/>
              </a:rPr>
              <a:t>Crude oil, petroleum products, and natural gas moved by the nation’s infrastructure reach their destinations with a high degree of safety, resiliency, and environmental performance. However, incidents have occurred, and oil and gas companies, the maritime, railroad, and trucking industries are committed to continuous improvement.</a:t>
            </a:r>
          </a:p>
        </p:txBody>
      </p:sp>
      <p:sp>
        <p:nvSpPr>
          <p:cNvPr id="10" name="Rectangle 9">
            <a:extLst>
              <a:ext uri="{FF2B5EF4-FFF2-40B4-BE49-F238E27FC236}">
                <a16:creationId xmlns:a16="http://schemas.microsoft.com/office/drawing/2014/main" id="{60905274-8E24-4BCC-ACCB-733C587C41B9}"/>
              </a:ext>
            </a:extLst>
          </p:cNvPr>
          <p:cNvSpPr/>
          <p:nvPr/>
        </p:nvSpPr>
        <p:spPr>
          <a:xfrm>
            <a:off x="629738" y="633843"/>
            <a:ext cx="1364476" cy="307777"/>
          </a:xfrm>
          <a:prstGeom prst="rect">
            <a:avLst/>
          </a:prstGeom>
          <a:solidFill>
            <a:schemeClr val="bg1"/>
          </a:solidFill>
        </p:spPr>
        <p:txBody>
          <a:bodyPr wrap="none">
            <a:spAutoFit/>
          </a:bodyPr>
          <a:lstStyle/>
          <a:p>
            <a:pPr>
              <a:spcAft>
                <a:spcPts val="600"/>
              </a:spcAft>
            </a:pPr>
            <a:r>
              <a:rPr lang="en-US" sz="1400" b="1" dirty="0"/>
              <a:t>Key Finding</a:t>
            </a:r>
            <a:endParaRPr lang="en-US" sz="1400" dirty="0"/>
          </a:p>
        </p:txBody>
      </p:sp>
      <p:sp>
        <p:nvSpPr>
          <p:cNvPr id="11" name="TextBox 10">
            <a:extLst>
              <a:ext uri="{FF2B5EF4-FFF2-40B4-BE49-F238E27FC236}">
                <a16:creationId xmlns:a16="http://schemas.microsoft.com/office/drawing/2014/main" id="{7D957EF4-1FBD-4952-AB2A-EA1D4BAD63AE}"/>
              </a:ext>
            </a:extLst>
          </p:cNvPr>
          <p:cNvSpPr txBox="1"/>
          <p:nvPr/>
        </p:nvSpPr>
        <p:spPr>
          <a:xfrm>
            <a:off x="365760" y="5803852"/>
            <a:ext cx="8255359" cy="615553"/>
          </a:xfrm>
          <a:prstGeom prst="rect">
            <a:avLst/>
          </a:prstGeom>
          <a:solidFill>
            <a:schemeClr val="bg1">
              <a:lumMod val="95000"/>
            </a:schemeClr>
          </a:solidFill>
          <a:ln w="19050">
            <a:noFill/>
          </a:ln>
        </p:spPr>
        <p:txBody>
          <a:bodyPr wrap="square" lIns="91440" tIns="91440" rIns="91440" bIns="91440" rtlCol="0">
            <a:spAutoFit/>
          </a:bodyPr>
          <a:lstStyle/>
          <a:p>
            <a:pPr marL="9525" indent="-9525" algn="ctr">
              <a:defRPr/>
            </a:pPr>
            <a:r>
              <a:rPr lang="en-US" sz="1400" dirty="0"/>
              <a:t>Safety performance improvements will come from advancements in technology, safety management systems, and a more adaptive performance-based regulatory framework.</a:t>
            </a:r>
            <a:endParaRPr lang="en-US" sz="1400" dirty="0">
              <a:solidFill>
                <a:prstClr val="black"/>
              </a:solidFill>
              <a:cs typeface="Arial" panose="020B0604020202020204" pitchFamily="34" charset="0"/>
            </a:endParaRPr>
          </a:p>
        </p:txBody>
      </p:sp>
    </p:spTree>
    <p:extLst>
      <p:ext uri="{BB962C8B-B14F-4D97-AF65-F5344CB8AC3E}">
        <p14:creationId xmlns:p14="http://schemas.microsoft.com/office/powerpoint/2010/main" val="7084266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A17C31E-7A75-4FE9-AE4A-3575713E46F6}"/>
              </a:ext>
            </a:extLst>
          </p:cNvPr>
          <p:cNvSpPr/>
          <p:nvPr/>
        </p:nvSpPr>
        <p:spPr bwMode="gray">
          <a:xfrm>
            <a:off x="269016" y="1787092"/>
            <a:ext cx="8636838" cy="4116921"/>
          </a:xfrm>
          <a:prstGeom prst="rect">
            <a:avLst/>
          </a:prstGeom>
          <a:solidFill>
            <a:schemeClr val="bg1">
              <a:lumMod val="95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Pipeline Technologies</a:t>
            </a:r>
            <a:endParaRPr lang="en-US" sz="2200" b="1" dirty="0">
              <a:solidFill>
                <a:prstClr val="black"/>
              </a:solidFill>
              <a:ea typeface="Verdana" panose="020B060403050404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EE1017F7-0619-43C8-94B2-FBC0D93C9972}"/>
              </a:ext>
            </a:extLst>
          </p:cNvPr>
          <p:cNvSpPr/>
          <p:nvPr/>
        </p:nvSpPr>
        <p:spPr>
          <a:xfrm>
            <a:off x="336106" y="1869944"/>
            <a:ext cx="8177927" cy="677108"/>
          </a:xfrm>
          <a:prstGeom prst="rect">
            <a:avLst/>
          </a:prstGeom>
        </p:spPr>
        <p:txBody>
          <a:bodyPr wrap="square">
            <a:spAutoFit/>
          </a:bodyPr>
          <a:lstStyle/>
          <a:p>
            <a:pPr lvl="0" defTabSz="457200">
              <a:defRPr/>
            </a:pPr>
            <a:r>
              <a:rPr lang="en-US" sz="1400" b="1" dirty="0">
                <a:solidFill>
                  <a:srgbClr val="000000"/>
                </a:solidFill>
                <a:ea typeface="Arial" charset="0"/>
                <a:cs typeface="Arial" charset="0"/>
              </a:rPr>
              <a:t>Safety Management Systems</a:t>
            </a:r>
          </a:p>
          <a:p>
            <a:pPr lvl="0" defTabSz="457200">
              <a:defRPr/>
            </a:pPr>
            <a:r>
              <a:rPr lang="en-US" sz="1200" b="1" dirty="0">
                <a:solidFill>
                  <a:schemeClr val="accent5"/>
                </a:solidFill>
                <a:ea typeface="Arial" charset="0"/>
                <a:cs typeface="Arial" charset="0"/>
              </a:rPr>
              <a:t>Pipeline companies </a:t>
            </a:r>
            <a:r>
              <a:rPr lang="en-US" sz="1200" dirty="0">
                <a:solidFill>
                  <a:srgbClr val="000000"/>
                </a:solidFill>
                <a:ea typeface="Arial" charset="0"/>
                <a:cs typeface="Arial" charset="0"/>
              </a:rPr>
              <a:t>should proactively implement safety management systems and strengthen industry-wide safety culture to continuously improve performance.</a:t>
            </a:r>
          </a:p>
        </p:txBody>
      </p:sp>
      <p:sp>
        <p:nvSpPr>
          <p:cNvPr id="29" name="Rectangle 28">
            <a:extLst>
              <a:ext uri="{FF2B5EF4-FFF2-40B4-BE49-F238E27FC236}">
                <a16:creationId xmlns:a16="http://schemas.microsoft.com/office/drawing/2014/main" id="{3F11CF6A-2365-4055-8C86-CDF131856D9F}"/>
              </a:ext>
            </a:extLst>
          </p:cNvPr>
          <p:cNvSpPr/>
          <p:nvPr/>
        </p:nvSpPr>
        <p:spPr>
          <a:xfrm>
            <a:off x="336106" y="2545948"/>
            <a:ext cx="8177928" cy="861774"/>
          </a:xfrm>
          <a:prstGeom prst="rect">
            <a:avLst/>
          </a:prstGeom>
        </p:spPr>
        <p:txBody>
          <a:bodyPr wrap="square">
            <a:spAutoFit/>
          </a:bodyPr>
          <a:lstStyle/>
          <a:p>
            <a:pPr lvl="0" defTabSz="457200">
              <a:defRPr/>
            </a:pPr>
            <a:r>
              <a:rPr lang="en-US" sz="1400" b="1" dirty="0">
                <a:solidFill>
                  <a:srgbClr val="000000"/>
                </a:solidFill>
                <a:ea typeface="Arial" charset="0"/>
                <a:cs typeface="Arial" charset="0"/>
              </a:rPr>
              <a:t>In-line Inspection/ Leak Detection</a:t>
            </a:r>
          </a:p>
          <a:p>
            <a:pPr lvl="0" defTabSz="457200">
              <a:defRPr/>
            </a:pPr>
            <a:r>
              <a:rPr lang="en-US" sz="1200" b="1" dirty="0">
                <a:solidFill>
                  <a:schemeClr val="accent5"/>
                </a:solidFill>
              </a:rPr>
              <a:t>Industry, working through research consortiums</a:t>
            </a:r>
            <a:r>
              <a:rPr lang="en-US" sz="1200" dirty="0"/>
              <a:t>, should p</a:t>
            </a:r>
            <a:r>
              <a:rPr lang="en-US" sz="1200" dirty="0">
                <a:solidFill>
                  <a:srgbClr val="000000"/>
                </a:solidFill>
                <a:ea typeface="Arial" charset="0"/>
                <a:cs typeface="Arial" charset="0"/>
              </a:rPr>
              <a:t>ursue a pilot program as recommended by PHMSA to advance linear monitoring systems (e.g., fiber optics, hydrocarbon detection cables) that could provide additional leak detection capabilities.</a:t>
            </a:r>
          </a:p>
        </p:txBody>
      </p:sp>
      <p:sp>
        <p:nvSpPr>
          <p:cNvPr id="30" name="Rectangle 29">
            <a:extLst>
              <a:ext uri="{FF2B5EF4-FFF2-40B4-BE49-F238E27FC236}">
                <a16:creationId xmlns:a16="http://schemas.microsoft.com/office/drawing/2014/main" id="{594F7492-1A02-4E4F-A82C-6DA4443D8090}"/>
              </a:ext>
            </a:extLst>
          </p:cNvPr>
          <p:cNvSpPr/>
          <p:nvPr/>
        </p:nvSpPr>
        <p:spPr>
          <a:xfrm>
            <a:off x="336106" y="4267288"/>
            <a:ext cx="8177927" cy="861774"/>
          </a:xfrm>
          <a:prstGeom prst="rect">
            <a:avLst/>
          </a:prstGeom>
        </p:spPr>
        <p:txBody>
          <a:bodyPr wrap="square">
            <a:spAutoFit/>
          </a:bodyPr>
          <a:lstStyle/>
          <a:p>
            <a:pPr lvl="0" defTabSz="457200">
              <a:defRPr/>
            </a:pPr>
            <a:r>
              <a:rPr lang="en-US" sz="1400" b="1" dirty="0">
                <a:solidFill>
                  <a:srgbClr val="000000"/>
                </a:solidFill>
                <a:ea typeface="Arial" charset="0"/>
                <a:cs typeface="Arial" charset="0"/>
              </a:rPr>
              <a:t>Coating Systems and Pipeline Materials</a:t>
            </a:r>
          </a:p>
          <a:p>
            <a:pPr lvl="0" defTabSz="457200">
              <a:defRPr/>
            </a:pPr>
            <a:r>
              <a:rPr lang="en-US" sz="1200" b="1" dirty="0">
                <a:solidFill>
                  <a:schemeClr val="accent5"/>
                </a:solidFill>
              </a:rPr>
              <a:t>DOE, working with PHMSA, industry research organizations, and coating manufacturers</a:t>
            </a:r>
            <a:r>
              <a:rPr lang="en-US" sz="1200" dirty="0"/>
              <a:t>, should s</a:t>
            </a:r>
            <a:r>
              <a:rPr lang="en-US" sz="1200" dirty="0">
                <a:solidFill>
                  <a:srgbClr val="000000"/>
                </a:solidFill>
                <a:ea typeface="Arial" charset="0"/>
                <a:cs typeface="Arial" charset="0"/>
              </a:rPr>
              <a:t>upport R&amp;D on new pipeline and repair coating systems and pipeline materials that are highly durable and damage resistant during construction.</a:t>
            </a:r>
          </a:p>
        </p:txBody>
      </p:sp>
      <p:sp>
        <p:nvSpPr>
          <p:cNvPr id="40" name="Rectangle 39">
            <a:extLst>
              <a:ext uri="{FF2B5EF4-FFF2-40B4-BE49-F238E27FC236}">
                <a16:creationId xmlns:a16="http://schemas.microsoft.com/office/drawing/2014/main" id="{59B24FC2-80B5-4522-B713-58C7E99D45B6}"/>
              </a:ext>
            </a:extLst>
          </p:cNvPr>
          <p:cNvSpPr/>
          <p:nvPr/>
        </p:nvSpPr>
        <p:spPr>
          <a:xfrm>
            <a:off x="238146" y="1506003"/>
            <a:ext cx="2474574" cy="317501"/>
          </a:xfrm>
          <a:prstGeom prst="rect">
            <a:avLst/>
          </a:prstGeom>
        </p:spPr>
        <p:txBody>
          <a:bodyPr wrap="square">
            <a:spAutoFit/>
          </a:bodyPr>
          <a:lstStyle/>
          <a:p>
            <a:pPr>
              <a:spcAft>
                <a:spcPts val="400"/>
              </a:spcAft>
              <a:buSzPct val="100000"/>
            </a:pPr>
            <a:r>
              <a:rPr lang="en-US" sz="1400" b="1" dirty="0"/>
              <a:t>Recommendations</a:t>
            </a:r>
          </a:p>
        </p:txBody>
      </p:sp>
      <p:sp>
        <p:nvSpPr>
          <p:cNvPr id="49" name="Rectangle 48">
            <a:extLst>
              <a:ext uri="{FF2B5EF4-FFF2-40B4-BE49-F238E27FC236}">
                <a16:creationId xmlns:a16="http://schemas.microsoft.com/office/drawing/2014/main" id="{833BD897-7E58-4B30-A83D-3DF79230A4CC}"/>
              </a:ext>
            </a:extLst>
          </p:cNvPr>
          <p:cNvSpPr/>
          <p:nvPr/>
        </p:nvSpPr>
        <p:spPr>
          <a:xfrm>
            <a:off x="336106" y="3406618"/>
            <a:ext cx="8636838" cy="861774"/>
          </a:xfrm>
          <a:prstGeom prst="rect">
            <a:avLst/>
          </a:prstGeom>
        </p:spPr>
        <p:txBody>
          <a:bodyPr wrap="square">
            <a:spAutoFit/>
          </a:bodyPr>
          <a:lstStyle/>
          <a:p>
            <a:pPr lvl="0" defTabSz="457200">
              <a:defRPr/>
            </a:pPr>
            <a:r>
              <a:rPr lang="en-US" sz="1400" b="1" dirty="0">
                <a:solidFill>
                  <a:srgbClr val="000000"/>
                </a:solidFill>
                <a:ea typeface="Arial" charset="0"/>
                <a:cs typeface="Arial" charset="0"/>
              </a:rPr>
              <a:t>Geohazard Management through Data Sharing</a:t>
            </a:r>
          </a:p>
          <a:p>
            <a:pPr lvl="0" defTabSz="457200">
              <a:defRPr/>
            </a:pPr>
            <a:r>
              <a:rPr lang="en-US" sz="1200" b="1" dirty="0">
                <a:solidFill>
                  <a:srgbClr val="0097A9"/>
                </a:solidFill>
              </a:rPr>
              <a:t>DOE and DOT should work with FEMA, NOAA, USGS, or other relevant agencies </a:t>
            </a:r>
            <a:r>
              <a:rPr lang="en-US" sz="1200" dirty="0"/>
              <a:t>to organize </a:t>
            </a:r>
            <a:r>
              <a:rPr lang="en-US" sz="1200" dirty="0">
                <a:solidFill>
                  <a:srgbClr val="000000"/>
                </a:solidFill>
                <a:ea typeface="Arial" charset="0"/>
                <a:cs typeface="Arial" charset="0"/>
              </a:rPr>
              <a:t>an information sharing effort to assist with efficient acquisition and management of industry-specific geospatial data.</a:t>
            </a:r>
          </a:p>
        </p:txBody>
      </p:sp>
      <p:sp>
        <p:nvSpPr>
          <p:cNvPr id="64" name="Rectangle 63">
            <a:extLst>
              <a:ext uri="{FF2B5EF4-FFF2-40B4-BE49-F238E27FC236}">
                <a16:creationId xmlns:a16="http://schemas.microsoft.com/office/drawing/2014/main" id="{6B19ABC7-19C9-4227-AE65-D8F9D3341F5A}"/>
              </a:ext>
            </a:extLst>
          </p:cNvPr>
          <p:cNvSpPr/>
          <p:nvPr/>
        </p:nvSpPr>
        <p:spPr>
          <a:xfrm>
            <a:off x="336106" y="5127957"/>
            <a:ext cx="8177927" cy="677108"/>
          </a:xfrm>
          <a:prstGeom prst="rect">
            <a:avLst/>
          </a:prstGeom>
        </p:spPr>
        <p:txBody>
          <a:bodyPr wrap="square">
            <a:spAutoFit/>
          </a:bodyPr>
          <a:lstStyle/>
          <a:p>
            <a:pPr lvl="0" defTabSz="457200">
              <a:defRPr/>
            </a:pPr>
            <a:r>
              <a:rPr lang="en-US" sz="1400" b="1" dirty="0">
                <a:solidFill>
                  <a:srgbClr val="000000"/>
                </a:solidFill>
                <a:ea typeface="Arial" charset="0"/>
                <a:cs typeface="Arial" charset="0"/>
              </a:rPr>
              <a:t>Methane Emissions</a:t>
            </a:r>
          </a:p>
          <a:p>
            <a:pPr lvl="0" defTabSz="457200">
              <a:defRPr/>
            </a:pPr>
            <a:r>
              <a:rPr lang="en-US" sz="1200" b="1" dirty="0">
                <a:solidFill>
                  <a:schemeClr val="accent5"/>
                </a:solidFill>
              </a:rPr>
              <a:t>DOE should work with industry and technology developers </a:t>
            </a:r>
            <a:r>
              <a:rPr lang="en-US" sz="1200" dirty="0"/>
              <a:t>to a</a:t>
            </a:r>
            <a:r>
              <a:rPr lang="en-US" sz="1200" dirty="0">
                <a:solidFill>
                  <a:srgbClr val="000000"/>
                </a:solidFill>
                <a:ea typeface="Arial" charset="0"/>
                <a:cs typeface="Arial" charset="0"/>
              </a:rPr>
              <a:t>dvance and deploy technologies to better identify, locate, quantify, and mitigate methane emissions.</a:t>
            </a:r>
          </a:p>
        </p:txBody>
      </p:sp>
      <p:pic>
        <p:nvPicPr>
          <p:cNvPr id="5" name="Picture 4">
            <a:extLst>
              <a:ext uri="{FF2B5EF4-FFF2-40B4-BE49-F238E27FC236}">
                <a16:creationId xmlns:a16="http://schemas.microsoft.com/office/drawing/2014/main" id="{B6F30A8B-18C3-44E8-AA10-C3C48C6D38DB}"/>
              </a:ext>
            </a:extLst>
          </p:cNvPr>
          <p:cNvPicPr>
            <a:picLocks noChangeAspect="1"/>
          </p:cNvPicPr>
          <p:nvPr/>
        </p:nvPicPr>
        <p:blipFill>
          <a:blip r:embed="rId3"/>
          <a:stretch>
            <a:fillRect/>
          </a:stretch>
        </p:blipFill>
        <p:spPr>
          <a:xfrm>
            <a:off x="2319273" y="5983525"/>
            <a:ext cx="4505454" cy="778791"/>
          </a:xfrm>
          <a:prstGeom prst="rect">
            <a:avLst/>
          </a:prstGeom>
        </p:spPr>
      </p:pic>
      <p:sp>
        <p:nvSpPr>
          <p:cNvPr id="13" name="TextBox 12">
            <a:extLst>
              <a:ext uri="{FF2B5EF4-FFF2-40B4-BE49-F238E27FC236}">
                <a16:creationId xmlns:a16="http://schemas.microsoft.com/office/drawing/2014/main" id="{761F7C2F-2721-420F-95E7-18D95C383C68}"/>
              </a:ext>
            </a:extLst>
          </p:cNvPr>
          <p:cNvSpPr txBox="1"/>
          <p:nvPr/>
        </p:nvSpPr>
        <p:spPr>
          <a:xfrm>
            <a:off x="365760" y="821818"/>
            <a:ext cx="8255359" cy="615553"/>
          </a:xfrm>
          <a:prstGeom prst="rect">
            <a:avLst/>
          </a:prstGeom>
          <a:noFill/>
          <a:ln w="19050">
            <a:solidFill>
              <a:schemeClr val="accent4"/>
            </a:solidFill>
          </a:ln>
        </p:spPr>
        <p:txBody>
          <a:bodyPr wrap="square" lIns="91440" tIns="91440" rIns="91440" bIns="91440" rtlCol="0">
            <a:spAutoFit/>
          </a:bodyPr>
          <a:lstStyle/>
          <a:p>
            <a:pPr marL="9525" indent="-9525">
              <a:defRPr/>
            </a:pPr>
            <a:r>
              <a:rPr lang="en-US" sz="1400" dirty="0">
                <a:solidFill>
                  <a:prstClr val="black"/>
                </a:solidFill>
                <a:cs typeface="Arial" panose="020B0604020202020204" pitchFamily="34" charset="0"/>
              </a:rPr>
              <a:t>Pipelines have proven to be a safe form of hydrocarbon transport; yet, additional areas exist to improve safety, operational, and environmental performance in the industry. </a:t>
            </a:r>
          </a:p>
        </p:txBody>
      </p:sp>
      <p:sp>
        <p:nvSpPr>
          <p:cNvPr id="14" name="Rectangle 13">
            <a:extLst>
              <a:ext uri="{FF2B5EF4-FFF2-40B4-BE49-F238E27FC236}">
                <a16:creationId xmlns:a16="http://schemas.microsoft.com/office/drawing/2014/main" id="{C84BBDF0-48E9-4EB6-A31B-E96607364885}"/>
              </a:ext>
            </a:extLst>
          </p:cNvPr>
          <p:cNvSpPr/>
          <p:nvPr/>
        </p:nvSpPr>
        <p:spPr>
          <a:xfrm>
            <a:off x="629738" y="633843"/>
            <a:ext cx="1386918" cy="307777"/>
          </a:xfrm>
          <a:prstGeom prst="rect">
            <a:avLst/>
          </a:prstGeom>
          <a:solidFill>
            <a:schemeClr val="bg1"/>
          </a:solidFill>
        </p:spPr>
        <p:txBody>
          <a:bodyPr wrap="none">
            <a:spAutoFit/>
          </a:bodyPr>
          <a:lstStyle/>
          <a:p>
            <a:pPr>
              <a:spcAft>
                <a:spcPts val="600"/>
              </a:spcAft>
            </a:pPr>
            <a:r>
              <a:rPr lang="en-US" sz="1400" b="1" dirty="0"/>
              <a:t>Background</a:t>
            </a:r>
            <a:endParaRPr lang="en-US" sz="1400" dirty="0"/>
          </a:p>
        </p:txBody>
      </p:sp>
    </p:spTree>
    <p:extLst>
      <p:ext uri="{BB962C8B-B14F-4D97-AF65-F5344CB8AC3E}">
        <p14:creationId xmlns:p14="http://schemas.microsoft.com/office/powerpoint/2010/main" val="3344361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942F1048-84F1-4477-B436-0679A2343856}"/>
              </a:ext>
            </a:extLst>
          </p:cNvPr>
          <p:cNvSpPr/>
          <p:nvPr/>
        </p:nvSpPr>
        <p:spPr bwMode="gray">
          <a:xfrm>
            <a:off x="367881" y="4686051"/>
            <a:ext cx="8010525" cy="1395206"/>
          </a:xfrm>
          <a:prstGeom prst="rect">
            <a:avLst/>
          </a:prstGeom>
          <a:solidFill>
            <a:schemeClr val="bg1">
              <a:lumMod val="95000"/>
            </a:schemeClr>
          </a:solidFill>
          <a:ln w="19050" algn="ctr">
            <a:solidFill>
              <a:schemeClr val="accent2"/>
            </a:solidFill>
            <a:prstDash val="solid"/>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Storage Technologies</a:t>
            </a:r>
            <a:endParaRPr lang="en-US" sz="2200" b="1" dirty="0">
              <a:solidFill>
                <a:prstClr val="black"/>
              </a:solidFill>
              <a:ea typeface="Verdana" panose="020B060403050404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50911FC8-4DEC-41BE-AFAF-4048459B384E}"/>
              </a:ext>
            </a:extLst>
          </p:cNvPr>
          <p:cNvGrpSpPr/>
          <p:nvPr/>
        </p:nvGrpSpPr>
        <p:grpSpPr>
          <a:xfrm>
            <a:off x="367881" y="2191933"/>
            <a:ext cx="8010525" cy="1849173"/>
            <a:chOff x="367881" y="2513192"/>
            <a:chExt cx="8010525" cy="1771754"/>
          </a:xfrm>
        </p:grpSpPr>
        <p:sp>
          <p:nvSpPr>
            <p:cNvPr id="11" name="Rectangle 10">
              <a:extLst>
                <a:ext uri="{FF2B5EF4-FFF2-40B4-BE49-F238E27FC236}">
                  <a16:creationId xmlns:a16="http://schemas.microsoft.com/office/drawing/2014/main" id="{28048A11-5D74-42BB-AE46-4844B12AB75D}"/>
                </a:ext>
              </a:extLst>
            </p:cNvPr>
            <p:cNvSpPr/>
            <p:nvPr/>
          </p:nvSpPr>
          <p:spPr bwMode="gray">
            <a:xfrm>
              <a:off x="367881" y="2513192"/>
              <a:ext cx="8010525" cy="1771754"/>
            </a:xfrm>
            <a:prstGeom prst="rect">
              <a:avLst/>
            </a:prstGeom>
            <a:solidFill>
              <a:schemeClr val="bg1">
                <a:lumMod val="95000"/>
              </a:schemeClr>
            </a:solidFill>
            <a:ln w="19050" algn="ctr">
              <a:solidFill>
                <a:schemeClr val="accent4"/>
              </a:solidFill>
              <a:prstDash val="solid"/>
              <a:miter lim="800000"/>
              <a:headEnd/>
              <a:tailEnd/>
            </a:ln>
          </p:spPr>
          <p:txBody>
            <a:bodyPr wrap="square" lIns="88900" tIns="88900" rIns="88900" bIns="91440" rtlCol="0" anchor="ctr"/>
            <a:lstStyle/>
            <a:p>
              <a:pPr algn="ctr">
                <a:lnSpc>
                  <a:spcPct val="106000"/>
                </a:lnSpc>
                <a:buFont typeface="Wingdings 2" pitchFamily="18" charset="2"/>
                <a:buNone/>
              </a:pPr>
              <a:endParaRPr lang="en-US" sz="1600" b="1" dirty="0">
                <a:solidFill>
                  <a:schemeClr val="bg1"/>
                </a:solidFill>
              </a:endParaRPr>
            </a:p>
          </p:txBody>
        </p:sp>
        <p:sp>
          <p:nvSpPr>
            <p:cNvPr id="2" name="Rectangle 1">
              <a:extLst>
                <a:ext uri="{FF2B5EF4-FFF2-40B4-BE49-F238E27FC236}">
                  <a16:creationId xmlns:a16="http://schemas.microsoft.com/office/drawing/2014/main" id="{EE1017F7-0619-43C8-94B2-FBC0D93C9972}"/>
                </a:ext>
              </a:extLst>
            </p:cNvPr>
            <p:cNvSpPr/>
            <p:nvPr/>
          </p:nvSpPr>
          <p:spPr>
            <a:xfrm>
              <a:off x="477078" y="2565814"/>
              <a:ext cx="7901328" cy="861774"/>
            </a:xfrm>
            <a:prstGeom prst="rect">
              <a:avLst/>
            </a:prstGeom>
          </p:spPr>
          <p:txBody>
            <a:bodyPr wrap="square">
              <a:spAutoFit/>
            </a:bodyPr>
            <a:lstStyle/>
            <a:p>
              <a:pPr lvl="0" defTabSz="457200">
                <a:defRPr/>
              </a:pPr>
              <a:r>
                <a:rPr lang="en-US" sz="1400" b="1" dirty="0">
                  <a:solidFill>
                    <a:srgbClr val="000000"/>
                  </a:solidFill>
                  <a:ea typeface="Arial" charset="0"/>
                  <a:cs typeface="Arial" charset="0"/>
                </a:rPr>
                <a:t>Casing and Cement:</a:t>
              </a:r>
            </a:p>
            <a:p>
              <a:pPr lvl="0" defTabSz="457200">
                <a:defRPr/>
              </a:pPr>
              <a:r>
                <a:rPr lang="en-US" sz="1200" b="1" dirty="0">
                  <a:solidFill>
                    <a:schemeClr val="accent5"/>
                  </a:solidFill>
                </a:rPr>
                <a:t>DOE should lead a collaborative effort with PHMSA and industry trade associations </a:t>
              </a:r>
              <a:r>
                <a:rPr lang="en-US" sz="1200" dirty="0"/>
                <a:t>to d</a:t>
              </a:r>
              <a:r>
                <a:rPr lang="en-US" sz="1200" dirty="0">
                  <a:solidFill>
                    <a:srgbClr val="000000"/>
                  </a:solidFill>
                  <a:ea typeface="Arial" charset="0"/>
                  <a:cs typeface="Arial" charset="0"/>
                </a:rPr>
                <a:t>etermine the most effective measures of casing and cement integrity and explore opportunities for casing and cement logging improvements.</a:t>
              </a:r>
            </a:p>
          </p:txBody>
        </p:sp>
        <p:sp>
          <p:nvSpPr>
            <p:cNvPr id="29" name="Rectangle 28">
              <a:extLst>
                <a:ext uri="{FF2B5EF4-FFF2-40B4-BE49-F238E27FC236}">
                  <a16:creationId xmlns:a16="http://schemas.microsoft.com/office/drawing/2014/main" id="{3F11CF6A-2365-4055-8C86-CDF131856D9F}"/>
                </a:ext>
              </a:extLst>
            </p:cNvPr>
            <p:cNvSpPr/>
            <p:nvPr/>
          </p:nvSpPr>
          <p:spPr>
            <a:xfrm>
              <a:off x="477077" y="3396248"/>
              <a:ext cx="7792279" cy="861774"/>
            </a:xfrm>
            <a:prstGeom prst="rect">
              <a:avLst/>
            </a:prstGeom>
          </p:spPr>
          <p:txBody>
            <a:bodyPr wrap="square">
              <a:spAutoFit/>
            </a:bodyPr>
            <a:lstStyle/>
            <a:p>
              <a:pPr lvl="0" defTabSz="457200">
                <a:defRPr/>
              </a:pPr>
              <a:r>
                <a:rPr lang="en-US" sz="1400" b="1" dirty="0">
                  <a:solidFill>
                    <a:srgbClr val="000000"/>
                  </a:solidFill>
                  <a:ea typeface="Arial" charset="0"/>
                  <a:cs typeface="Arial" charset="0"/>
                </a:rPr>
                <a:t>Well Inspection Technology:</a:t>
              </a:r>
            </a:p>
            <a:p>
              <a:pPr lvl="0" defTabSz="457200">
                <a:defRPr/>
              </a:pPr>
              <a:r>
                <a:rPr lang="en-US" sz="1200" b="1" dirty="0">
                  <a:solidFill>
                    <a:schemeClr val="accent5"/>
                  </a:solidFill>
                  <a:ea typeface="Arial" charset="0"/>
                  <a:cs typeface="Arial" charset="0"/>
                </a:rPr>
                <a:t>DOE</a:t>
              </a:r>
              <a:r>
                <a:rPr lang="en-US" sz="1200" dirty="0">
                  <a:solidFill>
                    <a:srgbClr val="000000"/>
                  </a:solidFill>
                  <a:ea typeface="Arial" charset="0"/>
                  <a:cs typeface="Arial" charset="0"/>
                </a:rPr>
                <a:t> should pursue additional R&amp;D on well inspection technologies that can improve integrity logging, and reduce the frequency of tubing removals, which would reduce risk to personnel and the environment. </a:t>
              </a:r>
            </a:p>
          </p:txBody>
        </p:sp>
      </p:grpSp>
      <p:sp>
        <p:nvSpPr>
          <p:cNvPr id="30" name="Rectangle 29">
            <a:extLst>
              <a:ext uri="{FF2B5EF4-FFF2-40B4-BE49-F238E27FC236}">
                <a16:creationId xmlns:a16="http://schemas.microsoft.com/office/drawing/2014/main" id="{594F7492-1A02-4E4F-A82C-6DA4443D8090}"/>
              </a:ext>
            </a:extLst>
          </p:cNvPr>
          <p:cNvSpPr/>
          <p:nvPr/>
        </p:nvSpPr>
        <p:spPr>
          <a:xfrm>
            <a:off x="490591" y="4769348"/>
            <a:ext cx="7901329" cy="1231106"/>
          </a:xfrm>
          <a:prstGeom prst="rect">
            <a:avLst/>
          </a:prstGeom>
        </p:spPr>
        <p:txBody>
          <a:bodyPr wrap="square">
            <a:spAutoFit/>
          </a:bodyPr>
          <a:lstStyle/>
          <a:p>
            <a:pPr lvl="0" defTabSz="457200">
              <a:defRPr/>
            </a:pPr>
            <a:r>
              <a:rPr lang="en-US" sz="1400" b="1" dirty="0">
                <a:solidFill>
                  <a:srgbClr val="000000"/>
                </a:solidFill>
                <a:ea typeface="Arial" charset="0"/>
                <a:cs typeface="Arial" charset="0"/>
              </a:rPr>
              <a:t>Tank Integrity Monitoring:</a:t>
            </a:r>
          </a:p>
          <a:p>
            <a:pPr lvl="0" defTabSz="457200">
              <a:defRPr/>
            </a:pPr>
            <a:r>
              <a:rPr lang="en-US" sz="1200" b="1" dirty="0">
                <a:solidFill>
                  <a:schemeClr val="accent5"/>
                </a:solidFill>
              </a:rPr>
              <a:t>Industry and PHMSA</a:t>
            </a:r>
            <a:r>
              <a:rPr lang="en-US" sz="1200" dirty="0"/>
              <a:t> should consider additional research and validation on </a:t>
            </a:r>
            <a:r>
              <a:rPr lang="en-US" sz="1200" dirty="0">
                <a:solidFill>
                  <a:srgbClr val="000000"/>
                </a:solidFill>
                <a:ea typeface="Arial" charset="0"/>
                <a:cs typeface="Arial" charset="0"/>
              </a:rPr>
              <a:t>tank integrity monitoring technologies to measure floating roof stability and integrity, including:</a:t>
            </a:r>
          </a:p>
          <a:p>
            <a:pPr marL="171450" lvl="0" indent="-171450" defTabSz="457200">
              <a:buFont typeface="Arial" panose="020B0604020202020204" pitchFamily="34" charset="0"/>
              <a:buChar char="•"/>
              <a:defRPr/>
            </a:pPr>
            <a:r>
              <a:rPr lang="en-US" sz="1200" dirty="0">
                <a:solidFill>
                  <a:srgbClr val="000000"/>
                </a:solidFill>
                <a:ea typeface="Arial" charset="0"/>
                <a:cs typeface="Arial" charset="0"/>
              </a:rPr>
              <a:t>camera technologies and associated pattern recognition software,</a:t>
            </a:r>
          </a:p>
          <a:p>
            <a:pPr marL="171450" lvl="0" indent="-171450" defTabSz="457200">
              <a:buFont typeface="Arial" panose="020B0604020202020204" pitchFamily="34" charset="0"/>
              <a:buChar char="•"/>
              <a:defRPr/>
            </a:pPr>
            <a:r>
              <a:rPr lang="en-US" sz="1200" dirty="0">
                <a:solidFill>
                  <a:srgbClr val="000000"/>
                </a:solidFill>
                <a:ea typeface="Arial" charset="0"/>
                <a:cs typeface="Arial" charset="0"/>
              </a:rPr>
              <a:t>wireless sensors, and</a:t>
            </a:r>
          </a:p>
          <a:p>
            <a:pPr marL="171450" lvl="0" indent="-171450" defTabSz="457200">
              <a:buFont typeface="Arial" panose="020B0604020202020204" pitchFamily="34" charset="0"/>
              <a:buChar char="•"/>
              <a:defRPr/>
            </a:pPr>
            <a:r>
              <a:rPr lang="en-US" sz="1200" dirty="0">
                <a:solidFill>
                  <a:srgbClr val="000000"/>
                </a:solidFill>
                <a:ea typeface="Arial" charset="0"/>
                <a:cs typeface="Arial" charset="0"/>
              </a:rPr>
              <a:t>unmanned aerial systems (drones)</a:t>
            </a:r>
          </a:p>
        </p:txBody>
      </p:sp>
      <p:sp>
        <p:nvSpPr>
          <p:cNvPr id="12" name="TextBox 11">
            <a:extLst>
              <a:ext uri="{FF2B5EF4-FFF2-40B4-BE49-F238E27FC236}">
                <a16:creationId xmlns:a16="http://schemas.microsoft.com/office/drawing/2014/main" id="{82A335F6-8C12-445D-8420-FA95D295A617}"/>
              </a:ext>
            </a:extLst>
          </p:cNvPr>
          <p:cNvSpPr txBox="1"/>
          <p:nvPr/>
        </p:nvSpPr>
        <p:spPr>
          <a:xfrm>
            <a:off x="365760" y="1899725"/>
            <a:ext cx="5008880" cy="215444"/>
          </a:xfrm>
          <a:prstGeom prst="rect">
            <a:avLst/>
          </a:prstGeom>
          <a:solidFill>
            <a:schemeClr val="bg1"/>
          </a:solidFill>
        </p:spPr>
        <p:txBody>
          <a:bodyPr wrap="square" lIns="0" tIns="0" rIns="0" bIns="0" rtlCol="0">
            <a:spAutoFit/>
          </a:bodyPr>
          <a:lstStyle/>
          <a:p>
            <a:pPr>
              <a:spcBef>
                <a:spcPts val="600"/>
              </a:spcBef>
              <a:buSzPct val="100000"/>
            </a:pPr>
            <a:r>
              <a:rPr lang="en-US" sz="1400" b="1" dirty="0">
                <a:solidFill>
                  <a:srgbClr val="313131"/>
                </a:solidFill>
              </a:rPr>
              <a:t>Recommendations: Underground Storage</a:t>
            </a:r>
          </a:p>
        </p:txBody>
      </p:sp>
      <p:sp>
        <p:nvSpPr>
          <p:cNvPr id="37" name="TextBox 36">
            <a:extLst>
              <a:ext uri="{FF2B5EF4-FFF2-40B4-BE49-F238E27FC236}">
                <a16:creationId xmlns:a16="http://schemas.microsoft.com/office/drawing/2014/main" id="{49CDECC7-D1C5-4A37-A20B-41BCA788E0BF}"/>
              </a:ext>
            </a:extLst>
          </p:cNvPr>
          <p:cNvSpPr txBox="1"/>
          <p:nvPr/>
        </p:nvSpPr>
        <p:spPr>
          <a:xfrm>
            <a:off x="367881" y="4393843"/>
            <a:ext cx="5606199" cy="215444"/>
          </a:xfrm>
          <a:prstGeom prst="rect">
            <a:avLst/>
          </a:prstGeom>
          <a:solidFill>
            <a:schemeClr val="bg1"/>
          </a:solidFill>
        </p:spPr>
        <p:txBody>
          <a:bodyPr wrap="square" lIns="0" tIns="0" rIns="0" bIns="0" rtlCol="0">
            <a:spAutoFit/>
          </a:bodyPr>
          <a:lstStyle/>
          <a:p>
            <a:pPr>
              <a:spcBef>
                <a:spcPts val="600"/>
              </a:spcBef>
              <a:buSzPct val="100000"/>
            </a:pPr>
            <a:r>
              <a:rPr lang="en-US" sz="1400" b="1" dirty="0">
                <a:solidFill>
                  <a:srgbClr val="313131"/>
                </a:solidFill>
              </a:rPr>
              <a:t>Recommendation: Aboveground Storage</a:t>
            </a:r>
          </a:p>
        </p:txBody>
      </p:sp>
      <p:sp>
        <p:nvSpPr>
          <p:cNvPr id="17" name="TextBox 16">
            <a:extLst>
              <a:ext uri="{FF2B5EF4-FFF2-40B4-BE49-F238E27FC236}">
                <a16:creationId xmlns:a16="http://schemas.microsoft.com/office/drawing/2014/main" id="{DF4E456B-F74D-47EC-9C01-30CD779642D6}"/>
              </a:ext>
            </a:extLst>
          </p:cNvPr>
          <p:cNvSpPr txBox="1"/>
          <p:nvPr/>
        </p:nvSpPr>
        <p:spPr>
          <a:xfrm>
            <a:off x="365760" y="821818"/>
            <a:ext cx="8255359" cy="830997"/>
          </a:xfrm>
          <a:prstGeom prst="rect">
            <a:avLst/>
          </a:prstGeom>
          <a:noFill/>
          <a:ln w="19050">
            <a:solidFill>
              <a:schemeClr val="accent4"/>
            </a:solidFill>
          </a:ln>
        </p:spPr>
        <p:txBody>
          <a:bodyPr wrap="square" lIns="91440" tIns="91440" rIns="91440" bIns="91440" rtlCol="0">
            <a:spAutoFit/>
          </a:bodyPr>
          <a:lstStyle/>
          <a:p>
            <a:pPr marL="9525" indent="-9525">
              <a:defRPr/>
            </a:pPr>
            <a:r>
              <a:rPr lang="en-US" sz="1400" dirty="0">
                <a:solidFill>
                  <a:prstClr val="black"/>
                </a:solidFill>
                <a:cs typeface="Arial" panose="020B0604020202020204" pitchFamily="34" charset="0"/>
              </a:rPr>
              <a:t>Advancements in new technologies have been an important contributor to industry’s safety, reliability, and environmental performance. Overcoming challenges and barriers to new  technology development and deployment would accelerate these improvements.</a:t>
            </a:r>
          </a:p>
        </p:txBody>
      </p:sp>
      <p:sp>
        <p:nvSpPr>
          <p:cNvPr id="18" name="Rectangle 17">
            <a:extLst>
              <a:ext uri="{FF2B5EF4-FFF2-40B4-BE49-F238E27FC236}">
                <a16:creationId xmlns:a16="http://schemas.microsoft.com/office/drawing/2014/main" id="{F91439CA-12A5-42B2-AFB2-EAFECA22B2EE}"/>
              </a:ext>
            </a:extLst>
          </p:cNvPr>
          <p:cNvSpPr/>
          <p:nvPr/>
        </p:nvSpPr>
        <p:spPr>
          <a:xfrm>
            <a:off x="629738" y="633843"/>
            <a:ext cx="1364476" cy="307777"/>
          </a:xfrm>
          <a:prstGeom prst="rect">
            <a:avLst/>
          </a:prstGeom>
          <a:solidFill>
            <a:schemeClr val="bg1"/>
          </a:solidFill>
        </p:spPr>
        <p:txBody>
          <a:bodyPr wrap="none">
            <a:spAutoFit/>
          </a:bodyPr>
          <a:lstStyle/>
          <a:p>
            <a:pPr>
              <a:spcAft>
                <a:spcPts val="600"/>
              </a:spcAft>
            </a:pPr>
            <a:r>
              <a:rPr lang="en-US" sz="1400" b="1" dirty="0"/>
              <a:t>Key Finding</a:t>
            </a:r>
            <a:endParaRPr lang="en-US" sz="1400" dirty="0"/>
          </a:p>
        </p:txBody>
      </p:sp>
    </p:spTree>
    <p:extLst>
      <p:ext uri="{BB962C8B-B14F-4D97-AF65-F5344CB8AC3E}">
        <p14:creationId xmlns:p14="http://schemas.microsoft.com/office/powerpoint/2010/main" val="1500785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359523"/>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ea typeface="Verdana" panose="020B0604030504040204" pitchFamily="34" charset="0"/>
                <a:cs typeface="Arial" panose="020B0604020202020204" pitchFamily="34" charset="0"/>
              </a:rPr>
              <a:t>LNG Storage</a:t>
            </a:r>
          </a:p>
        </p:txBody>
      </p:sp>
      <p:sp>
        <p:nvSpPr>
          <p:cNvPr id="19" name="Rectangle 18">
            <a:extLst>
              <a:ext uri="{FF2B5EF4-FFF2-40B4-BE49-F238E27FC236}">
                <a16:creationId xmlns:a16="http://schemas.microsoft.com/office/drawing/2014/main" id="{54F4A3AA-370E-4550-94CF-28FFA1D2377B}"/>
              </a:ext>
            </a:extLst>
          </p:cNvPr>
          <p:cNvSpPr/>
          <p:nvPr/>
        </p:nvSpPr>
        <p:spPr bwMode="gray">
          <a:xfrm>
            <a:off x="365760" y="4590600"/>
            <a:ext cx="8255359" cy="1862671"/>
          </a:xfrm>
          <a:prstGeom prst="rect">
            <a:avLst/>
          </a:prstGeom>
          <a:solidFill>
            <a:schemeClr val="bg1">
              <a:lumMod val="95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2" name="Rectangle 11">
            <a:extLst>
              <a:ext uri="{FF2B5EF4-FFF2-40B4-BE49-F238E27FC236}">
                <a16:creationId xmlns:a16="http://schemas.microsoft.com/office/drawing/2014/main" id="{CE22A2DA-B44C-4A63-99CE-C1E48C937A3E}"/>
              </a:ext>
            </a:extLst>
          </p:cNvPr>
          <p:cNvSpPr/>
          <p:nvPr/>
        </p:nvSpPr>
        <p:spPr>
          <a:xfrm>
            <a:off x="432740" y="4659189"/>
            <a:ext cx="8069266" cy="1661993"/>
          </a:xfrm>
          <a:prstGeom prst="rect">
            <a:avLst/>
          </a:prstGeom>
          <a:ln>
            <a:noFill/>
          </a:ln>
        </p:spPr>
        <p:txBody>
          <a:bodyPr wrap="square">
            <a:spAutoFit/>
          </a:bodyPr>
          <a:lstStyle/>
          <a:p>
            <a:pPr lvl="0" defTabSz="457200">
              <a:spcAft>
                <a:spcPts val="600"/>
              </a:spcAft>
              <a:defRPr/>
            </a:pPr>
            <a:r>
              <a:rPr lang="en-US" sz="1400" b="1" dirty="0">
                <a:solidFill>
                  <a:srgbClr val="000000"/>
                </a:solidFill>
                <a:ea typeface="Arial" charset="0"/>
                <a:cs typeface="Arial" charset="0"/>
              </a:rPr>
              <a:t>Updating regulations to reflect latest standards and practices</a:t>
            </a:r>
            <a:endParaRPr lang="en-US" sz="1400" dirty="0">
              <a:solidFill>
                <a:srgbClr val="000000"/>
              </a:solidFill>
              <a:ea typeface="Arial" charset="0"/>
              <a:cs typeface="Arial" charset="0"/>
            </a:endParaRPr>
          </a:p>
          <a:p>
            <a:pPr marL="171450" lvl="0" indent="-171450" defTabSz="457200">
              <a:spcAft>
                <a:spcPts val="600"/>
              </a:spcAft>
              <a:buFont typeface="Arial" panose="020B0604020202020204" pitchFamily="34" charset="0"/>
              <a:buChar char="•"/>
              <a:defRPr/>
            </a:pPr>
            <a:r>
              <a:rPr lang="en-US" sz="1300" dirty="0">
                <a:solidFill>
                  <a:srgbClr val="000000"/>
                </a:solidFill>
                <a:ea typeface="Arial" charset="0"/>
                <a:cs typeface="Arial" charset="0"/>
              </a:rPr>
              <a:t>Pursuant to EO 13868, </a:t>
            </a:r>
            <a:r>
              <a:rPr lang="en-US" sz="1300" b="1" dirty="0">
                <a:solidFill>
                  <a:schemeClr val="accent5"/>
                </a:solidFill>
                <a:ea typeface="Arial" charset="0"/>
                <a:cs typeface="Arial" charset="0"/>
              </a:rPr>
              <a:t>PHMSA should work with the LNG industry</a:t>
            </a:r>
            <a:r>
              <a:rPr lang="en-US" sz="1300" dirty="0">
                <a:solidFill>
                  <a:srgbClr val="000000"/>
                </a:solidFill>
                <a:ea typeface="Arial" charset="0"/>
                <a:cs typeface="Arial" charset="0"/>
              </a:rPr>
              <a:t> to update Title 49 CFR Part 193 for design, construction, and operation of LNG facilities to align with global best practices, advances in design codes, and to reflect risk-based standards.</a:t>
            </a:r>
          </a:p>
          <a:p>
            <a:pPr marL="171450" lvl="0" indent="-171450" defTabSz="457200">
              <a:spcAft>
                <a:spcPts val="600"/>
              </a:spcAft>
              <a:buFont typeface="Arial" panose="020B0604020202020204" pitchFamily="34" charset="0"/>
              <a:buChar char="•"/>
              <a:defRPr/>
            </a:pPr>
            <a:r>
              <a:rPr lang="en-US" sz="1300" b="1" dirty="0">
                <a:solidFill>
                  <a:schemeClr val="accent5"/>
                </a:solidFill>
                <a:ea typeface="Arial" charset="0"/>
                <a:cs typeface="Arial" charset="0"/>
              </a:rPr>
              <a:t>Industry, through its trade associations, should work with PHMSA </a:t>
            </a:r>
            <a:r>
              <a:rPr lang="en-US" sz="1300" dirty="0">
                <a:solidFill>
                  <a:srgbClr val="000000"/>
                </a:solidFill>
                <a:ea typeface="Arial" charset="0"/>
                <a:cs typeface="Arial" charset="0"/>
              </a:rPr>
              <a:t>to develop an inspection protocol specifically for LNG storage tanks that are built to API 625 and ACI 376, and their failure mechanisms unique to LNG storage.</a:t>
            </a:r>
          </a:p>
        </p:txBody>
      </p:sp>
      <p:grpSp>
        <p:nvGrpSpPr>
          <p:cNvPr id="3" name="Group 2">
            <a:extLst>
              <a:ext uri="{FF2B5EF4-FFF2-40B4-BE49-F238E27FC236}">
                <a16:creationId xmlns:a16="http://schemas.microsoft.com/office/drawing/2014/main" id="{1FFD751B-FFE4-41AC-8A19-AA91ED4F9BD4}"/>
              </a:ext>
            </a:extLst>
          </p:cNvPr>
          <p:cNvGrpSpPr/>
          <p:nvPr/>
        </p:nvGrpSpPr>
        <p:grpSpPr>
          <a:xfrm>
            <a:off x="5608010" y="633843"/>
            <a:ext cx="3013109" cy="3026146"/>
            <a:chOff x="7886042" y="759234"/>
            <a:chExt cx="3358362" cy="3372892"/>
          </a:xfrm>
        </p:grpSpPr>
        <p:pic>
          <p:nvPicPr>
            <p:cNvPr id="13" name="Picture 4" descr="A close up of a sign&#10;&#10;Description automatically generated">
              <a:extLst>
                <a:ext uri="{FF2B5EF4-FFF2-40B4-BE49-F238E27FC236}">
                  <a16:creationId xmlns:a16="http://schemas.microsoft.com/office/drawing/2014/main" id="{6443E147-3817-46B5-8329-12C00CB36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1530" y="759234"/>
              <a:ext cx="3227388"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2">
              <a:extLst>
                <a:ext uri="{FF2B5EF4-FFF2-40B4-BE49-F238E27FC236}">
                  <a16:creationId xmlns:a16="http://schemas.microsoft.com/office/drawing/2014/main" id="{39363205-7469-4A44-964D-5DB6902E25F3}"/>
                </a:ext>
              </a:extLst>
            </p:cNvPr>
            <p:cNvSpPr txBox="1">
              <a:spLocks noChangeArrowheads="1"/>
            </p:cNvSpPr>
            <p:nvPr/>
          </p:nvSpPr>
          <p:spPr bwMode="auto">
            <a:xfrm>
              <a:off x="7886042" y="3274520"/>
              <a:ext cx="3358362" cy="857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100" b="1" dirty="0">
                  <a:latin typeface="+mj-lt"/>
                </a:rPr>
                <a:t>Illustration of Layers of Protection for Onshore LNG Storage and Containment Systems</a:t>
              </a:r>
            </a:p>
            <a:p>
              <a:pPr algn="ctr"/>
              <a:endParaRPr lang="en-US" altLang="en-US" sz="1100" dirty="0">
                <a:latin typeface="+mj-lt"/>
              </a:endParaRPr>
            </a:p>
          </p:txBody>
        </p:sp>
      </p:grpSp>
      <p:sp>
        <p:nvSpPr>
          <p:cNvPr id="14" name="TextBox 13">
            <a:extLst>
              <a:ext uri="{FF2B5EF4-FFF2-40B4-BE49-F238E27FC236}">
                <a16:creationId xmlns:a16="http://schemas.microsoft.com/office/drawing/2014/main" id="{2A5378D9-12BC-4626-BD4D-0C5852950C97}"/>
              </a:ext>
            </a:extLst>
          </p:cNvPr>
          <p:cNvSpPr txBox="1"/>
          <p:nvPr/>
        </p:nvSpPr>
        <p:spPr>
          <a:xfrm>
            <a:off x="296187" y="841696"/>
            <a:ext cx="5085131" cy="2123658"/>
          </a:xfrm>
          <a:prstGeom prst="rect">
            <a:avLst/>
          </a:prstGeom>
          <a:noFill/>
          <a:ln w="19050">
            <a:noFill/>
          </a:ln>
        </p:spPr>
        <p:txBody>
          <a:bodyPr wrap="square" lIns="91440" tIns="91440" rIns="91440" bIns="91440" rtlCol="0">
            <a:spAutoFit/>
          </a:bodyPr>
          <a:lstStyle/>
          <a:p>
            <a:r>
              <a:rPr lang="en-US" altLang="en-US" sz="1400" b="1" dirty="0"/>
              <a:t>Overview</a:t>
            </a:r>
          </a:p>
          <a:p>
            <a:pPr marL="285750" indent="-285750">
              <a:buFont typeface="Arial" panose="020B0604020202020204" pitchFamily="34" charset="0"/>
              <a:buChar char="•"/>
            </a:pPr>
            <a:r>
              <a:rPr lang="en-US" sz="1400" dirty="0"/>
              <a:t>The LNG industry has advanced significantly since inception in both safety and technology and has an exemplary safety record.</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After being an importer of LNG for many years, in 2016, the United States began exporting LNG and is set to become a major player in the world export stage.</a:t>
            </a:r>
            <a:endParaRPr lang="en-US" altLang="en-US" sz="1400" dirty="0"/>
          </a:p>
        </p:txBody>
      </p:sp>
      <p:sp>
        <p:nvSpPr>
          <p:cNvPr id="16" name="TextBox 15">
            <a:extLst>
              <a:ext uri="{FF2B5EF4-FFF2-40B4-BE49-F238E27FC236}">
                <a16:creationId xmlns:a16="http://schemas.microsoft.com/office/drawing/2014/main" id="{771C29D1-92D2-4E6A-BB3A-539B2E2E3743}"/>
              </a:ext>
            </a:extLst>
          </p:cNvPr>
          <p:cNvSpPr txBox="1"/>
          <p:nvPr/>
        </p:nvSpPr>
        <p:spPr>
          <a:xfrm>
            <a:off x="365760" y="3525325"/>
            <a:ext cx="8255359" cy="615553"/>
          </a:xfrm>
          <a:prstGeom prst="rect">
            <a:avLst/>
          </a:prstGeom>
          <a:noFill/>
          <a:ln w="19050">
            <a:solidFill>
              <a:schemeClr val="accent4"/>
            </a:solidFill>
          </a:ln>
        </p:spPr>
        <p:txBody>
          <a:bodyPr wrap="square" lIns="91440" tIns="91440" rIns="91440" bIns="91440" rtlCol="0">
            <a:spAutoFit/>
          </a:bodyPr>
          <a:lstStyle/>
          <a:p>
            <a:pPr marL="9525" indent="-9525"/>
            <a:r>
              <a:rPr lang="en-US" altLang="en-US" sz="1400" dirty="0"/>
              <a:t>Current Title 49 CFR Part 193 regulations do not recognize the latest design codes and standards in use for LNG production &amp; export facilities.</a:t>
            </a:r>
          </a:p>
        </p:txBody>
      </p:sp>
      <p:sp>
        <p:nvSpPr>
          <p:cNvPr id="20" name="Rectangle 19">
            <a:extLst>
              <a:ext uri="{FF2B5EF4-FFF2-40B4-BE49-F238E27FC236}">
                <a16:creationId xmlns:a16="http://schemas.microsoft.com/office/drawing/2014/main" id="{D062C802-EAF1-4D78-B3E8-5206B3825B01}"/>
              </a:ext>
            </a:extLst>
          </p:cNvPr>
          <p:cNvSpPr/>
          <p:nvPr/>
        </p:nvSpPr>
        <p:spPr>
          <a:xfrm>
            <a:off x="522881" y="3337350"/>
            <a:ext cx="930063" cy="307777"/>
          </a:xfrm>
          <a:prstGeom prst="rect">
            <a:avLst/>
          </a:prstGeom>
          <a:solidFill>
            <a:schemeClr val="bg1"/>
          </a:solidFill>
        </p:spPr>
        <p:txBody>
          <a:bodyPr wrap="none">
            <a:spAutoFit/>
          </a:bodyPr>
          <a:lstStyle/>
          <a:p>
            <a:pPr>
              <a:spcAft>
                <a:spcPts val="600"/>
              </a:spcAft>
            </a:pPr>
            <a:r>
              <a:rPr lang="en-US" sz="1400" b="1" dirty="0"/>
              <a:t>Finding</a:t>
            </a:r>
            <a:endParaRPr lang="en-US" sz="1400" dirty="0"/>
          </a:p>
        </p:txBody>
      </p:sp>
      <p:sp>
        <p:nvSpPr>
          <p:cNvPr id="5" name="Rectangle 4">
            <a:extLst>
              <a:ext uri="{FF2B5EF4-FFF2-40B4-BE49-F238E27FC236}">
                <a16:creationId xmlns:a16="http://schemas.microsoft.com/office/drawing/2014/main" id="{07CB3245-E9B6-4CD8-9D99-4E43C962BDAA}"/>
              </a:ext>
            </a:extLst>
          </p:cNvPr>
          <p:cNvSpPr/>
          <p:nvPr/>
        </p:nvSpPr>
        <p:spPr>
          <a:xfrm>
            <a:off x="365760" y="4243066"/>
            <a:ext cx="2119491" cy="307777"/>
          </a:xfrm>
          <a:prstGeom prst="rect">
            <a:avLst/>
          </a:prstGeom>
        </p:spPr>
        <p:txBody>
          <a:bodyPr wrap="none">
            <a:spAutoFit/>
          </a:bodyPr>
          <a:lstStyle/>
          <a:p>
            <a:pPr lvl="0" defTabSz="457200">
              <a:spcAft>
                <a:spcPts val="600"/>
              </a:spcAft>
              <a:defRPr/>
            </a:pPr>
            <a:r>
              <a:rPr lang="en-US" sz="1400" b="1" dirty="0">
                <a:solidFill>
                  <a:srgbClr val="000000"/>
                </a:solidFill>
                <a:ea typeface="Arial" charset="0"/>
                <a:cs typeface="Arial" charset="0"/>
              </a:rPr>
              <a:t>Recommendations</a:t>
            </a:r>
          </a:p>
        </p:txBody>
      </p:sp>
    </p:spTree>
    <p:extLst>
      <p:ext uri="{BB962C8B-B14F-4D97-AF65-F5344CB8AC3E}">
        <p14:creationId xmlns:p14="http://schemas.microsoft.com/office/powerpoint/2010/main" val="2997924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D54E563-5CF9-44C7-950A-51BDE342F347}"/>
              </a:ext>
            </a:extLst>
          </p:cNvPr>
          <p:cNvSpPr txBox="1"/>
          <p:nvPr/>
        </p:nvSpPr>
        <p:spPr>
          <a:xfrm>
            <a:off x="365760" y="792001"/>
            <a:ext cx="8255359" cy="830997"/>
          </a:xfrm>
          <a:prstGeom prst="rect">
            <a:avLst/>
          </a:prstGeom>
          <a:noFill/>
          <a:ln w="19050">
            <a:solidFill>
              <a:schemeClr val="accent4"/>
            </a:solidFill>
          </a:ln>
        </p:spPr>
        <p:txBody>
          <a:bodyPr wrap="square" lIns="91440" tIns="91440" rIns="91440" bIns="91440" rtlCol="0">
            <a:spAutoFit/>
          </a:bodyPr>
          <a:lstStyle/>
          <a:p>
            <a:pPr marL="9525" indent="-9525"/>
            <a:r>
              <a:rPr lang="en-US" altLang="en-US" sz="1400" dirty="0"/>
              <a:t>Marine vessel safety has improved in the past few decades, but opportunities exist to improve operations. </a:t>
            </a:r>
            <a:r>
              <a:rPr lang="en-US" sz="1400" dirty="0"/>
              <a:t>Additional </a:t>
            </a:r>
            <a:r>
              <a:rPr lang="en-US" sz="1400" b="1" dirty="0"/>
              <a:t>advancements in navigation technologies and training systems</a:t>
            </a:r>
            <a:r>
              <a:rPr lang="en-US" sz="1400" dirty="0"/>
              <a:t> offer the best opportunities to mitigate marine vessel accidents.</a:t>
            </a:r>
            <a:endParaRPr lang="en-US" altLang="en-US" sz="1400" dirty="0"/>
          </a:p>
        </p:txBody>
      </p:sp>
      <p:sp>
        <p:nvSpPr>
          <p:cNvPr id="18" name="Rectangle 17">
            <a:extLst>
              <a:ext uri="{FF2B5EF4-FFF2-40B4-BE49-F238E27FC236}">
                <a16:creationId xmlns:a16="http://schemas.microsoft.com/office/drawing/2014/main" id="{FA8E37A4-864E-44BD-9EAE-D18A7A2D21D0}"/>
              </a:ext>
            </a:extLst>
          </p:cNvPr>
          <p:cNvSpPr/>
          <p:nvPr/>
        </p:nvSpPr>
        <p:spPr bwMode="gray">
          <a:xfrm>
            <a:off x="365759" y="2021410"/>
            <a:ext cx="5224335" cy="4562269"/>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Marine Technologies</a:t>
            </a:r>
            <a:endParaRPr lang="en-US" sz="2200" b="1" dirty="0">
              <a:solidFill>
                <a:prstClr val="black"/>
              </a:solidFill>
              <a:ea typeface="Verdana" panose="020B060403050404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E22A2DA-B44C-4A63-99CE-C1E48C937A3E}"/>
              </a:ext>
            </a:extLst>
          </p:cNvPr>
          <p:cNvSpPr/>
          <p:nvPr/>
        </p:nvSpPr>
        <p:spPr>
          <a:xfrm>
            <a:off x="396289" y="2083273"/>
            <a:ext cx="5193805" cy="1777410"/>
          </a:xfrm>
          <a:prstGeom prst="rect">
            <a:avLst/>
          </a:prstGeom>
        </p:spPr>
        <p:txBody>
          <a:bodyPr wrap="square">
            <a:spAutoFit/>
          </a:bodyPr>
          <a:lstStyle/>
          <a:p>
            <a:pPr lvl="0" defTabSz="457200">
              <a:spcAft>
                <a:spcPts val="600"/>
              </a:spcAft>
              <a:defRPr/>
            </a:pPr>
            <a:r>
              <a:rPr lang="en-US" sz="1400" b="1" dirty="0">
                <a:solidFill>
                  <a:srgbClr val="000000"/>
                </a:solidFill>
                <a:ea typeface="Arial" charset="0"/>
                <a:cs typeface="Arial" charset="0"/>
              </a:rPr>
              <a:t>Navigational Technologies</a:t>
            </a:r>
          </a:p>
          <a:p>
            <a:pPr lvl="0" defTabSz="457200">
              <a:spcAft>
                <a:spcPts val="600"/>
              </a:spcAft>
              <a:defRPr/>
            </a:pPr>
            <a:r>
              <a:rPr lang="en-US" sz="1150" b="1" dirty="0">
                <a:solidFill>
                  <a:schemeClr val="accent5"/>
                </a:solidFill>
                <a:ea typeface="Arial" charset="0"/>
                <a:cs typeface="Arial" charset="0"/>
              </a:rPr>
              <a:t>The U.S. Coast Guard (USCG) should:</a:t>
            </a:r>
          </a:p>
          <a:p>
            <a:pPr marL="171450" lvl="0" indent="-171450" defTabSz="457200">
              <a:spcAft>
                <a:spcPts val="600"/>
              </a:spcAft>
              <a:buFont typeface="Arial" panose="020B0604020202020204" pitchFamily="34" charset="0"/>
              <a:buChar char="•"/>
              <a:defRPr/>
            </a:pPr>
            <a:r>
              <a:rPr lang="en-US" sz="1150" dirty="0">
                <a:solidFill>
                  <a:srgbClr val="000000"/>
                </a:solidFill>
                <a:ea typeface="Arial" charset="0"/>
                <a:cs typeface="Arial" charset="0"/>
              </a:rPr>
              <a:t>Fully </a:t>
            </a:r>
            <a:r>
              <a:rPr lang="en-US" sz="1150" b="1" dirty="0">
                <a:solidFill>
                  <a:srgbClr val="000000"/>
                </a:solidFill>
                <a:ea typeface="Arial" charset="0"/>
                <a:cs typeface="Arial" charset="0"/>
              </a:rPr>
              <a:t>implement NTSB recommendations </a:t>
            </a:r>
            <a:r>
              <a:rPr lang="en-US" sz="1150" dirty="0">
                <a:solidFill>
                  <a:srgbClr val="000000"/>
                </a:solidFill>
                <a:ea typeface="Arial" charset="0"/>
                <a:cs typeface="Arial" charset="0"/>
              </a:rPr>
              <a:t>that could improve Vessel Traffic Service (VTS) system ability to </a:t>
            </a:r>
            <a:r>
              <a:rPr lang="en-US" sz="1150" b="1" dirty="0">
                <a:solidFill>
                  <a:srgbClr val="000000"/>
                </a:solidFill>
                <a:ea typeface="Arial" charset="0"/>
                <a:cs typeface="Arial" charset="0"/>
              </a:rPr>
              <a:t>reduce the risk of allisions, collisions, and groundings </a:t>
            </a:r>
            <a:r>
              <a:rPr lang="en-US" sz="1150" dirty="0">
                <a:solidFill>
                  <a:srgbClr val="000000"/>
                </a:solidFill>
                <a:ea typeface="Arial" charset="0"/>
                <a:cs typeface="Arial" charset="0"/>
              </a:rPr>
              <a:t>within VTS areas.</a:t>
            </a:r>
          </a:p>
          <a:p>
            <a:pPr marL="171450" lvl="0" indent="-171450" defTabSz="457200">
              <a:spcAft>
                <a:spcPts val="600"/>
              </a:spcAft>
              <a:buFont typeface="Arial" panose="020B0604020202020204" pitchFamily="34" charset="0"/>
              <a:buChar char="•"/>
              <a:defRPr/>
            </a:pPr>
            <a:r>
              <a:rPr lang="en-US" sz="1150" b="1" dirty="0">
                <a:solidFill>
                  <a:srgbClr val="000000"/>
                </a:solidFill>
                <a:ea typeface="Arial" charset="0"/>
                <a:cs typeface="Arial" charset="0"/>
              </a:rPr>
              <a:t>Implement additional traffic separation schemes and traffic rules</a:t>
            </a:r>
            <a:r>
              <a:rPr lang="en-US" sz="1150" dirty="0">
                <a:solidFill>
                  <a:srgbClr val="000000"/>
                </a:solidFill>
                <a:ea typeface="Arial" charset="0"/>
                <a:cs typeface="Arial" charset="0"/>
              </a:rPr>
              <a:t> to reduce marine traffic risk of allision, collision, and grounding.</a:t>
            </a:r>
          </a:p>
        </p:txBody>
      </p:sp>
      <p:sp>
        <p:nvSpPr>
          <p:cNvPr id="15" name="Rectangle 14">
            <a:extLst>
              <a:ext uri="{FF2B5EF4-FFF2-40B4-BE49-F238E27FC236}">
                <a16:creationId xmlns:a16="http://schemas.microsoft.com/office/drawing/2014/main" id="{211F57AD-5570-4DAE-800F-6A43AA4DC965}"/>
              </a:ext>
            </a:extLst>
          </p:cNvPr>
          <p:cNvSpPr/>
          <p:nvPr/>
        </p:nvSpPr>
        <p:spPr>
          <a:xfrm>
            <a:off x="396289" y="3698660"/>
            <a:ext cx="5176685" cy="2816156"/>
          </a:xfrm>
          <a:prstGeom prst="rect">
            <a:avLst/>
          </a:prstGeom>
        </p:spPr>
        <p:txBody>
          <a:bodyPr wrap="square">
            <a:spAutoFit/>
          </a:bodyPr>
          <a:lstStyle/>
          <a:p>
            <a:pPr lvl="0" defTabSz="457200">
              <a:spcAft>
                <a:spcPts val="600"/>
              </a:spcAft>
              <a:defRPr/>
            </a:pPr>
            <a:endParaRPr lang="en-US" sz="1400" b="1" dirty="0">
              <a:solidFill>
                <a:srgbClr val="000000"/>
              </a:solidFill>
              <a:ea typeface="Arial" charset="0"/>
              <a:cs typeface="Arial" charset="0"/>
            </a:endParaRPr>
          </a:p>
          <a:p>
            <a:pPr lvl="0" defTabSz="457200">
              <a:spcAft>
                <a:spcPts val="600"/>
              </a:spcAft>
              <a:defRPr/>
            </a:pPr>
            <a:r>
              <a:rPr lang="en-US" sz="1400" b="1" dirty="0">
                <a:solidFill>
                  <a:srgbClr val="000000"/>
                </a:solidFill>
                <a:ea typeface="Arial" charset="0"/>
                <a:cs typeface="Arial" charset="0"/>
              </a:rPr>
              <a:t>Training and development to reduce accidents caused by human factors: </a:t>
            </a:r>
          </a:p>
          <a:p>
            <a:pPr marL="171450" lvl="0" indent="-171450" defTabSz="457200">
              <a:spcAft>
                <a:spcPts val="600"/>
              </a:spcAft>
              <a:buFont typeface="Arial" panose="020B0604020202020204" pitchFamily="34" charset="0"/>
              <a:buChar char="•"/>
              <a:defRPr/>
            </a:pPr>
            <a:r>
              <a:rPr lang="en-US" sz="1150" b="1" dirty="0">
                <a:solidFill>
                  <a:schemeClr val="accent5"/>
                </a:solidFill>
                <a:ea typeface="Arial" charset="0"/>
                <a:cs typeface="Arial" charset="0"/>
              </a:rPr>
              <a:t>U.S. Coast Guard </a:t>
            </a:r>
            <a:r>
              <a:rPr lang="en-US" sz="1150" dirty="0">
                <a:ea typeface="Arial" charset="0"/>
                <a:cs typeface="Arial" charset="0"/>
              </a:rPr>
              <a:t>should</a:t>
            </a:r>
            <a:r>
              <a:rPr lang="en-US" sz="1150" b="1" dirty="0">
                <a:solidFill>
                  <a:schemeClr val="accent5"/>
                </a:solidFill>
                <a:ea typeface="Arial" charset="0"/>
                <a:cs typeface="Arial" charset="0"/>
              </a:rPr>
              <a:t> </a:t>
            </a:r>
            <a:r>
              <a:rPr lang="en-US" sz="1150" b="1" dirty="0">
                <a:solidFill>
                  <a:srgbClr val="000000"/>
                </a:solidFill>
                <a:ea typeface="Arial" charset="0"/>
                <a:cs typeface="Arial" charset="0"/>
              </a:rPr>
              <a:t>extend requirements for vessels to be outfitted with Automatic Identification System (AIS) </a:t>
            </a:r>
            <a:r>
              <a:rPr lang="en-US" sz="1150" dirty="0">
                <a:solidFill>
                  <a:srgbClr val="000000"/>
                </a:solidFill>
                <a:ea typeface="Arial" charset="0"/>
                <a:cs typeface="Arial" charset="0"/>
              </a:rPr>
              <a:t>to all commercial towing vessels with accurate tow-dimension input. Operator training should be required on model-specific AIS technology in use.</a:t>
            </a:r>
          </a:p>
          <a:p>
            <a:pPr marL="171450" lvl="0" indent="-171450" defTabSz="457200">
              <a:spcAft>
                <a:spcPts val="600"/>
              </a:spcAft>
              <a:buFont typeface="Arial" panose="020B0604020202020204" pitchFamily="34" charset="0"/>
              <a:buChar char="•"/>
              <a:defRPr/>
            </a:pPr>
            <a:r>
              <a:rPr lang="en-US" sz="1150" b="1" dirty="0">
                <a:solidFill>
                  <a:schemeClr val="accent5"/>
                </a:solidFill>
              </a:rPr>
              <a:t>Local port authorities </a:t>
            </a:r>
            <a:r>
              <a:rPr lang="en-US" sz="1150" dirty="0"/>
              <a:t>should </a:t>
            </a:r>
            <a:r>
              <a:rPr lang="en-US" sz="1150" b="1" dirty="0"/>
              <a:t>adopt National Ocean Service (NOS) real-time oceanographic data and other navigation products.</a:t>
            </a:r>
            <a:endParaRPr lang="en-US" sz="1150" dirty="0"/>
          </a:p>
          <a:p>
            <a:pPr marL="171450" lvl="0" indent="-171450" defTabSz="457200">
              <a:spcAft>
                <a:spcPts val="600"/>
              </a:spcAft>
              <a:buFont typeface="Arial" panose="020B0604020202020204" pitchFamily="34" charset="0"/>
              <a:buChar char="•"/>
              <a:defRPr/>
            </a:pPr>
            <a:r>
              <a:rPr lang="en-US" sz="1150" b="1" dirty="0">
                <a:solidFill>
                  <a:schemeClr val="accent5"/>
                </a:solidFill>
                <a:ea typeface="Arial" charset="0"/>
                <a:cs typeface="Arial" charset="0"/>
              </a:rPr>
              <a:t>U.S. Coast Guard </a:t>
            </a:r>
            <a:r>
              <a:rPr lang="en-US" sz="1150" dirty="0">
                <a:solidFill>
                  <a:srgbClr val="000000"/>
                </a:solidFill>
                <a:ea typeface="Arial" charset="0"/>
                <a:cs typeface="Arial" charset="0"/>
              </a:rPr>
              <a:t>should require that all vessels required to carry AIS “Type A” be fitted with an </a:t>
            </a:r>
            <a:r>
              <a:rPr lang="en-US" sz="1150" b="1" dirty="0">
                <a:solidFill>
                  <a:srgbClr val="000000"/>
                </a:solidFill>
                <a:ea typeface="Arial" charset="0"/>
                <a:cs typeface="Arial" charset="0"/>
              </a:rPr>
              <a:t>electronic chart system</a:t>
            </a:r>
            <a:r>
              <a:rPr lang="en-US" sz="1150" dirty="0">
                <a:solidFill>
                  <a:srgbClr val="000000"/>
                </a:solidFill>
                <a:ea typeface="Arial" charset="0"/>
                <a:cs typeface="Arial" charset="0"/>
              </a:rPr>
              <a:t>.</a:t>
            </a:r>
          </a:p>
        </p:txBody>
      </p:sp>
      <p:pic>
        <p:nvPicPr>
          <p:cNvPr id="3" name="Picture 2">
            <a:extLst>
              <a:ext uri="{FF2B5EF4-FFF2-40B4-BE49-F238E27FC236}">
                <a16:creationId xmlns:a16="http://schemas.microsoft.com/office/drawing/2014/main" id="{6D27492A-08C5-4408-A51D-3E46E18295EB}"/>
              </a:ext>
            </a:extLst>
          </p:cNvPr>
          <p:cNvPicPr>
            <a:picLocks noChangeAspect="1"/>
          </p:cNvPicPr>
          <p:nvPr/>
        </p:nvPicPr>
        <p:blipFill>
          <a:blip r:embed="rId3"/>
          <a:stretch>
            <a:fillRect/>
          </a:stretch>
        </p:blipFill>
        <p:spPr>
          <a:xfrm>
            <a:off x="5688796" y="2033227"/>
            <a:ext cx="3138427" cy="2493397"/>
          </a:xfrm>
          <a:prstGeom prst="rect">
            <a:avLst/>
          </a:prstGeom>
        </p:spPr>
      </p:pic>
      <p:sp>
        <p:nvSpPr>
          <p:cNvPr id="4" name="TextBox 3">
            <a:extLst>
              <a:ext uri="{FF2B5EF4-FFF2-40B4-BE49-F238E27FC236}">
                <a16:creationId xmlns:a16="http://schemas.microsoft.com/office/drawing/2014/main" id="{A3408EE5-AFB4-449C-A657-02183C650A22}"/>
              </a:ext>
            </a:extLst>
          </p:cNvPr>
          <p:cNvSpPr txBox="1"/>
          <p:nvPr/>
        </p:nvSpPr>
        <p:spPr>
          <a:xfrm>
            <a:off x="365759" y="1728950"/>
            <a:ext cx="3902697" cy="215444"/>
          </a:xfrm>
          <a:prstGeom prst="rect">
            <a:avLst/>
          </a:prstGeom>
          <a:noFill/>
        </p:spPr>
        <p:txBody>
          <a:bodyPr wrap="square" lIns="0" tIns="0" rIns="0" bIns="0" rtlCol="0">
            <a:spAutoFit/>
          </a:bodyPr>
          <a:lstStyle/>
          <a:p>
            <a:pPr>
              <a:spcBef>
                <a:spcPts val="600"/>
              </a:spcBef>
              <a:buSzPct val="100000"/>
            </a:pPr>
            <a:r>
              <a:rPr lang="en-US" sz="1400" b="1" dirty="0">
                <a:solidFill>
                  <a:srgbClr val="313131"/>
                </a:solidFill>
              </a:rPr>
              <a:t>Recommendations</a:t>
            </a:r>
          </a:p>
        </p:txBody>
      </p:sp>
      <p:sp>
        <p:nvSpPr>
          <p:cNvPr id="13" name="Rectangle 12">
            <a:extLst>
              <a:ext uri="{FF2B5EF4-FFF2-40B4-BE49-F238E27FC236}">
                <a16:creationId xmlns:a16="http://schemas.microsoft.com/office/drawing/2014/main" id="{736C4F70-690B-4EC9-BE0C-49FB2E7BB41B}"/>
              </a:ext>
            </a:extLst>
          </p:cNvPr>
          <p:cNvSpPr/>
          <p:nvPr/>
        </p:nvSpPr>
        <p:spPr>
          <a:xfrm>
            <a:off x="629738" y="604026"/>
            <a:ext cx="930063" cy="307777"/>
          </a:xfrm>
          <a:prstGeom prst="rect">
            <a:avLst/>
          </a:prstGeom>
          <a:solidFill>
            <a:schemeClr val="bg1"/>
          </a:solidFill>
        </p:spPr>
        <p:txBody>
          <a:bodyPr wrap="none">
            <a:spAutoFit/>
          </a:bodyPr>
          <a:lstStyle/>
          <a:p>
            <a:pPr>
              <a:spcAft>
                <a:spcPts val="600"/>
              </a:spcAft>
            </a:pPr>
            <a:r>
              <a:rPr lang="en-US" sz="1400" b="1" dirty="0"/>
              <a:t>Finding</a:t>
            </a:r>
            <a:endParaRPr lang="en-US" sz="1400" dirty="0"/>
          </a:p>
        </p:txBody>
      </p:sp>
      <p:sp>
        <p:nvSpPr>
          <p:cNvPr id="2" name="TextBox 1">
            <a:extLst>
              <a:ext uri="{FF2B5EF4-FFF2-40B4-BE49-F238E27FC236}">
                <a16:creationId xmlns:a16="http://schemas.microsoft.com/office/drawing/2014/main" id="{08C10CDA-200B-4F06-B0CB-61F4030BC769}"/>
              </a:ext>
            </a:extLst>
          </p:cNvPr>
          <p:cNvSpPr txBox="1"/>
          <p:nvPr/>
        </p:nvSpPr>
        <p:spPr>
          <a:xfrm>
            <a:off x="5804452" y="4143838"/>
            <a:ext cx="2943259" cy="369332"/>
          </a:xfrm>
          <a:prstGeom prst="rect">
            <a:avLst/>
          </a:prstGeom>
          <a:solidFill>
            <a:schemeClr val="bg1"/>
          </a:solidFill>
          <a:ln>
            <a:noFill/>
          </a:ln>
        </p:spPr>
        <p:txBody>
          <a:bodyPr wrap="square" lIns="0" tIns="0" rIns="0" bIns="0" rtlCol="0">
            <a:spAutoFit/>
          </a:bodyPr>
          <a:lstStyle/>
          <a:p>
            <a:pPr algn="ctr">
              <a:buSzPct val="100000"/>
            </a:pPr>
            <a:r>
              <a:rPr lang="en-US" sz="1200" b="1" dirty="0">
                <a:solidFill>
                  <a:srgbClr val="313131"/>
                </a:solidFill>
              </a:rPr>
              <a:t>Marine Training Simulator</a:t>
            </a:r>
          </a:p>
          <a:p>
            <a:pPr algn="ctr">
              <a:buSzPct val="100000"/>
            </a:pPr>
            <a:r>
              <a:rPr lang="en-US" sz="1200" b="1" dirty="0">
                <a:solidFill>
                  <a:srgbClr val="313131"/>
                </a:solidFill>
              </a:rPr>
              <a:t>Source: </a:t>
            </a:r>
            <a:r>
              <a:rPr lang="en-US" sz="1200" b="1" dirty="0" err="1">
                <a:solidFill>
                  <a:srgbClr val="313131"/>
                </a:solidFill>
              </a:rPr>
              <a:t>Wärtsilä</a:t>
            </a:r>
            <a:r>
              <a:rPr lang="en-US" sz="1200" b="1" dirty="0">
                <a:solidFill>
                  <a:srgbClr val="313131"/>
                </a:solidFill>
              </a:rPr>
              <a:t> Corporation</a:t>
            </a:r>
          </a:p>
        </p:txBody>
      </p:sp>
    </p:spTree>
    <p:extLst>
      <p:ext uri="{BB962C8B-B14F-4D97-AF65-F5344CB8AC3E}">
        <p14:creationId xmlns:p14="http://schemas.microsoft.com/office/powerpoint/2010/main" val="117681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Rail Technologies</a:t>
            </a:r>
            <a:endParaRPr lang="en-US" sz="2200" b="1" dirty="0">
              <a:solidFill>
                <a:prstClr val="black"/>
              </a:solidFill>
              <a:ea typeface="Verdana" panose="020B060403050404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9CE70607-79B1-4725-9EA4-558AE4B5992B}"/>
              </a:ext>
            </a:extLst>
          </p:cNvPr>
          <p:cNvSpPr/>
          <p:nvPr/>
        </p:nvSpPr>
        <p:spPr bwMode="gray">
          <a:xfrm>
            <a:off x="291309" y="1771422"/>
            <a:ext cx="4488958" cy="4832136"/>
          </a:xfrm>
          <a:prstGeom prst="rect">
            <a:avLst/>
          </a:prstGeom>
          <a:solidFill>
            <a:schemeClr val="bg1">
              <a:lumMod val="95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13" name="Rectangle 12">
            <a:extLst>
              <a:ext uri="{FF2B5EF4-FFF2-40B4-BE49-F238E27FC236}">
                <a16:creationId xmlns:a16="http://schemas.microsoft.com/office/drawing/2014/main" id="{2FAFD786-DB69-4F6F-9508-7F19AB4AA2C6}"/>
              </a:ext>
            </a:extLst>
          </p:cNvPr>
          <p:cNvSpPr/>
          <p:nvPr/>
        </p:nvSpPr>
        <p:spPr>
          <a:xfrm>
            <a:off x="365760" y="1980514"/>
            <a:ext cx="4225236" cy="1231106"/>
          </a:xfrm>
          <a:prstGeom prst="rect">
            <a:avLst/>
          </a:prstGeom>
        </p:spPr>
        <p:txBody>
          <a:bodyPr wrap="square">
            <a:spAutoFit/>
          </a:bodyPr>
          <a:lstStyle/>
          <a:p>
            <a:pPr lvl="0" defTabSz="457200">
              <a:defRPr/>
            </a:pPr>
            <a:r>
              <a:rPr lang="en-US" sz="1400" b="1" dirty="0">
                <a:solidFill>
                  <a:srgbClr val="000000"/>
                </a:solidFill>
                <a:ea typeface="Arial" charset="0"/>
                <a:cs typeface="Arial" charset="0"/>
              </a:rPr>
              <a:t>Track:</a:t>
            </a:r>
          </a:p>
          <a:p>
            <a:pPr marL="171450" lvl="0" indent="-171450" defTabSz="457200">
              <a:spcAft>
                <a:spcPts val="600"/>
              </a:spcAft>
              <a:buFont typeface="Arial" panose="020B0604020202020204" pitchFamily="34" charset="0"/>
              <a:buChar char="•"/>
              <a:defRPr/>
            </a:pPr>
            <a:r>
              <a:rPr lang="en-US" sz="1200" dirty="0"/>
              <a:t>Track safety can be improved by aggressively </a:t>
            </a:r>
            <a:r>
              <a:rPr lang="en-US" sz="1200" b="1" dirty="0"/>
              <a:t>implementing defect detection technologies, </a:t>
            </a:r>
            <a:r>
              <a:rPr lang="en-US" sz="1200" dirty="0"/>
              <a:t>which can improve flaw detection through the use of various ultrasonic, laser, optical, and infrared technologies</a:t>
            </a:r>
            <a:r>
              <a:rPr lang="en-US" sz="1200" dirty="0">
                <a:solidFill>
                  <a:srgbClr val="000000"/>
                </a:solidFill>
                <a:ea typeface="Arial" charset="0"/>
                <a:cs typeface="Arial" charset="0"/>
              </a:rPr>
              <a:t> grounding.</a:t>
            </a:r>
          </a:p>
        </p:txBody>
      </p:sp>
      <p:sp>
        <p:nvSpPr>
          <p:cNvPr id="14" name="Rectangle 13">
            <a:extLst>
              <a:ext uri="{FF2B5EF4-FFF2-40B4-BE49-F238E27FC236}">
                <a16:creationId xmlns:a16="http://schemas.microsoft.com/office/drawing/2014/main" id="{F4FBDDA6-19A3-41A9-8DAB-EF7B3993E034}"/>
              </a:ext>
            </a:extLst>
          </p:cNvPr>
          <p:cNvSpPr/>
          <p:nvPr/>
        </p:nvSpPr>
        <p:spPr>
          <a:xfrm>
            <a:off x="365760" y="3668628"/>
            <a:ext cx="4314688" cy="1046440"/>
          </a:xfrm>
          <a:prstGeom prst="rect">
            <a:avLst/>
          </a:prstGeom>
        </p:spPr>
        <p:txBody>
          <a:bodyPr wrap="square">
            <a:spAutoFit/>
          </a:bodyPr>
          <a:lstStyle/>
          <a:p>
            <a:pPr lvl="0" defTabSz="457200">
              <a:defRPr/>
            </a:pPr>
            <a:r>
              <a:rPr lang="en-US" sz="1400" b="1" dirty="0">
                <a:solidFill>
                  <a:srgbClr val="000000"/>
                </a:solidFill>
                <a:ea typeface="Arial" charset="0"/>
                <a:cs typeface="Arial" charset="0"/>
              </a:rPr>
              <a:t>Equipment: </a:t>
            </a:r>
          </a:p>
          <a:p>
            <a:pPr marL="171450" lvl="0" indent="-171450" defTabSz="457200">
              <a:spcAft>
                <a:spcPts val="600"/>
              </a:spcAft>
              <a:buFont typeface="Arial" panose="020B0604020202020204" pitchFamily="34" charset="0"/>
              <a:buChar char="•"/>
              <a:defRPr/>
            </a:pPr>
            <a:r>
              <a:rPr lang="en-US" sz="1200" dirty="0">
                <a:solidFill>
                  <a:srgbClr val="000000"/>
                </a:solidFill>
                <a:ea typeface="Arial" charset="0"/>
                <a:cs typeface="Arial" charset="0"/>
              </a:rPr>
              <a:t>Equipment-related improvements will be supported by </a:t>
            </a:r>
            <a:r>
              <a:rPr lang="en-US" sz="1200" b="1" dirty="0">
                <a:solidFill>
                  <a:srgbClr val="000000"/>
                </a:solidFill>
                <a:ea typeface="Arial" charset="0"/>
                <a:cs typeface="Arial" charset="0"/>
              </a:rPr>
              <a:t>enhanced tank car standards </a:t>
            </a:r>
            <a:r>
              <a:rPr lang="en-US" sz="1200" dirty="0">
                <a:solidFill>
                  <a:srgbClr val="000000"/>
                </a:solidFill>
                <a:ea typeface="Arial" charset="0"/>
                <a:cs typeface="Arial" charset="0"/>
              </a:rPr>
              <a:t>promulgated by PHMSA in 2015. These updated standards </a:t>
            </a:r>
            <a:r>
              <a:rPr lang="en-US" sz="1200" b="1" dirty="0">
                <a:solidFill>
                  <a:srgbClr val="000000"/>
                </a:solidFill>
                <a:ea typeface="Arial" charset="0"/>
                <a:cs typeface="Arial" charset="0"/>
              </a:rPr>
              <a:t>require new and retrofitted tank cars</a:t>
            </a:r>
            <a:r>
              <a:rPr lang="en-US" sz="1200" dirty="0">
                <a:solidFill>
                  <a:srgbClr val="000000"/>
                </a:solidFill>
                <a:ea typeface="Arial" charset="0"/>
                <a:cs typeface="Arial" charset="0"/>
              </a:rPr>
              <a:t>. </a:t>
            </a:r>
          </a:p>
        </p:txBody>
      </p:sp>
      <p:sp>
        <p:nvSpPr>
          <p:cNvPr id="16" name="Rectangle 15">
            <a:extLst>
              <a:ext uri="{FF2B5EF4-FFF2-40B4-BE49-F238E27FC236}">
                <a16:creationId xmlns:a16="http://schemas.microsoft.com/office/drawing/2014/main" id="{61A7B5E9-5847-455C-ADB4-FE6C88B92FBE}"/>
              </a:ext>
            </a:extLst>
          </p:cNvPr>
          <p:cNvSpPr/>
          <p:nvPr/>
        </p:nvSpPr>
        <p:spPr>
          <a:xfrm>
            <a:off x="418427" y="5172076"/>
            <a:ext cx="4433626" cy="1046440"/>
          </a:xfrm>
          <a:prstGeom prst="rect">
            <a:avLst/>
          </a:prstGeom>
        </p:spPr>
        <p:txBody>
          <a:bodyPr wrap="square">
            <a:spAutoFit/>
          </a:bodyPr>
          <a:lstStyle/>
          <a:p>
            <a:pPr lvl="0" defTabSz="457200">
              <a:defRPr/>
            </a:pPr>
            <a:r>
              <a:rPr lang="en-US" sz="1400" b="1" dirty="0">
                <a:solidFill>
                  <a:srgbClr val="000000"/>
                </a:solidFill>
                <a:ea typeface="Arial" charset="0"/>
                <a:cs typeface="Arial" charset="0"/>
              </a:rPr>
              <a:t>Human Error: </a:t>
            </a:r>
          </a:p>
          <a:p>
            <a:pPr marL="171450" lvl="0" indent="-171450" defTabSz="457200">
              <a:spcAft>
                <a:spcPts val="600"/>
              </a:spcAft>
              <a:buFont typeface="Arial" panose="020B0604020202020204" pitchFamily="34" charset="0"/>
              <a:buChar char="•"/>
              <a:defRPr/>
            </a:pPr>
            <a:r>
              <a:rPr lang="en-US" sz="1200" dirty="0">
                <a:solidFill>
                  <a:srgbClr val="000000"/>
                </a:solidFill>
                <a:ea typeface="Arial" charset="0"/>
                <a:cs typeface="Arial" charset="0"/>
              </a:rPr>
              <a:t>Improvements to reduce incidents caused by human error include </a:t>
            </a:r>
            <a:r>
              <a:rPr lang="en-US" sz="1200" b="1" dirty="0"/>
              <a:t>deployment of technologies such as positive train control, locomotive cab technologies, and route modeling.</a:t>
            </a:r>
            <a:endParaRPr lang="en-US" sz="1200" dirty="0">
              <a:solidFill>
                <a:srgbClr val="000000"/>
              </a:solidFill>
              <a:ea typeface="Arial" charset="0"/>
              <a:cs typeface="Arial" charset="0"/>
            </a:endParaRPr>
          </a:p>
        </p:txBody>
      </p:sp>
      <p:pic>
        <p:nvPicPr>
          <p:cNvPr id="18" name="Picture 17">
            <a:extLst>
              <a:ext uri="{FF2B5EF4-FFF2-40B4-BE49-F238E27FC236}">
                <a16:creationId xmlns:a16="http://schemas.microsoft.com/office/drawing/2014/main" id="{0EB3C023-C02E-46F4-B84B-D37EE5F3F177}"/>
              </a:ext>
            </a:extLst>
          </p:cNvPr>
          <p:cNvPicPr>
            <a:picLocks noChangeAspect="1"/>
          </p:cNvPicPr>
          <p:nvPr/>
        </p:nvPicPr>
        <p:blipFill>
          <a:blip r:embed="rId3"/>
          <a:stretch>
            <a:fillRect/>
          </a:stretch>
        </p:blipFill>
        <p:spPr>
          <a:xfrm>
            <a:off x="5193439" y="4277049"/>
            <a:ext cx="3532134" cy="2074820"/>
          </a:xfrm>
          <a:prstGeom prst="rect">
            <a:avLst/>
          </a:prstGeom>
        </p:spPr>
      </p:pic>
      <p:pic>
        <p:nvPicPr>
          <p:cNvPr id="20" name="Picture 19">
            <a:extLst>
              <a:ext uri="{FF2B5EF4-FFF2-40B4-BE49-F238E27FC236}">
                <a16:creationId xmlns:a16="http://schemas.microsoft.com/office/drawing/2014/main" id="{E3378435-9F35-433E-A8D1-8C01D34EB325}"/>
              </a:ext>
            </a:extLst>
          </p:cNvPr>
          <p:cNvPicPr>
            <a:picLocks noChangeAspect="1"/>
          </p:cNvPicPr>
          <p:nvPr/>
        </p:nvPicPr>
        <p:blipFill>
          <a:blip r:embed="rId4"/>
          <a:stretch>
            <a:fillRect/>
          </a:stretch>
        </p:blipFill>
        <p:spPr>
          <a:xfrm>
            <a:off x="5088985" y="1914275"/>
            <a:ext cx="3532134" cy="2275459"/>
          </a:xfrm>
          <a:prstGeom prst="rect">
            <a:avLst/>
          </a:prstGeom>
        </p:spPr>
      </p:pic>
      <p:sp>
        <p:nvSpPr>
          <p:cNvPr id="21" name="Rectangle 20">
            <a:extLst>
              <a:ext uri="{FF2B5EF4-FFF2-40B4-BE49-F238E27FC236}">
                <a16:creationId xmlns:a16="http://schemas.microsoft.com/office/drawing/2014/main" id="{081AD953-FF66-491C-88EE-5934DAB6FC9D}"/>
              </a:ext>
            </a:extLst>
          </p:cNvPr>
          <p:cNvSpPr/>
          <p:nvPr/>
        </p:nvSpPr>
        <p:spPr>
          <a:xfrm>
            <a:off x="5956089" y="6365030"/>
            <a:ext cx="2093711" cy="400110"/>
          </a:xfrm>
          <a:prstGeom prst="rect">
            <a:avLst/>
          </a:prstGeom>
        </p:spPr>
        <p:txBody>
          <a:bodyPr wrap="square">
            <a:spAutoFit/>
          </a:bodyPr>
          <a:lstStyle/>
          <a:p>
            <a:pPr algn="ctr">
              <a:buSzPct val="100000"/>
            </a:pPr>
            <a:r>
              <a:rPr lang="en-US" sz="1000" b="1" dirty="0"/>
              <a:t>Positive Train Control</a:t>
            </a:r>
          </a:p>
          <a:p>
            <a:pPr algn="ctr">
              <a:buSzPct val="100000"/>
            </a:pPr>
            <a:r>
              <a:rPr lang="en-US" sz="1000" b="1" dirty="0"/>
              <a:t>Source: BNSF</a:t>
            </a:r>
          </a:p>
        </p:txBody>
      </p:sp>
      <p:sp>
        <p:nvSpPr>
          <p:cNvPr id="23" name="Rectangle 22">
            <a:extLst>
              <a:ext uri="{FF2B5EF4-FFF2-40B4-BE49-F238E27FC236}">
                <a16:creationId xmlns:a16="http://schemas.microsoft.com/office/drawing/2014/main" id="{1A7D1C03-14D3-435A-81AD-8853922878ED}"/>
              </a:ext>
            </a:extLst>
          </p:cNvPr>
          <p:cNvSpPr/>
          <p:nvPr/>
        </p:nvSpPr>
        <p:spPr>
          <a:xfrm>
            <a:off x="5647518" y="1618552"/>
            <a:ext cx="2710854" cy="553998"/>
          </a:xfrm>
          <a:prstGeom prst="rect">
            <a:avLst/>
          </a:prstGeom>
        </p:spPr>
        <p:txBody>
          <a:bodyPr wrap="square">
            <a:spAutoFit/>
          </a:bodyPr>
          <a:lstStyle/>
          <a:p>
            <a:pPr algn="ctr">
              <a:buSzPct val="100000"/>
            </a:pPr>
            <a:r>
              <a:rPr lang="en-US" sz="1000" b="1" dirty="0"/>
              <a:t>Example of DOT-117 Tank Car</a:t>
            </a:r>
          </a:p>
          <a:p>
            <a:pPr algn="ctr">
              <a:buSzPct val="100000"/>
            </a:pPr>
            <a:r>
              <a:rPr lang="en-US" sz="1000" b="1" dirty="0"/>
              <a:t>Source: U.S. Department of Transportation</a:t>
            </a:r>
          </a:p>
        </p:txBody>
      </p:sp>
      <p:sp>
        <p:nvSpPr>
          <p:cNvPr id="15" name="TextBox 14">
            <a:extLst>
              <a:ext uri="{FF2B5EF4-FFF2-40B4-BE49-F238E27FC236}">
                <a16:creationId xmlns:a16="http://schemas.microsoft.com/office/drawing/2014/main" id="{4FFF8251-B494-493B-9E67-0CEEA69268B8}"/>
              </a:ext>
            </a:extLst>
          </p:cNvPr>
          <p:cNvSpPr txBox="1"/>
          <p:nvPr/>
        </p:nvSpPr>
        <p:spPr>
          <a:xfrm>
            <a:off x="319037" y="1507428"/>
            <a:ext cx="3902697" cy="215444"/>
          </a:xfrm>
          <a:prstGeom prst="rect">
            <a:avLst/>
          </a:prstGeom>
          <a:noFill/>
        </p:spPr>
        <p:txBody>
          <a:bodyPr wrap="square" lIns="0" tIns="0" rIns="0" bIns="0" rtlCol="0">
            <a:spAutoFit/>
          </a:bodyPr>
          <a:lstStyle/>
          <a:p>
            <a:pPr>
              <a:spcBef>
                <a:spcPts val="600"/>
              </a:spcBef>
              <a:buSzPct val="100000"/>
            </a:pPr>
            <a:r>
              <a:rPr lang="en-US" sz="1400" b="1" dirty="0">
                <a:solidFill>
                  <a:srgbClr val="313131"/>
                </a:solidFill>
              </a:rPr>
              <a:t>Recommendations</a:t>
            </a:r>
          </a:p>
        </p:txBody>
      </p:sp>
      <p:sp>
        <p:nvSpPr>
          <p:cNvPr id="24" name="TextBox 23">
            <a:extLst>
              <a:ext uri="{FF2B5EF4-FFF2-40B4-BE49-F238E27FC236}">
                <a16:creationId xmlns:a16="http://schemas.microsoft.com/office/drawing/2014/main" id="{229B82C1-484A-4CB6-931A-D44AE33D76B5}"/>
              </a:ext>
            </a:extLst>
          </p:cNvPr>
          <p:cNvSpPr txBox="1"/>
          <p:nvPr/>
        </p:nvSpPr>
        <p:spPr>
          <a:xfrm>
            <a:off x="365760" y="792001"/>
            <a:ext cx="8359813" cy="615553"/>
          </a:xfrm>
          <a:prstGeom prst="rect">
            <a:avLst/>
          </a:prstGeom>
          <a:noFill/>
          <a:ln w="19050">
            <a:solidFill>
              <a:schemeClr val="accent4"/>
            </a:solidFill>
          </a:ln>
        </p:spPr>
        <p:txBody>
          <a:bodyPr wrap="square" lIns="91440" tIns="91440" rIns="91440" bIns="91440" rtlCol="0">
            <a:spAutoFit/>
          </a:bodyPr>
          <a:lstStyle/>
          <a:p>
            <a:pPr marL="9525" indent="-9525"/>
            <a:r>
              <a:rPr lang="en-US" sz="1400" dirty="0"/>
              <a:t>The railroad industry has implemented additional standards, processes, and new technologies to address </a:t>
            </a:r>
            <a:r>
              <a:rPr lang="en-US" altLang="en-US" sz="1400" dirty="0"/>
              <a:t>leading causes of accidents: track, equipment, and human error.</a:t>
            </a:r>
          </a:p>
        </p:txBody>
      </p:sp>
      <p:sp>
        <p:nvSpPr>
          <p:cNvPr id="25" name="Rectangle 24">
            <a:extLst>
              <a:ext uri="{FF2B5EF4-FFF2-40B4-BE49-F238E27FC236}">
                <a16:creationId xmlns:a16="http://schemas.microsoft.com/office/drawing/2014/main" id="{884A931F-EA92-4C4F-84EE-DB6FC1F9F0AD}"/>
              </a:ext>
            </a:extLst>
          </p:cNvPr>
          <p:cNvSpPr/>
          <p:nvPr/>
        </p:nvSpPr>
        <p:spPr>
          <a:xfrm>
            <a:off x="629738" y="604026"/>
            <a:ext cx="1035861" cy="307777"/>
          </a:xfrm>
          <a:prstGeom prst="rect">
            <a:avLst/>
          </a:prstGeom>
          <a:solidFill>
            <a:schemeClr val="bg1"/>
          </a:solidFill>
        </p:spPr>
        <p:txBody>
          <a:bodyPr wrap="none">
            <a:spAutoFit/>
          </a:bodyPr>
          <a:lstStyle/>
          <a:p>
            <a:pPr>
              <a:spcAft>
                <a:spcPts val="600"/>
              </a:spcAft>
            </a:pPr>
            <a:r>
              <a:rPr lang="en-US" sz="1400" b="1" dirty="0"/>
              <a:t>Findings</a:t>
            </a:r>
            <a:endParaRPr lang="en-US" sz="1400" dirty="0"/>
          </a:p>
        </p:txBody>
      </p:sp>
    </p:spTree>
    <p:extLst>
      <p:ext uri="{BB962C8B-B14F-4D97-AF65-F5344CB8AC3E}">
        <p14:creationId xmlns:p14="http://schemas.microsoft.com/office/powerpoint/2010/main" val="1008134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latin typeface="+mn-lt"/>
                <a:cs typeface="Arial" panose="020B0604020202020204" pitchFamily="34" charset="0"/>
              </a:rPr>
              <a:t>Dynamic Delivery Report Overview</a:t>
            </a:r>
            <a:endParaRPr kumimoji="0" lang="en-US" sz="2200" b="1"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p:txBody>
      </p:sp>
      <p:sp>
        <p:nvSpPr>
          <p:cNvPr id="64" name="Rectangle 63">
            <a:extLst>
              <a:ext uri="{FF2B5EF4-FFF2-40B4-BE49-F238E27FC236}">
                <a16:creationId xmlns:a16="http://schemas.microsoft.com/office/drawing/2014/main" id="{562CF59F-6C32-4C5F-A2D7-C67B7DECCBC9}"/>
              </a:ext>
            </a:extLst>
          </p:cNvPr>
          <p:cNvSpPr/>
          <p:nvPr/>
        </p:nvSpPr>
        <p:spPr>
          <a:xfrm>
            <a:off x="561759" y="903284"/>
            <a:ext cx="2543344" cy="1323439"/>
          </a:xfrm>
          <a:prstGeom prst="rect">
            <a:avLst/>
          </a:prstGeom>
        </p:spPr>
        <p:txBody>
          <a:bodyPr wrap="square">
            <a:spAutoFit/>
          </a:bodyPr>
          <a:lstStyle/>
          <a:p>
            <a:pPr eaLnBrk="0" fontAlgn="base" hangingPunct="0">
              <a:spcBef>
                <a:spcPct val="0"/>
              </a:spcBef>
              <a:spcAft>
                <a:spcPct val="0"/>
              </a:spcAft>
            </a:pPr>
            <a:r>
              <a:rPr lang="en-US" sz="1600" b="1" i="1" dirty="0">
                <a:solidFill>
                  <a:srgbClr val="000000"/>
                </a:solidFill>
                <a:latin typeface="+mj-lt"/>
                <a:ea typeface="Verdana" panose="020B0604030504040204" pitchFamily="34" charset="0"/>
                <a:cs typeface="Open Sans" panose="020B0606030504020204" pitchFamily="34" charset="0"/>
              </a:rPr>
              <a:t>Dynamic Delivery: America’s Evolving Oil and Natural Gas Transportation Infrastructure</a:t>
            </a:r>
          </a:p>
        </p:txBody>
      </p:sp>
      <p:pic>
        <p:nvPicPr>
          <p:cNvPr id="84" name="Picture 83">
            <a:extLst>
              <a:ext uri="{FF2B5EF4-FFF2-40B4-BE49-F238E27FC236}">
                <a16:creationId xmlns:a16="http://schemas.microsoft.com/office/drawing/2014/main" id="{E22B3A41-26EA-4B2F-B9F0-DC87B45BE4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9" y="2669019"/>
            <a:ext cx="2333981" cy="3011200"/>
          </a:xfrm>
          <a:prstGeom prst="rect">
            <a:avLst/>
          </a:prstGeom>
          <a:ln>
            <a:noFill/>
          </a:ln>
          <a:effectLst>
            <a:outerShdw blurRad="190500" algn="tl" rotWithShape="0">
              <a:srgbClr val="000000">
                <a:alpha val="70000"/>
              </a:srgbClr>
            </a:outerShdw>
          </a:effectLst>
        </p:spPr>
      </p:pic>
      <p:sp>
        <p:nvSpPr>
          <p:cNvPr id="85" name="Rectangle 84">
            <a:extLst>
              <a:ext uri="{FF2B5EF4-FFF2-40B4-BE49-F238E27FC236}">
                <a16:creationId xmlns:a16="http://schemas.microsoft.com/office/drawing/2014/main" id="{84B84280-0166-4004-9C98-F5218A4D9F79}"/>
              </a:ext>
            </a:extLst>
          </p:cNvPr>
          <p:cNvSpPr/>
          <p:nvPr/>
        </p:nvSpPr>
        <p:spPr>
          <a:xfrm>
            <a:off x="3301102" y="1129990"/>
            <a:ext cx="5309498" cy="4747453"/>
          </a:xfrm>
          <a:prstGeom prst="rect">
            <a:avLst/>
          </a:prstGeom>
        </p:spPr>
        <p:txBody>
          <a:bodyPr wrap="square">
            <a:spAutoFit/>
          </a:bodyPr>
          <a:lstStyle/>
          <a:p>
            <a:pPr defTabSz="914400" eaLnBrk="0" fontAlgn="base" hangingPunct="0">
              <a:spcBef>
                <a:spcPct val="0"/>
              </a:spcBef>
              <a:spcAft>
                <a:spcPct val="0"/>
              </a:spcAft>
            </a:pPr>
            <a:r>
              <a:rPr lang="en-US" sz="1500" b="1" dirty="0">
                <a:solidFill>
                  <a:srgbClr val="000000"/>
                </a:solidFill>
                <a:latin typeface="+mj-lt"/>
              </a:rPr>
              <a:t>Key Questions to Be Addressed Include:</a:t>
            </a:r>
          </a:p>
          <a:p>
            <a:pPr defTabSz="914400" eaLnBrk="0" fontAlgn="base" hangingPunct="0">
              <a:spcBef>
                <a:spcPct val="0"/>
              </a:spcBef>
              <a:spcAft>
                <a:spcPct val="0"/>
              </a:spcAft>
            </a:pPr>
            <a:endParaRPr lang="en-US" sz="1500" b="1" dirty="0">
              <a:solidFill>
                <a:srgbClr val="000000"/>
              </a:solidFill>
              <a:latin typeface="+mj-lt"/>
            </a:endParaRPr>
          </a:p>
          <a:p>
            <a:pPr marL="214313" indent="-214313" defTabSz="914378">
              <a:spcAft>
                <a:spcPts val="300"/>
              </a:spcAft>
              <a:buFont typeface="Arial" panose="020B0604020202020204" pitchFamily="34" charset="0"/>
              <a:buChar char="•"/>
            </a:pPr>
            <a:r>
              <a:rPr lang="en-US" altLang="en-US" sz="1600" b="1" dirty="0">
                <a:solidFill>
                  <a:prstClr val="black"/>
                </a:solidFill>
                <a:latin typeface="+mj-lt"/>
                <a:ea typeface="Open Sans" panose="020B0606030504020204" pitchFamily="34" charset="0"/>
                <a:cs typeface="Open Sans" panose="020B0606030504020204" pitchFamily="34" charset="0"/>
              </a:rPr>
              <a:t>Infrastructure improvements </a:t>
            </a:r>
            <a:r>
              <a:rPr lang="en-US" altLang="en-US" sz="1600" dirty="0">
                <a:solidFill>
                  <a:prstClr val="black"/>
                </a:solidFill>
                <a:latin typeface="+mj-lt"/>
                <a:ea typeface="Open Sans" panose="020B0606030504020204" pitchFamily="34" charset="0"/>
                <a:cs typeface="Open Sans" panose="020B0606030504020204" pitchFamily="34" charset="0"/>
              </a:rPr>
              <a:t>required to meet the </a:t>
            </a:r>
            <a:r>
              <a:rPr lang="en-US" altLang="en-US" sz="1600" b="1" dirty="0">
                <a:solidFill>
                  <a:prstClr val="black"/>
                </a:solidFill>
                <a:latin typeface="+mj-lt"/>
                <a:ea typeface="Open Sans" panose="020B0606030504020204" pitchFamily="34" charset="0"/>
                <a:cs typeface="Open Sans" panose="020B0606030504020204" pitchFamily="34" charset="0"/>
              </a:rPr>
              <a:t>changes in future supply and demand patterns</a:t>
            </a:r>
          </a:p>
          <a:p>
            <a:pPr marL="214313" indent="-214313" defTabSz="914378">
              <a:spcAft>
                <a:spcPts val="300"/>
              </a:spcAft>
              <a:buFont typeface="Arial" panose="020B0604020202020204" pitchFamily="34" charset="0"/>
              <a:buChar char="•"/>
            </a:pPr>
            <a:endParaRPr lang="en-US" altLang="en-US" sz="1600" b="1" dirty="0">
              <a:solidFill>
                <a:prstClr val="black"/>
              </a:solidFill>
              <a:latin typeface="+mj-lt"/>
              <a:ea typeface="Open Sans" panose="020B0606030504020204" pitchFamily="34" charset="0"/>
              <a:cs typeface="Open Sans" panose="020B0606030504020204" pitchFamily="34" charset="0"/>
            </a:endParaRPr>
          </a:p>
          <a:p>
            <a:pPr marL="214313" indent="-214313" defTabSz="914378">
              <a:spcAft>
                <a:spcPts val="300"/>
              </a:spcAft>
              <a:buFont typeface="Arial" panose="020B0604020202020204" pitchFamily="34" charset="0"/>
              <a:buChar char="•"/>
            </a:pPr>
            <a:r>
              <a:rPr lang="en-US" altLang="en-US" sz="1600" b="1" dirty="0">
                <a:solidFill>
                  <a:prstClr val="black"/>
                </a:solidFill>
                <a:latin typeface="+mj-lt"/>
                <a:ea typeface="Open Sans" panose="020B0606030504020204" pitchFamily="34" charset="0"/>
                <a:cs typeface="Open Sans" panose="020B0606030504020204" pitchFamily="34" charset="0"/>
              </a:rPr>
              <a:t>Advances in technology</a:t>
            </a:r>
            <a:r>
              <a:rPr lang="en-US" altLang="en-US" sz="1600" dirty="0">
                <a:solidFill>
                  <a:prstClr val="black"/>
                </a:solidFill>
                <a:latin typeface="+mj-lt"/>
                <a:ea typeface="Open Sans" panose="020B0606030504020204" pitchFamily="34" charset="0"/>
                <a:cs typeface="Open Sans" panose="020B0606030504020204" pitchFamily="34" charset="0"/>
              </a:rPr>
              <a:t> that can improve the safety, reliability, efficiency, and environmental performance of the oil and natural gas transportation system</a:t>
            </a:r>
          </a:p>
          <a:p>
            <a:pPr marL="214313" indent="-214313" defTabSz="914378">
              <a:spcAft>
                <a:spcPts val="300"/>
              </a:spcAft>
              <a:buFont typeface="Arial" panose="020B0604020202020204" pitchFamily="34" charset="0"/>
              <a:buChar char="•"/>
            </a:pPr>
            <a:endParaRPr lang="en-US" altLang="en-US" sz="1600" b="1" dirty="0">
              <a:solidFill>
                <a:prstClr val="black"/>
              </a:solidFill>
              <a:latin typeface="+mj-lt"/>
              <a:ea typeface="Open Sans" panose="020B0606030504020204" pitchFamily="34" charset="0"/>
              <a:cs typeface="Open Sans" panose="020B0606030504020204" pitchFamily="34" charset="0"/>
            </a:endParaRPr>
          </a:p>
          <a:p>
            <a:pPr marL="214313" indent="-214313" defTabSz="914378">
              <a:spcAft>
                <a:spcPts val="300"/>
              </a:spcAft>
              <a:buFont typeface="Arial" panose="020B0604020202020204" pitchFamily="34" charset="0"/>
              <a:buChar char="•"/>
            </a:pPr>
            <a:r>
              <a:rPr lang="en-US" altLang="en-US" sz="1600" b="1" dirty="0">
                <a:ea typeface="Open Sans" panose="020B0606030504020204" pitchFamily="34" charset="0"/>
                <a:cs typeface="Open Sans" panose="020B0606030504020204" pitchFamily="34" charset="0"/>
              </a:rPr>
              <a:t>Regulatory requirements or policies that may inhibit </a:t>
            </a:r>
            <a:r>
              <a:rPr lang="en-US" altLang="en-US" sz="1600" dirty="0">
                <a:ea typeface="Open Sans" panose="020B0606030504020204" pitchFamily="34" charset="0"/>
                <a:cs typeface="Open Sans" panose="020B0606030504020204" pitchFamily="34" charset="0"/>
              </a:rPr>
              <a:t>energy system resilience and proposed solutions</a:t>
            </a:r>
            <a:endParaRPr lang="en-US" altLang="en-US" sz="1600" dirty="0">
              <a:latin typeface="+mj-lt"/>
              <a:ea typeface="Open Sans" panose="020B0606030504020204" pitchFamily="34" charset="0"/>
              <a:cs typeface="Open Sans" panose="020B0606030504020204" pitchFamily="34" charset="0"/>
            </a:endParaRPr>
          </a:p>
          <a:p>
            <a:pPr defTabSz="914378">
              <a:spcAft>
                <a:spcPts val="300"/>
              </a:spcAft>
            </a:pPr>
            <a:endParaRPr lang="en-US" altLang="en-US" sz="1600" dirty="0">
              <a:solidFill>
                <a:prstClr val="black"/>
              </a:solidFill>
              <a:latin typeface="+mj-lt"/>
              <a:ea typeface="Open Sans" panose="020B0606030504020204" pitchFamily="34" charset="0"/>
              <a:cs typeface="Open Sans" panose="020B0606030504020204" pitchFamily="34" charset="0"/>
            </a:endParaRPr>
          </a:p>
          <a:p>
            <a:pPr marL="214313" indent="-214313" defTabSz="914378">
              <a:spcAft>
                <a:spcPts val="300"/>
              </a:spcAft>
              <a:buFont typeface="Arial" panose="020B0604020202020204" pitchFamily="34" charset="0"/>
              <a:buChar char="•"/>
            </a:pPr>
            <a:r>
              <a:rPr lang="en-US" altLang="en-US" sz="1600" dirty="0">
                <a:solidFill>
                  <a:prstClr val="black"/>
                </a:solidFill>
                <a:latin typeface="+mj-lt"/>
                <a:ea typeface="Open Sans" panose="020B0606030504020204" pitchFamily="34" charset="0"/>
                <a:cs typeface="Open Sans" panose="020B0606030504020204" pitchFamily="34" charset="0"/>
              </a:rPr>
              <a:t>Other </a:t>
            </a:r>
            <a:r>
              <a:rPr lang="en-US" altLang="en-US" sz="1600" b="1" dirty="0">
                <a:solidFill>
                  <a:prstClr val="black"/>
                </a:solidFill>
                <a:latin typeface="+mj-lt"/>
                <a:ea typeface="Open Sans" panose="020B0606030504020204" pitchFamily="34" charset="0"/>
                <a:cs typeface="Open Sans" panose="020B0606030504020204" pitchFamily="34" charset="0"/>
              </a:rPr>
              <a:t>emerging issues</a:t>
            </a:r>
            <a:r>
              <a:rPr lang="en-US" altLang="en-US" sz="1600" dirty="0">
                <a:solidFill>
                  <a:prstClr val="black"/>
                </a:solidFill>
                <a:latin typeface="+mj-lt"/>
                <a:ea typeface="Open Sans" panose="020B0606030504020204" pitchFamily="34" charset="0"/>
                <a:cs typeface="Open Sans" panose="020B0606030504020204" pitchFamily="34" charset="0"/>
              </a:rPr>
              <a:t> that policy makers should consider </a:t>
            </a:r>
            <a:r>
              <a:rPr lang="en-US" altLang="en-US" sz="1600" dirty="0">
                <a:solidFill>
                  <a:prstClr val="black"/>
                </a:solidFill>
                <a:ea typeface="Open Sans" panose="020B0606030504020204" pitchFamily="34" charset="0"/>
                <a:cs typeface="Open Sans" panose="020B0606030504020204" pitchFamily="34" charset="0"/>
              </a:rPr>
              <a:t>(e.g., cybersecurity)</a:t>
            </a:r>
            <a:endParaRPr lang="en-US" altLang="en-US" sz="1600" dirty="0">
              <a:solidFill>
                <a:prstClr val="black"/>
              </a:solidFill>
              <a:latin typeface="+mj-lt"/>
              <a:ea typeface="Open Sans" panose="020B0606030504020204" pitchFamily="34" charset="0"/>
              <a:cs typeface="Open Sans" panose="020B0606030504020204" pitchFamily="34" charset="0"/>
            </a:endParaRPr>
          </a:p>
          <a:p>
            <a:pPr defTabSz="914400" eaLnBrk="0" fontAlgn="base" hangingPunct="0">
              <a:spcBef>
                <a:spcPct val="0"/>
              </a:spcBef>
              <a:spcAft>
                <a:spcPct val="0"/>
              </a:spcAft>
            </a:pPr>
            <a:endParaRPr lang="en-US" sz="1500" dirty="0">
              <a:solidFill>
                <a:srgbClr val="000000"/>
              </a:solidFill>
              <a:latin typeface="+mj-lt"/>
            </a:endParaRPr>
          </a:p>
        </p:txBody>
      </p:sp>
    </p:spTree>
    <p:extLst>
      <p:ext uri="{BB962C8B-B14F-4D97-AF65-F5344CB8AC3E}">
        <p14:creationId xmlns:p14="http://schemas.microsoft.com/office/powerpoint/2010/main" val="2489665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7D536AF-D8D8-4CF6-92E9-6E3384FA900B}"/>
              </a:ext>
            </a:extLst>
          </p:cNvPr>
          <p:cNvSpPr/>
          <p:nvPr/>
        </p:nvSpPr>
        <p:spPr bwMode="gray">
          <a:xfrm>
            <a:off x="311187" y="2036193"/>
            <a:ext cx="5284585" cy="4512731"/>
          </a:xfrm>
          <a:prstGeom prst="rect">
            <a:avLst/>
          </a:prstGeom>
          <a:solidFill>
            <a:schemeClr val="bg1">
              <a:lumMod val="95000"/>
            </a:schemeClr>
          </a:solidFill>
          <a:ln w="19050" algn="ctr">
            <a:solidFill>
              <a:schemeClr val="tx1"/>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Trucking Technologies</a:t>
            </a:r>
            <a:endParaRPr lang="en-US" sz="2200" b="1" dirty="0">
              <a:solidFill>
                <a:prstClr val="black"/>
              </a:solidFill>
              <a:ea typeface="Verdana" panose="020B060403050404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BF73D33-E0CC-476B-BCAE-74AC8942ACB5}"/>
              </a:ext>
            </a:extLst>
          </p:cNvPr>
          <p:cNvSpPr/>
          <p:nvPr/>
        </p:nvSpPr>
        <p:spPr>
          <a:xfrm>
            <a:off x="324256" y="2086164"/>
            <a:ext cx="5216825" cy="4462760"/>
          </a:xfrm>
          <a:prstGeom prst="rect">
            <a:avLst/>
          </a:prstGeom>
        </p:spPr>
        <p:txBody>
          <a:bodyPr wrap="square">
            <a:spAutoFit/>
          </a:bodyPr>
          <a:lstStyle/>
          <a:p>
            <a:pPr lvl="0" defTabSz="457200">
              <a:spcAft>
                <a:spcPts val="600"/>
              </a:spcAft>
              <a:defRPr/>
            </a:pPr>
            <a:r>
              <a:rPr lang="en-US" sz="1300" b="1" dirty="0">
                <a:solidFill>
                  <a:srgbClr val="000000"/>
                </a:solidFill>
                <a:ea typeface="Arial" charset="0"/>
                <a:cs typeface="Arial" charset="0"/>
              </a:rPr>
              <a:t>Information Sharing:</a:t>
            </a:r>
          </a:p>
          <a:p>
            <a:pPr marL="285750" lvl="0" indent="-285750" defTabSz="457200">
              <a:spcAft>
                <a:spcPts val="600"/>
              </a:spcAft>
              <a:buFont typeface="Arial" panose="020B0604020202020204" pitchFamily="34" charset="0"/>
              <a:buChar char="•"/>
              <a:defRPr/>
            </a:pPr>
            <a:r>
              <a:rPr lang="en-US" sz="1200" b="1" dirty="0">
                <a:solidFill>
                  <a:srgbClr val="0097A9"/>
                </a:solidFill>
              </a:rPr>
              <a:t>National Highway Transportation Safety Administration (NHTSA), and other appropriate federal agencies</a:t>
            </a:r>
            <a:r>
              <a:rPr lang="en-US" sz="1200" dirty="0"/>
              <a:t>, should </a:t>
            </a:r>
            <a:r>
              <a:rPr lang="en-US" sz="1200" b="1" dirty="0"/>
              <a:t>sponsor a research study to confidentially gather performance data of safety technologies</a:t>
            </a:r>
            <a:r>
              <a:rPr lang="en-US" sz="1200" dirty="0"/>
              <a:t>. </a:t>
            </a:r>
            <a:endParaRPr lang="en-US" sz="1200" dirty="0">
              <a:solidFill>
                <a:srgbClr val="000000"/>
              </a:solidFill>
              <a:ea typeface="Arial" charset="0"/>
              <a:cs typeface="Arial" charset="0"/>
            </a:endParaRPr>
          </a:p>
          <a:p>
            <a:pPr lvl="0" defTabSz="457200">
              <a:spcAft>
                <a:spcPts val="600"/>
              </a:spcAft>
              <a:defRPr/>
            </a:pPr>
            <a:r>
              <a:rPr lang="en-US" sz="1300" b="1" dirty="0">
                <a:solidFill>
                  <a:srgbClr val="000000"/>
                </a:solidFill>
                <a:ea typeface="Arial" charset="0"/>
                <a:cs typeface="Arial" charset="0"/>
              </a:rPr>
              <a:t>Incentivizing Technology Deployment:</a:t>
            </a:r>
          </a:p>
          <a:p>
            <a:pPr marL="285750" lvl="0" indent="-285750" defTabSz="457200">
              <a:spcAft>
                <a:spcPts val="600"/>
              </a:spcAft>
              <a:buFont typeface="Arial" panose="020B0604020202020204" pitchFamily="34" charset="0"/>
              <a:buChar char="•"/>
              <a:defRPr/>
            </a:pPr>
            <a:r>
              <a:rPr lang="en-US" sz="1200" b="1" dirty="0">
                <a:solidFill>
                  <a:srgbClr val="0097A9"/>
                </a:solidFill>
                <a:ea typeface="Arial" charset="0"/>
                <a:cs typeface="Arial" charset="0"/>
              </a:rPr>
              <a:t>DOT</a:t>
            </a:r>
            <a:r>
              <a:rPr lang="en-US" sz="1200" b="1" dirty="0">
                <a:solidFill>
                  <a:srgbClr val="000000"/>
                </a:solidFill>
                <a:ea typeface="Arial" charset="0"/>
                <a:cs typeface="Arial" charset="0"/>
              </a:rPr>
              <a:t> should consider sponsoring incentive mechanisms </a:t>
            </a:r>
            <a:r>
              <a:rPr lang="en-US" sz="1200" dirty="0">
                <a:solidFill>
                  <a:srgbClr val="000000"/>
                </a:solidFill>
                <a:ea typeface="Arial" charset="0"/>
                <a:cs typeface="Arial" charset="0"/>
              </a:rPr>
              <a:t>for the trucking industry and equipment manufacturers to </a:t>
            </a:r>
            <a:r>
              <a:rPr lang="en-US" sz="1200" b="1" dirty="0">
                <a:solidFill>
                  <a:srgbClr val="000000"/>
                </a:solidFill>
                <a:ea typeface="Arial" charset="0"/>
                <a:cs typeface="Arial" charset="0"/>
              </a:rPr>
              <a:t>accelerate deployment of safety technologies</a:t>
            </a:r>
          </a:p>
          <a:p>
            <a:pPr lvl="0" defTabSz="457200">
              <a:spcAft>
                <a:spcPts val="600"/>
              </a:spcAft>
              <a:defRPr/>
            </a:pPr>
            <a:r>
              <a:rPr lang="en-US" sz="1300" b="1" dirty="0">
                <a:solidFill>
                  <a:srgbClr val="000000"/>
                </a:solidFill>
                <a:ea typeface="Arial" charset="0"/>
                <a:cs typeface="Arial" charset="0"/>
              </a:rPr>
              <a:t>Infrastructure Improvements:</a:t>
            </a:r>
          </a:p>
          <a:p>
            <a:pPr marL="342900" lvl="0" indent="-342900" defTabSz="457200">
              <a:spcAft>
                <a:spcPts val="600"/>
              </a:spcAft>
              <a:buFont typeface="Arial" panose="020B0604020202020204" pitchFamily="34" charset="0"/>
              <a:buChar char="•"/>
              <a:defRPr/>
            </a:pPr>
            <a:r>
              <a:rPr lang="en-US" sz="1200" b="1" dirty="0">
                <a:solidFill>
                  <a:srgbClr val="0097A9"/>
                </a:solidFill>
              </a:rPr>
              <a:t>DOT</a:t>
            </a:r>
            <a:r>
              <a:rPr lang="en-US" sz="1200" dirty="0"/>
              <a:t> should ensure funds are provided to </a:t>
            </a:r>
            <a:r>
              <a:rPr lang="en-US" sz="1200" b="1" dirty="0"/>
              <a:t>maintain proper road markings </a:t>
            </a:r>
            <a:r>
              <a:rPr lang="en-US" sz="1200" dirty="0"/>
              <a:t>which enable safety technologies to work properly (e.g. LDWS)</a:t>
            </a:r>
            <a:endParaRPr lang="en-US" sz="1200" dirty="0">
              <a:solidFill>
                <a:srgbClr val="000000"/>
              </a:solidFill>
              <a:ea typeface="Arial" charset="0"/>
              <a:cs typeface="Arial" charset="0"/>
            </a:endParaRPr>
          </a:p>
          <a:p>
            <a:pPr lvl="0" defTabSz="457200">
              <a:spcAft>
                <a:spcPts val="600"/>
              </a:spcAft>
              <a:defRPr/>
            </a:pPr>
            <a:r>
              <a:rPr lang="en-US" sz="1300" b="1" dirty="0">
                <a:solidFill>
                  <a:srgbClr val="000000"/>
                </a:solidFill>
                <a:ea typeface="Arial" charset="0"/>
                <a:cs typeface="Arial" charset="0"/>
              </a:rPr>
              <a:t>Supporting Research:</a:t>
            </a:r>
          </a:p>
          <a:p>
            <a:pPr marL="342900" lvl="0" indent="-342900" defTabSz="457200">
              <a:spcAft>
                <a:spcPts val="600"/>
              </a:spcAft>
              <a:buFont typeface="Arial" panose="020B0604020202020204" pitchFamily="34" charset="0"/>
              <a:buChar char="•"/>
              <a:defRPr/>
            </a:pPr>
            <a:r>
              <a:rPr lang="en-US" sz="1200" b="1" dirty="0">
                <a:solidFill>
                  <a:srgbClr val="0097A9"/>
                </a:solidFill>
              </a:rPr>
              <a:t>NHTSA</a:t>
            </a:r>
            <a:r>
              <a:rPr lang="en-US" sz="1200" dirty="0"/>
              <a:t> should </a:t>
            </a:r>
            <a:r>
              <a:rPr lang="en-US" sz="1200" b="1" dirty="0"/>
              <a:t>support research to identify technologies that improve LDWS </a:t>
            </a:r>
            <a:r>
              <a:rPr lang="en-US" sz="1200" dirty="0"/>
              <a:t>ability to work on snow-covered or improperly marked roads.</a:t>
            </a:r>
          </a:p>
          <a:p>
            <a:pPr marL="342900" lvl="0" indent="-342900" defTabSz="457200">
              <a:spcAft>
                <a:spcPts val="600"/>
              </a:spcAft>
              <a:buFont typeface="Arial" panose="020B0604020202020204" pitchFamily="34" charset="0"/>
              <a:buChar char="•"/>
              <a:defRPr/>
            </a:pPr>
            <a:r>
              <a:rPr lang="en-US" sz="1200" b="1" dirty="0">
                <a:solidFill>
                  <a:srgbClr val="0097A9"/>
                </a:solidFill>
              </a:rPr>
              <a:t>FMCSA and NHTSA </a:t>
            </a:r>
            <a:r>
              <a:rPr lang="en-US" sz="1200" dirty="0"/>
              <a:t>should </a:t>
            </a:r>
            <a:r>
              <a:rPr lang="en-US" sz="1200" b="1" dirty="0"/>
              <a:t>support research to advance fatigue and distraction detection technologies</a:t>
            </a:r>
            <a:r>
              <a:rPr lang="en-US" sz="1200" dirty="0"/>
              <a:t>.</a:t>
            </a:r>
            <a:endParaRPr lang="en-US" sz="1200" dirty="0">
              <a:solidFill>
                <a:srgbClr val="000000"/>
              </a:solidFill>
              <a:ea typeface="Arial" charset="0"/>
              <a:cs typeface="Arial" charset="0"/>
            </a:endParaRPr>
          </a:p>
        </p:txBody>
      </p:sp>
      <p:sp>
        <p:nvSpPr>
          <p:cNvPr id="8" name="TextBox 7">
            <a:extLst>
              <a:ext uri="{FF2B5EF4-FFF2-40B4-BE49-F238E27FC236}">
                <a16:creationId xmlns:a16="http://schemas.microsoft.com/office/drawing/2014/main" id="{36B5D799-03B3-4BE4-A2AF-8DC0490211F6}"/>
              </a:ext>
            </a:extLst>
          </p:cNvPr>
          <p:cNvSpPr txBox="1"/>
          <p:nvPr/>
        </p:nvSpPr>
        <p:spPr>
          <a:xfrm>
            <a:off x="310536" y="792001"/>
            <a:ext cx="8514427" cy="830997"/>
          </a:xfrm>
          <a:prstGeom prst="rect">
            <a:avLst/>
          </a:prstGeom>
          <a:noFill/>
          <a:ln w="19050">
            <a:solidFill>
              <a:schemeClr val="accent4"/>
            </a:solidFill>
          </a:ln>
        </p:spPr>
        <p:txBody>
          <a:bodyPr wrap="square" lIns="91440" tIns="91440" rIns="91440" bIns="91440" rtlCol="0">
            <a:spAutoFit/>
          </a:bodyPr>
          <a:lstStyle/>
          <a:p>
            <a:pPr marL="285750" indent="-285750">
              <a:buFont typeface="Arial" panose="020B0604020202020204" pitchFamily="34" charset="0"/>
              <a:buChar char="•"/>
            </a:pPr>
            <a:r>
              <a:rPr lang="en-US" sz="1400" dirty="0"/>
              <a:t>Sensors and computers available for trucks today can detect hazards, analyze more information, and respond to events much faster than any human being. These technologies can help reduce accidents and eliminate thousands of deaths and injuries.</a:t>
            </a:r>
          </a:p>
        </p:txBody>
      </p:sp>
      <p:sp>
        <p:nvSpPr>
          <p:cNvPr id="11" name="Rectangle 10">
            <a:extLst>
              <a:ext uri="{FF2B5EF4-FFF2-40B4-BE49-F238E27FC236}">
                <a16:creationId xmlns:a16="http://schemas.microsoft.com/office/drawing/2014/main" id="{63DAE7BC-E941-4D07-911B-0447B3949774}"/>
              </a:ext>
            </a:extLst>
          </p:cNvPr>
          <p:cNvSpPr/>
          <p:nvPr/>
        </p:nvSpPr>
        <p:spPr>
          <a:xfrm>
            <a:off x="629738" y="604026"/>
            <a:ext cx="1386918" cy="307777"/>
          </a:xfrm>
          <a:prstGeom prst="rect">
            <a:avLst/>
          </a:prstGeom>
          <a:solidFill>
            <a:schemeClr val="bg1"/>
          </a:solidFill>
        </p:spPr>
        <p:txBody>
          <a:bodyPr wrap="none">
            <a:spAutoFit/>
          </a:bodyPr>
          <a:lstStyle/>
          <a:p>
            <a:pPr>
              <a:spcAft>
                <a:spcPts val="600"/>
              </a:spcAft>
            </a:pPr>
            <a:r>
              <a:rPr lang="en-US" sz="1400" b="1" dirty="0"/>
              <a:t>Background</a:t>
            </a:r>
            <a:endParaRPr lang="en-US" sz="1400" dirty="0"/>
          </a:p>
        </p:txBody>
      </p:sp>
      <p:sp>
        <p:nvSpPr>
          <p:cNvPr id="13" name="TextBox 12">
            <a:extLst>
              <a:ext uri="{FF2B5EF4-FFF2-40B4-BE49-F238E27FC236}">
                <a16:creationId xmlns:a16="http://schemas.microsoft.com/office/drawing/2014/main" id="{9D717CC6-CBEC-4511-A152-F75C8AD2623F}"/>
              </a:ext>
            </a:extLst>
          </p:cNvPr>
          <p:cNvSpPr txBox="1"/>
          <p:nvPr/>
        </p:nvSpPr>
        <p:spPr>
          <a:xfrm>
            <a:off x="319037" y="1717042"/>
            <a:ext cx="3902697" cy="215444"/>
          </a:xfrm>
          <a:prstGeom prst="rect">
            <a:avLst/>
          </a:prstGeom>
          <a:noFill/>
        </p:spPr>
        <p:txBody>
          <a:bodyPr wrap="square" lIns="0" tIns="0" rIns="0" bIns="0" rtlCol="0">
            <a:spAutoFit/>
          </a:bodyPr>
          <a:lstStyle/>
          <a:p>
            <a:pPr>
              <a:spcBef>
                <a:spcPts val="600"/>
              </a:spcBef>
              <a:buSzPct val="100000"/>
            </a:pPr>
            <a:r>
              <a:rPr lang="en-US" sz="1400" b="1" dirty="0">
                <a:solidFill>
                  <a:srgbClr val="313131"/>
                </a:solidFill>
              </a:rPr>
              <a:t>Recommendations</a:t>
            </a:r>
          </a:p>
        </p:txBody>
      </p:sp>
      <p:sp>
        <p:nvSpPr>
          <p:cNvPr id="10" name="Rectangle 9">
            <a:extLst>
              <a:ext uri="{FF2B5EF4-FFF2-40B4-BE49-F238E27FC236}">
                <a16:creationId xmlns:a16="http://schemas.microsoft.com/office/drawing/2014/main" id="{188FD4BB-9B19-44EB-A95E-251978177C18}"/>
              </a:ext>
            </a:extLst>
          </p:cNvPr>
          <p:cNvSpPr/>
          <p:nvPr/>
        </p:nvSpPr>
        <p:spPr>
          <a:xfrm>
            <a:off x="6362388" y="2662247"/>
            <a:ext cx="2526930" cy="2923877"/>
          </a:xfrm>
          <a:prstGeom prst="rect">
            <a:avLst/>
          </a:prstGeom>
        </p:spPr>
        <p:txBody>
          <a:bodyPr wrap="square">
            <a:spAutoFit/>
          </a:bodyPr>
          <a:lstStyle/>
          <a:p>
            <a:pPr defTabSz="457200">
              <a:spcAft>
                <a:spcPts val="600"/>
              </a:spcAft>
              <a:defRPr/>
            </a:pPr>
            <a:r>
              <a:rPr lang="en-US" sz="1400" dirty="0">
                <a:solidFill>
                  <a:srgbClr val="000000"/>
                </a:solidFill>
                <a:ea typeface="Arial" charset="0"/>
                <a:cs typeface="Arial" charset="0"/>
              </a:rPr>
              <a:t>Forward Collision Warning and Avoidance Systems</a:t>
            </a:r>
          </a:p>
          <a:p>
            <a:pPr marL="285750" indent="-285750" defTabSz="457200">
              <a:spcAft>
                <a:spcPts val="600"/>
              </a:spcAft>
              <a:buFont typeface="Arial" panose="020B0604020202020204" pitchFamily="34" charset="0"/>
              <a:buChar char="•"/>
              <a:defRPr/>
            </a:pPr>
            <a:endParaRPr lang="en-US" sz="1400" dirty="0">
              <a:solidFill>
                <a:srgbClr val="000000"/>
              </a:solidFill>
              <a:ea typeface="Arial" charset="0"/>
              <a:cs typeface="Arial" charset="0"/>
            </a:endParaRPr>
          </a:p>
          <a:p>
            <a:pPr defTabSz="457200">
              <a:spcAft>
                <a:spcPts val="600"/>
              </a:spcAft>
              <a:defRPr/>
            </a:pPr>
            <a:r>
              <a:rPr lang="en-US" sz="1400" dirty="0">
                <a:solidFill>
                  <a:srgbClr val="000000"/>
                </a:solidFill>
                <a:ea typeface="Arial" charset="0"/>
                <a:cs typeface="Arial" charset="0"/>
              </a:rPr>
              <a:t>Lane Departure Warning and Corrective Steering (LDWS)</a:t>
            </a:r>
          </a:p>
          <a:p>
            <a:pPr marL="285750" indent="-285750" defTabSz="457200">
              <a:spcAft>
                <a:spcPts val="600"/>
              </a:spcAft>
              <a:buFont typeface="Arial" panose="020B0604020202020204" pitchFamily="34" charset="0"/>
              <a:buChar char="•"/>
              <a:defRPr/>
            </a:pPr>
            <a:endParaRPr lang="en-US" sz="1400" dirty="0">
              <a:solidFill>
                <a:srgbClr val="000000"/>
              </a:solidFill>
              <a:ea typeface="Arial" charset="0"/>
              <a:cs typeface="Arial" charset="0"/>
            </a:endParaRPr>
          </a:p>
          <a:p>
            <a:pPr defTabSz="457200">
              <a:spcAft>
                <a:spcPts val="600"/>
              </a:spcAft>
              <a:defRPr/>
            </a:pPr>
            <a:r>
              <a:rPr lang="en-US" sz="1400" dirty="0">
                <a:solidFill>
                  <a:srgbClr val="000000"/>
                </a:solidFill>
                <a:ea typeface="Arial" charset="0"/>
                <a:cs typeface="Arial" charset="0"/>
              </a:rPr>
              <a:t>Fatigue and Distracted Behavior Recognition</a:t>
            </a:r>
          </a:p>
          <a:p>
            <a:pPr marL="285750" indent="-285750" defTabSz="457200">
              <a:spcAft>
                <a:spcPts val="600"/>
              </a:spcAft>
              <a:buFont typeface="Arial" panose="020B0604020202020204" pitchFamily="34" charset="0"/>
              <a:buChar char="•"/>
              <a:defRPr/>
            </a:pPr>
            <a:endParaRPr lang="en-US" sz="1400" dirty="0">
              <a:solidFill>
                <a:srgbClr val="000000"/>
              </a:solidFill>
              <a:ea typeface="Arial" charset="0"/>
              <a:cs typeface="Arial" charset="0"/>
            </a:endParaRPr>
          </a:p>
          <a:p>
            <a:pPr defTabSz="457200">
              <a:spcAft>
                <a:spcPts val="600"/>
              </a:spcAft>
              <a:defRPr/>
            </a:pPr>
            <a:r>
              <a:rPr lang="en-US" sz="1400" dirty="0">
                <a:solidFill>
                  <a:srgbClr val="000000"/>
                </a:solidFill>
                <a:ea typeface="Arial" charset="0"/>
                <a:cs typeface="Arial" charset="0"/>
              </a:rPr>
              <a:t>Vehicle Camera Systems</a:t>
            </a:r>
          </a:p>
        </p:txBody>
      </p:sp>
      <p:pic>
        <p:nvPicPr>
          <p:cNvPr id="3" name="Picture 2">
            <a:extLst>
              <a:ext uri="{FF2B5EF4-FFF2-40B4-BE49-F238E27FC236}">
                <a16:creationId xmlns:a16="http://schemas.microsoft.com/office/drawing/2014/main" id="{66F30567-FF16-46BD-A126-3A71153C51A8}"/>
              </a:ext>
            </a:extLst>
          </p:cNvPr>
          <p:cNvPicPr>
            <a:picLocks noChangeAspect="1"/>
          </p:cNvPicPr>
          <p:nvPr/>
        </p:nvPicPr>
        <p:blipFill>
          <a:blip r:embed="rId3"/>
          <a:stretch>
            <a:fillRect/>
          </a:stretch>
        </p:blipFill>
        <p:spPr>
          <a:xfrm>
            <a:off x="5724024" y="2747713"/>
            <a:ext cx="586481" cy="428625"/>
          </a:xfrm>
          <a:prstGeom prst="rect">
            <a:avLst/>
          </a:prstGeom>
        </p:spPr>
      </p:pic>
      <p:pic>
        <p:nvPicPr>
          <p:cNvPr id="5" name="Picture 4">
            <a:extLst>
              <a:ext uri="{FF2B5EF4-FFF2-40B4-BE49-F238E27FC236}">
                <a16:creationId xmlns:a16="http://schemas.microsoft.com/office/drawing/2014/main" id="{6D019F7F-7881-4CFA-B9EB-6B7BE35670F1}"/>
              </a:ext>
            </a:extLst>
          </p:cNvPr>
          <p:cNvPicPr>
            <a:picLocks noChangeAspect="1"/>
          </p:cNvPicPr>
          <p:nvPr/>
        </p:nvPicPr>
        <p:blipFill>
          <a:blip r:embed="rId4"/>
          <a:stretch>
            <a:fillRect/>
          </a:stretch>
        </p:blipFill>
        <p:spPr>
          <a:xfrm>
            <a:off x="5743262" y="3629224"/>
            <a:ext cx="586481" cy="428625"/>
          </a:xfrm>
          <a:prstGeom prst="rect">
            <a:avLst/>
          </a:prstGeom>
        </p:spPr>
      </p:pic>
      <p:pic>
        <p:nvPicPr>
          <p:cNvPr id="14" name="Picture 13">
            <a:extLst>
              <a:ext uri="{FF2B5EF4-FFF2-40B4-BE49-F238E27FC236}">
                <a16:creationId xmlns:a16="http://schemas.microsoft.com/office/drawing/2014/main" id="{EA486190-8B95-4125-812E-5F9EF4F9F266}"/>
              </a:ext>
            </a:extLst>
          </p:cNvPr>
          <p:cNvPicPr>
            <a:picLocks noChangeAspect="1"/>
          </p:cNvPicPr>
          <p:nvPr/>
        </p:nvPicPr>
        <p:blipFill>
          <a:blip r:embed="rId5"/>
          <a:stretch>
            <a:fillRect/>
          </a:stretch>
        </p:blipFill>
        <p:spPr>
          <a:xfrm>
            <a:off x="5752488" y="5153847"/>
            <a:ext cx="531342" cy="560917"/>
          </a:xfrm>
          <a:prstGeom prst="rect">
            <a:avLst/>
          </a:prstGeom>
        </p:spPr>
      </p:pic>
      <p:sp>
        <p:nvSpPr>
          <p:cNvPr id="16" name="Rectangle 15">
            <a:extLst>
              <a:ext uri="{FF2B5EF4-FFF2-40B4-BE49-F238E27FC236}">
                <a16:creationId xmlns:a16="http://schemas.microsoft.com/office/drawing/2014/main" id="{3A11475B-94D7-48AE-96D0-55D6BA84B954}"/>
              </a:ext>
            </a:extLst>
          </p:cNvPr>
          <p:cNvSpPr/>
          <p:nvPr/>
        </p:nvSpPr>
        <p:spPr>
          <a:xfrm>
            <a:off x="5648994" y="2088210"/>
            <a:ext cx="3152170" cy="307777"/>
          </a:xfrm>
          <a:prstGeom prst="rect">
            <a:avLst/>
          </a:prstGeom>
        </p:spPr>
        <p:txBody>
          <a:bodyPr wrap="square">
            <a:spAutoFit/>
          </a:bodyPr>
          <a:lstStyle/>
          <a:p>
            <a:pPr lvl="0" defTabSz="457200">
              <a:spcAft>
                <a:spcPts val="600"/>
              </a:spcAft>
              <a:defRPr/>
            </a:pPr>
            <a:r>
              <a:rPr lang="en-US" sz="1400" b="1" dirty="0">
                <a:solidFill>
                  <a:srgbClr val="000000"/>
                </a:solidFill>
                <a:ea typeface="Arial" charset="0"/>
                <a:cs typeface="Arial" charset="0"/>
              </a:rPr>
              <a:t>Trucking Safety Technologies</a:t>
            </a:r>
          </a:p>
        </p:txBody>
      </p:sp>
      <p:pic>
        <p:nvPicPr>
          <p:cNvPr id="17" name="Picture 16">
            <a:extLst>
              <a:ext uri="{FF2B5EF4-FFF2-40B4-BE49-F238E27FC236}">
                <a16:creationId xmlns:a16="http://schemas.microsoft.com/office/drawing/2014/main" id="{0E29751A-1A29-432A-8835-BBA1B41E5D31}"/>
              </a:ext>
            </a:extLst>
          </p:cNvPr>
          <p:cNvPicPr>
            <a:picLocks noChangeAspect="1"/>
          </p:cNvPicPr>
          <p:nvPr/>
        </p:nvPicPr>
        <p:blipFill>
          <a:blip r:embed="rId6"/>
          <a:stretch>
            <a:fillRect/>
          </a:stretch>
        </p:blipFill>
        <p:spPr>
          <a:xfrm>
            <a:off x="5852451" y="4490997"/>
            <a:ext cx="387980" cy="457200"/>
          </a:xfrm>
          <a:prstGeom prst="rect">
            <a:avLst/>
          </a:prstGeom>
        </p:spPr>
      </p:pic>
    </p:spTree>
    <p:extLst>
      <p:ext uri="{BB962C8B-B14F-4D97-AF65-F5344CB8AC3E}">
        <p14:creationId xmlns:p14="http://schemas.microsoft.com/office/powerpoint/2010/main" val="116747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3F93350B-B3B9-4FCF-BD7D-818353AC7D15}"/>
              </a:ext>
            </a:extLst>
          </p:cNvPr>
          <p:cNvSpPr txBox="1">
            <a:spLocks/>
          </p:cNvSpPr>
          <p:nvPr/>
        </p:nvSpPr>
        <p:spPr>
          <a:xfrm>
            <a:off x="897989" y="3350963"/>
            <a:ext cx="3353960" cy="106182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mn-cs"/>
              </a:rPr>
              <a:t>Prescriptive Regulations</a:t>
            </a:r>
          </a:p>
          <a:p>
            <a:pPr lvl="0">
              <a:spcBef>
                <a:spcPts val="600"/>
              </a:spcBef>
              <a:spcAft>
                <a:spcPts val="300"/>
              </a:spcAft>
              <a:buSzPct val="100000"/>
              <a:defRPr/>
            </a:pPr>
            <a:r>
              <a:rPr lang="en-US" sz="1100" dirty="0">
                <a:solidFill>
                  <a:prstClr val="black"/>
                </a:solidFill>
                <a:latin typeface="+mj-lt"/>
              </a:rPr>
              <a:t>Prescriptive, rules-based regulations, which can lock in old technology solutions and be slow to adopt more effective and often less costly practices, can stifle innovation. </a:t>
            </a:r>
          </a:p>
        </p:txBody>
      </p:sp>
      <p:cxnSp>
        <p:nvCxnSpPr>
          <p:cNvPr id="41" name="Straight Connector 40">
            <a:extLst>
              <a:ext uri="{FF2B5EF4-FFF2-40B4-BE49-F238E27FC236}">
                <a16:creationId xmlns:a16="http://schemas.microsoft.com/office/drawing/2014/main" id="{A0F0F488-820F-4194-A53B-234EB83A7A06}"/>
              </a:ext>
            </a:extLst>
          </p:cNvPr>
          <p:cNvCxnSpPr>
            <a:cxnSpLocks/>
          </p:cNvCxnSpPr>
          <p:nvPr/>
        </p:nvCxnSpPr>
        <p:spPr>
          <a:xfrm>
            <a:off x="987560" y="3623334"/>
            <a:ext cx="265176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2AD137E-6680-473F-808B-42A24FDC54E9}"/>
              </a:ext>
            </a:extLst>
          </p:cNvPr>
          <p:cNvSpPr txBox="1">
            <a:spLocks/>
          </p:cNvSpPr>
          <p:nvPr/>
        </p:nvSpPr>
        <p:spPr>
          <a:xfrm>
            <a:off x="897990" y="2038667"/>
            <a:ext cx="3194711" cy="106182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mn-cs"/>
              </a:rPr>
              <a:t>Field Testing</a:t>
            </a:r>
            <a:endParaRPr kumimoji="0" lang="en-US" sz="1400" b="1" i="0" u="none" strike="noStrike" kern="1200" cap="none" spc="0" normalizeH="0" baseline="0" noProof="0" dirty="0">
              <a:ln>
                <a:noFill/>
              </a:ln>
              <a:solidFill>
                <a:srgbClr val="FF0000"/>
              </a:solidFill>
              <a:effectLst/>
              <a:uLnTx/>
              <a:uFillTx/>
              <a:latin typeface="+mj-lt"/>
              <a:ea typeface="+mn-ea"/>
              <a:cs typeface="+mn-cs"/>
            </a:endParaRPr>
          </a:p>
          <a:p>
            <a:pPr lvl="0">
              <a:spcBef>
                <a:spcPts val="600"/>
              </a:spcBef>
              <a:spcAft>
                <a:spcPts val="300"/>
              </a:spcAft>
              <a:buSzPct val="100000"/>
              <a:defRPr/>
            </a:pPr>
            <a:r>
              <a:rPr lang="en-US" sz="1100" dirty="0">
                <a:solidFill>
                  <a:srgbClr val="000000"/>
                </a:solidFill>
                <a:latin typeface="+mj-lt"/>
              </a:rPr>
              <a:t>More efficient pathways for field testing new technologies could reduce deployment time and accelerate quality and reliability improvements. </a:t>
            </a:r>
          </a:p>
        </p:txBody>
      </p:sp>
      <p:sp>
        <p:nvSpPr>
          <p:cNvPr id="33" name="TextBox 32">
            <a:extLst>
              <a:ext uri="{FF2B5EF4-FFF2-40B4-BE49-F238E27FC236}">
                <a16:creationId xmlns:a16="http://schemas.microsoft.com/office/drawing/2014/main" id="{3DFCBB61-5607-4753-9355-3E01B7B0A02E}"/>
              </a:ext>
            </a:extLst>
          </p:cNvPr>
          <p:cNvSpPr txBox="1">
            <a:spLocks/>
          </p:cNvSpPr>
          <p:nvPr/>
        </p:nvSpPr>
        <p:spPr>
          <a:xfrm>
            <a:off x="897990" y="5014792"/>
            <a:ext cx="3353960" cy="123110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mn-cs"/>
              </a:rPr>
              <a:t>Limited Research Funding</a:t>
            </a:r>
          </a:p>
          <a:p>
            <a:pPr lvl="0">
              <a:spcBef>
                <a:spcPts val="600"/>
              </a:spcBef>
              <a:spcAft>
                <a:spcPts val="300"/>
              </a:spcAft>
              <a:buSzPct val="100000"/>
              <a:defRPr/>
            </a:pPr>
            <a:r>
              <a:rPr lang="en-US" sz="1100" dirty="0">
                <a:solidFill>
                  <a:srgbClr val="000000"/>
                </a:solidFill>
                <a:latin typeface="+mj-lt"/>
              </a:rPr>
              <a:t>Research investments by individual operating companies, research consortiums, or suppliers can be limited by competing priorities that more directly impact their business model.</a:t>
            </a:r>
          </a:p>
        </p:txBody>
      </p:sp>
      <p:sp>
        <p:nvSpPr>
          <p:cNvPr id="54" name="TextBox 53">
            <a:extLst>
              <a:ext uri="{FF2B5EF4-FFF2-40B4-BE49-F238E27FC236}">
                <a16:creationId xmlns:a16="http://schemas.microsoft.com/office/drawing/2014/main" id="{B6C4633C-A537-406F-AFC8-728D731936DA}"/>
              </a:ext>
            </a:extLst>
          </p:cNvPr>
          <p:cNvSpPr txBox="1">
            <a:spLocks/>
          </p:cNvSpPr>
          <p:nvPr/>
        </p:nvSpPr>
        <p:spPr>
          <a:xfrm>
            <a:off x="5503905" y="5004848"/>
            <a:ext cx="3353960" cy="140038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mn-cs"/>
              </a:rPr>
              <a:t>Cost Recovery</a:t>
            </a:r>
          </a:p>
          <a:p>
            <a:pPr lvl="0">
              <a:spcBef>
                <a:spcPts val="600"/>
              </a:spcBef>
              <a:spcAft>
                <a:spcPts val="300"/>
              </a:spcAft>
              <a:buSzPct val="100000"/>
              <a:defRPr/>
            </a:pPr>
            <a:r>
              <a:rPr lang="en-US" sz="1100" b="1" dirty="0">
                <a:solidFill>
                  <a:srgbClr val="0097A9"/>
                </a:solidFill>
              </a:rPr>
              <a:t>FERC and state regulatory agencies should work with DOT, DOE, and others</a:t>
            </a:r>
            <a:r>
              <a:rPr lang="en-US" sz="1100" dirty="0"/>
              <a:t> to</a:t>
            </a:r>
            <a:r>
              <a:rPr lang="en-US" sz="1100" dirty="0">
                <a:solidFill>
                  <a:srgbClr val="000000"/>
                </a:solidFill>
                <a:latin typeface="+mj-lt"/>
              </a:rPr>
              <a:t> promote laws, regulations, and public-private partnerships that support cost recovery for oil and natural gas pipeline safety and environmental R&amp;D.</a:t>
            </a:r>
            <a:endParaRPr kumimoji="0" lang="en-US" sz="1100" b="0" i="0" u="none" strike="noStrike" kern="1200" cap="none" spc="0" normalizeH="0" baseline="0" noProof="0" dirty="0">
              <a:ln>
                <a:noFill/>
              </a:ln>
              <a:solidFill>
                <a:srgbClr val="000000"/>
              </a:solidFill>
              <a:effectLst/>
              <a:uLnTx/>
              <a:uFillTx/>
              <a:latin typeface="+mj-lt"/>
              <a:ea typeface="+mn-ea"/>
              <a:cs typeface="+mn-cs"/>
            </a:endParaRPr>
          </a:p>
        </p:txBody>
      </p:sp>
      <p:sp>
        <p:nvSpPr>
          <p:cNvPr id="48" name="TextBox 47">
            <a:extLst>
              <a:ext uri="{FF2B5EF4-FFF2-40B4-BE49-F238E27FC236}">
                <a16:creationId xmlns:a16="http://schemas.microsoft.com/office/drawing/2014/main" id="{4451A65F-880C-420C-836E-20903433A700}"/>
              </a:ext>
            </a:extLst>
          </p:cNvPr>
          <p:cNvSpPr txBox="1">
            <a:spLocks/>
          </p:cNvSpPr>
          <p:nvPr/>
        </p:nvSpPr>
        <p:spPr>
          <a:xfrm>
            <a:off x="5503904" y="1979033"/>
            <a:ext cx="3235677" cy="16850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mn-cs"/>
              </a:rPr>
              <a:t>Agile Pathway</a:t>
            </a:r>
            <a:endParaRPr kumimoji="0" lang="en-US" sz="1400" b="1" i="0" u="none" strike="noStrike" kern="1200" cap="none" spc="0" normalizeH="0" baseline="0" noProof="0" dirty="0">
              <a:ln>
                <a:noFill/>
              </a:ln>
              <a:solidFill>
                <a:srgbClr val="FF0000"/>
              </a:solidFill>
              <a:effectLst/>
              <a:uLnTx/>
              <a:uFillTx/>
              <a:latin typeface="+mj-lt"/>
              <a:ea typeface="+mn-ea"/>
              <a:cs typeface="+mn-cs"/>
            </a:endParaRPr>
          </a:p>
          <a:p>
            <a:pPr lvl="0">
              <a:spcBef>
                <a:spcPts val="600"/>
              </a:spcBef>
              <a:spcAft>
                <a:spcPts val="300"/>
              </a:spcAft>
              <a:buSzPct val="100000"/>
              <a:defRPr/>
            </a:pPr>
            <a:r>
              <a:rPr lang="en-US" sz="1100" b="1" dirty="0">
                <a:solidFill>
                  <a:srgbClr val="0097A9"/>
                </a:solidFill>
              </a:rPr>
              <a:t>DOT should lead, while working with DOE, EPA, and U.S. Coast Guard</a:t>
            </a:r>
            <a:r>
              <a:rPr lang="en-US" sz="1100" dirty="0"/>
              <a:t>, the creation of </a:t>
            </a:r>
            <a:r>
              <a:rPr lang="en-US" sz="1100" dirty="0">
                <a:solidFill>
                  <a:srgbClr val="000000"/>
                </a:solidFill>
                <a:latin typeface="+mj-lt"/>
              </a:rPr>
              <a:t>an agile pathway for evaluation and regulatory acceptance of new technologies to shorten the research, deployment, and adoption cycle time.</a:t>
            </a:r>
          </a:p>
          <a:p>
            <a:pPr lvl="0">
              <a:spcBef>
                <a:spcPts val="600"/>
              </a:spcBef>
              <a:spcAft>
                <a:spcPts val="300"/>
              </a:spcAft>
              <a:buSzPct val="100000"/>
              <a:defRPr/>
            </a:pPr>
            <a:endParaRPr kumimoji="0" lang="en-US" sz="1100" b="0" i="0" u="none" strike="noStrike" kern="1200" cap="none" spc="0" normalizeH="0" baseline="0" noProof="0" dirty="0">
              <a:ln>
                <a:noFill/>
              </a:ln>
              <a:solidFill>
                <a:srgbClr val="000000"/>
              </a:solidFill>
              <a:effectLst/>
              <a:uLnTx/>
              <a:uFillTx/>
              <a:latin typeface="+mj-lt"/>
              <a:ea typeface="+mn-ea"/>
              <a:cs typeface="+mn-cs"/>
            </a:endParaRPr>
          </a:p>
        </p:txBody>
      </p:sp>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Regulatory Barriers to Technology Deployment</a:t>
            </a:r>
            <a:endParaRPr lang="en-US" sz="2200" b="1" dirty="0">
              <a:solidFill>
                <a:prstClr val="black"/>
              </a:solidFill>
              <a:ea typeface="Verdana" panose="020B0604030504040204" pitchFamily="34" charset="0"/>
              <a:cs typeface="Arial" panose="020B0604020202020204" pitchFamily="34" charset="0"/>
            </a:endParaRPr>
          </a:p>
        </p:txBody>
      </p:sp>
      <p:sp>
        <p:nvSpPr>
          <p:cNvPr id="10" name="TextBox 9"/>
          <p:cNvSpPr txBox="1"/>
          <p:nvPr/>
        </p:nvSpPr>
        <p:spPr>
          <a:xfrm>
            <a:off x="365760" y="712491"/>
            <a:ext cx="8329401" cy="646331"/>
          </a:xfrm>
          <a:prstGeom prst="rect">
            <a:avLst/>
          </a:prstGeom>
          <a:noFill/>
        </p:spPr>
        <p:txBody>
          <a:bodyPr wrap="square" lIns="0" tIns="0" rIns="0" bIns="0" rtlCol="0">
            <a:spAutoFit/>
          </a:bodyPr>
          <a:lstStyle/>
          <a:p>
            <a:pPr lvl="0">
              <a:buSzPct val="25000"/>
              <a:defRPr/>
            </a:pPr>
            <a:r>
              <a:rPr lang="en-US" sz="1400" dirty="0">
                <a:solidFill>
                  <a:prstClr val="black"/>
                </a:solidFill>
                <a:cs typeface="Arial" panose="020B0604020202020204" pitchFamily="34" charset="0"/>
              </a:rPr>
              <a:t>Regulatory challenges can be overcome with </a:t>
            </a:r>
            <a:r>
              <a:rPr lang="en-US" sz="1400" b="1" dirty="0">
                <a:solidFill>
                  <a:srgbClr val="0097A9"/>
                </a:solidFill>
                <a:cs typeface="Arial" panose="020B0604020202020204" pitchFamily="34" charset="0"/>
              </a:rPr>
              <a:t>collaboration between government and industry</a:t>
            </a:r>
            <a:r>
              <a:rPr lang="en-US" sz="1400" dirty="0">
                <a:solidFill>
                  <a:prstClr val="black"/>
                </a:solidFill>
                <a:cs typeface="Arial" panose="020B0604020202020204" pitchFamily="34" charset="0"/>
              </a:rPr>
              <a:t>, and a regulatory framework encouraging the use of new technologies to improve safety, reliability, efficiency, and environmental performance.</a:t>
            </a:r>
            <a:endParaRPr lang="en-US" sz="1400" dirty="0">
              <a:solidFill>
                <a:srgbClr val="FF0000"/>
              </a:solidFill>
              <a:cs typeface="Arial" panose="020B0604020202020204" pitchFamily="34" charset="0"/>
            </a:endParaRPr>
          </a:p>
        </p:txBody>
      </p:sp>
      <p:sp>
        <p:nvSpPr>
          <p:cNvPr id="6" name="Rectangle 5">
            <a:extLst>
              <a:ext uri="{FF2B5EF4-FFF2-40B4-BE49-F238E27FC236}">
                <a16:creationId xmlns:a16="http://schemas.microsoft.com/office/drawing/2014/main" id="{7DD00885-2BAF-4B88-AAA1-36C292B4AF36}"/>
              </a:ext>
            </a:extLst>
          </p:cNvPr>
          <p:cNvSpPr/>
          <p:nvPr/>
        </p:nvSpPr>
        <p:spPr>
          <a:xfrm>
            <a:off x="4862346" y="1518512"/>
            <a:ext cx="2324675" cy="301621"/>
          </a:xfrm>
          <a:prstGeom prst="rect">
            <a:avLst/>
          </a:prstGeom>
        </p:spPr>
        <p:txBody>
          <a:bodyPr wrap="none">
            <a:spAutoFit/>
          </a:bodyPr>
          <a:lstStyle/>
          <a:p>
            <a:pPr marL="12700" marR="0" lvl="0" indent="0" algn="l" defTabSz="914400" rtl="0" eaLnBrk="1" fontAlgn="auto" latinLnBrk="0" hangingPunct="1">
              <a:lnSpc>
                <a:spcPct val="85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j-lt"/>
                <a:ea typeface="Chronicle Display Black" charset="0"/>
                <a:cs typeface="Chronicle Display Black" charset="0"/>
              </a:rPr>
              <a:t>Recommendations</a:t>
            </a:r>
          </a:p>
        </p:txBody>
      </p:sp>
      <p:cxnSp>
        <p:nvCxnSpPr>
          <p:cNvPr id="7" name="Straight Connector 6">
            <a:extLst>
              <a:ext uri="{FF2B5EF4-FFF2-40B4-BE49-F238E27FC236}">
                <a16:creationId xmlns:a16="http://schemas.microsoft.com/office/drawing/2014/main" id="{BE3693B9-FA19-4576-951B-95319C13446B}"/>
              </a:ext>
            </a:extLst>
          </p:cNvPr>
          <p:cNvCxnSpPr/>
          <p:nvPr/>
        </p:nvCxnSpPr>
        <p:spPr>
          <a:xfrm>
            <a:off x="380597" y="1866590"/>
            <a:ext cx="3566160" cy="0"/>
          </a:xfrm>
          <a:prstGeom prst="line">
            <a:avLst/>
          </a:prstGeom>
          <a:ln w="53975" cmpd="sng">
            <a:solidFill>
              <a:schemeClr val="accent4"/>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5F5526DC-8BC4-49EA-B33D-4662FBC637DD}"/>
              </a:ext>
            </a:extLst>
          </p:cNvPr>
          <p:cNvSpPr/>
          <p:nvPr/>
        </p:nvSpPr>
        <p:spPr>
          <a:xfrm>
            <a:off x="380597" y="1522777"/>
            <a:ext cx="1749197" cy="301621"/>
          </a:xfrm>
          <a:prstGeom prst="rect">
            <a:avLst/>
          </a:prstGeom>
        </p:spPr>
        <p:txBody>
          <a:bodyPr wrap="none">
            <a:spAutoFit/>
          </a:bodyPr>
          <a:lstStyle/>
          <a:p>
            <a:pPr marL="12700" marR="0" lvl="0" indent="0" algn="l" defTabSz="914400" rtl="0" eaLnBrk="1" fontAlgn="auto" latinLnBrk="0" hangingPunct="1">
              <a:lnSpc>
                <a:spcPct val="85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mj-lt"/>
                <a:ea typeface="Chronicle Display Black" charset="0"/>
                <a:cs typeface="Chronicle Display Black" charset="0"/>
              </a:rPr>
              <a:t>Current State</a:t>
            </a:r>
          </a:p>
        </p:txBody>
      </p:sp>
      <p:sp>
        <p:nvSpPr>
          <p:cNvPr id="23" name="Isosceles Triangle 22">
            <a:extLst>
              <a:ext uri="{FF2B5EF4-FFF2-40B4-BE49-F238E27FC236}">
                <a16:creationId xmlns:a16="http://schemas.microsoft.com/office/drawing/2014/main" id="{A08C8703-80D4-4EE0-9751-9826250B9D38}"/>
              </a:ext>
            </a:extLst>
          </p:cNvPr>
          <p:cNvSpPr/>
          <p:nvPr/>
        </p:nvSpPr>
        <p:spPr>
          <a:xfrm rot="5400000">
            <a:off x="2901684" y="3768621"/>
            <a:ext cx="2982829" cy="302151"/>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mj-lt"/>
              <a:ea typeface="+mn-ea"/>
              <a:cs typeface="+mn-cs"/>
            </a:endParaRPr>
          </a:p>
        </p:txBody>
      </p:sp>
      <p:grpSp>
        <p:nvGrpSpPr>
          <p:cNvPr id="75" name="Group 74">
            <a:extLst>
              <a:ext uri="{FF2B5EF4-FFF2-40B4-BE49-F238E27FC236}">
                <a16:creationId xmlns:a16="http://schemas.microsoft.com/office/drawing/2014/main" id="{BB123AF5-DDE7-4D8B-BBCB-A9F395C404B8}"/>
              </a:ext>
            </a:extLst>
          </p:cNvPr>
          <p:cNvGrpSpPr/>
          <p:nvPr/>
        </p:nvGrpSpPr>
        <p:grpSpPr>
          <a:xfrm>
            <a:off x="286135" y="3393577"/>
            <a:ext cx="522288" cy="520700"/>
            <a:chOff x="10416901" y="5734673"/>
            <a:chExt cx="574103" cy="411480"/>
          </a:xfrm>
        </p:grpSpPr>
        <p:sp>
          <p:nvSpPr>
            <p:cNvPr id="76" name="Freeform 70">
              <a:extLst>
                <a:ext uri="{FF2B5EF4-FFF2-40B4-BE49-F238E27FC236}">
                  <a16:creationId xmlns:a16="http://schemas.microsoft.com/office/drawing/2014/main" id="{E29343AD-B5ED-4D5B-978A-D030E0EFF85A}"/>
                </a:ext>
              </a:extLst>
            </p:cNvPr>
            <p:cNvSpPr>
              <a:spLocks noEditPoints="1"/>
            </p:cNvSpPr>
            <p:nvPr/>
          </p:nvSpPr>
          <p:spPr bwMode="auto">
            <a:xfrm>
              <a:off x="10416901" y="5734673"/>
              <a:ext cx="574103" cy="411480"/>
            </a:xfrm>
            <a:custGeom>
              <a:avLst/>
              <a:gdLst>
                <a:gd name="T0" fmla="*/ 312 w 657"/>
                <a:gd name="T1" fmla="*/ 657 h 657"/>
                <a:gd name="T2" fmla="*/ 262 w 657"/>
                <a:gd name="T3" fmla="*/ 650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28 h 657"/>
                <a:gd name="T16" fmla="*/ 1 w 657"/>
                <a:gd name="T17" fmla="*/ 294 h 657"/>
                <a:gd name="T18" fmla="*/ 10 w 657"/>
                <a:gd name="T19" fmla="*/ 246 h 657"/>
                <a:gd name="T20" fmla="*/ 39 w 657"/>
                <a:gd name="T21" fmla="*/ 172 h 657"/>
                <a:gd name="T22" fmla="*/ 96 w 657"/>
                <a:gd name="T23" fmla="*/ 96 h 657"/>
                <a:gd name="T24" fmla="*/ 172 w 657"/>
                <a:gd name="T25" fmla="*/ 39 h 657"/>
                <a:gd name="T26" fmla="*/ 246 w 657"/>
                <a:gd name="T27" fmla="*/ 10 h 657"/>
                <a:gd name="T28" fmla="*/ 294 w 657"/>
                <a:gd name="T29" fmla="*/ 2 h 657"/>
                <a:gd name="T30" fmla="*/ 328 w 657"/>
                <a:gd name="T31" fmla="*/ 0 h 657"/>
                <a:gd name="T32" fmla="*/ 378 w 657"/>
                <a:gd name="T33" fmla="*/ 3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8 w 657"/>
                <a:gd name="T59" fmla="*/ 653 h 657"/>
                <a:gd name="T60" fmla="*/ 328 w 657"/>
                <a:gd name="T61" fmla="*/ 657 h 657"/>
                <a:gd name="T62" fmla="*/ 328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6 h 657"/>
                <a:gd name="T84" fmla="*/ 328 w 657"/>
                <a:gd name="T85" fmla="*/ 619 h 657"/>
                <a:gd name="T86" fmla="*/ 387 w 657"/>
                <a:gd name="T87" fmla="*/ 614 h 657"/>
                <a:gd name="T88" fmla="*/ 468 w 657"/>
                <a:gd name="T89" fmla="*/ 585 h 657"/>
                <a:gd name="T90" fmla="*/ 533 w 657"/>
                <a:gd name="T91" fmla="*/ 535 h 657"/>
                <a:gd name="T92" fmla="*/ 584 w 657"/>
                <a:gd name="T93" fmla="*/ 468 h 657"/>
                <a:gd name="T94" fmla="*/ 614 w 657"/>
                <a:gd name="T95" fmla="*/ 387 h 657"/>
                <a:gd name="T96" fmla="*/ 619 w 657"/>
                <a:gd name="T97" fmla="*/ 328 h 657"/>
                <a:gd name="T98" fmla="*/ 606 w 657"/>
                <a:gd name="T99" fmla="*/ 242 h 657"/>
                <a:gd name="T100" fmla="*/ 570 w 657"/>
                <a:gd name="T101" fmla="*/ 165 h 657"/>
                <a:gd name="T102" fmla="*/ 513 w 657"/>
                <a:gd name="T103" fmla="*/ 104 h 657"/>
                <a:gd name="T104" fmla="*/ 442 w 657"/>
                <a:gd name="T105" fmla="*/ 61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3"/>
                  </a:lnTo>
                  <a:lnTo>
                    <a:pt x="262" y="650"/>
                  </a:lnTo>
                  <a:lnTo>
                    <a:pt x="246" y="646"/>
                  </a:lnTo>
                  <a:lnTo>
                    <a:pt x="231" y="642"/>
                  </a:lnTo>
                  <a:lnTo>
                    <a:pt x="200" y="632"/>
                  </a:lnTo>
                  <a:lnTo>
                    <a:pt x="172" y="618"/>
                  </a:lnTo>
                  <a:lnTo>
                    <a:pt x="145" y="601"/>
                  </a:lnTo>
                  <a:lnTo>
                    <a:pt x="120" y="582"/>
                  </a:lnTo>
                  <a:lnTo>
                    <a:pt x="96" y="560"/>
                  </a:lnTo>
                  <a:lnTo>
                    <a:pt x="74" y="538"/>
                  </a:lnTo>
                  <a:lnTo>
                    <a:pt x="55" y="512"/>
                  </a:lnTo>
                  <a:lnTo>
                    <a:pt x="39" y="485"/>
                  </a:lnTo>
                  <a:lnTo>
                    <a:pt x="26" y="457"/>
                  </a:lnTo>
                  <a:lnTo>
                    <a:pt x="15" y="426"/>
                  </a:lnTo>
                  <a:lnTo>
                    <a:pt x="10" y="411"/>
                  </a:lnTo>
                  <a:lnTo>
                    <a:pt x="6" y="395"/>
                  </a:lnTo>
                  <a:lnTo>
                    <a:pt x="3" y="379"/>
                  </a:lnTo>
                  <a:lnTo>
                    <a:pt x="1" y="362"/>
                  </a:lnTo>
                  <a:lnTo>
                    <a:pt x="0" y="345"/>
                  </a:lnTo>
                  <a:lnTo>
                    <a:pt x="0" y="328"/>
                  </a:lnTo>
                  <a:lnTo>
                    <a:pt x="0" y="328"/>
                  </a:lnTo>
                  <a:lnTo>
                    <a:pt x="0" y="312"/>
                  </a:lnTo>
                  <a:lnTo>
                    <a:pt x="1" y="294"/>
                  </a:lnTo>
                  <a:lnTo>
                    <a:pt x="3" y="278"/>
                  </a:lnTo>
                  <a:lnTo>
                    <a:pt x="6" y="262"/>
                  </a:lnTo>
                  <a:lnTo>
                    <a:pt x="10" y="246"/>
                  </a:lnTo>
                  <a:lnTo>
                    <a:pt x="15" y="231"/>
                  </a:lnTo>
                  <a:lnTo>
                    <a:pt x="26" y="200"/>
                  </a:lnTo>
                  <a:lnTo>
                    <a:pt x="39" y="172"/>
                  </a:lnTo>
                  <a:lnTo>
                    <a:pt x="55" y="145"/>
                  </a:lnTo>
                  <a:lnTo>
                    <a:pt x="74" y="120"/>
                  </a:lnTo>
                  <a:lnTo>
                    <a:pt x="96" y="96"/>
                  </a:lnTo>
                  <a:lnTo>
                    <a:pt x="120" y="75"/>
                  </a:lnTo>
                  <a:lnTo>
                    <a:pt x="145" y="57"/>
                  </a:lnTo>
                  <a:lnTo>
                    <a:pt x="172" y="39"/>
                  </a:lnTo>
                  <a:lnTo>
                    <a:pt x="200" y="26"/>
                  </a:lnTo>
                  <a:lnTo>
                    <a:pt x="231" y="15"/>
                  </a:lnTo>
                  <a:lnTo>
                    <a:pt x="246" y="10"/>
                  </a:lnTo>
                  <a:lnTo>
                    <a:pt x="262" y="7"/>
                  </a:lnTo>
                  <a:lnTo>
                    <a:pt x="278" y="3"/>
                  </a:lnTo>
                  <a:lnTo>
                    <a:pt x="294" y="2"/>
                  </a:lnTo>
                  <a:lnTo>
                    <a:pt x="312" y="0"/>
                  </a:lnTo>
                  <a:lnTo>
                    <a:pt x="328" y="0"/>
                  </a:lnTo>
                  <a:lnTo>
                    <a:pt x="328" y="0"/>
                  </a:lnTo>
                  <a:lnTo>
                    <a:pt x="345" y="0"/>
                  </a:lnTo>
                  <a:lnTo>
                    <a:pt x="361" y="2"/>
                  </a:lnTo>
                  <a:lnTo>
                    <a:pt x="378" y="3"/>
                  </a:lnTo>
                  <a:lnTo>
                    <a:pt x="395" y="7"/>
                  </a:lnTo>
                  <a:lnTo>
                    <a:pt x="410" y="10"/>
                  </a:lnTo>
                  <a:lnTo>
                    <a:pt x="426" y="15"/>
                  </a:lnTo>
                  <a:lnTo>
                    <a:pt x="455" y="26"/>
                  </a:lnTo>
                  <a:lnTo>
                    <a:pt x="485" y="39"/>
                  </a:lnTo>
                  <a:lnTo>
                    <a:pt x="512" y="57"/>
                  </a:lnTo>
                  <a:lnTo>
                    <a:pt x="537" y="75"/>
                  </a:lnTo>
                  <a:lnTo>
                    <a:pt x="560" y="96"/>
                  </a:lnTo>
                  <a:lnTo>
                    <a:pt x="582" y="120"/>
                  </a:lnTo>
                  <a:lnTo>
                    <a:pt x="601" y="145"/>
                  </a:lnTo>
                  <a:lnTo>
                    <a:pt x="617" y="172"/>
                  </a:lnTo>
                  <a:lnTo>
                    <a:pt x="631" y="200"/>
                  </a:lnTo>
                  <a:lnTo>
                    <a:pt x="642" y="231"/>
                  </a:lnTo>
                  <a:lnTo>
                    <a:pt x="646" y="246"/>
                  </a:lnTo>
                  <a:lnTo>
                    <a:pt x="650" y="262"/>
                  </a:lnTo>
                  <a:lnTo>
                    <a:pt x="653" y="278"/>
                  </a:lnTo>
                  <a:lnTo>
                    <a:pt x="656" y="294"/>
                  </a:lnTo>
                  <a:lnTo>
                    <a:pt x="657" y="312"/>
                  </a:lnTo>
                  <a:lnTo>
                    <a:pt x="657" y="328"/>
                  </a:lnTo>
                  <a:lnTo>
                    <a:pt x="657" y="328"/>
                  </a:lnTo>
                  <a:lnTo>
                    <a:pt x="657" y="345"/>
                  </a:lnTo>
                  <a:lnTo>
                    <a:pt x="656" y="362"/>
                  </a:lnTo>
                  <a:lnTo>
                    <a:pt x="653" y="379"/>
                  </a:lnTo>
                  <a:lnTo>
                    <a:pt x="650" y="395"/>
                  </a:lnTo>
                  <a:lnTo>
                    <a:pt x="646" y="411"/>
                  </a:lnTo>
                  <a:lnTo>
                    <a:pt x="642" y="426"/>
                  </a:lnTo>
                  <a:lnTo>
                    <a:pt x="631" y="457"/>
                  </a:lnTo>
                  <a:lnTo>
                    <a:pt x="617" y="485"/>
                  </a:lnTo>
                  <a:lnTo>
                    <a:pt x="601" y="512"/>
                  </a:lnTo>
                  <a:lnTo>
                    <a:pt x="582" y="538"/>
                  </a:lnTo>
                  <a:lnTo>
                    <a:pt x="560" y="560"/>
                  </a:lnTo>
                  <a:lnTo>
                    <a:pt x="537" y="582"/>
                  </a:lnTo>
                  <a:lnTo>
                    <a:pt x="512" y="601"/>
                  </a:lnTo>
                  <a:lnTo>
                    <a:pt x="485" y="618"/>
                  </a:lnTo>
                  <a:lnTo>
                    <a:pt x="455" y="632"/>
                  </a:lnTo>
                  <a:lnTo>
                    <a:pt x="426" y="642"/>
                  </a:lnTo>
                  <a:lnTo>
                    <a:pt x="410" y="646"/>
                  </a:lnTo>
                  <a:lnTo>
                    <a:pt x="395" y="650"/>
                  </a:lnTo>
                  <a:lnTo>
                    <a:pt x="378" y="653"/>
                  </a:lnTo>
                  <a:lnTo>
                    <a:pt x="361" y="656"/>
                  </a:lnTo>
                  <a:lnTo>
                    <a:pt x="345" y="657"/>
                  </a:lnTo>
                  <a:lnTo>
                    <a:pt x="328" y="657"/>
                  </a:lnTo>
                  <a:lnTo>
                    <a:pt x="328" y="657"/>
                  </a:lnTo>
                  <a:close/>
                  <a:moveTo>
                    <a:pt x="328" y="38"/>
                  </a:moveTo>
                  <a:lnTo>
                    <a:pt x="328" y="38"/>
                  </a:lnTo>
                  <a:lnTo>
                    <a:pt x="298" y="39"/>
                  </a:lnTo>
                  <a:lnTo>
                    <a:pt x="270" y="43"/>
                  </a:lnTo>
                  <a:lnTo>
                    <a:pt x="242" y="50"/>
                  </a:lnTo>
                  <a:lnTo>
                    <a:pt x="215" y="61"/>
                  </a:lnTo>
                  <a:lnTo>
                    <a:pt x="190" y="73"/>
                  </a:lnTo>
                  <a:lnTo>
                    <a:pt x="165" y="88"/>
                  </a:lnTo>
                  <a:lnTo>
                    <a:pt x="143" y="104"/>
                  </a:lnTo>
                  <a:lnTo>
                    <a:pt x="122" y="122"/>
                  </a:lnTo>
                  <a:lnTo>
                    <a:pt x="104" y="144"/>
                  </a:lnTo>
                  <a:lnTo>
                    <a:pt x="87" y="165"/>
                  </a:lnTo>
                  <a:lnTo>
                    <a:pt x="73" y="190"/>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7" y="492"/>
                  </a:lnTo>
                  <a:lnTo>
                    <a:pt x="104" y="513"/>
                  </a:lnTo>
                  <a:lnTo>
                    <a:pt x="122" y="535"/>
                  </a:lnTo>
                  <a:lnTo>
                    <a:pt x="143" y="554"/>
                  </a:lnTo>
                  <a:lnTo>
                    <a:pt x="165" y="570"/>
                  </a:lnTo>
                  <a:lnTo>
                    <a:pt x="190" y="585"/>
                  </a:lnTo>
                  <a:lnTo>
                    <a:pt x="215" y="597"/>
                  </a:lnTo>
                  <a:lnTo>
                    <a:pt x="242" y="606"/>
                  </a:lnTo>
                  <a:lnTo>
                    <a:pt x="270" y="614"/>
                  </a:lnTo>
                  <a:lnTo>
                    <a:pt x="298" y="618"/>
                  </a:lnTo>
                  <a:lnTo>
                    <a:pt x="328" y="619"/>
                  </a:lnTo>
                  <a:lnTo>
                    <a:pt x="328" y="619"/>
                  </a:lnTo>
                  <a:lnTo>
                    <a:pt x="357" y="618"/>
                  </a:lnTo>
                  <a:lnTo>
                    <a:pt x="387" y="614"/>
                  </a:lnTo>
                  <a:lnTo>
                    <a:pt x="415" y="606"/>
                  </a:lnTo>
                  <a:lnTo>
                    <a:pt x="442" y="597"/>
                  </a:lnTo>
                  <a:lnTo>
                    <a:pt x="468" y="585"/>
                  </a:lnTo>
                  <a:lnTo>
                    <a:pt x="490" y="570"/>
                  </a:lnTo>
                  <a:lnTo>
                    <a:pt x="513" y="554"/>
                  </a:lnTo>
                  <a:lnTo>
                    <a:pt x="533" y="535"/>
                  </a:lnTo>
                  <a:lnTo>
                    <a:pt x="552" y="513"/>
                  </a:lnTo>
                  <a:lnTo>
                    <a:pt x="570" y="492"/>
                  </a:lnTo>
                  <a:lnTo>
                    <a:pt x="584" y="468"/>
                  </a:lnTo>
                  <a:lnTo>
                    <a:pt x="597" y="442"/>
                  </a:lnTo>
                  <a:lnTo>
                    <a:pt x="606" y="415"/>
                  </a:lnTo>
                  <a:lnTo>
                    <a:pt x="614" y="387"/>
                  </a:lnTo>
                  <a:lnTo>
                    <a:pt x="618" y="359"/>
                  </a:lnTo>
                  <a:lnTo>
                    <a:pt x="619" y="328"/>
                  </a:lnTo>
                  <a:lnTo>
                    <a:pt x="619" y="328"/>
                  </a:lnTo>
                  <a:lnTo>
                    <a:pt x="618" y="298"/>
                  </a:lnTo>
                  <a:lnTo>
                    <a:pt x="614" y="270"/>
                  </a:lnTo>
                  <a:lnTo>
                    <a:pt x="606" y="242"/>
                  </a:lnTo>
                  <a:lnTo>
                    <a:pt x="597" y="215"/>
                  </a:lnTo>
                  <a:lnTo>
                    <a:pt x="584" y="190"/>
                  </a:lnTo>
                  <a:lnTo>
                    <a:pt x="570" y="165"/>
                  </a:lnTo>
                  <a:lnTo>
                    <a:pt x="552" y="144"/>
                  </a:lnTo>
                  <a:lnTo>
                    <a:pt x="533" y="122"/>
                  </a:lnTo>
                  <a:lnTo>
                    <a:pt x="513" y="104"/>
                  </a:lnTo>
                  <a:lnTo>
                    <a:pt x="490" y="88"/>
                  </a:lnTo>
                  <a:lnTo>
                    <a:pt x="468" y="73"/>
                  </a:lnTo>
                  <a:lnTo>
                    <a:pt x="442" y="61"/>
                  </a:lnTo>
                  <a:lnTo>
                    <a:pt x="415" y="50"/>
                  </a:lnTo>
                  <a:lnTo>
                    <a:pt x="387" y="43"/>
                  </a:lnTo>
                  <a:lnTo>
                    <a:pt x="357" y="39"/>
                  </a:lnTo>
                  <a:lnTo>
                    <a:pt x="328" y="38"/>
                  </a:lnTo>
                  <a:lnTo>
                    <a:pt x="32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7" name="Freeform 378">
              <a:extLst>
                <a:ext uri="{FF2B5EF4-FFF2-40B4-BE49-F238E27FC236}">
                  <a16:creationId xmlns:a16="http://schemas.microsoft.com/office/drawing/2014/main" id="{6A9A53A2-ED67-4AB9-85E7-49BF8E449C11}"/>
                </a:ext>
              </a:extLst>
            </p:cNvPr>
            <p:cNvSpPr>
              <a:spLocks/>
            </p:cNvSpPr>
            <p:nvPr/>
          </p:nvSpPr>
          <p:spPr bwMode="auto">
            <a:xfrm>
              <a:off x="10577930" y="6018193"/>
              <a:ext cx="45508" cy="11291"/>
            </a:xfrm>
            <a:custGeom>
              <a:avLst/>
              <a:gdLst>
                <a:gd name="T0" fmla="*/ 44 w 54"/>
                <a:gd name="T1" fmla="*/ 17 h 17"/>
                <a:gd name="T2" fmla="*/ 10 w 54"/>
                <a:gd name="T3" fmla="*/ 17 h 17"/>
                <a:gd name="T4" fmla="*/ 10 w 54"/>
                <a:gd name="T5" fmla="*/ 17 h 17"/>
                <a:gd name="T6" fmla="*/ 6 w 54"/>
                <a:gd name="T7" fmla="*/ 17 h 17"/>
                <a:gd name="T8" fmla="*/ 3 w 54"/>
                <a:gd name="T9" fmla="*/ 15 h 17"/>
                <a:gd name="T10" fmla="*/ 0 w 54"/>
                <a:gd name="T11" fmla="*/ 12 h 17"/>
                <a:gd name="T12" fmla="*/ 0 w 54"/>
                <a:gd name="T13" fmla="*/ 8 h 17"/>
                <a:gd name="T14" fmla="*/ 0 w 54"/>
                <a:gd name="T15" fmla="*/ 8 h 17"/>
                <a:gd name="T16" fmla="*/ 0 w 54"/>
                <a:gd name="T17" fmla="*/ 5 h 17"/>
                <a:gd name="T18" fmla="*/ 3 w 54"/>
                <a:gd name="T19" fmla="*/ 1 h 17"/>
                <a:gd name="T20" fmla="*/ 6 w 54"/>
                <a:gd name="T21" fmla="*/ 0 h 17"/>
                <a:gd name="T22" fmla="*/ 10 w 54"/>
                <a:gd name="T23" fmla="*/ 0 h 17"/>
                <a:gd name="T24" fmla="*/ 44 w 54"/>
                <a:gd name="T25" fmla="*/ 0 h 17"/>
                <a:gd name="T26" fmla="*/ 44 w 54"/>
                <a:gd name="T27" fmla="*/ 0 h 17"/>
                <a:gd name="T28" fmla="*/ 49 w 54"/>
                <a:gd name="T29" fmla="*/ 0 h 17"/>
                <a:gd name="T30" fmla="*/ 51 w 54"/>
                <a:gd name="T31" fmla="*/ 1 h 17"/>
                <a:gd name="T32" fmla="*/ 53 w 54"/>
                <a:gd name="T33" fmla="*/ 5 h 17"/>
                <a:gd name="T34" fmla="*/ 54 w 54"/>
                <a:gd name="T35" fmla="*/ 8 h 17"/>
                <a:gd name="T36" fmla="*/ 54 w 54"/>
                <a:gd name="T37" fmla="*/ 8 h 17"/>
                <a:gd name="T38" fmla="*/ 53 w 54"/>
                <a:gd name="T39" fmla="*/ 12 h 17"/>
                <a:gd name="T40" fmla="*/ 51 w 54"/>
                <a:gd name="T41" fmla="*/ 15 h 17"/>
                <a:gd name="T42" fmla="*/ 49 w 54"/>
                <a:gd name="T43" fmla="*/ 17 h 17"/>
                <a:gd name="T44" fmla="*/ 44 w 54"/>
                <a:gd name="T45" fmla="*/ 17 h 17"/>
                <a:gd name="T46" fmla="*/ 44 w 54"/>
                <a:gd name="T4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17">
                  <a:moveTo>
                    <a:pt x="44" y="17"/>
                  </a:moveTo>
                  <a:lnTo>
                    <a:pt x="10" y="17"/>
                  </a:lnTo>
                  <a:lnTo>
                    <a:pt x="10" y="17"/>
                  </a:lnTo>
                  <a:lnTo>
                    <a:pt x="6" y="17"/>
                  </a:lnTo>
                  <a:lnTo>
                    <a:pt x="3" y="15"/>
                  </a:lnTo>
                  <a:lnTo>
                    <a:pt x="0" y="12"/>
                  </a:lnTo>
                  <a:lnTo>
                    <a:pt x="0" y="8"/>
                  </a:lnTo>
                  <a:lnTo>
                    <a:pt x="0" y="8"/>
                  </a:lnTo>
                  <a:lnTo>
                    <a:pt x="0" y="5"/>
                  </a:lnTo>
                  <a:lnTo>
                    <a:pt x="3" y="1"/>
                  </a:lnTo>
                  <a:lnTo>
                    <a:pt x="6" y="0"/>
                  </a:lnTo>
                  <a:lnTo>
                    <a:pt x="10" y="0"/>
                  </a:lnTo>
                  <a:lnTo>
                    <a:pt x="44" y="0"/>
                  </a:lnTo>
                  <a:lnTo>
                    <a:pt x="44" y="0"/>
                  </a:lnTo>
                  <a:lnTo>
                    <a:pt x="49" y="0"/>
                  </a:lnTo>
                  <a:lnTo>
                    <a:pt x="51" y="1"/>
                  </a:lnTo>
                  <a:lnTo>
                    <a:pt x="53" y="5"/>
                  </a:lnTo>
                  <a:lnTo>
                    <a:pt x="54" y="8"/>
                  </a:lnTo>
                  <a:lnTo>
                    <a:pt x="54" y="8"/>
                  </a:lnTo>
                  <a:lnTo>
                    <a:pt x="53" y="12"/>
                  </a:lnTo>
                  <a:lnTo>
                    <a:pt x="51" y="15"/>
                  </a:lnTo>
                  <a:lnTo>
                    <a:pt x="49" y="17"/>
                  </a:lnTo>
                  <a:lnTo>
                    <a:pt x="44" y="17"/>
                  </a:lnTo>
                  <a:lnTo>
                    <a:pt x="44"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8" name="Freeform 379">
              <a:extLst>
                <a:ext uri="{FF2B5EF4-FFF2-40B4-BE49-F238E27FC236}">
                  <a16:creationId xmlns:a16="http://schemas.microsoft.com/office/drawing/2014/main" id="{6430356B-4746-41E6-BE1B-2B95B59D40FA}"/>
                </a:ext>
              </a:extLst>
            </p:cNvPr>
            <p:cNvSpPr>
              <a:spLocks/>
            </p:cNvSpPr>
            <p:nvPr/>
          </p:nvSpPr>
          <p:spPr bwMode="auto">
            <a:xfrm>
              <a:off x="10684699" y="6016939"/>
              <a:ext cx="148777" cy="12545"/>
            </a:xfrm>
            <a:custGeom>
              <a:avLst/>
              <a:gdLst>
                <a:gd name="T0" fmla="*/ 157 w 169"/>
                <a:gd name="T1" fmla="*/ 20 h 20"/>
                <a:gd name="T2" fmla="*/ 10 w 169"/>
                <a:gd name="T3" fmla="*/ 20 h 20"/>
                <a:gd name="T4" fmla="*/ 10 w 169"/>
                <a:gd name="T5" fmla="*/ 20 h 20"/>
                <a:gd name="T6" fmla="*/ 5 w 169"/>
                <a:gd name="T7" fmla="*/ 19 h 20"/>
                <a:gd name="T8" fmla="*/ 1 w 169"/>
                <a:gd name="T9" fmla="*/ 18 h 20"/>
                <a:gd name="T10" fmla="*/ 0 w 169"/>
                <a:gd name="T11" fmla="*/ 15 h 20"/>
                <a:gd name="T12" fmla="*/ 0 w 169"/>
                <a:gd name="T13" fmla="*/ 11 h 20"/>
                <a:gd name="T14" fmla="*/ 0 w 169"/>
                <a:gd name="T15" fmla="*/ 11 h 20"/>
                <a:gd name="T16" fmla="*/ 0 w 169"/>
                <a:gd name="T17" fmla="*/ 7 h 20"/>
                <a:gd name="T18" fmla="*/ 1 w 169"/>
                <a:gd name="T19" fmla="*/ 4 h 20"/>
                <a:gd name="T20" fmla="*/ 5 w 169"/>
                <a:gd name="T21" fmla="*/ 2 h 20"/>
                <a:gd name="T22" fmla="*/ 10 w 169"/>
                <a:gd name="T23" fmla="*/ 0 h 20"/>
                <a:gd name="T24" fmla="*/ 157 w 169"/>
                <a:gd name="T25" fmla="*/ 0 h 20"/>
                <a:gd name="T26" fmla="*/ 157 w 169"/>
                <a:gd name="T27" fmla="*/ 0 h 20"/>
                <a:gd name="T28" fmla="*/ 164 w 169"/>
                <a:gd name="T29" fmla="*/ 2 h 20"/>
                <a:gd name="T30" fmla="*/ 166 w 169"/>
                <a:gd name="T31" fmla="*/ 4 h 20"/>
                <a:gd name="T32" fmla="*/ 168 w 169"/>
                <a:gd name="T33" fmla="*/ 7 h 20"/>
                <a:gd name="T34" fmla="*/ 169 w 169"/>
                <a:gd name="T35" fmla="*/ 11 h 20"/>
                <a:gd name="T36" fmla="*/ 169 w 169"/>
                <a:gd name="T37" fmla="*/ 11 h 20"/>
                <a:gd name="T38" fmla="*/ 168 w 169"/>
                <a:gd name="T39" fmla="*/ 15 h 20"/>
                <a:gd name="T40" fmla="*/ 166 w 169"/>
                <a:gd name="T41" fmla="*/ 18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8"/>
                  </a:lnTo>
                  <a:lnTo>
                    <a:pt x="0" y="15"/>
                  </a:lnTo>
                  <a:lnTo>
                    <a:pt x="0" y="11"/>
                  </a:lnTo>
                  <a:lnTo>
                    <a:pt x="0" y="11"/>
                  </a:lnTo>
                  <a:lnTo>
                    <a:pt x="0" y="7"/>
                  </a:lnTo>
                  <a:lnTo>
                    <a:pt x="1" y="4"/>
                  </a:lnTo>
                  <a:lnTo>
                    <a:pt x="5" y="2"/>
                  </a:lnTo>
                  <a:lnTo>
                    <a:pt x="10" y="0"/>
                  </a:lnTo>
                  <a:lnTo>
                    <a:pt x="157" y="0"/>
                  </a:lnTo>
                  <a:lnTo>
                    <a:pt x="157" y="0"/>
                  </a:lnTo>
                  <a:lnTo>
                    <a:pt x="164" y="2"/>
                  </a:lnTo>
                  <a:lnTo>
                    <a:pt x="166" y="4"/>
                  </a:lnTo>
                  <a:lnTo>
                    <a:pt x="168" y="7"/>
                  </a:lnTo>
                  <a:lnTo>
                    <a:pt x="169" y="11"/>
                  </a:lnTo>
                  <a:lnTo>
                    <a:pt x="169" y="11"/>
                  </a:lnTo>
                  <a:lnTo>
                    <a:pt x="168" y="15"/>
                  </a:lnTo>
                  <a:lnTo>
                    <a:pt x="166" y="18"/>
                  </a:lnTo>
                  <a:lnTo>
                    <a:pt x="164" y="19"/>
                  </a:lnTo>
                  <a:lnTo>
                    <a:pt x="157" y="20"/>
                  </a:lnTo>
                  <a:lnTo>
                    <a:pt x="15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79" name="Freeform 380">
              <a:extLst>
                <a:ext uri="{FF2B5EF4-FFF2-40B4-BE49-F238E27FC236}">
                  <a16:creationId xmlns:a16="http://schemas.microsoft.com/office/drawing/2014/main" id="{D64499AA-464E-4B30-ACED-095BA062E389}"/>
                </a:ext>
              </a:extLst>
            </p:cNvPr>
            <p:cNvSpPr>
              <a:spLocks/>
            </p:cNvSpPr>
            <p:nvPr/>
          </p:nvSpPr>
          <p:spPr bwMode="auto">
            <a:xfrm>
              <a:off x="10577930" y="5919087"/>
              <a:ext cx="77014" cy="45162"/>
            </a:xfrm>
            <a:custGeom>
              <a:avLst/>
              <a:gdLst>
                <a:gd name="T0" fmla="*/ 86 w 89"/>
                <a:gd name="T1" fmla="*/ 15 h 71"/>
                <a:gd name="T2" fmla="*/ 34 w 89"/>
                <a:gd name="T3" fmla="*/ 68 h 71"/>
                <a:gd name="T4" fmla="*/ 34 w 89"/>
                <a:gd name="T5" fmla="*/ 68 h 71"/>
                <a:gd name="T6" fmla="*/ 30 w 89"/>
                <a:gd name="T7" fmla="*/ 71 h 71"/>
                <a:gd name="T8" fmla="*/ 27 w 89"/>
                <a:gd name="T9" fmla="*/ 71 h 71"/>
                <a:gd name="T10" fmla="*/ 27 w 89"/>
                <a:gd name="T11" fmla="*/ 71 h 71"/>
                <a:gd name="T12" fmla="*/ 23 w 89"/>
                <a:gd name="T13" fmla="*/ 71 h 71"/>
                <a:gd name="T14" fmla="*/ 20 w 89"/>
                <a:gd name="T15" fmla="*/ 68 h 71"/>
                <a:gd name="T16" fmla="*/ 3 w 89"/>
                <a:gd name="T17" fmla="*/ 51 h 71"/>
                <a:gd name="T18" fmla="*/ 3 w 89"/>
                <a:gd name="T19" fmla="*/ 51 h 71"/>
                <a:gd name="T20" fmla="*/ 0 w 89"/>
                <a:gd name="T21" fmla="*/ 48 h 71"/>
                <a:gd name="T22" fmla="*/ 0 w 89"/>
                <a:gd name="T23" fmla="*/ 44 h 71"/>
                <a:gd name="T24" fmla="*/ 0 w 89"/>
                <a:gd name="T25" fmla="*/ 41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49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9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1"/>
                  </a:lnTo>
                  <a:lnTo>
                    <a:pt x="27" y="71"/>
                  </a:lnTo>
                  <a:lnTo>
                    <a:pt x="27" y="71"/>
                  </a:lnTo>
                  <a:lnTo>
                    <a:pt x="23" y="71"/>
                  </a:lnTo>
                  <a:lnTo>
                    <a:pt x="20" y="68"/>
                  </a:lnTo>
                  <a:lnTo>
                    <a:pt x="3" y="51"/>
                  </a:lnTo>
                  <a:lnTo>
                    <a:pt x="3" y="51"/>
                  </a:lnTo>
                  <a:lnTo>
                    <a:pt x="0" y="48"/>
                  </a:lnTo>
                  <a:lnTo>
                    <a:pt x="0" y="44"/>
                  </a:lnTo>
                  <a:lnTo>
                    <a:pt x="0" y="41"/>
                  </a:lnTo>
                  <a:lnTo>
                    <a:pt x="3" y="37"/>
                  </a:lnTo>
                  <a:lnTo>
                    <a:pt x="3" y="37"/>
                  </a:lnTo>
                  <a:lnTo>
                    <a:pt x="6" y="36"/>
                  </a:lnTo>
                  <a:lnTo>
                    <a:pt x="10" y="35"/>
                  </a:lnTo>
                  <a:lnTo>
                    <a:pt x="12" y="36"/>
                  </a:lnTo>
                  <a:lnTo>
                    <a:pt x="15" y="37"/>
                  </a:lnTo>
                  <a:lnTo>
                    <a:pt x="27" y="49"/>
                  </a:lnTo>
                  <a:lnTo>
                    <a:pt x="74" y="2"/>
                  </a:lnTo>
                  <a:lnTo>
                    <a:pt x="74" y="2"/>
                  </a:lnTo>
                  <a:lnTo>
                    <a:pt x="77" y="0"/>
                  </a:lnTo>
                  <a:lnTo>
                    <a:pt x="81" y="0"/>
                  </a:lnTo>
                  <a:lnTo>
                    <a:pt x="83" y="0"/>
                  </a:lnTo>
                  <a:lnTo>
                    <a:pt x="86" y="2"/>
                  </a:lnTo>
                  <a:lnTo>
                    <a:pt x="86" y="2"/>
                  </a:lnTo>
                  <a:lnTo>
                    <a:pt x="89" y="5"/>
                  </a:lnTo>
                  <a:lnTo>
                    <a:pt x="89" y="9"/>
                  </a:lnTo>
                  <a:lnTo>
                    <a:pt x="89" y="12"/>
                  </a:lnTo>
                  <a:lnTo>
                    <a:pt x="86" y="15"/>
                  </a:lnTo>
                  <a:lnTo>
                    <a:pt x="8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80" name="Freeform 381">
              <a:extLst>
                <a:ext uri="{FF2B5EF4-FFF2-40B4-BE49-F238E27FC236}">
                  <a16:creationId xmlns:a16="http://schemas.microsoft.com/office/drawing/2014/main" id="{E53145E7-D3C1-4342-A12F-C7C20763FE9F}"/>
                </a:ext>
              </a:extLst>
            </p:cNvPr>
            <p:cNvSpPr>
              <a:spLocks/>
            </p:cNvSpPr>
            <p:nvPr/>
          </p:nvSpPr>
          <p:spPr bwMode="auto">
            <a:xfrm>
              <a:off x="10684699" y="5941668"/>
              <a:ext cx="148777" cy="11291"/>
            </a:xfrm>
            <a:custGeom>
              <a:avLst/>
              <a:gdLst>
                <a:gd name="T0" fmla="*/ 157 w 169"/>
                <a:gd name="T1" fmla="*/ 18 h 18"/>
                <a:gd name="T2" fmla="*/ 10 w 169"/>
                <a:gd name="T3" fmla="*/ 18 h 18"/>
                <a:gd name="T4" fmla="*/ 10 w 169"/>
                <a:gd name="T5" fmla="*/ 18 h 18"/>
                <a:gd name="T6" fmla="*/ 5 w 169"/>
                <a:gd name="T7" fmla="*/ 18 h 18"/>
                <a:gd name="T8" fmla="*/ 1 w 169"/>
                <a:gd name="T9" fmla="*/ 16 h 18"/>
                <a:gd name="T10" fmla="*/ 0 w 169"/>
                <a:gd name="T11" fmla="*/ 13 h 18"/>
                <a:gd name="T12" fmla="*/ 0 w 169"/>
                <a:gd name="T13" fmla="*/ 9 h 18"/>
                <a:gd name="T14" fmla="*/ 0 w 169"/>
                <a:gd name="T15" fmla="*/ 9 h 18"/>
                <a:gd name="T16" fmla="*/ 0 w 169"/>
                <a:gd name="T17" fmla="*/ 5 h 18"/>
                <a:gd name="T18" fmla="*/ 1 w 169"/>
                <a:gd name="T19" fmla="*/ 2 h 18"/>
                <a:gd name="T20" fmla="*/ 5 w 169"/>
                <a:gd name="T21" fmla="*/ 0 h 18"/>
                <a:gd name="T22" fmla="*/ 10 w 169"/>
                <a:gd name="T23" fmla="*/ 0 h 18"/>
                <a:gd name="T24" fmla="*/ 157 w 169"/>
                <a:gd name="T25" fmla="*/ 0 h 18"/>
                <a:gd name="T26" fmla="*/ 157 w 169"/>
                <a:gd name="T27" fmla="*/ 0 h 18"/>
                <a:gd name="T28" fmla="*/ 164 w 169"/>
                <a:gd name="T29" fmla="*/ 0 h 18"/>
                <a:gd name="T30" fmla="*/ 166 w 169"/>
                <a:gd name="T31" fmla="*/ 2 h 18"/>
                <a:gd name="T32" fmla="*/ 168 w 169"/>
                <a:gd name="T33" fmla="*/ 5 h 18"/>
                <a:gd name="T34" fmla="*/ 169 w 169"/>
                <a:gd name="T35" fmla="*/ 9 h 18"/>
                <a:gd name="T36" fmla="*/ 169 w 169"/>
                <a:gd name="T37" fmla="*/ 9 h 18"/>
                <a:gd name="T38" fmla="*/ 168 w 169"/>
                <a:gd name="T39" fmla="*/ 13 h 18"/>
                <a:gd name="T40" fmla="*/ 166 w 169"/>
                <a:gd name="T41" fmla="*/ 16 h 18"/>
                <a:gd name="T42" fmla="*/ 164 w 169"/>
                <a:gd name="T43" fmla="*/ 18 h 18"/>
                <a:gd name="T44" fmla="*/ 157 w 169"/>
                <a:gd name="T45" fmla="*/ 18 h 18"/>
                <a:gd name="T46" fmla="*/ 157 w 169"/>
                <a:gd name="T4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18">
                  <a:moveTo>
                    <a:pt x="157" y="18"/>
                  </a:moveTo>
                  <a:lnTo>
                    <a:pt x="10" y="18"/>
                  </a:lnTo>
                  <a:lnTo>
                    <a:pt x="10" y="18"/>
                  </a:lnTo>
                  <a:lnTo>
                    <a:pt x="5" y="18"/>
                  </a:lnTo>
                  <a:lnTo>
                    <a:pt x="1" y="16"/>
                  </a:lnTo>
                  <a:lnTo>
                    <a:pt x="0" y="13"/>
                  </a:lnTo>
                  <a:lnTo>
                    <a:pt x="0" y="9"/>
                  </a:lnTo>
                  <a:lnTo>
                    <a:pt x="0" y="9"/>
                  </a:lnTo>
                  <a:lnTo>
                    <a:pt x="0" y="5"/>
                  </a:lnTo>
                  <a:lnTo>
                    <a:pt x="1" y="2"/>
                  </a:lnTo>
                  <a:lnTo>
                    <a:pt x="5" y="0"/>
                  </a:lnTo>
                  <a:lnTo>
                    <a:pt x="10" y="0"/>
                  </a:lnTo>
                  <a:lnTo>
                    <a:pt x="157" y="0"/>
                  </a:lnTo>
                  <a:lnTo>
                    <a:pt x="157" y="0"/>
                  </a:lnTo>
                  <a:lnTo>
                    <a:pt x="164" y="0"/>
                  </a:lnTo>
                  <a:lnTo>
                    <a:pt x="166" y="2"/>
                  </a:lnTo>
                  <a:lnTo>
                    <a:pt x="168" y="5"/>
                  </a:lnTo>
                  <a:lnTo>
                    <a:pt x="169" y="9"/>
                  </a:lnTo>
                  <a:lnTo>
                    <a:pt x="169" y="9"/>
                  </a:lnTo>
                  <a:lnTo>
                    <a:pt x="168" y="13"/>
                  </a:lnTo>
                  <a:lnTo>
                    <a:pt x="166" y="16"/>
                  </a:lnTo>
                  <a:lnTo>
                    <a:pt x="164" y="18"/>
                  </a:lnTo>
                  <a:lnTo>
                    <a:pt x="157" y="18"/>
                  </a:lnTo>
                  <a:lnTo>
                    <a:pt x="157"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81" name="Freeform 382">
              <a:extLst>
                <a:ext uri="{FF2B5EF4-FFF2-40B4-BE49-F238E27FC236}">
                  <a16:creationId xmlns:a16="http://schemas.microsoft.com/office/drawing/2014/main" id="{B0B52F28-CD4F-4F38-94BE-5E68F037559D}"/>
                </a:ext>
              </a:extLst>
            </p:cNvPr>
            <p:cNvSpPr>
              <a:spLocks/>
            </p:cNvSpPr>
            <p:nvPr/>
          </p:nvSpPr>
          <p:spPr bwMode="auto">
            <a:xfrm>
              <a:off x="10577930" y="5838798"/>
              <a:ext cx="77014" cy="43908"/>
            </a:xfrm>
            <a:custGeom>
              <a:avLst/>
              <a:gdLst>
                <a:gd name="T0" fmla="*/ 86 w 89"/>
                <a:gd name="T1" fmla="*/ 15 h 71"/>
                <a:gd name="T2" fmla="*/ 34 w 89"/>
                <a:gd name="T3" fmla="*/ 68 h 71"/>
                <a:gd name="T4" fmla="*/ 34 w 89"/>
                <a:gd name="T5" fmla="*/ 68 h 71"/>
                <a:gd name="T6" fmla="*/ 30 w 89"/>
                <a:gd name="T7" fmla="*/ 70 h 71"/>
                <a:gd name="T8" fmla="*/ 27 w 89"/>
                <a:gd name="T9" fmla="*/ 71 h 71"/>
                <a:gd name="T10" fmla="*/ 27 w 89"/>
                <a:gd name="T11" fmla="*/ 71 h 71"/>
                <a:gd name="T12" fmla="*/ 23 w 89"/>
                <a:gd name="T13" fmla="*/ 70 h 71"/>
                <a:gd name="T14" fmla="*/ 20 w 89"/>
                <a:gd name="T15" fmla="*/ 68 h 71"/>
                <a:gd name="T16" fmla="*/ 3 w 89"/>
                <a:gd name="T17" fmla="*/ 51 h 71"/>
                <a:gd name="T18" fmla="*/ 3 w 89"/>
                <a:gd name="T19" fmla="*/ 51 h 71"/>
                <a:gd name="T20" fmla="*/ 0 w 89"/>
                <a:gd name="T21" fmla="*/ 47 h 71"/>
                <a:gd name="T22" fmla="*/ 0 w 89"/>
                <a:gd name="T23" fmla="*/ 44 h 71"/>
                <a:gd name="T24" fmla="*/ 0 w 89"/>
                <a:gd name="T25" fmla="*/ 40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50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8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0"/>
                  </a:lnTo>
                  <a:lnTo>
                    <a:pt x="27" y="71"/>
                  </a:lnTo>
                  <a:lnTo>
                    <a:pt x="27" y="71"/>
                  </a:lnTo>
                  <a:lnTo>
                    <a:pt x="23" y="70"/>
                  </a:lnTo>
                  <a:lnTo>
                    <a:pt x="20" y="68"/>
                  </a:lnTo>
                  <a:lnTo>
                    <a:pt x="3" y="51"/>
                  </a:lnTo>
                  <a:lnTo>
                    <a:pt x="3" y="51"/>
                  </a:lnTo>
                  <a:lnTo>
                    <a:pt x="0" y="47"/>
                  </a:lnTo>
                  <a:lnTo>
                    <a:pt x="0" y="44"/>
                  </a:lnTo>
                  <a:lnTo>
                    <a:pt x="0" y="40"/>
                  </a:lnTo>
                  <a:lnTo>
                    <a:pt x="3" y="37"/>
                  </a:lnTo>
                  <a:lnTo>
                    <a:pt x="3" y="37"/>
                  </a:lnTo>
                  <a:lnTo>
                    <a:pt x="6" y="36"/>
                  </a:lnTo>
                  <a:lnTo>
                    <a:pt x="10" y="35"/>
                  </a:lnTo>
                  <a:lnTo>
                    <a:pt x="12" y="36"/>
                  </a:lnTo>
                  <a:lnTo>
                    <a:pt x="15" y="37"/>
                  </a:lnTo>
                  <a:lnTo>
                    <a:pt x="27" y="50"/>
                  </a:lnTo>
                  <a:lnTo>
                    <a:pt x="74" y="2"/>
                  </a:lnTo>
                  <a:lnTo>
                    <a:pt x="74" y="2"/>
                  </a:lnTo>
                  <a:lnTo>
                    <a:pt x="77" y="0"/>
                  </a:lnTo>
                  <a:lnTo>
                    <a:pt x="81" y="0"/>
                  </a:lnTo>
                  <a:lnTo>
                    <a:pt x="83" y="0"/>
                  </a:lnTo>
                  <a:lnTo>
                    <a:pt x="86" y="2"/>
                  </a:lnTo>
                  <a:lnTo>
                    <a:pt x="86" y="2"/>
                  </a:lnTo>
                  <a:lnTo>
                    <a:pt x="89" y="5"/>
                  </a:lnTo>
                  <a:lnTo>
                    <a:pt x="89" y="8"/>
                  </a:lnTo>
                  <a:lnTo>
                    <a:pt x="89" y="12"/>
                  </a:lnTo>
                  <a:lnTo>
                    <a:pt x="86" y="15"/>
                  </a:lnTo>
                  <a:lnTo>
                    <a:pt x="8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82" name="Freeform 383">
              <a:extLst>
                <a:ext uri="{FF2B5EF4-FFF2-40B4-BE49-F238E27FC236}">
                  <a16:creationId xmlns:a16="http://schemas.microsoft.com/office/drawing/2014/main" id="{4D14F18E-25EF-426E-B911-F3B0A9D3050A}"/>
                </a:ext>
              </a:extLst>
            </p:cNvPr>
            <p:cNvSpPr>
              <a:spLocks/>
            </p:cNvSpPr>
            <p:nvPr/>
          </p:nvSpPr>
          <p:spPr bwMode="auto">
            <a:xfrm>
              <a:off x="10684699" y="5860124"/>
              <a:ext cx="148777" cy="12545"/>
            </a:xfrm>
            <a:custGeom>
              <a:avLst/>
              <a:gdLst>
                <a:gd name="T0" fmla="*/ 157 w 169"/>
                <a:gd name="T1" fmla="*/ 20 h 20"/>
                <a:gd name="T2" fmla="*/ 10 w 169"/>
                <a:gd name="T3" fmla="*/ 20 h 20"/>
                <a:gd name="T4" fmla="*/ 10 w 169"/>
                <a:gd name="T5" fmla="*/ 20 h 20"/>
                <a:gd name="T6" fmla="*/ 5 w 169"/>
                <a:gd name="T7" fmla="*/ 19 h 20"/>
                <a:gd name="T8" fmla="*/ 1 w 169"/>
                <a:gd name="T9" fmla="*/ 17 h 20"/>
                <a:gd name="T10" fmla="*/ 0 w 169"/>
                <a:gd name="T11" fmla="*/ 15 h 20"/>
                <a:gd name="T12" fmla="*/ 0 w 169"/>
                <a:gd name="T13" fmla="*/ 10 h 20"/>
                <a:gd name="T14" fmla="*/ 0 w 169"/>
                <a:gd name="T15" fmla="*/ 10 h 20"/>
                <a:gd name="T16" fmla="*/ 0 w 169"/>
                <a:gd name="T17" fmla="*/ 6 h 20"/>
                <a:gd name="T18" fmla="*/ 1 w 169"/>
                <a:gd name="T19" fmla="*/ 4 h 20"/>
                <a:gd name="T20" fmla="*/ 5 w 169"/>
                <a:gd name="T21" fmla="*/ 1 h 20"/>
                <a:gd name="T22" fmla="*/ 10 w 169"/>
                <a:gd name="T23" fmla="*/ 0 h 20"/>
                <a:gd name="T24" fmla="*/ 157 w 169"/>
                <a:gd name="T25" fmla="*/ 0 h 20"/>
                <a:gd name="T26" fmla="*/ 157 w 169"/>
                <a:gd name="T27" fmla="*/ 0 h 20"/>
                <a:gd name="T28" fmla="*/ 164 w 169"/>
                <a:gd name="T29" fmla="*/ 1 h 20"/>
                <a:gd name="T30" fmla="*/ 166 w 169"/>
                <a:gd name="T31" fmla="*/ 4 h 20"/>
                <a:gd name="T32" fmla="*/ 168 w 169"/>
                <a:gd name="T33" fmla="*/ 6 h 20"/>
                <a:gd name="T34" fmla="*/ 169 w 169"/>
                <a:gd name="T35" fmla="*/ 10 h 20"/>
                <a:gd name="T36" fmla="*/ 169 w 169"/>
                <a:gd name="T37" fmla="*/ 10 h 20"/>
                <a:gd name="T38" fmla="*/ 168 w 169"/>
                <a:gd name="T39" fmla="*/ 15 h 20"/>
                <a:gd name="T40" fmla="*/ 166 w 169"/>
                <a:gd name="T41" fmla="*/ 17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7"/>
                  </a:lnTo>
                  <a:lnTo>
                    <a:pt x="0" y="15"/>
                  </a:lnTo>
                  <a:lnTo>
                    <a:pt x="0" y="10"/>
                  </a:lnTo>
                  <a:lnTo>
                    <a:pt x="0" y="10"/>
                  </a:lnTo>
                  <a:lnTo>
                    <a:pt x="0" y="6"/>
                  </a:lnTo>
                  <a:lnTo>
                    <a:pt x="1" y="4"/>
                  </a:lnTo>
                  <a:lnTo>
                    <a:pt x="5" y="1"/>
                  </a:lnTo>
                  <a:lnTo>
                    <a:pt x="10" y="0"/>
                  </a:lnTo>
                  <a:lnTo>
                    <a:pt x="157" y="0"/>
                  </a:lnTo>
                  <a:lnTo>
                    <a:pt x="157" y="0"/>
                  </a:lnTo>
                  <a:lnTo>
                    <a:pt x="164" y="1"/>
                  </a:lnTo>
                  <a:lnTo>
                    <a:pt x="166" y="4"/>
                  </a:lnTo>
                  <a:lnTo>
                    <a:pt x="168" y="6"/>
                  </a:lnTo>
                  <a:lnTo>
                    <a:pt x="169" y="10"/>
                  </a:lnTo>
                  <a:lnTo>
                    <a:pt x="169" y="10"/>
                  </a:lnTo>
                  <a:lnTo>
                    <a:pt x="168" y="15"/>
                  </a:lnTo>
                  <a:lnTo>
                    <a:pt x="166" y="17"/>
                  </a:lnTo>
                  <a:lnTo>
                    <a:pt x="164" y="19"/>
                  </a:lnTo>
                  <a:lnTo>
                    <a:pt x="157" y="20"/>
                  </a:lnTo>
                  <a:lnTo>
                    <a:pt x="15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cxnSp>
        <p:nvCxnSpPr>
          <p:cNvPr id="32" name="Straight Connector 31">
            <a:extLst>
              <a:ext uri="{FF2B5EF4-FFF2-40B4-BE49-F238E27FC236}">
                <a16:creationId xmlns:a16="http://schemas.microsoft.com/office/drawing/2014/main" id="{FE29BBC8-D8BD-4CB5-A281-431C722D74B7}"/>
              </a:ext>
            </a:extLst>
          </p:cNvPr>
          <p:cNvCxnSpPr/>
          <p:nvPr/>
        </p:nvCxnSpPr>
        <p:spPr>
          <a:xfrm>
            <a:off x="987560" y="5287163"/>
            <a:ext cx="265176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71F6561A-9990-4B0F-9F0F-0B1C5F61A969}"/>
              </a:ext>
            </a:extLst>
          </p:cNvPr>
          <p:cNvGrpSpPr>
            <a:grpSpLocks noChangeAspect="1"/>
          </p:cNvGrpSpPr>
          <p:nvPr/>
        </p:nvGrpSpPr>
        <p:grpSpPr>
          <a:xfrm>
            <a:off x="286135" y="5057406"/>
            <a:ext cx="522288" cy="520700"/>
            <a:chOff x="4071938" y="822325"/>
            <a:chExt cx="522288" cy="520700"/>
          </a:xfrm>
        </p:grpSpPr>
        <p:sp>
          <p:nvSpPr>
            <p:cNvPr id="84" name="Freeform 9">
              <a:extLst>
                <a:ext uri="{FF2B5EF4-FFF2-40B4-BE49-F238E27FC236}">
                  <a16:creationId xmlns:a16="http://schemas.microsoft.com/office/drawing/2014/main" id="{D49B4D10-C6EE-406A-B0DB-33F8F902E6D9}"/>
                </a:ext>
              </a:extLst>
            </p:cNvPr>
            <p:cNvSpPr>
              <a:spLocks noEditPoints="1"/>
            </p:cNvSpPr>
            <p:nvPr/>
          </p:nvSpPr>
          <p:spPr bwMode="auto">
            <a:xfrm>
              <a:off x="4071938" y="822325"/>
              <a:ext cx="522288" cy="520700"/>
            </a:xfrm>
            <a:custGeom>
              <a:avLst/>
              <a:gdLst>
                <a:gd name="T0" fmla="*/ 313 w 658"/>
                <a:gd name="T1" fmla="*/ 657 h 657"/>
                <a:gd name="T2" fmla="*/ 263 w 658"/>
                <a:gd name="T3" fmla="*/ 650 h 657"/>
                <a:gd name="T4" fmla="*/ 201 w 658"/>
                <a:gd name="T5" fmla="*/ 631 h 657"/>
                <a:gd name="T6" fmla="*/ 120 w 658"/>
                <a:gd name="T7" fmla="*/ 582 h 657"/>
                <a:gd name="T8" fmla="*/ 56 w 658"/>
                <a:gd name="T9" fmla="*/ 512 h 657"/>
                <a:gd name="T10" fmla="*/ 14 w 658"/>
                <a:gd name="T11" fmla="*/ 426 h 657"/>
                <a:gd name="T12" fmla="*/ 4 w 658"/>
                <a:gd name="T13" fmla="*/ 379 h 657"/>
                <a:gd name="T14" fmla="*/ 0 w 658"/>
                <a:gd name="T15" fmla="*/ 329 h 657"/>
                <a:gd name="T16" fmla="*/ 2 w 658"/>
                <a:gd name="T17" fmla="*/ 295 h 657"/>
                <a:gd name="T18" fmla="*/ 10 w 658"/>
                <a:gd name="T19" fmla="*/ 246 h 657"/>
                <a:gd name="T20" fmla="*/ 40 w 658"/>
                <a:gd name="T21" fmla="*/ 172 h 657"/>
                <a:gd name="T22" fmla="*/ 96 w 658"/>
                <a:gd name="T23" fmla="*/ 97 h 657"/>
                <a:gd name="T24" fmla="*/ 173 w 658"/>
                <a:gd name="T25" fmla="*/ 39 h 657"/>
                <a:gd name="T26" fmla="*/ 247 w 658"/>
                <a:gd name="T27" fmla="*/ 9 h 657"/>
                <a:gd name="T28" fmla="*/ 295 w 658"/>
                <a:gd name="T29" fmla="*/ 1 h 657"/>
                <a:gd name="T30" fmla="*/ 329 w 658"/>
                <a:gd name="T31" fmla="*/ 0 h 657"/>
                <a:gd name="T32" fmla="*/ 378 w 658"/>
                <a:gd name="T33" fmla="*/ 4 h 657"/>
                <a:gd name="T34" fmla="*/ 427 w 658"/>
                <a:gd name="T35" fmla="*/ 15 h 657"/>
                <a:gd name="T36" fmla="*/ 513 w 658"/>
                <a:gd name="T37" fmla="*/ 56 h 657"/>
                <a:gd name="T38" fmla="*/ 583 w 658"/>
                <a:gd name="T39" fmla="*/ 120 h 657"/>
                <a:gd name="T40" fmla="*/ 632 w 658"/>
                <a:gd name="T41" fmla="*/ 200 h 657"/>
                <a:gd name="T42" fmla="*/ 651 w 658"/>
                <a:gd name="T43" fmla="*/ 262 h 657"/>
                <a:gd name="T44" fmla="*/ 658 w 658"/>
                <a:gd name="T45" fmla="*/ 312 h 657"/>
                <a:gd name="T46" fmla="*/ 658 w 658"/>
                <a:gd name="T47" fmla="*/ 345 h 657"/>
                <a:gd name="T48" fmla="*/ 651 w 658"/>
                <a:gd name="T49" fmla="*/ 395 h 657"/>
                <a:gd name="T50" fmla="*/ 632 w 658"/>
                <a:gd name="T51" fmla="*/ 457 h 657"/>
                <a:gd name="T52" fmla="*/ 583 w 658"/>
                <a:gd name="T53" fmla="*/ 537 h 657"/>
                <a:gd name="T54" fmla="*/ 513 w 658"/>
                <a:gd name="T55" fmla="*/ 600 h 657"/>
                <a:gd name="T56" fmla="*/ 427 w 658"/>
                <a:gd name="T57" fmla="*/ 642 h 657"/>
                <a:gd name="T58" fmla="*/ 378 w 658"/>
                <a:gd name="T59" fmla="*/ 653 h 657"/>
                <a:gd name="T60" fmla="*/ 329 w 658"/>
                <a:gd name="T61" fmla="*/ 657 h 657"/>
                <a:gd name="T62" fmla="*/ 329 w 658"/>
                <a:gd name="T63" fmla="*/ 38 h 657"/>
                <a:gd name="T64" fmla="*/ 243 w 658"/>
                <a:gd name="T65" fmla="*/ 51 h 657"/>
                <a:gd name="T66" fmla="*/ 166 w 658"/>
                <a:gd name="T67" fmla="*/ 87 h 657"/>
                <a:gd name="T68" fmla="*/ 104 w 658"/>
                <a:gd name="T69" fmla="*/ 144 h 657"/>
                <a:gd name="T70" fmla="*/ 61 w 658"/>
                <a:gd name="T71" fmla="*/ 215 h 657"/>
                <a:gd name="T72" fmla="*/ 40 w 658"/>
                <a:gd name="T73" fmla="*/ 298 h 657"/>
                <a:gd name="T74" fmla="*/ 40 w 658"/>
                <a:gd name="T75" fmla="*/ 359 h 657"/>
                <a:gd name="T76" fmla="*/ 61 w 658"/>
                <a:gd name="T77" fmla="*/ 442 h 657"/>
                <a:gd name="T78" fmla="*/ 104 w 658"/>
                <a:gd name="T79" fmla="*/ 513 h 657"/>
                <a:gd name="T80" fmla="*/ 166 w 658"/>
                <a:gd name="T81" fmla="*/ 570 h 657"/>
                <a:gd name="T82" fmla="*/ 243 w 658"/>
                <a:gd name="T83" fmla="*/ 607 h 657"/>
                <a:gd name="T84" fmla="*/ 329 w 658"/>
                <a:gd name="T85" fmla="*/ 619 h 657"/>
                <a:gd name="T86" fmla="*/ 388 w 658"/>
                <a:gd name="T87" fmla="*/ 614 h 657"/>
                <a:gd name="T88" fmla="*/ 467 w 658"/>
                <a:gd name="T89" fmla="*/ 584 h 657"/>
                <a:gd name="T90" fmla="*/ 534 w 658"/>
                <a:gd name="T91" fmla="*/ 535 h 657"/>
                <a:gd name="T92" fmla="*/ 585 w 658"/>
                <a:gd name="T93" fmla="*/ 467 h 657"/>
                <a:gd name="T94" fmla="*/ 615 w 658"/>
                <a:gd name="T95" fmla="*/ 387 h 657"/>
                <a:gd name="T96" fmla="*/ 620 w 658"/>
                <a:gd name="T97" fmla="*/ 329 h 657"/>
                <a:gd name="T98" fmla="*/ 607 w 658"/>
                <a:gd name="T99" fmla="*/ 242 h 657"/>
                <a:gd name="T100" fmla="*/ 570 w 658"/>
                <a:gd name="T101" fmla="*/ 165 h 657"/>
                <a:gd name="T102" fmla="*/ 514 w 658"/>
                <a:gd name="T103" fmla="*/ 103 h 657"/>
                <a:gd name="T104" fmla="*/ 443 w 658"/>
                <a:gd name="T105" fmla="*/ 60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5" y="655"/>
                  </a:lnTo>
                  <a:lnTo>
                    <a:pt x="279" y="653"/>
                  </a:lnTo>
                  <a:lnTo>
                    <a:pt x="263" y="650"/>
                  </a:lnTo>
                  <a:lnTo>
                    <a:pt x="247" y="647"/>
                  </a:lnTo>
                  <a:lnTo>
                    <a:pt x="232" y="642"/>
                  </a:lnTo>
                  <a:lnTo>
                    <a:pt x="201" y="631"/>
                  </a:lnTo>
                  <a:lnTo>
                    <a:pt x="173" y="618"/>
                  </a:lnTo>
                  <a:lnTo>
                    <a:pt x="145" y="600"/>
                  </a:lnTo>
                  <a:lnTo>
                    <a:pt x="120" y="582"/>
                  </a:lnTo>
                  <a:lnTo>
                    <a:pt x="96" y="561"/>
                  </a:lnTo>
                  <a:lnTo>
                    <a:pt x="75" y="537"/>
                  </a:lnTo>
                  <a:lnTo>
                    <a:pt x="56" y="512"/>
                  </a:lnTo>
                  <a:lnTo>
                    <a:pt x="40" y="485"/>
                  </a:lnTo>
                  <a:lnTo>
                    <a:pt x="26" y="457"/>
                  </a:lnTo>
                  <a:lnTo>
                    <a:pt x="14" y="426"/>
                  </a:lnTo>
                  <a:lnTo>
                    <a:pt x="10" y="411"/>
                  </a:lnTo>
                  <a:lnTo>
                    <a:pt x="6" y="395"/>
                  </a:lnTo>
                  <a:lnTo>
                    <a:pt x="4" y="379"/>
                  </a:lnTo>
                  <a:lnTo>
                    <a:pt x="2" y="363"/>
                  </a:lnTo>
                  <a:lnTo>
                    <a:pt x="1" y="345"/>
                  </a:lnTo>
                  <a:lnTo>
                    <a:pt x="0" y="329"/>
                  </a:lnTo>
                  <a:lnTo>
                    <a:pt x="0" y="329"/>
                  </a:lnTo>
                  <a:lnTo>
                    <a:pt x="1" y="312"/>
                  </a:lnTo>
                  <a:lnTo>
                    <a:pt x="2" y="295"/>
                  </a:lnTo>
                  <a:lnTo>
                    <a:pt x="4" y="278"/>
                  </a:lnTo>
                  <a:lnTo>
                    <a:pt x="6" y="262"/>
                  </a:lnTo>
                  <a:lnTo>
                    <a:pt x="10" y="246"/>
                  </a:lnTo>
                  <a:lnTo>
                    <a:pt x="14" y="231"/>
                  </a:lnTo>
                  <a:lnTo>
                    <a:pt x="26" y="200"/>
                  </a:lnTo>
                  <a:lnTo>
                    <a:pt x="40" y="172"/>
                  </a:lnTo>
                  <a:lnTo>
                    <a:pt x="56" y="145"/>
                  </a:lnTo>
                  <a:lnTo>
                    <a:pt x="75" y="120"/>
                  </a:lnTo>
                  <a:lnTo>
                    <a:pt x="96" y="97"/>
                  </a:lnTo>
                  <a:lnTo>
                    <a:pt x="120" y="75"/>
                  </a:lnTo>
                  <a:lnTo>
                    <a:pt x="145" y="56"/>
                  </a:lnTo>
                  <a:lnTo>
                    <a:pt x="173" y="39"/>
                  </a:lnTo>
                  <a:lnTo>
                    <a:pt x="201" y="26"/>
                  </a:lnTo>
                  <a:lnTo>
                    <a:pt x="232" y="15"/>
                  </a:lnTo>
                  <a:lnTo>
                    <a:pt x="247" y="9"/>
                  </a:lnTo>
                  <a:lnTo>
                    <a:pt x="263" y="7"/>
                  </a:lnTo>
                  <a:lnTo>
                    <a:pt x="279" y="4"/>
                  </a:lnTo>
                  <a:lnTo>
                    <a:pt x="295" y="1"/>
                  </a:lnTo>
                  <a:lnTo>
                    <a:pt x="313" y="0"/>
                  </a:lnTo>
                  <a:lnTo>
                    <a:pt x="329" y="0"/>
                  </a:lnTo>
                  <a:lnTo>
                    <a:pt x="329" y="0"/>
                  </a:lnTo>
                  <a:lnTo>
                    <a:pt x="346" y="0"/>
                  </a:lnTo>
                  <a:lnTo>
                    <a:pt x="362" y="1"/>
                  </a:lnTo>
                  <a:lnTo>
                    <a:pt x="378" y="4"/>
                  </a:lnTo>
                  <a:lnTo>
                    <a:pt x="396" y="7"/>
                  </a:lnTo>
                  <a:lnTo>
                    <a:pt x="411" y="9"/>
                  </a:lnTo>
                  <a:lnTo>
                    <a:pt x="427" y="15"/>
                  </a:lnTo>
                  <a:lnTo>
                    <a:pt x="456" y="26"/>
                  </a:lnTo>
                  <a:lnTo>
                    <a:pt x="486" y="39"/>
                  </a:lnTo>
                  <a:lnTo>
                    <a:pt x="513" y="56"/>
                  </a:lnTo>
                  <a:lnTo>
                    <a:pt x="538" y="75"/>
                  </a:lnTo>
                  <a:lnTo>
                    <a:pt x="561" y="97"/>
                  </a:lnTo>
                  <a:lnTo>
                    <a:pt x="583" y="120"/>
                  </a:lnTo>
                  <a:lnTo>
                    <a:pt x="601" y="145"/>
                  </a:lnTo>
                  <a:lnTo>
                    <a:pt x="617" y="172"/>
                  </a:lnTo>
                  <a:lnTo>
                    <a:pt x="632" y="200"/>
                  </a:lnTo>
                  <a:lnTo>
                    <a:pt x="643" y="231"/>
                  </a:lnTo>
                  <a:lnTo>
                    <a:pt x="647" y="246"/>
                  </a:lnTo>
                  <a:lnTo>
                    <a:pt x="651" y="262"/>
                  </a:lnTo>
                  <a:lnTo>
                    <a:pt x="654" y="278"/>
                  </a:lnTo>
                  <a:lnTo>
                    <a:pt x="656" y="295"/>
                  </a:lnTo>
                  <a:lnTo>
                    <a:pt x="658" y="312"/>
                  </a:lnTo>
                  <a:lnTo>
                    <a:pt x="658" y="329"/>
                  </a:lnTo>
                  <a:lnTo>
                    <a:pt x="658" y="329"/>
                  </a:lnTo>
                  <a:lnTo>
                    <a:pt x="658" y="345"/>
                  </a:lnTo>
                  <a:lnTo>
                    <a:pt x="656" y="363"/>
                  </a:lnTo>
                  <a:lnTo>
                    <a:pt x="654" y="379"/>
                  </a:lnTo>
                  <a:lnTo>
                    <a:pt x="651" y="395"/>
                  </a:lnTo>
                  <a:lnTo>
                    <a:pt x="647" y="411"/>
                  </a:lnTo>
                  <a:lnTo>
                    <a:pt x="643" y="426"/>
                  </a:lnTo>
                  <a:lnTo>
                    <a:pt x="632" y="457"/>
                  </a:lnTo>
                  <a:lnTo>
                    <a:pt x="617" y="485"/>
                  </a:lnTo>
                  <a:lnTo>
                    <a:pt x="601" y="512"/>
                  </a:lnTo>
                  <a:lnTo>
                    <a:pt x="583" y="537"/>
                  </a:lnTo>
                  <a:lnTo>
                    <a:pt x="561" y="561"/>
                  </a:lnTo>
                  <a:lnTo>
                    <a:pt x="538" y="582"/>
                  </a:lnTo>
                  <a:lnTo>
                    <a:pt x="513" y="600"/>
                  </a:lnTo>
                  <a:lnTo>
                    <a:pt x="486" y="618"/>
                  </a:lnTo>
                  <a:lnTo>
                    <a:pt x="456" y="631"/>
                  </a:lnTo>
                  <a:lnTo>
                    <a:pt x="427" y="642"/>
                  </a:lnTo>
                  <a:lnTo>
                    <a:pt x="411" y="647"/>
                  </a:lnTo>
                  <a:lnTo>
                    <a:pt x="396" y="650"/>
                  </a:lnTo>
                  <a:lnTo>
                    <a:pt x="378" y="653"/>
                  </a:lnTo>
                  <a:lnTo>
                    <a:pt x="362" y="655"/>
                  </a:lnTo>
                  <a:lnTo>
                    <a:pt x="346" y="657"/>
                  </a:lnTo>
                  <a:lnTo>
                    <a:pt x="329" y="657"/>
                  </a:lnTo>
                  <a:lnTo>
                    <a:pt x="329" y="657"/>
                  </a:lnTo>
                  <a:close/>
                  <a:moveTo>
                    <a:pt x="329" y="38"/>
                  </a:moveTo>
                  <a:lnTo>
                    <a:pt x="329" y="38"/>
                  </a:lnTo>
                  <a:lnTo>
                    <a:pt x="299" y="39"/>
                  </a:lnTo>
                  <a:lnTo>
                    <a:pt x="271" y="43"/>
                  </a:lnTo>
                  <a:lnTo>
                    <a:pt x="243" y="51"/>
                  </a:lnTo>
                  <a:lnTo>
                    <a:pt x="216" y="60"/>
                  </a:lnTo>
                  <a:lnTo>
                    <a:pt x="190" y="73"/>
                  </a:lnTo>
                  <a:lnTo>
                    <a:pt x="166" y="87"/>
                  </a:lnTo>
                  <a:lnTo>
                    <a:pt x="143" y="103"/>
                  </a:lnTo>
                  <a:lnTo>
                    <a:pt x="123" y="122"/>
                  </a:lnTo>
                  <a:lnTo>
                    <a:pt x="104" y="144"/>
                  </a:lnTo>
                  <a:lnTo>
                    <a:pt x="88" y="165"/>
                  </a:lnTo>
                  <a:lnTo>
                    <a:pt x="73" y="189"/>
                  </a:lnTo>
                  <a:lnTo>
                    <a:pt x="61" y="215"/>
                  </a:lnTo>
                  <a:lnTo>
                    <a:pt x="51" y="242"/>
                  </a:lnTo>
                  <a:lnTo>
                    <a:pt x="44" y="270"/>
                  </a:lnTo>
                  <a:lnTo>
                    <a:pt x="40" y="298"/>
                  </a:lnTo>
                  <a:lnTo>
                    <a:pt x="37" y="329"/>
                  </a:lnTo>
                  <a:lnTo>
                    <a:pt x="37" y="329"/>
                  </a:lnTo>
                  <a:lnTo>
                    <a:pt x="40" y="359"/>
                  </a:lnTo>
                  <a:lnTo>
                    <a:pt x="44" y="387"/>
                  </a:lnTo>
                  <a:lnTo>
                    <a:pt x="51" y="415"/>
                  </a:lnTo>
                  <a:lnTo>
                    <a:pt x="61" y="442"/>
                  </a:lnTo>
                  <a:lnTo>
                    <a:pt x="73" y="467"/>
                  </a:lnTo>
                  <a:lnTo>
                    <a:pt x="88" y="492"/>
                  </a:lnTo>
                  <a:lnTo>
                    <a:pt x="104" y="513"/>
                  </a:lnTo>
                  <a:lnTo>
                    <a:pt x="123" y="535"/>
                  </a:lnTo>
                  <a:lnTo>
                    <a:pt x="143" y="553"/>
                  </a:lnTo>
                  <a:lnTo>
                    <a:pt x="166" y="570"/>
                  </a:lnTo>
                  <a:lnTo>
                    <a:pt x="190" y="584"/>
                  </a:lnTo>
                  <a:lnTo>
                    <a:pt x="216" y="596"/>
                  </a:lnTo>
                  <a:lnTo>
                    <a:pt x="243" y="607"/>
                  </a:lnTo>
                  <a:lnTo>
                    <a:pt x="271" y="614"/>
                  </a:lnTo>
                  <a:lnTo>
                    <a:pt x="299" y="618"/>
                  </a:lnTo>
                  <a:lnTo>
                    <a:pt x="329" y="619"/>
                  </a:lnTo>
                  <a:lnTo>
                    <a:pt x="329" y="619"/>
                  </a:lnTo>
                  <a:lnTo>
                    <a:pt x="358" y="618"/>
                  </a:lnTo>
                  <a:lnTo>
                    <a:pt x="388" y="614"/>
                  </a:lnTo>
                  <a:lnTo>
                    <a:pt x="416" y="607"/>
                  </a:lnTo>
                  <a:lnTo>
                    <a:pt x="443" y="596"/>
                  </a:lnTo>
                  <a:lnTo>
                    <a:pt x="467" y="584"/>
                  </a:lnTo>
                  <a:lnTo>
                    <a:pt x="491" y="570"/>
                  </a:lnTo>
                  <a:lnTo>
                    <a:pt x="514" y="553"/>
                  </a:lnTo>
                  <a:lnTo>
                    <a:pt x="534" y="535"/>
                  </a:lnTo>
                  <a:lnTo>
                    <a:pt x="553" y="513"/>
                  </a:lnTo>
                  <a:lnTo>
                    <a:pt x="570" y="492"/>
                  </a:lnTo>
                  <a:lnTo>
                    <a:pt x="585" y="467"/>
                  </a:lnTo>
                  <a:lnTo>
                    <a:pt x="597" y="442"/>
                  </a:lnTo>
                  <a:lnTo>
                    <a:pt x="607" y="415"/>
                  </a:lnTo>
                  <a:lnTo>
                    <a:pt x="615" y="387"/>
                  </a:lnTo>
                  <a:lnTo>
                    <a:pt x="619" y="359"/>
                  </a:lnTo>
                  <a:lnTo>
                    <a:pt x="620" y="329"/>
                  </a:lnTo>
                  <a:lnTo>
                    <a:pt x="620" y="329"/>
                  </a:lnTo>
                  <a:lnTo>
                    <a:pt x="619" y="298"/>
                  </a:lnTo>
                  <a:lnTo>
                    <a:pt x="615" y="270"/>
                  </a:lnTo>
                  <a:lnTo>
                    <a:pt x="607" y="242"/>
                  </a:lnTo>
                  <a:lnTo>
                    <a:pt x="597" y="215"/>
                  </a:lnTo>
                  <a:lnTo>
                    <a:pt x="585" y="189"/>
                  </a:lnTo>
                  <a:lnTo>
                    <a:pt x="570" y="165"/>
                  </a:lnTo>
                  <a:lnTo>
                    <a:pt x="553" y="144"/>
                  </a:lnTo>
                  <a:lnTo>
                    <a:pt x="534" y="122"/>
                  </a:lnTo>
                  <a:lnTo>
                    <a:pt x="514" y="103"/>
                  </a:lnTo>
                  <a:lnTo>
                    <a:pt x="491" y="87"/>
                  </a:lnTo>
                  <a:lnTo>
                    <a:pt x="467" y="73"/>
                  </a:lnTo>
                  <a:lnTo>
                    <a:pt x="443" y="60"/>
                  </a:lnTo>
                  <a:lnTo>
                    <a:pt x="416" y="51"/>
                  </a:lnTo>
                  <a:lnTo>
                    <a:pt x="388" y="43"/>
                  </a:lnTo>
                  <a:lnTo>
                    <a:pt x="358"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85" name="Freeform 227">
              <a:extLst>
                <a:ext uri="{FF2B5EF4-FFF2-40B4-BE49-F238E27FC236}">
                  <a16:creationId xmlns:a16="http://schemas.microsoft.com/office/drawing/2014/main" id="{ABD721C5-AA34-4F50-9519-21BEEEA44977}"/>
                </a:ext>
              </a:extLst>
            </p:cNvPr>
            <p:cNvSpPr>
              <a:spLocks/>
            </p:cNvSpPr>
            <p:nvPr/>
          </p:nvSpPr>
          <p:spPr bwMode="auto">
            <a:xfrm>
              <a:off x="4233863" y="998538"/>
              <a:ext cx="223838" cy="163513"/>
            </a:xfrm>
            <a:custGeom>
              <a:avLst/>
              <a:gdLst>
                <a:gd name="T0" fmla="*/ 278 w 282"/>
                <a:gd name="T1" fmla="*/ 0 h 205"/>
                <a:gd name="T2" fmla="*/ 4 w 282"/>
                <a:gd name="T3" fmla="*/ 0 h 205"/>
                <a:gd name="T4" fmla="*/ 4 w 282"/>
                <a:gd name="T5" fmla="*/ 0 h 205"/>
                <a:gd name="T6" fmla="*/ 1 w 282"/>
                <a:gd name="T7" fmla="*/ 1 h 205"/>
                <a:gd name="T8" fmla="*/ 0 w 282"/>
                <a:gd name="T9" fmla="*/ 5 h 205"/>
                <a:gd name="T10" fmla="*/ 0 w 282"/>
                <a:gd name="T11" fmla="*/ 20 h 205"/>
                <a:gd name="T12" fmla="*/ 258 w 282"/>
                <a:gd name="T13" fmla="*/ 20 h 205"/>
                <a:gd name="T14" fmla="*/ 258 w 282"/>
                <a:gd name="T15" fmla="*/ 20 h 205"/>
                <a:gd name="T16" fmla="*/ 262 w 282"/>
                <a:gd name="T17" fmla="*/ 21 h 205"/>
                <a:gd name="T18" fmla="*/ 263 w 282"/>
                <a:gd name="T19" fmla="*/ 25 h 205"/>
                <a:gd name="T20" fmla="*/ 263 w 282"/>
                <a:gd name="T21" fmla="*/ 205 h 205"/>
                <a:gd name="T22" fmla="*/ 278 w 282"/>
                <a:gd name="T23" fmla="*/ 205 h 205"/>
                <a:gd name="T24" fmla="*/ 278 w 282"/>
                <a:gd name="T25" fmla="*/ 205 h 205"/>
                <a:gd name="T26" fmla="*/ 280 w 282"/>
                <a:gd name="T27" fmla="*/ 204 h 205"/>
                <a:gd name="T28" fmla="*/ 282 w 282"/>
                <a:gd name="T29" fmla="*/ 200 h 205"/>
                <a:gd name="T30" fmla="*/ 282 w 282"/>
                <a:gd name="T31" fmla="*/ 5 h 205"/>
                <a:gd name="T32" fmla="*/ 282 w 282"/>
                <a:gd name="T33" fmla="*/ 5 h 205"/>
                <a:gd name="T34" fmla="*/ 280 w 282"/>
                <a:gd name="T35" fmla="*/ 1 h 205"/>
                <a:gd name="T36" fmla="*/ 278 w 282"/>
                <a:gd name="T37" fmla="*/ 0 h 205"/>
                <a:gd name="T38" fmla="*/ 278 w 282"/>
                <a:gd name="T39"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2" h="205">
                  <a:moveTo>
                    <a:pt x="278" y="0"/>
                  </a:moveTo>
                  <a:lnTo>
                    <a:pt x="4" y="0"/>
                  </a:lnTo>
                  <a:lnTo>
                    <a:pt x="4" y="0"/>
                  </a:lnTo>
                  <a:lnTo>
                    <a:pt x="1" y="1"/>
                  </a:lnTo>
                  <a:lnTo>
                    <a:pt x="0" y="5"/>
                  </a:lnTo>
                  <a:lnTo>
                    <a:pt x="0" y="20"/>
                  </a:lnTo>
                  <a:lnTo>
                    <a:pt x="258" y="20"/>
                  </a:lnTo>
                  <a:lnTo>
                    <a:pt x="258" y="20"/>
                  </a:lnTo>
                  <a:lnTo>
                    <a:pt x="262" y="21"/>
                  </a:lnTo>
                  <a:lnTo>
                    <a:pt x="263" y="25"/>
                  </a:lnTo>
                  <a:lnTo>
                    <a:pt x="263" y="205"/>
                  </a:lnTo>
                  <a:lnTo>
                    <a:pt x="278" y="205"/>
                  </a:lnTo>
                  <a:lnTo>
                    <a:pt x="278" y="205"/>
                  </a:lnTo>
                  <a:lnTo>
                    <a:pt x="280" y="204"/>
                  </a:lnTo>
                  <a:lnTo>
                    <a:pt x="282" y="200"/>
                  </a:lnTo>
                  <a:lnTo>
                    <a:pt x="282" y="5"/>
                  </a:lnTo>
                  <a:lnTo>
                    <a:pt x="282" y="5"/>
                  </a:lnTo>
                  <a:lnTo>
                    <a:pt x="280" y="1"/>
                  </a:lnTo>
                  <a:lnTo>
                    <a:pt x="278" y="0"/>
                  </a:lnTo>
                  <a:lnTo>
                    <a:pt x="2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86" name="Freeform 228">
              <a:extLst>
                <a:ext uri="{FF2B5EF4-FFF2-40B4-BE49-F238E27FC236}">
                  <a16:creationId xmlns:a16="http://schemas.microsoft.com/office/drawing/2014/main" id="{319B9BA6-6052-4F21-8874-78044D0D3F31}"/>
                </a:ext>
              </a:extLst>
            </p:cNvPr>
            <p:cNvSpPr>
              <a:spLocks noEditPoints="1"/>
            </p:cNvSpPr>
            <p:nvPr/>
          </p:nvSpPr>
          <p:spPr bwMode="auto">
            <a:xfrm>
              <a:off x="4241801" y="1054100"/>
              <a:ext cx="163513" cy="101600"/>
            </a:xfrm>
            <a:custGeom>
              <a:avLst/>
              <a:gdLst>
                <a:gd name="T0" fmla="*/ 167 w 206"/>
                <a:gd name="T1" fmla="*/ 128 h 128"/>
                <a:gd name="T2" fmla="*/ 168 w 206"/>
                <a:gd name="T3" fmla="*/ 120 h 128"/>
                <a:gd name="T4" fmla="*/ 173 w 206"/>
                <a:gd name="T5" fmla="*/ 107 h 128"/>
                <a:gd name="T6" fmla="*/ 184 w 206"/>
                <a:gd name="T7" fmla="*/ 97 h 128"/>
                <a:gd name="T8" fmla="*/ 198 w 206"/>
                <a:gd name="T9" fmla="*/ 90 h 128"/>
                <a:gd name="T10" fmla="*/ 206 w 206"/>
                <a:gd name="T11" fmla="*/ 39 h 128"/>
                <a:gd name="T12" fmla="*/ 198 w 206"/>
                <a:gd name="T13" fmla="*/ 38 h 128"/>
                <a:gd name="T14" fmla="*/ 184 w 206"/>
                <a:gd name="T15" fmla="*/ 31 h 128"/>
                <a:gd name="T16" fmla="*/ 173 w 206"/>
                <a:gd name="T17" fmla="*/ 22 h 128"/>
                <a:gd name="T18" fmla="*/ 168 w 206"/>
                <a:gd name="T19" fmla="*/ 9 h 128"/>
                <a:gd name="T20" fmla="*/ 39 w 206"/>
                <a:gd name="T21" fmla="*/ 0 h 128"/>
                <a:gd name="T22" fmla="*/ 38 w 206"/>
                <a:gd name="T23" fmla="*/ 9 h 128"/>
                <a:gd name="T24" fmla="*/ 31 w 206"/>
                <a:gd name="T25" fmla="*/ 22 h 128"/>
                <a:gd name="T26" fmla="*/ 22 w 206"/>
                <a:gd name="T27" fmla="*/ 31 h 128"/>
                <a:gd name="T28" fmla="*/ 8 w 206"/>
                <a:gd name="T29" fmla="*/ 38 h 128"/>
                <a:gd name="T30" fmla="*/ 0 w 206"/>
                <a:gd name="T31" fmla="*/ 84 h 128"/>
                <a:gd name="T32" fmla="*/ 8 w 206"/>
                <a:gd name="T33" fmla="*/ 85 h 128"/>
                <a:gd name="T34" fmla="*/ 22 w 206"/>
                <a:gd name="T35" fmla="*/ 93 h 128"/>
                <a:gd name="T36" fmla="*/ 31 w 206"/>
                <a:gd name="T37" fmla="*/ 105 h 128"/>
                <a:gd name="T38" fmla="*/ 38 w 206"/>
                <a:gd name="T39" fmla="*/ 120 h 128"/>
                <a:gd name="T40" fmla="*/ 39 w 206"/>
                <a:gd name="T41" fmla="*/ 128 h 128"/>
                <a:gd name="T42" fmla="*/ 102 w 206"/>
                <a:gd name="T43" fmla="*/ 30 h 128"/>
                <a:gd name="T44" fmla="*/ 116 w 206"/>
                <a:gd name="T45" fmla="*/ 33 h 128"/>
                <a:gd name="T46" fmla="*/ 126 w 206"/>
                <a:gd name="T47" fmla="*/ 39 h 128"/>
                <a:gd name="T48" fmla="*/ 134 w 206"/>
                <a:gd name="T49" fmla="*/ 50 h 128"/>
                <a:gd name="T50" fmla="*/ 137 w 206"/>
                <a:gd name="T51" fmla="*/ 64 h 128"/>
                <a:gd name="T52" fmla="*/ 136 w 206"/>
                <a:gd name="T53" fmla="*/ 70 h 128"/>
                <a:gd name="T54" fmla="*/ 130 w 206"/>
                <a:gd name="T55" fmla="*/ 84 h 128"/>
                <a:gd name="T56" fmla="*/ 122 w 206"/>
                <a:gd name="T57" fmla="*/ 92 h 128"/>
                <a:gd name="T58" fmla="*/ 109 w 206"/>
                <a:gd name="T59" fmla="*/ 97 h 128"/>
                <a:gd name="T60" fmla="*/ 102 w 206"/>
                <a:gd name="T61" fmla="*/ 99 h 128"/>
                <a:gd name="T62" fmla="*/ 89 w 206"/>
                <a:gd name="T63" fmla="*/ 96 h 128"/>
                <a:gd name="T64" fmla="*/ 78 w 206"/>
                <a:gd name="T65" fmla="*/ 88 h 128"/>
                <a:gd name="T66" fmla="*/ 71 w 206"/>
                <a:gd name="T67" fmla="*/ 77 h 128"/>
                <a:gd name="T68" fmla="*/ 69 w 206"/>
                <a:gd name="T69" fmla="*/ 64 h 128"/>
                <a:gd name="T70" fmla="*/ 69 w 206"/>
                <a:gd name="T71" fmla="*/ 57 h 128"/>
                <a:gd name="T72" fmla="*/ 74 w 206"/>
                <a:gd name="T73" fmla="*/ 45 h 128"/>
                <a:gd name="T74" fmla="*/ 83 w 206"/>
                <a:gd name="T75" fmla="*/ 35 h 128"/>
                <a:gd name="T76" fmla="*/ 96 w 206"/>
                <a:gd name="T77" fmla="*/ 30 h 128"/>
                <a:gd name="T78" fmla="*/ 102 w 206"/>
                <a:gd name="T79" fmla="*/ 3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6" h="128">
                  <a:moveTo>
                    <a:pt x="39" y="128"/>
                  </a:moveTo>
                  <a:lnTo>
                    <a:pt x="167" y="128"/>
                  </a:lnTo>
                  <a:lnTo>
                    <a:pt x="167" y="128"/>
                  </a:lnTo>
                  <a:lnTo>
                    <a:pt x="168" y="120"/>
                  </a:lnTo>
                  <a:lnTo>
                    <a:pt x="171" y="113"/>
                  </a:lnTo>
                  <a:lnTo>
                    <a:pt x="173" y="107"/>
                  </a:lnTo>
                  <a:lnTo>
                    <a:pt x="179" y="101"/>
                  </a:lnTo>
                  <a:lnTo>
                    <a:pt x="184" y="97"/>
                  </a:lnTo>
                  <a:lnTo>
                    <a:pt x="191" y="93"/>
                  </a:lnTo>
                  <a:lnTo>
                    <a:pt x="198" y="90"/>
                  </a:lnTo>
                  <a:lnTo>
                    <a:pt x="206" y="89"/>
                  </a:lnTo>
                  <a:lnTo>
                    <a:pt x="206" y="39"/>
                  </a:lnTo>
                  <a:lnTo>
                    <a:pt x="206" y="39"/>
                  </a:lnTo>
                  <a:lnTo>
                    <a:pt x="198" y="38"/>
                  </a:lnTo>
                  <a:lnTo>
                    <a:pt x="191" y="35"/>
                  </a:lnTo>
                  <a:lnTo>
                    <a:pt x="184" y="31"/>
                  </a:lnTo>
                  <a:lnTo>
                    <a:pt x="179" y="27"/>
                  </a:lnTo>
                  <a:lnTo>
                    <a:pt x="173" y="22"/>
                  </a:lnTo>
                  <a:lnTo>
                    <a:pt x="171" y="15"/>
                  </a:lnTo>
                  <a:lnTo>
                    <a:pt x="168" y="9"/>
                  </a:lnTo>
                  <a:lnTo>
                    <a:pt x="167" y="0"/>
                  </a:lnTo>
                  <a:lnTo>
                    <a:pt x="39" y="0"/>
                  </a:lnTo>
                  <a:lnTo>
                    <a:pt x="39" y="0"/>
                  </a:lnTo>
                  <a:lnTo>
                    <a:pt x="38" y="9"/>
                  </a:lnTo>
                  <a:lnTo>
                    <a:pt x="35" y="15"/>
                  </a:lnTo>
                  <a:lnTo>
                    <a:pt x="31" y="22"/>
                  </a:lnTo>
                  <a:lnTo>
                    <a:pt x="27" y="27"/>
                  </a:lnTo>
                  <a:lnTo>
                    <a:pt x="22" y="31"/>
                  </a:lnTo>
                  <a:lnTo>
                    <a:pt x="15" y="35"/>
                  </a:lnTo>
                  <a:lnTo>
                    <a:pt x="8" y="38"/>
                  </a:lnTo>
                  <a:lnTo>
                    <a:pt x="0" y="39"/>
                  </a:lnTo>
                  <a:lnTo>
                    <a:pt x="0" y="84"/>
                  </a:lnTo>
                  <a:lnTo>
                    <a:pt x="0" y="84"/>
                  </a:lnTo>
                  <a:lnTo>
                    <a:pt x="8" y="85"/>
                  </a:lnTo>
                  <a:lnTo>
                    <a:pt x="15" y="89"/>
                  </a:lnTo>
                  <a:lnTo>
                    <a:pt x="22" y="93"/>
                  </a:lnTo>
                  <a:lnTo>
                    <a:pt x="27" y="99"/>
                  </a:lnTo>
                  <a:lnTo>
                    <a:pt x="31" y="105"/>
                  </a:lnTo>
                  <a:lnTo>
                    <a:pt x="35" y="112"/>
                  </a:lnTo>
                  <a:lnTo>
                    <a:pt x="38" y="120"/>
                  </a:lnTo>
                  <a:lnTo>
                    <a:pt x="39" y="128"/>
                  </a:lnTo>
                  <a:lnTo>
                    <a:pt x="39" y="128"/>
                  </a:lnTo>
                  <a:close/>
                  <a:moveTo>
                    <a:pt x="102" y="30"/>
                  </a:moveTo>
                  <a:lnTo>
                    <a:pt x="102" y="30"/>
                  </a:lnTo>
                  <a:lnTo>
                    <a:pt x="109" y="30"/>
                  </a:lnTo>
                  <a:lnTo>
                    <a:pt x="116" y="33"/>
                  </a:lnTo>
                  <a:lnTo>
                    <a:pt x="122" y="35"/>
                  </a:lnTo>
                  <a:lnTo>
                    <a:pt x="126" y="39"/>
                  </a:lnTo>
                  <a:lnTo>
                    <a:pt x="130" y="45"/>
                  </a:lnTo>
                  <a:lnTo>
                    <a:pt x="134" y="50"/>
                  </a:lnTo>
                  <a:lnTo>
                    <a:pt x="136" y="57"/>
                  </a:lnTo>
                  <a:lnTo>
                    <a:pt x="137" y="64"/>
                  </a:lnTo>
                  <a:lnTo>
                    <a:pt x="137" y="64"/>
                  </a:lnTo>
                  <a:lnTo>
                    <a:pt x="136" y="70"/>
                  </a:lnTo>
                  <a:lnTo>
                    <a:pt x="134" y="77"/>
                  </a:lnTo>
                  <a:lnTo>
                    <a:pt x="130" y="84"/>
                  </a:lnTo>
                  <a:lnTo>
                    <a:pt x="126" y="88"/>
                  </a:lnTo>
                  <a:lnTo>
                    <a:pt x="122" y="92"/>
                  </a:lnTo>
                  <a:lnTo>
                    <a:pt x="116" y="96"/>
                  </a:lnTo>
                  <a:lnTo>
                    <a:pt x="109" y="97"/>
                  </a:lnTo>
                  <a:lnTo>
                    <a:pt x="102" y="99"/>
                  </a:lnTo>
                  <a:lnTo>
                    <a:pt x="102" y="99"/>
                  </a:lnTo>
                  <a:lnTo>
                    <a:pt x="96" y="97"/>
                  </a:lnTo>
                  <a:lnTo>
                    <a:pt x="89" y="96"/>
                  </a:lnTo>
                  <a:lnTo>
                    <a:pt x="83" y="92"/>
                  </a:lnTo>
                  <a:lnTo>
                    <a:pt x="78" y="88"/>
                  </a:lnTo>
                  <a:lnTo>
                    <a:pt x="74" y="84"/>
                  </a:lnTo>
                  <a:lnTo>
                    <a:pt x="71" y="77"/>
                  </a:lnTo>
                  <a:lnTo>
                    <a:pt x="69" y="70"/>
                  </a:lnTo>
                  <a:lnTo>
                    <a:pt x="69" y="64"/>
                  </a:lnTo>
                  <a:lnTo>
                    <a:pt x="69" y="64"/>
                  </a:lnTo>
                  <a:lnTo>
                    <a:pt x="69" y="57"/>
                  </a:lnTo>
                  <a:lnTo>
                    <a:pt x="71" y="50"/>
                  </a:lnTo>
                  <a:lnTo>
                    <a:pt x="74" y="45"/>
                  </a:lnTo>
                  <a:lnTo>
                    <a:pt x="78" y="39"/>
                  </a:lnTo>
                  <a:lnTo>
                    <a:pt x="83" y="35"/>
                  </a:lnTo>
                  <a:lnTo>
                    <a:pt x="89" y="33"/>
                  </a:lnTo>
                  <a:lnTo>
                    <a:pt x="96" y="30"/>
                  </a:lnTo>
                  <a:lnTo>
                    <a:pt x="102" y="30"/>
                  </a:lnTo>
                  <a:lnTo>
                    <a:pt x="102"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87" name="Freeform 229">
              <a:extLst>
                <a:ext uri="{FF2B5EF4-FFF2-40B4-BE49-F238E27FC236}">
                  <a16:creationId xmlns:a16="http://schemas.microsoft.com/office/drawing/2014/main" id="{D01DE260-9B3F-4589-9232-596C7CD23DE4}"/>
                </a:ext>
              </a:extLst>
            </p:cNvPr>
            <p:cNvSpPr>
              <a:spLocks noEditPoints="1"/>
            </p:cNvSpPr>
            <p:nvPr/>
          </p:nvSpPr>
          <p:spPr bwMode="auto">
            <a:xfrm>
              <a:off x="4211638" y="1022350"/>
              <a:ext cx="223838" cy="163513"/>
            </a:xfrm>
            <a:custGeom>
              <a:avLst/>
              <a:gdLst>
                <a:gd name="T0" fmla="*/ 278 w 284"/>
                <a:gd name="T1" fmla="*/ 205 h 205"/>
                <a:gd name="T2" fmla="*/ 284 w 284"/>
                <a:gd name="T3" fmla="*/ 200 h 205"/>
                <a:gd name="T4" fmla="*/ 284 w 284"/>
                <a:gd name="T5" fmla="*/ 5 h 205"/>
                <a:gd name="T6" fmla="*/ 278 w 284"/>
                <a:gd name="T7" fmla="*/ 0 h 205"/>
                <a:gd name="T8" fmla="*/ 6 w 284"/>
                <a:gd name="T9" fmla="*/ 0 h 205"/>
                <a:gd name="T10" fmla="*/ 0 w 284"/>
                <a:gd name="T11" fmla="*/ 5 h 205"/>
                <a:gd name="T12" fmla="*/ 0 w 284"/>
                <a:gd name="T13" fmla="*/ 200 h 205"/>
                <a:gd name="T14" fmla="*/ 6 w 284"/>
                <a:gd name="T15" fmla="*/ 205 h 205"/>
                <a:gd name="T16" fmla="*/ 30 w 284"/>
                <a:gd name="T17" fmla="*/ 73 h 205"/>
                <a:gd name="T18" fmla="*/ 31 w 284"/>
                <a:gd name="T19" fmla="*/ 69 h 205"/>
                <a:gd name="T20" fmla="*/ 34 w 284"/>
                <a:gd name="T21" fmla="*/ 68 h 205"/>
                <a:gd name="T22" fmla="*/ 49 w 284"/>
                <a:gd name="T23" fmla="*/ 65 h 205"/>
                <a:gd name="T24" fmla="*/ 59 w 284"/>
                <a:gd name="T25" fmla="*/ 59 h 205"/>
                <a:gd name="T26" fmla="*/ 66 w 284"/>
                <a:gd name="T27" fmla="*/ 48 h 205"/>
                <a:gd name="T28" fmla="*/ 69 w 284"/>
                <a:gd name="T29" fmla="*/ 34 h 205"/>
                <a:gd name="T30" fmla="*/ 70 w 284"/>
                <a:gd name="T31" fmla="*/ 30 h 205"/>
                <a:gd name="T32" fmla="*/ 210 w 284"/>
                <a:gd name="T33" fmla="*/ 29 h 205"/>
                <a:gd name="T34" fmla="*/ 214 w 284"/>
                <a:gd name="T35" fmla="*/ 30 h 205"/>
                <a:gd name="T36" fmla="*/ 215 w 284"/>
                <a:gd name="T37" fmla="*/ 34 h 205"/>
                <a:gd name="T38" fmla="*/ 218 w 284"/>
                <a:gd name="T39" fmla="*/ 48 h 205"/>
                <a:gd name="T40" fmla="*/ 225 w 284"/>
                <a:gd name="T41" fmla="*/ 59 h 205"/>
                <a:gd name="T42" fmla="*/ 235 w 284"/>
                <a:gd name="T43" fmla="*/ 65 h 205"/>
                <a:gd name="T44" fmla="*/ 249 w 284"/>
                <a:gd name="T45" fmla="*/ 68 h 205"/>
                <a:gd name="T46" fmla="*/ 253 w 284"/>
                <a:gd name="T47" fmla="*/ 69 h 205"/>
                <a:gd name="T48" fmla="*/ 254 w 284"/>
                <a:gd name="T49" fmla="*/ 131 h 205"/>
                <a:gd name="T50" fmla="*/ 253 w 284"/>
                <a:gd name="T51" fmla="*/ 135 h 205"/>
                <a:gd name="T52" fmla="*/ 249 w 284"/>
                <a:gd name="T53" fmla="*/ 137 h 205"/>
                <a:gd name="T54" fmla="*/ 235 w 284"/>
                <a:gd name="T55" fmla="*/ 139 h 205"/>
                <a:gd name="T56" fmla="*/ 225 w 284"/>
                <a:gd name="T57" fmla="*/ 146 h 205"/>
                <a:gd name="T58" fmla="*/ 218 w 284"/>
                <a:gd name="T59" fmla="*/ 157 h 205"/>
                <a:gd name="T60" fmla="*/ 215 w 284"/>
                <a:gd name="T61" fmla="*/ 170 h 205"/>
                <a:gd name="T62" fmla="*/ 214 w 284"/>
                <a:gd name="T63" fmla="*/ 174 h 205"/>
                <a:gd name="T64" fmla="*/ 74 w 284"/>
                <a:gd name="T65" fmla="*/ 175 h 205"/>
                <a:gd name="T66" fmla="*/ 70 w 284"/>
                <a:gd name="T67" fmla="*/ 174 h 205"/>
                <a:gd name="T68" fmla="*/ 69 w 284"/>
                <a:gd name="T69" fmla="*/ 170 h 205"/>
                <a:gd name="T70" fmla="*/ 66 w 284"/>
                <a:gd name="T71" fmla="*/ 157 h 205"/>
                <a:gd name="T72" fmla="*/ 59 w 284"/>
                <a:gd name="T73" fmla="*/ 145 h 205"/>
                <a:gd name="T74" fmla="*/ 49 w 284"/>
                <a:gd name="T75" fmla="*/ 135 h 205"/>
                <a:gd name="T76" fmla="*/ 34 w 284"/>
                <a:gd name="T77" fmla="*/ 131 h 205"/>
                <a:gd name="T78" fmla="*/ 31 w 284"/>
                <a:gd name="T79" fmla="*/ 130 h 205"/>
                <a:gd name="T80" fmla="*/ 30 w 284"/>
                <a:gd name="T81" fmla="*/ 7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205">
                  <a:moveTo>
                    <a:pt x="278" y="205"/>
                  </a:moveTo>
                  <a:lnTo>
                    <a:pt x="278" y="205"/>
                  </a:lnTo>
                  <a:lnTo>
                    <a:pt x="281" y="204"/>
                  </a:lnTo>
                  <a:lnTo>
                    <a:pt x="284" y="200"/>
                  </a:lnTo>
                  <a:lnTo>
                    <a:pt x="284" y="5"/>
                  </a:lnTo>
                  <a:lnTo>
                    <a:pt x="284" y="5"/>
                  </a:lnTo>
                  <a:lnTo>
                    <a:pt x="281" y="1"/>
                  </a:lnTo>
                  <a:lnTo>
                    <a:pt x="278" y="0"/>
                  </a:lnTo>
                  <a:lnTo>
                    <a:pt x="6" y="0"/>
                  </a:lnTo>
                  <a:lnTo>
                    <a:pt x="6" y="0"/>
                  </a:lnTo>
                  <a:lnTo>
                    <a:pt x="2" y="1"/>
                  </a:lnTo>
                  <a:lnTo>
                    <a:pt x="0" y="5"/>
                  </a:lnTo>
                  <a:lnTo>
                    <a:pt x="0" y="200"/>
                  </a:lnTo>
                  <a:lnTo>
                    <a:pt x="0" y="200"/>
                  </a:lnTo>
                  <a:lnTo>
                    <a:pt x="2" y="204"/>
                  </a:lnTo>
                  <a:lnTo>
                    <a:pt x="6" y="205"/>
                  </a:lnTo>
                  <a:lnTo>
                    <a:pt x="278" y="205"/>
                  </a:lnTo>
                  <a:close/>
                  <a:moveTo>
                    <a:pt x="30" y="73"/>
                  </a:moveTo>
                  <a:lnTo>
                    <a:pt x="30" y="73"/>
                  </a:lnTo>
                  <a:lnTo>
                    <a:pt x="31" y="69"/>
                  </a:lnTo>
                  <a:lnTo>
                    <a:pt x="34" y="68"/>
                  </a:lnTo>
                  <a:lnTo>
                    <a:pt x="34" y="68"/>
                  </a:lnTo>
                  <a:lnTo>
                    <a:pt x="42" y="67"/>
                  </a:lnTo>
                  <a:lnTo>
                    <a:pt x="49" y="65"/>
                  </a:lnTo>
                  <a:lnTo>
                    <a:pt x="54" y="63"/>
                  </a:lnTo>
                  <a:lnTo>
                    <a:pt x="59" y="59"/>
                  </a:lnTo>
                  <a:lnTo>
                    <a:pt x="63" y="53"/>
                  </a:lnTo>
                  <a:lnTo>
                    <a:pt x="66" y="48"/>
                  </a:lnTo>
                  <a:lnTo>
                    <a:pt x="67" y="41"/>
                  </a:lnTo>
                  <a:lnTo>
                    <a:pt x="69" y="34"/>
                  </a:lnTo>
                  <a:lnTo>
                    <a:pt x="69" y="34"/>
                  </a:lnTo>
                  <a:lnTo>
                    <a:pt x="70" y="30"/>
                  </a:lnTo>
                  <a:lnTo>
                    <a:pt x="74" y="29"/>
                  </a:lnTo>
                  <a:lnTo>
                    <a:pt x="210" y="29"/>
                  </a:lnTo>
                  <a:lnTo>
                    <a:pt x="210" y="29"/>
                  </a:lnTo>
                  <a:lnTo>
                    <a:pt x="214" y="30"/>
                  </a:lnTo>
                  <a:lnTo>
                    <a:pt x="215" y="34"/>
                  </a:lnTo>
                  <a:lnTo>
                    <a:pt x="215" y="34"/>
                  </a:lnTo>
                  <a:lnTo>
                    <a:pt x="215" y="41"/>
                  </a:lnTo>
                  <a:lnTo>
                    <a:pt x="218" y="48"/>
                  </a:lnTo>
                  <a:lnTo>
                    <a:pt x="220" y="53"/>
                  </a:lnTo>
                  <a:lnTo>
                    <a:pt x="225" y="59"/>
                  </a:lnTo>
                  <a:lnTo>
                    <a:pt x="230" y="63"/>
                  </a:lnTo>
                  <a:lnTo>
                    <a:pt x="235" y="65"/>
                  </a:lnTo>
                  <a:lnTo>
                    <a:pt x="242" y="67"/>
                  </a:lnTo>
                  <a:lnTo>
                    <a:pt x="249" y="68"/>
                  </a:lnTo>
                  <a:lnTo>
                    <a:pt x="249" y="68"/>
                  </a:lnTo>
                  <a:lnTo>
                    <a:pt x="253" y="69"/>
                  </a:lnTo>
                  <a:lnTo>
                    <a:pt x="254" y="73"/>
                  </a:lnTo>
                  <a:lnTo>
                    <a:pt x="254" y="131"/>
                  </a:lnTo>
                  <a:lnTo>
                    <a:pt x="254" y="131"/>
                  </a:lnTo>
                  <a:lnTo>
                    <a:pt x="253" y="135"/>
                  </a:lnTo>
                  <a:lnTo>
                    <a:pt x="249" y="137"/>
                  </a:lnTo>
                  <a:lnTo>
                    <a:pt x="249" y="137"/>
                  </a:lnTo>
                  <a:lnTo>
                    <a:pt x="242" y="137"/>
                  </a:lnTo>
                  <a:lnTo>
                    <a:pt x="235" y="139"/>
                  </a:lnTo>
                  <a:lnTo>
                    <a:pt x="230" y="142"/>
                  </a:lnTo>
                  <a:lnTo>
                    <a:pt x="225" y="146"/>
                  </a:lnTo>
                  <a:lnTo>
                    <a:pt x="220" y="151"/>
                  </a:lnTo>
                  <a:lnTo>
                    <a:pt x="218" y="157"/>
                  </a:lnTo>
                  <a:lnTo>
                    <a:pt x="215" y="163"/>
                  </a:lnTo>
                  <a:lnTo>
                    <a:pt x="215" y="170"/>
                  </a:lnTo>
                  <a:lnTo>
                    <a:pt x="215" y="170"/>
                  </a:lnTo>
                  <a:lnTo>
                    <a:pt x="214" y="174"/>
                  </a:lnTo>
                  <a:lnTo>
                    <a:pt x="210" y="175"/>
                  </a:lnTo>
                  <a:lnTo>
                    <a:pt x="74" y="175"/>
                  </a:lnTo>
                  <a:lnTo>
                    <a:pt x="74" y="175"/>
                  </a:lnTo>
                  <a:lnTo>
                    <a:pt x="70" y="174"/>
                  </a:lnTo>
                  <a:lnTo>
                    <a:pt x="69" y="170"/>
                  </a:lnTo>
                  <a:lnTo>
                    <a:pt x="69" y="170"/>
                  </a:lnTo>
                  <a:lnTo>
                    <a:pt x="67" y="163"/>
                  </a:lnTo>
                  <a:lnTo>
                    <a:pt x="66" y="157"/>
                  </a:lnTo>
                  <a:lnTo>
                    <a:pt x="63" y="150"/>
                  </a:lnTo>
                  <a:lnTo>
                    <a:pt x="59" y="145"/>
                  </a:lnTo>
                  <a:lnTo>
                    <a:pt x="54" y="139"/>
                  </a:lnTo>
                  <a:lnTo>
                    <a:pt x="49" y="135"/>
                  </a:lnTo>
                  <a:lnTo>
                    <a:pt x="42" y="132"/>
                  </a:lnTo>
                  <a:lnTo>
                    <a:pt x="34" y="131"/>
                  </a:lnTo>
                  <a:lnTo>
                    <a:pt x="34" y="131"/>
                  </a:lnTo>
                  <a:lnTo>
                    <a:pt x="31" y="130"/>
                  </a:lnTo>
                  <a:lnTo>
                    <a:pt x="30" y="127"/>
                  </a:lnTo>
                  <a:lnTo>
                    <a:pt x="30"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grpSp>
      <p:cxnSp>
        <p:nvCxnSpPr>
          <p:cNvPr id="53" name="Straight Connector 52">
            <a:extLst>
              <a:ext uri="{FF2B5EF4-FFF2-40B4-BE49-F238E27FC236}">
                <a16:creationId xmlns:a16="http://schemas.microsoft.com/office/drawing/2014/main" id="{0A45A4A3-33FD-43B4-AF22-51A84F341733}"/>
              </a:ext>
            </a:extLst>
          </p:cNvPr>
          <p:cNvCxnSpPr/>
          <p:nvPr/>
        </p:nvCxnSpPr>
        <p:spPr>
          <a:xfrm>
            <a:off x="5593475" y="5287158"/>
            <a:ext cx="265176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E655DE6A-4443-4486-82E8-CF2914D50236}"/>
              </a:ext>
            </a:extLst>
          </p:cNvPr>
          <p:cNvGrpSpPr/>
          <p:nvPr/>
        </p:nvGrpSpPr>
        <p:grpSpPr>
          <a:xfrm>
            <a:off x="4892050" y="4997767"/>
            <a:ext cx="522288" cy="520700"/>
            <a:chOff x="8958565" y="4463068"/>
            <a:chExt cx="763399" cy="765726"/>
          </a:xfrm>
        </p:grpSpPr>
        <p:sp>
          <p:nvSpPr>
            <p:cNvPr id="89" name="Freeform 37">
              <a:extLst>
                <a:ext uri="{FF2B5EF4-FFF2-40B4-BE49-F238E27FC236}">
                  <a16:creationId xmlns:a16="http://schemas.microsoft.com/office/drawing/2014/main" id="{27EF6AED-6B2B-454C-A7C6-3C62EC986004}"/>
                </a:ext>
              </a:extLst>
            </p:cNvPr>
            <p:cNvSpPr>
              <a:spLocks noEditPoints="1"/>
            </p:cNvSpPr>
            <p:nvPr/>
          </p:nvSpPr>
          <p:spPr bwMode="auto">
            <a:xfrm>
              <a:off x="8958565" y="4463068"/>
              <a:ext cx="763399" cy="765726"/>
            </a:xfrm>
            <a:custGeom>
              <a:avLst/>
              <a:gdLst>
                <a:gd name="T0" fmla="*/ 312 w 657"/>
                <a:gd name="T1" fmla="*/ 657 h 657"/>
                <a:gd name="T2" fmla="*/ 262 w 657"/>
                <a:gd name="T3" fmla="*/ 650 h 657"/>
                <a:gd name="T4" fmla="*/ 200 w 657"/>
                <a:gd name="T5" fmla="*/ 632 h 657"/>
                <a:gd name="T6" fmla="*/ 120 w 657"/>
                <a:gd name="T7" fmla="*/ 582 h 657"/>
                <a:gd name="T8" fmla="*/ 57 w 657"/>
                <a:gd name="T9" fmla="*/ 512 h 657"/>
                <a:gd name="T10" fmla="*/ 15 w 657"/>
                <a:gd name="T11" fmla="*/ 426 h 657"/>
                <a:gd name="T12" fmla="*/ 4 w 657"/>
                <a:gd name="T13" fmla="*/ 379 h 657"/>
                <a:gd name="T14" fmla="*/ 0 w 657"/>
                <a:gd name="T15" fmla="*/ 329 h 657"/>
                <a:gd name="T16" fmla="*/ 1 w 657"/>
                <a:gd name="T17" fmla="*/ 296 h 657"/>
                <a:gd name="T18" fmla="*/ 11 w 657"/>
                <a:gd name="T19" fmla="*/ 246 h 657"/>
                <a:gd name="T20" fmla="*/ 39 w 657"/>
                <a:gd name="T21" fmla="*/ 172 h 657"/>
                <a:gd name="T22" fmla="*/ 97 w 657"/>
                <a:gd name="T23" fmla="*/ 97 h 657"/>
                <a:gd name="T24" fmla="*/ 172 w 657"/>
                <a:gd name="T25" fmla="*/ 39 h 657"/>
                <a:gd name="T26" fmla="*/ 247 w 657"/>
                <a:gd name="T27" fmla="*/ 10 h 657"/>
                <a:gd name="T28" fmla="*/ 296 w 657"/>
                <a:gd name="T29" fmla="*/ 2 h 657"/>
                <a:gd name="T30" fmla="*/ 329 w 657"/>
                <a:gd name="T31" fmla="*/ 0 h 657"/>
                <a:gd name="T32" fmla="*/ 379 w 657"/>
                <a:gd name="T33" fmla="*/ 4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6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9 w 657"/>
                <a:gd name="T59" fmla="*/ 653 h 657"/>
                <a:gd name="T60" fmla="*/ 329 w 657"/>
                <a:gd name="T61" fmla="*/ 657 h 657"/>
                <a:gd name="T62" fmla="*/ 329 w 657"/>
                <a:gd name="T63" fmla="*/ 38 h 657"/>
                <a:gd name="T64" fmla="*/ 242 w 657"/>
                <a:gd name="T65" fmla="*/ 51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7 h 657"/>
                <a:gd name="T84" fmla="*/ 329 w 657"/>
                <a:gd name="T85" fmla="*/ 620 h 657"/>
                <a:gd name="T86" fmla="*/ 387 w 657"/>
                <a:gd name="T87" fmla="*/ 614 h 657"/>
                <a:gd name="T88" fmla="*/ 468 w 657"/>
                <a:gd name="T89" fmla="*/ 585 h 657"/>
                <a:gd name="T90" fmla="*/ 535 w 657"/>
                <a:gd name="T91" fmla="*/ 535 h 657"/>
                <a:gd name="T92" fmla="*/ 584 w 657"/>
                <a:gd name="T93" fmla="*/ 468 h 657"/>
                <a:gd name="T94" fmla="*/ 614 w 657"/>
                <a:gd name="T95" fmla="*/ 387 h 657"/>
                <a:gd name="T96" fmla="*/ 619 w 657"/>
                <a:gd name="T97" fmla="*/ 329 h 657"/>
                <a:gd name="T98" fmla="*/ 607 w 657"/>
                <a:gd name="T99" fmla="*/ 242 h 657"/>
                <a:gd name="T100" fmla="*/ 570 w 657"/>
                <a:gd name="T101" fmla="*/ 166 h 657"/>
                <a:gd name="T102" fmla="*/ 513 w 657"/>
                <a:gd name="T103" fmla="*/ 104 h 657"/>
                <a:gd name="T104" fmla="*/ 442 w 657"/>
                <a:gd name="T105" fmla="*/ 61 h 657"/>
                <a:gd name="T106" fmla="*/ 359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9" y="657"/>
                  </a:moveTo>
                  <a:lnTo>
                    <a:pt x="329" y="657"/>
                  </a:lnTo>
                  <a:lnTo>
                    <a:pt x="312" y="657"/>
                  </a:lnTo>
                  <a:lnTo>
                    <a:pt x="296" y="656"/>
                  </a:lnTo>
                  <a:lnTo>
                    <a:pt x="278" y="653"/>
                  </a:lnTo>
                  <a:lnTo>
                    <a:pt x="262" y="650"/>
                  </a:lnTo>
                  <a:lnTo>
                    <a:pt x="247" y="648"/>
                  </a:lnTo>
                  <a:lnTo>
                    <a:pt x="231" y="642"/>
                  </a:lnTo>
                  <a:lnTo>
                    <a:pt x="200" y="632"/>
                  </a:lnTo>
                  <a:lnTo>
                    <a:pt x="172" y="618"/>
                  </a:lnTo>
                  <a:lnTo>
                    <a:pt x="145" y="601"/>
                  </a:lnTo>
                  <a:lnTo>
                    <a:pt x="120" y="582"/>
                  </a:lnTo>
                  <a:lnTo>
                    <a:pt x="97" y="562"/>
                  </a:lnTo>
                  <a:lnTo>
                    <a:pt x="75" y="538"/>
                  </a:lnTo>
                  <a:lnTo>
                    <a:pt x="57" y="512"/>
                  </a:lnTo>
                  <a:lnTo>
                    <a:pt x="39" y="485"/>
                  </a:lnTo>
                  <a:lnTo>
                    <a:pt x="26" y="457"/>
                  </a:lnTo>
                  <a:lnTo>
                    <a:pt x="15" y="426"/>
                  </a:lnTo>
                  <a:lnTo>
                    <a:pt x="11" y="411"/>
                  </a:lnTo>
                  <a:lnTo>
                    <a:pt x="7" y="395"/>
                  </a:lnTo>
                  <a:lnTo>
                    <a:pt x="4" y="379"/>
                  </a:lnTo>
                  <a:lnTo>
                    <a:pt x="1" y="362"/>
                  </a:lnTo>
                  <a:lnTo>
                    <a:pt x="0" y="346"/>
                  </a:lnTo>
                  <a:lnTo>
                    <a:pt x="0" y="329"/>
                  </a:lnTo>
                  <a:lnTo>
                    <a:pt x="0" y="329"/>
                  </a:lnTo>
                  <a:lnTo>
                    <a:pt x="0" y="312"/>
                  </a:lnTo>
                  <a:lnTo>
                    <a:pt x="1" y="296"/>
                  </a:lnTo>
                  <a:lnTo>
                    <a:pt x="4" y="278"/>
                  </a:lnTo>
                  <a:lnTo>
                    <a:pt x="7" y="262"/>
                  </a:lnTo>
                  <a:lnTo>
                    <a:pt x="11" y="246"/>
                  </a:lnTo>
                  <a:lnTo>
                    <a:pt x="15" y="231"/>
                  </a:lnTo>
                  <a:lnTo>
                    <a:pt x="26" y="200"/>
                  </a:lnTo>
                  <a:lnTo>
                    <a:pt x="39" y="172"/>
                  </a:lnTo>
                  <a:lnTo>
                    <a:pt x="57" y="145"/>
                  </a:lnTo>
                  <a:lnTo>
                    <a:pt x="75" y="120"/>
                  </a:lnTo>
                  <a:lnTo>
                    <a:pt x="97" y="97"/>
                  </a:lnTo>
                  <a:lnTo>
                    <a:pt x="120" y="76"/>
                  </a:lnTo>
                  <a:lnTo>
                    <a:pt x="145" y="57"/>
                  </a:lnTo>
                  <a:lnTo>
                    <a:pt x="172" y="39"/>
                  </a:lnTo>
                  <a:lnTo>
                    <a:pt x="200" y="26"/>
                  </a:lnTo>
                  <a:lnTo>
                    <a:pt x="231" y="15"/>
                  </a:lnTo>
                  <a:lnTo>
                    <a:pt x="247" y="10"/>
                  </a:lnTo>
                  <a:lnTo>
                    <a:pt x="262" y="7"/>
                  </a:lnTo>
                  <a:lnTo>
                    <a:pt x="278" y="4"/>
                  </a:lnTo>
                  <a:lnTo>
                    <a:pt x="296" y="2"/>
                  </a:lnTo>
                  <a:lnTo>
                    <a:pt x="312" y="0"/>
                  </a:lnTo>
                  <a:lnTo>
                    <a:pt x="329" y="0"/>
                  </a:lnTo>
                  <a:lnTo>
                    <a:pt x="329" y="0"/>
                  </a:lnTo>
                  <a:lnTo>
                    <a:pt x="345" y="0"/>
                  </a:lnTo>
                  <a:lnTo>
                    <a:pt x="363" y="2"/>
                  </a:lnTo>
                  <a:lnTo>
                    <a:pt x="379" y="4"/>
                  </a:lnTo>
                  <a:lnTo>
                    <a:pt x="395" y="7"/>
                  </a:lnTo>
                  <a:lnTo>
                    <a:pt x="411" y="10"/>
                  </a:lnTo>
                  <a:lnTo>
                    <a:pt x="426" y="15"/>
                  </a:lnTo>
                  <a:lnTo>
                    <a:pt x="457" y="26"/>
                  </a:lnTo>
                  <a:lnTo>
                    <a:pt x="485" y="39"/>
                  </a:lnTo>
                  <a:lnTo>
                    <a:pt x="512" y="57"/>
                  </a:lnTo>
                  <a:lnTo>
                    <a:pt x="537" y="76"/>
                  </a:lnTo>
                  <a:lnTo>
                    <a:pt x="562" y="97"/>
                  </a:lnTo>
                  <a:lnTo>
                    <a:pt x="582" y="120"/>
                  </a:lnTo>
                  <a:lnTo>
                    <a:pt x="602" y="145"/>
                  </a:lnTo>
                  <a:lnTo>
                    <a:pt x="618" y="172"/>
                  </a:lnTo>
                  <a:lnTo>
                    <a:pt x="631" y="200"/>
                  </a:lnTo>
                  <a:lnTo>
                    <a:pt x="642" y="231"/>
                  </a:lnTo>
                  <a:lnTo>
                    <a:pt x="648" y="246"/>
                  </a:lnTo>
                  <a:lnTo>
                    <a:pt x="650" y="262"/>
                  </a:lnTo>
                  <a:lnTo>
                    <a:pt x="654" y="278"/>
                  </a:lnTo>
                  <a:lnTo>
                    <a:pt x="656" y="296"/>
                  </a:lnTo>
                  <a:lnTo>
                    <a:pt x="657" y="312"/>
                  </a:lnTo>
                  <a:lnTo>
                    <a:pt x="657" y="329"/>
                  </a:lnTo>
                  <a:lnTo>
                    <a:pt x="657" y="329"/>
                  </a:lnTo>
                  <a:lnTo>
                    <a:pt x="657" y="346"/>
                  </a:lnTo>
                  <a:lnTo>
                    <a:pt x="656" y="362"/>
                  </a:lnTo>
                  <a:lnTo>
                    <a:pt x="654" y="379"/>
                  </a:lnTo>
                  <a:lnTo>
                    <a:pt x="650" y="395"/>
                  </a:lnTo>
                  <a:lnTo>
                    <a:pt x="648" y="411"/>
                  </a:lnTo>
                  <a:lnTo>
                    <a:pt x="642" y="426"/>
                  </a:lnTo>
                  <a:lnTo>
                    <a:pt x="631" y="457"/>
                  </a:lnTo>
                  <a:lnTo>
                    <a:pt x="618" y="485"/>
                  </a:lnTo>
                  <a:lnTo>
                    <a:pt x="602" y="512"/>
                  </a:lnTo>
                  <a:lnTo>
                    <a:pt x="582" y="538"/>
                  </a:lnTo>
                  <a:lnTo>
                    <a:pt x="562" y="562"/>
                  </a:lnTo>
                  <a:lnTo>
                    <a:pt x="537" y="582"/>
                  </a:lnTo>
                  <a:lnTo>
                    <a:pt x="512" y="601"/>
                  </a:lnTo>
                  <a:lnTo>
                    <a:pt x="485" y="618"/>
                  </a:lnTo>
                  <a:lnTo>
                    <a:pt x="457" y="632"/>
                  </a:lnTo>
                  <a:lnTo>
                    <a:pt x="426" y="642"/>
                  </a:lnTo>
                  <a:lnTo>
                    <a:pt x="411" y="648"/>
                  </a:lnTo>
                  <a:lnTo>
                    <a:pt x="395" y="650"/>
                  </a:lnTo>
                  <a:lnTo>
                    <a:pt x="379" y="653"/>
                  </a:lnTo>
                  <a:lnTo>
                    <a:pt x="363" y="656"/>
                  </a:lnTo>
                  <a:lnTo>
                    <a:pt x="345" y="657"/>
                  </a:lnTo>
                  <a:lnTo>
                    <a:pt x="329" y="657"/>
                  </a:lnTo>
                  <a:lnTo>
                    <a:pt x="329" y="657"/>
                  </a:lnTo>
                  <a:close/>
                  <a:moveTo>
                    <a:pt x="329" y="38"/>
                  </a:moveTo>
                  <a:lnTo>
                    <a:pt x="329" y="38"/>
                  </a:lnTo>
                  <a:lnTo>
                    <a:pt x="298" y="39"/>
                  </a:lnTo>
                  <a:lnTo>
                    <a:pt x="270" y="43"/>
                  </a:lnTo>
                  <a:lnTo>
                    <a:pt x="242" y="51"/>
                  </a:lnTo>
                  <a:lnTo>
                    <a:pt x="215" y="61"/>
                  </a:lnTo>
                  <a:lnTo>
                    <a:pt x="189" y="73"/>
                  </a:lnTo>
                  <a:lnTo>
                    <a:pt x="165" y="88"/>
                  </a:lnTo>
                  <a:lnTo>
                    <a:pt x="144" y="104"/>
                  </a:lnTo>
                  <a:lnTo>
                    <a:pt x="122" y="123"/>
                  </a:lnTo>
                  <a:lnTo>
                    <a:pt x="104" y="144"/>
                  </a:lnTo>
                  <a:lnTo>
                    <a:pt x="87" y="166"/>
                  </a:lnTo>
                  <a:lnTo>
                    <a:pt x="73" y="190"/>
                  </a:lnTo>
                  <a:lnTo>
                    <a:pt x="61" y="215"/>
                  </a:lnTo>
                  <a:lnTo>
                    <a:pt x="51" y="242"/>
                  </a:lnTo>
                  <a:lnTo>
                    <a:pt x="43" y="270"/>
                  </a:lnTo>
                  <a:lnTo>
                    <a:pt x="39" y="298"/>
                  </a:lnTo>
                  <a:lnTo>
                    <a:pt x="38" y="329"/>
                  </a:lnTo>
                  <a:lnTo>
                    <a:pt x="38" y="329"/>
                  </a:lnTo>
                  <a:lnTo>
                    <a:pt x="39" y="359"/>
                  </a:lnTo>
                  <a:lnTo>
                    <a:pt x="43" y="387"/>
                  </a:lnTo>
                  <a:lnTo>
                    <a:pt x="51" y="415"/>
                  </a:lnTo>
                  <a:lnTo>
                    <a:pt x="61" y="442"/>
                  </a:lnTo>
                  <a:lnTo>
                    <a:pt x="73" y="468"/>
                  </a:lnTo>
                  <a:lnTo>
                    <a:pt x="87" y="492"/>
                  </a:lnTo>
                  <a:lnTo>
                    <a:pt x="104" y="513"/>
                  </a:lnTo>
                  <a:lnTo>
                    <a:pt x="122" y="535"/>
                  </a:lnTo>
                  <a:lnTo>
                    <a:pt x="144" y="554"/>
                  </a:lnTo>
                  <a:lnTo>
                    <a:pt x="165" y="570"/>
                  </a:lnTo>
                  <a:lnTo>
                    <a:pt x="189" y="585"/>
                  </a:lnTo>
                  <a:lnTo>
                    <a:pt x="215" y="597"/>
                  </a:lnTo>
                  <a:lnTo>
                    <a:pt x="242" y="607"/>
                  </a:lnTo>
                  <a:lnTo>
                    <a:pt x="270" y="614"/>
                  </a:lnTo>
                  <a:lnTo>
                    <a:pt x="298" y="618"/>
                  </a:lnTo>
                  <a:lnTo>
                    <a:pt x="329" y="620"/>
                  </a:lnTo>
                  <a:lnTo>
                    <a:pt x="329" y="620"/>
                  </a:lnTo>
                  <a:lnTo>
                    <a:pt x="359" y="618"/>
                  </a:lnTo>
                  <a:lnTo>
                    <a:pt x="387" y="614"/>
                  </a:lnTo>
                  <a:lnTo>
                    <a:pt x="415" y="607"/>
                  </a:lnTo>
                  <a:lnTo>
                    <a:pt x="442" y="597"/>
                  </a:lnTo>
                  <a:lnTo>
                    <a:pt x="468" y="585"/>
                  </a:lnTo>
                  <a:lnTo>
                    <a:pt x="492" y="570"/>
                  </a:lnTo>
                  <a:lnTo>
                    <a:pt x="513" y="554"/>
                  </a:lnTo>
                  <a:lnTo>
                    <a:pt x="535" y="535"/>
                  </a:lnTo>
                  <a:lnTo>
                    <a:pt x="553" y="513"/>
                  </a:lnTo>
                  <a:lnTo>
                    <a:pt x="570" y="492"/>
                  </a:lnTo>
                  <a:lnTo>
                    <a:pt x="584" y="468"/>
                  </a:lnTo>
                  <a:lnTo>
                    <a:pt x="596" y="442"/>
                  </a:lnTo>
                  <a:lnTo>
                    <a:pt x="607" y="415"/>
                  </a:lnTo>
                  <a:lnTo>
                    <a:pt x="614" y="387"/>
                  </a:lnTo>
                  <a:lnTo>
                    <a:pt x="618" y="359"/>
                  </a:lnTo>
                  <a:lnTo>
                    <a:pt x="619" y="329"/>
                  </a:lnTo>
                  <a:lnTo>
                    <a:pt x="619" y="329"/>
                  </a:lnTo>
                  <a:lnTo>
                    <a:pt x="618" y="298"/>
                  </a:lnTo>
                  <a:lnTo>
                    <a:pt x="614" y="270"/>
                  </a:lnTo>
                  <a:lnTo>
                    <a:pt x="607" y="242"/>
                  </a:lnTo>
                  <a:lnTo>
                    <a:pt x="596" y="215"/>
                  </a:lnTo>
                  <a:lnTo>
                    <a:pt x="584" y="190"/>
                  </a:lnTo>
                  <a:lnTo>
                    <a:pt x="570" y="166"/>
                  </a:lnTo>
                  <a:lnTo>
                    <a:pt x="553" y="144"/>
                  </a:lnTo>
                  <a:lnTo>
                    <a:pt x="535" y="123"/>
                  </a:lnTo>
                  <a:lnTo>
                    <a:pt x="513" y="104"/>
                  </a:lnTo>
                  <a:lnTo>
                    <a:pt x="492" y="88"/>
                  </a:lnTo>
                  <a:lnTo>
                    <a:pt x="468" y="73"/>
                  </a:lnTo>
                  <a:lnTo>
                    <a:pt x="442" y="61"/>
                  </a:lnTo>
                  <a:lnTo>
                    <a:pt x="415" y="51"/>
                  </a:lnTo>
                  <a:lnTo>
                    <a:pt x="387" y="43"/>
                  </a:lnTo>
                  <a:lnTo>
                    <a:pt x="359" y="39"/>
                  </a:lnTo>
                  <a:lnTo>
                    <a:pt x="329" y="38"/>
                  </a:lnTo>
                  <a:lnTo>
                    <a:pt x="329" y="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90" name="Freeform 230">
              <a:extLst>
                <a:ext uri="{FF2B5EF4-FFF2-40B4-BE49-F238E27FC236}">
                  <a16:creationId xmlns:a16="http://schemas.microsoft.com/office/drawing/2014/main" id="{5583AD1D-E4C8-4DEF-A60E-D4305E887283}"/>
                </a:ext>
              </a:extLst>
            </p:cNvPr>
            <p:cNvSpPr>
              <a:spLocks noEditPoints="1"/>
            </p:cNvSpPr>
            <p:nvPr/>
          </p:nvSpPr>
          <p:spPr bwMode="auto">
            <a:xfrm>
              <a:off x="9164769" y="4688286"/>
              <a:ext cx="335521" cy="334763"/>
            </a:xfrm>
            <a:custGeom>
              <a:avLst/>
              <a:gdLst>
                <a:gd name="T0" fmla="*/ 67 w 314"/>
                <a:gd name="T1" fmla="*/ 249 h 336"/>
                <a:gd name="T2" fmla="*/ 90 w 314"/>
                <a:gd name="T3" fmla="*/ 296 h 336"/>
                <a:gd name="T4" fmla="*/ 131 w 314"/>
                <a:gd name="T5" fmla="*/ 327 h 336"/>
                <a:gd name="T6" fmla="*/ 173 w 314"/>
                <a:gd name="T7" fmla="*/ 336 h 336"/>
                <a:gd name="T8" fmla="*/ 225 w 314"/>
                <a:gd name="T9" fmla="*/ 322 h 336"/>
                <a:gd name="T10" fmla="*/ 263 w 314"/>
                <a:gd name="T11" fmla="*/ 288 h 336"/>
                <a:gd name="T12" fmla="*/ 281 w 314"/>
                <a:gd name="T13" fmla="*/ 238 h 336"/>
                <a:gd name="T14" fmla="*/ 313 w 314"/>
                <a:gd name="T15" fmla="*/ 226 h 336"/>
                <a:gd name="T16" fmla="*/ 314 w 314"/>
                <a:gd name="T17" fmla="*/ 79 h 336"/>
                <a:gd name="T18" fmla="*/ 250 w 314"/>
                <a:gd name="T19" fmla="*/ 38 h 336"/>
                <a:gd name="T20" fmla="*/ 242 w 314"/>
                <a:gd name="T21" fmla="*/ 19 h 336"/>
                <a:gd name="T22" fmla="*/ 221 w 314"/>
                <a:gd name="T23" fmla="*/ 11 h 336"/>
                <a:gd name="T24" fmla="*/ 204 w 314"/>
                <a:gd name="T25" fmla="*/ 18 h 336"/>
                <a:gd name="T26" fmla="*/ 178 w 314"/>
                <a:gd name="T27" fmla="*/ 0 h 336"/>
                <a:gd name="T28" fmla="*/ 153 w 314"/>
                <a:gd name="T29" fmla="*/ 18 h 336"/>
                <a:gd name="T30" fmla="*/ 135 w 314"/>
                <a:gd name="T31" fmla="*/ 11 h 336"/>
                <a:gd name="T32" fmla="*/ 110 w 314"/>
                <a:gd name="T33" fmla="*/ 28 h 336"/>
                <a:gd name="T34" fmla="*/ 93 w 314"/>
                <a:gd name="T35" fmla="*/ 22 h 336"/>
                <a:gd name="T36" fmla="*/ 70 w 314"/>
                <a:gd name="T37" fmla="*/ 34 h 336"/>
                <a:gd name="T38" fmla="*/ 5 w 314"/>
                <a:gd name="T39" fmla="*/ 75 h 336"/>
                <a:gd name="T40" fmla="*/ 0 w 314"/>
                <a:gd name="T41" fmla="*/ 81 h 336"/>
                <a:gd name="T42" fmla="*/ 4 w 314"/>
                <a:gd name="T43" fmla="*/ 227 h 336"/>
                <a:gd name="T44" fmla="*/ 207 w 314"/>
                <a:gd name="T45" fmla="*/ 31 h 336"/>
                <a:gd name="T46" fmla="*/ 228 w 314"/>
                <a:gd name="T47" fmla="*/ 23 h 336"/>
                <a:gd name="T48" fmla="*/ 205 w 314"/>
                <a:gd name="T49" fmla="*/ 75 h 336"/>
                <a:gd name="T50" fmla="*/ 164 w 314"/>
                <a:gd name="T51" fmla="*/ 20 h 336"/>
                <a:gd name="T52" fmla="*/ 185 w 314"/>
                <a:gd name="T53" fmla="*/ 12 h 336"/>
                <a:gd name="T54" fmla="*/ 195 w 314"/>
                <a:gd name="T55" fmla="*/ 75 h 336"/>
                <a:gd name="T56" fmla="*/ 164 w 314"/>
                <a:gd name="T57" fmla="*/ 120 h 336"/>
                <a:gd name="T58" fmla="*/ 187 w 314"/>
                <a:gd name="T59" fmla="*/ 138 h 336"/>
                <a:gd name="T60" fmla="*/ 187 w 314"/>
                <a:gd name="T61" fmla="*/ 164 h 336"/>
                <a:gd name="T62" fmla="*/ 164 w 314"/>
                <a:gd name="T63" fmla="*/ 183 h 336"/>
                <a:gd name="T64" fmla="*/ 140 w 314"/>
                <a:gd name="T65" fmla="*/ 179 h 336"/>
                <a:gd name="T66" fmla="*/ 125 w 314"/>
                <a:gd name="T67" fmla="*/ 152 h 336"/>
                <a:gd name="T68" fmla="*/ 134 w 314"/>
                <a:gd name="T69" fmla="*/ 128 h 336"/>
                <a:gd name="T70" fmla="*/ 157 w 314"/>
                <a:gd name="T71" fmla="*/ 118 h 336"/>
                <a:gd name="T72" fmla="*/ 123 w 314"/>
                <a:gd name="T73" fmla="*/ 26 h 336"/>
                <a:gd name="T74" fmla="*/ 148 w 314"/>
                <a:gd name="T75" fmla="*/ 26 h 336"/>
                <a:gd name="T76" fmla="*/ 119 w 314"/>
                <a:gd name="T77" fmla="*/ 48 h 336"/>
                <a:gd name="T78" fmla="*/ 164 w 314"/>
                <a:gd name="T79" fmla="*/ 247 h 336"/>
                <a:gd name="T80" fmla="*/ 166 w 314"/>
                <a:gd name="T81" fmla="*/ 259 h 336"/>
                <a:gd name="T82" fmla="*/ 173 w 314"/>
                <a:gd name="T83" fmla="*/ 257 h 336"/>
                <a:gd name="T84" fmla="*/ 180 w 314"/>
                <a:gd name="T85" fmla="*/ 233 h 336"/>
                <a:gd name="T86" fmla="*/ 195 w 314"/>
                <a:gd name="T87" fmla="*/ 218 h 336"/>
                <a:gd name="T88" fmla="*/ 235 w 314"/>
                <a:gd name="T89" fmla="*/ 206 h 336"/>
                <a:gd name="T90" fmla="*/ 239 w 314"/>
                <a:gd name="T91" fmla="*/ 168 h 336"/>
                <a:gd name="T92" fmla="*/ 252 w 314"/>
                <a:gd name="T93" fmla="*/ 137 h 336"/>
                <a:gd name="T94" fmla="*/ 271 w 314"/>
                <a:gd name="T95" fmla="*/ 227 h 336"/>
                <a:gd name="T96" fmla="*/ 259 w 314"/>
                <a:gd name="T97" fmla="*/ 274 h 336"/>
                <a:gd name="T98" fmla="*/ 228 w 314"/>
                <a:gd name="T99" fmla="*/ 308 h 336"/>
                <a:gd name="T100" fmla="*/ 184 w 314"/>
                <a:gd name="T101" fmla="*/ 324 h 336"/>
                <a:gd name="T102" fmla="*/ 145 w 314"/>
                <a:gd name="T103" fmla="*/ 320 h 336"/>
                <a:gd name="T104" fmla="*/ 105 w 314"/>
                <a:gd name="T105" fmla="*/ 296 h 336"/>
                <a:gd name="T106" fmla="*/ 80 w 314"/>
                <a:gd name="T107" fmla="*/ 257 h 336"/>
                <a:gd name="T108" fmla="*/ 76 w 314"/>
                <a:gd name="T109" fmla="*/ 48 h 336"/>
                <a:gd name="T110" fmla="*/ 93 w 314"/>
                <a:gd name="T111" fmla="*/ 32 h 336"/>
                <a:gd name="T112" fmla="*/ 109 w 314"/>
                <a:gd name="T113" fmla="*/ 48 h 336"/>
                <a:gd name="T114" fmla="*/ 93 w 314"/>
                <a:gd name="T115" fmla="*/ 118 h 336"/>
                <a:gd name="T116" fmla="*/ 98 w 314"/>
                <a:gd name="T117" fmla="*/ 124 h 336"/>
                <a:gd name="T118" fmla="*/ 93 w 314"/>
                <a:gd name="T119" fmla="*/ 129 h 336"/>
                <a:gd name="T120" fmla="*/ 44 w 314"/>
                <a:gd name="T121" fmla="*/ 126 h 336"/>
                <a:gd name="T122" fmla="*/ 47 w 314"/>
                <a:gd name="T123" fmla="*/ 12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4" h="336">
                  <a:moveTo>
                    <a:pt x="5" y="227"/>
                  </a:moveTo>
                  <a:lnTo>
                    <a:pt x="66" y="227"/>
                  </a:lnTo>
                  <a:lnTo>
                    <a:pt x="66" y="227"/>
                  </a:lnTo>
                  <a:lnTo>
                    <a:pt x="66" y="238"/>
                  </a:lnTo>
                  <a:lnTo>
                    <a:pt x="67" y="249"/>
                  </a:lnTo>
                  <a:lnTo>
                    <a:pt x="70" y="259"/>
                  </a:lnTo>
                  <a:lnTo>
                    <a:pt x="74" y="269"/>
                  </a:lnTo>
                  <a:lnTo>
                    <a:pt x="78" y="278"/>
                  </a:lnTo>
                  <a:lnTo>
                    <a:pt x="83" y="288"/>
                  </a:lnTo>
                  <a:lnTo>
                    <a:pt x="90" y="296"/>
                  </a:lnTo>
                  <a:lnTo>
                    <a:pt x="97" y="304"/>
                  </a:lnTo>
                  <a:lnTo>
                    <a:pt x="105" y="310"/>
                  </a:lnTo>
                  <a:lnTo>
                    <a:pt x="113" y="317"/>
                  </a:lnTo>
                  <a:lnTo>
                    <a:pt x="122" y="322"/>
                  </a:lnTo>
                  <a:lnTo>
                    <a:pt x="131" y="327"/>
                  </a:lnTo>
                  <a:lnTo>
                    <a:pt x="141" y="331"/>
                  </a:lnTo>
                  <a:lnTo>
                    <a:pt x="152" y="333"/>
                  </a:lnTo>
                  <a:lnTo>
                    <a:pt x="162" y="335"/>
                  </a:lnTo>
                  <a:lnTo>
                    <a:pt x="173" y="336"/>
                  </a:lnTo>
                  <a:lnTo>
                    <a:pt x="173" y="336"/>
                  </a:lnTo>
                  <a:lnTo>
                    <a:pt x="184" y="335"/>
                  </a:lnTo>
                  <a:lnTo>
                    <a:pt x="195" y="333"/>
                  </a:lnTo>
                  <a:lnTo>
                    <a:pt x="205" y="331"/>
                  </a:lnTo>
                  <a:lnTo>
                    <a:pt x="216" y="327"/>
                  </a:lnTo>
                  <a:lnTo>
                    <a:pt x="225" y="322"/>
                  </a:lnTo>
                  <a:lnTo>
                    <a:pt x="234" y="317"/>
                  </a:lnTo>
                  <a:lnTo>
                    <a:pt x="242" y="310"/>
                  </a:lnTo>
                  <a:lnTo>
                    <a:pt x="250" y="304"/>
                  </a:lnTo>
                  <a:lnTo>
                    <a:pt x="256" y="296"/>
                  </a:lnTo>
                  <a:lnTo>
                    <a:pt x="263" y="288"/>
                  </a:lnTo>
                  <a:lnTo>
                    <a:pt x="268" y="278"/>
                  </a:lnTo>
                  <a:lnTo>
                    <a:pt x="274" y="269"/>
                  </a:lnTo>
                  <a:lnTo>
                    <a:pt x="277" y="259"/>
                  </a:lnTo>
                  <a:lnTo>
                    <a:pt x="279" y="249"/>
                  </a:lnTo>
                  <a:lnTo>
                    <a:pt x="281" y="238"/>
                  </a:lnTo>
                  <a:lnTo>
                    <a:pt x="282" y="227"/>
                  </a:lnTo>
                  <a:lnTo>
                    <a:pt x="309" y="227"/>
                  </a:lnTo>
                  <a:lnTo>
                    <a:pt x="309" y="227"/>
                  </a:lnTo>
                  <a:lnTo>
                    <a:pt x="311" y="227"/>
                  </a:lnTo>
                  <a:lnTo>
                    <a:pt x="313" y="226"/>
                  </a:lnTo>
                  <a:lnTo>
                    <a:pt x="314" y="224"/>
                  </a:lnTo>
                  <a:lnTo>
                    <a:pt x="314" y="222"/>
                  </a:lnTo>
                  <a:lnTo>
                    <a:pt x="314" y="81"/>
                  </a:lnTo>
                  <a:lnTo>
                    <a:pt x="314" y="81"/>
                  </a:lnTo>
                  <a:lnTo>
                    <a:pt x="314" y="79"/>
                  </a:lnTo>
                  <a:lnTo>
                    <a:pt x="313" y="77"/>
                  </a:lnTo>
                  <a:lnTo>
                    <a:pt x="311" y="75"/>
                  </a:lnTo>
                  <a:lnTo>
                    <a:pt x="309" y="75"/>
                  </a:lnTo>
                  <a:lnTo>
                    <a:pt x="250" y="75"/>
                  </a:lnTo>
                  <a:lnTo>
                    <a:pt x="250" y="38"/>
                  </a:lnTo>
                  <a:lnTo>
                    <a:pt x="250" y="38"/>
                  </a:lnTo>
                  <a:lnTo>
                    <a:pt x="248" y="32"/>
                  </a:lnTo>
                  <a:lnTo>
                    <a:pt x="247" y="27"/>
                  </a:lnTo>
                  <a:lnTo>
                    <a:pt x="244" y="23"/>
                  </a:lnTo>
                  <a:lnTo>
                    <a:pt x="242" y="19"/>
                  </a:lnTo>
                  <a:lnTo>
                    <a:pt x="238" y="15"/>
                  </a:lnTo>
                  <a:lnTo>
                    <a:pt x="232" y="12"/>
                  </a:lnTo>
                  <a:lnTo>
                    <a:pt x="228" y="11"/>
                  </a:lnTo>
                  <a:lnTo>
                    <a:pt x="221" y="11"/>
                  </a:lnTo>
                  <a:lnTo>
                    <a:pt x="221" y="11"/>
                  </a:lnTo>
                  <a:lnTo>
                    <a:pt x="217" y="11"/>
                  </a:lnTo>
                  <a:lnTo>
                    <a:pt x="212" y="12"/>
                  </a:lnTo>
                  <a:lnTo>
                    <a:pt x="208" y="15"/>
                  </a:lnTo>
                  <a:lnTo>
                    <a:pt x="204" y="18"/>
                  </a:lnTo>
                  <a:lnTo>
                    <a:pt x="204" y="18"/>
                  </a:lnTo>
                  <a:lnTo>
                    <a:pt x="200" y="11"/>
                  </a:lnTo>
                  <a:lnTo>
                    <a:pt x="195" y="4"/>
                  </a:lnTo>
                  <a:lnTo>
                    <a:pt x="187" y="1"/>
                  </a:lnTo>
                  <a:lnTo>
                    <a:pt x="178" y="0"/>
                  </a:lnTo>
                  <a:lnTo>
                    <a:pt x="178" y="0"/>
                  </a:lnTo>
                  <a:lnTo>
                    <a:pt x="170" y="1"/>
                  </a:lnTo>
                  <a:lnTo>
                    <a:pt x="164" y="4"/>
                  </a:lnTo>
                  <a:lnTo>
                    <a:pt x="157" y="11"/>
                  </a:lnTo>
                  <a:lnTo>
                    <a:pt x="153" y="18"/>
                  </a:lnTo>
                  <a:lnTo>
                    <a:pt x="153" y="18"/>
                  </a:lnTo>
                  <a:lnTo>
                    <a:pt x="150" y="15"/>
                  </a:lnTo>
                  <a:lnTo>
                    <a:pt x="145" y="12"/>
                  </a:lnTo>
                  <a:lnTo>
                    <a:pt x="141" y="11"/>
                  </a:lnTo>
                  <a:lnTo>
                    <a:pt x="135" y="11"/>
                  </a:lnTo>
                  <a:lnTo>
                    <a:pt x="135" y="11"/>
                  </a:lnTo>
                  <a:lnTo>
                    <a:pt x="127" y="12"/>
                  </a:lnTo>
                  <a:lnTo>
                    <a:pt x="119" y="15"/>
                  </a:lnTo>
                  <a:lnTo>
                    <a:pt x="114" y="22"/>
                  </a:lnTo>
                  <a:lnTo>
                    <a:pt x="110" y="28"/>
                  </a:lnTo>
                  <a:lnTo>
                    <a:pt x="110" y="28"/>
                  </a:lnTo>
                  <a:lnTo>
                    <a:pt x="106" y="26"/>
                  </a:lnTo>
                  <a:lnTo>
                    <a:pt x="102" y="23"/>
                  </a:lnTo>
                  <a:lnTo>
                    <a:pt x="97" y="22"/>
                  </a:lnTo>
                  <a:lnTo>
                    <a:pt x="93" y="22"/>
                  </a:lnTo>
                  <a:lnTo>
                    <a:pt x="93" y="22"/>
                  </a:lnTo>
                  <a:lnTo>
                    <a:pt x="87" y="22"/>
                  </a:lnTo>
                  <a:lnTo>
                    <a:pt x="82" y="23"/>
                  </a:lnTo>
                  <a:lnTo>
                    <a:pt x="76" y="26"/>
                  </a:lnTo>
                  <a:lnTo>
                    <a:pt x="72" y="30"/>
                  </a:lnTo>
                  <a:lnTo>
                    <a:pt x="70" y="34"/>
                  </a:lnTo>
                  <a:lnTo>
                    <a:pt x="67" y="38"/>
                  </a:lnTo>
                  <a:lnTo>
                    <a:pt x="66" y="43"/>
                  </a:lnTo>
                  <a:lnTo>
                    <a:pt x="66" y="48"/>
                  </a:lnTo>
                  <a:lnTo>
                    <a:pt x="66" y="75"/>
                  </a:lnTo>
                  <a:lnTo>
                    <a:pt x="5" y="75"/>
                  </a:lnTo>
                  <a:lnTo>
                    <a:pt x="5" y="75"/>
                  </a:lnTo>
                  <a:lnTo>
                    <a:pt x="4" y="75"/>
                  </a:lnTo>
                  <a:lnTo>
                    <a:pt x="1" y="77"/>
                  </a:lnTo>
                  <a:lnTo>
                    <a:pt x="1" y="79"/>
                  </a:lnTo>
                  <a:lnTo>
                    <a:pt x="0" y="81"/>
                  </a:lnTo>
                  <a:lnTo>
                    <a:pt x="0" y="222"/>
                  </a:lnTo>
                  <a:lnTo>
                    <a:pt x="0" y="222"/>
                  </a:lnTo>
                  <a:lnTo>
                    <a:pt x="1" y="224"/>
                  </a:lnTo>
                  <a:lnTo>
                    <a:pt x="1" y="226"/>
                  </a:lnTo>
                  <a:lnTo>
                    <a:pt x="4" y="227"/>
                  </a:lnTo>
                  <a:lnTo>
                    <a:pt x="5" y="227"/>
                  </a:lnTo>
                  <a:lnTo>
                    <a:pt x="5" y="227"/>
                  </a:lnTo>
                  <a:close/>
                  <a:moveTo>
                    <a:pt x="205" y="38"/>
                  </a:moveTo>
                  <a:lnTo>
                    <a:pt x="205" y="38"/>
                  </a:lnTo>
                  <a:lnTo>
                    <a:pt x="207" y="31"/>
                  </a:lnTo>
                  <a:lnTo>
                    <a:pt x="211" y="26"/>
                  </a:lnTo>
                  <a:lnTo>
                    <a:pt x="216" y="23"/>
                  </a:lnTo>
                  <a:lnTo>
                    <a:pt x="221" y="22"/>
                  </a:lnTo>
                  <a:lnTo>
                    <a:pt x="221" y="22"/>
                  </a:lnTo>
                  <a:lnTo>
                    <a:pt x="228" y="23"/>
                  </a:lnTo>
                  <a:lnTo>
                    <a:pt x="234" y="26"/>
                  </a:lnTo>
                  <a:lnTo>
                    <a:pt x="238" y="31"/>
                  </a:lnTo>
                  <a:lnTo>
                    <a:pt x="239" y="38"/>
                  </a:lnTo>
                  <a:lnTo>
                    <a:pt x="239" y="75"/>
                  </a:lnTo>
                  <a:lnTo>
                    <a:pt x="205" y="75"/>
                  </a:lnTo>
                  <a:lnTo>
                    <a:pt x="205" y="38"/>
                  </a:lnTo>
                  <a:close/>
                  <a:moveTo>
                    <a:pt x="162" y="38"/>
                  </a:moveTo>
                  <a:lnTo>
                    <a:pt x="162" y="27"/>
                  </a:lnTo>
                  <a:lnTo>
                    <a:pt x="162" y="27"/>
                  </a:lnTo>
                  <a:lnTo>
                    <a:pt x="164" y="20"/>
                  </a:lnTo>
                  <a:lnTo>
                    <a:pt x="168" y="15"/>
                  </a:lnTo>
                  <a:lnTo>
                    <a:pt x="173" y="12"/>
                  </a:lnTo>
                  <a:lnTo>
                    <a:pt x="178" y="11"/>
                  </a:lnTo>
                  <a:lnTo>
                    <a:pt x="178" y="11"/>
                  </a:lnTo>
                  <a:lnTo>
                    <a:pt x="185" y="12"/>
                  </a:lnTo>
                  <a:lnTo>
                    <a:pt x="191" y="15"/>
                  </a:lnTo>
                  <a:lnTo>
                    <a:pt x="193" y="20"/>
                  </a:lnTo>
                  <a:lnTo>
                    <a:pt x="195" y="27"/>
                  </a:lnTo>
                  <a:lnTo>
                    <a:pt x="195" y="38"/>
                  </a:lnTo>
                  <a:lnTo>
                    <a:pt x="195" y="75"/>
                  </a:lnTo>
                  <a:lnTo>
                    <a:pt x="162" y="75"/>
                  </a:lnTo>
                  <a:lnTo>
                    <a:pt x="162" y="38"/>
                  </a:lnTo>
                  <a:close/>
                  <a:moveTo>
                    <a:pt x="157" y="118"/>
                  </a:moveTo>
                  <a:lnTo>
                    <a:pt x="157" y="118"/>
                  </a:lnTo>
                  <a:lnTo>
                    <a:pt x="164" y="120"/>
                  </a:lnTo>
                  <a:lnTo>
                    <a:pt x="170" y="121"/>
                  </a:lnTo>
                  <a:lnTo>
                    <a:pt x="176" y="124"/>
                  </a:lnTo>
                  <a:lnTo>
                    <a:pt x="180" y="128"/>
                  </a:lnTo>
                  <a:lnTo>
                    <a:pt x="184" y="133"/>
                  </a:lnTo>
                  <a:lnTo>
                    <a:pt x="187" y="138"/>
                  </a:lnTo>
                  <a:lnTo>
                    <a:pt x="189" y="145"/>
                  </a:lnTo>
                  <a:lnTo>
                    <a:pt x="189" y="152"/>
                  </a:lnTo>
                  <a:lnTo>
                    <a:pt x="189" y="152"/>
                  </a:lnTo>
                  <a:lnTo>
                    <a:pt x="189" y="157"/>
                  </a:lnTo>
                  <a:lnTo>
                    <a:pt x="187" y="164"/>
                  </a:lnTo>
                  <a:lnTo>
                    <a:pt x="184" y="169"/>
                  </a:lnTo>
                  <a:lnTo>
                    <a:pt x="180" y="175"/>
                  </a:lnTo>
                  <a:lnTo>
                    <a:pt x="176" y="179"/>
                  </a:lnTo>
                  <a:lnTo>
                    <a:pt x="170" y="181"/>
                  </a:lnTo>
                  <a:lnTo>
                    <a:pt x="164" y="183"/>
                  </a:lnTo>
                  <a:lnTo>
                    <a:pt x="157" y="184"/>
                  </a:lnTo>
                  <a:lnTo>
                    <a:pt x="157" y="184"/>
                  </a:lnTo>
                  <a:lnTo>
                    <a:pt x="150" y="183"/>
                  </a:lnTo>
                  <a:lnTo>
                    <a:pt x="145" y="181"/>
                  </a:lnTo>
                  <a:lnTo>
                    <a:pt x="140" y="179"/>
                  </a:lnTo>
                  <a:lnTo>
                    <a:pt x="134" y="175"/>
                  </a:lnTo>
                  <a:lnTo>
                    <a:pt x="130" y="169"/>
                  </a:lnTo>
                  <a:lnTo>
                    <a:pt x="127" y="164"/>
                  </a:lnTo>
                  <a:lnTo>
                    <a:pt x="125" y="157"/>
                  </a:lnTo>
                  <a:lnTo>
                    <a:pt x="125" y="152"/>
                  </a:lnTo>
                  <a:lnTo>
                    <a:pt x="125" y="152"/>
                  </a:lnTo>
                  <a:lnTo>
                    <a:pt x="125" y="145"/>
                  </a:lnTo>
                  <a:lnTo>
                    <a:pt x="127" y="138"/>
                  </a:lnTo>
                  <a:lnTo>
                    <a:pt x="130" y="133"/>
                  </a:lnTo>
                  <a:lnTo>
                    <a:pt x="134" y="128"/>
                  </a:lnTo>
                  <a:lnTo>
                    <a:pt x="140" y="124"/>
                  </a:lnTo>
                  <a:lnTo>
                    <a:pt x="145" y="121"/>
                  </a:lnTo>
                  <a:lnTo>
                    <a:pt x="150" y="120"/>
                  </a:lnTo>
                  <a:lnTo>
                    <a:pt x="157" y="118"/>
                  </a:lnTo>
                  <a:lnTo>
                    <a:pt x="157" y="118"/>
                  </a:lnTo>
                  <a:close/>
                  <a:moveTo>
                    <a:pt x="119" y="48"/>
                  </a:moveTo>
                  <a:lnTo>
                    <a:pt x="119" y="38"/>
                  </a:lnTo>
                  <a:lnTo>
                    <a:pt x="119" y="38"/>
                  </a:lnTo>
                  <a:lnTo>
                    <a:pt x="121" y="31"/>
                  </a:lnTo>
                  <a:lnTo>
                    <a:pt x="123" y="26"/>
                  </a:lnTo>
                  <a:lnTo>
                    <a:pt x="129" y="23"/>
                  </a:lnTo>
                  <a:lnTo>
                    <a:pt x="135" y="22"/>
                  </a:lnTo>
                  <a:lnTo>
                    <a:pt x="135" y="22"/>
                  </a:lnTo>
                  <a:lnTo>
                    <a:pt x="142" y="23"/>
                  </a:lnTo>
                  <a:lnTo>
                    <a:pt x="148" y="26"/>
                  </a:lnTo>
                  <a:lnTo>
                    <a:pt x="150" y="31"/>
                  </a:lnTo>
                  <a:lnTo>
                    <a:pt x="152" y="38"/>
                  </a:lnTo>
                  <a:lnTo>
                    <a:pt x="152" y="75"/>
                  </a:lnTo>
                  <a:lnTo>
                    <a:pt x="119" y="75"/>
                  </a:lnTo>
                  <a:lnTo>
                    <a:pt x="119" y="48"/>
                  </a:lnTo>
                  <a:close/>
                  <a:moveTo>
                    <a:pt x="170" y="227"/>
                  </a:moveTo>
                  <a:lnTo>
                    <a:pt x="170" y="227"/>
                  </a:lnTo>
                  <a:lnTo>
                    <a:pt x="168" y="234"/>
                  </a:lnTo>
                  <a:lnTo>
                    <a:pt x="165" y="241"/>
                  </a:lnTo>
                  <a:lnTo>
                    <a:pt x="164" y="247"/>
                  </a:lnTo>
                  <a:lnTo>
                    <a:pt x="162" y="254"/>
                  </a:lnTo>
                  <a:lnTo>
                    <a:pt x="162" y="254"/>
                  </a:lnTo>
                  <a:lnTo>
                    <a:pt x="162" y="257"/>
                  </a:lnTo>
                  <a:lnTo>
                    <a:pt x="164" y="258"/>
                  </a:lnTo>
                  <a:lnTo>
                    <a:pt x="166" y="259"/>
                  </a:lnTo>
                  <a:lnTo>
                    <a:pt x="168" y="259"/>
                  </a:lnTo>
                  <a:lnTo>
                    <a:pt x="168" y="259"/>
                  </a:lnTo>
                  <a:lnTo>
                    <a:pt x="170" y="259"/>
                  </a:lnTo>
                  <a:lnTo>
                    <a:pt x="172" y="258"/>
                  </a:lnTo>
                  <a:lnTo>
                    <a:pt x="173" y="257"/>
                  </a:lnTo>
                  <a:lnTo>
                    <a:pt x="173" y="254"/>
                  </a:lnTo>
                  <a:lnTo>
                    <a:pt x="173" y="254"/>
                  </a:lnTo>
                  <a:lnTo>
                    <a:pt x="174" y="246"/>
                  </a:lnTo>
                  <a:lnTo>
                    <a:pt x="177" y="239"/>
                  </a:lnTo>
                  <a:lnTo>
                    <a:pt x="180" y="233"/>
                  </a:lnTo>
                  <a:lnTo>
                    <a:pt x="185" y="226"/>
                  </a:lnTo>
                  <a:lnTo>
                    <a:pt x="185" y="226"/>
                  </a:lnTo>
                  <a:lnTo>
                    <a:pt x="185" y="226"/>
                  </a:lnTo>
                  <a:lnTo>
                    <a:pt x="185" y="226"/>
                  </a:lnTo>
                  <a:lnTo>
                    <a:pt x="195" y="218"/>
                  </a:lnTo>
                  <a:lnTo>
                    <a:pt x="207" y="211"/>
                  </a:lnTo>
                  <a:lnTo>
                    <a:pt x="219" y="207"/>
                  </a:lnTo>
                  <a:lnTo>
                    <a:pt x="234" y="206"/>
                  </a:lnTo>
                  <a:lnTo>
                    <a:pt x="234" y="206"/>
                  </a:lnTo>
                  <a:lnTo>
                    <a:pt x="235" y="206"/>
                  </a:lnTo>
                  <a:lnTo>
                    <a:pt x="236" y="204"/>
                  </a:lnTo>
                  <a:lnTo>
                    <a:pt x="238" y="202"/>
                  </a:lnTo>
                  <a:lnTo>
                    <a:pt x="239" y="200"/>
                  </a:lnTo>
                  <a:lnTo>
                    <a:pt x="239" y="168"/>
                  </a:lnTo>
                  <a:lnTo>
                    <a:pt x="239" y="168"/>
                  </a:lnTo>
                  <a:lnTo>
                    <a:pt x="239" y="160"/>
                  </a:lnTo>
                  <a:lnTo>
                    <a:pt x="240" y="153"/>
                  </a:lnTo>
                  <a:lnTo>
                    <a:pt x="244" y="148"/>
                  </a:lnTo>
                  <a:lnTo>
                    <a:pt x="247" y="143"/>
                  </a:lnTo>
                  <a:lnTo>
                    <a:pt x="252" y="137"/>
                  </a:lnTo>
                  <a:lnTo>
                    <a:pt x="258" y="134"/>
                  </a:lnTo>
                  <a:lnTo>
                    <a:pt x="264" y="132"/>
                  </a:lnTo>
                  <a:lnTo>
                    <a:pt x="271" y="130"/>
                  </a:lnTo>
                  <a:lnTo>
                    <a:pt x="271" y="227"/>
                  </a:lnTo>
                  <a:lnTo>
                    <a:pt x="271" y="227"/>
                  </a:lnTo>
                  <a:lnTo>
                    <a:pt x="270" y="237"/>
                  </a:lnTo>
                  <a:lnTo>
                    <a:pt x="268" y="247"/>
                  </a:lnTo>
                  <a:lnTo>
                    <a:pt x="267" y="257"/>
                  </a:lnTo>
                  <a:lnTo>
                    <a:pt x="263" y="265"/>
                  </a:lnTo>
                  <a:lnTo>
                    <a:pt x="259" y="274"/>
                  </a:lnTo>
                  <a:lnTo>
                    <a:pt x="254" y="282"/>
                  </a:lnTo>
                  <a:lnTo>
                    <a:pt x="248" y="289"/>
                  </a:lnTo>
                  <a:lnTo>
                    <a:pt x="243" y="296"/>
                  </a:lnTo>
                  <a:lnTo>
                    <a:pt x="235" y="302"/>
                  </a:lnTo>
                  <a:lnTo>
                    <a:pt x="228" y="308"/>
                  </a:lnTo>
                  <a:lnTo>
                    <a:pt x="220" y="313"/>
                  </a:lnTo>
                  <a:lnTo>
                    <a:pt x="211" y="317"/>
                  </a:lnTo>
                  <a:lnTo>
                    <a:pt x="203" y="320"/>
                  </a:lnTo>
                  <a:lnTo>
                    <a:pt x="193" y="322"/>
                  </a:lnTo>
                  <a:lnTo>
                    <a:pt x="184" y="324"/>
                  </a:lnTo>
                  <a:lnTo>
                    <a:pt x="173" y="325"/>
                  </a:lnTo>
                  <a:lnTo>
                    <a:pt x="173" y="325"/>
                  </a:lnTo>
                  <a:lnTo>
                    <a:pt x="164" y="324"/>
                  </a:lnTo>
                  <a:lnTo>
                    <a:pt x="154" y="322"/>
                  </a:lnTo>
                  <a:lnTo>
                    <a:pt x="145" y="320"/>
                  </a:lnTo>
                  <a:lnTo>
                    <a:pt x="135" y="317"/>
                  </a:lnTo>
                  <a:lnTo>
                    <a:pt x="127" y="313"/>
                  </a:lnTo>
                  <a:lnTo>
                    <a:pt x="119" y="308"/>
                  </a:lnTo>
                  <a:lnTo>
                    <a:pt x="111" y="302"/>
                  </a:lnTo>
                  <a:lnTo>
                    <a:pt x="105" y="296"/>
                  </a:lnTo>
                  <a:lnTo>
                    <a:pt x="98" y="289"/>
                  </a:lnTo>
                  <a:lnTo>
                    <a:pt x="93" y="282"/>
                  </a:lnTo>
                  <a:lnTo>
                    <a:pt x="87" y="274"/>
                  </a:lnTo>
                  <a:lnTo>
                    <a:pt x="83" y="265"/>
                  </a:lnTo>
                  <a:lnTo>
                    <a:pt x="80" y="257"/>
                  </a:lnTo>
                  <a:lnTo>
                    <a:pt x="78" y="247"/>
                  </a:lnTo>
                  <a:lnTo>
                    <a:pt x="76" y="237"/>
                  </a:lnTo>
                  <a:lnTo>
                    <a:pt x="76" y="227"/>
                  </a:lnTo>
                  <a:lnTo>
                    <a:pt x="170" y="227"/>
                  </a:lnTo>
                  <a:close/>
                  <a:moveTo>
                    <a:pt x="76" y="48"/>
                  </a:moveTo>
                  <a:lnTo>
                    <a:pt x="76" y="48"/>
                  </a:lnTo>
                  <a:lnTo>
                    <a:pt x="78" y="42"/>
                  </a:lnTo>
                  <a:lnTo>
                    <a:pt x="80" y="36"/>
                  </a:lnTo>
                  <a:lnTo>
                    <a:pt x="86" y="34"/>
                  </a:lnTo>
                  <a:lnTo>
                    <a:pt x="93" y="32"/>
                  </a:lnTo>
                  <a:lnTo>
                    <a:pt x="93" y="32"/>
                  </a:lnTo>
                  <a:lnTo>
                    <a:pt x="98" y="34"/>
                  </a:lnTo>
                  <a:lnTo>
                    <a:pt x="103" y="36"/>
                  </a:lnTo>
                  <a:lnTo>
                    <a:pt x="107" y="42"/>
                  </a:lnTo>
                  <a:lnTo>
                    <a:pt x="109" y="48"/>
                  </a:lnTo>
                  <a:lnTo>
                    <a:pt x="109" y="75"/>
                  </a:lnTo>
                  <a:lnTo>
                    <a:pt x="76" y="75"/>
                  </a:lnTo>
                  <a:lnTo>
                    <a:pt x="76" y="48"/>
                  </a:lnTo>
                  <a:close/>
                  <a:moveTo>
                    <a:pt x="48" y="118"/>
                  </a:moveTo>
                  <a:lnTo>
                    <a:pt x="93" y="118"/>
                  </a:lnTo>
                  <a:lnTo>
                    <a:pt x="93" y="118"/>
                  </a:lnTo>
                  <a:lnTo>
                    <a:pt x="94" y="120"/>
                  </a:lnTo>
                  <a:lnTo>
                    <a:pt x="97" y="121"/>
                  </a:lnTo>
                  <a:lnTo>
                    <a:pt x="97" y="122"/>
                  </a:lnTo>
                  <a:lnTo>
                    <a:pt x="98" y="124"/>
                  </a:lnTo>
                  <a:lnTo>
                    <a:pt x="98" y="124"/>
                  </a:lnTo>
                  <a:lnTo>
                    <a:pt x="97" y="126"/>
                  </a:lnTo>
                  <a:lnTo>
                    <a:pt x="97" y="128"/>
                  </a:lnTo>
                  <a:lnTo>
                    <a:pt x="94" y="129"/>
                  </a:lnTo>
                  <a:lnTo>
                    <a:pt x="93" y="129"/>
                  </a:lnTo>
                  <a:lnTo>
                    <a:pt x="48" y="129"/>
                  </a:lnTo>
                  <a:lnTo>
                    <a:pt x="48" y="129"/>
                  </a:lnTo>
                  <a:lnTo>
                    <a:pt x="47" y="129"/>
                  </a:lnTo>
                  <a:lnTo>
                    <a:pt x="45" y="128"/>
                  </a:lnTo>
                  <a:lnTo>
                    <a:pt x="44" y="126"/>
                  </a:lnTo>
                  <a:lnTo>
                    <a:pt x="43" y="124"/>
                  </a:lnTo>
                  <a:lnTo>
                    <a:pt x="43" y="124"/>
                  </a:lnTo>
                  <a:lnTo>
                    <a:pt x="44" y="122"/>
                  </a:lnTo>
                  <a:lnTo>
                    <a:pt x="45" y="121"/>
                  </a:lnTo>
                  <a:lnTo>
                    <a:pt x="47" y="120"/>
                  </a:lnTo>
                  <a:lnTo>
                    <a:pt x="48" y="118"/>
                  </a:lnTo>
                  <a:lnTo>
                    <a:pt x="48" y="1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Open Sans"/>
                <a:ea typeface="+mn-ea"/>
                <a:cs typeface="+mn-cs"/>
              </a:endParaRPr>
            </a:p>
          </p:txBody>
        </p:sp>
      </p:grpSp>
      <p:cxnSp>
        <p:nvCxnSpPr>
          <p:cNvPr id="5" name="Straight Connector 4">
            <a:extLst>
              <a:ext uri="{FF2B5EF4-FFF2-40B4-BE49-F238E27FC236}">
                <a16:creationId xmlns:a16="http://schemas.microsoft.com/office/drawing/2014/main" id="{03D044A0-617F-4B19-896E-A37B790041C9}"/>
              </a:ext>
            </a:extLst>
          </p:cNvPr>
          <p:cNvCxnSpPr/>
          <p:nvPr/>
        </p:nvCxnSpPr>
        <p:spPr>
          <a:xfrm>
            <a:off x="4892050" y="1866590"/>
            <a:ext cx="3566160" cy="0"/>
          </a:xfrm>
          <a:prstGeom prst="line">
            <a:avLst/>
          </a:prstGeom>
          <a:ln w="53975" cmpd="sng">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433AA66E-7967-4C0A-866E-5CF10CA30F6B}"/>
              </a:ext>
            </a:extLst>
          </p:cNvPr>
          <p:cNvCxnSpPr/>
          <p:nvPr/>
        </p:nvCxnSpPr>
        <p:spPr>
          <a:xfrm>
            <a:off x="5593475" y="2261359"/>
            <a:ext cx="265176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01" name="Freeform 19">
            <a:extLst>
              <a:ext uri="{FF2B5EF4-FFF2-40B4-BE49-F238E27FC236}">
                <a16:creationId xmlns:a16="http://schemas.microsoft.com/office/drawing/2014/main" id="{251C0AD8-84EB-49ED-860A-76C3122C0A43}"/>
              </a:ext>
            </a:extLst>
          </p:cNvPr>
          <p:cNvSpPr>
            <a:spLocks noEditPoints="1"/>
          </p:cNvSpPr>
          <p:nvPr/>
        </p:nvSpPr>
        <p:spPr bwMode="auto">
          <a:xfrm>
            <a:off x="4892050" y="2061227"/>
            <a:ext cx="522288" cy="523876"/>
          </a:xfrm>
          <a:custGeom>
            <a:avLst/>
            <a:gdLst>
              <a:gd name="T0" fmla="*/ 313 w 659"/>
              <a:gd name="T1" fmla="*/ 659 h 659"/>
              <a:gd name="T2" fmla="*/ 264 w 659"/>
              <a:gd name="T3" fmla="*/ 652 h 659"/>
              <a:gd name="T4" fmla="*/ 202 w 659"/>
              <a:gd name="T5" fmla="*/ 634 h 659"/>
              <a:gd name="T6" fmla="*/ 121 w 659"/>
              <a:gd name="T7" fmla="*/ 584 h 659"/>
              <a:gd name="T8" fmla="*/ 57 w 659"/>
              <a:gd name="T9" fmla="*/ 514 h 659"/>
              <a:gd name="T10" fmla="*/ 15 w 659"/>
              <a:gd name="T11" fmla="*/ 428 h 659"/>
              <a:gd name="T12" fmla="*/ 4 w 659"/>
              <a:gd name="T13" fmla="*/ 380 h 659"/>
              <a:gd name="T14" fmla="*/ 0 w 659"/>
              <a:gd name="T15" fmla="*/ 330 h 659"/>
              <a:gd name="T16" fmla="*/ 3 w 659"/>
              <a:gd name="T17" fmla="*/ 296 h 659"/>
              <a:gd name="T18" fmla="*/ 11 w 659"/>
              <a:gd name="T19" fmla="*/ 248 h 659"/>
              <a:gd name="T20" fmla="*/ 41 w 659"/>
              <a:gd name="T21" fmla="*/ 174 h 659"/>
              <a:gd name="T22" fmla="*/ 97 w 659"/>
              <a:gd name="T23" fmla="*/ 97 h 659"/>
              <a:gd name="T24" fmla="*/ 174 w 659"/>
              <a:gd name="T25" fmla="*/ 41 h 659"/>
              <a:gd name="T26" fmla="*/ 248 w 659"/>
              <a:gd name="T27" fmla="*/ 11 h 659"/>
              <a:gd name="T28" fmla="*/ 296 w 659"/>
              <a:gd name="T29" fmla="*/ 3 h 659"/>
              <a:gd name="T30" fmla="*/ 330 w 659"/>
              <a:gd name="T31" fmla="*/ 0 h 659"/>
              <a:gd name="T32" fmla="*/ 379 w 659"/>
              <a:gd name="T33" fmla="*/ 5 h 659"/>
              <a:gd name="T34" fmla="*/ 428 w 659"/>
              <a:gd name="T35" fmla="*/ 15 h 659"/>
              <a:gd name="T36" fmla="*/ 514 w 659"/>
              <a:gd name="T37" fmla="*/ 57 h 659"/>
              <a:gd name="T38" fmla="*/ 584 w 659"/>
              <a:gd name="T39" fmla="*/ 121 h 659"/>
              <a:gd name="T40" fmla="*/ 633 w 659"/>
              <a:gd name="T41" fmla="*/ 202 h 659"/>
              <a:gd name="T42" fmla="*/ 652 w 659"/>
              <a:gd name="T43" fmla="*/ 264 h 659"/>
              <a:gd name="T44" fmla="*/ 659 w 659"/>
              <a:gd name="T45" fmla="*/ 314 h 659"/>
              <a:gd name="T46" fmla="*/ 659 w 659"/>
              <a:gd name="T47" fmla="*/ 347 h 659"/>
              <a:gd name="T48" fmla="*/ 652 w 659"/>
              <a:gd name="T49" fmla="*/ 396 h 659"/>
              <a:gd name="T50" fmla="*/ 633 w 659"/>
              <a:gd name="T51" fmla="*/ 457 h 659"/>
              <a:gd name="T52" fmla="*/ 584 w 659"/>
              <a:gd name="T53" fmla="*/ 539 h 659"/>
              <a:gd name="T54" fmla="*/ 514 w 659"/>
              <a:gd name="T55" fmla="*/ 603 h 659"/>
              <a:gd name="T56" fmla="*/ 428 w 659"/>
              <a:gd name="T57" fmla="*/ 644 h 659"/>
              <a:gd name="T58" fmla="*/ 379 w 659"/>
              <a:gd name="T59" fmla="*/ 655 h 659"/>
              <a:gd name="T60" fmla="*/ 330 w 659"/>
              <a:gd name="T61" fmla="*/ 659 h 659"/>
              <a:gd name="T62" fmla="*/ 330 w 659"/>
              <a:gd name="T63" fmla="*/ 38 h 659"/>
              <a:gd name="T64" fmla="*/ 243 w 659"/>
              <a:gd name="T65" fmla="*/ 52 h 659"/>
              <a:gd name="T66" fmla="*/ 167 w 659"/>
              <a:gd name="T67" fmla="*/ 89 h 659"/>
              <a:gd name="T68" fmla="*/ 105 w 659"/>
              <a:gd name="T69" fmla="*/ 144 h 659"/>
              <a:gd name="T70" fmla="*/ 62 w 659"/>
              <a:gd name="T71" fmla="*/ 217 h 659"/>
              <a:gd name="T72" fmla="*/ 41 w 659"/>
              <a:gd name="T73" fmla="*/ 300 h 659"/>
              <a:gd name="T74" fmla="*/ 41 w 659"/>
              <a:gd name="T75" fmla="*/ 359 h 659"/>
              <a:gd name="T76" fmla="*/ 62 w 659"/>
              <a:gd name="T77" fmla="*/ 443 h 659"/>
              <a:gd name="T78" fmla="*/ 105 w 659"/>
              <a:gd name="T79" fmla="*/ 515 h 659"/>
              <a:gd name="T80" fmla="*/ 167 w 659"/>
              <a:gd name="T81" fmla="*/ 572 h 659"/>
              <a:gd name="T82" fmla="*/ 243 w 659"/>
              <a:gd name="T83" fmla="*/ 608 h 659"/>
              <a:gd name="T84" fmla="*/ 330 w 659"/>
              <a:gd name="T85" fmla="*/ 621 h 659"/>
              <a:gd name="T86" fmla="*/ 389 w 659"/>
              <a:gd name="T87" fmla="*/ 616 h 659"/>
              <a:gd name="T88" fmla="*/ 468 w 659"/>
              <a:gd name="T89" fmla="*/ 586 h 659"/>
              <a:gd name="T90" fmla="*/ 535 w 659"/>
              <a:gd name="T91" fmla="*/ 535 h 659"/>
              <a:gd name="T92" fmla="*/ 586 w 659"/>
              <a:gd name="T93" fmla="*/ 468 h 659"/>
              <a:gd name="T94" fmla="*/ 616 w 659"/>
              <a:gd name="T95" fmla="*/ 389 h 659"/>
              <a:gd name="T96" fmla="*/ 621 w 659"/>
              <a:gd name="T97" fmla="*/ 330 h 659"/>
              <a:gd name="T98" fmla="*/ 608 w 659"/>
              <a:gd name="T99" fmla="*/ 244 h 659"/>
              <a:gd name="T100" fmla="*/ 571 w 659"/>
              <a:gd name="T101" fmla="*/ 167 h 659"/>
              <a:gd name="T102" fmla="*/ 515 w 659"/>
              <a:gd name="T103" fmla="*/ 105 h 659"/>
              <a:gd name="T104" fmla="*/ 444 w 659"/>
              <a:gd name="T105" fmla="*/ 62 h 659"/>
              <a:gd name="T106" fmla="*/ 359 w 659"/>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9" h="659">
                <a:moveTo>
                  <a:pt x="330" y="659"/>
                </a:moveTo>
                <a:lnTo>
                  <a:pt x="330" y="659"/>
                </a:lnTo>
                <a:lnTo>
                  <a:pt x="313" y="659"/>
                </a:lnTo>
                <a:lnTo>
                  <a:pt x="296" y="658"/>
                </a:lnTo>
                <a:lnTo>
                  <a:pt x="280" y="655"/>
                </a:lnTo>
                <a:lnTo>
                  <a:pt x="264" y="652"/>
                </a:lnTo>
                <a:lnTo>
                  <a:pt x="248" y="648"/>
                </a:lnTo>
                <a:lnTo>
                  <a:pt x="233" y="644"/>
                </a:lnTo>
                <a:lnTo>
                  <a:pt x="202" y="634"/>
                </a:lnTo>
                <a:lnTo>
                  <a:pt x="174" y="619"/>
                </a:lnTo>
                <a:lnTo>
                  <a:pt x="145" y="603"/>
                </a:lnTo>
                <a:lnTo>
                  <a:pt x="121" y="584"/>
                </a:lnTo>
                <a:lnTo>
                  <a:pt x="97" y="562"/>
                </a:lnTo>
                <a:lnTo>
                  <a:pt x="75" y="539"/>
                </a:lnTo>
                <a:lnTo>
                  <a:pt x="57" y="514"/>
                </a:lnTo>
                <a:lnTo>
                  <a:pt x="41" y="487"/>
                </a:lnTo>
                <a:lnTo>
                  <a:pt x="27" y="457"/>
                </a:lnTo>
                <a:lnTo>
                  <a:pt x="15" y="428"/>
                </a:lnTo>
                <a:lnTo>
                  <a:pt x="11" y="412"/>
                </a:lnTo>
                <a:lnTo>
                  <a:pt x="7" y="396"/>
                </a:lnTo>
                <a:lnTo>
                  <a:pt x="4" y="380"/>
                </a:lnTo>
                <a:lnTo>
                  <a:pt x="3" y="363"/>
                </a:lnTo>
                <a:lnTo>
                  <a:pt x="2" y="347"/>
                </a:lnTo>
                <a:lnTo>
                  <a:pt x="0" y="330"/>
                </a:lnTo>
                <a:lnTo>
                  <a:pt x="0" y="330"/>
                </a:lnTo>
                <a:lnTo>
                  <a:pt x="2" y="314"/>
                </a:lnTo>
                <a:lnTo>
                  <a:pt x="3" y="296"/>
                </a:lnTo>
                <a:lnTo>
                  <a:pt x="4" y="280"/>
                </a:lnTo>
                <a:lnTo>
                  <a:pt x="7" y="264"/>
                </a:lnTo>
                <a:lnTo>
                  <a:pt x="11" y="248"/>
                </a:lnTo>
                <a:lnTo>
                  <a:pt x="15" y="233"/>
                </a:lnTo>
                <a:lnTo>
                  <a:pt x="27" y="202"/>
                </a:lnTo>
                <a:lnTo>
                  <a:pt x="41" y="174"/>
                </a:lnTo>
                <a:lnTo>
                  <a:pt x="57" y="146"/>
                </a:lnTo>
                <a:lnTo>
                  <a:pt x="75" y="121"/>
                </a:lnTo>
                <a:lnTo>
                  <a:pt x="97" y="97"/>
                </a:lnTo>
                <a:lnTo>
                  <a:pt x="121" y="76"/>
                </a:lnTo>
                <a:lnTo>
                  <a:pt x="145" y="57"/>
                </a:lnTo>
                <a:lnTo>
                  <a:pt x="174" y="41"/>
                </a:lnTo>
                <a:lnTo>
                  <a:pt x="202" y="27"/>
                </a:lnTo>
                <a:lnTo>
                  <a:pt x="233" y="15"/>
                </a:lnTo>
                <a:lnTo>
                  <a:pt x="248" y="11"/>
                </a:lnTo>
                <a:lnTo>
                  <a:pt x="264" y="7"/>
                </a:lnTo>
                <a:lnTo>
                  <a:pt x="280" y="5"/>
                </a:lnTo>
                <a:lnTo>
                  <a:pt x="296" y="3"/>
                </a:lnTo>
                <a:lnTo>
                  <a:pt x="313" y="2"/>
                </a:lnTo>
                <a:lnTo>
                  <a:pt x="330" y="0"/>
                </a:lnTo>
                <a:lnTo>
                  <a:pt x="330" y="0"/>
                </a:lnTo>
                <a:lnTo>
                  <a:pt x="347" y="2"/>
                </a:lnTo>
                <a:lnTo>
                  <a:pt x="363" y="3"/>
                </a:lnTo>
                <a:lnTo>
                  <a:pt x="379" y="5"/>
                </a:lnTo>
                <a:lnTo>
                  <a:pt x="395" y="7"/>
                </a:lnTo>
                <a:lnTo>
                  <a:pt x="411" y="11"/>
                </a:lnTo>
                <a:lnTo>
                  <a:pt x="428" y="15"/>
                </a:lnTo>
                <a:lnTo>
                  <a:pt x="457" y="27"/>
                </a:lnTo>
                <a:lnTo>
                  <a:pt x="487" y="41"/>
                </a:lnTo>
                <a:lnTo>
                  <a:pt x="514" y="57"/>
                </a:lnTo>
                <a:lnTo>
                  <a:pt x="539" y="76"/>
                </a:lnTo>
                <a:lnTo>
                  <a:pt x="562" y="97"/>
                </a:lnTo>
                <a:lnTo>
                  <a:pt x="584" y="121"/>
                </a:lnTo>
                <a:lnTo>
                  <a:pt x="602" y="146"/>
                </a:lnTo>
                <a:lnTo>
                  <a:pt x="618" y="174"/>
                </a:lnTo>
                <a:lnTo>
                  <a:pt x="633" y="202"/>
                </a:lnTo>
                <a:lnTo>
                  <a:pt x="644" y="233"/>
                </a:lnTo>
                <a:lnTo>
                  <a:pt x="648" y="248"/>
                </a:lnTo>
                <a:lnTo>
                  <a:pt x="652" y="264"/>
                </a:lnTo>
                <a:lnTo>
                  <a:pt x="655" y="280"/>
                </a:lnTo>
                <a:lnTo>
                  <a:pt x="657" y="296"/>
                </a:lnTo>
                <a:lnTo>
                  <a:pt x="659" y="314"/>
                </a:lnTo>
                <a:lnTo>
                  <a:pt x="659" y="330"/>
                </a:lnTo>
                <a:lnTo>
                  <a:pt x="659" y="330"/>
                </a:lnTo>
                <a:lnTo>
                  <a:pt x="659" y="347"/>
                </a:lnTo>
                <a:lnTo>
                  <a:pt x="657" y="363"/>
                </a:lnTo>
                <a:lnTo>
                  <a:pt x="655" y="380"/>
                </a:lnTo>
                <a:lnTo>
                  <a:pt x="652" y="396"/>
                </a:lnTo>
                <a:lnTo>
                  <a:pt x="648" y="412"/>
                </a:lnTo>
                <a:lnTo>
                  <a:pt x="644" y="428"/>
                </a:lnTo>
                <a:lnTo>
                  <a:pt x="633" y="457"/>
                </a:lnTo>
                <a:lnTo>
                  <a:pt x="618" y="487"/>
                </a:lnTo>
                <a:lnTo>
                  <a:pt x="602" y="514"/>
                </a:lnTo>
                <a:lnTo>
                  <a:pt x="584" y="539"/>
                </a:lnTo>
                <a:lnTo>
                  <a:pt x="562" y="562"/>
                </a:lnTo>
                <a:lnTo>
                  <a:pt x="539" y="584"/>
                </a:lnTo>
                <a:lnTo>
                  <a:pt x="514" y="603"/>
                </a:lnTo>
                <a:lnTo>
                  <a:pt x="487" y="619"/>
                </a:lnTo>
                <a:lnTo>
                  <a:pt x="457" y="634"/>
                </a:lnTo>
                <a:lnTo>
                  <a:pt x="428" y="644"/>
                </a:lnTo>
                <a:lnTo>
                  <a:pt x="411" y="648"/>
                </a:lnTo>
                <a:lnTo>
                  <a:pt x="395" y="652"/>
                </a:lnTo>
                <a:lnTo>
                  <a:pt x="379" y="655"/>
                </a:lnTo>
                <a:lnTo>
                  <a:pt x="363" y="658"/>
                </a:lnTo>
                <a:lnTo>
                  <a:pt x="347" y="659"/>
                </a:lnTo>
                <a:lnTo>
                  <a:pt x="330" y="659"/>
                </a:lnTo>
                <a:lnTo>
                  <a:pt x="330" y="659"/>
                </a:lnTo>
                <a:close/>
                <a:moveTo>
                  <a:pt x="330" y="38"/>
                </a:moveTo>
                <a:lnTo>
                  <a:pt x="330" y="38"/>
                </a:lnTo>
                <a:lnTo>
                  <a:pt x="300" y="41"/>
                </a:lnTo>
                <a:lnTo>
                  <a:pt x="272" y="45"/>
                </a:lnTo>
                <a:lnTo>
                  <a:pt x="243" y="52"/>
                </a:lnTo>
                <a:lnTo>
                  <a:pt x="217" y="62"/>
                </a:lnTo>
                <a:lnTo>
                  <a:pt x="191" y="74"/>
                </a:lnTo>
                <a:lnTo>
                  <a:pt x="167" y="89"/>
                </a:lnTo>
                <a:lnTo>
                  <a:pt x="144" y="105"/>
                </a:lnTo>
                <a:lnTo>
                  <a:pt x="124" y="124"/>
                </a:lnTo>
                <a:lnTo>
                  <a:pt x="105" y="144"/>
                </a:lnTo>
                <a:lnTo>
                  <a:pt x="89" y="167"/>
                </a:lnTo>
                <a:lnTo>
                  <a:pt x="74" y="191"/>
                </a:lnTo>
                <a:lnTo>
                  <a:pt x="62" y="217"/>
                </a:lnTo>
                <a:lnTo>
                  <a:pt x="51" y="244"/>
                </a:lnTo>
                <a:lnTo>
                  <a:pt x="45" y="272"/>
                </a:lnTo>
                <a:lnTo>
                  <a:pt x="41" y="300"/>
                </a:lnTo>
                <a:lnTo>
                  <a:pt x="38" y="330"/>
                </a:lnTo>
                <a:lnTo>
                  <a:pt x="38" y="330"/>
                </a:lnTo>
                <a:lnTo>
                  <a:pt x="41" y="359"/>
                </a:lnTo>
                <a:lnTo>
                  <a:pt x="45" y="389"/>
                </a:lnTo>
                <a:lnTo>
                  <a:pt x="51" y="417"/>
                </a:lnTo>
                <a:lnTo>
                  <a:pt x="62" y="443"/>
                </a:lnTo>
                <a:lnTo>
                  <a:pt x="74" y="468"/>
                </a:lnTo>
                <a:lnTo>
                  <a:pt x="89" y="492"/>
                </a:lnTo>
                <a:lnTo>
                  <a:pt x="105" y="515"/>
                </a:lnTo>
                <a:lnTo>
                  <a:pt x="124" y="535"/>
                </a:lnTo>
                <a:lnTo>
                  <a:pt x="144" y="554"/>
                </a:lnTo>
                <a:lnTo>
                  <a:pt x="167" y="572"/>
                </a:lnTo>
                <a:lnTo>
                  <a:pt x="191" y="586"/>
                </a:lnTo>
                <a:lnTo>
                  <a:pt x="217" y="599"/>
                </a:lnTo>
                <a:lnTo>
                  <a:pt x="243" y="608"/>
                </a:lnTo>
                <a:lnTo>
                  <a:pt x="272" y="616"/>
                </a:lnTo>
                <a:lnTo>
                  <a:pt x="300" y="620"/>
                </a:lnTo>
                <a:lnTo>
                  <a:pt x="330" y="621"/>
                </a:lnTo>
                <a:lnTo>
                  <a:pt x="330" y="621"/>
                </a:lnTo>
                <a:lnTo>
                  <a:pt x="359" y="620"/>
                </a:lnTo>
                <a:lnTo>
                  <a:pt x="389" y="616"/>
                </a:lnTo>
                <a:lnTo>
                  <a:pt x="417" y="608"/>
                </a:lnTo>
                <a:lnTo>
                  <a:pt x="444" y="599"/>
                </a:lnTo>
                <a:lnTo>
                  <a:pt x="468" y="586"/>
                </a:lnTo>
                <a:lnTo>
                  <a:pt x="492" y="572"/>
                </a:lnTo>
                <a:lnTo>
                  <a:pt x="515" y="554"/>
                </a:lnTo>
                <a:lnTo>
                  <a:pt x="535" y="535"/>
                </a:lnTo>
                <a:lnTo>
                  <a:pt x="554" y="515"/>
                </a:lnTo>
                <a:lnTo>
                  <a:pt x="571" y="492"/>
                </a:lnTo>
                <a:lnTo>
                  <a:pt x="586" y="468"/>
                </a:lnTo>
                <a:lnTo>
                  <a:pt x="598" y="443"/>
                </a:lnTo>
                <a:lnTo>
                  <a:pt x="608" y="417"/>
                </a:lnTo>
                <a:lnTo>
                  <a:pt x="616" y="389"/>
                </a:lnTo>
                <a:lnTo>
                  <a:pt x="620" y="359"/>
                </a:lnTo>
                <a:lnTo>
                  <a:pt x="621" y="330"/>
                </a:lnTo>
                <a:lnTo>
                  <a:pt x="621" y="330"/>
                </a:lnTo>
                <a:lnTo>
                  <a:pt x="620" y="300"/>
                </a:lnTo>
                <a:lnTo>
                  <a:pt x="616" y="272"/>
                </a:lnTo>
                <a:lnTo>
                  <a:pt x="608" y="244"/>
                </a:lnTo>
                <a:lnTo>
                  <a:pt x="598" y="217"/>
                </a:lnTo>
                <a:lnTo>
                  <a:pt x="586" y="191"/>
                </a:lnTo>
                <a:lnTo>
                  <a:pt x="571" y="167"/>
                </a:lnTo>
                <a:lnTo>
                  <a:pt x="554" y="144"/>
                </a:lnTo>
                <a:lnTo>
                  <a:pt x="535" y="124"/>
                </a:lnTo>
                <a:lnTo>
                  <a:pt x="515" y="105"/>
                </a:lnTo>
                <a:lnTo>
                  <a:pt x="492" y="89"/>
                </a:lnTo>
                <a:lnTo>
                  <a:pt x="468" y="74"/>
                </a:lnTo>
                <a:lnTo>
                  <a:pt x="444" y="62"/>
                </a:lnTo>
                <a:lnTo>
                  <a:pt x="417" y="52"/>
                </a:lnTo>
                <a:lnTo>
                  <a:pt x="389" y="45"/>
                </a:lnTo>
                <a:lnTo>
                  <a:pt x="359" y="41"/>
                </a:lnTo>
                <a:lnTo>
                  <a:pt x="330" y="38"/>
                </a:lnTo>
                <a:lnTo>
                  <a:pt x="33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n-ea"/>
              <a:cs typeface="+mn-cs"/>
            </a:endParaRPr>
          </a:p>
        </p:txBody>
      </p:sp>
      <p:sp>
        <p:nvSpPr>
          <p:cNvPr id="102" name="Freeform 118">
            <a:extLst>
              <a:ext uri="{FF2B5EF4-FFF2-40B4-BE49-F238E27FC236}">
                <a16:creationId xmlns:a16="http://schemas.microsoft.com/office/drawing/2014/main" id="{C832B40B-AE91-46E4-A7ED-CECDC07DE6B4}"/>
              </a:ext>
            </a:extLst>
          </p:cNvPr>
          <p:cNvSpPr>
            <a:spLocks/>
          </p:cNvSpPr>
          <p:nvPr/>
        </p:nvSpPr>
        <p:spPr bwMode="auto">
          <a:xfrm>
            <a:off x="5033338" y="2203274"/>
            <a:ext cx="255588" cy="179388"/>
          </a:xfrm>
          <a:custGeom>
            <a:avLst/>
            <a:gdLst>
              <a:gd name="T0" fmla="*/ 320 w 322"/>
              <a:gd name="T1" fmla="*/ 105 h 224"/>
              <a:gd name="T2" fmla="*/ 215 w 322"/>
              <a:gd name="T3" fmla="*/ 0 h 224"/>
              <a:gd name="T4" fmla="*/ 200 w 322"/>
              <a:gd name="T5" fmla="*/ 15 h 224"/>
              <a:gd name="T6" fmla="*/ 286 w 322"/>
              <a:gd name="T7" fmla="*/ 101 h 224"/>
              <a:gd name="T8" fmla="*/ 0 w 322"/>
              <a:gd name="T9" fmla="*/ 101 h 224"/>
              <a:gd name="T10" fmla="*/ 0 w 322"/>
              <a:gd name="T11" fmla="*/ 122 h 224"/>
              <a:gd name="T12" fmla="*/ 286 w 322"/>
              <a:gd name="T13" fmla="*/ 122 h 224"/>
              <a:gd name="T14" fmla="*/ 200 w 322"/>
              <a:gd name="T15" fmla="*/ 208 h 224"/>
              <a:gd name="T16" fmla="*/ 215 w 322"/>
              <a:gd name="T17" fmla="*/ 224 h 224"/>
              <a:gd name="T18" fmla="*/ 320 w 322"/>
              <a:gd name="T19" fmla="*/ 119 h 224"/>
              <a:gd name="T20" fmla="*/ 320 w 322"/>
              <a:gd name="T21" fmla="*/ 119 h 224"/>
              <a:gd name="T22" fmla="*/ 321 w 322"/>
              <a:gd name="T23" fmla="*/ 115 h 224"/>
              <a:gd name="T24" fmla="*/ 322 w 322"/>
              <a:gd name="T25" fmla="*/ 111 h 224"/>
              <a:gd name="T26" fmla="*/ 322 w 322"/>
              <a:gd name="T27" fmla="*/ 111 h 224"/>
              <a:gd name="T28" fmla="*/ 321 w 322"/>
              <a:gd name="T29" fmla="*/ 107 h 224"/>
              <a:gd name="T30" fmla="*/ 320 w 322"/>
              <a:gd name="T31" fmla="*/ 105 h 224"/>
              <a:gd name="T32" fmla="*/ 320 w 322"/>
              <a:gd name="T33" fmla="*/ 10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2" h="224">
                <a:moveTo>
                  <a:pt x="320" y="105"/>
                </a:moveTo>
                <a:lnTo>
                  <a:pt x="215" y="0"/>
                </a:lnTo>
                <a:lnTo>
                  <a:pt x="200" y="15"/>
                </a:lnTo>
                <a:lnTo>
                  <a:pt x="286" y="101"/>
                </a:lnTo>
                <a:lnTo>
                  <a:pt x="0" y="101"/>
                </a:lnTo>
                <a:lnTo>
                  <a:pt x="0" y="122"/>
                </a:lnTo>
                <a:lnTo>
                  <a:pt x="286" y="122"/>
                </a:lnTo>
                <a:lnTo>
                  <a:pt x="200" y="208"/>
                </a:lnTo>
                <a:lnTo>
                  <a:pt x="215" y="224"/>
                </a:lnTo>
                <a:lnTo>
                  <a:pt x="320" y="119"/>
                </a:lnTo>
                <a:lnTo>
                  <a:pt x="320" y="119"/>
                </a:lnTo>
                <a:lnTo>
                  <a:pt x="321" y="115"/>
                </a:lnTo>
                <a:lnTo>
                  <a:pt x="322" y="111"/>
                </a:lnTo>
                <a:lnTo>
                  <a:pt x="322" y="111"/>
                </a:lnTo>
                <a:lnTo>
                  <a:pt x="321" y="107"/>
                </a:lnTo>
                <a:lnTo>
                  <a:pt x="320" y="105"/>
                </a:lnTo>
                <a:lnTo>
                  <a:pt x="320"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n-ea"/>
              <a:cs typeface="+mn-cs"/>
            </a:endParaRPr>
          </a:p>
        </p:txBody>
      </p:sp>
      <p:sp>
        <p:nvSpPr>
          <p:cNvPr id="103" name="Freeform 119">
            <a:extLst>
              <a:ext uri="{FF2B5EF4-FFF2-40B4-BE49-F238E27FC236}">
                <a16:creationId xmlns:a16="http://schemas.microsoft.com/office/drawing/2014/main" id="{AB769EC6-3095-4DDD-AEEC-9CC0E0123D1B}"/>
              </a:ext>
            </a:extLst>
          </p:cNvPr>
          <p:cNvSpPr>
            <a:spLocks/>
          </p:cNvSpPr>
          <p:nvPr/>
        </p:nvSpPr>
        <p:spPr bwMode="auto">
          <a:xfrm>
            <a:off x="5050800" y="2347738"/>
            <a:ext cx="109538" cy="82550"/>
          </a:xfrm>
          <a:custGeom>
            <a:avLst/>
            <a:gdLst>
              <a:gd name="T0" fmla="*/ 92 w 140"/>
              <a:gd name="T1" fmla="*/ 0 h 104"/>
              <a:gd name="T2" fmla="*/ 78 w 140"/>
              <a:gd name="T3" fmla="*/ 15 h 104"/>
              <a:gd name="T4" fmla="*/ 106 w 140"/>
              <a:gd name="T5" fmla="*/ 42 h 104"/>
              <a:gd name="T6" fmla="*/ 0 w 140"/>
              <a:gd name="T7" fmla="*/ 42 h 104"/>
              <a:gd name="T8" fmla="*/ 0 w 140"/>
              <a:gd name="T9" fmla="*/ 62 h 104"/>
              <a:gd name="T10" fmla="*/ 106 w 140"/>
              <a:gd name="T11" fmla="*/ 62 h 104"/>
              <a:gd name="T12" fmla="*/ 78 w 140"/>
              <a:gd name="T13" fmla="*/ 90 h 104"/>
              <a:gd name="T14" fmla="*/ 92 w 140"/>
              <a:gd name="T15" fmla="*/ 104 h 104"/>
              <a:gd name="T16" fmla="*/ 136 w 140"/>
              <a:gd name="T17" fmla="*/ 59 h 104"/>
              <a:gd name="T18" fmla="*/ 136 w 140"/>
              <a:gd name="T19" fmla="*/ 59 h 104"/>
              <a:gd name="T20" fmla="*/ 139 w 140"/>
              <a:gd name="T21" fmla="*/ 55 h 104"/>
              <a:gd name="T22" fmla="*/ 140 w 140"/>
              <a:gd name="T23" fmla="*/ 53 h 104"/>
              <a:gd name="T24" fmla="*/ 140 w 140"/>
              <a:gd name="T25" fmla="*/ 53 h 104"/>
              <a:gd name="T26" fmla="*/ 139 w 140"/>
              <a:gd name="T27" fmla="*/ 50 h 104"/>
              <a:gd name="T28" fmla="*/ 136 w 140"/>
              <a:gd name="T29" fmla="*/ 45 h 104"/>
              <a:gd name="T30" fmla="*/ 92 w 140"/>
              <a:gd name="T3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04">
                <a:moveTo>
                  <a:pt x="92" y="0"/>
                </a:moveTo>
                <a:lnTo>
                  <a:pt x="78" y="15"/>
                </a:lnTo>
                <a:lnTo>
                  <a:pt x="106" y="42"/>
                </a:lnTo>
                <a:lnTo>
                  <a:pt x="0" y="42"/>
                </a:lnTo>
                <a:lnTo>
                  <a:pt x="0" y="62"/>
                </a:lnTo>
                <a:lnTo>
                  <a:pt x="106" y="62"/>
                </a:lnTo>
                <a:lnTo>
                  <a:pt x="78" y="90"/>
                </a:lnTo>
                <a:lnTo>
                  <a:pt x="92" y="104"/>
                </a:lnTo>
                <a:lnTo>
                  <a:pt x="136" y="59"/>
                </a:lnTo>
                <a:lnTo>
                  <a:pt x="136" y="59"/>
                </a:lnTo>
                <a:lnTo>
                  <a:pt x="139" y="55"/>
                </a:lnTo>
                <a:lnTo>
                  <a:pt x="140" y="53"/>
                </a:lnTo>
                <a:lnTo>
                  <a:pt x="140" y="53"/>
                </a:lnTo>
                <a:lnTo>
                  <a:pt x="139" y="50"/>
                </a:lnTo>
                <a:lnTo>
                  <a:pt x="136" y="45"/>
                </a:lnTo>
                <a:lnTo>
                  <a:pt x="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n-ea"/>
              <a:cs typeface="+mn-cs"/>
            </a:endParaRPr>
          </a:p>
        </p:txBody>
      </p:sp>
      <p:sp>
        <p:nvSpPr>
          <p:cNvPr id="57" name="TextBox 56">
            <a:extLst>
              <a:ext uri="{FF2B5EF4-FFF2-40B4-BE49-F238E27FC236}">
                <a16:creationId xmlns:a16="http://schemas.microsoft.com/office/drawing/2014/main" id="{7E60069B-C05A-4912-ADCF-69EEDA553D98}"/>
              </a:ext>
            </a:extLst>
          </p:cNvPr>
          <p:cNvSpPr txBox="1">
            <a:spLocks/>
          </p:cNvSpPr>
          <p:nvPr/>
        </p:nvSpPr>
        <p:spPr>
          <a:xfrm>
            <a:off x="5503904" y="3360902"/>
            <a:ext cx="3353960" cy="161582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j-lt"/>
                <a:ea typeface="+mn-ea"/>
                <a:cs typeface="+mn-cs"/>
              </a:rPr>
              <a:t>Pilot Programs and Performance-based Rules</a:t>
            </a:r>
          </a:p>
          <a:p>
            <a:pPr lvl="0">
              <a:spcBef>
                <a:spcPts val="600"/>
              </a:spcBef>
              <a:spcAft>
                <a:spcPts val="300"/>
              </a:spcAft>
              <a:buSzPct val="100000"/>
              <a:defRPr/>
            </a:pPr>
            <a:r>
              <a:rPr lang="en-US" sz="1100" b="1" dirty="0">
                <a:solidFill>
                  <a:srgbClr val="0097A9"/>
                </a:solidFill>
              </a:rPr>
              <a:t>Congress should authorize DOT to lead a collaborative effort</a:t>
            </a:r>
            <a:r>
              <a:rPr lang="en-US" sz="1100" dirty="0"/>
              <a:t>, with support from industry, to d</a:t>
            </a:r>
            <a:r>
              <a:rPr lang="en-US" sz="1100" dirty="0">
                <a:solidFill>
                  <a:prstClr val="black"/>
                </a:solidFill>
                <a:latin typeface="+mj-lt"/>
              </a:rPr>
              <a:t>evelop pilot programs that can accelerate pipeline, storage, and LNG technology adoption based on performance-based rules to enhance public safety. </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cxnSp>
        <p:nvCxnSpPr>
          <p:cNvPr id="58" name="Straight Connector 57">
            <a:extLst>
              <a:ext uri="{FF2B5EF4-FFF2-40B4-BE49-F238E27FC236}">
                <a16:creationId xmlns:a16="http://schemas.microsoft.com/office/drawing/2014/main" id="{3D5C0A42-DFE2-4804-85EE-845383CE289D}"/>
              </a:ext>
            </a:extLst>
          </p:cNvPr>
          <p:cNvCxnSpPr>
            <a:cxnSpLocks/>
          </p:cNvCxnSpPr>
          <p:nvPr/>
        </p:nvCxnSpPr>
        <p:spPr>
          <a:xfrm>
            <a:off x="5593475" y="3851931"/>
            <a:ext cx="265176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04" name="Group 103">
            <a:extLst>
              <a:ext uri="{FF2B5EF4-FFF2-40B4-BE49-F238E27FC236}">
                <a16:creationId xmlns:a16="http://schemas.microsoft.com/office/drawing/2014/main" id="{BBA300BB-B7E1-42BD-BC36-AFA35531F4BF}"/>
              </a:ext>
            </a:extLst>
          </p:cNvPr>
          <p:cNvGrpSpPr>
            <a:grpSpLocks noChangeAspect="1"/>
          </p:cNvGrpSpPr>
          <p:nvPr/>
        </p:nvGrpSpPr>
        <p:grpSpPr>
          <a:xfrm>
            <a:off x="4892050" y="3443273"/>
            <a:ext cx="522288" cy="505007"/>
            <a:chOff x="4951414" y="1663700"/>
            <a:chExt cx="522288" cy="522288"/>
          </a:xfrm>
          <a:solidFill>
            <a:schemeClr val="tx1"/>
          </a:solidFill>
        </p:grpSpPr>
        <p:sp>
          <p:nvSpPr>
            <p:cNvPr id="105" name="Freeform 21">
              <a:extLst>
                <a:ext uri="{FF2B5EF4-FFF2-40B4-BE49-F238E27FC236}">
                  <a16:creationId xmlns:a16="http://schemas.microsoft.com/office/drawing/2014/main" id="{5AA25C61-8475-4E31-9280-570B691F04BB}"/>
                </a:ext>
              </a:extLst>
            </p:cNvPr>
            <p:cNvSpPr>
              <a:spLocks noEditPoints="1"/>
            </p:cNvSpPr>
            <p:nvPr/>
          </p:nvSpPr>
          <p:spPr bwMode="auto">
            <a:xfrm>
              <a:off x="4951414" y="1663700"/>
              <a:ext cx="522288" cy="522288"/>
            </a:xfrm>
            <a:custGeom>
              <a:avLst/>
              <a:gdLst>
                <a:gd name="T0" fmla="*/ 313 w 658"/>
                <a:gd name="T1" fmla="*/ 657 h 658"/>
                <a:gd name="T2" fmla="*/ 263 w 658"/>
                <a:gd name="T3" fmla="*/ 651 h 658"/>
                <a:gd name="T4" fmla="*/ 201 w 658"/>
                <a:gd name="T5" fmla="*/ 631 h 658"/>
                <a:gd name="T6" fmla="*/ 121 w 658"/>
                <a:gd name="T7" fmla="*/ 583 h 658"/>
                <a:gd name="T8" fmla="*/ 56 w 658"/>
                <a:gd name="T9" fmla="*/ 513 h 658"/>
                <a:gd name="T10" fmla="*/ 15 w 658"/>
                <a:gd name="T11" fmla="*/ 427 h 658"/>
                <a:gd name="T12" fmla="*/ 4 w 658"/>
                <a:gd name="T13" fmla="*/ 379 h 658"/>
                <a:gd name="T14" fmla="*/ 0 w 658"/>
                <a:gd name="T15" fmla="*/ 329 h 658"/>
                <a:gd name="T16" fmla="*/ 2 w 658"/>
                <a:gd name="T17" fmla="*/ 295 h 658"/>
                <a:gd name="T18" fmla="*/ 10 w 658"/>
                <a:gd name="T19" fmla="*/ 247 h 658"/>
                <a:gd name="T20" fmla="*/ 40 w 658"/>
                <a:gd name="T21" fmla="*/ 172 h 658"/>
                <a:gd name="T22" fmla="*/ 96 w 658"/>
                <a:gd name="T23" fmla="*/ 96 h 658"/>
                <a:gd name="T24" fmla="*/ 173 w 658"/>
                <a:gd name="T25" fmla="*/ 40 h 658"/>
                <a:gd name="T26" fmla="*/ 247 w 658"/>
                <a:gd name="T27" fmla="*/ 11 h 658"/>
                <a:gd name="T28" fmla="*/ 295 w 658"/>
                <a:gd name="T29" fmla="*/ 1 h 658"/>
                <a:gd name="T30" fmla="*/ 329 w 658"/>
                <a:gd name="T31" fmla="*/ 0 h 658"/>
                <a:gd name="T32" fmla="*/ 379 w 658"/>
                <a:gd name="T33" fmla="*/ 4 h 658"/>
                <a:gd name="T34" fmla="*/ 427 w 658"/>
                <a:gd name="T35" fmla="*/ 15 h 658"/>
                <a:gd name="T36" fmla="*/ 513 w 658"/>
                <a:gd name="T37" fmla="*/ 56 h 658"/>
                <a:gd name="T38" fmla="*/ 583 w 658"/>
                <a:gd name="T39" fmla="*/ 119 h 658"/>
                <a:gd name="T40" fmla="*/ 632 w 658"/>
                <a:gd name="T41" fmla="*/ 201 h 658"/>
                <a:gd name="T42" fmla="*/ 651 w 658"/>
                <a:gd name="T43" fmla="*/ 263 h 658"/>
                <a:gd name="T44" fmla="*/ 658 w 658"/>
                <a:gd name="T45" fmla="*/ 311 h 658"/>
                <a:gd name="T46" fmla="*/ 658 w 658"/>
                <a:gd name="T47" fmla="*/ 346 h 658"/>
                <a:gd name="T48" fmla="*/ 651 w 658"/>
                <a:gd name="T49" fmla="*/ 395 h 658"/>
                <a:gd name="T50" fmla="*/ 632 w 658"/>
                <a:gd name="T51" fmla="*/ 456 h 658"/>
                <a:gd name="T52" fmla="*/ 583 w 658"/>
                <a:gd name="T53" fmla="*/ 538 h 658"/>
                <a:gd name="T54" fmla="*/ 513 w 658"/>
                <a:gd name="T55" fmla="*/ 602 h 658"/>
                <a:gd name="T56" fmla="*/ 427 w 658"/>
                <a:gd name="T57" fmla="*/ 643 h 658"/>
                <a:gd name="T58" fmla="*/ 379 w 658"/>
                <a:gd name="T59" fmla="*/ 654 h 658"/>
                <a:gd name="T60" fmla="*/ 329 w 658"/>
                <a:gd name="T61" fmla="*/ 658 h 658"/>
                <a:gd name="T62" fmla="*/ 329 w 658"/>
                <a:gd name="T63" fmla="*/ 37 h 658"/>
                <a:gd name="T64" fmla="*/ 243 w 658"/>
                <a:gd name="T65" fmla="*/ 51 h 658"/>
                <a:gd name="T66" fmla="*/ 166 w 658"/>
                <a:gd name="T67" fmla="*/ 87 h 658"/>
                <a:gd name="T68" fmla="*/ 105 w 658"/>
                <a:gd name="T69" fmla="*/ 143 h 658"/>
                <a:gd name="T70" fmla="*/ 62 w 658"/>
                <a:gd name="T71" fmla="*/ 216 h 658"/>
                <a:gd name="T72" fmla="*/ 40 w 658"/>
                <a:gd name="T73" fmla="*/ 299 h 658"/>
                <a:gd name="T74" fmla="*/ 40 w 658"/>
                <a:gd name="T75" fmla="*/ 358 h 658"/>
                <a:gd name="T76" fmla="*/ 62 w 658"/>
                <a:gd name="T77" fmla="*/ 442 h 658"/>
                <a:gd name="T78" fmla="*/ 105 w 658"/>
                <a:gd name="T79" fmla="*/ 514 h 658"/>
                <a:gd name="T80" fmla="*/ 166 w 658"/>
                <a:gd name="T81" fmla="*/ 571 h 658"/>
                <a:gd name="T82" fmla="*/ 243 w 658"/>
                <a:gd name="T83" fmla="*/ 607 h 658"/>
                <a:gd name="T84" fmla="*/ 329 w 658"/>
                <a:gd name="T85" fmla="*/ 620 h 658"/>
                <a:gd name="T86" fmla="*/ 388 w 658"/>
                <a:gd name="T87" fmla="*/ 614 h 658"/>
                <a:gd name="T88" fmla="*/ 467 w 658"/>
                <a:gd name="T89" fmla="*/ 585 h 658"/>
                <a:gd name="T90" fmla="*/ 534 w 658"/>
                <a:gd name="T91" fmla="*/ 534 h 658"/>
                <a:gd name="T92" fmla="*/ 585 w 658"/>
                <a:gd name="T93" fmla="*/ 467 h 658"/>
                <a:gd name="T94" fmla="*/ 615 w 658"/>
                <a:gd name="T95" fmla="*/ 388 h 658"/>
                <a:gd name="T96" fmla="*/ 620 w 658"/>
                <a:gd name="T97" fmla="*/ 329 h 658"/>
                <a:gd name="T98" fmla="*/ 607 w 658"/>
                <a:gd name="T99" fmla="*/ 243 h 658"/>
                <a:gd name="T100" fmla="*/ 571 w 658"/>
                <a:gd name="T101" fmla="*/ 166 h 658"/>
                <a:gd name="T102" fmla="*/ 514 w 658"/>
                <a:gd name="T103" fmla="*/ 105 h 658"/>
                <a:gd name="T104" fmla="*/ 443 w 658"/>
                <a:gd name="T105" fmla="*/ 60 h 658"/>
                <a:gd name="T106" fmla="*/ 358 w 658"/>
                <a:gd name="T107" fmla="*/ 39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8">
                  <a:moveTo>
                    <a:pt x="329" y="658"/>
                  </a:moveTo>
                  <a:lnTo>
                    <a:pt x="329" y="658"/>
                  </a:lnTo>
                  <a:lnTo>
                    <a:pt x="313" y="657"/>
                  </a:lnTo>
                  <a:lnTo>
                    <a:pt x="295" y="655"/>
                  </a:lnTo>
                  <a:lnTo>
                    <a:pt x="279" y="654"/>
                  </a:lnTo>
                  <a:lnTo>
                    <a:pt x="263" y="651"/>
                  </a:lnTo>
                  <a:lnTo>
                    <a:pt x="247" y="647"/>
                  </a:lnTo>
                  <a:lnTo>
                    <a:pt x="232" y="643"/>
                  </a:lnTo>
                  <a:lnTo>
                    <a:pt x="201" y="631"/>
                  </a:lnTo>
                  <a:lnTo>
                    <a:pt x="173" y="618"/>
                  </a:lnTo>
                  <a:lnTo>
                    <a:pt x="145" y="602"/>
                  </a:lnTo>
                  <a:lnTo>
                    <a:pt x="121" y="583"/>
                  </a:lnTo>
                  <a:lnTo>
                    <a:pt x="96" y="561"/>
                  </a:lnTo>
                  <a:lnTo>
                    <a:pt x="75" y="538"/>
                  </a:lnTo>
                  <a:lnTo>
                    <a:pt x="56" y="513"/>
                  </a:lnTo>
                  <a:lnTo>
                    <a:pt x="40" y="486"/>
                  </a:lnTo>
                  <a:lnTo>
                    <a:pt x="27" y="456"/>
                  </a:lnTo>
                  <a:lnTo>
                    <a:pt x="15" y="427"/>
                  </a:lnTo>
                  <a:lnTo>
                    <a:pt x="10" y="411"/>
                  </a:lnTo>
                  <a:lnTo>
                    <a:pt x="6" y="395"/>
                  </a:lnTo>
                  <a:lnTo>
                    <a:pt x="4" y="379"/>
                  </a:lnTo>
                  <a:lnTo>
                    <a:pt x="2" y="362"/>
                  </a:lnTo>
                  <a:lnTo>
                    <a:pt x="1" y="346"/>
                  </a:lnTo>
                  <a:lnTo>
                    <a:pt x="0" y="329"/>
                  </a:lnTo>
                  <a:lnTo>
                    <a:pt x="0" y="329"/>
                  </a:lnTo>
                  <a:lnTo>
                    <a:pt x="1" y="311"/>
                  </a:lnTo>
                  <a:lnTo>
                    <a:pt x="2" y="295"/>
                  </a:lnTo>
                  <a:lnTo>
                    <a:pt x="4" y="279"/>
                  </a:lnTo>
                  <a:lnTo>
                    <a:pt x="6" y="263"/>
                  </a:lnTo>
                  <a:lnTo>
                    <a:pt x="10" y="247"/>
                  </a:lnTo>
                  <a:lnTo>
                    <a:pt x="15" y="231"/>
                  </a:lnTo>
                  <a:lnTo>
                    <a:pt x="27" y="201"/>
                  </a:lnTo>
                  <a:lnTo>
                    <a:pt x="40" y="172"/>
                  </a:lnTo>
                  <a:lnTo>
                    <a:pt x="56" y="145"/>
                  </a:lnTo>
                  <a:lnTo>
                    <a:pt x="75" y="119"/>
                  </a:lnTo>
                  <a:lnTo>
                    <a:pt x="96" y="96"/>
                  </a:lnTo>
                  <a:lnTo>
                    <a:pt x="121" y="75"/>
                  </a:lnTo>
                  <a:lnTo>
                    <a:pt x="145" y="56"/>
                  </a:lnTo>
                  <a:lnTo>
                    <a:pt x="173" y="40"/>
                  </a:lnTo>
                  <a:lnTo>
                    <a:pt x="201" y="25"/>
                  </a:lnTo>
                  <a:lnTo>
                    <a:pt x="232" y="15"/>
                  </a:lnTo>
                  <a:lnTo>
                    <a:pt x="247" y="11"/>
                  </a:lnTo>
                  <a:lnTo>
                    <a:pt x="263" y="6"/>
                  </a:lnTo>
                  <a:lnTo>
                    <a:pt x="279" y="4"/>
                  </a:lnTo>
                  <a:lnTo>
                    <a:pt x="295" y="1"/>
                  </a:lnTo>
                  <a:lnTo>
                    <a:pt x="313" y="1"/>
                  </a:lnTo>
                  <a:lnTo>
                    <a:pt x="329" y="0"/>
                  </a:lnTo>
                  <a:lnTo>
                    <a:pt x="329" y="0"/>
                  </a:lnTo>
                  <a:lnTo>
                    <a:pt x="346" y="1"/>
                  </a:lnTo>
                  <a:lnTo>
                    <a:pt x="362" y="1"/>
                  </a:lnTo>
                  <a:lnTo>
                    <a:pt x="379" y="4"/>
                  </a:lnTo>
                  <a:lnTo>
                    <a:pt x="396" y="6"/>
                  </a:lnTo>
                  <a:lnTo>
                    <a:pt x="411" y="11"/>
                  </a:lnTo>
                  <a:lnTo>
                    <a:pt x="427" y="15"/>
                  </a:lnTo>
                  <a:lnTo>
                    <a:pt x="456" y="25"/>
                  </a:lnTo>
                  <a:lnTo>
                    <a:pt x="486" y="40"/>
                  </a:lnTo>
                  <a:lnTo>
                    <a:pt x="513" y="56"/>
                  </a:lnTo>
                  <a:lnTo>
                    <a:pt x="538" y="75"/>
                  </a:lnTo>
                  <a:lnTo>
                    <a:pt x="561" y="96"/>
                  </a:lnTo>
                  <a:lnTo>
                    <a:pt x="583" y="119"/>
                  </a:lnTo>
                  <a:lnTo>
                    <a:pt x="601" y="145"/>
                  </a:lnTo>
                  <a:lnTo>
                    <a:pt x="618" y="172"/>
                  </a:lnTo>
                  <a:lnTo>
                    <a:pt x="632" y="201"/>
                  </a:lnTo>
                  <a:lnTo>
                    <a:pt x="643" y="231"/>
                  </a:lnTo>
                  <a:lnTo>
                    <a:pt x="647" y="247"/>
                  </a:lnTo>
                  <a:lnTo>
                    <a:pt x="651" y="263"/>
                  </a:lnTo>
                  <a:lnTo>
                    <a:pt x="654" y="279"/>
                  </a:lnTo>
                  <a:lnTo>
                    <a:pt x="657" y="295"/>
                  </a:lnTo>
                  <a:lnTo>
                    <a:pt x="658" y="311"/>
                  </a:lnTo>
                  <a:lnTo>
                    <a:pt x="658" y="329"/>
                  </a:lnTo>
                  <a:lnTo>
                    <a:pt x="658" y="329"/>
                  </a:lnTo>
                  <a:lnTo>
                    <a:pt x="658" y="346"/>
                  </a:lnTo>
                  <a:lnTo>
                    <a:pt x="657" y="362"/>
                  </a:lnTo>
                  <a:lnTo>
                    <a:pt x="654" y="379"/>
                  </a:lnTo>
                  <a:lnTo>
                    <a:pt x="651" y="395"/>
                  </a:lnTo>
                  <a:lnTo>
                    <a:pt x="647" y="411"/>
                  </a:lnTo>
                  <a:lnTo>
                    <a:pt x="643" y="427"/>
                  </a:lnTo>
                  <a:lnTo>
                    <a:pt x="632" y="456"/>
                  </a:lnTo>
                  <a:lnTo>
                    <a:pt x="618" y="486"/>
                  </a:lnTo>
                  <a:lnTo>
                    <a:pt x="601" y="513"/>
                  </a:lnTo>
                  <a:lnTo>
                    <a:pt x="583" y="538"/>
                  </a:lnTo>
                  <a:lnTo>
                    <a:pt x="561" y="561"/>
                  </a:lnTo>
                  <a:lnTo>
                    <a:pt x="538" y="583"/>
                  </a:lnTo>
                  <a:lnTo>
                    <a:pt x="513" y="602"/>
                  </a:lnTo>
                  <a:lnTo>
                    <a:pt x="486" y="618"/>
                  </a:lnTo>
                  <a:lnTo>
                    <a:pt x="456" y="631"/>
                  </a:lnTo>
                  <a:lnTo>
                    <a:pt x="427" y="643"/>
                  </a:lnTo>
                  <a:lnTo>
                    <a:pt x="411" y="647"/>
                  </a:lnTo>
                  <a:lnTo>
                    <a:pt x="396" y="651"/>
                  </a:lnTo>
                  <a:lnTo>
                    <a:pt x="379" y="654"/>
                  </a:lnTo>
                  <a:lnTo>
                    <a:pt x="362" y="655"/>
                  </a:lnTo>
                  <a:lnTo>
                    <a:pt x="346" y="657"/>
                  </a:lnTo>
                  <a:lnTo>
                    <a:pt x="329" y="658"/>
                  </a:lnTo>
                  <a:lnTo>
                    <a:pt x="329" y="658"/>
                  </a:lnTo>
                  <a:close/>
                  <a:moveTo>
                    <a:pt x="329" y="37"/>
                  </a:moveTo>
                  <a:lnTo>
                    <a:pt x="329" y="37"/>
                  </a:lnTo>
                  <a:lnTo>
                    <a:pt x="299" y="39"/>
                  </a:lnTo>
                  <a:lnTo>
                    <a:pt x="271" y="44"/>
                  </a:lnTo>
                  <a:lnTo>
                    <a:pt x="243" y="51"/>
                  </a:lnTo>
                  <a:lnTo>
                    <a:pt x="216" y="60"/>
                  </a:lnTo>
                  <a:lnTo>
                    <a:pt x="190" y="72"/>
                  </a:lnTo>
                  <a:lnTo>
                    <a:pt x="166" y="87"/>
                  </a:lnTo>
                  <a:lnTo>
                    <a:pt x="143" y="105"/>
                  </a:lnTo>
                  <a:lnTo>
                    <a:pt x="123" y="123"/>
                  </a:lnTo>
                  <a:lnTo>
                    <a:pt x="105" y="143"/>
                  </a:lnTo>
                  <a:lnTo>
                    <a:pt x="88" y="166"/>
                  </a:lnTo>
                  <a:lnTo>
                    <a:pt x="74" y="191"/>
                  </a:lnTo>
                  <a:lnTo>
                    <a:pt x="62" y="216"/>
                  </a:lnTo>
                  <a:lnTo>
                    <a:pt x="51" y="243"/>
                  </a:lnTo>
                  <a:lnTo>
                    <a:pt x="44" y="270"/>
                  </a:lnTo>
                  <a:lnTo>
                    <a:pt x="40" y="299"/>
                  </a:lnTo>
                  <a:lnTo>
                    <a:pt x="37" y="329"/>
                  </a:lnTo>
                  <a:lnTo>
                    <a:pt x="37" y="329"/>
                  </a:lnTo>
                  <a:lnTo>
                    <a:pt x="40" y="358"/>
                  </a:lnTo>
                  <a:lnTo>
                    <a:pt x="44" y="388"/>
                  </a:lnTo>
                  <a:lnTo>
                    <a:pt x="51" y="415"/>
                  </a:lnTo>
                  <a:lnTo>
                    <a:pt x="62" y="442"/>
                  </a:lnTo>
                  <a:lnTo>
                    <a:pt x="74" y="467"/>
                  </a:lnTo>
                  <a:lnTo>
                    <a:pt x="88" y="491"/>
                  </a:lnTo>
                  <a:lnTo>
                    <a:pt x="105" y="514"/>
                  </a:lnTo>
                  <a:lnTo>
                    <a:pt x="123" y="534"/>
                  </a:lnTo>
                  <a:lnTo>
                    <a:pt x="143" y="553"/>
                  </a:lnTo>
                  <a:lnTo>
                    <a:pt x="166" y="571"/>
                  </a:lnTo>
                  <a:lnTo>
                    <a:pt x="190" y="585"/>
                  </a:lnTo>
                  <a:lnTo>
                    <a:pt x="216" y="597"/>
                  </a:lnTo>
                  <a:lnTo>
                    <a:pt x="243" y="607"/>
                  </a:lnTo>
                  <a:lnTo>
                    <a:pt x="271" y="614"/>
                  </a:lnTo>
                  <a:lnTo>
                    <a:pt x="299" y="619"/>
                  </a:lnTo>
                  <a:lnTo>
                    <a:pt x="329" y="620"/>
                  </a:lnTo>
                  <a:lnTo>
                    <a:pt x="329" y="620"/>
                  </a:lnTo>
                  <a:lnTo>
                    <a:pt x="358" y="619"/>
                  </a:lnTo>
                  <a:lnTo>
                    <a:pt x="388" y="614"/>
                  </a:lnTo>
                  <a:lnTo>
                    <a:pt x="416" y="607"/>
                  </a:lnTo>
                  <a:lnTo>
                    <a:pt x="443" y="597"/>
                  </a:lnTo>
                  <a:lnTo>
                    <a:pt x="467" y="585"/>
                  </a:lnTo>
                  <a:lnTo>
                    <a:pt x="491" y="571"/>
                  </a:lnTo>
                  <a:lnTo>
                    <a:pt x="514" y="553"/>
                  </a:lnTo>
                  <a:lnTo>
                    <a:pt x="534" y="534"/>
                  </a:lnTo>
                  <a:lnTo>
                    <a:pt x="553" y="514"/>
                  </a:lnTo>
                  <a:lnTo>
                    <a:pt x="571" y="491"/>
                  </a:lnTo>
                  <a:lnTo>
                    <a:pt x="585" y="467"/>
                  </a:lnTo>
                  <a:lnTo>
                    <a:pt x="597" y="442"/>
                  </a:lnTo>
                  <a:lnTo>
                    <a:pt x="607" y="415"/>
                  </a:lnTo>
                  <a:lnTo>
                    <a:pt x="615" y="388"/>
                  </a:lnTo>
                  <a:lnTo>
                    <a:pt x="619" y="358"/>
                  </a:lnTo>
                  <a:lnTo>
                    <a:pt x="620" y="329"/>
                  </a:lnTo>
                  <a:lnTo>
                    <a:pt x="620" y="329"/>
                  </a:lnTo>
                  <a:lnTo>
                    <a:pt x="619" y="299"/>
                  </a:lnTo>
                  <a:lnTo>
                    <a:pt x="615" y="270"/>
                  </a:lnTo>
                  <a:lnTo>
                    <a:pt x="607" y="243"/>
                  </a:lnTo>
                  <a:lnTo>
                    <a:pt x="597" y="216"/>
                  </a:lnTo>
                  <a:lnTo>
                    <a:pt x="585" y="191"/>
                  </a:lnTo>
                  <a:lnTo>
                    <a:pt x="571" y="166"/>
                  </a:lnTo>
                  <a:lnTo>
                    <a:pt x="553" y="143"/>
                  </a:lnTo>
                  <a:lnTo>
                    <a:pt x="534" y="123"/>
                  </a:lnTo>
                  <a:lnTo>
                    <a:pt x="514" y="105"/>
                  </a:lnTo>
                  <a:lnTo>
                    <a:pt x="491" y="87"/>
                  </a:lnTo>
                  <a:lnTo>
                    <a:pt x="467" y="72"/>
                  </a:lnTo>
                  <a:lnTo>
                    <a:pt x="443" y="60"/>
                  </a:lnTo>
                  <a:lnTo>
                    <a:pt x="416" y="51"/>
                  </a:lnTo>
                  <a:lnTo>
                    <a:pt x="388" y="44"/>
                  </a:lnTo>
                  <a:lnTo>
                    <a:pt x="358" y="39"/>
                  </a:lnTo>
                  <a:lnTo>
                    <a:pt x="329" y="37"/>
                  </a:lnTo>
                  <a:lnTo>
                    <a:pt x="329"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106" name="Freeform 179">
              <a:extLst>
                <a:ext uri="{FF2B5EF4-FFF2-40B4-BE49-F238E27FC236}">
                  <a16:creationId xmlns:a16="http://schemas.microsoft.com/office/drawing/2014/main" id="{C2FFA6F9-91B6-488E-A957-27CE4B45C57A}"/>
                </a:ext>
              </a:extLst>
            </p:cNvPr>
            <p:cNvSpPr>
              <a:spLocks/>
            </p:cNvSpPr>
            <p:nvPr/>
          </p:nvSpPr>
          <p:spPr bwMode="auto">
            <a:xfrm>
              <a:off x="5172076" y="1911350"/>
              <a:ext cx="61913" cy="100013"/>
            </a:xfrm>
            <a:custGeom>
              <a:avLst/>
              <a:gdLst>
                <a:gd name="T0" fmla="*/ 72 w 78"/>
                <a:gd name="T1" fmla="*/ 0 h 127"/>
                <a:gd name="T2" fmla="*/ 4 w 78"/>
                <a:gd name="T3" fmla="*/ 0 h 127"/>
                <a:gd name="T4" fmla="*/ 4 w 78"/>
                <a:gd name="T5" fmla="*/ 0 h 127"/>
                <a:gd name="T6" fmla="*/ 1 w 78"/>
                <a:gd name="T7" fmla="*/ 2 h 127"/>
                <a:gd name="T8" fmla="*/ 0 w 78"/>
                <a:gd name="T9" fmla="*/ 6 h 127"/>
                <a:gd name="T10" fmla="*/ 0 w 78"/>
                <a:gd name="T11" fmla="*/ 123 h 127"/>
                <a:gd name="T12" fmla="*/ 0 w 78"/>
                <a:gd name="T13" fmla="*/ 123 h 127"/>
                <a:gd name="T14" fmla="*/ 1 w 78"/>
                <a:gd name="T15" fmla="*/ 125 h 127"/>
                <a:gd name="T16" fmla="*/ 4 w 78"/>
                <a:gd name="T17" fmla="*/ 127 h 127"/>
                <a:gd name="T18" fmla="*/ 72 w 78"/>
                <a:gd name="T19" fmla="*/ 127 h 127"/>
                <a:gd name="T20" fmla="*/ 72 w 78"/>
                <a:gd name="T21" fmla="*/ 127 h 127"/>
                <a:gd name="T22" fmla="*/ 76 w 78"/>
                <a:gd name="T23" fmla="*/ 125 h 127"/>
                <a:gd name="T24" fmla="*/ 78 w 78"/>
                <a:gd name="T25" fmla="*/ 123 h 127"/>
                <a:gd name="T26" fmla="*/ 78 w 78"/>
                <a:gd name="T27" fmla="*/ 6 h 127"/>
                <a:gd name="T28" fmla="*/ 78 w 78"/>
                <a:gd name="T29" fmla="*/ 6 h 127"/>
                <a:gd name="T30" fmla="*/ 76 w 78"/>
                <a:gd name="T31" fmla="*/ 2 h 127"/>
                <a:gd name="T32" fmla="*/ 72 w 78"/>
                <a:gd name="T33" fmla="*/ 0 h 127"/>
                <a:gd name="T34" fmla="*/ 72 w 78"/>
                <a:gd name="T35"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127">
                  <a:moveTo>
                    <a:pt x="72" y="0"/>
                  </a:moveTo>
                  <a:lnTo>
                    <a:pt x="4" y="0"/>
                  </a:lnTo>
                  <a:lnTo>
                    <a:pt x="4" y="0"/>
                  </a:lnTo>
                  <a:lnTo>
                    <a:pt x="1" y="2"/>
                  </a:lnTo>
                  <a:lnTo>
                    <a:pt x="0" y="6"/>
                  </a:lnTo>
                  <a:lnTo>
                    <a:pt x="0" y="123"/>
                  </a:lnTo>
                  <a:lnTo>
                    <a:pt x="0" y="123"/>
                  </a:lnTo>
                  <a:lnTo>
                    <a:pt x="1" y="125"/>
                  </a:lnTo>
                  <a:lnTo>
                    <a:pt x="4" y="127"/>
                  </a:lnTo>
                  <a:lnTo>
                    <a:pt x="72" y="127"/>
                  </a:lnTo>
                  <a:lnTo>
                    <a:pt x="72" y="127"/>
                  </a:lnTo>
                  <a:lnTo>
                    <a:pt x="76" y="125"/>
                  </a:lnTo>
                  <a:lnTo>
                    <a:pt x="78" y="123"/>
                  </a:lnTo>
                  <a:lnTo>
                    <a:pt x="78" y="6"/>
                  </a:lnTo>
                  <a:lnTo>
                    <a:pt x="78" y="6"/>
                  </a:lnTo>
                  <a:lnTo>
                    <a:pt x="76" y="2"/>
                  </a:lnTo>
                  <a:lnTo>
                    <a:pt x="72" y="0"/>
                  </a:lnTo>
                  <a:lnTo>
                    <a:pt x="7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107" name="Freeform 180">
              <a:extLst>
                <a:ext uri="{FF2B5EF4-FFF2-40B4-BE49-F238E27FC236}">
                  <a16:creationId xmlns:a16="http://schemas.microsoft.com/office/drawing/2014/main" id="{A4E577A6-88D3-4830-9689-79D4FE572D1C}"/>
                </a:ext>
              </a:extLst>
            </p:cNvPr>
            <p:cNvSpPr>
              <a:spLocks/>
            </p:cNvSpPr>
            <p:nvPr/>
          </p:nvSpPr>
          <p:spPr bwMode="auto">
            <a:xfrm>
              <a:off x="5094288" y="1957388"/>
              <a:ext cx="61913" cy="53975"/>
            </a:xfrm>
            <a:custGeom>
              <a:avLst/>
              <a:gdLst>
                <a:gd name="T0" fmla="*/ 74 w 78"/>
                <a:gd name="T1" fmla="*/ 0 h 68"/>
                <a:gd name="T2" fmla="*/ 5 w 78"/>
                <a:gd name="T3" fmla="*/ 0 h 68"/>
                <a:gd name="T4" fmla="*/ 5 w 78"/>
                <a:gd name="T5" fmla="*/ 0 h 68"/>
                <a:gd name="T6" fmla="*/ 1 w 78"/>
                <a:gd name="T7" fmla="*/ 2 h 68"/>
                <a:gd name="T8" fmla="*/ 0 w 78"/>
                <a:gd name="T9" fmla="*/ 5 h 68"/>
                <a:gd name="T10" fmla="*/ 0 w 78"/>
                <a:gd name="T11" fmla="*/ 64 h 68"/>
                <a:gd name="T12" fmla="*/ 0 w 78"/>
                <a:gd name="T13" fmla="*/ 64 h 68"/>
                <a:gd name="T14" fmla="*/ 1 w 78"/>
                <a:gd name="T15" fmla="*/ 66 h 68"/>
                <a:gd name="T16" fmla="*/ 5 w 78"/>
                <a:gd name="T17" fmla="*/ 68 h 68"/>
                <a:gd name="T18" fmla="*/ 74 w 78"/>
                <a:gd name="T19" fmla="*/ 68 h 68"/>
                <a:gd name="T20" fmla="*/ 74 w 78"/>
                <a:gd name="T21" fmla="*/ 68 h 68"/>
                <a:gd name="T22" fmla="*/ 76 w 78"/>
                <a:gd name="T23" fmla="*/ 66 h 68"/>
                <a:gd name="T24" fmla="*/ 78 w 78"/>
                <a:gd name="T25" fmla="*/ 64 h 68"/>
                <a:gd name="T26" fmla="*/ 78 w 78"/>
                <a:gd name="T27" fmla="*/ 5 h 68"/>
                <a:gd name="T28" fmla="*/ 78 w 78"/>
                <a:gd name="T29" fmla="*/ 5 h 68"/>
                <a:gd name="T30" fmla="*/ 76 w 78"/>
                <a:gd name="T31" fmla="*/ 2 h 68"/>
                <a:gd name="T32" fmla="*/ 74 w 78"/>
                <a:gd name="T33" fmla="*/ 0 h 68"/>
                <a:gd name="T34" fmla="*/ 74 w 78"/>
                <a:gd name="T35"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8">
                  <a:moveTo>
                    <a:pt x="74" y="0"/>
                  </a:moveTo>
                  <a:lnTo>
                    <a:pt x="5" y="0"/>
                  </a:lnTo>
                  <a:lnTo>
                    <a:pt x="5" y="0"/>
                  </a:lnTo>
                  <a:lnTo>
                    <a:pt x="1" y="2"/>
                  </a:lnTo>
                  <a:lnTo>
                    <a:pt x="0" y="5"/>
                  </a:lnTo>
                  <a:lnTo>
                    <a:pt x="0" y="64"/>
                  </a:lnTo>
                  <a:lnTo>
                    <a:pt x="0" y="64"/>
                  </a:lnTo>
                  <a:lnTo>
                    <a:pt x="1" y="66"/>
                  </a:lnTo>
                  <a:lnTo>
                    <a:pt x="5" y="68"/>
                  </a:lnTo>
                  <a:lnTo>
                    <a:pt x="74" y="68"/>
                  </a:lnTo>
                  <a:lnTo>
                    <a:pt x="74" y="68"/>
                  </a:lnTo>
                  <a:lnTo>
                    <a:pt x="76" y="66"/>
                  </a:lnTo>
                  <a:lnTo>
                    <a:pt x="78" y="64"/>
                  </a:lnTo>
                  <a:lnTo>
                    <a:pt x="78" y="5"/>
                  </a:lnTo>
                  <a:lnTo>
                    <a:pt x="78" y="5"/>
                  </a:lnTo>
                  <a:lnTo>
                    <a:pt x="76" y="2"/>
                  </a:lnTo>
                  <a:lnTo>
                    <a:pt x="74" y="0"/>
                  </a:lnTo>
                  <a:lnTo>
                    <a:pt x="7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sp>
          <p:nvSpPr>
            <p:cNvPr id="108" name="Freeform 181">
              <a:extLst>
                <a:ext uri="{FF2B5EF4-FFF2-40B4-BE49-F238E27FC236}">
                  <a16:creationId xmlns:a16="http://schemas.microsoft.com/office/drawing/2014/main" id="{73F50FBC-F726-4398-B8D1-600E1B46FE7A}"/>
                </a:ext>
              </a:extLst>
            </p:cNvPr>
            <p:cNvSpPr>
              <a:spLocks/>
            </p:cNvSpPr>
            <p:nvPr/>
          </p:nvSpPr>
          <p:spPr bwMode="auto">
            <a:xfrm>
              <a:off x="5227638" y="1795463"/>
              <a:ext cx="106363" cy="215900"/>
            </a:xfrm>
            <a:custGeom>
              <a:avLst/>
              <a:gdLst>
                <a:gd name="T0" fmla="*/ 135 w 136"/>
                <a:gd name="T1" fmla="*/ 89 h 272"/>
                <a:gd name="T2" fmla="*/ 71 w 136"/>
                <a:gd name="T3" fmla="*/ 2 h 272"/>
                <a:gd name="T4" fmla="*/ 71 w 136"/>
                <a:gd name="T5" fmla="*/ 2 h 272"/>
                <a:gd name="T6" fmla="*/ 70 w 136"/>
                <a:gd name="T7" fmla="*/ 0 h 272"/>
                <a:gd name="T8" fmla="*/ 67 w 136"/>
                <a:gd name="T9" fmla="*/ 0 h 272"/>
                <a:gd name="T10" fmla="*/ 66 w 136"/>
                <a:gd name="T11" fmla="*/ 0 h 272"/>
                <a:gd name="T12" fmla="*/ 63 w 136"/>
                <a:gd name="T13" fmla="*/ 2 h 272"/>
                <a:gd name="T14" fmla="*/ 0 w 136"/>
                <a:gd name="T15" fmla="*/ 89 h 272"/>
                <a:gd name="T16" fmla="*/ 0 w 136"/>
                <a:gd name="T17" fmla="*/ 89 h 272"/>
                <a:gd name="T18" fmla="*/ 0 w 136"/>
                <a:gd name="T19" fmla="*/ 92 h 272"/>
                <a:gd name="T20" fmla="*/ 0 w 136"/>
                <a:gd name="T21" fmla="*/ 94 h 272"/>
                <a:gd name="T22" fmla="*/ 0 w 136"/>
                <a:gd name="T23" fmla="*/ 94 h 272"/>
                <a:gd name="T24" fmla="*/ 2 w 136"/>
                <a:gd name="T25" fmla="*/ 96 h 272"/>
                <a:gd name="T26" fmla="*/ 4 w 136"/>
                <a:gd name="T27" fmla="*/ 97 h 272"/>
                <a:gd name="T28" fmla="*/ 28 w 136"/>
                <a:gd name="T29" fmla="*/ 97 h 272"/>
                <a:gd name="T30" fmla="*/ 28 w 136"/>
                <a:gd name="T31" fmla="*/ 268 h 272"/>
                <a:gd name="T32" fmla="*/ 28 w 136"/>
                <a:gd name="T33" fmla="*/ 268 h 272"/>
                <a:gd name="T34" fmla="*/ 30 w 136"/>
                <a:gd name="T35" fmla="*/ 270 h 272"/>
                <a:gd name="T36" fmla="*/ 34 w 136"/>
                <a:gd name="T37" fmla="*/ 272 h 272"/>
                <a:gd name="T38" fmla="*/ 102 w 136"/>
                <a:gd name="T39" fmla="*/ 272 h 272"/>
                <a:gd name="T40" fmla="*/ 102 w 136"/>
                <a:gd name="T41" fmla="*/ 272 h 272"/>
                <a:gd name="T42" fmla="*/ 105 w 136"/>
                <a:gd name="T43" fmla="*/ 270 h 272"/>
                <a:gd name="T44" fmla="*/ 106 w 136"/>
                <a:gd name="T45" fmla="*/ 268 h 272"/>
                <a:gd name="T46" fmla="*/ 106 w 136"/>
                <a:gd name="T47" fmla="*/ 97 h 272"/>
                <a:gd name="T48" fmla="*/ 131 w 136"/>
                <a:gd name="T49" fmla="*/ 97 h 272"/>
                <a:gd name="T50" fmla="*/ 131 w 136"/>
                <a:gd name="T51" fmla="*/ 97 h 272"/>
                <a:gd name="T52" fmla="*/ 133 w 136"/>
                <a:gd name="T53" fmla="*/ 96 h 272"/>
                <a:gd name="T54" fmla="*/ 136 w 136"/>
                <a:gd name="T55" fmla="*/ 94 h 272"/>
                <a:gd name="T56" fmla="*/ 136 w 136"/>
                <a:gd name="T57" fmla="*/ 94 h 272"/>
                <a:gd name="T58" fmla="*/ 136 w 136"/>
                <a:gd name="T59" fmla="*/ 92 h 272"/>
                <a:gd name="T60" fmla="*/ 135 w 136"/>
                <a:gd name="T61" fmla="*/ 89 h 272"/>
                <a:gd name="T62" fmla="*/ 135 w 136"/>
                <a:gd name="T63" fmla="*/ 8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272">
                  <a:moveTo>
                    <a:pt x="135" y="89"/>
                  </a:moveTo>
                  <a:lnTo>
                    <a:pt x="71" y="2"/>
                  </a:lnTo>
                  <a:lnTo>
                    <a:pt x="71" y="2"/>
                  </a:lnTo>
                  <a:lnTo>
                    <a:pt x="70" y="0"/>
                  </a:lnTo>
                  <a:lnTo>
                    <a:pt x="67" y="0"/>
                  </a:lnTo>
                  <a:lnTo>
                    <a:pt x="66" y="0"/>
                  </a:lnTo>
                  <a:lnTo>
                    <a:pt x="63" y="2"/>
                  </a:lnTo>
                  <a:lnTo>
                    <a:pt x="0" y="89"/>
                  </a:lnTo>
                  <a:lnTo>
                    <a:pt x="0" y="89"/>
                  </a:lnTo>
                  <a:lnTo>
                    <a:pt x="0" y="92"/>
                  </a:lnTo>
                  <a:lnTo>
                    <a:pt x="0" y="94"/>
                  </a:lnTo>
                  <a:lnTo>
                    <a:pt x="0" y="94"/>
                  </a:lnTo>
                  <a:lnTo>
                    <a:pt x="2" y="96"/>
                  </a:lnTo>
                  <a:lnTo>
                    <a:pt x="4" y="97"/>
                  </a:lnTo>
                  <a:lnTo>
                    <a:pt x="28" y="97"/>
                  </a:lnTo>
                  <a:lnTo>
                    <a:pt x="28" y="268"/>
                  </a:lnTo>
                  <a:lnTo>
                    <a:pt x="28" y="268"/>
                  </a:lnTo>
                  <a:lnTo>
                    <a:pt x="30" y="270"/>
                  </a:lnTo>
                  <a:lnTo>
                    <a:pt x="34" y="272"/>
                  </a:lnTo>
                  <a:lnTo>
                    <a:pt x="102" y="272"/>
                  </a:lnTo>
                  <a:lnTo>
                    <a:pt x="102" y="272"/>
                  </a:lnTo>
                  <a:lnTo>
                    <a:pt x="105" y="270"/>
                  </a:lnTo>
                  <a:lnTo>
                    <a:pt x="106" y="268"/>
                  </a:lnTo>
                  <a:lnTo>
                    <a:pt x="106" y="97"/>
                  </a:lnTo>
                  <a:lnTo>
                    <a:pt x="131" y="97"/>
                  </a:lnTo>
                  <a:lnTo>
                    <a:pt x="131" y="97"/>
                  </a:lnTo>
                  <a:lnTo>
                    <a:pt x="133" y="96"/>
                  </a:lnTo>
                  <a:lnTo>
                    <a:pt x="136" y="94"/>
                  </a:lnTo>
                  <a:lnTo>
                    <a:pt x="136" y="94"/>
                  </a:lnTo>
                  <a:lnTo>
                    <a:pt x="136" y="92"/>
                  </a:lnTo>
                  <a:lnTo>
                    <a:pt x="135" y="89"/>
                  </a:lnTo>
                  <a:lnTo>
                    <a:pt x="135"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a typeface="+mn-ea"/>
                <a:cs typeface="+mn-cs"/>
              </a:endParaRPr>
            </a:p>
          </p:txBody>
        </p:sp>
      </p:grpSp>
      <p:cxnSp>
        <p:nvCxnSpPr>
          <p:cNvPr id="13" name="Straight Connector 12">
            <a:extLst>
              <a:ext uri="{FF2B5EF4-FFF2-40B4-BE49-F238E27FC236}">
                <a16:creationId xmlns:a16="http://schemas.microsoft.com/office/drawing/2014/main" id="{DE8EDB0F-0F6B-4767-AFD8-49C1B431D8CB}"/>
              </a:ext>
            </a:extLst>
          </p:cNvPr>
          <p:cNvCxnSpPr/>
          <p:nvPr/>
        </p:nvCxnSpPr>
        <p:spPr>
          <a:xfrm>
            <a:off x="987560" y="2301115"/>
            <a:ext cx="265176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88" name="Group 1012">
            <a:extLst>
              <a:ext uri="{FF2B5EF4-FFF2-40B4-BE49-F238E27FC236}">
                <a16:creationId xmlns:a16="http://schemas.microsoft.com/office/drawing/2014/main" id="{20C66F8D-9A32-4872-A0EE-55A6B8B7EEE5}"/>
              </a:ext>
            </a:extLst>
          </p:cNvPr>
          <p:cNvGrpSpPr>
            <a:grpSpLocks noChangeAspect="1"/>
          </p:cNvGrpSpPr>
          <p:nvPr/>
        </p:nvGrpSpPr>
        <p:grpSpPr bwMode="auto">
          <a:xfrm>
            <a:off x="286135" y="2091044"/>
            <a:ext cx="522288" cy="522288"/>
            <a:chOff x="1878" y="3998"/>
            <a:chExt cx="340" cy="340"/>
          </a:xfrm>
          <a:solidFill>
            <a:schemeClr val="tx1"/>
          </a:solidFill>
        </p:grpSpPr>
        <p:sp>
          <p:nvSpPr>
            <p:cNvPr id="92" name="Freeform 1013">
              <a:extLst>
                <a:ext uri="{FF2B5EF4-FFF2-40B4-BE49-F238E27FC236}">
                  <a16:creationId xmlns:a16="http://schemas.microsoft.com/office/drawing/2014/main" id="{355AB6A8-D504-4F12-AE22-0DCA59429894}"/>
                </a:ext>
              </a:extLst>
            </p:cNvPr>
            <p:cNvSpPr>
              <a:spLocks noEditPoints="1"/>
            </p:cNvSpPr>
            <p:nvPr/>
          </p:nvSpPr>
          <p:spPr bwMode="auto">
            <a:xfrm>
              <a:off x="1955" y="4068"/>
              <a:ext cx="186" cy="192"/>
            </a:xfrm>
            <a:custGeom>
              <a:avLst/>
              <a:gdLst>
                <a:gd name="T0" fmla="*/ 212 w 280"/>
                <a:gd name="T1" fmla="*/ 0 h 288"/>
                <a:gd name="T2" fmla="*/ 178 w 280"/>
                <a:gd name="T3" fmla="*/ 14 h 288"/>
                <a:gd name="T4" fmla="*/ 162 w 280"/>
                <a:gd name="T5" fmla="*/ 101 h 288"/>
                <a:gd name="T6" fmla="*/ 188 w 280"/>
                <a:gd name="T7" fmla="*/ 178 h 288"/>
                <a:gd name="T8" fmla="*/ 261 w 280"/>
                <a:gd name="T9" fmla="*/ 196 h 288"/>
                <a:gd name="T10" fmla="*/ 271 w 280"/>
                <a:gd name="T11" fmla="*/ 189 h 288"/>
                <a:gd name="T12" fmla="*/ 280 w 280"/>
                <a:gd name="T13" fmla="*/ 83 h 288"/>
                <a:gd name="T14" fmla="*/ 196 w 280"/>
                <a:gd name="T15" fmla="*/ 157 h 288"/>
                <a:gd name="T16" fmla="*/ 194 w 280"/>
                <a:gd name="T17" fmla="*/ 29 h 288"/>
                <a:gd name="T18" fmla="*/ 212 w 280"/>
                <a:gd name="T19" fmla="*/ 22 h 288"/>
                <a:gd name="T20" fmla="*/ 253 w 280"/>
                <a:gd name="T21" fmla="*/ 171 h 288"/>
                <a:gd name="T22" fmla="*/ 177 w 280"/>
                <a:gd name="T23" fmla="*/ 208 h 288"/>
                <a:gd name="T24" fmla="*/ 209 w 280"/>
                <a:gd name="T25" fmla="*/ 288 h 288"/>
                <a:gd name="T26" fmla="*/ 241 w 280"/>
                <a:gd name="T27" fmla="*/ 280 h 288"/>
                <a:gd name="T28" fmla="*/ 260 w 280"/>
                <a:gd name="T29" fmla="*/ 231 h 288"/>
                <a:gd name="T30" fmla="*/ 188 w 280"/>
                <a:gd name="T31" fmla="*/ 199 h 288"/>
                <a:gd name="T32" fmla="*/ 228 w 280"/>
                <a:gd name="T33" fmla="*/ 263 h 288"/>
                <a:gd name="T34" fmla="*/ 194 w 280"/>
                <a:gd name="T35" fmla="*/ 243 h 288"/>
                <a:gd name="T36" fmla="*/ 238 w 280"/>
                <a:gd name="T37" fmla="*/ 232 h 288"/>
                <a:gd name="T38" fmla="*/ 69 w 280"/>
                <a:gd name="T39" fmla="*/ 0 h 288"/>
                <a:gd name="T40" fmla="*/ 0 w 280"/>
                <a:gd name="T41" fmla="*/ 83 h 288"/>
                <a:gd name="T42" fmla="*/ 9 w 280"/>
                <a:gd name="T43" fmla="*/ 188 h 288"/>
                <a:gd name="T44" fmla="*/ 20 w 280"/>
                <a:gd name="T45" fmla="*/ 196 h 288"/>
                <a:gd name="T46" fmla="*/ 92 w 280"/>
                <a:gd name="T47" fmla="*/ 178 h 288"/>
                <a:gd name="T48" fmla="*/ 119 w 280"/>
                <a:gd name="T49" fmla="*/ 101 h 288"/>
                <a:gd name="T50" fmla="*/ 102 w 280"/>
                <a:gd name="T51" fmla="*/ 14 h 288"/>
                <a:gd name="T52" fmla="*/ 98 w 280"/>
                <a:gd name="T53" fmla="*/ 96 h 288"/>
                <a:gd name="T54" fmla="*/ 28 w 280"/>
                <a:gd name="T55" fmla="*/ 171 h 288"/>
                <a:gd name="T56" fmla="*/ 69 w 280"/>
                <a:gd name="T57" fmla="*/ 22 h 288"/>
                <a:gd name="T58" fmla="*/ 86 w 280"/>
                <a:gd name="T59" fmla="*/ 29 h 288"/>
                <a:gd name="T60" fmla="*/ 103 w 280"/>
                <a:gd name="T61" fmla="*/ 208 h 288"/>
                <a:gd name="T62" fmla="*/ 22 w 280"/>
                <a:gd name="T63" fmla="*/ 223 h 288"/>
                <a:gd name="T64" fmla="*/ 23 w 280"/>
                <a:gd name="T65" fmla="*/ 252 h 288"/>
                <a:gd name="T66" fmla="*/ 66 w 280"/>
                <a:gd name="T67" fmla="*/ 288 h 288"/>
                <a:gd name="T68" fmla="*/ 100 w 280"/>
                <a:gd name="T69" fmla="*/ 271 h 288"/>
                <a:gd name="T70" fmla="*/ 103 w 280"/>
                <a:gd name="T71" fmla="*/ 208 h 288"/>
                <a:gd name="T72" fmla="*/ 69 w 280"/>
                <a:gd name="T73" fmla="*/ 267 h 288"/>
                <a:gd name="T74" fmla="*/ 45 w 280"/>
                <a:gd name="T75" fmla="*/ 249 h 288"/>
                <a:gd name="T76" fmla="*/ 84 w 280"/>
                <a:gd name="T77" fmla="*/ 220 h 288"/>
                <a:gd name="T78" fmla="*/ 83 w 280"/>
                <a:gd name="T79" fmla="*/ 25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 h="288">
                  <a:moveTo>
                    <a:pt x="280" y="83"/>
                  </a:moveTo>
                  <a:cubicBezTo>
                    <a:pt x="280" y="79"/>
                    <a:pt x="271" y="0"/>
                    <a:pt x="212" y="0"/>
                  </a:cubicBezTo>
                  <a:cubicBezTo>
                    <a:pt x="212" y="0"/>
                    <a:pt x="212" y="0"/>
                    <a:pt x="212" y="0"/>
                  </a:cubicBezTo>
                  <a:cubicBezTo>
                    <a:pt x="198" y="0"/>
                    <a:pt x="187" y="5"/>
                    <a:pt x="178" y="14"/>
                  </a:cubicBezTo>
                  <a:cubicBezTo>
                    <a:pt x="155" y="41"/>
                    <a:pt x="161" y="93"/>
                    <a:pt x="161" y="99"/>
                  </a:cubicBezTo>
                  <a:cubicBezTo>
                    <a:pt x="161" y="100"/>
                    <a:pt x="162" y="100"/>
                    <a:pt x="162" y="101"/>
                  </a:cubicBezTo>
                  <a:cubicBezTo>
                    <a:pt x="165" y="115"/>
                    <a:pt x="177" y="169"/>
                    <a:pt x="177" y="170"/>
                  </a:cubicBezTo>
                  <a:cubicBezTo>
                    <a:pt x="178" y="175"/>
                    <a:pt x="183" y="179"/>
                    <a:pt x="188" y="178"/>
                  </a:cubicBezTo>
                  <a:cubicBezTo>
                    <a:pt x="206" y="177"/>
                    <a:pt x="244" y="190"/>
                    <a:pt x="257" y="195"/>
                  </a:cubicBezTo>
                  <a:cubicBezTo>
                    <a:pt x="258" y="196"/>
                    <a:pt x="260" y="196"/>
                    <a:pt x="261" y="196"/>
                  </a:cubicBezTo>
                  <a:cubicBezTo>
                    <a:pt x="263" y="196"/>
                    <a:pt x="264" y="196"/>
                    <a:pt x="266" y="195"/>
                  </a:cubicBezTo>
                  <a:cubicBezTo>
                    <a:pt x="268" y="194"/>
                    <a:pt x="270" y="191"/>
                    <a:pt x="271" y="189"/>
                  </a:cubicBezTo>
                  <a:cubicBezTo>
                    <a:pt x="280" y="159"/>
                    <a:pt x="280" y="87"/>
                    <a:pt x="280" y="84"/>
                  </a:cubicBezTo>
                  <a:cubicBezTo>
                    <a:pt x="280" y="83"/>
                    <a:pt x="280" y="83"/>
                    <a:pt x="280" y="83"/>
                  </a:cubicBezTo>
                  <a:close/>
                  <a:moveTo>
                    <a:pt x="253" y="171"/>
                  </a:moveTo>
                  <a:cubicBezTo>
                    <a:pt x="239" y="166"/>
                    <a:pt x="215" y="159"/>
                    <a:pt x="196" y="157"/>
                  </a:cubicBezTo>
                  <a:cubicBezTo>
                    <a:pt x="193" y="141"/>
                    <a:pt x="185" y="108"/>
                    <a:pt x="183" y="96"/>
                  </a:cubicBezTo>
                  <a:cubicBezTo>
                    <a:pt x="181" y="82"/>
                    <a:pt x="180" y="45"/>
                    <a:pt x="194" y="29"/>
                  </a:cubicBezTo>
                  <a:cubicBezTo>
                    <a:pt x="199" y="24"/>
                    <a:pt x="204" y="22"/>
                    <a:pt x="212" y="22"/>
                  </a:cubicBezTo>
                  <a:cubicBezTo>
                    <a:pt x="212" y="22"/>
                    <a:pt x="212" y="22"/>
                    <a:pt x="212" y="22"/>
                  </a:cubicBezTo>
                  <a:cubicBezTo>
                    <a:pt x="250" y="22"/>
                    <a:pt x="258" y="78"/>
                    <a:pt x="259" y="85"/>
                  </a:cubicBezTo>
                  <a:cubicBezTo>
                    <a:pt x="259" y="91"/>
                    <a:pt x="258" y="141"/>
                    <a:pt x="253" y="171"/>
                  </a:cubicBezTo>
                  <a:close/>
                  <a:moveTo>
                    <a:pt x="188" y="199"/>
                  </a:moveTo>
                  <a:cubicBezTo>
                    <a:pt x="182" y="199"/>
                    <a:pt x="178" y="203"/>
                    <a:pt x="177" y="208"/>
                  </a:cubicBezTo>
                  <a:cubicBezTo>
                    <a:pt x="173" y="240"/>
                    <a:pt x="173" y="240"/>
                    <a:pt x="173" y="240"/>
                  </a:cubicBezTo>
                  <a:cubicBezTo>
                    <a:pt x="169" y="263"/>
                    <a:pt x="186" y="285"/>
                    <a:pt x="209" y="288"/>
                  </a:cubicBezTo>
                  <a:cubicBezTo>
                    <a:pt x="211" y="288"/>
                    <a:pt x="213" y="288"/>
                    <a:pt x="215" y="288"/>
                  </a:cubicBezTo>
                  <a:cubicBezTo>
                    <a:pt x="224" y="288"/>
                    <a:pt x="233" y="285"/>
                    <a:pt x="241" y="280"/>
                  </a:cubicBezTo>
                  <a:cubicBezTo>
                    <a:pt x="250" y="273"/>
                    <a:pt x="256" y="263"/>
                    <a:pt x="257" y="252"/>
                  </a:cubicBezTo>
                  <a:cubicBezTo>
                    <a:pt x="260" y="231"/>
                    <a:pt x="260" y="231"/>
                    <a:pt x="260" y="231"/>
                  </a:cubicBezTo>
                  <a:cubicBezTo>
                    <a:pt x="261" y="228"/>
                    <a:pt x="260" y="225"/>
                    <a:pt x="258" y="223"/>
                  </a:cubicBezTo>
                  <a:cubicBezTo>
                    <a:pt x="246" y="206"/>
                    <a:pt x="223" y="199"/>
                    <a:pt x="188" y="199"/>
                  </a:cubicBezTo>
                  <a:close/>
                  <a:moveTo>
                    <a:pt x="236" y="249"/>
                  </a:moveTo>
                  <a:cubicBezTo>
                    <a:pt x="235" y="254"/>
                    <a:pt x="232" y="259"/>
                    <a:pt x="228" y="263"/>
                  </a:cubicBezTo>
                  <a:cubicBezTo>
                    <a:pt x="223" y="266"/>
                    <a:pt x="218" y="268"/>
                    <a:pt x="212" y="267"/>
                  </a:cubicBezTo>
                  <a:cubicBezTo>
                    <a:pt x="200" y="265"/>
                    <a:pt x="192" y="254"/>
                    <a:pt x="194" y="243"/>
                  </a:cubicBezTo>
                  <a:cubicBezTo>
                    <a:pt x="197" y="220"/>
                    <a:pt x="197" y="220"/>
                    <a:pt x="197" y="220"/>
                  </a:cubicBezTo>
                  <a:cubicBezTo>
                    <a:pt x="217" y="221"/>
                    <a:pt x="231" y="225"/>
                    <a:pt x="238" y="232"/>
                  </a:cubicBezTo>
                  <a:lnTo>
                    <a:pt x="236" y="249"/>
                  </a:lnTo>
                  <a:close/>
                  <a:moveTo>
                    <a:pt x="69" y="0"/>
                  </a:moveTo>
                  <a:cubicBezTo>
                    <a:pt x="69" y="0"/>
                    <a:pt x="69" y="0"/>
                    <a:pt x="69" y="0"/>
                  </a:cubicBezTo>
                  <a:cubicBezTo>
                    <a:pt x="10" y="0"/>
                    <a:pt x="1" y="79"/>
                    <a:pt x="0" y="83"/>
                  </a:cubicBezTo>
                  <a:cubicBezTo>
                    <a:pt x="0" y="83"/>
                    <a:pt x="0" y="83"/>
                    <a:pt x="0" y="84"/>
                  </a:cubicBezTo>
                  <a:cubicBezTo>
                    <a:pt x="0" y="87"/>
                    <a:pt x="1" y="159"/>
                    <a:pt x="9" y="188"/>
                  </a:cubicBezTo>
                  <a:cubicBezTo>
                    <a:pt x="10" y="191"/>
                    <a:pt x="12" y="194"/>
                    <a:pt x="15" y="195"/>
                  </a:cubicBezTo>
                  <a:cubicBezTo>
                    <a:pt x="17" y="196"/>
                    <a:pt x="18" y="196"/>
                    <a:pt x="20" y="196"/>
                  </a:cubicBezTo>
                  <a:cubicBezTo>
                    <a:pt x="21" y="196"/>
                    <a:pt x="22" y="196"/>
                    <a:pt x="24" y="195"/>
                  </a:cubicBezTo>
                  <a:cubicBezTo>
                    <a:pt x="37" y="190"/>
                    <a:pt x="75" y="177"/>
                    <a:pt x="92" y="178"/>
                  </a:cubicBezTo>
                  <a:cubicBezTo>
                    <a:pt x="98" y="179"/>
                    <a:pt x="102" y="175"/>
                    <a:pt x="104" y="170"/>
                  </a:cubicBezTo>
                  <a:cubicBezTo>
                    <a:pt x="104" y="170"/>
                    <a:pt x="115" y="115"/>
                    <a:pt x="119" y="101"/>
                  </a:cubicBezTo>
                  <a:cubicBezTo>
                    <a:pt x="119" y="100"/>
                    <a:pt x="119" y="100"/>
                    <a:pt x="119" y="100"/>
                  </a:cubicBezTo>
                  <a:cubicBezTo>
                    <a:pt x="120" y="94"/>
                    <a:pt x="126" y="41"/>
                    <a:pt x="102" y="14"/>
                  </a:cubicBezTo>
                  <a:cubicBezTo>
                    <a:pt x="94" y="5"/>
                    <a:pt x="82" y="0"/>
                    <a:pt x="69" y="0"/>
                  </a:cubicBezTo>
                  <a:close/>
                  <a:moveTo>
                    <a:pt x="98" y="96"/>
                  </a:moveTo>
                  <a:cubicBezTo>
                    <a:pt x="95" y="108"/>
                    <a:pt x="88" y="142"/>
                    <a:pt x="85" y="157"/>
                  </a:cubicBezTo>
                  <a:cubicBezTo>
                    <a:pt x="66" y="159"/>
                    <a:pt x="42" y="166"/>
                    <a:pt x="28" y="171"/>
                  </a:cubicBezTo>
                  <a:cubicBezTo>
                    <a:pt x="22" y="142"/>
                    <a:pt x="22" y="91"/>
                    <a:pt x="22" y="85"/>
                  </a:cubicBezTo>
                  <a:cubicBezTo>
                    <a:pt x="22" y="78"/>
                    <a:pt x="31" y="22"/>
                    <a:pt x="69" y="22"/>
                  </a:cubicBezTo>
                  <a:cubicBezTo>
                    <a:pt x="69" y="22"/>
                    <a:pt x="69" y="22"/>
                    <a:pt x="69" y="22"/>
                  </a:cubicBezTo>
                  <a:cubicBezTo>
                    <a:pt x="76" y="22"/>
                    <a:pt x="82" y="24"/>
                    <a:pt x="86" y="29"/>
                  </a:cubicBezTo>
                  <a:cubicBezTo>
                    <a:pt x="101" y="45"/>
                    <a:pt x="100" y="82"/>
                    <a:pt x="98" y="96"/>
                  </a:cubicBezTo>
                  <a:close/>
                  <a:moveTo>
                    <a:pt x="103" y="208"/>
                  </a:moveTo>
                  <a:cubicBezTo>
                    <a:pt x="103" y="203"/>
                    <a:pt x="98" y="199"/>
                    <a:pt x="93" y="199"/>
                  </a:cubicBezTo>
                  <a:cubicBezTo>
                    <a:pt x="58" y="199"/>
                    <a:pt x="34" y="206"/>
                    <a:pt x="22" y="223"/>
                  </a:cubicBezTo>
                  <a:cubicBezTo>
                    <a:pt x="21" y="225"/>
                    <a:pt x="20" y="228"/>
                    <a:pt x="20" y="231"/>
                  </a:cubicBezTo>
                  <a:cubicBezTo>
                    <a:pt x="23" y="252"/>
                    <a:pt x="23" y="252"/>
                    <a:pt x="23" y="252"/>
                  </a:cubicBezTo>
                  <a:cubicBezTo>
                    <a:pt x="25" y="263"/>
                    <a:pt x="31" y="273"/>
                    <a:pt x="40" y="280"/>
                  </a:cubicBezTo>
                  <a:cubicBezTo>
                    <a:pt x="47" y="285"/>
                    <a:pt x="56" y="288"/>
                    <a:pt x="66" y="288"/>
                  </a:cubicBezTo>
                  <a:cubicBezTo>
                    <a:pt x="68" y="288"/>
                    <a:pt x="70" y="288"/>
                    <a:pt x="72" y="288"/>
                  </a:cubicBezTo>
                  <a:cubicBezTo>
                    <a:pt x="83" y="286"/>
                    <a:pt x="93" y="280"/>
                    <a:pt x="100" y="271"/>
                  </a:cubicBezTo>
                  <a:cubicBezTo>
                    <a:pt x="107" y="262"/>
                    <a:pt x="109" y="251"/>
                    <a:pt x="108" y="240"/>
                  </a:cubicBezTo>
                  <a:lnTo>
                    <a:pt x="103" y="208"/>
                  </a:lnTo>
                  <a:close/>
                  <a:moveTo>
                    <a:pt x="83" y="258"/>
                  </a:moveTo>
                  <a:cubicBezTo>
                    <a:pt x="79" y="263"/>
                    <a:pt x="74" y="266"/>
                    <a:pt x="69" y="267"/>
                  </a:cubicBezTo>
                  <a:cubicBezTo>
                    <a:pt x="63" y="268"/>
                    <a:pt x="57" y="266"/>
                    <a:pt x="53" y="263"/>
                  </a:cubicBezTo>
                  <a:cubicBezTo>
                    <a:pt x="48" y="259"/>
                    <a:pt x="45" y="254"/>
                    <a:pt x="45" y="249"/>
                  </a:cubicBezTo>
                  <a:cubicBezTo>
                    <a:pt x="42" y="232"/>
                    <a:pt x="42" y="232"/>
                    <a:pt x="42" y="232"/>
                  </a:cubicBezTo>
                  <a:cubicBezTo>
                    <a:pt x="50" y="225"/>
                    <a:pt x="64" y="221"/>
                    <a:pt x="84" y="220"/>
                  </a:cubicBezTo>
                  <a:cubicBezTo>
                    <a:pt x="87" y="243"/>
                    <a:pt x="87" y="243"/>
                    <a:pt x="87" y="243"/>
                  </a:cubicBezTo>
                  <a:cubicBezTo>
                    <a:pt x="88" y="248"/>
                    <a:pt x="86" y="254"/>
                    <a:pt x="83" y="25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dirty="0">
                <a:ln>
                  <a:noFill/>
                </a:ln>
                <a:solidFill>
                  <a:prstClr val="black"/>
                </a:solidFill>
                <a:effectLst/>
                <a:uLnTx/>
                <a:uFillTx/>
                <a:ea typeface="ヒラギノ角ゴ ProN W3" charset="0"/>
                <a:cs typeface="+mn-cs"/>
                <a:sym typeface="Gotham Book" charset="0"/>
              </a:endParaRPr>
            </a:p>
          </p:txBody>
        </p:sp>
        <p:sp>
          <p:nvSpPr>
            <p:cNvPr id="93" name="Freeform 1014">
              <a:extLst>
                <a:ext uri="{FF2B5EF4-FFF2-40B4-BE49-F238E27FC236}">
                  <a16:creationId xmlns:a16="http://schemas.microsoft.com/office/drawing/2014/main" id="{D267EA30-ACBB-4596-9FBB-5C1DD69B77C0}"/>
                </a:ext>
              </a:extLst>
            </p:cNvPr>
            <p:cNvSpPr>
              <a:spLocks noEditPoints="1"/>
            </p:cNvSpPr>
            <p:nvPr/>
          </p:nvSpPr>
          <p:spPr bwMode="auto">
            <a:xfrm>
              <a:off x="1878" y="399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85693" tIns="42847" rIns="85693" bIns="42847" numCol="1" anchor="t" anchorCtr="0" compatLnSpc="1">
              <a:prstTxWarp prst="textNoShape">
                <a:avLst/>
              </a:prstTxWarp>
            </a:bodyPr>
            <a:lstStyle/>
            <a:p>
              <a:pPr marL="0" marR="0" lvl="0" indent="0" algn="l" defTabSz="856978" rtl="0" eaLnBrk="1" fontAlgn="auto" latinLnBrk="0" hangingPunct="1">
                <a:lnSpc>
                  <a:spcPct val="100000"/>
                </a:lnSpc>
                <a:spcBef>
                  <a:spcPts val="0"/>
                </a:spcBef>
                <a:spcAft>
                  <a:spcPts val="0"/>
                </a:spcAft>
                <a:buClrTx/>
                <a:buSzTx/>
                <a:buFontTx/>
                <a:buNone/>
                <a:tabLst/>
                <a:defRPr/>
              </a:pPr>
              <a:endParaRPr kumimoji="0" lang="en-GB" sz="1687" b="0" i="0" u="none" strike="noStrike" kern="0" cap="none" spc="0" normalizeH="0" baseline="0" noProof="0" dirty="0">
                <a:ln>
                  <a:noFill/>
                </a:ln>
                <a:solidFill>
                  <a:prstClr val="black"/>
                </a:solidFill>
                <a:effectLst/>
                <a:uLnTx/>
                <a:uFillTx/>
                <a:ea typeface="ヒラギノ角ゴ ProN W3" charset="0"/>
                <a:cs typeface="+mn-cs"/>
                <a:sym typeface="Gotham Book" charset="0"/>
              </a:endParaRPr>
            </a:p>
          </p:txBody>
        </p:sp>
      </p:grpSp>
    </p:spTree>
    <p:extLst>
      <p:ext uri="{BB962C8B-B14F-4D97-AF65-F5344CB8AC3E}">
        <p14:creationId xmlns:p14="http://schemas.microsoft.com/office/powerpoint/2010/main" val="5488552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Cybersecurity Challenges</a:t>
            </a:r>
            <a:endParaRPr lang="en-US" sz="2200" b="1" dirty="0">
              <a:solidFill>
                <a:prstClr val="black"/>
              </a:solidFill>
              <a:ea typeface="Verdana" panose="020B0604030504040204" pitchFamily="34" charset="0"/>
              <a:cs typeface="Arial" panose="020B0604020202020204" pitchFamily="34" charset="0"/>
            </a:endParaRPr>
          </a:p>
        </p:txBody>
      </p:sp>
      <p:sp>
        <p:nvSpPr>
          <p:cNvPr id="10" name="TextBox 9"/>
          <p:cNvSpPr txBox="1"/>
          <p:nvPr/>
        </p:nvSpPr>
        <p:spPr>
          <a:xfrm>
            <a:off x="365760" y="702552"/>
            <a:ext cx="8636838" cy="430887"/>
          </a:xfrm>
          <a:prstGeom prst="rect">
            <a:avLst/>
          </a:prstGeom>
          <a:noFill/>
        </p:spPr>
        <p:txBody>
          <a:bodyPr wrap="square" lIns="0" tIns="0" rIns="0" bIns="0" rtlCol="0">
            <a:spAutoFit/>
          </a:bodyPr>
          <a:lstStyle/>
          <a:p>
            <a:pPr lvl="0">
              <a:buSzPct val="25000"/>
              <a:defRPr/>
            </a:pPr>
            <a:r>
              <a:rPr lang="en-US" sz="1400" dirty="0">
                <a:solidFill>
                  <a:prstClr val="black"/>
                </a:solidFill>
                <a:cs typeface="Arial" panose="020B0604020202020204" pitchFamily="34" charset="0"/>
              </a:rPr>
              <a:t>Cyber threats to energy infrastructure control systems are increasing, and security protections are being challenged due to increasing connectivity and growing malicious cyber activity. </a:t>
            </a:r>
            <a:endParaRPr lang="en-US" sz="1400" dirty="0">
              <a:solidFill>
                <a:srgbClr val="FF0000"/>
              </a:solidFill>
              <a:cs typeface="Arial" panose="020B0604020202020204" pitchFamily="34" charset="0"/>
            </a:endParaRPr>
          </a:p>
        </p:txBody>
      </p:sp>
      <p:sp>
        <p:nvSpPr>
          <p:cNvPr id="70" name="Rectangle 69">
            <a:extLst>
              <a:ext uri="{FF2B5EF4-FFF2-40B4-BE49-F238E27FC236}">
                <a16:creationId xmlns:a16="http://schemas.microsoft.com/office/drawing/2014/main" id="{0093938E-064A-4CB0-848A-F1E59E8E39AF}"/>
              </a:ext>
            </a:extLst>
          </p:cNvPr>
          <p:cNvSpPr/>
          <p:nvPr/>
        </p:nvSpPr>
        <p:spPr>
          <a:xfrm>
            <a:off x="365760" y="1664234"/>
            <a:ext cx="3726773" cy="4699019"/>
          </a:xfrm>
          <a:prstGeom prst="rect">
            <a:avLst/>
          </a:prstGeom>
          <a:noFill/>
          <a:ln w="9525" cap="sq" cmpd="sng" algn="ctr">
            <a:solidFill>
              <a:schemeClr val="accent1"/>
            </a:solidFill>
            <a:prstDash val="solid"/>
          </a:ln>
          <a:effectLst/>
        </p:spPr>
        <p:txBody>
          <a:bodyPr tIns="182832" rtlCol="0" anchor="t"/>
          <a:lstStyle/>
          <a:p>
            <a:pPr marL="171399" marR="0" lvl="0" indent="-171399" algn="l" defTabSz="914126"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mj-lt"/>
              <a:ea typeface="Microsoft YaHei UI Light" panose="020B0502040204020203" pitchFamily="34" charset="-122"/>
              <a:cs typeface="Arial" panose="020B0604020202020204" pitchFamily="34" charset="0"/>
            </a:endParaRPr>
          </a:p>
        </p:txBody>
      </p:sp>
      <p:sp>
        <p:nvSpPr>
          <p:cNvPr id="71" name="Rectangle 70">
            <a:extLst>
              <a:ext uri="{FF2B5EF4-FFF2-40B4-BE49-F238E27FC236}">
                <a16:creationId xmlns:a16="http://schemas.microsoft.com/office/drawing/2014/main" id="{31948940-6A61-44BB-9D7A-1C6E40554A45}"/>
              </a:ext>
            </a:extLst>
          </p:cNvPr>
          <p:cNvSpPr/>
          <p:nvPr/>
        </p:nvSpPr>
        <p:spPr>
          <a:xfrm>
            <a:off x="1366970" y="1527343"/>
            <a:ext cx="1595084" cy="246221"/>
          </a:xfrm>
          <a:prstGeom prst="rect">
            <a:avLst/>
          </a:prstGeom>
          <a:solidFill>
            <a:srgbClr val="FFFFFF"/>
          </a:solidFill>
          <a:ln w="9525" cap="sq" cmpd="sng" algn="ctr">
            <a:noFill/>
            <a:prstDash val="dash"/>
          </a:ln>
          <a:effectLst/>
        </p:spPr>
        <p:txBody>
          <a:bodyPr wrap="square" lIns="91416" tIns="0" rIns="91416" bIns="0" rtlCol="0" anchor="ctr">
            <a:spAutoFit/>
          </a:bodyPr>
          <a:lstStyle/>
          <a:p>
            <a:pPr algn="ctr" defTabSz="914126">
              <a:spcAft>
                <a:spcPts val="600"/>
              </a:spcAft>
              <a:defRPr/>
            </a:pPr>
            <a:r>
              <a:rPr kumimoji="0" lang="en-US" sz="1600" b="1" i="0" u="none" strike="noStrike" kern="0" cap="none" spc="0" normalizeH="0" baseline="0" noProof="0" dirty="0">
                <a:ln>
                  <a:noFill/>
                </a:ln>
                <a:solidFill>
                  <a:prstClr val="black"/>
                </a:solidFill>
                <a:effectLst/>
                <a:uLnTx/>
                <a:uFillTx/>
                <a:latin typeface="+mj-lt"/>
                <a:ea typeface="Microsoft YaHei UI Light" panose="020B0502040204020203" pitchFamily="34" charset="-122"/>
                <a:cs typeface="+mn-cs"/>
              </a:rPr>
              <a:t>Challenges</a:t>
            </a:r>
          </a:p>
        </p:txBody>
      </p:sp>
      <p:sp>
        <p:nvSpPr>
          <p:cNvPr id="72" name="Rectangle 71">
            <a:extLst>
              <a:ext uri="{FF2B5EF4-FFF2-40B4-BE49-F238E27FC236}">
                <a16:creationId xmlns:a16="http://schemas.microsoft.com/office/drawing/2014/main" id="{CF546F38-226B-4D3E-9D24-7F91F29EDB6B}"/>
              </a:ext>
            </a:extLst>
          </p:cNvPr>
          <p:cNvSpPr/>
          <p:nvPr/>
        </p:nvSpPr>
        <p:spPr>
          <a:xfrm>
            <a:off x="436646" y="2659812"/>
            <a:ext cx="3536208" cy="1384995"/>
          </a:xfrm>
          <a:prstGeom prst="rect">
            <a:avLst/>
          </a:prstGeom>
        </p:spPr>
        <p:txBody>
          <a:bodyPr wrap="square">
            <a:spAutoFit/>
          </a:bodyPr>
          <a:lstStyle/>
          <a:p>
            <a:pPr lvl="0" algn="ctr" defTabSz="914126">
              <a:spcBef>
                <a:spcPts val="200"/>
              </a:spcBef>
              <a:buSzPct val="100000"/>
              <a:defRPr/>
            </a:pPr>
            <a:r>
              <a:rPr lang="en-US" sz="1200" b="1" dirty="0">
                <a:solidFill>
                  <a:prstClr val="black"/>
                </a:solidFill>
                <a:latin typeface="+mj-lt"/>
              </a:rPr>
              <a:t>Convergence of Information Technology (IT) networks with Operational Technology (OT) Industrial Control System (ICS) networks </a:t>
            </a:r>
            <a:r>
              <a:rPr lang="en-US" sz="1200" dirty="0">
                <a:solidFill>
                  <a:prstClr val="black"/>
                </a:solidFill>
                <a:latin typeface="+mj-lt"/>
              </a:rPr>
              <a:t>has introduced greater cyber challenges to the oil and natural gas industry.</a:t>
            </a:r>
          </a:p>
        </p:txBody>
      </p:sp>
      <p:grpSp>
        <p:nvGrpSpPr>
          <p:cNvPr id="76" name="Group 75">
            <a:extLst>
              <a:ext uri="{FF2B5EF4-FFF2-40B4-BE49-F238E27FC236}">
                <a16:creationId xmlns:a16="http://schemas.microsoft.com/office/drawing/2014/main" id="{8678B9A1-3746-4E65-96D2-72266D1ED0A2}"/>
              </a:ext>
            </a:extLst>
          </p:cNvPr>
          <p:cNvGrpSpPr/>
          <p:nvPr/>
        </p:nvGrpSpPr>
        <p:grpSpPr>
          <a:xfrm>
            <a:off x="2010146" y="2003583"/>
            <a:ext cx="376484" cy="444374"/>
            <a:chOff x="6145213" y="7040563"/>
            <a:chExt cx="484187" cy="571500"/>
          </a:xfrm>
          <a:solidFill>
            <a:schemeClr val="accent1"/>
          </a:solidFill>
        </p:grpSpPr>
        <p:sp>
          <p:nvSpPr>
            <p:cNvPr id="77" name="Freeform 365">
              <a:extLst>
                <a:ext uri="{FF2B5EF4-FFF2-40B4-BE49-F238E27FC236}">
                  <a16:creationId xmlns:a16="http://schemas.microsoft.com/office/drawing/2014/main" id="{65A49D58-C874-4F22-8451-F336964B3B05}"/>
                </a:ext>
              </a:extLst>
            </p:cNvPr>
            <p:cNvSpPr>
              <a:spLocks noEditPoints="1"/>
            </p:cNvSpPr>
            <p:nvPr/>
          </p:nvSpPr>
          <p:spPr bwMode="auto">
            <a:xfrm>
              <a:off x="6237288" y="7040563"/>
              <a:ext cx="371475" cy="571500"/>
            </a:xfrm>
            <a:custGeom>
              <a:avLst/>
              <a:gdLst>
                <a:gd name="T0" fmla="*/ 68 w 157"/>
                <a:gd name="T1" fmla="*/ 195 h 241"/>
                <a:gd name="T2" fmla="*/ 68 w 157"/>
                <a:gd name="T3" fmla="*/ 195 h 241"/>
                <a:gd name="T4" fmla="*/ 55 w 157"/>
                <a:gd name="T5" fmla="*/ 146 h 241"/>
                <a:gd name="T6" fmla="*/ 67 w 157"/>
                <a:gd name="T7" fmla="*/ 138 h 241"/>
                <a:gd name="T8" fmla="*/ 82 w 157"/>
                <a:gd name="T9" fmla="*/ 147 h 241"/>
                <a:gd name="T10" fmla="*/ 85 w 157"/>
                <a:gd name="T11" fmla="*/ 147 h 241"/>
                <a:gd name="T12" fmla="*/ 89 w 157"/>
                <a:gd name="T13" fmla="*/ 145 h 241"/>
                <a:gd name="T14" fmla="*/ 87 w 157"/>
                <a:gd name="T15" fmla="*/ 138 h 241"/>
                <a:gd name="T16" fmla="*/ 71 w 157"/>
                <a:gd name="T17" fmla="*/ 129 h 241"/>
                <a:gd name="T18" fmla="*/ 73 w 157"/>
                <a:gd name="T19" fmla="*/ 119 h 241"/>
                <a:gd name="T20" fmla="*/ 67 w 157"/>
                <a:gd name="T21" fmla="*/ 100 h 241"/>
                <a:gd name="T22" fmla="*/ 122 w 157"/>
                <a:gd name="T23" fmla="*/ 43 h 241"/>
                <a:gd name="T24" fmla="*/ 134 w 157"/>
                <a:gd name="T25" fmla="*/ 46 h 241"/>
                <a:gd name="T26" fmla="*/ 157 w 157"/>
                <a:gd name="T27" fmla="*/ 23 h 241"/>
                <a:gd name="T28" fmla="*/ 134 w 157"/>
                <a:gd name="T29" fmla="*/ 0 h 241"/>
                <a:gd name="T30" fmla="*/ 111 w 157"/>
                <a:gd name="T31" fmla="*/ 23 h 241"/>
                <a:gd name="T32" fmla="*/ 115 w 157"/>
                <a:gd name="T33" fmla="*/ 36 h 241"/>
                <a:gd name="T34" fmla="*/ 60 w 157"/>
                <a:gd name="T35" fmla="*/ 93 h 241"/>
                <a:gd name="T36" fmla="*/ 43 w 157"/>
                <a:gd name="T37" fmla="*/ 88 h 241"/>
                <a:gd name="T38" fmla="*/ 33 w 157"/>
                <a:gd name="T39" fmla="*/ 90 h 241"/>
                <a:gd name="T40" fmla="*/ 30 w 157"/>
                <a:gd name="T41" fmla="*/ 84 h 241"/>
                <a:gd name="T42" fmla="*/ 24 w 157"/>
                <a:gd name="T43" fmla="*/ 82 h 241"/>
                <a:gd name="T44" fmla="*/ 22 w 157"/>
                <a:gd name="T45" fmla="*/ 89 h 241"/>
                <a:gd name="T46" fmla="*/ 25 w 157"/>
                <a:gd name="T47" fmla="*/ 95 h 241"/>
                <a:gd name="T48" fmla="*/ 13 w 157"/>
                <a:gd name="T49" fmla="*/ 119 h 241"/>
                <a:gd name="T50" fmla="*/ 15 w 157"/>
                <a:gd name="T51" fmla="*/ 129 h 241"/>
                <a:gd name="T52" fmla="*/ 3 w 157"/>
                <a:gd name="T53" fmla="*/ 135 h 241"/>
                <a:gd name="T54" fmla="*/ 2 w 157"/>
                <a:gd name="T55" fmla="*/ 142 h 241"/>
                <a:gd name="T56" fmla="*/ 6 w 157"/>
                <a:gd name="T57" fmla="*/ 144 h 241"/>
                <a:gd name="T58" fmla="*/ 8 w 157"/>
                <a:gd name="T59" fmla="*/ 144 h 241"/>
                <a:gd name="T60" fmla="*/ 19 w 157"/>
                <a:gd name="T61" fmla="*/ 137 h 241"/>
                <a:gd name="T62" fmla="*/ 43 w 157"/>
                <a:gd name="T63" fmla="*/ 149 h 241"/>
                <a:gd name="T64" fmla="*/ 46 w 157"/>
                <a:gd name="T65" fmla="*/ 149 h 241"/>
                <a:gd name="T66" fmla="*/ 58 w 157"/>
                <a:gd name="T67" fmla="*/ 197 h 241"/>
                <a:gd name="T68" fmla="*/ 45 w 157"/>
                <a:gd name="T69" fmla="*/ 218 h 241"/>
                <a:gd name="T70" fmla="*/ 68 w 157"/>
                <a:gd name="T71" fmla="*/ 241 h 241"/>
                <a:gd name="T72" fmla="*/ 92 w 157"/>
                <a:gd name="T73" fmla="*/ 218 h 241"/>
                <a:gd name="T74" fmla="*/ 68 w 157"/>
                <a:gd name="T75" fmla="*/ 195 h 241"/>
                <a:gd name="T76" fmla="*/ 134 w 157"/>
                <a:gd name="T77" fmla="*/ 10 h 241"/>
                <a:gd name="T78" fmla="*/ 147 w 157"/>
                <a:gd name="T79" fmla="*/ 23 h 241"/>
                <a:gd name="T80" fmla="*/ 134 w 157"/>
                <a:gd name="T81" fmla="*/ 36 h 241"/>
                <a:gd name="T82" fmla="*/ 121 w 157"/>
                <a:gd name="T83" fmla="*/ 23 h 241"/>
                <a:gd name="T84" fmla="*/ 134 w 157"/>
                <a:gd name="T85" fmla="*/ 10 h 241"/>
                <a:gd name="T86" fmla="*/ 23 w 157"/>
                <a:gd name="T87" fmla="*/ 119 h 241"/>
                <a:gd name="T88" fmla="*/ 43 w 157"/>
                <a:gd name="T89" fmla="*/ 98 h 241"/>
                <a:gd name="T90" fmla="*/ 63 w 157"/>
                <a:gd name="T91" fmla="*/ 119 h 241"/>
                <a:gd name="T92" fmla="*/ 43 w 157"/>
                <a:gd name="T93" fmla="*/ 139 h 241"/>
                <a:gd name="T94" fmla="*/ 23 w 157"/>
                <a:gd name="T95" fmla="*/ 119 h 241"/>
                <a:gd name="T96" fmla="*/ 68 w 157"/>
                <a:gd name="T97" fmla="*/ 231 h 241"/>
                <a:gd name="T98" fmla="*/ 55 w 157"/>
                <a:gd name="T99" fmla="*/ 218 h 241"/>
                <a:gd name="T100" fmla="*/ 68 w 157"/>
                <a:gd name="T101" fmla="*/ 205 h 241"/>
                <a:gd name="T102" fmla="*/ 82 w 157"/>
                <a:gd name="T103" fmla="*/ 218 h 241"/>
                <a:gd name="T104" fmla="*/ 68 w 157"/>
                <a:gd name="T105" fmla="*/ 23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7" h="241">
                  <a:moveTo>
                    <a:pt x="68" y="195"/>
                  </a:moveTo>
                  <a:cubicBezTo>
                    <a:pt x="68" y="195"/>
                    <a:pt x="68" y="195"/>
                    <a:pt x="68" y="195"/>
                  </a:cubicBezTo>
                  <a:cubicBezTo>
                    <a:pt x="55" y="146"/>
                    <a:pt x="55" y="146"/>
                    <a:pt x="55" y="146"/>
                  </a:cubicBezTo>
                  <a:cubicBezTo>
                    <a:pt x="60" y="144"/>
                    <a:pt x="63" y="141"/>
                    <a:pt x="67" y="138"/>
                  </a:cubicBezTo>
                  <a:cubicBezTo>
                    <a:pt x="82" y="147"/>
                    <a:pt x="82" y="147"/>
                    <a:pt x="82" y="147"/>
                  </a:cubicBezTo>
                  <a:cubicBezTo>
                    <a:pt x="83" y="147"/>
                    <a:pt x="84" y="147"/>
                    <a:pt x="85" y="147"/>
                  </a:cubicBezTo>
                  <a:cubicBezTo>
                    <a:pt x="86" y="147"/>
                    <a:pt x="88" y="146"/>
                    <a:pt x="89" y="145"/>
                  </a:cubicBezTo>
                  <a:cubicBezTo>
                    <a:pt x="90" y="142"/>
                    <a:pt x="89" y="139"/>
                    <a:pt x="87" y="138"/>
                  </a:cubicBezTo>
                  <a:cubicBezTo>
                    <a:pt x="71" y="129"/>
                    <a:pt x="71" y="129"/>
                    <a:pt x="71" y="129"/>
                  </a:cubicBezTo>
                  <a:cubicBezTo>
                    <a:pt x="73" y="126"/>
                    <a:pt x="73" y="122"/>
                    <a:pt x="73" y="119"/>
                  </a:cubicBezTo>
                  <a:cubicBezTo>
                    <a:pt x="73" y="112"/>
                    <a:pt x="71" y="105"/>
                    <a:pt x="67" y="100"/>
                  </a:cubicBezTo>
                  <a:cubicBezTo>
                    <a:pt x="122" y="43"/>
                    <a:pt x="122" y="43"/>
                    <a:pt x="122" y="43"/>
                  </a:cubicBezTo>
                  <a:cubicBezTo>
                    <a:pt x="126" y="45"/>
                    <a:pt x="130" y="46"/>
                    <a:pt x="134" y="46"/>
                  </a:cubicBezTo>
                  <a:cubicBezTo>
                    <a:pt x="147" y="46"/>
                    <a:pt x="157" y="36"/>
                    <a:pt x="157" y="23"/>
                  </a:cubicBezTo>
                  <a:cubicBezTo>
                    <a:pt x="157" y="10"/>
                    <a:pt x="147" y="0"/>
                    <a:pt x="134" y="0"/>
                  </a:cubicBezTo>
                  <a:cubicBezTo>
                    <a:pt x="121" y="0"/>
                    <a:pt x="111" y="10"/>
                    <a:pt x="111" y="23"/>
                  </a:cubicBezTo>
                  <a:cubicBezTo>
                    <a:pt x="111" y="28"/>
                    <a:pt x="112" y="32"/>
                    <a:pt x="115" y="36"/>
                  </a:cubicBezTo>
                  <a:cubicBezTo>
                    <a:pt x="60" y="93"/>
                    <a:pt x="60" y="93"/>
                    <a:pt x="60" y="93"/>
                  </a:cubicBezTo>
                  <a:cubicBezTo>
                    <a:pt x="55" y="90"/>
                    <a:pt x="49" y="88"/>
                    <a:pt x="43" y="88"/>
                  </a:cubicBezTo>
                  <a:cubicBezTo>
                    <a:pt x="40" y="88"/>
                    <a:pt x="36" y="89"/>
                    <a:pt x="33" y="90"/>
                  </a:cubicBezTo>
                  <a:cubicBezTo>
                    <a:pt x="30" y="84"/>
                    <a:pt x="30" y="84"/>
                    <a:pt x="30" y="84"/>
                  </a:cubicBezTo>
                  <a:cubicBezTo>
                    <a:pt x="29" y="82"/>
                    <a:pt x="26" y="81"/>
                    <a:pt x="24" y="82"/>
                  </a:cubicBezTo>
                  <a:cubicBezTo>
                    <a:pt x="21" y="84"/>
                    <a:pt x="20" y="87"/>
                    <a:pt x="22" y="89"/>
                  </a:cubicBezTo>
                  <a:cubicBezTo>
                    <a:pt x="25" y="95"/>
                    <a:pt x="25" y="95"/>
                    <a:pt x="25" y="95"/>
                  </a:cubicBezTo>
                  <a:cubicBezTo>
                    <a:pt x="17" y="100"/>
                    <a:pt x="13" y="109"/>
                    <a:pt x="13" y="119"/>
                  </a:cubicBezTo>
                  <a:cubicBezTo>
                    <a:pt x="13" y="122"/>
                    <a:pt x="13" y="126"/>
                    <a:pt x="15" y="129"/>
                  </a:cubicBezTo>
                  <a:cubicBezTo>
                    <a:pt x="3" y="135"/>
                    <a:pt x="3" y="135"/>
                    <a:pt x="3" y="135"/>
                  </a:cubicBezTo>
                  <a:cubicBezTo>
                    <a:pt x="1" y="136"/>
                    <a:pt x="0" y="139"/>
                    <a:pt x="2" y="142"/>
                  </a:cubicBezTo>
                  <a:cubicBezTo>
                    <a:pt x="2" y="143"/>
                    <a:pt x="4" y="144"/>
                    <a:pt x="6" y="144"/>
                  </a:cubicBezTo>
                  <a:cubicBezTo>
                    <a:pt x="7" y="144"/>
                    <a:pt x="8" y="144"/>
                    <a:pt x="8" y="144"/>
                  </a:cubicBezTo>
                  <a:cubicBezTo>
                    <a:pt x="19" y="137"/>
                    <a:pt x="19" y="137"/>
                    <a:pt x="19" y="137"/>
                  </a:cubicBezTo>
                  <a:cubicBezTo>
                    <a:pt x="25" y="144"/>
                    <a:pt x="33" y="149"/>
                    <a:pt x="43" y="149"/>
                  </a:cubicBezTo>
                  <a:cubicBezTo>
                    <a:pt x="44" y="149"/>
                    <a:pt x="45" y="149"/>
                    <a:pt x="46" y="149"/>
                  </a:cubicBezTo>
                  <a:cubicBezTo>
                    <a:pt x="58" y="197"/>
                    <a:pt x="58" y="197"/>
                    <a:pt x="58" y="197"/>
                  </a:cubicBezTo>
                  <a:cubicBezTo>
                    <a:pt x="50" y="201"/>
                    <a:pt x="45" y="209"/>
                    <a:pt x="45" y="218"/>
                  </a:cubicBezTo>
                  <a:cubicBezTo>
                    <a:pt x="45" y="231"/>
                    <a:pt x="56" y="241"/>
                    <a:pt x="68" y="241"/>
                  </a:cubicBezTo>
                  <a:cubicBezTo>
                    <a:pt x="81" y="241"/>
                    <a:pt x="92" y="231"/>
                    <a:pt x="92" y="218"/>
                  </a:cubicBezTo>
                  <a:cubicBezTo>
                    <a:pt x="92" y="205"/>
                    <a:pt x="81" y="195"/>
                    <a:pt x="68" y="195"/>
                  </a:cubicBezTo>
                  <a:close/>
                  <a:moveTo>
                    <a:pt x="134" y="10"/>
                  </a:moveTo>
                  <a:cubicBezTo>
                    <a:pt x="141" y="10"/>
                    <a:pt x="147" y="16"/>
                    <a:pt x="147" y="23"/>
                  </a:cubicBezTo>
                  <a:cubicBezTo>
                    <a:pt x="147" y="30"/>
                    <a:pt x="141" y="36"/>
                    <a:pt x="134" y="36"/>
                  </a:cubicBezTo>
                  <a:cubicBezTo>
                    <a:pt x="127" y="36"/>
                    <a:pt x="121" y="30"/>
                    <a:pt x="121" y="23"/>
                  </a:cubicBezTo>
                  <a:cubicBezTo>
                    <a:pt x="121" y="16"/>
                    <a:pt x="127" y="10"/>
                    <a:pt x="134" y="10"/>
                  </a:cubicBezTo>
                  <a:close/>
                  <a:moveTo>
                    <a:pt x="23" y="119"/>
                  </a:moveTo>
                  <a:cubicBezTo>
                    <a:pt x="23" y="107"/>
                    <a:pt x="32" y="98"/>
                    <a:pt x="43" y="98"/>
                  </a:cubicBezTo>
                  <a:cubicBezTo>
                    <a:pt x="54" y="98"/>
                    <a:pt x="63" y="107"/>
                    <a:pt x="63" y="119"/>
                  </a:cubicBezTo>
                  <a:cubicBezTo>
                    <a:pt x="63" y="130"/>
                    <a:pt x="54" y="139"/>
                    <a:pt x="43" y="139"/>
                  </a:cubicBezTo>
                  <a:cubicBezTo>
                    <a:pt x="32" y="139"/>
                    <a:pt x="23" y="130"/>
                    <a:pt x="23" y="119"/>
                  </a:cubicBezTo>
                  <a:close/>
                  <a:moveTo>
                    <a:pt x="68" y="231"/>
                  </a:moveTo>
                  <a:cubicBezTo>
                    <a:pt x="61" y="231"/>
                    <a:pt x="55" y="225"/>
                    <a:pt x="55" y="218"/>
                  </a:cubicBezTo>
                  <a:cubicBezTo>
                    <a:pt x="55" y="211"/>
                    <a:pt x="61" y="205"/>
                    <a:pt x="68" y="205"/>
                  </a:cubicBezTo>
                  <a:cubicBezTo>
                    <a:pt x="76" y="205"/>
                    <a:pt x="82" y="211"/>
                    <a:pt x="82" y="218"/>
                  </a:cubicBezTo>
                  <a:cubicBezTo>
                    <a:pt x="82" y="225"/>
                    <a:pt x="76" y="231"/>
                    <a:pt x="68" y="2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sp>
          <p:nvSpPr>
            <p:cNvPr id="78" name="Freeform 366">
              <a:extLst>
                <a:ext uri="{FF2B5EF4-FFF2-40B4-BE49-F238E27FC236}">
                  <a16:creationId xmlns:a16="http://schemas.microsoft.com/office/drawing/2014/main" id="{9F390C7D-ED0F-402A-B573-51A42E5D86AE}"/>
                </a:ext>
              </a:extLst>
            </p:cNvPr>
            <p:cNvSpPr>
              <a:spLocks/>
            </p:cNvSpPr>
            <p:nvPr/>
          </p:nvSpPr>
          <p:spPr bwMode="auto">
            <a:xfrm>
              <a:off x="6546850" y="7434263"/>
              <a:ext cx="82550" cy="66675"/>
            </a:xfrm>
            <a:custGeom>
              <a:avLst/>
              <a:gdLst>
                <a:gd name="T0" fmla="*/ 22 w 35"/>
                <a:gd name="T1" fmla="*/ 3 h 28"/>
                <a:gd name="T2" fmla="*/ 15 w 35"/>
                <a:gd name="T3" fmla="*/ 6 h 28"/>
                <a:gd name="T4" fmla="*/ 8 w 35"/>
                <a:gd name="T5" fmla="*/ 1 h 28"/>
                <a:gd name="T6" fmla="*/ 1 w 35"/>
                <a:gd name="T7" fmla="*/ 3 h 28"/>
                <a:gd name="T8" fmla="*/ 3 w 35"/>
                <a:gd name="T9" fmla="*/ 10 h 28"/>
                <a:gd name="T10" fmla="*/ 10 w 35"/>
                <a:gd name="T11" fmla="*/ 14 h 28"/>
                <a:gd name="T12" fmla="*/ 10 w 35"/>
                <a:gd name="T13" fmla="*/ 16 h 28"/>
                <a:gd name="T14" fmla="*/ 22 w 35"/>
                <a:gd name="T15" fmla="*/ 28 h 28"/>
                <a:gd name="T16" fmla="*/ 35 w 35"/>
                <a:gd name="T17" fmla="*/ 16 h 28"/>
                <a:gd name="T18" fmla="*/ 22 w 35"/>
                <a:gd name="T1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28">
                  <a:moveTo>
                    <a:pt x="22" y="3"/>
                  </a:moveTo>
                  <a:cubicBezTo>
                    <a:pt x="20" y="3"/>
                    <a:pt x="17" y="4"/>
                    <a:pt x="15" y="6"/>
                  </a:cubicBezTo>
                  <a:cubicBezTo>
                    <a:pt x="8" y="1"/>
                    <a:pt x="8" y="1"/>
                    <a:pt x="8" y="1"/>
                  </a:cubicBezTo>
                  <a:cubicBezTo>
                    <a:pt x="5" y="0"/>
                    <a:pt x="2" y="1"/>
                    <a:pt x="1" y="3"/>
                  </a:cubicBezTo>
                  <a:cubicBezTo>
                    <a:pt x="0" y="6"/>
                    <a:pt x="0" y="9"/>
                    <a:pt x="3" y="10"/>
                  </a:cubicBezTo>
                  <a:cubicBezTo>
                    <a:pt x="10" y="14"/>
                    <a:pt x="10" y="14"/>
                    <a:pt x="10" y="14"/>
                  </a:cubicBezTo>
                  <a:cubicBezTo>
                    <a:pt x="10" y="15"/>
                    <a:pt x="10" y="15"/>
                    <a:pt x="10" y="16"/>
                  </a:cubicBezTo>
                  <a:cubicBezTo>
                    <a:pt x="10" y="22"/>
                    <a:pt x="16" y="28"/>
                    <a:pt x="22" y="28"/>
                  </a:cubicBezTo>
                  <a:cubicBezTo>
                    <a:pt x="29" y="28"/>
                    <a:pt x="35" y="22"/>
                    <a:pt x="35" y="16"/>
                  </a:cubicBezTo>
                  <a:cubicBezTo>
                    <a:pt x="35" y="9"/>
                    <a:pt x="29" y="3"/>
                    <a:pt x="2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sp>
          <p:nvSpPr>
            <p:cNvPr id="79" name="Freeform 367">
              <a:extLst>
                <a:ext uri="{FF2B5EF4-FFF2-40B4-BE49-F238E27FC236}">
                  <a16:creationId xmlns:a16="http://schemas.microsoft.com/office/drawing/2014/main" id="{2B931A0B-7DBB-4561-A67F-5332DD6894F1}"/>
                </a:ext>
              </a:extLst>
            </p:cNvPr>
            <p:cNvSpPr>
              <a:spLocks/>
            </p:cNvSpPr>
            <p:nvPr/>
          </p:nvSpPr>
          <p:spPr bwMode="auto">
            <a:xfrm>
              <a:off x="6180138" y="7050088"/>
              <a:ext cx="63500" cy="82550"/>
            </a:xfrm>
            <a:custGeom>
              <a:avLst/>
              <a:gdLst>
                <a:gd name="T0" fmla="*/ 26 w 27"/>
                <a:gd name="T1" fmla="*/ 28 h 35"/>
                <a:gd name="T2" fmla="*/ 22 w 27"/>
                <a:gd name="T3" fmla="*/ 21 h 35"/>
                <a:gd name="T4" fmla="*/ 25 w 27"/>
                <a:gd name="T5" fmla="*/ 13 h 35"/>
                <a:gd name="T6" fmla="*/ 12 w 27"/>
                <a:gd name="T7" fmla="*/ 0 h 35"/>
                <a:gd name="T8" fmla="*/ 0 w 27"/>
                <a:gd name="T9" fmla="*/ 13 h 35"/>
                <a:gd name="T10" fmla="*/ 12 w 27"/>
                <a:gd name="T11" fmla="*/ 25 h 35"/>
                <a:gd name="T12" fmla="*/ 13 w 27"/>
                <a:gd name="T13" fmla="*/ 25 h 35"/>
                <a:gd name="T14" fmla="*/ 17 w 27"/>
                <a:gd name="T15" fmla="*/ 33 h 35"/>
                <a:gd name="T16" fmla="*/ 22 w 27"/>
                <a:gd name="T17" fmla="*/ 35 h 35"/>
                <a:gd name="T18" fmla="*/ 24 w 27"/>
                <a:gd name="T19" fmla="*/ 35 h 35"/>
                <a:gd name="T20" fmla="*/ 26 w 27"/>
                <a:gd name="T21"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35">
                  <a:moveTo>
                    <a:pt x="26" y="28"/>
                  </a:moveTo>
                  <a:cubicBezTo>
                    <a:pt x="22" y="21"/>
                    <a:pt x="22" y="21"/>
                    <a:pt x="22" y="21"/>
                  </a:cubicBezTo>
                  <a:cubicBezTo>
                    <a:pt x="24" y="18"/>
                    <a:pt x="25" y="16"/>
                    <a:pt x="25" y="13"/>
                  </a:cubicBezTo>
                  <a:cubicBezTo>
                    <a:pt x="25" y="6"/>
                    <a:pt x="19" y="0"/>
                    <a:pt x="12" y="0"/>
                  </a:cubicBezTo>
                  <a:cubicBezTo>
                    <a:pt x="6" y="0"/>
                    <a:pt x="0" y="6"/>
                    <a:pt x="0" y="13"/>
                  </a:cubicBezTo>
                  <a:cubicBezTo>
                    <a:pt x="0" y="20"/>
                    <a:pt x="6" y="25"/>
                    <a:pt x="12" y="25"/>
                  </a:cubicBezTo>
                  <a:cubicBezTo>
                    <a:pt x="13" y="25"/>
                    <a:pt x="13" y="25"/>
                    <a:pt x="13" y="25"/>
                  </a:cubicBezTo>
                  <a:cubicBezTo>
                    <a:pt x="17" y="33"/>
                    <a:pt x="17" y="33"/>
                    <a:pt x="17" y="33"/>
                  </a:cubicBezTo>
                  <a:cubicBezTo>
                    <a:pt x="18" y="34"/>
                    <a:pt x="20" y="35"/>
                    <a:pt x="22" y="35"/>
                  </a:cubicBezTo>
                  <a:cubicBezTo>
                    <a:pt x="23" y="35"/>
                    <a:pt x="23" y="35"/>
                    <a:pt x="24" y="35"/>
                  </a:cubicBezTo>
                  <a:cubicBezTo>
                    <a:pt x="27" y="33"/>
                    <a:pt x="27" y="30"/>
                    <a:pt x="2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sp>
          <p:nvSpPr>
            <p:cNvPr id="80" name="Freeform 368">
              <a:extLst>
                <a:ext uri="{FF2B5EF4-FFF2-40B4-BE49-F238E27FC236}">
                  <a16:creationId xmlns:a16="http://schemas.microsoft.com/office/drawing/2014/main" id="{387534F7-D538-4602-ABF7-2BC8A5D7D54A}"/>
                </a:ext>
              </a:extLst>
            </p:cNvPr>
            <p:cNvSpPr>
              <a:spLocks/>
            </p:cNvSpPr>
            <p:nvPr/>
          </p:nvSpPr>
          <p:spPr bwMode="auto">
            <a:xfrm>
              <a:off x="6242050" y="7150101"/>
              <a:ext cx="47625" cy="66675"/>
            </a:xfrm>
            <a:custGeom>
              <a:avLst/>
              <a:gdLst>
                <a:gd name="T0" fmla="*/ 1 w 20"/>
                <a:gd name="T1" fmla="*/ 8 h 28"/>
                <a:gd name="T2" fmla="*/ 10 w 20"/>
                <a:gd name="T3" fmla="*/ 26 h 28"/>
                <a:gd name="T4" fmla="*/ 15 w 20"/>
                <a:gd name="T5" fmla="*/ 28 h 28"/>
                <a:gd name="T6" fmla="*/ 17 w 20"/>
                <a:gd name="T7" fmla="*/ 28 h 28"/>
                <a:gd name="T8" fmla="*/ 19 w 20"/>
                <a:gd name="T9" fmla="*/ 21 h 28"/>
                <a:gd name="T10" fmla="*/ 10 w 20"/>
                <a:gd name="T11" fmla="*/ 3 h 28"/>
                <a:gd name="T12" fmla="*/ 3 w 20"/>
                <a:gd name="T13" fmla="*/ 1 h 28"/>
                <a:gd name="T14" fmla="*/ 1 w 20"/>
                <a:gd name="T15" fmla="*/ 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8">
                  <a:moveTo>
                    <a:pt x="1" y="8"/>
                  </a:moveTo>
                  <a:cubicBezTo>
                    <a:pt x="10" y="26"/>
                    <a:pt x="10" y="26"/>
                    <a:pt x="10" y="26"/>
                  </a:cubicBezTo>
                  <a:cubicBezTo>
                    <a:pt x="11" y="27"/>
                    <a:pt x="13" y="28"/>
                    <a:pt x="15" y="28"/>
                  </a:cubicBezTo>
                  <a:cubicBezTo>
                    <a:pt x="15" y="28"/>
                    <a:pt x="16" y="28"/>
                    <a:pt x="17" y="28"/>
                  </a:cubicBezTo>
                  <a:cubicBezTo>
                    <a:pt x="19" y="26"/>
                    <a:pt x="20" y="23"/>
                    <a:pt x="19" y="21"/>
                  </a:cubicBezTo>
                  <a:cubicBezTo>
                    <a:pt x="10" y="3"/>
                    <a:pt x="10" y="3"/>
                    <a:pt x="10" y="3"/>
                  </a:cubicBezTo>
                  <a:cubicBezTo>
                    <a:pt x="8" y="1"/>
                    <a:pt x="5" y="0"/>
                    <a:pt x="3" y="1"/>
                  </a:cubicBezTo>
                  <a:cubicBezTo>
                    <a:pt x="0" y="3"/>
                    <a:pt x="0" y="6"/>
                    <a:pt x="1"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sp>
          <p:nvSpPr>
            <p:cNvPr id="81" name="Freeform 369">
              <a:extLst>
                <a:ext uri="{FF2B5EF4-FFF2-40B4-BE49-F238E27FC236}">
                  <a16:creationId xmlns:a16="http://schemas.microsoft.com/office/drawing/2014/main" id="{F6EB8D98-3237-4151-AF3F-4E9C971B0871}"/>
                </a:ext>
              </a:extLst>
            </p:cNvPr>
            <p:cNvSpPr>
              <a:spLocks/>
            </p:cNvSpPr>
            <p:nvPr/>
          </p:nvSpPr>
          <p:spPr bwMode="auto">
            <a:xfrm>
              <a:off x="6464300" y="7386638"/>
              <a:ext cx="68263" cy="49213"/>
            </a:xfrm>
            <a:custGeom>
              <a:avLst/>
              <a:gdLst>
                <a:gd name="T0" fmla="*/ 25 w 29"/>
                <a:gd name="T1" fmla="*/ 12 h 21"/>
                <a:gd name="T2" fmla="*/ 8 w 29"/>
                <a:gd name="T3" fmla="*/ 2 h 21"/>
                <a:gd name="T4" fmla="*/ 1 w 29"/>
                <a:gd name="T5" fmla="*/ 4 h 21"/>
                <a:gd name="T6" fmla="*/ 3 w 29"/>
                <a:gd name="T7" fmla="*/ 10 h 21"/>
                <a:gd name="T8" fmla="*/ 21 w 29"/>
                <a:gd name="T9" fmla="*/ 20 h 21"/>
                <a:gd name="T10" fmla="*/ 23 w 29"/>
                <a:gd name="T11" fmla="*/ 21 h 21"/>
                <a:gd name="T12" fmla="*/ 27 w 29"/>
                <a:gd name="T13" fmla="*/ 18 h 21"/>
                <a:gd name="T14" fmla="*/ 25 w 29"/>
                <a:gd name="T15" fmla="*/ 1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25" y="12"/>
                  </a:moveTo>
                  <a:cubicBezTo>
                    <a:pt x="8" y="2"/>
                    <a:pt x="8" y="2"/>
                    <a:pt x="8" y="2"/>
                  </a:cubicBezTo>
                  <a:cubicBezTo>
                    <a:pt x="6" y="0"/>
                    <a:pt x="3" y="1"/>
                    <a:pt x="1" y="4"/>
                  </a:cubicBezTo>
                  <a:cubicBezTo>
                    <a:pt x="0" y="6"/>
                    <a:pt x="1" y="9"/>
                    <a:pt x="3" y="10"/>
                  </a:cubicBezTo>
                  <a:cubicBezTo>
                    <a:pt x="21" y="20"/>
                    <a:pt x="21" y="20"/>
                    <a:pt x="21" y="20"/>
                  </a:cubicBezTo>
                  <a:cubicBezTo>
                    <a:pt x="21" y="21"/>
                    <a:pt x="22" y="21"/>
                    <a:pt x="23" y="21"/>
                  </a:cubicBezTo>
                  <a:cubicBezTo>
                    <a:pt x="25" y="21"/>
                    <a:pt x="26" y="20"/>
                    <a:pt x="27" y="18"/>
                  </a:cubicBezTo>
                  <a:cubicBezTo>
                    <a:pt x="29" y="16"/>
                    <a:pt x="28" y="13"/>
                    <a:pt x="25"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sp>
          <p:nvSpPr>
            <p:cNvPr id="82" name="Freeform 370">
              <a:extLst>
                <a:ext uri="{FF2B5EF4-FFF2-40B4-BE49-F238E27FC236}">
                  <a16:creationId xmlns:a16="http://schemas.microsoft.com/office/drawing/2014/main" id="{01CB4FD0-043F-405D-9816-CF0B78232B7C}"/>
                </a:ext>
              </a:extLst>
            </p:cNvPr>
            <p:cNvSpPr>
              <a:spLocks/>
            </p:cNvSpPr>
            <p:nvPr/>
          </p:nvSpPr>
          <p:spPr bwMode="auto">
            <a:xfrm>
              <a:off x="6145213" y="7380288"/>
              <a:ext cx="77788" cy="65088"/>
            </a:xfrm>
            <a:custGeom>
              <a:avLst/>
              <a:gdLst>
                <a:gd name="T0" fmla="*/ 25 w 33"/>
                <a:gd name="T1" fmla="*/ 2 h 28"/>
                <a:gd name="T2" fmla="*/ 19 w 33"/>
                <a:gd name="T3" fmla="*/ 5 h 28"/>
                <a:gd name="T4" fmla="*/ 13 w 33"/>
                <a:gd name="T5" fmla="*/ 3 h 28"/>
                <a:gd name="T6" fmla="*/ 0 w 33"/>
                <a:gd name="T7" fmla="*/ 16 h 28"/>
                <a:gd name="T8" fmla="*/ 13 w 33"/>
                <a:gd name="T9" fmla="*/ 28 h 28"/>
                <a:gd name="T10" fmla="*/ 25 w 33"/>
                <a:gd name="T11" fmla="*/ 16 h 28"/>
                <a:gd name="T12" fmla="*/ 25 w 33"/>
                <a:gd name="T13" fmla="*/ 13 h 28"/>
                <a:gd name="T14" fmla="*/ 30 w 33"/>
                <a:gd name="T15" fmla="*/ 10 h 28"/>
                <a:gd name="T16" fmla="*/ 32 w 33"/>
                <a:gd name="T17" fmla="*/ 4 h 28"/>
                <a:gd name="T18" fmla="*/ 25 w 33"/>
                <a:gd name="T19"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28">
                  <a:moveTo>
                    <a:pt x="25" y="2"/>
                  </a:moveTo>
                  <a:cubicBezTo>
                    <a:pt x="19" y="5"/>
                    <a:pt x="19" y="5"/>
                    <a:pt x="19" y="5"/>
                  </a:cubicBezTo>
                  <a:cubicBezTo>
                    <a:pt x="17" y="4"/>
                    <a:pt x="15" y="3"/>
                    <a:pt x="13" y="3"/>
                  </a:cubicBezTo>
                  <a:cubicBezTo>
                    <a:pt x="6" y="3"/>
                    <a:pt x="0" y="9"/>
                    <a:pt x="0" y="16"/>
                  </a:cubicBezTo>
                  <a:cubicBezTo>
                    <a:pt x="0" y="23"/>
                    <a:pt x="6" y="28"/>
                    <a:pt x="13" y="28"/>
                  </a:cubicBezTo>
                  <a:cubicBezTo>
                    <a:pt x="20" y="28"/>
                    <a:pt x="25" y="23"/>
                    <a:pt x="25" y="16"/>
                  </a:cubicBezTo>
                  <a:cubicBezTo>
                    <a:pt x="25" y="15"/>
                    <a:pt x="25" y="14"/>
                    <a:pt x="25" y="13"/>
                  </a:cubicBezTo>
                  <a:cubicBezTo>
                    <a:pt x="30" y="10"/>
                    <a:pt x="30" y="10"/>
                    <a:pt x="30" y="10"/>
                  </a:cubicBezTo>
                  <a:cubicBezTo>
                    <a:pt x="32" y="9"/>
                    <a:pt x="33" y="6"/>
                    <a:pt x="32" y="4"/>
                  </a:cubicBezTo>
                  <a:cubicBezTo>
                    <a:pt x="31" y="1"/>
                    <a:pt x="28" y="0"/>
                    <a:pt x="25"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grpSp>
      <p:sp>
        <p:nvSpPr>
          <p:cNvPr id="73" name="Rectangle 72">
            <a:extLst>
              <a:ext uri="{FF2B5EF4-FFF2-40B4-BE49-F238E27FC236}">
                <a16:creationId xmlns:a16="http://schemas.microsoft.com/office/drawing/2014/main" id="{761953FC-A348-4F34-9F36-B6290CB16D03}"/>
              </a:ext>
            </a:extLst>
          </p:cNvPr>
          <p:cNvSpPr/>
          <p:nvPr/>
        </p:nvSpPr>
        <p:spPr>
          <a:xfrm>
            <a:off x="543177" y="4756667"/>
            <a:ext cx="3323146" cy="1200329"/>
          </a:xfrm>
          <a:prstGeom prst="rect">
            <a:avLst/>
          </a:prstGeom>
        </p:spPr>
        <p:txBody>
          <a:bodyPr wrap="square" lIns="0" rIns="0">
            <a:spAutoFit/>
          </a:bodyPr>
          <a:lstStyle/>
          <a:p>
            <a:pPr lvl="0" algn="ctr" defTabSz="914126">
              <a:spcBef>
                <a:spcPts val="200"/>
              </a:spcBef>
              <a:buSzPct val="100000"/>
              <a:defRPr/>
            </a:pPr>
            <a:r>
              <a:rPr lang="en-US" sz="1200" b="1" dirty="0">
                <a:solidFill>
                  <a:prstClr val="black"/>
                </a:solidFill>
                <a:latin typeface="+mj-lt"/>
              </a:rPr>
              <a:t>Targeted ICS attacks have increased in frequency and sophistication</a:t>
            </a:r>
            <a:r>
              <a:rPr lang="en-US" sz="1200" dirty="0">
                <a:solidFill>
                  <a:prstClr val="black"/>
                </a:solidFill>
                <a:latin typeface="+mj-lt"/>
              </a:rPr>
              <a:t>, furthering the risk of </a:t>
            </a:r>
            <a:r>
              <a:rPr lang="en-US" sz="1200" dirty="0">
                <a:latin typeface="+mj-lt"/>
              </a:rPr>
              <a:t>economic impact, operational shutdowns, damaged equipment, environmental, and safety consequences.</a:t>
            </a:r>
            <a:endParaRPr kumimoji="0" lang="en-US" sz="1200" b="0" i="0" u="none" strike="noStrike" kern="1200" cap="none" spc="0" normalizeH="0" baseline="0" noProof="0" dirty="0">
              <a:ln>
                <a:noFill/>
              </a:ln>
              <a:solidFill>
                <a:prstClr val="black"/>
              </a:solidFill>
              <a:effectLst/>
              <a:uLnTx/>
              <a:uFillTx/>
              <a:latin typeface="+mj-lt"/>
              <a:ea typeface="+mn-ea"/>
              <a:cs typeface="+mn-cs"/>
            </a:endParaRPr>
          </a:p>
        </p:txBody>
      </p:sp>
      <p:grpSp>
        <p:nvGrpSpPr>
          <p:cNvPr id="179" name="Group 178">
            <a:extLst>
              <a:ext uri="{FF2B5EF4-FFF2-40B4-BE49-F238E27FC236}">
                <a16:creationId xmlns:a16="http://schemas.microsoft.com/office/drawing/2014/main" id="{382D55C2-082D-42EC-99A4-69777938B830}"/>
              </a:ext>
            </a:extLst>
          </p:cNvPr>
          <p:cNvGrpSpPr/>
          <p:nvPr/>
        </p:nvGrpSpPr>
        <p:grpSpPr>
          <a:xfrm>
            <a:off x="1941795" y="4027497"/>
            <a:ext cx="445434" cy="439831"/>
            <a:chOff x="6281634" y="1807292"/>
            <a:chExt cx="445434" cy="439831"/>
          </a:xfrm>
          <a:solidFill>
            <a:srgbClr val="86BC25"/>
          </a:solidFill>
        </p:grpSpPr>
        <p:sp>
          <p:nvSpPr>
            <p:cNvPr id="175" name="Freeform 590">
              <a:extLst>
                <a:ext uri="{FF2B5EF4-FFF2-40B4-BE49-F238E27FC236}">
                  <a16:creationId xmlns:a16="http://schemas.microsoft.com/office/drawing/2014/main" id="{8BFED793-2EEE-4F29-818A-F9B532816E25}"/>
                </a:ext>
              </a:extLst>
            </p:cNvPr>
            <p:cNvSpPr>
              <a:spLocks/>
            </p:cNvSpPr>
            <p:nvPr/>
          </p:nvSpPr>
          <p:spPr bwMode="auto">
            <a:xfrm>
              <a:off x="6418906" y="2165880"/>
              <a:ext cx="170890" cy="81243"/>
            </a:xfrm>
            <a:custGeom>
              <a:avLst/>
              <a:gdLst>
                <a:gd name="T0" fmla="*/ 88 w 93"/>
                <a:gd name="T1" fmla="*/ 5 h 44"/>
                <a:gd name="T2" fmla="*/ 83 w 93"/>
                <a:gd name="T3" fmla="*/ 1 h 44"/>
                <a:gd name="T4" fmla="*/ 79 w 93"/>
                <a:gd name="T5" fmla="*/ 6 h 44"/>
                <a:gd name="T6" fmla="*/ 83 w 93"/>
                <a:gd name="T7" fmla="*/ 34 h 44"/>
                <a:gd name="T8" fmla="*/ 10 w 93"/>
                <a:gd name="T9" fmla="*/ 34 h 44"/>
                <a:gd name="T10" fmla="*/ 15 w 93"/>
                <a:gd name="T11" fmla="*/ 6 h 44"/>
                <a:gd name="T12" fmla="*/ 11 w 93"/>
                <a:gd name="T13" fmla="*/ 1 h 44"/>
                <a:gd name="T14" fmla="*/ 5 w 93"/>
                <a:gd name="T15" fmla="*/ 5 h 44"/>
                <a:gd name="T16" fmla="*/ 0 w 93"/>
                <a:gd name="T17" fmla="*/ 34 h 44"/>
                <a:gd name="T18" fmla="*/ 0 w 93"/>
                <a:gd name="T19" fmla="*/ 35 h 44"/>
                <a:gd name="T20" fmla="*/ 10 w 93"/>
                <a:gd name="T21" fmla="*/ 44 h 44"/>
                <a:gd name="T22" fmla="*/ 84 w 93"/>
                <a:gd name="T23" fmla="*/ 44 h 44"/>
                <a:gd name="T24" fmla="*/ 93 w 93"/>
                <a:gd name="T25" fmla="*/ 35 h 44"/>
                <a:gd name="T26" fmla="*/ 93 w 93"/>
                <a:gd name="T27" fmla="*/ 34 h 44"/>
                <a:gd name="T28" fmla="*/ 88 w 93"/>
                <a:gd name="T29" fmla="*/ 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44">
                  <a:moveTo>
                    <a:pt x="88" y="5"/>
                  </a:moveTo>
                  <a:cubicBezTo>
                    <a:pt x="88" y="2"/>
                    <a:pt x="85" y="0"/>
                    <a:pt x="83" y="1"/>
                  </a:cubicBezTo>
                  <a:cubicBezTo>
                    <a:pt x="80" y="1"/>
                    <a:pt x="78" y="4"/>
                    <a:pt x="79" y="6"/>
                  </a:cubicBezTo>
                  <a:cubicBezTo>
                    <a:pt x="83" y="34"/>
                    <a:pt x="83" y="34"/>
                    <a:pt x="83" y="34"/>
                  </a:cubicBezTo>
                  <a:cubicBezTo>
                    <a:pt x="10" y="34"/>
                    <a:pt x="10" y="34"/>
                    <a:pt x="10" y="34"/>
                  </a:cubicBezTo>
                  <a:cubicBezTo>
                    <a:pt x="15" y="6"/>
                    <a:pt x="15" y="6"/>
                    <a:pt x="15" y="6"/>
                  </a:cubicBezTo>
                  <a:cubicBezTo>
                    <a:pt x="15" y="4"/>
                    <a:pt x="13" y="1"/>
                    <a:pt x="11" y="1"/>
                  </a:cubicBezTo>
                  <a:cubicBezTo>
                    <a:pt x="8" y="0"/>
                    <a:pt x="6" y="2"/>
                    <a:pt x="5" y="5"/>
                  </a:cubicBezTo>
                  <a:cubicBezTo>
                    <a:pt x="0" y="34"/>
                    <a:pt x="0" y="34"/>
                    <a:pt x="0" y="34"/>
                  </a:cubicBezTo>
                  <a:cubicBezTo>
                    <a:pt x="0" y="34"/>
                    <a:pt x="0" y="35"/>
                    <a:pt x="0" y="35"/>
                  </a:cubicBezTo>
                  <a:cubicBezTo>
                    <a:pt x="0" y="40"/>
                    <a:pt x="5" y="44"/>
                    <a:pt x="10" y="44"/>
                  </a:cubicBezTo>
                  <a:cubicBezTo>
                    <a:pt x="84" y="44"/>
                    <a:pt x="84" y="44"/>
                    <a:pt x="84" y="44"/>
                  </a:cubicBezTo>
                  <a:cubicBezTo>
                    <a:pt x="89" y="44"/>
                    <a:pt x="93" y="40"/>
                    <a:pt x="93" y="35"/>
                  </a:cubicBezTo>
                  <a:cubicBezTo>
                    <a:pt x="93" y="35"/>
                    <a:pt x="93" y="34"/>
                    <a:pt x="93" y="34"/>
                  </a:cubicBezTo>
                  <a:lnTo>
                    <a:pt x="88" y="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176" name="Freeform 591">
              <a:extLst>
                <a:ext uri="{FF2B5EF4-FFF2-40B4-BE49-F238E27FC236}">
                  <a16:creationId xmlns:a16="http://schemas.microsoft.com/office/drawing/2014/main" id="{0F935799-F598-4960-8EF1-96543E198EC8}"/>
                </a:ext>
              </a:extLst>
            </p:cNvPr>
            <p:cNvSpPr>
              <a:spLocks noEditPoints="1"/>
            </p:cNvSpPr>
            <p:nvPr/>
          </p:nvSpPr>
          <p:spPr bwMode="auto">
            <a:xfrm>
              <a:off x="6281634" y="1807292"/>
              <a:ext cx="445434" cy="333375"/>
            </a:xfrm>
            <a:custGeom>
              <a:avLst/>
              <a:gdLst>
                <a:gd name="T0" fmla="*/ 222 w 243"/>
                <a:gd name="T1" fmla="*/ 0 h 182"/>
                <a:gd name="T2" fmla="*/ 22 w 243"/>
                <a:gd name="T3" fmla="*/ 0 h 182"/>
                <a:gd name="T4" fmla="*/ 0 w 243"/>
                <a:gd name="T5" fmla="*/ 21 h 182"/>
                <a:gd name="T6" fmla="*/ 0 w 243"/>
                <a:gd name="T7" fmla="*/ 160 h 182"/>
                <a:gd name="T8" fmla="*/ 22 w 243"/>
                <a:gd name="T9" fmla="*/ 182 h 182"/>
                <a:gd name="T10" fmla="*/ 222 w 243"/>
                <a:gd name="T11" fmla="*/ 182 h 182"/>
                <a:gd name="T12" fmla="*/ 243 w 243"/>
                <a:gd name="T13" fmla="*/ 160 h 182"/>
                <a:gd name="T14" fmla="*/ 243 w 243"/>
                <a:gd name="T15" fmla="*/ 21 h 182"/>
                <a:gd name="T16" fmla="*/ 222 w 243"/>
                <a:gd name="T17" fmla="*/ 0 h 182"/>
                <a:gd name="T18" fmla="*/ 22 w 243"/>
                <a:gd name="T19" fmla="*/ 9 h 182"/>
                <a:gd name="T20" fmla="*/ 222 w 243"/>
                <a:gd name="T21" fmla="*/ 9 h 182"/>
                <a:gd name="T22" fmla="*/ 234 w 243"/>
                <a:gd name="T23" fmla="*/ 21 h 182"/>
                <a:gd name="T24" fmla="*/ 234 w 243"/>
                <a:gd name="T25" fmla="*/ 142 h 182"/>
                <a:gd name="T26" fmla="*/ 10 w 243"/>
                <a:gd name="T27" fmla="*/ 142 h 182"/>
                <a:gd name="T28" fmla="*/ 10 w 243"/>
                <a:gd name="T29" fmla="*/ 21 h 182"/>
                <a:gd name="T30" fmla="*/ 22 w 243"/>
                <a:gd name="T31" fmla="*/ 9 h 182"/>
                <a:gd name="T32" fmla="*/ 222 w 243"/>
                <a:gd name="T33" fmla="*/ 172 h 182"/>
                <a:gd name="T34" fmla="*/ 22 w 243"/>
                <a:gd name="T35" fmla="*/ 172 h 182"/>
                <a:gd name="T36" fmla="*/ 10 w 243"/>
                <a:gd name="T37" fmla="*/ 160 h 182"/>
                <a:gd name="T38" fmla="*/ 10 w 243"/>
                <a:gd name="T39" fmla="*/ 152 h 182"/>
                <a:gd name="T40" fmla="*/ 234 w 243"/>
                <a:gd name="T41" fmla="*/ 152 h 182"/>
                <a:gd name="T42" fmla="*/ 234 w 243"/>
                <a:gd name="T43" fmla="*/ 160 h 182"/>
                <a:gd name="T44" fmla="*/ 222 w 243"/>
                <a:gd name="T45" fmla="*/ 17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 h="182">
                  <a:moveTo>
                    <a:pt x="222" y="0"/>
                  </a:moveTo>
                  <a:cubicBezTo>
                    <a:pt x="22" y="0"/>
                    <a:pt x="22" y="0"/>
                    <a:pt x="22" y="0"/>
                  </a:cubicBezTo>
                  <a:cubicBezTo>
                    <a:pt x="10" y="0"/>
                    <a:pt x="0" y="9"/>
                    <a:pt x="0" y="21"/>
                  </a:cubicBezTo>
                  <a:cubicBezTo>
                    <a:pt x="0" y="160"/>
                    <a:pt x="0" y="160"/>
                    <a:pt x="0" y="160"/>
                  </a:cubicBezTo>
                  <a:cubicBezTo>
                    <a:pt x="0" y="172"/>
                    <a:pt x="10" y="182"/>
                    <a:pt x="22" y="182"/>
                  </a:cubicBezTo>
                  <a:cubicBezTo>
                    <a:pt x="222" y="182"/>
                    <a:pt x="222" y="182"/>
                    <a:pt x="222" y="182"/>
                  </a:cubicBezTo>
                  <a:cubicBezTo>
                    <a:pt x="234" y="182"/>
                    <a:pt x="243" y="172"/>
                    <a:pt x="243" y="160"/>
                  </a:cubicBezTo>
                  <a:cubicBezTo>
                    <a:pt x="243" y="21"/>
                    <a:pt x="243" y="21"/>
                    <a:pt x="243" y="21"/>
                  </a:cubicBezTo>
                  <a:cubicBezTo>
                    <a:pt x="243" y="9"/>
                    <a:pt x="234" y="0"/>
                    <a:pt x="222" y="0"/>
                  </a:cubicBezTo>
                  <a:close/>
                  <a:moveTo>
                    <a:pt x="22" y="9"/>
                  </a:moveTo>
                  <a:cubicBezTo>
                    <a:pt x="222" y="9"/>
                    <a:pt x="222" y="9"/>
                    <a:pt x="222" y="9"/>
                  </a:cubicBezTo>
                  <a:cubicBezTo>
                    <a:pt x="228" y="9"/>
                    <a:pt x="234" y="15"/>
                    <a:pt x="234" y="21"/>
                  </a:cubicBezTo>
                  <a:cubicBezTo>
                    <a:pt x="234" y="142"/>
                    <a:pt x="234" y="142"/>
                    <a:pt x="234" y="142"/>
                  </a:cubicBezTo>
                  <a:cubicBezTo>
                    <a:pt x="10" y="142"/>
                    <a:pt x="10" y="142"/>
                    <a:pt x="10" y="142"/>
                  </a:cubicBezTo>
                  <a:cubicBezTo>
                    <a:pt x="10" y="21"/>
                    <a:pt x="10" y="21"/>
                    <a:pt x="10" y="21"/>
                  </a:cubicBezTo>
                  <a:cubicBezTo>
                    <a:pt x="10" y="15"/>
                    <a:pt x="15" y="9"/>
                    <a:pt x="22" y="9"/>
                  </a:cubicBezTo>
                  <a:close/>
                  <a:moveTo>
                    <a:pt x="222" y="172"/>
                  </a:moveTo>
                  <a:cubicBezTo>
                    <a:pt x="22" y="172"/>
                    <a:pt x="22" y="172"/>
                    <a:pt x="22" y="172"/>
                  </a:cubicBezTo>
                  <a:cubicBezTo>
                    <a:pt x="15" y="172"/>
                    <a:pt x="10" y="167"/>
                    <a:pt x="10" y="160"/>
                  </a:cubicBezTo>
                  <a:cubicBezTo>
                    <a:pt x="10" y="152"/>
                    <a:pt x="10" y="152"/>
                    <a:pt x="10" y="152"/>
                  </a:cubicBezTo>
                  <a:cubicBezTo>
                    <a:pt x="234" y="152"/>
                    <a:pt x="234" y="152"/>
                    <a:pt x="234" y="152"/>
                  </a:cubicBezTo>
                  <a:cubicBezTo>
                    <a:pt x="234" y="160"/>
                    <a:pt x="234" y="160"/>
                    <a:pt x="234" y="160"/>
                  </a:cubicBezTo>
                  <a:cubicBezTo>
                    <a:pt x="234" y="167"/>
                    <a:pt x="228" y="172"/>
                    <a:pt x="222" y="1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177" name="Freeform 592">
              <a:extLst>
                <a:ext uri="{FF2B5EF4-FFF2-40B4-BE49-F238E27FC236}">
                  <a16:creationId xmlns:a16="http://schemas.microsoft.com/office/drawing/2014/main" id="{EE54C43B-D0D8-437C-BE40-922A4E5F1AC2}"/>
                </a:ext>
              </a:extLst>
            </p:cNvPr>
            <p:cNvSpPr>
              <a:spLocks noEditPoints="1"/>
            </p:cNvSpPr>
            <p:nvPr/>
          </p:nvSpPr>
          <p:spPr bwMode="auto">
            <a:xfrm>
              <a:off x="6437116" y="1856318"/>
              <a:ext cx="134471" cy="176493"/>
            </a:xfrm>
            <a:custGeom>
              <a:avLst/>
              <a:gdLst>
                <a:gd name="T0" fmla="*/ 16 w 73"/>
                <a:gd name="T1" fmla="*/ 96 h 96"/>
                <a:gd name="T2" fmla="*/ 57 w 73"/>
                <a:gd name="T3" fmla="*/ 96 h 96"/>
                <a:gd name="T4" fmla="*/ 70 w 73"/>
                <a:gd name="T5" fmla="*/ 83 h 96"/>
                <a:gd name="T6" fmla="*/ 73 w 73"/>
                <a:gd name="T7" fmla="*/ 46 h 96"/>
                <a:gd name="T8" fmla="*/ 61 w 73"/>
                <a:gd name="T9" fmla="*/ 33 h 96"/>
                <a:gd name="T10" fmla="*/ 58 w 73"/>
                <a:gd name="T11" fmla="*/ 33 h 96"/>
                <a:gd name="T12" fmla="*/ 58 w 73"/>
                <a:gd name="T13" fmla="*/ 21 h 96"/>
                <a:gd name="T14" fmla="*/ 37 w 73"/>
                <a:gd name="T15" fmla="*/ 0 h 96"/>
                <a:gd name="T16" fmla="*/ 16 w 73"/>
                <a:gd name="T17" fmla="*/ 21 h 96"/>
                <a:gd name="T18" fmla="*/ 16 w 73"/>
                <a:gd name="T19" fmla="*/ 33 h 96"/>
                <a:gd name="T20" fmla="*/ 13 w 73"/>
                <a:gd name="T21" fmla="*/ 33 h 96"/>
                <a:gd name="T22" fmla="*/ 0 w 73"/>
                <a:gd name="T23" fmla="*/ 47 h 96"/>
                <a:gd name="T24" fmla="*/ 4 w 73"/>
                <a:gd name="T25" fmla="*/ 83 h 96"/>
                <a:gd name="T26" fmla="*/ 16 w 73"/>
                <a:gd name="T27" fmla="*/ 96 h 96"/>
                <a:gd name="T28" fmla="*/ 26 w 73"/>
                <a:gd name="T29" fmla="*/ 21 h 96"/>
                <a:gd name="T30" fmla="*/ 37 w 73"/>
                <a:gd name="T31" fmla="*/ 10 h 96"/>
                <a:gd name="T32" fmla="*/ 48 w 73"/>
                <a:gd name="T33" fmla="*/ 21 h 96"/>
                <a:gd name="T34" fmla="*/ 48 w 73"/>
                <a:gd name="T35" fmla="*/ 33 h 96"/>
                <a:gd name="T36" fmla="*/ 26 w 73"/>
                <a:gd name="T37" fmla="*/ 33 h 96"/>
                <a:gd name="T38" fmla="*/ 26 w 73"/>
                <a:gd name="T39" fmla="*/ 21 h 96"/>
                <a:gd name="T40" fmla="*/ 13 w 73"/>
                <a:gd name="T41" fmla="*/ 43 h 96"/>
                <a:gd name="T42" fmla="*/ 61 w 73"/>
                <a:gd name="T43" fmla="*/ 43 h 96"/>
                <a:gd name="T44" fmla="*/ 64 w 73"/>
                <a:gd name="T45" fmla="*/ 46 h 96"/>
                <a:gd name="T46" fmla="*/ 60 w 73"/>
                <a:gd name="T47" fmla="*/ 83 h 96"/>
                <a:gd name="T48" fmla="*/ 57 w 73"/>
                <a:gd name="T49" fmla="*/ 86 h 96"/>
                <a:gd name="T50" fmla="*/ 16 w 73"/>
                <a:gd name="T51" fmla="*/ 86 h 96"/>
                <a:gd name="T52" fmla="*/ 13 w 73"/>
                <a:gd name="T53" fmla="*/ 82 h 96"/>
                <a:gd name="T54" fmla="*/ 10 w 73"/>
                <a:gd name="T55" fmla="*/ 46 h 96"/>
                <a:gd name="T56" fmla="*/ 13 w 73"/>
                <a:gd name="T57" fmla="*/ 4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96">
                  <a:moveTo>
                    <a:pt x="16" y="96"/>
                  </a:moveTo>
                  <a:cubicBezTo>
                    <a:pt x="57" y="96"/>
                    <a:pt x="57" y="96"/>
                    <a:pt x="57" y="96"/>
                  </a:cubicBezTo>
                  <a:cubicBezTo>
                    <a:pt x="64" y="96"/>
                    <a:pt x="70" y="90"/>
                    <a:pt x="70" y="83"/>
                  </a:cubicBezTo>
                  <a:cubicBezTo>
                    <a:pt x="73" y="46"/>
                    <a:pt x="73" y="46"/>
                    <a:pt x="73" y="46"/>
                  </a:cubicBezTo>
                  <a:cubicBezTo>
                    <a:pt x="73" y="39"/>
                    <a:pt x="68" y="33"/>
                    <a:pt x="61" y="33"/>
                  </a:cubicBezTo>
                  <a:cubicBezTo>
                    <a:pt x="58" y="33"/>
                    <a:pt x="58" y="33"/>
                    <a:pt x="58" y="33"/>
                  </a:cubicBezTo>
                  <a:cubicBezTo>
                    <a:pt x="58" y="21"/>
                    <a:pt x="58" y="21"/>
                    <a:pt x="58" y="21"/>
                  </a:cubicBezTo>
                  <a:cubicBezTo>
                    <a:pt x="58" y="10"/>
                    <a:pt x="48" y="0"/>
                    <a:pt x="37" y="0"/>
                  </a:cubicBezTo>
                  <a:cubicBezTo>
                    <a:pt x="25" y="0"/>
                    <a:pt x="16" y="10"/>
                    <a:pt x="16" y="21"/>
                  </a:cubicBezTo>
                  <a:cubicBezTo>
                    <a:pt x="16" y="33"/>
                    <a:pt x="16" y="33"/>
                    <a:pt x="16" y="33"/>
                  </a:cubicBezTo>
                  <a:cubicBezTo>
                    <a:pt x="13" y="33"/>
                    <a:pt x="13" y="33"/>
                    <a:pt x="13" y="33"/>
                  </a:cubicBezTo>
                  <a:cubicBezTo>
                    <a:pt x="6" y="33"/>
                    <a:pt x="0" y="39"/>
                    <a:pt x="0" y="47"/>
                  </a:cubicBezTo>
                  <a:cubicBezTo>
                    <a:pt x="4" y="83"/>
                    <a:pt x="4" y="83"/>
                    <a:pt x="4" y="83"/>
                  </a:cubicBezTo>
                  <a:cubicBezTo>
                    <a:pt x="4" y="90"/>
                    <a:pt x="9" y="96"/>
                    <a:pt x="16" y="96"/>
                  </a:cubicBezTo>
                  <a:close/>
                  <a:moveTo>
                    <a:pt x="26" y="21"/>
                  </a:moveTo>
                  <a:cubicBezTo>
                    <a:pt x="26" y="15"/>
                    <a:pt x="31" y="10"/>
                    <a:pt x="37" y="10"/>
                  </a:cubicBezTo>
                  <a:cubicBezTo>
                    <a:pt x="43" y="10"/>
                    <a:pt x="48" y="15"/>
                    <a:pt x="48" y="21"/>
                  </a:cubicBezTo>
                  <a:cubicBezTo>
                    <a:pt x="48" y="33"/>
                    <a:pt x="48" y="33"/>
                    <a:pt x="48" y="33"/>
                  </a:cubicBezTo>
                  <a:cubicBezTo>
                    <a:pt x="26" y="33"/>
                    <a:pt x="26" y="33"/>
                    <a:pt x="26" y="33"/>
                  </a:cubicBezTo>
                  <a:lnTo>
                    <a:pt x="26" y="21"/>
                  </a:lnTo>
                  <a:close/>
                  <a:moveTo>
                    <a:pt x="13" y="43"/>
                  </a:moveTo>
                  <a:cubicBezTo>
                    <a:pt x="61" y="43"/>
                    <a:pt x="61" y="43"/>
                    <a:pt x="61" y="43"/>
                  </a:cubicBezTo>
                  <a:cubicBezTo>
                    <a:pt x="62" y="43"/>
                    <a:pt x="64" y="44"/>
                    <a:pt x="64" y="46"/>
                  </a:cubicBezTo>
                  <a:cubicBezTo>
                    <a:pt x="60" y="83"/>
                    <a:pt x="60" y="83"/>
                    <a:pt x="60" y="83"/>
                  </a:cubicBezTo>
                  <a:cubicBezTo>
                    <a:pt x="60" y="84"/>
                    <a:pt x="59" y="86"/>
                    <a:pt x="57" y="86"/>
                  </a:cubicBezTo>
                  <a:cubicBezTo>
                    <a:pt x="16" y="86"/>
                    <a:pt x="16" y="86"/>
                    <a:pt x="16" y="86"/>
                  </a:cubicBezTo>
                  <a:cubicBezTo>
                    <a:pt x="15" y="86"/>
                    <a:pt x="13" y="84"/>
                    <a:pt x="13" y="82"/>
                  </a:cubicBezTo>
                  <a:cubicBezTo>
                    <a:pt x="10" y="46"/>
                    <a:pt x="10" y="46"/>
                    <a:pt x="10" y="46"/>
                  </a:cubicBezTo>
                  <a:cubicBezTo>
                    <a:pt x="10" y="44"/>
                    <a:pt x="11" y="43"/>
                    <a:pt x="13" y="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sp>
          <p:nvSpPr>
            <p:cNvPr id="178" name="Freeform 593">
              <a:extLst>
                <a:ext uri="{FF2B5EF4-FFF2-40B4-BE49-F238E27FC236}">
                  <a16:creationId xmlns:a16="http://schemas.microsoft.com/office/drawing/2014/main" id="{793A6218-5152-47F8-9D54-6DDCC1516273}"/>
                </a:ext>
              </a:extLst>
            </p:cNvPr>
            <p:cNvSpPr>
              <a:spLocks/>
            </p:cNvSpPr>
            <p:nvPr/>
          </p:nvSpPr>
          <p:spPr bwMode="auto">
            <a:xfrm>
              <a:off x="6495947" y="1966976"/>
              <a:ext cx="18210" cy="35019"/>
            </a:xfrm>
            <a:custGeom>
              <a:avLst/>
              <a:gdLst>
                <a:gd name="T0" fmla="*/ 5 w 10"/>
                <a:gd name="T1" fmla="*/ 19 h 19"/>
                <a:gd name="T2" fmla="*/ 10 w 10"/>
                <a:gd name="T3" fmla="*/ 14 h 19"/>
                <a:gd name="T4" fmla="*/ 10 w 10"/>
                <a:gd name="T5" fmla="*/ 4 h 19"/>
                <a:gd name="T6" fmla="*/ 5 w 10"/>
                <a:gd name="T7" fmla="*/ 0 h 19"/>
                <a:gd name="T8" fmla="*/ 0 w 10"/>
                <a:gd name="T9" fmla="*/ 4 h 19"/>
                <a:gd name="T10" fmla="*/ 0 w 10"/>
                <a:gd name="T11" fmla="*/ 14 h 19"/>
                <a:gd name="T12" fmla="*/ 5 w 10"/>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0" h="19">
                  <a:moveTo>
                    <a:pt x="5" y="19"/>
                  </a:moveTo>
                  <a:cubicBezTo>
                    <a:pt x="7" y="19"/>
                    <a:pt x="10" y="17"/>
                    <a:pt x="10" y="14"/>
                  </a:cubicBezTo>
                  <a:cubicBezTo>
                    <a:pt x="10" y="4"/>
                    <a:pt x="10" y="4"/>
                    <a:pt x="10" y="4"/>
                  </a:cubicBezTo>
                  <a:cubicBezTo>
                    <a:pt x="10" y="2"/>
                    <a:pt x="7" y="0"/>
                    <a:pt x="5" y="0"/>
                  </a:cubicBezTo>
                  <a:cubicBezTo>
                    <a:pt x="2" y="0"/>
                    <a:pt x="0" y="2"/>
                    <a:pt x="0" y="4"/>
                  </a:cubicBezTo>
                  <a:cubicBezTo>
                    <a:pt x="0" y="14"/>
                    <a:pt x="0" y="14"/>
                    <a:pt x="0" y="14"/>
                  </a:cubicBezTo>
                  <a:cubicBezTo>
                    <a:pt x="0" y="17"/>
                    <a:pt x="2" y="19"/>
                    <a:pt x="5"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588" dirty="0"/>
            </a:p>
          </p:txBody>
        </p:sp>
      </p:grpSp>
      <p:pic>
        <p:nvPicPr>
          <p:cNvPr id="49" name="Picture 4" descr="Image result for nist firewall between corporate">
            <a:extLst>
              <a:ext uri="{FF2B5EF4-FFF2-40B4-BE49-F238E27FC236}">
                <a16:creationId xmlns:a16="http://schemas.microsoft.com/office/drawing/2014/main" id="{0C37F52D-C29C-4360-988E-0F91D047529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350774" y="1430475"/>
            <a:ext cx="4041369" cy="452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23">
            <a:extLst>
              <a:ext uri="{FF2B5EF4-FFF2-40B4-BE49-F238E27FC236}">
                <a16:creationId xmlns:a16="http://schemas.microsoft.com/office/drawing/2014/main" id="{010EF5BA-EC8A-4DE4-A920-961DD3497D28}"/>
              </a:ext>
            </a:extLst>
          </p:cNvPr>
          <p:cNvSpPr txBox="1">
            <a:spLocks noChangeArrowheads="1"/>
          </p:cNvSpPr>
          <p:nvPr/>
        </p:nvSpPr>
        <p:spPr bwMode="auto">
          <a:xfrm>
            <a:off x="4644423" y="6088085"/>
            <a:ext cx="3726773" cy="3693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Aft>
                <a:spcPts val="1000"/>
              </a:spcAft>
            </a:pPr>
            <a:r>
              <a:rPr lang="en-US" altLang="en-US" sz="1200" b="1" dirty="0">
                <a:latin typeface="+mj-lt"/>
                <a:cs typeface="Times New Roman" panose="02020603050405020304" pitchFamily="18" charset="0"/>
              </a:rPr>
              <a:t>NIST 800-2. Firewall between Corporate Network and Control Network.</a:t>
            </a:r>
            <a:endParaRPr lang="en-US" altLang="en-US" sz="900" i="1" dirty="0">
              <a:latin typeface="+mj-lt"/>
              <a:cs typeface="Times New Roman" panose="02020603050405020304" pitchFamily="18" charset="0"/>
            </a:endParaRPr>
          </a:p>
        </p:txBody>
      </p:sp>
    </p:spTree>
    <p:extLst>
      <p:ext uri="{BB962C8B-B14F-4D97-AF65-F5344CB8AC3E}">
        <p14:creationId xmlns:p14="http://schemas.microsoft.com/office/powerpoint/2010/main" val="172728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64381"/>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Cybersecurity Recommendations</a:t>
            </a:r>
            <a:endParaRPr lang="en-US" sz="2200" b="1" dirty="0">
              <a:solidFill>
                <a:prstClr val="black"/>
              </a:solidFill>
              <a:ea typeface="Verdana" panose="020B0604030504040204" pitchFamily="34" charset="0"/>
              <a:cs typeface="Arial" panose="020B0604020202020204" pitchFamily="34" charset="0"/>
            </a:endParaRPr>
          </a:p>
        </p:txBody>
      </p:sp>
      <p:sp>
        <p:nvSpPr>
          <p:cNvPr id="10" name="TextBox 9"/>
          <p:cNvSpPr txBox="1"/>
          <p:nvPr/>
        </p:nvSpPr>
        <p:spPr>
          <a:xfrm>
            <a:off x="365760" y="702552"/>
            <a:ext cx="8636838" cy="430887"/>
          </a:xfrm>
          <a:prstGeom prst="rect">
            <a:avLst/>
          </a:prstGeom>
          <a:noFill/>
        </p:spPr>
        <p:txBody>
          <a:bodyPr wrap="square" lIns="0" tIns="0" rIns="0" bIns="0" rtlCol="0">
            <a:spAutoFit/>
          </a:bodyPr>
          <a:lstStyle/>
          <a:p>
            <a:pPr lvl="0">
              <a:buSzPct val="25000"/>
              <a:defRPr/>
            </a:pPr>
            <a:r>
              <a:rPr lang="en-US" sz="1400" dirty="0">
                <a:solidFill>
                  <a:prstClr val="black"/>
                </a:solidFill>
                <a:cs typeface="Arial" panose="020B0604020202020204" pitchFamily="34" charset="0"/>
              </a:rPr>
              <a:t>Stakeholder support of efforts to improve digital security through technological innovation and adoption of improved operational and policy frameworks will strengthen cybersecurity defenses. </a:t>
            </a:r>
            <a:endParaRPr lang="en-US" sz="1400" dirty="0">
              <a:solidFill>
                <a:srgbClr val="FF0000"/>
              </a:solidFill>
              <a:cs typeface="Arial" panose="020B0604020202020204" pitchFamily="34" charset="0"/>
            </a:endParaRPr>
          </a:p>
        </p:txBody>
      </p:sp>
      <p:sp>
        <p:nvSpPr>
          <p:cNvPr id="107" name="Rectangle 106">
            <a:extLst>
              <a:ext uri="{FF2B5EF4-FFF2-40B4-BE49-F238E27FC236}">
                <a16:creationId xmlns:a16="http://schemas.microsoft.com/office/drawing/2014/main" id="{0A1A2DE7-8092-4AB0-A046-9F016638766C}"/>
              </a:ext>
            </a:extLst>
          </p:cNvPr>
          <p:cNvSpPr/>
          <p:nvPr/>
        </p:nvSpPr>
        <p:spPr>
          <a:xfrm>
            <a:off x="365761" y="2178168"/>
            <a:ext cx="8483271" cy="3486257"/>
          </a:xfrm>
          <a:prstGeom prst="rect">
            <a:avLst/>
          </a:prstGeom>
          <a:noFill/>
          <a:ln w="19050" cap="sq" cmpd="sng" algn="ctr">
            <a:solidFill>
              <a:schemeClr val="accent4"/>
            </a:solidFill>
            <a:prstDash val="solid"/>
          </a:ln>
          <a:effectLst/>
        </p:spPr>
        <p:txBody>
          <a:bodyPr tIns="182832" rtlCol="0" anchor="t"/>
          <a:lstStyle/>
          <a:p>
            <a:pPr marL="171399" marR="0" lvl="0" indent="-171399" algn="l" defTabSz="914126"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100" b="0" i="0" u="none" strike="noStrike" kern="0" cap="none" spc="0" normalizeH="0" baseline="0" noProof="0" dirty="0">
              <a:ln>
                <a:noFill/>
              </a:ln>
              <a:solidFill>
                <a:prstClr val="black"/>
              </a:solidFill>
              <a:effectLst/>
              <a:uLnTx/>
              <a:uFillTx/>
              <a:latin typeface="+mj-lt"/>
              <a:ea typeface="Microsoft YaHei UI Light" panose="020B0502040204020203" pitchFamily="34" charset="-122"/>
              <a:cs typeface="Arial" panose="020B0604020202020204" pitchFamily="34" charset="0"/>
            </a:endParaRPr>
          </a:p>
        </p:txBody>
      </p:sp>
      <p:sp>
        <p:nvSpPr>
          <p:cNvPr id="108" name="Rectangle 107">
            <a:extLst>
              <a:ext uri="{FF2B5EF4-FFF2-40B4-BE49-F238E27FC236}">
                <a16:creationId xmlns:a16="http://schemas.microsoft.com/office/drawing/2014/main" id="{03E51D52-8D5D-49A9-96D0-D5283EC37B95}"/>
              </a:ext>
            </a:extLst>
          </p:cNvPr>
          <p:cNvSpPr/>
          <p:nvPr/>
        </p:nvSpPr>
        <p:spPr>
          <a:xfrm>
            <a:off x="3023545" y="2036537"/>
            <a:ext cx="3167703" cy="246221"/>
          </a:xfrm>
          <a:prstGeom prst="rect">
            <a:avLst/>
          </a:prstGeom>
          <a:solidFill>
            <a:srgbClr val="FFFFFF"/>
          </a:solidFill>
          <a:ln w="9525" cap="sq" cmpd="sng" algn="ctr">
            <a:noFill/>
            <a:prstDash val="dash"/>
          </a:ln>
          <a:effectLst/>
        </p:spPr>
        <p:txBody>
          <a:bodyPr wrap="square" lIns="91416" tIns="0" rIns="91416" bIns="0" rtlCol="0" anchor="ctr">
            <a:spAutoFit/>
          </a:bodyPr>
          <a:lstStyle/>
          <a:p>
            <a:pPr algn="ctr" defTabSz="914126">
              <a:spcAft>
                <a:spcPts val="600"/>
              </a:spcAft>
              <a:defRPr/>
            </a:pPr>
            <a:r>
              <a:rPr kumimoji="0" lang="en-US" sz="1600" b="1" i="0" u="none" strike="noStrike" kern="0" cap="none" spc="0" normalizeH="0" baseline="0" noProof="0" dirty="0">
                <a:ln>
                  <a:noFill/>
                </a:ln>
                <a:solidFill>
                  <a:prstClr val="black"/>
                </a:solidFill>
                <a:effectLst/>
                <a:uLnTx/>
                <a:uFillTx/>
                <a:latin typeface="+mj-lt"/>
                <a:ea typeface="Microsoft YaHei UI Light" panose="020B0502040204020203" pitchFamily="34" charset="-122"/>
                <a:cs typeface="+mn-cs"/>
              </a:rPr>
              <a:t>Key Recommendations</a:t>
            </a:r>
          </a:p>
        </p:txBody>
      </p:sp>
      <p:grpSp>
        <p:nvGrpSpPr>
          <p:cNvPr id="169" name="Group 168">
            <a:extLst>
              <a:ext uri="{FF2B5EF4-FFF2-40B4-BE49-F238E27FC236}">
                <a16:creationId xmlns:a16="http://schemas.microsoft.com/office/drawing/2014/main" id="{2EFEDB0E-F1F7-44B3-A210-D1243F01B237}"/>
              </a:ext>
            </a:extLst>
          </p:cNvPr>
          <p:cNvGrpSpPr/>
          <p:nvPr/>
        </p:nvGrpSpPr>
        <p:grpSpPr>
          <a:xfrm>
            <a:off x="4546400" y="2615659"/>
            <a:ext cx="2077382" cy="2272671"/>
            <a:chOff x="4487784" y="4015834"/>
            <a:chExt cx="2077382" cy="2272671"/>
          </a:xfrm>
        </p:grpSpPr>
        <p:sp>
          <p:nvSpPr>
            <p:cNvPr id="111" name="Rectangle 110">
              <a:extLst>
                <a:ext uri="{FF2B5EF4-FFF2-40B4-BE49-F238E27FC236}">
                  <a16:creationId xmlns:a16="http://schemas.microsoft.com/office/drawing/2014/main" id="{D755D912-BE17-47B0-BA4E-BEF7165DCAE6}"/>
                </a:ext>
              </a:extLst>
            </p:cNvPr>
            <p:cNvSpPr/>
            <p:nvPr/>
          </p:nvSpPr>
          <p:spPr>
            <a:xfrm>
              <a:off x="4487784" y="4534179"/>
              <a:ext cx="2077382" cy="1754326"/>
            </a:xfrm>
            <a:prstGeom prst="rect">
              <a:avLst/>
            </a:prstGeom>
          </p:spPr>
          <p:txBody>
            <a:bodyPr wrap="square" lIns="0" rIns="0">
              <a:spAutoFit/>
            </a:bodyPr>
            <a:lstStyle/>
            <a:p>
              <a:pPr defTabSz="914126">
                <a:spcBef>
                  <a:spcPts val="200"/>
                </a:spcBef>
                <a:buSzPct val="100000"/>
                <a:defRPr/>
              </a:pPr>
              <a:r>
                <a:rPr lang="en-US" sz="1200" dirty="0">
                  <a:solidFill>
                    <a:prstClr val="black"/>
                  </a:solidFill>
                </a:rPr>
                <a:t>The public and private sectors should assist sector Information Sharing and Analysis Center (ISAC’s) and regional groups to </a:t>
              </a:r>
              <a:r>
                <a:rPr lang="en-US" sz="1200" b="1" dirty="0">
                  <a:solidFill>
                    <a:prstClr val="black"/>
                  </a:solidFill>
                </a:rPr>
                <a:t>promote information sharing </a:t>
              </a:r>
              <a:r>
                <a:rPr lang="en-US" sz="1200" dirty="0">
                  <a:solidFill>
                    <a:prstClr val="black"/>
                  </a:solidFill>
                </a:rPr>
                <a:t>including learnings from investigations. </a:t>
              </a:r>
              <a:r>
                <a:rPr lang="en-US" sz="1200" b="1" dirty="0">
                  <a:solidFill>
                    <a:prstClr val="black"/>
                  </a:solidFill>
                </a:rPr>
                <a:t> </a:t>
              </a:r>
            </a:p>
          </p:txBody>
        </p:sp>
        <p:grpSp>
          <p:nvGrpSpPr>
            <p:cNvPr id="121" name="Group 120">
              <a:extLst>
                <a:ext uri="{FF2B5EF4-FFF2-40B4-BE49-F238E27FC236}">
                  <a16:creationId xmlns:a16="http://schemas.microsoft.com/office/drawing/2014/main" id="{F7DF987E-8841-4DEE-ACD1-DCDC72E4228D}"/>
                </a:ext>
              </a:extLst>
            </p:cNvPr>
            <p:cNvGrpSpPr/>
            <p:nvPr/>
          </p:nvGrpSpPr>
          <p:grpSpPr>
            <a:xfrm>
              <a:off x="5304705" y="4015834"/>
              <a:ext cx="443541" cy="399501"/>
              <a:chOff x="8104188" y="5395913"/>
              <a:chExt cx="447675" cy="403225"/>
            </a:xfrm>
            <a:solidFill>
              <a:schemeClr val="accent2"/>
            </a:solidFill>
          </p:grpSpPr>
          <p:sp>
            <p:nvSpPr>
              <p:cNvPr id="122" name="Freeform 503">
                <a:extLst>
                  <a:ext uri="{FF2B5EF4-FFF2-40B4-BE49-F238E27FC236}">
                    <a16:creationId xmlns:a16="http://schemas.microsoft.com/office/drawing/2014/main" id="{3D9A7667-3A18-4F0B-8136-3584B6D28D24}"/>
                  </a:ext>
                </a:extLst>
              </p:cNvPr>
              <p:cNvSpPr>
                <a:spLocks noEditPoints="1"/>
              </p:cNvSpPr>
              <p:nvPr/>
            </p:nvSpPr>
            <p:spPr bwMode="auto">
              <a:xfrm>
                <a:off x="8104188" y="5505450"/>
                <a:ext cx="447675" cy="293688"/>
              </a:xfrm>
              <a:custGeom>
                <a:avLst/>
                <a:gdLst>
                  <a:gd name="T0" fmla="*/ 227 w 242"/>
                  <a:gd name="T1" fmla="*/ 81 h 158"/>
                  <a:gd name="T2" fmla="*/ 50 w 242"/>
                  <a:gd name="T3" fmla="*/ 81 h 158"/>
                  <a:gd name="T4" fmla="*/ 50 w 242"/>
                  <a:gd name="T5" fmla="*/ 5 h 158"/>
                  <a:gd name="T6" fmla="*/ 45 w 242"/>
                  <a:gd name="T7" fmla="*/ 0 h 158"/>
                  <a:gd name="T8" fmla="*/ 40 w 242"/>
                  <a:gd name="T9" fmla="*/ 5 h 158"/>
                  <a:gd name="T10" fmla="*/ 40 w 242"/>
                  <a:gd name="T11" fmla="*/ 81 h 158"/>
                  <a:gd name="T12" fmla="*/ 15 w 242"/>
                  <a:gd name="T13" fmla="*/ 81 h 158"/>
                  <a:gd name="T14" fmla="*/ 0 w 242"/>
                  <a:gd name="T15" fmla="*/ 96 h 158"/>
                  <a:gd name="T16" fmla="*/ 0 w 242"/>
                  <a:gd name="T17" fmla="*/ 143 h 158"/>
                  <a:gd name="T18" fmla="*/ 15 w 242"/>
                  <a:gd name="T19" fmla="*/ 158 h 158"/>
                  <a:gd name="T20" fmla="*/ 227 w 242"/>
                  <a:gd name="T21" fmla="*/ 158 h 158"/>
                  <a:gd name="T22" fmla="*/ 242 w 242"/>
                  <a:gd name="T23" fmla="*/ 143 h 158"/>
                  <a:gd name="T24" fmla="*/ 242 w 242"/>
                  <a:gd name="T25" fmla="*/ 96 h 158"/>
                  <a:gd name="T26" fmla="*/ 227 w 242"/>
                  <a:gd name="T27" fmla="*/ 81 h 158"/>
                  <a:gd name="T28" fmla="*/ 232 w 242"/>
                  <a:gd name="T29" fmla="*/ 143 h 158"/>
                  <a:gd name="T30" fmla="*/ 227 w 242"/>
                  <a:gd name="T31" fmla="*/ 148 h 158"/>
                  <a:gd name="T32" fmla="*/ 15 w 242"/>
                  <a:gd name="T33" fmla="*/ 148 h 158"/>
                  <a:gd name="T34" fmla="*/ 10 w 242"/>
                  <a:gd name="T35" fmla="*/ 143 h 158"/>
                  <a:gd name="T36" fmla="*/ 10 w 242"/>
                  <a:gd name="T37" fmla="*/ 96 h 158"/>
                  <a:gd name="T38" fmla="*/ 15 w 242"/>
                  <a:gd name="T39" fmla="*/ 91 h 158"/>
                  <a:gd name="T40" fmla="*/ 227 w 242"/>
                  <a:gd name="T41" fmla="*/ 91 h 158"/>
                  <a:gd name="T42" fmla="*/ 232 w 242"/>
                  <a:gd name="T43" fmla="*/ 96 h 158"/>
                  <a:gd name="T44" fmla="*/ 232 w 242"/>
                  <a:gd name="T45" fmla="*/ 14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2" h="158">
                    <a:moveTo>
                      <a:pt x="227" y="81"/>
                    </a:moveTo>
                    <a:cubicBezTo>
                      <a:pt x="50" y="81"/>
                      <a:pt x="50" y="81"/>
                      <a:pt x="50" y="81"/>
                    </a:cubicBezTo>
                    <a:cubicBezTo>
                      <a:pt x="50" y="5"/>
                      <a:pt x="50" y="5"/>
                      <a:pt x="50" y="5"/>
                    </a:cubicBezTo>
                    <a:cubicBezTo>
                      <a:pt x="50" y="2"/>
                      <a:pt x="48" y="0"/>
                      <a:pt x="45" y="0"/>
                    </a:cubicBezTo>
                    <a:cubicBezTo>
                      <a:pt x="43" y="0"/>
                      <a:pt x="40" y="2"/>
                      <a:pt x="40" y="5"/>
                    </a:cubicBezTo>
                    <a:cubicBezTo>
                      <a:pt x="40" y="81"/>
                      <a:pt x="40" y="81"/>
                      <a:pt x="40" y="81"/>
                    </a:cubicBezTo>
                    <a:cubicBezTo>
                      <a:pt x="15" y="81"/>
                      <a:pt x="15" y="81"/>
                      <a:pt x="15" y="81"/>
                    </a:cubicBezTo>
                    <a:cubicBezTo>
                      <a:pt x="7" y="81"/>
                      <a:pt x="0" y="88"/>
                      <a:pt x="0" y="96"/>
                    </a:cubicBezTo>
                    <a:cubicBezTo>
                      <a:pt x="0" y="143"/>
                      <a:pt x="0" y="143"/>
                      <a:pt x="0" y="143"/>
                    </a:cubicBezTo>
                    <a:cubicBezTo>
                      <a:pt x="0" y="151"/>
                      <a:pt x="7" y="158"/>
                      <a:pt x="15" y="158"/>
                    </a:cubicBezTo>
                    <a:cubicBezTo>
                      <a:pt x="227" y="158"/>
                      <a:pt x="227" y="158"/>
                      <a:pt x="227" y="158"/>
                    </a:cubicBezTo>
                    <a:cubicBezTo>
                      <a:pt x="235" y="158"/>
                      <a:pt x="242" y="151"/>
                      <a:pt x="242" y="143"/>
                    </a:cubicBezTo>
                    <a:cubicBezTo>
                      <a:pt x="242" y="96"/>
                      <a:pt x="242" y="96"/>
                      <a:pt x="242" y="96"/>
                    </a:cubicBezTo>
                    <a:cubicBezTo>
                      <a:pt x="242" y="88"/>
                      <a:pt x="235" y="81"/>
                      <a:pt x="227" y="81"/>
                    </a:cubicBezTo>
                    <a:close/>
                    <a:moveTo>
                      <a:pt x="232" y="143"/>
                    </a:moveTo>
                    <a:cubicBezTo>
                      <a:pt x="232" y="146"/>
                      <a:pt x="229" y="148"/>
                      <a:pt x="227" y="148"/>
                    </a:cubicBezTo>
                    <a:cubicBezTo>
                      <a:pt x="15" y="148"/>
                      <a:pt x="15" y="148"/>
                      <a:pt x="15" y="148"/>
                    </a:cubicBezTo>
                    <a:cubicBezTo>
                      <a:pt x="13" y="148"/>
                      <a:pt x="10" y="146"/>
                      <a:pt x="10" y="143"/>
                    </a:cubicBezTo>
                    <a:cubicBezTo>
                      <a:pt x="10" y="96"/>
                      <a:pt x="10" y="96"/>
                      <a:pt x="10" y="96"/>
                    </a:cubicBezTo>
                    <a:cubicBezTo>
                      <a:pt x="10" y="93"/>
                      <a:pt x="13" y="91"/>
                      <a:pt x="15" y="91"/>
                    </a:cubicBezTo>
                    <a:cubicBezTo>
                      <a:pt x="227" y="91"/>
                      <a:pt x="227" y="91"/>
                      <a:pt x="227" y="91"/>
                    </a:cubicBezTo>
                    <a:cubicBezTo>
                      <a:pt x="229" y="91"/>
                      <a:pt x="232" y="93"/>
                      <a:pt x="232" y="96"/>
                    </a:cubicBezTo>
                    <a:lnTo>
                      <a:pt x="232" y="143"/>
                    </a:lnTo>
                    <a:close/>
                  </a:path>
                </a:pathLst>
              </a:custGeom>
              <a:grp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123" name="Freeform 504">
                <a:extLst>
                  <a:ext uri="{FF2B5EF4-FFF2-40B4-BE49-F238E27FC236}">
                    <a16:creationId xmlns:a16="http://schemas.microsoft.com/office/drawing/2014/main" id="{2B91C35C-9290-4026-97DE-6108C22E0E18}"/>
                  </a:ext>
                </a:extLst>
              </p:cNvPr>
              <p:cNvSpPr>
                <a:spLocks noEditPoints="1"/>
              </p:cNvSpPr>
              <p:nvPr/>
            </p:nvSpPr>
            <p:spPr bwMode="auto">
              <a:xfrm>
                <a:off x="8445501" y="5703888"/>
                <a:ext cx="44450" cy="46038"/>
              </a:xfrm>
              <a:custGeom>
                <a:avLst/>
                <a:gdLst>
                  <a:gd name="T0" fmla="*/ 12 w 24"/>
                  <a:gd name="T1" fmla="*/ 0 h 25"/>
                  <a:gd name="T2" fmla="*/ 0 w 24"/>
                  <a:gd name="T3" fmla="*/ 13 h 25"/>
                  <a:gd name="T4" fmla="*/ 12 w 24"/>
                  <a:gd name="T5" fmla="*/ 25 h 25"/>
                  <a:gd name="T6" fmla="*/ 24 w 24"/>
                  <a:gd name="T7" fmla="*/ 13 h 25"/>
                  <a:gd name="T8" fmla="*/ 12 w 24"/>
                  <a:gd name="T9" fmla="*/ 0 h 25"/>
                  <a:gd name="T10" fmla="*/ 12 w 24"/>
                  <a:gd name="T11" fmla="*/ 15 h 25"/>
                  <a:gd name="T12" fmla="*/ 10 w 24"/>
                  <a:gd name="T13" fmla="*/ 13 h 25"/>
                  <a:gd name="T14" fmla="*/ 12 w 24"/>
                  <a:gd name="T15" fmla="*/ 10 h 25"/>
                  <a:gd name="T16" fmla="*/ 14 w 24"/>
                  <a:gd name="T17" fmla="*/ 13 h 25"/>
                  <a:gd name="T18" fmla="*/ 12 w 24"/>
                  <a:gd name="T19" fmla="*/ 1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5">
                    <a:moveTo>
                      <a:pt x="12" y="0"/>
                    </a:moveTo>
                    <a:cubicBezTo>
                      <a:pt x="5" y="0"/>
                      <a:pt x="0" y="6"/>
                      <a:pt x="0" y="13"/>
                    </a:cubicBezTo>
                    <a:cubicBezTo>
                      <a:pt x="0" y="19"/>
                      <a:pt x="5" y="25"/>
                      <a:pt x="12" y="25"/>
                    </a:cubicBezTo>
                    <a:cubicBezTo>
                      <a:pt x="18" y="25"/>
                      <a:pt x="24" y="19"/>
                      <a:pt x="24" y="13"/>
                    </a:cubicBezTo>
                    <a:cubicBezTo>
                      <a:pt x="24" y="6"/>
                      <a:pt x="18" y="0"/>
                      <a:pt x="12" y="0"/>
                    </a:cubicBezTo>
                    <a:close/>
                    <a:moveTo>
                      <a:pt x="12" y="15"/>
                    </a:moveTo>
                    <a:cubicBezTo>
                      <a:pt x="11" y="15"/>
                      <a:pt x="10" y="14"/>
                      <a:pt x="10" y="13"/>
                    </a:cubicBezTo>
                    <a:cubicBezTo>
                      <a:pt x="10" y="11"/>
                      <a:pt x="11" y="10"/>
                      <a:pt x="12" y="10"/>
                    </a:cubicBezTo>
                    <a:cubicBezTo>
                      <a:pt x="13" y="10"/>
                      <a:pt x="14" y="11"/>
                      <a:pt x="14" y="13"/>
                    </a:cubicBezTo>
                    <a:cubicBezTo>
                      <a:pt x="14" y="14"/>
                      <a:pt x="13" y="15"/>
                      <a:pt x="12" y="15"/>
                    </a:cubicBezTo>
                    <a:close/>
                  </a:path>
                </a:pathLst>
              </a:custGeom>
              <a:grp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124" name="Freeform 505">
                <a:extLst>
                  <a:ext uri="{FF2B5EF4-FFF2-40B4-BE49-F238E27FC236}">
                    <a16:creationId xmlns:a16="http://schemas.microsoft.com/office/drawing/2014/main" id="{C1A2C207-3AE8-46C4-B2B0-E61386F6785F}"/>
                  </a:ext>
                </a:extLst>
              </p:cNvPr>
              <p:cNvSpPr>
                <a:spLocks/>
              </p:cNvSpPr>
              <p:nvPr/>
            </p:nvSpPr>
            <p:spPr bwMode="auto">
              <a:xfrm>
                <a:off x="8267701" y="5432425"/>
                <a:ext cx="49213" cy="165100"/>
              </a:xfrm>
              <a:custGeom>
                <a:avLst/>
                <a:gdLst>
                  <a:gd name="T0" fmla="*/ 2 w 27"/>
                  <a:gd name="T1" fmla="*/ 88 h 89"/>
                  <a:gd name="T2" fmla="*/ 5 w 27"/>
                  <a:gd name="T3" fmla="*/ 89 h 89"/>
                  <a:gd name="T4" fmla="*/ 9 w 27"/>
                  <a:gd name="T5" fmla="*/ 88 h 89"/>
                  <a:gd name="T6" fmla="*/ 27 w 27"/>
                  <a:gd name="T7" fmla="*/ 45 h 89"/>
                  <a:gd name="T8" fmla="*/ 9 w 27"/>
                  <a:gd name="T9" fmla="*/ 2 h 89"/>
                  <a:gd name="T10" fmla="*/ 2 w 27"/>
                  <a:gd name="T11" fmla="*/ 2 h 89"/>
                  <a:gd name="T12" fmla="*/ 2 w 27"/>
                  <a:gd name="T13" fmla="*/ 9 h 89"/>
                  <a:gd name="T14" fmla="*/ 18 w 27"/>
                  <a:gd name="T15" fmla="*/ 45 h 89"/>
                  <a:gd name="T16" fmla="*/ 2 w 27"/>
                  <a:gd name="T17" fmla="*/ 81 h 89"/>
                  <a:gd name="T18" fmla="*/ 2 w 27"/>
                  <a:gd name="T19"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89">
                    <a:moveTo>
                      <a:pt x="2" y="88"/>
                    </a:moveTo>
                    <a:cubicBezTo>
                      <a:pt x="3" y="89"/>
                      <a:pt x="4" y="89"/>
                      <a:pt x="5" y="89"/>
                    </a:cubicBezTo>
                    <a:cubicBezTo>
                      <a:pt x="7" y="89"/>
                      <a:pt x="8" y="89"/>
                      <a:pt x="9" y="88"/>
                    </a:cubicBezTo>
                    <a:cubicBezTo>
                      <a:pt x="21" y="77"/>
                      <a:pt x="27" y="61"/>
                      <a:pt x="27" y="45"/>
                    </a:cubicBezTo>
                    <a:cubicBezTo>
                      <a:pt x="27" y="29"/>
                      <a:pt x="21" y="13"/>
                      <a:pt x="9" y="2"/>
                    </a:cubicBezTo>
                    <a:cubicBezTo>
                      <a:pt x="7" y="0"/>
                      <a:pt x="4" y="0"/>
                      <a:pt x="2" y="2"/>
                    </a:cubicBezTo>
                    <a:cubicBezTo>
                      <a:pt x="0" y="4"/>
                      <a:pt x="0" y="7"/>
                      <a:pt x="2" y="9"/>
                    </a:cubicBezTo>
                    <a:cubicBezTo>
                      <a:pt x="12" y="19"/>
                      <a:pt x="18" y="31"/>
                      <a:pt x="18" y="45"/>
                    </a:cubicBezTo>
                    <a:cubicBezTo>
                      <a:pt x="18" y="59"/>
                      <a:pt x="12" y="71"/>
                      <a:pt x="2" y="81"/>
                    </a:cubicBezTo>
                    <a:cubicBezTo>
                      <a:pt x="0" y="83"/>
                      <a:pt x="0" y="86"/>
                      <a:pt x="2" y="88"/>
                    </a:cubicBezTo>
                    <a:close/>
                  </a:path>
                </a:pathLst>
              </a:custGeom>
              <a:grp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125" name="Freeform 506">
                <a:extLst>
                  <a:ext uri="{FF2B5EF4-FFF2-40B4-BE49-F238E27FC236}">
                    <a16:creationId xmlns:a16="http://schemas.microsoft.com/office/drawing/2014/main" id="{996D59D4-D161-44CF-8408-0A94C7A5056A}"/>
                  </a:ext>
                </a:extLst>
              </p:cNvPr>
              <p:cNvSpPr>
                <a:spLocks/>
              </p:cNvSpPr>
              <p:nvPr/>
            </p:nvSpPr>
            <p:spPr bwMode="auto">
              <a:xfrm>
                <a:off x="8302626" y="5395913"/>
                <a:ext cx="65088" cy="236538"/>
              </a:xfrm>
              <a:custGeom>
                <a:avLst/>
                <a:gdLst>
                  <a:gd name="T0" fmla="*/ 26 w 35"/>
                  <a:gd name="T1" fmla="*/ 64 h 127"/>
                  <a:gd name="T2" fmla="*/ 2 w 35"/>
                  <a:gd name="T3" fmla="*/ 119 h 127"/>
                  <a:gd name="T4" fmla="*/ 2 w 35"/>
                  <a:gd name="T5" fmla="*/ 126 h 127"/>
                  <a:gd name="T6" fmla="*/ 6 w 35"/>
                  <a:gd name="T7" fmla="*/ 127 h 127"/>
                  <a:gd name="T8" fmla="*/ 9 w 35"/>
                  <a:gd name="T9" fmla="*/ 126 h 127"/>
                  <a:gd name="T10" fmla="*/ 35 w 35"/>
                  <a:gd name="T11" fmla="*/ 64 h 127"/>
                  <a:gd name="T12" fmla="*/ 9 w 35"/>
                  <a:gd name="T13" fmla="*/ 2 h 127"/>
                  <a:gd name="T14" fmla="*/ 2 w 35"/>
                  <a:gd name="T15" fmla="*/ 2 h 127"/>
                  <a:gd name="T16" fmla="*/ 2 w 35"/>
                  <a:gd name="T17" fmla="*/ 9 h 127"/>
                  <a:gd name="T18" fmla="*/ 26 w 35"/>
                  <a:gd name="T19" fmla="*/ 6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127">
                    <a:moveTo>
                      <a:pt x="26" y="64"/>
                    </a:moveTo>
                    <a:cubicBezTo>
                      <a:pt x="26" y="85"/>
                      <a:pt x="17" y="104"/>
                      <a:pt x="2" y="119"/>
                    </a:cubicBezTo>
                    <a:cubicBezTo>
                      <a:pt x="0" y="121"/>
                      <a:pt x="0" y="124"/>
                      <a:pt x="2" y="126"/>
                    </a:cubicBezTo>
                    <a:cubicBezTo>
                      <a:pt x="3" y="127"/>
                      <a:pt x="4" y="127"/>
                      <a:pt x="6" y="127"/>
                    </a:cubicBezTo>
                    <a:cubicBezTo>
                      <a:pt x="7" y="127"/>
                      <a:pt x="8" y="127"/>
                      <a:pt x="9" y="126"/>
                    </a:cubicBezTo>
                    <a:cubicBezTo>
                      <a:pt x="26" y="110"/>
                      <a:pt x="35" y="88"/>
                      <a:pt x="35" y="64"/>
                    </a:cubicBezTo>
                    <a:cubicBezTo>
                      <a:pt x="35" y="40"/>
                      <a:pt x="26" y="18"/>
                      <a:pt x="9" y="2"/>
                    </a:cubicBezTo>
                    <a:cubicBezTo>
                      <a:pt x="7" y="0"/>
                      <a:pt x="4" y="0"/>
                      <a:pt x="2" y="2"/>
                    </a:cubicBezTo>
                    <a:cubicBezTo>
                      <a:pt x="0" y="4"/>
                      <a:pt x="0" y="7"/>
                      <a:pt x="2" y="9"/>
                    </a:cubicBezTo>
                    <a:cubicBezTo>
                      <a:pt x="17" y="24"/>
                      <a:pt x="26" y="43"/>
                      <a:pt x="26" y="64"/>
                    </a:cubicBezTo>
                    <a:close/>
                  </a:path>
                </a:pathLst>
              </a:custGeom>
              <a:grp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j-lt"/>
                  <a:ea typeface="+mn-ea"/>
                  <a:cs typeface="+mn-cs"/>
                </a:endParaRPr>
              </a:p>
            </p:txBody>
          </p:sp>
          <p:sp>
            <p:nvSpPr>
              <p:cNvPr id="126" name="Freeform 507">
                <a:extLst>
                  <a:ext uri="{FF2B5EF4-FFF2-40B4-BE49-F238E27FC236}">
                    <a16:creationId xmlns:a16="http://schemas.microsoft.com/office/drawing/2014/main" id="{7E71A17B-4814-422A-A6E1-DB65D7E7FF5D}"/>
                  </a:ext>
                </a:extLst>
              </p:cNvPr>
              <p:cNvSpPr>
                <a:spLocks/>
              </p:cNvSpPr>
              <p:nvPr/>
            </p:nvSpPr>
            <p:spPr bwMode="auto">
              <a:xfrm>
                <a:off x="8231188" y="5467350"/>
                <a:ext cx="38100" cy="93663"/>
              </a:xfrm>
              <a:custGeom>
                <a:avLst/>
                <a:gdLst>
                  <a:gd name="T0" fmla="*/ 2 w 20"/>
                  <a:gd name="T1" fmla="*/ 49 h 51"/>
                  <a:gd name="T2" fmla="*/ 5 w 20"/>
                  <a:gd name="T3" fmla="*/ 51 h 51"/>
                  <a:gd name="T4" fmla="*/ 9 w 20"/>
                  <a:gd name="T5" fmla="*/ 50 h 51"/>
                  <a:gd name="T6" fmla="*/ 20 w 20"/>
                  <a:gd name="T7" fmla="*/ 26 h 51"/>
                  <a:gd name="T8" fmla="*/ 9 w 20"/>
                  <a:gd name="T9" fmla="*/ 2 h 51"/>
                  <a:gd name="T10" fmla="*/ 2 w 20"/>
                  <a:gd name="T11" fmla="*/ 2 h 51"/>
                  <a:gd name="T12" fmla="*/ 2 w 20"/>
                  <a:gd name="T13" fmla="*/ 9 h 51"/>
                  <a:gd name="T14" fmla="*/ 10 w 20"/>
                  <a:gd name="T15" fmla="*/ 26 h 51"/>
                  <a:gd name="T16" fmla="*/ 2 w 20"/>
                  <a:gd name="T17" fmla="*/ 43 h 51"/>
                  <a:gd name="T18" fmla="*/ 2 w 20"/>
                  <a:gd name="T19" fmla="*/ 4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51">
                    <a:moveTo>
                      <a:pt x="2" y="49"/>
                    </a:moveTo>
                    <a:cubicBezTo>
                      <a:pt x="3" y="51"/>
                      <a:pt x="4" y="51"/>
                      <a:pt x="5" y="51"/>
                    </a:cubicBezTo>
                    <a:cubicBezTo>
                      <a:pt x="7" y="51"/>
                      <a:pt x="8" y="51"/>
                      <a:pt x="9" y="50"/>
                    </a:cubicBezTo>
                    <a:cubicBezTo>
                      <a:pt x="16" y="44"/>
                      <a:pt x="20" y="35"/>
                      <a:pt x="20" y="26"/>
                    </a:cubicBezTo>
                    <a:cubicBezTo>
                      <a:pt x="20" y="17"/>
                      <a:pt x="16" y="8"/>
                      <a:pt x="9" y="2"/>
                    </a:cubicBezTo>
                    <a:cubicBezTo>
                      <a:pt x="7" y="0"/>
                      <a:pt x="3" y="0"/>
                      <a:pt x="2" y="2"/>
                    </a:cubicBezTo>
                    <a:cubicBezTo>
                      <a:pt x="0" y="5"/>
                      <a:pt x="0" y="8"/>
                      <a:pt x="2" y="9"/>
                    </a:cubicBezTo>
                    <a:cubicBezTo>
                      <a:pt x="7" y="14"/>
                      <a:pt x="10" y="20"/>
                      <a:pt x="10" y="26"/>
                    </a:cubicBezTo>
                    <a:cubicBezTo>
                      <a:pt x="10" y="32"/>
                      <a:pt x="7" y="38"/>
                      <a:pt x="2" y="43"/>
                    </a:cubicBezTo>
                    <a:cubicBezTo>
                      <a:pt x="0" y="44"/>
                      <a:pt x="0" y="47"/>
                      <a:pt x="2" y="49"/>
                    </a:cubicBezTo>
                    <a:close/>
                  </a:path>
                </a:pathLst>
              </a:custGeom>
              <a:grp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91416" tIns="45708" rIns="91416" bIns="45708" numCol="1" anchor="t" anchorCtr="0" compatLnSpc="1">
                <a:prstTxWarp prst="textNoShape">
                  <a:avLst/>
                </a:prstTxWarp>
              </a:bodyPr>
              <a:lstStyle/>
              <a:p>
                <a:pPr marL="0" marR="0" lvl="0" indent="0" algn="l" defTabSz="914126"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j-lt"/>
                  <a:ea typeface="+mn-ea"/>
                  <a:cs typeface="+mn-cs"/>
                </a:endParaRPr>
              </a:p>
            </p:txBody>
          </p:sp>
        </p:grpSp>
      </p:grpSp>
      <p:grpSp>
        <p:nvGrpSpPr>
          <p:cNvPr id="170" name="Group 169">
            <a:extLst>
              <a:ext uri="{FF2B5EF4-FFF2-40B4-BE49-F238E27FC236}">
                <a16:creationId xmlns:a16="http://schemas.microsoft.com/office/drawing/2014/main" id="{FD88FC78-6EDC-4F94-89B9-84B9DC14067B}"/>
              </a:ext>
            </a:extLst>
          </p:cNvPr>
          <p:cNvGrpSpPr/>
          <p:nvPr/>
        </p:nvGrpSpPr>
        <p:grpSpPr>
          <a:xfrm>
            <a:off x="2483531" y="2602497"/>
            <a:ext cx="1931745" cy="1731836"/>
            <a:chOff x="2443583" y="4002672"/>
            <a:chExt cx="1931745" cy="1731836"/>
          </a:xfrm>
        </p:grpSpPr>
        <p:sp>
          <p:nvSpPr>
            <p:cNvPr id="110" name="Rectangle 109">
              <a:extLst>
                <a:ext uri="{FF2B5EF4-FFF2-40B4-BE49-F238E27FC236}">
                  <a16:creationId xmlns:a16="http://schemas.microsoft.com/office/drawing/2014/main" id="{666581E7-82DA-40B2-8515-4FE0298660F5}"/>
                </a:ext>
              </a:extLst>
            </p:cNvPr>
            <p:cNvSpPr/>
            <p:nvPr/>
          </p:nvSpPr>
          <p:spPr>
            <a:xfrm>
              <a:off x="2443583" y="4534179"/>
              <a:ext cx="1931745" cy="1200329"/>
            </a:xfrm>
            <a:prstGeom prst="rect">
              <a:avLst/>
            </a:prstGeom>
          </p:spPr>
          <p:txBody>
            <a:bodyPr wrap="square" lIns="0" rIns="0">
              <a:spAutoFit/>
            </a:bodyPr>
            <a:lstStyle/>
            <a:p>
              <a:pPr lvl="0" defTabSz="914126">
                <a:spcBef>
                  <a:spcPts val="200"/>
                </a:spcBef>
                <a:buSzPct val="100000"/>
                <a:defRPr/>
              </a:pPr>
              <a:r>
                <a:rPr lang="en-US" sz="1200" dirty="0">
                  <a:solidFill>
                    <a:prstClr val="black"/>
                  </a:solidFill>
                  <a:latin typeface="+mj-lt"/>
                </a:rPr>
                <a:t>Increased government support to carry out </a:t>
              </a:r>
              <a:r>
                <a:rPr lang="en-US" sz="1200" b="1" dirty="0">
                  <a:solidFill>
                    <a:prstClr val="black"/>
                  </a:solidFill>
                  <a:latin typeface="+mj-lt"/>
                </a:rPr>
                <a:t>cybersecurity assessments and audits </a:t>
              </a:r>
              <a:r>
                <a:rPr lang="en-US" sz="1200" dirty="0">
                  <a:solidFill>
                    <a:prstClr val="black"/>
                  </a:solidFill>
                  <a:latin typeface="+mj-lt"/>
                </a:rPr>
                <a:t>on critical infrastructure.</a:t>
              </a:r>
              <a:endParaRPr kumimoji="0" lang="en-US" sz="1200" i="0" u="none" strike="noStrike" kern="1200" cap="none" spc="0" normalizeH="0" baseline="0" noProof="0" dirty="0">
                <a:ln>
                  <a:noFill/>
                </a:ln>
                <a:solidFill>
                  <a:prstClr val="black"/>
                </a:solidFill>
                <a:effectLst/>
                <a:uLnTx/>
                <a:uFillTx/>
                <a:latin typeface="+mj-lt"/>
                <a:ea typeface="+mn-ea"/>
                <a:cs typeface="+mn-cs"/>
              </a:endParaRPr>
            </a:p>
          </p:txBody>
        </p:sp>
        <p:grpSp>
          <p:nvGrpSpPr>
            <p:cNvPr id="147" name="Group 146">
              <a:extLst>
                <a:ext uri="{FF2B5EF4-FFF2-40B4-BE49-F238E27FC236}">
                  <a16:creationId xmlns:a16="http://schemas.microsoft.com/office/drawing/2014/main" id="{7D5D3920-0B07-4C62-96BC-A7A0FF1219C6}"/>
                </a:ext>
              </a:extLst>
            </p:cNvPr>
            <p:cNvGrpSpPr/>
            <p:nvPr/>
          </p:nvGrpSpPr>
          <p:grpSpPr>
            <a:xfrm>
              <a:off x="3207249" y="4002672"/>
              <a:ext cx="404413" cy="425824"/>
              <a:chOff x="1311275" y="6561138"/>
              <a:chExt cx="539750" cy="568325"/>
            </a:xfrm>
          </p:grpSpPr>
          <p:sp>
            <p:nvSpPr>
              <p:cNvPr id="148" name="Freeform 58">
                <a:extLst>
                  <a:ext uri="{FF2B5EF4-FFF2-40B4-BE49-F238E27FC236}">
                    <a16:creationId xmlns:a16="http://schemas.microsoft.com/office/drawing/2014/main" id="{7FAC1496-338F-451F-B2EB-7BEFA4663E66}"/>
                  </a:ext>
                </a:extLst>
              </p:cNvPr>
              <p:cNvSpPr>
                <a:spLocks/>
              </p:cNvSpPr>
              <p:nvPr/>
            </p:nvSpPr>
            <p:spPr bwMode="auto">
              <a:xfrm>
                <a:off x="1524000" y="7043738"/>
                <a:ext cx="327025" cy="23813"/>
              </a:xfrm>
              <a:custGeom>
                <a:avLst/>
                <a:gdLst>
                  <a:gd name="T0" fmla="*/ 128 w 133"/>
                  <a:gd name="T1" fmla="*/ 0 h 10"/>
                  <a:gd name="T2" fmla="*/ 5 w 133"/>
                  <a:gd name="T3" fmla="*/ 0 h 10"/>
                  <a:gd name="T4" fmla="*/ 0 w 133"/>
                  <a:gd name="T5" fmla="*/ 5 h 10"/>
                  <a:gd name="T6" fmla="*/ 5 w 133"/>
                  <a:gd name="T7" fmla="*/ 10 h 10"/>
                  <a:gd name="T8" fmla="*/ 128 w 133"/>
                  <a:gd name="T9" fmla="*/ 10 h 10"/>
                  <a:gd name="T10" fmla="*/ 133 w 133"/>
                  <a:gd name="T11" fmla="*/ 5 h 10"/>
                  <a:gd name="T12" fmla="*/ 128 w 133"/>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33" h="10">
                    <a:moveTo>
                      <a:pt x="128" y="0"/>
                    </a:moveTo>
                    <a:cubicBezTo>
                      <a:pt x="5" y="0"/>
                      <a:pt x="5" y="0"/>
                      <a:pt x="5" y="0"/>
                    </a:cubicBezTo>
                    <a:cubicBezTo>
                      <a:pt x="3" y="0"/>
                      <a:pt x="0" y="2"/>
                      <a:pt x="0" y="5"/>
                    </a:cubicBezTo>
                    <a:cubicBezTo>
                      <a:pt x="0" y="8"/>
                      <a:pt x="3" y="10"/>
                      <a:pt x="5" y="10"/>
                    </a:cubicBezTo>
                    <a:cubicBezTo>
                      <a:pt x="128" y="10"/>
                      <a:pt x="128" y="10"/>
                      <a:pt x="128" y="10"/>
                    </a:cubicBezTo>
                    <a:cubicBezTo>
                      <a:pt x="131" y="10"/>
                      <a:pt x="133" y="8"/>
                      <a:pt x="133" y="5"/>
                    </a:cubicBezTo>
                    <a:cubicBezTo>
                      <a:pt x="133" y="2"/>
                      <a:pt x="131" y="0"/>
                      <a:pt x="128" y="0"/>
                    </a:cubicBezTo>
                    <a:close/>
                  </a:path>
                </a:pathLst>
              </a:custGeom>
              <a:solidFill>
                <a:srgbClr val="231F20"/>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600" dirty="0"/>
              </a:p>
            </p:txBody>
          </p:sp>
          <p:sp>
            <p:nvSpPr>
              <p:cNvPr id="149" name="Freeform 59">
                <a:extLst>
                  <a:ext uri="{FF2B5EF4-FFF2-40B4-BE49-F238E27FC236}">
                    <a16:creationId xmlns:a16="http://schemas.microsoft.com/office/drawing/2014/main" id="{55170CD6-6C5B-474C-8DC5-E7C86C5FBDFE}"/>
                  </a:ext>
                </a:extLst>
              </p:cNvPr>
              <p:cNvSpPr>
                <a:spLocks/>
              </p:cNvSpPr>
              <p:nvPr/>
            </p:nvSpPr>
            <p:spPr bwMode="auto">
              <a:xfrm>
                <a:off x="1524000" y="6840538"/>
                <a:ext cx="327025" cy="22225"/>
              </a:xfrm>
              <a:custGeom>
                <a:avLst/>
                <a:gdLst>
                  <a:gd name="T0" fmla="*/ 128 w 133"/>
                  <a:gd name="T1" fmla="*/ 0 h 9"/>
                  <a:gd name="T2" fmla="*/ 5 w 133"/>
                  <a:gd name="T3" fmla="*/ 0 h 9"/>
                  <a:gd name="T4" fmla="*/ 0 w 133"/>
                  <a:gd name="T5" fmla="*/ 5 h 9"/>
                  <a:gd name="T6" fmla="*/ 5 w 133"/>
                  <a:gd name="T7" fmla="*/ 9 h 9"/>
                  <a:gd name="T8" fmla="*/ 128 w 133"/>
                  <a:gd name="T9" fmla="*/ 9 h 9"/>
                  <a:gd name="T10" fmla="*/ 133 w 133"/>
                  <a:gd name="T11" fmla="*/ 5 h 9"/>
                  <a:gd name="T12" fmla="*/ 128 w 133"/>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128" y="0"/>
                    </a:moveTo>
                    <a:cubicBezTo>
                      <a:pt x="5" y="0"/>
                      <a:pt x="5" y="0"/>
                      <a:pt x="5" y="0"/>
                    </a:cubicBezTo>
                    <a:cubicBezTo>
                      <a:pt x="3" y="0"/>
                      <a:pt x="0" y="2"/>
                      <a:pt x="0" y="5"/>
                    </a:cubicBezTo>
                    <a:cubicBezTo>
                      <a:pt x="0" y="7"/>
                      <a:pt x="3" y="9"/>
                      <a:pt x="5" y="9"/>
                    </a:cubicBezTo>
                    <a:cubicBezTo>
                      <a:pt x="128" y="9"/>
                      <a:pt x="128" y="9"/>
                      <a:pt x="128" y="9"/>
                    </a:cubicBezTo>
                    <a:cubicBezTo>
                      <a:pt x="131" y="9"/>
                      <a:pt x="133" y="7"/>
                      <a:pt x="133" y="5"/>
                    </a:cubicBezTo>
                    <a:cubicBezTo>
                      <a:pt x="133" y="2"/>
                      <a:pt x="131" y="0"/>
                      <a:pt x="128" y="0"/>
                    </a:cubicBezTo>
                    <a:close/>
                  </a:path>
                </a:pathLst>
              </a:custGeom>
              <a:solidFill>
                <a:srgbClr val="231F20"/>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600" dirty="0"/>
              </a:p>
            </p:txBody>
          </p:sp>
          <p:sp>
            <p:nvSpPr>
              <p:cNvPr id="150" name="Freeform 60">
                <a:extLst>
                  <a:ext uri="{FF2B5EF4-FFF2-40B4-BE49-F238E27FC236}">
                    <a16:creationId xmlns:a16="http://schemas.microsoft.com/office/drawing/2014/main" id="{B082376F-15A8-4C90-9707-AA5C844B30D1}"/>
                  </a:ext>
                </a:extLst>
              </p:cNvPr>
              <p:cNvSpPr>
                <a:spLocks/>
              </p:cNvSpPr>
              <p:nvPr/>
            </p:nvSpPr>
            <p:spPr bwMode="auto">
              <a:xfrm>
                <a:off x="1524000" y="6638925"/>
                <a:ext cx="327025" cy="22225"/>
              </a:xfrm>
              <a:custGeom>
                <a:avLst/>
                <a:gdLst>
                  <a:gd name="T0" fmla="*/ 5 w 133"/>
                  <a:gd name="T1" fmla="*/ 9 h 9"/>
                  <a:gd name="T2" fmla="*/ 128 w 133"/>
                  <a:gd name="T3" fmla="*/ 9 h 9"/>
                  <a:gd name="T4" fmla="*/ 133 w 133"/>
                  <a:gd name="T5" fmla="*/ 5 h 9"/>
                  <a:gd name="T6" fmla="*/ 128 w 133"/>
                  <a:gd name="T7" fmla="*/ 0 h 9"/>
                  <a:gd name="T8" fmla="*/ 5 w 133"/>
                  <a:gd name="T9" fmla="*/ 0 h 9"/>
                  <a:gd name="T10" fmla="*/ 0 w 133"/>
                  <a:gd name="T11" fmla="*/ 5 h 9"/>
                  <a:gd name="T12" fmla="*/ 5 w 13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133" h="9">
                    <a:moveTo>
                      <a:pt x="5" y="9"/>
                    </a:moveTo>
                    <a:cubicBezTo>
                      <a:pt x="128" y="9"/>
                      <a:pt x="128" y="9"/>
                      <a:pt x="128" y="9"/>
                    </a:cubicBezTo>
                    <a:cubicBezTo>
                      <a:pt x="131" y="9"/>
                      <a:pt x="133" y="7"/>
                      <a:pt x="133" y="5"/>
                    </a:cubicBezTo>
                    <a:cubicBezTo>
                      <a:pt x="133" y="2"/>
                      <a:pt x="131" y="0"/>
                      <a:pt x="128" y="0"/>
                    </a:cubicBezTo>
                    <a:cubicBezTo>
                      <a:pt x="5" y="0"/>
                      <a:pt x="5" y="0"/>
                      <a:pt x="5" y="0"/>
                    </a:cubicBezTo>
                    <a:cubicBezTo>
                      <a:pt x="3" y="0"/>
                      <a:pt x="0" y="2"/>
                      <a:pt x="0" y="5"/>
                    </a:cubicBezTo>
                    <a:cubicBezTo>
                      <a:pt x="0" y="7"/>
                      <a:pt x="3" y="9"/>
                      <a:pt x="5" y="9"/>
                    </a:cubicBezTo>
                    <a:close/>
                  </a:path>
                </a:pathLst>
              </a:custGeom>
              <a:solidFill>
                <a:srgbClr val="231F20"/>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600" dirty="0"/>
              </a:p>
            </p:txBody>
          </p:sp>
          <p:sp>
            <p:nvSpPr>
              <p:cNvPr id="151" name="Freeform 61">
                <a:extLst>
                  <a:ext uri="{FF2B5EF4-FFF2-40B4-BE49-F238E27FC236}">
                    <a16:creationId xmlns:a16="http://schemas.microsoft.com/office/drawing/2014/main" id="{541DECB1-AA53-4665-AC3D-D72CC1217D76}"/>
                  </a:ext>
                </a:extLst>
              </p:cNvPr>
              <p:cNvSpPr>
                <a:spLocks noEditPoints="1"/>
              </p:cNvSpPr>
              <p:nvPr/>
            </p:nvSpPr>
            <p:spPr bwMode="auto">
              <a:xfrm>
                <a:off x="1314450" y="6780213"/>
                <a:ext cx="147637" cy="147638"/>
              </a:xfrm>
              <a:custGeom>
                <a:avLst/>
                <a:gdLst>
                  <a:gd name="T0" fmla="*/ 55 w 60"/>
                  <a:gd name="T1" fmla="*/ 0 h 60"/>
                  <a:gd name="T2" fmla="*/ 4 w 60"/>
                  <a:gd name="T3" fmla="*/ 0 h 60"/>
                  <a:gd name="T4" fmla="*/ 0 w 60"/>
                  <a:gd name="T5" fmla="*/ 4 h 60"/>
                  <a:gd name="T6" fmla="*/ 0 w 60"/>
                  <a:gd name="T7" fmla="*/ 55 h 60"/>
                  <a:gd name="T8" fmla="*/ 4 w 60"/>
                  <a:gd name="T9" fmla="*/ 60 h 60"/>
                  <a:gd name="T10" fmla="*/ 55 w 60"/>
                  <a:gd name="T11" fmla="*/ 60 h 60"/>
                  <a:gd name="T12" fmla="*/ 60 w 60"/>
                  <a:gd name="T13" fmla="*/ 55 h 60"/>
                  <a:gd name="T14" fmla="*/ 60 w 60"/>
                  <a:gd name="T15" fmla="*/ 4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4"/>
                    </a:cubicBezTo>
                    <a:cubicBezTo>
                      <a:pt x="0" y="55"/>
                      <a:pt x="0" y="55"/>
                      <a:pt x="0" y="55"/>
                    </a:cubicBezTo>
                    <a:cubicBezTo>
                      <a:pt x="0" y="58"/>
                      <a:pt x="2" y="60"/>
                      <a:pt x="4" y="60"/>
                    </a:cubicBezTo>
                    <a:cubicBezTo>
                      <a:pt x="55" y="60"/>
                      <a:pt x="55" y="60"/>
                      <a:pt x="55" y="60"/>
                    </a:cubicBezTo>
                    <a:cubicBezTo>
                      <a:pt x="58" y="60"/>
                      <a:pt x="60" y="58"/>
                      <a:pt x="60" y="55"/>
                    </a:cubicBezTo>
                    <a:cubicBezTo>
                      <a:pt x="60" y="4"/>
                      <a:pt x="60" y="4"/>
                      <a:pt x="60" y="4"/>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solidFill>
                <a:srgbClr val="231F20"/>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600" dirty="0"/>
              </a:p>
            </p:txBody>
          </p:sp>
          <p:sp>
            <p:nvSpPr>
              <p:cNvPr id="152" name="Freeform 62">
                <a:extLst>
                  <a:ext uri="{FF2B5EF4-FFF2-40B4-BE49-F238E27FC236}">
                    <a16:creationId xmlns:a16="http://schemas.microsoft.com/office/drawing/2014/main" id="{088D00FC-5B3E-415B-8C86-7E982202C56A}"/>
                  </a:ext>
                </a:extLst>
              </p:cNvPr>
              <p:cNvSpPr>
                <a:spLocks noEditPoints="1"/>
              </p:cNvSpPr>
              <p:nvPr/>
            </p:nvSpPr>
            <p:spPr bwMode="auto">
              <a:xfrm>
                <a:off x="1314450" y="6981825"/>
                <a:ext cx="147637" cy="147638"/>
              </a:xfrm>
              <a:custGeom>
                <a:avLst/>
                <a:gdLst>
                  <a:gd name="T0" fmla="*/ 55 w 60"/>
                  <a:gd name="T1" fmla="*/ 0 h 60"/>
                  <a:gd name="T2" fmla="*/ 4 w 60"/>
                  <a:gd name="T3" fmla="*/ 0 h 60"/>
                  <a:gd name="T4" fmla="*/ 0 w 60"/>
                  <a:gd name="T5" fmla="*/ 5 h 60"/>
                  <a:gd name="T6" fmla="*/ 0 w 60"/>
                  <a:gd name="T7" fmla="*/ 55 h 60"/>
                  <a:gd name="T8" fmla="*/ 4 w 60"/>
                  <a:gd name="T9" fmla="*/ 60 h 60"/>
                  <a:gd name="T10" fmla="*/ 55 w 60"/>
                  <a:gd name="T11" fmla="*/ 60 h 60"/>
                  <a:gd name="T12" fmla="*/ 60 w 60"/>
                  <a:gd name="T13" fmla="*/ 55 h 60"/>
                  <a:gd name="T14" fmla="*/ 60 w 60"/>
                  <a:gd name="T15" fmla="*/ 5 h 60"/>
                  <a:gd name="T16" fmla="*/ 55 w 60"/>
                  <a:gd name="T17" fmla="*/ 0 h 60"/>
                  <a:gd name="T18" fmla="*/ 50 w 60"/>
                  <a:gd name="T19" fmla="*/ 50 h 60"/>
                  <a:gd name="T20" fmla="*/ 9 w 60"/>
                  <a:gd name="T21" fmla="*/ 50 h 60"/>
                  <a:gd name="T22" fmla="*/ 9 w 60"/>
                  <a:gd name="T23" fmla="*/ 9 h 60"/>
                  <a:gd name="T24" fmla="*/ 50 w 60"/>
                  <a:gd name="T25" fmla="*/ 9 h 60"/>
                  <a:gd name="T26" fmla="*/ 50 w 60"/>
                  <a:gd name="T27" fmla="*/ 5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0">
                    <a:moveTo>
                      <a:pt x="55" y="0"/>
                    </a:moveTo>
                    <a:cubicBezTo>
                      <a:pt x="4" y="0"/>
                      <a:pt x="4" y="0"/>
                      <a:pt x="4" y="0"/>
                    </a:cubicBezTo>
                    <a:cubicBezTo>
                      <a:pt x="2" y="0"/>
                      <a:pt x="0" y="2"/>
                      <a:pt x="0" y="5"/>
                    </a:cubicBezTo>
                    <a:cubicBezTo>
                      <a:pt x="0" y="55"/>
                      <a:pt x="0" y="55"/>
                      <a:pt x="0" y="55"/>
                    </a:cubicBezTo>
                    <a:cubicBezTo>
                      <a:pt x="0" y="58"/>
                      <a:pt x="2" y="60"/>
                      <a:pt x="4" y="60"/>
                    </a:cubicBezTo>
                    <a:cubicBezTo>
                      <a:pt x="55" y="60"/>
                      <a:pt x="55" y="60"/>
                      <a:pt x="55" y="60"/>
                    </a:cubicBezTo>
                    <a:cubicBezTo>
                      <a:pt x="58" y="60"/>
                      <a:pt x="60" y="58"/>
                      <a:pt x="60" y="55"/>
                    </a:cubicBezTo>
                    <a:cubicBezTo>
                      <a:pt x="60" y="5"/>
                      <a:pt x="60" y="5"/>
                      <a:pt x="60" y="5"/>
                    </a:cubicBezTo>
                    <a:cubicBezTo>
                      <a:pt x="60" y="2"/>
                      <a:pt x="58" y="0"/>
                      <a:pt x="55" y="0"/>
                    </a:cubicBezTo>
                    <a:close/>
                    <a:moveTo>
                      <a:pt x="50" y="50"/>
                    </a:moveTo>
                    <a:cubicBezTo>
                      <a:pt x="9" y="50"/>
                      <a:pt x="9" y="50"/>
                      <a:pt x="9" y="50"/>
                    </a:cubicBezTo>
                    <a:cubicBezTo>
                      <a:pt x="9" y="9"/>
                      <a:pt x="9" y="9"/>
                      <a:pt x="9" y="9"/>
                    </a:cubicBezTo>
                    <a:cubicBezTo>
                      <a:pt x="50" y="9"/>
                      <a:pt x="50" y="9"/>
                      <a:pt x="50" y="9"/>
                    </a:cubicBezTo>
                    <a:lnTo>
                      <a:pt x="50" y="50"/>
                    </a:lnTo>
                    <a:close/>
                  </a:path>
                </a:pathLst>
              </a:custGeom>
              <a:solidFill>
                <a:srgbClr val="231F20"/>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600" dirty="0"/>
              </a:p>
            </p:txBody>
          </p:sp>
          <p:sp>
            <p:nvSpPr>
              <p:cNvPr id="153" name="Freeform 63">
                <a:extLst>
                  <a:ext uri="{FF2B5EF4-FFF2-40B4-BE49-F238E27FC236}">
                    <a16:creationId xmlns:a16="http://schemas.microsoft.com/office/drawing/2014/main" id="{7B9464D2-0B15-4549-8699-A2488C50E86D}"/>
                  </a:ext>
                </a:extLst>
              </p:cNvPr>
              <p:cNvSpPr>
                <a:spLocks/>
              </p:cNvSpPr>
              <p:nvPr/>
            </p:nvSpPr>
            <p:spPr bwMode="auto">
              <a:xfrm>
                <a:off x="1311275" y="6561138"/>
                <a:ext cx="182562" cy="158750"/>
              </a:xfrm>
              <a:custGeom>
                <a:avLst/>
                <a:gdLst>
                  <a:gd name="T0" fmla="*/ 65 w 74"/>
                  <a:gd name="T1" fmla="*/ 2 h 65"/>
                  <a:gd name="T2" fmla="*/ 23 w 74"/>
                  <a:gd name="T3" fmla="*/ 53 h 65"/>
                  <a:gd name="T4" fmla="*/ 9 w 74"/>
                  <a:gd name="T5" fmla="*/ 38 h 65"/>
                  <a:gd name="T6" fmla="*/ 2 w 74"/>
                  <a:gd name="T7" fmla="*/ 37 h 65"/>
                  <a:gd name="T8" fmla="*/ 2 w 74"/>
                  <a:gd name="T9" fmla="*/ 44 h 65"/>
                  <a:gd name="T10" fmla="*/ 19 w 74"/>
                  <a:gd name="T11" fmla="*/ 64 h 65"/>
                  <a:gd name="T12" fmla="*/ 23 w 74"/>
                  <a:gd name="T13" fmla="*/ 65 h 65"/>
                  <a:gd name="T14" fmla="*/ 23 w 74"/>
                  <a:gd name="T15" fmla="*/ 65 h 65"/>
                  <a:gd name="T16" fmla="*/ 27 w 74"/>
                  <a:gd name="T17" fmla="*/ 64 h 65"/>
                  <a:gd name="T18" fmla="*/ 72 w 74"/>
                  <a:gd name="T19" fmla="*/ 8 h 65"/>
                  <a:gd name="T20" fmla="*/ 72 w 74"/>
                  <a:gd name="T21" fmla="*/ 1 h 65"/>
                  <a:gd name="T22" fmla="*/ 65 w 74"/>
                  <a:gd name="T23"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65">
                    <a:moveTo>
                      <a:pt x="65" y="2"/>
                    </a:moveTo>
                    <a:cubicBezTo>
                      <a:pt x="23" y="53"/>
                      <a:pt x="23" y="53"/>
                      <a:pt x="23" y="53"/>
                    </a:cubicBezTo>
                    <a:cubicBezTo>
                      <a:pt x="9" y="38"/>
                      <a:pt x="9" y="38"/>
                      <a:pt x="9" y="38"/>
                    </a:cubicBezTo>
                    <a:cubicBezTo>
                      <a:pt x="7" y="36"/>
                      <a:pt x="4" y="36"/>
                      <a:pt x="2" y="37"/>
                    </a:cubicBezTo>
                    <a:cubicBezTo>
                      <a:pt x="0" y="39"/>
                      <a:pt x="0" y="42"/>
                      <a:pt x="2" y="44"/>
                    </a:cubicBezTo>
                    <a:cubicBezTo>
                      <a:pt x="19" y="64"/>
                      <a:pt x="19" y="64"/>
                      <a:pt x="19" y="64"/>
                    </a:cubicBezTo>
                    <a:cubicBezTo>
                      <a:pt x="20" y="65"/>
                      <a:pt x="22" y="65"/>
                      <a:pt x="23" y="65"/>
                    </a:cubicBezTo>
                    <a:cubicBezTo>
                      <a:pt x="23" y="65"/>
                      <a:pt x="23" y="65"/>
                      <a:pt x="23" y="65"/>
                    </a:cubicBezTo>
                    <a:cubicBezTo>
                      <a:pt x="25" y="65"/>
                      <a:pt x="26" y="65"/>
                      <a:pt x="27" y="64"/>
                    </a:cubicBezTo>
                    <a:cubicBezTo>
                      <a:pt x="72" y="8"/>
                      <a:pt x="72" y="8"/>
                      <a:pt x="72" y="8"/>
                    </a:cubicBezTo>
                    <a:cubicBezTo>
                      <a:pt x="74" y="6"/>
                      <a:pt x="74" y="3"/>
                      <a:pt x="72" y="1"/>
                    </a:cubicBezTo>
                    <a:cubicBezTo>
                      <a:pt x="70" y="0"/>
                      <a:pt x="67" y="0"/>
                      <a:pt x="65" y="2"/>
                    </a:cubicBezTo>
                    <a:close/>
                  </a:path>
                </a:pathLst>
              </a:custGeom>
              <a:solidFill>
                <a:srgbClr val="231F20"/>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600" dirty="0"/>
              </a:p>
            </p:txBody>
          </p:sp>
        </p:grpSp>
      </p:grpSp>
      <p:grpSp>
        <p:nvGrpSpPr>
          <p:cNvPr id="171" name="Group 170">
            <a:extLst>
              <a:ext uri="{FF2B5EF4-FFF2-40B4-BE49-F238E27FC236}">
                <a16:creationId xmlns:a16="http://schemas.microsoft.com/office/drawing/2014/main" id="{C987015D-83D6-42D4-A3C7-C4DA4142E0F1}"/>
              </a:ext>
            </a:extLst>
          </p:cNvPr>
          <p:cNvGrpSpPr/>
          <p:nvPr/>
        </p:nvGrpSpPr>
        <p:grpSpPr>
          <a:xfrm>
            <a:off x="399383" y="2577469"/>
            <a:ext cx="2131926" cy="1572198"/>
            <a:chOff x="399383" y="3977644"/>
            <a:chExt cx="2131926" cy="1572198"/>
          </a:xfrm>
        </p:grpSpPr>
        <p:sp>
          <p:nvSpPr>
            <p:cNvPr id="109" name="Rectangle 108">
              <a:extLst>
                <a:ext uri="{FF2B5EF4-FFF2-40B4-BE49-F238E27FC236}">
                  <a16:creationId xmlns:a16="http://schemas.microsoft.com/office/drawing/2014/main" id="{EA95122A-9934-45BF-B70F-D358E8DE8BE7}"/>
                </a:ext>
              </a:extLst>
            </p:cNvPr>
            <p:cNvSpPr/>
            <p:nvPr/>
          </p:nvSpPr>
          <p:spPr>
            <a:xfrm>
              <a:off x="399383" y="4534179"/>
              <a:ext cx="2131926" cy="1015663"/>
            </a:xfrm>
            <a:prstGeom prst="rect">
              <a:avLst/>
            </a:prstGeom>
          </p:spPr>
          <p:txBody>
            <a:bodyPr wrap="square">
              <a:spAutoFit/>
            </a:bodyPr>
            <a:lstStyle/>
            <a:p>
              <a:pPr lvl="0" defTabSz="914126">
                <a:spcBef>
                  <a:spcPts val="200"/>
                </a:spcBef>
                <a:buSzPct val="100000"/>
                <a:defRPr/>
              </a:pPr>
              <a:r>
                <a:rPr lang="en-US" sz="1200" dirty="0">
                  <a:solidFill>
                    <a:prstClr val="black"/>
                  </a:solidFill>
                  <a:latin typeface="+mj-lt"/>
                </a:rPr>
                <a:t>Adopt and maintain </a:t>
              </a:r>
              <a:r>
                <a:rPr lang="en-US" sz="1200" b="1" dirty="0">
                  <a:solidFill>
                    <a:prstClr val="black"/>
                  </a:solidFill>
                  <a:latin typeface="+mj-lt"/>
                </a:rPr>
                <a:t>performance-based cybersecurity management standards</a:t>
              </a:r>
              <a:endParaRPr kumimoji="0" lang="en-US" sz="1200" b="1" i="0" u="none" strike="noStrike" kern="1200" cap="none" spc="0" normalizeH="0" baseline="0" noProof="0" dirty="0">
                <a:ln>
                  <a:noFill/>
                </a:ln>
                <a:solidFill>
                  <a:prstClr val="black"/>
                </a:solidFill>
                <a:effectLst/>
                <a:uLnTx/>
                <a:uFillTx/>
                <a:latin typeface="+mj-lt"/>
                <a:ea typeface="+mn-ea"/>
                <a:cs typeface="+mn-cs"/>
              </a:endParaRPr>
            </a:p>
          </p:txBody>
        </p:sp>
        <p:sp>
          <p:nvSpPr>
            <p:cNvPr id="155" name="Freeform 501">
              <a:extLst>
                <a:ext uri="{FF2B5EF4-FFF2-40B4-BE49-F238E27FC236}">
                  <a16:creationId xmlns:a16="http://schemas.microsoft.com/office/drawing/2014/main" id="{C9A562F2-5240-4237-A582-1BA30ACAA29D}"/>
                </a:ext>
              </a:extLst>
            </p:cNvPr>
            <p:cNvSpPr>
              <a:spLocks noEditPoints="1"/>
            </p:cNvSpPr>
            <p:nvPr/>
          </p:nvSpPr>
          <p:spPr bwMode="auto">
            <a:xfrm>
              <a:off x="1265375" y="3977644"/>
              <a:ext cx="399942" cy="475880"/>
            </a:xfrm>
            <a:custGeom>
              <a:avLst/>
              <a:gdLst>
                <a:gd name="T0" fmla="*/ 198 w 203"/>
                <a:gd name="T1" fmla="*/ 43 h 242"/>
                <a:gd name="T2" fmla="*/ 188 w 203"/>
                <a:gd name="T3" fmla="*/ 41 h 242"/>
                <a:gd name="T4" fmla="*/ 175 w 203"/>
                <a:gd name="T5" fmla="*/ 42 h 242"/>
                <a:gd name="T6" fmla="*/ 111 w 203"/>
                <a:gd name="T7" fmla="*/ 5 h 242"/>
                <a:gd name="T8" fmla="*/ 101 w 203"/>
                <a:gd name="T9" fmla="*/ 0 h 242"/>
                <a:gd name="T10" fmla="*/ 92 w 203"/>
                <a:gd name="T11" fmla="*/ 5 h 242"/>
                <a:gd name="T12" fmla="*/ 28 w 203"/>
                <a:gd name="T13" fmla="*/ 42 h 242"/>
                <a:gd name="T14" fmla="*/ 15 w 203"/>
                <a:gd name="T15" fmla="*/ 41 h 242"/>
                <a:gd name="T16" fmla="*/ 5 w 203"/>
                <a:gd name="T17" fmla="*/ 43 h 242"/>
                <a:gd name="T18" fmla="*/ 0 w 203"/>
                <a:gd name="T19" fmla="*/ 52 h 242"/>
                <a:gd name="T20" fmla="*/ 0 w 203"/>
                <a:gd name="T21" fmla="*/ 118 h 242"/>
                <a:gd name="T22" fmla="*/ 98 w 203"/>
                <a:gd name="T23" fmla="*/ 241 h 242"/>
                <a:gd name="T24" fmla="*/ 101 w 203"/>
                <a:gd name="T25" fmla="*/ 242 h 242"/>
                <a:gd name="T26" fmla="*/ 105 w 203"/>
                <a:gd name="T27" fmla="*/ 241 h 242"/>
                <a:gd name="T28" fmla="*/ 203 w 203"/>
                <a:gd name="T29" fmla="*/ 118 h 242"/>
                <a:gd name="T30" fmla="*/ 203 w 203"/>
                <a:gd name="T31" fmla="*/ 52 h 242"/>
                <a:gd name="T32" fmla="*/ 198 w 203"/>
                <a:gd name="T33" fmla="*/ 43 h 242"/>
                <a:gd name="T34" fmla="*/ 193 w 203"/>
                <a:gd name="T35" fmla="*/ 118 h 242"/>
                <a:gd name="T36" fmla="*/ 102 w 203"/>
                <a:gd name="T37" fmla="*/ 232 h 242"/>
                <a:gd name="T38" fmla="*/ 101 w 203"/>
                <a:gd name="T39" fmla="*/ 232 h 242"/>
                <a:gd name="T40" fmla="*/ 10 w 203"/>
                <a:gd name="T41" fmla="*/ 118 h 242"/>
                <a:gd name="T42" fmla="*/ 10 w 203"/>
                <a:gd name="T43" fmla="*/ 52 h 242"/>
                <a:gd name="T44" fmla="*/ 11 w 203"/>
                <a:gd name="T45" fmla="*/ 51 h 242"/>
                <a:gd name="T46" fmla="*/ 12 w 203"/>
                <a:gd name="T47" fmla="*/ 50 h 242"/>
                <a:gd name="T48" fmla="*/ 12 w 203"/>
                <a:gd name="T49" fmla="*/ 50 h 242"/>
                <a:gd name="T50" fmla="*/ 28 w 203"/>
                <a:gd name="T51" fmla="*/ 52 h 242"/>
                <a:gd name="T52" fmla="*/ 100 w 203"/>
                <a:gd name="T53" fmla="*/ 11 h 242"/>
                <a:gd name="T54" fmla="*/ 103 w 203"/>
                <a:gd name="T55" fmla="*/ 11 h 242"/>
                <a:gd name="T56" fmla="*/ 175 w 203"/>
                <a:gd name="T57" fmla="*/ 52 h 242"/>
                <a:gd name="T58" fmla="*/ 190 w 203"/>
                <a:gd name="T59" fmla="*/ 50 h 242"/>
                <a:gd name="T60" fmla="*/ 192 w 203"/>
                <a:gd name="T61" fmla="*/ 51 h 242"/>
                <a:gd name="T62" fmla="*/ 193 w 203"/>
                <a:gd name="T63" fmla="*/ 52 h 242"/>
                <a:gd name="T64" fmla="*/ 193 w 203"/>
                <a:gd name="T65" fmla="*/ 11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3" h="242">
                  <a:moveTo>
                    <a:pt x="198" y="43"/>
                  </a:moveTo>
                  <a:cubicBezTo>
                    <a:pt x="195" y="40"/>
                    <a:pt x="191" y="40"/>
                    <a:pt x="188" y="41"/>
                  </a:cubicBezTo>
                  <a:cubicBezTo>
                    <a:pt x="188" y="41"/>
                    <a:pt x="183" y="42"/>
                    <a:pt x="175" y="42"/>
                  </a:cubicBezTo>
                  <a:cubicBezTo>
                    <a:pt x="157" y="42"/>
                    <a:pt x="132" y="36"/>
                    <a:pt x="111" y="5"/>
                  </a:cubicBezTo>
                  <a:cubicBezTo>
                    <a:pt x="109" y="2"/>
                    <a:pt x="105" y="0"/>
                    <a:pt x="101" y="0"/>
                  </a:cubicBezTo>
                  <a:cubicBezTo>
                    <a:pt x="97" y="0"/>
                    <a:pt x="94" y="2"/>
                    <a:pt x="92" y="5"/>
                  </a:cubicBezTo>
                  <a:cubicBezTo>
                    <a:pt x="70" y="36"/>
                    <a:pt x="45" y="42"/>
                    <a:pt x="28" y="42"/>
                  </a:cubicBezTo>
                  <a:cubicBezTo>
                    <a:pt x="20" y="42"/>
                    <a:pt x="15" y="41"/>
                    <a:pt x="15" y="41"/>
                  </a:cubicBezTo>
                  <a:cubicBezTo>
                    <a:pt x="12" y="40"/>
                    <a:pt x="8" y="40"/>
                    <a:pt x="5" y="43"/>
                  </a:cubicBezTo>
                  <a:cubicBezTo>
                    <a:pt x="2" y="45"/>
                    <a:pt x="0" y="48"/>
                    <a:pt x="0" y="52"/>
                  </a:cubicBezTo>
                  <a:cubicBezTo>
                    <a:pt x="0" y="118"/>
                    <a:pt x="0" y="118"/>
                    <a:pt x="0" y="118"/>
                  </a:cubicBezTo>
                  <a:cubicBezTo>
                    <a:pt x="0" y="213"/>
                    <a:pt x="97" y="241"/>
                    <a:pt x="98" y="241"/>
                  </a:cubicBezTo>
                  <a:cubicBezTo>
                    <a:pt x="99" y="242"/>
                    <a:pt x="100" y="242"/>
                    <a:pt x="101" y="242"/>
                  </a:cubicBezTo>
                  <a:cubicBezTo>
                    <a:pt x="102" y="242"/>
                    <a:pt x="104" y="242"/>
                    <a:pt x="105" y="241"/>
                  </a:cubicBezTo>
                  <a:cubicBezTo>
                    <a:pt x="106" y="241"/>
                    <a:pt x="203" y="213"/>
                    <a:pt x="203" y="118"/>
                  </a:cubicBezTo>
                  <a:cubicBezTo>
                    <a:pt x="203" y="52"/>
                    <a:pt x="203" y="52"/>
                    <a:pt x="203" y="52"/>
                  </a:cubicBezTo>
                  <a:cubicBezTo>
                    <a:pt x="203" y="48"/>
                    <a:pt x="201" y="45"/>
                    <a:pt x="198" y="43"/>
                  </a:cubicBezTo>
                  <a:close/>
                  <a:moveTo>
                    <a:pt x="193" y="118"/>
                  </a:moveTo>
                  <a:cubicBezTo>
                    <a:pt x="193" y="205"/>
                    <a:pt x="103" y="232"/>
                    <a:pt x="102" y="232"/>
                  </a:cubicBezTo>
                  <a:cubicBezTo>
                    <a:pt x="102" y="232"/>
                    <a:pt x="101" y="232"/>
                    <a:pt x="101" y="232"/>
                  </a:cubicBezTo>
                  <a:cubicBezTo>
                    <a:pt x="100" y="232"/>
                    <a:pt x="10" y="205"/>
                    <a:pt x="10" y="118"/>
                  </a:cubicBezTo>
                  <a:cubicBezTo>
                    <a:pt x="10" y="52"/>
                    <a:pt x="10" y="52"/>
                    <a:pt x="10" y="52"/>
                  </a:cubicBezTo>
                  <a:cubicBezTo>
                    <a:pt x="10" y="52"/>
                    <a:pt x="10" y="51"/>
                    <a:pt x="11" y="51"/>
                  </a:cubicBezTo>
                  <a:cubicBezTo>
                    <a:pt x="11" y="50"/>
                    <a:pt x="11" y="50"/>
                    <a:pt x="12" y="50"/>
                  </a:cubicBezTo>
                  <a:cubicBezTo>
                    <a:pt x="12" y="50"/>
                    <a:pt x="12" y="50"/>
                    <a:pt x="12" y="50"/>
                  </a:cubicBezTo>
                  <a:cubicBezTo>
                    <a:pt x="13" y="51"/>
                    <a:pt x="20" y="52"/>
                    <a:pt x="28" y="52"/>
                  </a:cubicBezTo>
                  <a:cubicBezTo>
                    <a:pt x="48" y="52"/>
                    <a:pt x="76" y="45"/>
                    <a:pt x="100" y="11"/>
                  </a:cubicBezTo>
                  <a:cubicBezTo>
                    <a:pt x="100" y="10"/>
                    <a:pt x="102" y="10"/>
                    <a:pt x="103" y="11"/>
                  </a:cubicBezTo>
                  <a:cubicBezTo>
                    <a:pt x="127" y="45"/>
                    <a:pt x="155" y="52"/>
                    <a:pt x="175" y="52"/>
                  </a:cubicBezTo>
                  <a:cubicBezTo>
                    <a:pt x="184" y="52"/>
                    <a:pt x="190" y="50"/>
                    <a:pt x="190" y="50"/>
                  </a:cubicBezTo>
                  <a:cubicBezTo>
                    <a:pt x="191" y="50"/>
                    <a:pt x="192" y="50"/>
                    <a:pt x="192" y="51"/>
                  </a:cubicBezTo>
                  <a:cubicBezTo>
                    <a:pt x="193" y="51"/>
                    <a:pt x="193" y="52"/>
                    <a:pt x="193" y="52"/>
                  </a:cubicBezTo>
                  <a:lnTo>
                    <a:pt x="193" y="118"/>
                  </a:lnTo>
                  <a:close/>
                </a:path>
              </a:pathLst>
            </a:custGeom>
            <a:solidFill>
              <a:srgbClr val="231F20"/>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600" dirty="0"/>
            </a:p>
          </p:txBody>
        </p:sp>
      </p:grpSp>
      <p:grpSp>
        <p:nvGrpSpPr>
          <p:cNvPr id="168" name="Group 167">
            <a:extLst>
              <a:ext uri="{FF2B5EF4-FFF2-40B4-BE49-F238E27FC236}">
                <a16:creationId xmlns:a16="http://schemas.microsoft.com/office/drawing/2014/main" id="{D52DF30E-F680-4CD1-AB84-119FFD319232}"/>
              </a:ext>
            </a:extLst>
          </p:cNvPr>
          <p:cNvGrpSpPr/>
          <p:nvPr/>
        </p:nvGrpSpPr>
        <p:grpSpPr>
          <a:xfrm>
            <a:off x="6665454" y="2576335"/>
            <a:ext cx="2142281" cy="3153251"/>
            <a:chOff x="6665454" y="3976510"/>
            <a:chExt cx="2142281" cy="3153251"/>
          </a:xfrm>
        </p:grpSpPr>
        <p:sp>
          <p:nvSpPr>
            <p:cNvPr id="112" name="Rectangle 111">
              <a:extLst>
                <a:ext uri="{FF2B5EF4-FFF2-40B4-BE49-F238E27FC236}">
                  <a16:creationId xmlns:a16="http://schemas.microsoft.com/office/drawing/2014/main" id="{CB6E177C-9A92-4C48-98C8-79866A877CAB}"/>
                </a:ext>
              </a:extLst>
            </p:cNvPr>
            <p:cNvSpPr/>
            <p:nvPr/>
          </p:nvSpPr>
          <p:spPr>
            <a:xfrm>
              <a:off x="6665454" y="4534179"/>
              <a:ext cx="2142281" cy="2595582"/>
            </a:xfrm>
            <a:prstGeom prst="rect">
              <a:avLst/>
            </a:prstGeom>
          </p:spPr>
          <p:txBody>
            <a:bodyPr wrap="square" lIns="0" rIns="0">
              <a:spAutoFit/>
            </a:bodyPr>
            <a:lstStyle/>
            <a:p>
              <a:pPr lvl="0" defTabSz="914126">
                <a:spcBef>
                  <a:spcPts val="200"/>
                </a:spcBef>
                <a:buSzPct val="100000"/>
                <a:defRPr/>
              </a:pPr>
              <a:r>
                <a:rPr lang="en-US" sz="1200" b="1" dirty="0">
                  <a:solidFill>
                    <a:prstClr val="black"/>
                  </a:solidFill>
                </a:rPr>
                <a:t>R&amp;D activities </a:t>
              </a:r>
              <a:r>
                <a:rPr lang="en-US" sz="1200" dirty="0">
                  <a:solidFill>
                    <a:prstClr val="black"/>
                  </a:solidFill>
                </a:rPr>
                <a:t>to address: </a:t>
              </a:r>
            </a:p>
            <a:p>
              <a:pPr marL="228600" lvl="0" indent="-228600" defTabSz="914126">
                <a:spcBef>
                  <a:spcPts val="200"/>
                </a:spcBef>
                <a:buSzPct val="100000"/>
                <a:buAutoNum type="arabicParenR"/>
                <a:defRPr/>
              </a:pPr>
              <a:r>
                <a:rPr lang="en-US" sz="1200" dirty="0">
                  <a:solidFill>
                    <a:prstClr val="black"/>
                  </a:solidFill>
                </a:rPr>
                <a:t>current and anticipated threats; </a:t>
              </a:r>
            </a:p>
            <a:p>
              <a:pPr marL="228600" lvl="0" indent="-228600" defTabSz="914126">
                <a:spcBef>
                  <a:spcPts val="200"/>
                </a:spcBef>
                <a:buSzPct val="100000"/>
                <a:buAutoNum type="arabicParenR"/>
                <a:defRPr/>
              </a:pPr>
              <a:r>
                <a:rPr lang="en-US" sz="1200" dirty="0">
                  <a:solidFill>
                    <a:prstClr val="black"/>
                  </a:solidFill>
                </a:rPr>
                <a:t>transportation types with the highest risk of cyber Operational Technology (OT) threats; and</a:t>
              </a:r>
            </a:p>
            <a:p>
              <a:pPr marL="228600" lvl="0" indent="-228600" defTabSz="914126">
                <a:spcBef>
                  <a:spcPts val="200"/>
                </a:spcBef>
                <a:buSzPct val="100000"/>
                <a:buAutoNum type="arabicParenR"/>
                <a:defRPr/>
              </a:pPr>
              <a:r>
                <a:rPr lang="en-US" sz="1200" dirty="0">
                  <a:solidFill>
                    <a:prstClr val="black"/>
                  </a:solidFill>
                </a:rPr>
                <a:t>funding, partnering, or incentive opportunities to reduce cyber OT risks.</a:t>
              </a:r>
            </a:p>
            <a:p>
              <a:pPr lvl="0" defTabSz="914126">
                <a:spcBef>
                  <a:spcPts val="200"/>
                </a:spcBef>
                <a:buSzPct val="100000"/>
                <a:defRPr/>
              </a:pPr>
              <a:endParaRPr lang="en-US" sz="1200" b="1" dirty="0">
                <a:solidFill>
                  <a:prstClr val="black"/>
                </a:solidFill>
              </a:endParaRPr>
            </a:p>
          </p:txBody>
        </p:sp>
        <p:grpSp>
          <p:nvGrpSpPr>
            <p:cNvPr id="163" name="Group 162">
              <a:extLst>
                <a:ext uri="{FF2B5EF4-FFF2-40B4-BE49-F238E27FC236}">
                  <a16:creationId xmlns:a16="http://schemas.microsoft.com/office/drawing/2014/main" id="{ECC5DCD1-D0CE-45C0-B8DB-E5333D2C0828}"/>
                </a:ext>
              </a:extLst>
            </p:cNvPr>
            <p:cNvGrpSpPr/>
            <p:nvPr/>
          </p:nvGrpSpPr>
          <p:grpSpPr>
            <a:xfrm>
              <a:off x="7498469" y="3976510"/>
              <a:ext cx="476250" cy="478148"/>
              <a:chOff x="7186613" y="4868863"/>
              <a:chExt cx="796925" cy="800101"/>
            </a:xfrm>
          </p:grpSpPr>
          <p:sp>
            <p:nvSpPr>
              <p:cNvPr id="164" name="Freeform 57">
                <a:extLst>
                  <a:ext uri="{FF2B5EF4-FFF2-40B4-BE49-F238E27FC236}">
                    <a16:creationId xmlns:a16="http://schemas.microsoft.com/office/drawing/2014/main" id="{60C817CC-3EE7-421D-A014-5CD7CDFBB9E8}"/>
                  </a:ext>
                </a:extLst>
              </p:cNvPr>
              <p:cNvSpPr>
                <a:spLocks noEditPoints="1"/>
              </p:cNvSpPr>
              <p:nvPr/>
            </p:nvSpPr>
            <p:spPr bwMode="auto">
              <a:xfrm>
                <a:off x="7343775" y="5300663"/>
                <a:ext cx="214313" cy="214313"/>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32 w 64"/>
                  <a:gd name="T11" fmla="*/ 54 h 64"/>
                  <a:gd name="T12" fmla="*/ 9 w 64"/>
                  <a:gd name="T13" fmla="*/ 32 h 64"/>
                  <a:gd name="T14" fmla="*/ 32 w 64"/>
                  <a:gd name="T15" fmla="*/ 9 h 64"/>
                  <a:gd name="T16" fmla="*/ 54 w 64"/>
                  <a:gd name="T17" fmla="*/ 32 h 64"/>
                  <a:gd name="T18" fmla="*/ 32 w 64"/>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4"/>
                      <a:pt x="0" y="32"/>
                    </a:cubicBezTo>
                    <a:cubicBezTo>
                      <a:pt x="0" y="49"/>
                      <a:pt x="14" y="64"/>
                      <a:pt x="32" y="64"/>
                    </a:cubicBezTo>
                    <a:cubicBezTo>
                      <a:pt x="50" y="64"/>
                      <a:pt x="64" y="49"/>
                      <a:pt x="64" y="32"/>
                    </a:cubicBezTo>
                    <a:cubicBezTo>
                      <a:pt x="64" y="14"/>
                      <a:pt x="50" y="0"/>
                      <a:pt x="32" y="0"/>
                    </a:cubicBezTo>
                    <a:close/>
                    <a:moveTo>
                      <a:pt x="32" y="54"/>
                    </a:moveTo>
                    <a:cubicBezTo>
                      <a:pt x="19" y="54"/>
                      <a:pt x="9" y="44"/>
                      <a:pt x="9" y="32"/>
                    </a:cubicBezTo>
                    <a:cubicBezTo>
                      <a:pt x="9" y="19"/>
                      <a:pt x="19" y="9"/>
                      <a:pt x="32" y="9"/>
                    </a:cubicBezTo>
                    <a:cubicBezTo>
                      <a:pt x="44" y="9"/>
                      <a:pt x="54" y="19"/>
                      <a:pt x="54" y="32"/>
                    </a:cubicBezTo>
                    <a:cubicBezTo>
                      <a:pt x="54" y="44"/>
                      <a:pt x="44" y="54"/>
                      <a:pt x="32" y="54"/>
                    </a:cubicBezTo>
                    <a:close/>
                  </a:path>
                </a:pathLst>
              </a:custGeom>
              <a:solidFill>
                <a:srgbClr val="231F20"/>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600" dirty="0"/>
              </a:p>
            </p:txBody>
          </p:sp>
          <p:sp>
            <p:nvSpPr>
              <p:cNvPr id="165" name="Freeform 58">
                <a:extLst>
                  <a:ext uri="{FF2B5EF4-FFF2-40B4-BE49-F238E27FC236}">
                    <a16:creationId xmlns:a16="http://schemas.microsoft.com/office/drawing/2014/main" id="{C7ABBA58-473B-4287-A03F-54166F3DD855}"/>
                  </a:ext>
                </a:extLst>
              </p:cNvPr>
              <p:cNvSpPr>
                <a:spLocks noEditPoints="1"/>
              </p:cNvSpPr>
              <p:nvPr/>
            </p:nvSpPr>
            <p:spPr bwMode="auto">
              <a:xfrm>
                <a:off x="7186613" y="5143501"/>
                <a:ext cx="525463" cy="525463"/>
              </a:xfrm>
              <a:custGeom>
                <a:avLst/>
                <a:gdLst>
                  <a:gd name="T0" fmla="*/ 136 w 157"/>
                  <a:gd name="T1" fmla="*/ 61 h 157"/>
                  <a:gd name="T2" fmla="*/ 141 w 157"/>
                  <a:gd name="T3" fmla="*/ 37 h 157"/>
                  <a:gd name="T4" fmla="*/ 126 w 157"/>
                  <a:gd name="T5" fmla="*/ 16 h 157"/>
                  <a:gd name="T6" fmla="*/ 107 w 157"/>
                  <a:gd name="T7" fmla="*/ 26 h 157"/>
                  <a:gd name="T8" fmla="*/ 94 w 157"/>
                  <a:gd name="T9" fmla="*/ 5 h 157"/>
                  <a:gd name="T10" fmla="*/ 68 w 157"/>
                  <a:gd name="T11" fmla="*/ 1 h 157"/>
                  <a:gd name="T12" fmla="*/ 62 w 157"/>
                  <a:gd name="T13" fmla="*/ 22 h 157"/>
                  <a:gd name="T14" fmla="*/ 37 w 157"/>
                  <a:gd name="T15" fmla="*/ 16 h 157"/>
                  <a:gd name="T16" fmla="*/ 24 w 157"/>
                  <a:gd name="T17" fmla="*/ 23 h 157"/>
                  <a:gd name="T18" fmla="*/ 16 w 157"/>
                  <a:gd name="T19" fmla="*/ 31 h 157"/>
                  <a:gd name="T20" fmla="*/ 27 w 157"/>
                  <a:gd name="T21" fmla="*/ 51 h 157"/>
                  <a:gd name="T22" fmla="*/ 5 w 157"/>
                  <a:gd name="T23" fmla="*/ 64 h 157"/>
                  <a:gd name="T24" fmla="*/ 0 w 157"/>
                  <a:gd name="T25" fmla="*/ 78 h 157"/>
                  <a:gd name="T26" fmla="*/ 1 w 157"/>
                  <a:gd name="T27" fmla="*/ 89 h 157"/>
                  <a:gd name="T28" fmla="*/ 22 w 157"/>
                  <a:gd name="T29" fmla="*/ 96 h 157"/>
                  <a:gd name="T30" fmla="*/ 16 w 157"/>
                  <a:gd name="T31" fmla="*/ 120 h 157"/>
                  <a:gd name="T32" fmla="*/ 23 w 157"/>
                  <a:gd name="T33" fmla="*/ 133 h 157"/>
                  <a:gd name="T34" fmla="*/ 32 w 157"/>
                  <a:gd name="T35" fmla="*/ 141 h 157"/>
                  <a:gd name="T36" fmla="*/ 51 w 157"/>
                  <a:gd name="T37" fmla="*/ 131 h 157"/>
                  <a:gd name="T38" fmla="*/ 64 w 157"/>
                  <a:gd name="T39" fmla="*/ 152 h 157"/>
                  <a:gd name="T40" fmla="*/ 79 w 157"/>
                  <a:gd name="T41" fmla="*/ 157 h 157"/>
                  <a:gd name="T42" fmla="*/ 94 w 157"/>
                  <a:gd name="T43" fmla="*/ 152 h 157"/>
                  <a:gd name="T44" fmla="*/ 107 w 157"/>
                  <a:gd name="T45" fmla="*/ 131 h 157"/>
                  <a:gd name="T46" fmla="*/ 126 w 157"/>
                  <a:gd name="T47" fmla="*/ 141 h 157"/>
                  <a:gd name="T48" fmla="*/ 141 w 157"/>
                  <a:gd name="T49" fmla="*/ 120 h 157"/>
                  <a:gd name="T50" fmla="*/ 136 w 157"/>
                  <a:gd name="T51" fmla="*/ 96 h 157"/>
                  <a:gd name="T52" fmla="*/ 156 w 157"/>
                  <a:gd name="T53" fmla="*/ 89 h 157"/>
                  <a:gd name="T54" fmla="*/ 156 w 157"/>
                  <a:gd name="T55" fmla="*/ 68 h 157"/>
                  <a:gd name="T56" fmla="*/ 147 w 157"/>
                  <a:gd name="T57" fmla="*/ 85 h 157"/>
                  <a:gd name="T58" fmla="*/ 127 w 157"/>
                  <a:gd name="T59" fmla="*/ 90 h 157"/>
                  <a:gd name="T60" fmla="*/ 122 w 157"/>
                  <a:gd name="T61" fmla="*/ 110 h 157"/>
                  <a:gd name="T62" fmla="*/ 123 w 157"/>
                  <a:gd name="T63" fmla="*/ 131 h 157"/>
                  <a:gd name="T64" fmla="*/ 105 w 157"/>
                  <a:gd name="T65" fmla="*/ 121 h 157"/>
                  <a:gd name="T66" fmla="*/ 87 w 157"/>
                  <a:gd name="T67" fmla="*/ 131 h 157"/>
                  <a:gd name="T68" fmla="*/ 73 w 157"/>
                  <a:gd name="T69" fmla="*/ 147 h 157"/>
                  <a:gd name="T70" fmla="*/ 67 w 157"/>
                  <a:gd name="T71" fmla="*/ 127 h 157"/>
                  <a:gd name="T72" fmla="*/ 48 w 157"/>
                  <a:gd name="T73" fmla="*/ 121 h 157"/>
                  <a:gd name="T74" fmla="*/ 31 w 157"/>
                  <a:gd name="T75" fmla="*/ 128 h 157"/>
                  <a:gd name="T76" fmla="*/ 26 w 157"/>
                  <a:gd name="T77" fmla="*/ 123 h 157"/>
                  <a:gd name="T78" fmla="*/ 36 w 157"/>
                  <a:gd name="T79" fmla="*/ 105 h 157"/>
                  <a:gd name="T80" fmla="*/ 27 w 157"/>
                  <a:gd name="T81" fmla="*/ 87 h 157"/>
                  <a:gd name="T82" fmla="*/ 10 w 157"/>
                  <a:gd name="T83" fmla="*/ 80 h 157"/>
                  <a:gd name="T84" fmla="*/ 10 w 157"/>
                  <a:gd name="T85" fmla="*/ 73 h 157"/>
                  <a:gd name="T86" fmla="*/ 31 w 157"/>
                  <a:gd name="T87" fmla="*/ 67 h 157"/>
                  <a:gd name="T88" fmla="*/ 36 w 157"/>
                  <a:gd name="T89" fmla="*/ 47 h 157"/>
                  <a:gd name="T90" fmla="*/ 30 w 157"/>
                  <a:gd name="T91" fmla="*/ 31 h 157"/>
                  <a:gd name="T92" fmla="*/ 35 w 157"/>
                  <a:gd name="T93" fmla="*/ 26 h 157"/>
                  <a:gd name="T94" fmla="*/ 53 w 157"/>
                  <a:gd name="T95" fmla="*/ 36 h 157"/>
                  <a:gd name="T96" fmla="*/ 71 w 157"/>
                  <a:gd name="T97" fmla="*/ 26 h 157"/>
                  <a:gd name="T98" fmla="*/ 85 w 157"/>
                  <a:gd name="T99" fmla="*/ 10 h 157"/>
                  <a:gd name="T100" fmla="*/ 91 w 157"/>
                  <a:gd name="T101" fmla="*/ 30 h 157"/>
                  <a:gd name="T102" fmla="*/ 110 w 157"/>
                  <a:gd name="T103" fmla="*/ 36 h 157"/>
                  <a:gd name="T104" fmla="*/ 131 w 157"/>
                  <a:gd name="T105" fmla="*/ 34 h 157"/>
                  <a:gd name="T106" fmla="*/ 121 w 157"/>
                  <a:gd name="T107" fmla="*/ 53 h 157"/>
                  <a:gd name="T108" fmla="*/ 131 w 157"/>
                  <a:gd name="T109" fmla="*/ 71 h 157"/>
                  <a:gd name="T110" fmla="*/ 148 w 157"/>
                  <a:gd name="T111" fmla="*/ 7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57">
                    <a:moveTo>
                      <a:pt x="152" y="64"/>
                    </a:moveTo>
                    <a:cubicBezTo>
                      <a:pt x="136" y="61"/>
                      <a:pt x="136" y="61"/>
                      <a:pt x="136" y="61"/>
                    </a:cubicBezTo>
                    <a:cubicBezTo>
                      <a:pt x="134" y="58"/>
                      <a:pt x="133" y="54"/>
                      <a:pt x="131" y="51"/>
                    </a:cubicBezTo>
                    <a:cubicBezTo>
                      <a:pt x="141" y="37"/>
                      <a:pt x="141" y="37"/>
                      <a:pt x="141" y="37"/>
                    </a:cubicBezTo>
                    <a:cubicBezTo>
                      <a:pt x="143" y="35"/>
                      <a:pt x="143" y="33"/>
                      <a:pt x="141" y="31"/>
                    </a:cubicBezTo>
                    <a:cubicBezTo>
                      <a:pt x="137" y="26"/>
                      <a:pt x="132" y="20"/>
                      <a:pt x="126" y="16"/>
                    </a:cubicBezTo>
                    <a:cubicBezTo>
                      <a:pt x="124" y="15"/>
                      <a:pt x="122" y="15"/>
                      <a:pt x="120" y="16"/>
                    </a:cubicBezTo>
                    <a:cubicBezTo>
                      <a:pt x="107" y="26"/>
                      <a:pt x="107" y="26"/>
                      <a:pt x="107" y="26"/>
                    </a:cubicBezTo>
                    <a:cubicBezTo>
                      <a:pt x="103" y="25"/>
                      <a:pt x="100" y="23"/>
                      <a:pt x="96" y="22"/>
                    </a:cubicBezTo>
                    <a:cubicBezTo>
                      <a:pt x="94" y="5"/>
                      <a:pt x="94" y="5"/>
                      <a:pt x="94" y="5"/>
                    </a:cubicBezTo>
                    <a:cubicBezTo>
                      <a:pt x="94" y="3"/>
                      <a:pt x="92" y="1"/>
                      <a:pt x="90" y="1"/>
                    </a:cubicBezTo>
                    <a:cubicBezTo>
                      <a:pt x="82" y="0"/>
                      <a:pt x="75" y="0"/>
                      <a:pt x="68" y="1"/>
                    </a:cubicBezTo>
                    <a:cubicBezTo>
                      <a:pt x="66" y="1"/>
                      <a:pt x="64" y="3"/>
                      <a:pt x="64" y="5"/>
                    </a:cubicBezTo>
                    <a:cubicBezTo>
                      <a:pt x="62" y="22"/>
                      <a:pt x="62" y="22"/>
                      <a:pt x="62" y="22"/>
                    </a:cubicBezTo>
                    <a:cubicBezTo>
                      <a:pt x="58" y="23"/>
                      <a:pt x="54" y="25"/>
                      <a:pt x="51" y="26"/>
                    </a:cubicBezTo>
                    <a:cubicBezTo>
                      <a:pt x="37" y="16"/>
                      <a:pt x="37" y="16"/>
                      <a:pt x="37" y="16"/>
                    </a:cubicBezTo>
                    <a:cubicBezTo>
                      <a:pt x="36" y="15"/>
                      <a:pt x="33" y="15"/>
                      <a:pt x="32" y="16"/>
                    </a:cubicBezTo>
                    <a:cubicBezTo>
                      <a:pt x="29" y="18"/>
                      <a:pt x="26" y="20"/>
                      <a:pt x="24" y="23"/>
                    </a:cubicBezTo>
                    <a:cubicBezTo>
                      <a:pt x="23" y="24"/>
                      <a:pt x="23" y="24"/>
                      <a:pt x="23" y="24"/>
                    </a:cubicBezTo>
                    <a:cubicBezTo>
                      <a:pt x="20" y="26"/>
                      <a:pt x="18" y="29"/>
                      <a:pt x="16" y="31"/>
                    </a:cubicBezTo>
                    <a:cubicBezTo>
                      <a:pt x="15" y="33"/>
                      <a:pt x="15" y="35"/>
                      <a:pt x="16" y="37"/>
                    </a:cubicBezTo>
                    <a:cubicBezTo>
                      <a:pt x="27" y="51"/>
                      <a:pt x="27" y="51"/>
                      <a:pt x="27" y="51"/>
                    </a:cubicBezTo>
                    <a:cubicBezTo>
                      <a:pt x="25" y="54"/>
                      <a:pt x="23" y="58"/>
                      <a:pt x="22" y="61"/>
                    </a:cubicBezTo>
                    <a:cubicBezTo>
                      <a:pt x="5" y="64"/>
                      <a:pt x="5" y="64"/>
                      <a:pt x="5" y="64"/>
                    </a:cubicBezTo>
                    <a:cubicBezTo>
                      <a:pt x="3" y="64"/>
                      <a:pt x="2" y="66"/>
                      <a:pt x="1" y="68"/>
                    </a:cubicBezTo>
                    <a:cubicBezTo>
                      <a:pt x="1" y="71"/>
                      <a:pt x="1" y="74"/>
                      <a:pt x="0" y="78"/>
                    </a:cubicBezTo>
                    <a:cubicBezTo>
                      <a:pt x="0" y="80"/>
                      <a:pt x="0" y="80"/>
                      <a:pt x="0" y="80"/>
                    </a:cubicBezTo>
                    <a:cubicBezTo>
                      <a:pt x="1" y="83"/>
                      <a:pt x="1" y="86"/>
                      <a:pt x="1" y="89"/>
                    </a:cubicBezTo>
                    <a:cubicBezTo>
                      <a:pt x="2" y="92"/>
                      <a:pt x="3" y="93"/>
                      <a:pt x="5" y="94"/>
                    </a:cubicBezTo>
                    <a:cubicBezTo>
                      <a:pt x="22" y="96"/>
                      <a:pt x="22" y="96"/>
                      <a:pt x="22" y="96"/>
                    </a:cubicBezTo>
                    <a:cubicBezTo>
                      <a:pt x="23" y="100"/>
                      <a:pt x="25" y="103"/>
                      <a:pt x="27" y="107"/>
                    </a:cubicBezTo>
                    <a:cubicBezTo>
                      <a:pt x="16" y="120"/>
                      <a:pt x="16" y="120"/>
                      <a:pt x="16" y="120"/>
                    </a:cubicBezTo>
                    <a:cubicBezTo>
                      <a:pt x="15" y="122"/>
                      <a:pt x="15" y="124"/>
                      <a:pt x="16" y="126"/>
                    </a:cubicBezTo>
                    <a:cubicBezTo>
                      <a:pt x="18" y="128"/>
                      <a:pt x="20" y="131"/>
                      <a:pt x="23" y="133"/>
                    </a:cubicBezTo>
                    <a:cubicBezTo>
                      <a:pt x="24" y="135"/>
                      <a:pt x="24" y="135"/>
                      <a:pt x="24" y="135"/>
                    </a:cubicBezTo>
                    <a:cubicBezTo>
                      <a:pt x="26" y="137"/>
                      <a:pt x="29" y="139"/>
                      <a:pt x="32" y="141"/>
                    </a:cubicBezTo>
                    <a:cubicBezTo>
                      <a:pt x="33" y="142"/>
                      <a:pt x="36" y="142"/>
                      <a:pt x="37" y="141"/>
                    </a:cubicBezTo>
                    <a:cubicBezTo>
                      <a:pt x="51" y="131"/>
                      <a:pt x="51" y="131"/>
                      <a:pt x="51" y="131"/>
                    </a:cubicBezTo>
                    <a:cubicBezTo>
                      <a:pt x="54" y="133"/>
                      <a:pt x="58" y="134"/>
                      <a:pt x="62" y="135"/>
                    </a:cubicBezTo>
                    <a:cubicBezTo>
                      <a:pt x="64" y="152"/>
                      <a:pt x="64" y="152"/>
                      <a:pt x="64" y="152"/>
                    </a:cubicBezTo>
                    <a:cubicBezTo>
                      <a:pt x="64" y="154"/>
                      <a:pt x="66" y="156"/>
                      <a:pt x="68" y="156"/>
                    </a:cubicBezTo>
                    <a:cubicBezTo>
                      <a:pt x="72" y="157"/>
                      <a:pt x="75" y="157"/>
                      <a:pt x="79" y="157"/>
                    </a:cubicBezTo>
                    <a:cubicBezTo>
                      <a:pt x="82" y="157"/>
                      <a:pt x="86" y="157"/>
                      <a:pt x="90" y="156"/>
                    </a:cubicBezTo>
                    <a:cubicBezTo>
                      <a:pt x="92" y="156"/>
                      <a:pt x="94" y="154"/>
                      <a:pt x="94" y="152"/>
                    </a:cubicBezTo>
                    <a:cubicBezTo>
                      <a:pt x="96" y="135"/>
                      <a:pt x="96" y="135"/>
                      <a:pt x="96" y="135"/>
                    </a:cubicBezTo>
                    <a:cubicBezTo>
                      <a:pt x="100" y="134"/>
                      <a:pt x="103" y="133"/>
                      <a:pt x="107" y="131"/>
                    </a:cubicBezTo>
                    <a:cubicBezTo>
                      <a:pt x="120" y="141"/>
                      <a:pt x="120" y="141"/>
                      <a:pt x="120" y="141"/>
                    </a:cubicBezTo>
                    <a:cubicBezTo>
                      <a:pt x="122" y="142"/>
                      <a:pt x="124" y="142"/>
                      <a:pt x="126" y="141"/>
                    </a:cubicBezTo>
                    <a:cubicBezTo>
                      <a:pt x="132" y="137"/>
                      <a:pt x="137" y="132"/>
                      <a:pt x="141" y="126"/>
                    </a:cubicBezTo>
                    <a:cubicBezTo>
                      <a:pt x="143" y="124"/>
                      <a:pt x="143" y="122"/>
                      <a:pt x="141" y="120"/>
                    </a:cubicBezTo>
                    <a:cubicBezTo>
                      <a:pt x="131" y="107"/>
                      <a:pt x="131" y="107"/>
                      <a:pt x="131" y="107"/>
                    </a:cubicBezTo>
                    <a:cubicBezTo>
                      <a:pt x="133" y="103"/>
                      <a:pt x="134" y="99"/>
                      <a:pt x="136" y="96"/>
                    </a:cubicBezTo>
                    <a:cubicBezTo>
                      <a:pt x="152" y="94"/>
                      <a:pt x="152" y="94"/>
                      <a:pt x="152" y="94"/>
                    </a:cubicBezTo>
                    <a:cubicBezTo>
                      <a:pt x="154" y="93"/>
                      <a:pt x="156" y="92"/>
                      <a:pt x="156" y="89"/>
                    </a:cubicBezTo>
                    <a:cubicBezTo>
                      <a:pt x="157" y="86"/>
                      <a:pt x="157" y="82"/>
                      <a:pt x="157" y="79"/>
                    </a:cubicBezTo>
                    <a:cubicBezTo>
                      <a:pt x="157" y="75"/>
                      <a:pt x="157" y="71"/>
                      <a:pt x="156" y="68"/>
                    </a:cubicBezTo>
                    <a:cubicBezTo>
                      <a:pt x="156" y="66"/>
                      <a:pt x="154" y="64"/>
                      <a:pt x="152" y="64"/>
                    </a:cubicBezTo>
                    <a:close/>
                    <a:moveTo>
                      <a:pt x="147" y="85"/>
                    </a:moveTo>
                    <a:cubicBezTo>
                      <a:pt x="131" y="87"/>
                      <a:pt x="131" y="87"/>
                      <a:pt x="131" y="87"/>
                    </a:cubicBezTo>
                    <a:cubicBezTo>
                      <a:pt x="129" y="87"/>
                      <a:pt x="128" y="88"/>
                      <a:pt x="127" y="90"/>
                    </a:cubicBezTo>
                    <a:cubicBezTo>
                      <a:pt x="126" y="95"/>
                      <a:pt x="124" y="100"/>
                      <a:pt x="121" y="104"/>
                    </a:cubicBezTo>
                    <a:cubicBezTo>
                      <a:pt x="120" y="106"/>
                      <a:pt x="120" y="108"/>
                      <a:pt x="122" y="110"/>
                    </a:cubicBezTo>
                    <a:cubicBezTo>
                      <a:pt x="131" y="123"/>
                      <a:pt x="131" y="123"/>
                      <a:pt x="131" y="123"/>
                    </a:cubicBezTo>
                    <a:cubicBezTo>
                      <a:pt x="129" y="126"/>
                      <a:pt x="126" y="129"/>
                      <a:pt x="123" y="131"/>
                    </a:cubicBezTo>
                    <a:cubicBezTo>
                      <a:pt x="110" y="121"/>
                      <a:pt x="110" y="121"/>
                      <a:pt x="110" y="121"/>
                    </a:cubicBezTo>
                    <a:cubicBezTo>
                      <a:pt x="109" y="120"/>
                      <a:pt x="106" y="120"/>
                      <a:pt x="105" y="121"/>
                    </a:cubicBezTo>
                    <a:cubicBezTo>
                      <a:pt x="100" y="124"/>
                      <a:pt x="96" y="126"/>
                      <a:pt x="91" y="127"/>
                    </a:cubicBezTo>
                    <a:cubicBezTo>
                      <a:pt x="89" y="127"/>
                      <a:pt x="87" y="129"/>
                      <a:pt x="87" y="131"/>
                    </a:cubicBezTo>
                    <a:cubicBezTo>
                      <a:pt x="85" y="147"/>
                      <a:pt x="85" y="147"/>
                      <a:pt x="85" y="147"/>
                    </a:cubicBezTo>
                    <a:cubicBezTo>
                      <a:pt x="81" y="147"/>
                      <a:pt x="77" y="147"/>
                      <a:pt x="73" y="147"/>
                    </a:cubicBezTo>
                    <a:cubicBezTo>
                      <a:pt x="71" y="131"/>
                      <a:pt x="71" y="131"/>
                      <a:pt x="71" y="131"/>
                    </a:cubicBezTo>
                    <a:cubicBezTo>
                      <a:pt x="71" y="129"/>
                      <a:pt x="69" y="127"/>
                      <a:pt x="67" y="127"/>
                    </a:cubicBezTo>
                    <a:cubicBezTo>
                      <a:pt x="62" y="126"/>
                      <a:pt x="57" y="124"/>
                      <a:pt x="53" y="121"/>
                    </a:cubicBezTo>
                    <a:cubicBezTo>
                      <a:pt x="51" y="120"/>
                      <a:pt x="49" y="120"/>
                      <a:pt x="48" y="121"/>
                    </a:cubicBezTo>
                    <a:cubicBezTo>
                      <a:pt x="35" y="131"/>
                      <a:pt x="35" y="131"/>
                      <a:pt x="35" y="131"/>
                    </a:cubicBezTo>
                    <a:cubicBezTo>
                      <a:pt x="33" y="130"/>
                      <a:pt x="32" y="129"/>
                      <a:pt x="31" y="128"/>
                    </a:cubicBezTo>
                    <a:cubicBezTo>
                      <a:pt x="30" y="127"/>
                      <a:pt x="30" y="127"/>
                      <a:pt x="30" y="127"/>
                    </a:cubicBezTo>
                    <a:cubicBezTo>
                      <a:pt x="28" y="125"/>
                      <a:pt x="27" y="124"/>
                      <a:pt x="26" y="123"/>
                    </a:cubicBezTo>
                    <a:cubicBezTo>
                      <a:pt x="36" y="110"/>
                      <a:pt x="36" y="110"/>
                      <a:pt x="36" y="110"/>
                    </a:cubicBezTo>
                    <a:cubicBezTo>
                      <a:pt x="37" y="108"/>
                      <a:pt x="38" y="106"/>
                      <a:pt x="36" y="105"/>
                    </a:cubicBezTo>
                    <a:cubicBezTo>
                      <a:pt x="34" y="100"/>
                      <a:pt x="32" y="95"/>
                      <a:pt x="31" y="90"/>
                    </a:cubicBezTo>
                    <a:cubicBezTo>
                      <a:pt x="30" y="88"/>
                      <a:pt x="28" y="87"/>
                      <a:pt x="27" y="87"/>
                    </a:cubicBezTo>
                    <a:cubicBezTo>
                      <a:pt x="10" y="84"/>
                      <a:pt x="10" y="84"/>
                      <a:pt x="10" y="84"/>
                    </a:cubicBezTo>
                    <a:cubicBezTo>
                      <a:pt x="10" y="83"/>
                      <a:pt x="10" y="81"/>
                      <a:pt x="10" y="80"/>
                    </a:cubicBezTo>
                    <a:cubicBezTo>
                      <a:pt x="10" y="78"/>
                      <a:pt x="10" y="78"/>
                      <a:pt x="10" y="78"/>
                    </a:cubicBezTo>
                    <a:cubicBezTo>
                      <a:pt x="10" y="76"/>
                      <a:pt x="10" y="74"/>
                      <a:pt x="10" y="73"/>
                    </a:cubicBezTo>
                    <a:cubicBezTo>
                      <a:pt x="27" y="71"/>
                      <a:pt x="27" y="71"/>
                      <a:pt x="27" y="71"/>
                    </a:cubicBezTo>
                    <a:cubicBezTo>
                      <a:pt x="28" y="70"/>
                      <a:pt x="30" y="69"/>
                      <a:pt x="31" y="67"/>
                    </a:cubicBezTo>
                    <a:cubicBezTo>
                      <a:pt x="32" y="62"/>
                      <a:pt x="34" y="57"/>
                      <a:pt x="36" y="53"/>
                    </a:cubicBezTo>
                    <a:cubicBezTo>
                      <a:pt x="38" y="51"/>
                      <a:pt x="37" y="49"/>
                      <a:pt x="36" y="47"/>
                    </a:cubicBezTo>
                    <a:cubicBezTo>
                      <a:pt x="26" y="34"/>
                      <a:pt x="26" y="34"/>
                      <a:pt x="26" y="34"/>
                    </a:cubicBezTo>
                    <a:cubicBezTo>
                      <a:pt x="27" y="33"/>
                      <a:pt x="28" y="32"/>
                      <a:pt x="30" y="31"/>
                    </a:cubicBezTo>
                    <a:cubicBezTo>
                      <a:pt x="31" y="29"/>
                      <a:pt x="31" y="29"/>
                      <a:pt x="31" y="29"/>
                    </a:cubicBezTo>
                    <a:cubicBezTo>
                      <a:pt x="32" y="28"/>
                      <a:pt x="33" y="27"/>
                      <a:pt x="35" y="26"/>
                    </a:cubicBezTo>
                    <a:cubicBezTo>
                      <a:pt x="48" y="36"/>
                      <a:pt x="48" y="36"/>
                      <a:pt x="48" y="36"/>
                    </a:cubicBezTo>
                    <a:cubicBezTo>
                      <a:pt x="49" y="37"/>
                      <a:pt x="51" y="37"/>
                      <a:pt x="53" y="36"/>
                    </a:cubicBezTo>
                    <a:cubicBezTo>
                      <a:pt x="57" y="34"/>
                      <a:pt x="62" y="32"/>
                      <a:pt x="67" y="30"/>
                    </a:cubicBezTo>
                    <a:cubicBezTo>
                      <a:pt x="69" y="30"/>
                      <a:pt x="71" y="28"/>
                      <a:pt x="71" y="26"/>
                    </a:cubicBezTo>
                    <a:cubicBezTo>
                      <a:pt x="73" y="10"/>
                      <a:pt x="73" y="10"/>
                      <a:pt x="73" y="10"/>
                    </a:cubicBezTo>
                    <a:cubicBezTo>
                      <a:pt x="77" y="10"/>
                      <a:pt x="81" y="10"/>
                      <a:pt x="85" y="10"/>
                    </a:cubicBezTo>
                    <a:cubicBezTo>
                      <a:pt x="87" y="26"/>
                      <a:pt x="87" y="26"/>
                      <a:pt x="87" y="26"/>
                    </a:cubicBezTo>
                    <a:cubicBezTo>
                      <a:pt x="87" y="28"/>
                      <a:pt x="89" y="30"/>
                      <a:pt x="91" y="30"/>
                    </a:cubicBezTo>
                    <a:cubicBezTo>
                      <a:pt x="96" y="32"/>
                      <a:pt x="100" y="34"/>
                      <a:pt x="105" y="36"/>
                    </a:cubicBezTo>
                    <a:cubicBezTo>
                      <a:pt x="106" y="37"/>
                      <a:pt x="109" y="37"/>
                      <a:pt x="110" y="36"/>
                    </a:cubicBezTo>
                    <a:cubicBezTo>
                      <a:pt x="123" y="26"/>
                      <a:pt x="123" y="26"/>
                      <a:pt x="123" y="26"/>
                    </a:cubicBezTo>
                    <a:cubicBezTo>
                      <a:pt x="126" y="29"/>
                      <a:pt x="129" y="31"/>
                      <a:pt x="131" y="34"/>
                    </a:cubicBezTo>
                    <a:cubicBezTo>
                      <a:pt x="122" y="47"/>
                      <a:pt x="122" y="47"/>
                      <a:pt x="122" y="47"/>
                    </a:cubicBezTo>
                    <a:cubicBezTo>
                      <a:pt x="120" y="49"/>
                      <a:pt x="120" y="51"/>
                      <a:pt x="121" y="53"/>
                    </a:cubicBezTo>
                    <a:cubicBezTo>
                      <a:pt x="124" y="57"/>
                      <a:pt x="126" y="62"/>
                      <a:pt x="127" y="67"/>
                    </a:cubicBezTo>
                    <a:cubicBezTo>
                      <a:pt x="128" y="69"/>
                      <a:pt x="129" y="70"/>
                      <a:pt x="131" y="71"/>
                    </a:cubicBezTo>
                    <a:cubicBezTo>
                      <a:pt x="147" y="73"/>
                      <a:pt x="147" y="73"/>
                      <a:pt x="147" y="73"/>
                    </a:cubicBezTo>
                    <a:cubicBezTo>
                      <a:pt x="148" y="75"/>
                      <a:pt x="148" y="77"/>
                      <a:pt x="148" y="79"/>
                    </a:cubicBezTo>
                    <a:cubicBezTo>
                      <a:pt x="148" y="81"/>
                      <a:pt x="148" y="83"/>
                      <a:pt x="147" y="85"/>
                    </a:cubicBezTo>
                    <a:close/>
                  </a:path>
                </a:pathLst>
              </a:custGeom>
              <a:solidFill>
                <a:srgbClr val="231F20"/>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600" dirty="0"/>
              </a:p>
            </p:txBody>
          </p:sp>
          <p:sp>
            <p:nvSpPr>
              <p:cNvPr id="166" name="Freeform 59">
                <a:extLst>
                  <a:ext uri="{FF2B5EF4-FFF2-40B4-BE49-F238E27FC236}">
                    <a16:creationId xmlns:a16="http://schemas.microsoft.com/office/drawing/2014/main" id="{33A22565-486B-4A70-BCC6-DB8B89CEEB8A}"/>
                  </a:ext>
                </a:extLst>
              </p:cNvPr>
              <p:cNvSpPr>
                <a:spLocks noEditPoints="1"/>
              </p:cNvSpPr>
              <p:nvPr/>
            </p:nvSpPr>
            <p:spPr bwMode="auto">
              <a:xfrm>
                <a:off x="7718425" y="4983163"/>
                <a:ext cx="153988" cy="153988"/>
              </a:xfrm>
              <a:custGeom>
                <a:avLst/>
                <a:gdLst>
                  <a:gd name="T0" fmla="*/ 31 w 46"/>
                  <a:gd name="T1" fmla="*/ 2 h 46"/>
                  <a:gd name="T2" fmla="*/ 23 w 46"/>
                  <a:gd name="T3" fmla="*/ 0 h 46"/>
                  <a:gd name="T4" fmla="*/ 2 w 46"/>
                  <a:gd name="T5" fmla="*/ 14 h 46"/>
                  <a:gd name="T6" fmla="*/ 2 w 46"/>
                  <a:gd name="T7" fmla="*/ 32 h 46"/>
                  <a:gd name="T8" fmla="*/ 14 w 46"/>
                  <a:gd name="T9" fmla="*/ 44 h 46"/>
                  <a:gd name="T10" fmla="*/ 23 w 46"/>
                  <a:gd name="T11" fmla="*/ 46 h 46"/>
                  <a:gd name="T12" fmla="*/ 43 w 46"/>
                  <a:gd name="T13" fmla="*/ 32 h 46"/>
                  <a:gd name="T14" fmla="*/ 43 w 46"/>
                  <a:gd name="T15" fmla="*/ 14 h 46"/>
                  <a:gd name="T16" fmla="*/ 31 w 46"/>
                  <a:gd name="T17" fmla="*/ 2 h 46"/>
                  <a:gd name="T18" fmla="*/ 35 w 46"/>
                  <a:gd name="T19" fmla="*/ 28 h 46"/>
                  <a:gd name="T20" fmla="*/ 23 w 46"/>
                  <a:gd name="T21" fmla="*/ 36 h 46"/>
                  <a:gd name="T22" fmla="*/ 18 w 46"/>
                  <a:gd name="T23" fmla="*/ 35 h 46"/>
                  <a:gd name="T24" fmla="*/ 11 w 46"/>
                  <a:gd name="T25" fmla="*/ 28 h 46"/>
                  <a:gd name="T26" fmla="*/ 11 w 46"/>
                  <a:gd name="T27" fmla="*/ 18 h 46"/>
                  <a:gd name="T28" fmla="*/ 23 w 46"/>
                  <a:gd name="T29" fmla="*/ 10 h 46"/>
                  <a:gd name="T30" fmla="*/ 28 w 46"/>
                  <a:gd name="T31" fmla="*/ 11 h 46"/>
                  <a:gd name="T32" fmla="*/ 35 w 46"/>
                  <a:gd name="T33" fmla="*/ 18 h 46"/>
                  <a:gd name="T34" fmla="*/ 35 w 46"/>
                  <a:gd name="T35"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46">
                    <a:moveTo>
                      <a:pt x="31" y="2"/>
                    </a:moveTo>
                    <a:cubicBezTo>
                      <a:pt x="28" y="1"/>
                      <a:pt x="26" y="0"/>
                      <a:pt x="23" y="0"/>
                    </a:cubicBezTo>
                    <a:cubicBezTo>
                      <a:pt x="13" y="0"/>
                      <a:pt x="5" y="6"/>
                      <a:pt x="2" y="14"/>
                    </a:cubicBezTo>
                    <a:cubicBezTo>
                      <a:pt x="0" y="20"/>
                      <a:pt x="0" y="26"/>
                      <a:pt x="2" y="32"/>
                    </a:cubicBezTo>
                    <a:cubicBezTo>
                      <a:pt x="4" y="37"/>
                      <a:pt x="9" y="42"/>
                      <a:pt x="14" y="44"/>
                    </a:cubicBezTo>
                    <a:cubicBezTo>
                      <a:pt x="17" y="45"/>
                      <a:pt x="20" y="46"/>
                      <a:pt x="23" y="46"/>
                    </a:cubicBezTo>
                    <a:cubicBezTo>
                      <a:pt x="32" y="46"/>
                      <a:pt x="40" y="40"/>
                      <a:pt x="43" y="32"/>
                    </a:cubicBezTo>
                    <a:cubicBezTo>
                      <a:pt x="46" y="26"/>
                      <a:pt x="46" y="20"/>
                      <a:pt x="43" y="14"/>
                    </a:cubicBezTo>
                    <a:cubicBezTo>
                      <a:pt x="41" y="9"/>
                      <a:pt x="37" y="4"/>
                      <a:pt x="31" y="2"/>
                    </a:cubicBezTo>
                    <a:close/>
                    <a:moveTo>
                      <a:pt x="35" y="28"/>
                    </a:moveTo>
                    <a:cubicBezTo>
                      <a:pt x="33" y="33"/>
                      <a:pt x="28" y="36"/>
                      <a:pt x="23" y="36"/>
                    </a:cubicBezTo>
                    <a:cubicBezTo>
                      <a:pt x="21" y="36"/>
                      <a:pt x="19" y="36"/>
                      <a:pt x="18" y="35"/>
                    </a:cubicBezTo>
                    <a:cubicBezTo>
                      <a:pt x="15" y="34"/>
                      <a:pt x="12" y="31"/>
                      <a:pt x="11" y="28"/>
                    </a:cubicBezTo>
                    <a:cubicBezTo>
                      <a:pt x="9" y="25"/>
                      <a:pt x="9" y="21"/>
                      <a:pt x="11" y="18"/>
                    </a:cubicBezTo>
                    <a:cubicBezTo>
                      <a:pt x="13" y="13"/>
                      <a:pt x="17" y="10"/>
                      <a:pt x="23" y="10"/>
                    </a:cubicBezTo>
                    <a:cubicBezTo>
                      <a:pt x="24" y="10"/>
                      <a:pt x="26" y="10"/>
                      <a:pt x="28" y="11"/>
                    </a:cubicBezTo>
                    <a:cubicBezTo>
                      <a:pt x="31" y="12"/>
                      <a:pt x="33" y="15"/>
                      <a:pt x="35" y="18"/>
                    </a:cubicBezTo>
                    <a:cubicBezTo>
                      <a:pt x="36" y="21"/>
                      <a:pt x="36" y="25"/>
                      <a:pt x="35" y="28"/>
                    </a:cubicBezTo>
                    <a:close/>
                  </a:path>
                </a:pathLst>
              </a:custGeom>
              <a:solidFill>
                <a:srgbClr val="231F20"/>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600" dirty="0"/>
              </a:p>
            </p:txBody>
          </p:sp>
          <p:sp>
            <p:nvSpPr>
              <p:cNvPr id="167" name="Freeform 60">
                <a:extLst>
                  <a:ext uri="{FF2B5EF4-FFF2-40B4-BE49-F238E27FC236}">
                    <a16:creationId xmlns:a16="http://schemas.microsoft.com/office/drawing/2014/main" id="{40A3E051-0FB6-4B95-822C-956B6CF4BD7E}"/>
                  </a:ext>
                </a:extLst>
              </p:cNvPr>
              <p:cNvSpPr>
                <a:spLocks noEditPoints="1"/>
              </p:cNvSpPr>
              <p:nvPr/>
            </p:nvSpPr>
            <p:spPr bwMode="auto">
              <a:xfrm>
                <a:off x="7605713" y="4868863"/>
                <a:ext cx="377825" cy="381000"/>
              </a:xfrm>
              <a:custGeom>
                <a:avLst/>
                <a:gdLst>
                  <a:gd name="T0" fmla="*/ 101 w 113"/>
                  <a:gd name="T1" fmla="*/ 60 h 114"/>
                  <a:gd name="T2" fmla="*/ 110 w 113"/>
                  <a:gd name="T3" fmla="*/ 48 h 114"/>
                  <a:gd name="T4" fmla="*/ 106 w 113"/>
                  <a:gd name="T5" fmla="*/ 27 h 114"/>
                  <a:gd name="T6" fmla="*/ 90 w 113"/>
                  <a:gd name="T7" fmla="*/ 28 h 114"/>
                  <a:gd name="T8" fmla="*/ 88 w 113"/>
                  <a:gd name="T9" fmla="*/ 12 h 114"/>
                  <a:gd name="T10" fmla="*/ 79 w 113"/>
                  <a:gd name="T11" fmla="*/ 3 h 114"/>
                  <a:gd name="T12" fmla="*/ 66 w 113"/>
                  <a:gd name="T13" fmla="*/ 3 h 114"/>
                  <a:gd name="T14" fmla="*/ 53 w 113"/>
                  <a:gd name="T15" fmla="*/ 13 h 114"/>
                  <a:gd name="T16" fmla="*/ 42 w 113"/>
                  <a:gd name="T17" fmla="*/ 1 h 114"/>
                  <a:gd name="T18" fmla="*/ 34 w 113"/>
                  <a:gd name="T19" fmla="*/ 4 h 114"/>
                  <a:gd name="T20" fmla="*/ 25 w 113"/>
                  <a:gd name="T21" fmla="*/ 13 h 114"/>
                  <a:gd name="T22" fmla="*/ 23 w 113"/>
                  <a:gd name="T23" fmla="*/ 29 h 114"/>
                  <a:gd name="T24" fmla="*/ 7 w 113"/>
                  <a:gd name="T25" fmla="*/ 28 h 114"/>
                  <a:gd name="T26" fmla="*/ 3 w 113"/>
                  <a:gd name="T27" fmla="*/ 36 h 114"/>
                  <a:gd name="T28" fmla="*/ 3 w 113"/>
                  <a:gd name="T29" fmla="*/ 48 h 114"/>
                  <a:gd name="T30" fmla="*/ 13 w 113"/>
                  <a:gd name="T31" fmla="*/ 61 h 114"/>
                  <a:gd name="T32" fmla="*/ 1 w 113"/>
                  <a:gd name="T33" fmla="*/ 72 h 114"/>
                  <a:gd name="T34" fmla="*/ 3 w 113"/>
                  <a:gd name="T35" fmla="*/ 80 h 114"/>
                  <a:gd name="T36" fmla="*/ 12 w 113"/>
                  <a:gd name="T37" fmla="*/ 89 h 114"/>
                  <a:gd name="T38" fmla="*/ 28 w 113"/>
                  <a:gd name="T39" fmla="*/ 91 h 114"/>
                  <a:gd name="T40" fmla="*/ 28 w 113"/>
                  <a:gd name="T41" fmla="*/ 107 h 114"/>
                  <a:gd name="T42" fmla="*/ 42 w 113"/>
                  <a:gd name="T43" fmla="*/ 113 h 114"/>
                  <a:gd name="T44" fmla="*/ 48 w 113"/>
                  <a:gd name="T45" fmla="*/ 111 h 114"/>
                  <a:gd name="T46" fmla="*/ 60 w 113"/>
                  <a:gd name="T47" fmla="*/ 101 h 114"/>
                  <a:gd name="T48" fmla="*/ 71 w 113"/>
                  <a:gd name="T49" fmla="*/ 113 h 114"/>
                  <a:gd name="T50" fmla="*/ 88 w 113"/>
                  <a:gd name="T51" fmla="*/ 101 h 114"/>
                  <a:gd name="T52" fmla="*/ 90 w 113"/>
                  <a:gd name="T53" fmla="*/ 85 h 114"/>
                  <a:gd name="T54" fmla="*/ 107 w 113"/>
                  <a:gd name="T55" fmla="*/ 86 h 114"/>
                  <a:gd name="T56" fmla="*/ 113 w 113"/>
                  <a:gd name="T57" fmla="*/ 71 h 114"/>
                  <a:gd name="T58" fmla="*/ 101 w 113"/>
                  <a:gd name="T59" fmla="*/ 75 h 114"/>
                  <a:gd name="T60" fmla="*/ 90 w 113"/>
                  <a:gd name="T61" fmla="*/ 75 h 114"/>
                  <a:gd name="T62" fmla="*/ 77 w 113"/>
                  <a:gd name="T63" fmla="*/ 85 h 114"/>
                  <a:gd name="T64" fmla="*/ 78 w 113"/>
                  <a:gd name="T65" fmla="*/ 100 h 114"/>
                  <a:gd name="T66" fmla="*/ 67 w 113"/>
                  <a:gd name="T67" fmla="*/ 93 h 114"/>
                  <a:gd name="T68" fmla="*/ 51 w 113"/>
                  <a:gd name="T69" fmla="*/ 91 h 114"/>
                  <a:gd name="T70" fmla="*/ 41 w 113"/>
                  <a:gd name="T71" fmla="*/ 103 h 114"/>
                  <a:gd name="T72" fmla="*/ 36 w 113"/>
                  <a:gd name="T73" fmla="*/ 100 h 114"/>
                  <a:gd name="T74" fmla="*/ 36 w 113"/>
                  <a:gd name="T75" fmla="*/ 85 h 114"/>
                  <a:gd name="T76" fmla="*/ 24 w 113"/>
                  <a:gd name="T77" fmla="*/ 76 h 114"/>
                  <a:gd name="T78" fmla="*/ 12 w 113"/>
                  <a:gd name="T79" fmla="*/ 76 h 114"/>
                  <a:gd name="T80" fmla="*/ 11 w 113"/>
                  <a:gd name="T81" fmla="*/ 73 h 114"/>
                  <a:gd name="T82" fmla="*/ 23 w 113"/>
                  <a:gd name="T83" fmla="*/ 63 h 114"/>
                  <a:gd name="T84" fmla="*/ 20 w 113"/>
                  <a:gd name="T85" fmla="*/ 47 h 114"/>
                  <a:gd name="T86" fmla="*/ 12 w 113"/>
                  <a:gd name="T87" fmla="*/ 39 h 114"/>
                  <a:gd name="T88" fmla="*/ 13 w 113"/>
                  <a:gd name="T89" fmla="*/ 36 h 114"/>
                  <a:gd name="T90" fmla="*/ 29 w 113"/>
                  <a:gd name="T91" fmla="*/ 37 h 114"/>
                  <a:gd name="T92" fmla="*/ 38 w 113"/>
                  <a:gd name="T93" fmla="*/ 24 h 114"/>
                  <a:gd name="T94" fmla="*/ 37 w 113"/>
                  <a:gd name="T95" fmla="*/ 13 h 114"/>
                  <a:gd name="T96" fmla="*/ 41 w 113"/>
                  <a:gd name="T97" fmla="*/ 11 h 114"/>
                  <a:gd name="T98" fmla="*/ 51 w 113"/>
                  <a:gd name="T99" fmla="*/ 23 h 114"/>
                  <a:gd name="T100" fmla="*/ 67 w 113"/>
                  <a:gd name="T101" fmla="*/ 21 h 114"/>
                  <a:gd name="T102" fmla="*/ 75 w 113"/>
                  <a:gd name="T103" fmla="*/ 12 h 114"/>
                  <a:gd name="T104" fmla="*/ 75 w 113"/>
                  <a:gd name="T105" fmla="*/ 24 h 114"/>
                  <a:gd name="T106" fmla="*/ 84 w 113"/>
                  <a:gd name="T107" fmla="*/ 37 h 114"/>
                  <a:gd name="T108" fmla="*/ 100 w 113"/>
                  <a:gd name="T109" fmla="*/ 36 h 114"/>
                  <a:gd name="T110" fmla="*/ 93 w 113"/>
                  <a:gd name="T111" fmla="*/ 47 h 114"/>
                  <a:gd name="T112" fmla="*/ 91 w 113"/>
                  <a:gd name="T113" fmla="*/ 62 h 114"/>
                  <a:gd name="T114" fmla="*/ 102 w 113"/>
                  <a:gd name="T115"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3" h="114">
                    <a:moveTo>
                      <a:pt x="110" y="66"/>
                    </a:moveTo>
                    <a:cubicBezTo>
                      <a:pt x="101" y="60"/>
                      <a:pt x="101" y="60"/>
                      <a:pt x="101" y="60"/>
                    </a:cubicBezTo>
                    <a:cubicBezTo>
                      <a:pt x="101" y="58"/>
                      <a:pt x="101" y="56"/>
                      <a:pt x="101" y="53"/>
                    </a:cubicBezTo>
                    <a:cubicBezTo>
                      <a:pt x="110" y="48"/>
                      <a:pt x="110" y="48"/>
                      <a:pt x="110" y="48"/>
                    </a:cubicBezTo>
                    <a:cubicBezTo>
                      <a:pt x="112" y="47"/>
                      <a:pt x="113" y="44"/>
                      <a:pt x="113" y="42"/>
                    </a:cubicBezTo>
                    <a:cubicBezTo>
                      <a:pt x="111" y="37"/>
                      <a:pt x="109" y="32"/>
                      <a:pt x="106" y="27"/>
                    </a:cubicBezTo>
                    <a:cubicBezTo>
                      <a:pt x="105" y="26"/>
                      <a:pt x="103" y="25"/>
                      <a:pt x="101" y="25"/>
                    </a:cubicBezTo>
                    <a:cubicBezTo>
                      <a:pt x="90" y="28"/>
                      <a:pt x="90" y="28"/>
                      <a:pt x="90" y="28"/>
                    </a:cubicBezTo>
                    <a:cubicBezTo>
                      <a:pt x="89" y="26"/>
                      <a:pt x="87" y="25"/>
                      <a:pt x="85" y="23"/>
                    </a:cubicBezTo>
                    <a:cubicBezTo>
                      <a:pt x="88" y="12"/>
                      <a:pt x="88" y="12"/>
                      <a:pt x="88" y="12"/>
                    </a:cubicBezTo>
                    <a:cubicBezTo>
                      <a:pt x="89" y="10"/>
                      <a:pt x="88" y="8"/>
                      <a:pt x="86" y="7"/>
                    </a:cubicBezTo>
                    <a:cubicBezTo>
                      <a:pt x="83" y="6"/>
                      <a:pt x="81" y="4"/>
                      <a:pt x="79" y="3"/>
                    </a:cubicBezTo>
                    <a:cubicBezTo>
                      <a:pt x="76" y="2"/>
                      <a:pt x="74" y="2"/>
                      <a:pt x="71" y="1"/>
                    </a:cubicBezTo>
                    <a:cubicBezTo>
                      <a:pt x="69" y="0"/>
                      <a:pt x="67" y="1"/>
                      <a:pt x="66" y="3"/>
                    </a:cubicBezTo>
                    <a:cubicBezTo>
                      <a:pt x="60" y="13"/>
                      <a:pt x="60" y="13"/>
                      <a:pt x="60" y="13"/>
                    </a:cubicBezTo>
                    <a:cubicBezTo>
                      <a:pt x="58" y="13"/>
                      <a:pt x="55" y="13"/>
                      <a:pt x="53" y="13"/>
                    </a:cubicBezTo>
                    <a:cubicBezTo>
                      <a:pt x="47" y="3"/>
                      <a:pt x="47" y="3"/>
                      <a:pt x="47" y="3"/>
                    </a:cubicBezTo>
                    <a:cubicBezTo>
                      <a:pt x="46" y="1"/>
                      <a:pt x="44" y="0"/>
                      <a:pt x="42" y="1"/>
                    </a:cubicBezTo>
                    <a:cubicBezTo>
                      <a:pt x="39" y="2"/>
                      <a:pt x="37" y="2"/>
                      <a:pt x="35" y="3"/>
                    </a:cubicBezTo>
                    <a:cubicBezTo>
                      <a:pt x="34" y="4"/>
                      <a:pt x="34" y="4"/>
                      <a:pt x="34" y="4"/>
                    </a:cubicBezTo>
                    <a:cubicBezTo>
                      <a:pt x="31" y="5"/>
                      <a:pt x="29" y="6"/>
                      <a:pt x="27" y="7"/>
                    </a:cubicBezTo>
                    <a:cubicBezTo>
                      <a:pt x="25" y="8"/>
                      <a:pt x="24" y="10"/>
                      <a:pt x="25" y="13"/>
                    </a:cubicBezTo>
                    <a:cubicBezTo>
                      <a:pt x="28" y="24"/>
                      <a:pt x="28" y="24"/>
                      <a:pt x="28" y="24"/>
                    </a:cubicBezTo>
                    <a:cubicBezTo>
                      <a:pt x="26" y="25"/>
                      <a:pt x="24" y="27"/>
                      <a:pt x="23" y="29"/>
                    </a:cubicBezTo>
                    <a:cubicBezTo>
                      <a:pt x="12" y="26"/>
                      <a:pt x="12" y="26"/>
                      <a:pt x="12" y="26"/>
                    </a:cubicBezTo>
                    <a:cubicBezTo>
                      <a:pt x="10" y="25"/>
                      <a:pt x="8" y="26"/>
                      <a:pt x="7" y="28"/>
                    </a:cubicBezTo>
                    <a:cubicBezTo>
                      <a:pt x="5" y="30"/>
                      <a:pt x="4" y="32"/>
                      <a:pt x="3" y="34"/>
                    </a:cubicBezTo>
                    <a:cubicBezTo>
                      <a:pt x="3" y="36"/>
                      <a:pt x="3" y="36"/>
                      <a:pt x="3" y="36"/>
                    </a:cubicBezTo>
                    <a:cubicBezTo>
                      <a:pt x="2" y="38"/>
                      <a:pt x="1" y="40"/>
                      <a:pt x="1" y="43"/>
                    </a:cubicBezTo>
                    <a:cubicBezTo>
                      <a:pt x="0" y="45"/>
                      <a:pt x="1" y="47"/>
                      <a:pt x="3" y="48"/>
                    </a:cubicBezTo>
                    <a:cubicBezTo>
                      <a:pt x="13" y="54"/>
                      <a:pt x="13" y="54"/>
                      <a:pt x="13" y="54"/>
                    </a:cubicBezTo>
                    <a:cubicBezTo>
                      <a:pt x="12" y="56"/>
                      <a:pt x="12" y="58"/>
                      <a:pt x="13" y="61"/>
                    </a:cubicBezTo>
                    <a:cubicBezTo>
                      <a:pt x="3" y="66"/>
                      <a:pt x="3" y="66"/>
                      <a:pt x="3" y="66"/>
                    </a:cubicBezTo>
                    <a:cubicBezTo>
                      <a:pt x="1" y="68"/>
                      <a:pt x="0" y="70"/>
                      <a:pt x="1" y="72"/>
                    </a:cubicBezTo>
                    <a:cubicBezTo>
                      <a:pt x="1" y="74"/>
                      <a:pt x="2" y="77"/>
                      <a:pt x="3" y="79"/>
                    </a:cubicBezTo>
                    <a:cubicBezTo>
                      <a:pt x="3" y="80"/>
                      <a:pt x="3" y="80"/>
                      <a:pt x="3" y="80"/>
                    </a:cubicBezTo>
                    <a:cubicBezTo>
                      <a:pt x="4" y="82"/>
                      <a:pt x="6" y="84"/>
                      <a:pt x="7" y="87"/>
                    </a:cubicBezTo>
                    <a:cubicBezTo>
                      <a:pt x="8" y="88"/>
                      <a:pt x="10" y="89"/>
                      <a:pt x="12" y="89"/>
                    </a:cubicBezTo>
                    <a:cubicBezTo>
                      <a:pt x="23" y="86"/>
                      <a:pt x="23" y="86"/>
                      <a:pt x="23" y="86"/>
                    </a:cubicBezTo>
                    <a:cubicBezTo>
                      <a:pt x="25" y="88"/>
                      <a:pt x="26" y="89"/>
                      <a:pt x="28" y="91"/>
                    </a:cubicBezTo>
                    <a:cubicBezTo>
                      <a:pt x="25" y="102"/>
                      <a:pt x="25" y="102"/>
                      <a:pt x="25" y="102"/>
                    </a:cubicBezTo>
                    <a:cubicBezTo>
                      <a:pt x="25" y="104"/>
                      <a:pt x="26" y="106"/>
                      <a:pt x="28" y="107"/>
                    </a:cubicBezTo>
                    <a:cubicBezTo>
                      <a:pt x="30" y="108"/>
                      <a:pt x="32" y="110"/>
                      <a:pt x="35" y="111"/>
                    </a:cubicBezTo>
                    <a:cubicBezTo>
                      <a:pt x="37" y="112"/>
                      <a:pt x="40" y="112"/>
                      <a:pt x="42" y="113"/>
                    </a:cubicBezTo>
                    <a:cubicBezTo>
                      <a:pt x="43" y="113"/>
                      <a:pt x="43" y="113"/>
                      <a:pt x="44" y="113"/>
                    </a:cubicBezTo>
                    <a:cubicBezTo>
                      <a:pt x="45" y="113"/>
                      <a:pt x="47" y="112"/>
                      <a:pt x="48" y="111"/>
                    </a:cubicBezTo>
                    <a:cubicBezTo>
                      <a:pt x="53" y="101"/>
                      <a:pt x="53" y="101"/>
                      <a:pt x="53" y="101"/>
                    </a:cubicBezTo>
                    <a:cubicBezTo>
                      <a:pt x="56" y="101"/>
                      <a:pt x="58" y="101"/>
                      <a:pt x="60" y="101"/>
                    </a:cubicBezTo>
                    <a:cubicBezTo>
                      <a:pt x="66" y="111"/>
                      <a:pt x="66" y="111"/>
                      <a:pt x="66" y="111"/>
                    </a:cubicBezTo>
                    <a:cubicBezTo>
                      <a:pt x="67" y="113"/>
                      <a:pt x="69" y="114"/>
                      <a:pt x="71" y="113"/>
                    </a:cubicBezTo>
                    <a:cubicBezTo>
                      <a:pt x="77" y="112"/>
                      <a:pt x="82" y="110"/>
                      <a:pt x="86" y="107"/>
                    </a:cubicBezTo>
                    <a:cubicBezTo>
                      <a:pt x="88" y="106"/>
                      <a:pt x="89" y="104"/>
                      <a:pt x="88" y="101"/>
                    </a:cubicBezTo>
                    <a:cubicBezTo>
                      <a:pt x="85" y="90"/>
                      <a:pt x="85" y="90"/>
                      <a:pt x="85" y="90"/>
                    </a:cubicBezTo>
                    <a:cubicBezTo>
                      <a:pt x="87" y="89"/>
                      <a:pt x="89" y="87"/>
                      <a:pt x="90" y="85"/>
                    </a:cubicBezTo>
                    <a:cubicBezTo>
                      <a:pt x="101" y="88"/>
                      <a:pt x="101" y="88"/>
                      <a:pt x="101" y="88"/>
                    </a:cubicBezTo>
                    <a:cubicBezTo>
                      <a:pt x="103" y="89"/>
                      <a:pt x="106" y="88"/>
                      <a:pt x="107" y="86"/>
                    </a:cubicBezTo>
                    <a:cubicBezTo>
                      <a:pt x="108" y="84"/>
                      <a:pt x="109" y="81"/>
                      <a:pt x="110" y="79"/>
                    </a:cubicBezTo>
                    <a:cubicBezTo>
                      <a:pt x="111" y="77"/>
                      <a:pt x="112" y="74"/>
                      <a:pt x="113" y="71"/>
                    </a:cubicBezTo>
                    <a:cubicBezTo>
                      <a:pt x="113" y="69"/>
                      <a:pt x="112" y="67"/>
                      <a:pt x="110" y="66"/>
                    </a:cubicBezTo>
                    <a:close/>
                    <a:moveTo>
                      <a:pt x="101" y="75"/>
                    </a:moveTo>
                    <a:cubicBezTo>
                      <a:pt x="101" y="76"/>
                      <a:pt x="101" y="77"/>
                      <a:pt x="100" y="78"/>
                    </a:cubicBezTo>
                    <a:cubicBezTo>
                      <a:pt x="90" y="75"/>
                      <a:pt x="90" y="75"/>
                      <a:pt x="90" y="75"/>
                    </a:cubicBezTo>
                    <a:cubicBezTo>
                      <a:pt x="88" y="75"/>
                      <a:pt x="86" y="76"/>
                      <a:pt x="85" y="77"/>
                    </a:cubicBezTo>
                    <a:cubicBezTo>
                      <a:pt x="83" y="80"/>
                      <a:pt x="80" y="83"/>
                      <a:pt x="77" y="85"/>
                    </a:cubicBezTo>
                    <a:cubicBezTo>
                      <a:pt x="75" y="86"/>
                      <a:pt x="75" y="88"/>
                      <a:pt x="75" y="90"/>
                    </a:cubicBezTo>
                    <a:cubicBezTo>
                      <a:pt x="78" y="100"/>
                      <a:pt x="78" y="100"/>
                      <a:pt x="78" y="100"/>
                    </a:cubicBezTo>
                    <a:cubicBezTo>
                      <a:pt x="76" y="101"/>
                      <a:pt x="74" y="102"/>
                      <a:pt x="72" y="103"/>
                    </a:cubicBezTo>
                    <a:cubicBezTo>
                      <a:pt x="67" y="93"/>
                      <a:pt x="67" y="93"/>
                      <a:pt x="67" y="93"/>
                    </a:cubicBezTo>
                    <a:cubicBezTo>
                      <a:pt x="66" y="92"/>
                      <a:pt x="64" y="91"/>
                      <a:pt x="62" y="91"/>
                    </a:cubicBezTo>
                    <a:cubicBezTo>
                      <a:pt x="59" y="92"/>
                      <a:pt x="55" y="92"/>
                      <a:pt x="51" y="91"/>
                    </a:cubicBezTo>
                    <a:cubicBezTo>
                      <a:pt x="49" y="91"/>
                      <a:pt x="48" y="92"/>
                      <a:pt x="47" y="93"/>
                    </a:cubicBezTo>
                    <a:cubicBezTo>
                      <a:pt x="41" y="103"/>
                      <a:pt x="41" y="103"/>
                      <a:pt x="41" y="103"/>
                    </a:cubicBezTo>
                    <a:cubicBezTo>
                      <a:pt x="40" y="102"/>
                      <a:pt x="39" y="102"/>
                      <a:pt x="38" y="102"/>
                    </a:cubicBezTo>
                    <a:cubicBezTo>
                      <a:pt x="37" y="101"/>
                      <a:pt x="36" y="101"/>
                      <a:pt x="36" y="100"/>
                    </a:cubicBezTo>
                    <a:cubicBezTo>
                      <a:pt x="38" y="90"/>
                      <a:pt x="38" y="90"/>
                      <a:pt x="38" y="90"/>
                    </a:cubicBezTo>
                    <a:cubicBezTo>
                      <a:pt x="39" y="88"/>
                      <a:pt x="38" y="86"/>
                      <a:pt x="36" y="85"/>
                    </a:cubicBezTo>
                    <a:cubicBezTo>
                      <a:pt x="34" y="83"/>
                      <a:pt x="31" y="80"/>
                      <a:pt x="29" y="77"/>
                    </a:cubicBezTo>
                    <a:cubicBezTo>
                      <a:pt x="28" y="76"/>
                      <a:pt x="26" y="75"/>
                      <a:pt x="24" y="76"/>
                    </a:cubicBezTo>
                    <a:cubicBezTo>
                      <a:pt x="13" y="78"/>
                      <a:pt x="13" y="78"/>
                      <a:pt x="13" y="78"/>
                    </a:cubicBezTo>
                    <a:cubicBezTo>
                      <a:pt x="13" y="78"/>
                      <a:pt x="13" y="77"/>
                      <a:pt x="12" y="76"/>
                    </a:cubicBezTo>
                    <a:cubicBezTo>
                      <a:pt x="12" y="75"/>
                      <a:pt x="12" y="75"/>
                      <a:pt x="12" y="75"/>
                    </a:cubicBezTo>
                    <a:cubicBezTo>
                      <a:pt x="12" y="74"/>
                      <a:pt x="11" y="74"/>
                      <a:pt x="11" y="73"/>
                    </a:cubicBezTo>
                    <a:cubicBezTo>
                      <a:pt x="20" y="67"/>
                      <a:pt x="20" y="67"/>
                      <a:pt x="20" y="67"/>
                    </a:cubicBezTo>
                    <a:cubicBezTo>
                      <a:pt x="22" y="66"/>
                      <a:pt x="23" y="64"/>
                      <a:pt x="23" y="63"/>
                    </a:cubicBezTo>
                    <a:cubicBezTo>
                      <a:pt x="22" y="59"/>
                      <a:pt x="22" y="55"/>
                      <a:pt x="23" y="52"/>
                    </a:cubicBezTo>
                    <a:cubicBezTo>
                      <a:pt x="23" y="50"/>
                      <a:pt x="22" y="48"/>
                      <a:pt x="20" y="47"/>
                    </a:cubicBezTo>
                    <a:cubicBezTo>
                      <a:pt x="11" y="42"/>
                      <a:pt x="11" y="42"/>
                      <a:pt x="11" y="42"/>
                    </a:cubicBezTo>
                    <a:cubicBezTo>
                      <a:pt x="11" y="41"/>
                      <a:pt x="11" y="40"/>
                      <a:pt x="12" y="39"/>
                    </a:cubicBezTo>
                    <a:cubicBezTo>
                      <a:pt x="12" y="38"/>
                      <a:pt x="12" y="38"/>
                      <a:pt x="12" y="38"/>
                    </a:cubicBezTo>
                    <a:cubicBezTo>
                      <a:pt x="13" y="37"/>
                      <a:pt x="13" y="37"/>
                      <a:pt x="13" y="36"/>
                    </a:cubicBezTo>
                    <a:cubicBezTo>
                      <a:pt x="24" y="39"/>
                      <a:pt x="24" y="39"/>
                      <a:pt x="24" y="39"/>
                    </a:cubicBezTo>
                    <a:cubicBezTo>
                      <a:pt x="25" y="39"/>
                      <a:pt x="27" y="38"/>
                      <a:pt x="29" y="37"/>
                    </a:cubicBezTo>
                    <a:cubicBezTo>
                      <a:pt x="31" y="34"/>
                      <a:pt x="33" y="31"/>
                      <a:pt x="36" y="29"/>
                    </a:cubicBezTo>
                    <a:cubicBezTo>
                      <a:pt x="38" y="28"/>
                      <a:pt x="39" y="26"/>
                      <a:pt x="38" y="24"/>
                    </a:cubicBezTo>
                    <a:cubicBezTo>
                      <a:pt x="35" y="14"/>
                      <a:pt x="35" y="14"/>
                      <a:pt x="35" y="14"/>
                    </a:cubicBezTo>
                    <a:cubicBezTo>
                      <a:pt x="36" y="13"/>
                      <a:pt x="37" y="13"/>
                      <a:pt x="37" y="13"/>
                    </a:cubicBezTo>
                    <a:cubicBezTo>
                      <a:pt x="38" y="12"/>
                      <a:pt x="38" y="12"/>
                      <a:pt x="38" y="12"/>
                    </a:cubicBezTo>
                    <a:cubicBezTo>
                      <a:pt x="39" y="12"/>
                      <a:pt x="40" y="12"/>
                      <a:pt x="41" y="11"/>
                    </a:cubicBezTo>
                    <a:cubicBezTo>
                      <a:pt x="46" y="21"/>
                      <a:pt x="46" y="21"/>
                      <a:pt x="46" y="21"/>
                    </a:cubicBezTo>
                    <a:cubicBezTo>
                      <a:pt x="47" y="22"/>
                      <a:pt x="49" y="23"/>
                      <a:pt x="51" y="23"/>
                    </a:cubicBezTo>
                    <a:cubicBezTo>
                      <a:pt x="55" y="22"/>
                      <a:pt x="58" y="22"/>
                      <a:pt x="62" y="23"/>
                    </a:cubicBezTo>
                    <a:cubicBezTo>
                      <a:pt x="64" y="23"/>
                      <a:pt x="66" y="22"/>
                      <a:pt x="67" y="21"/>
                    </a:cubicBezTo>
                    <a:cubicBezTo>
                      <a:pt x="72" y="11"/>
                      <a:pt x="72" y="11"/>
                      <a:pt x="72" y="11"/>
                    </a:cubicBezTo>
                    <a:cubicBezTo>
                      <a:pt x="73" y="12"/>
                      <a:pt x="74" y="12"/>
                      <a:pt x="75" y="12"/>
                    </a:cubicBezTo>
                    <a:cubicBezTo>
                      <a:pt x="76" y="13"/>
                      <a:pt x="77" y="13"/>
                      <a:pt x="78" y="14"/>
                    </a:cubicBezTo>
                    <a:cubicBezTo>
                      <a:pt x="75" y="24"/>
                      <a:pt x="75" y="24"/>
                      <a:pt x="75" y="24"/>
                    </a:cubicBezTo>
                    <a:cubicBezTo>
                      <a:pt x="75" y="26"/>
                      <a:pt x="75" y="28"/>
                      <a:pt x="77" y="29"/>
                    </a:cubicBezTo>
                    <a:cubicBezTo>
                      <a:pt x="80" y="31"/>
                      <a:pt x="82" y="34"/>
                      <a:pt x="84" y="37"/>
                    </a:cubicBezTo>
                    <a:cubicBezTo>
                      <a:pt x="86" y="38"/>
                      <a:pt x="88" y="39"/>
                      <a:pt x="90" y="38"/>
                    </a:cubicBezTo>
                    <a:cubicBezTo>
                      <a:pt x="100" y="36"/>
                      <a:pt x="100" y="36"/>
                      <a:pt x="100" y="36"/>
                    </a:cubicBezTo>
                    <a:cubicBezTo>
                      <a:pt x="101" y="37"/>
                      <a:pt x="102" y="39"/>
                      <a:pt x="102" y="41"/>
                    </a:cubicBezTo>
                    <a:cubicBezTo>
                      <a:pt x="93" y="47"/>
                      <a:pt x="93" y="47"/>
                      <a:pt x="93" y="47"/>
                    </a:cubicBezTo>
                    <a:cubicBezTo>
                      <a:pt x="91" y="48"/>
                      <a:pt x="90" y="50"/>
                      <a:pt x="91" y="52"/>
                    </a:cubicBezTo>
                    <a:cubicBezTo>
                      <a:pt x="91" y="55"/>
                      <a:pt x="91" y="59"/>
                      <a:pt x="91" y="62"/>
                    </a:cubicBezTo>
                    <a:cubicBezTo>
                      <a:pt x="90" y="64"/>
                      <a:pt x="91" y="66"/>
                      <a:pt x="93" y="67"/>
                    </a:cubicBezTo>
                    <a:cubicBezTo>
                      <a:pt x="102" y="72"/>
                      <a:pt x="102" y="72"/>
                      <a:pt x="102" y="72"/>
                    </a:cubicBezTo>
                    <a:cubicBezTo>
                      <a:pt x="102" y="73"/>
                      <a:pt x="102" y="74"/>
                      <a:pt x="101" y="75"/>
                    </a:cubicBezTo>
                    <a:close/>
                  </a:path>
                </a:pathLst>
              </a:custGeom>
              <a:solidFill>
                <a:srgbClr val="231F20"/>
              </a:solidFill>
              <a:ln>
                <a:solidFill>
                  <a:schemeClr val="accent4"/>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80682" tIns="40341" rIns="80682" bIns="40341" numCol="1" anchor="t" anchorCtr="0" compatLnSpc="1">
                <a:prstTxWarp prst="textNoShape">
                  <a:avLst/>
                </a:prstTxWarp>
              </a:bodyPr>
              <a:lstStyle/>
              <a:p>
                <a:endParaRPr lang="en-US" sz="1600" dirty="0"/>
              </a:p>
            </p:txBody>
          </p:sp>
        </p:grpSp>
      </p:grpSp>
    </p:spTree>
    <p:extLst>
      <p:ext uri="{BB962C8B-B14F-4D97-AF65-F5344CB8AC3E}">
        <p14:creationId xmlns:p14="http://schemas.microsoft.com/office/powerpoint/2010/main" val="39821183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391281"/>
            <a:ext cx="8087360" cy="820833"/>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lgn="ctr">
              <a:defRPr/>
            </a:pPr>
            <a:r>
              <a:rPr lang="en-US" sz="2200" b="1" i="1" dirty="0">
                <a:solidFill>
                  <a:schemeClr val="bg1"/>
                </a:solidFill>
                <a:latin typeface="+mn-lt"/>
                <a:cs typeface="Arial" panose="020B0604020202020204" pitchFamily="34" charset="0"/>
              </a:rPr>
              <a:t>Discussion – Questions </a:t>
            </a:r>
            <a:endParaRPr kumimoji="0" lang="en-US" sz="2200" b="1" i="1" u="none" strike="noStrike" kern="1200" cap="none" spc="0" normalizeH="0" baseline="0" noProof="0" dirty="0">
              <a:ln>
                <a:noFill/>
              </a:ln>
              <a:solidFill>
                <a:schemeClr val="bg1"/>
              </a:solidFill>
              <a:effectLst/>
              <a:uLnTx/>
              <a:uFillTx/>
              <a:latin typeface="+mn-lt"/>
              <a:ea typeface="Verdana" panose="020B060403050404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0DDEF921-8C89-4592-A7FB-C6EFD89AF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299" y="1738320"/>
            <a:ext cx="3280261" cy="4232048"/>
          </a:xfrm>
          <a:prstGeom prst="rect">
            <a:avLst/>
          </a:prstGeom>
          <a:ln>
            <a:noFill/>
          </a:ln>
          <a:effectLst>
            <a:outerShdw blurRad="190500" algn="tl" rotWithShape="0">
              <a:srgbClr val="000000">
                <a:alpha val="70000"/>
              </a:srgbClr>
            </a:outerShdw>
          </a:effectLst>
        </p:spPr>
      </p:pic>
      <p:sp>
        <p:nvSpPr>
          <p:cNvPr id="14" name="Subtitle 2">
            <a:extLst>
              <a:ext uri="{FF2B5EF4-FFF2-40B4-BE49-F238E27FC236}">
                <a16:creationId xmlns:a16="http://schemas.microsoft.com/office/drawing/2014/main" id="{CB591B4F-53C8-472E-9DE5-EF0ECD0C53EE}"/>
              </a:ext>
            </a:extLst>
          </p:cNvPr>
          <p:cNvSpPr txBox="1">
            <a:spLocks noChangeArrowheads="1"/>
          </p:cNvSpPr>
          <p:nvPr/>
        </p:nvSpPr>
        <p:spPr>
          <a:xfrm>
            <a:off x="223285" y="1806992"/>
            <a:ext cx="4928578" cy="4094703"/>
          </a:xfrm>
          <a:prstGeom prst="rect">
            <a:avLst/>
          </a:prstGeom>
        </p:spPr>
        <p:txBody>
          <a:bodyPr/>
          <a:lstStyle>
            <a:lvl1pPr marL="0" indent="0" algn="l" defTabSz="914378" rtl="0" eaLnBrk="1" latinLnBrk="0" hangingPunct="1">
              <a:spcBef>
                <a:spcPts val="0"/>
              </a:spcBef>
              <a:spcAft>
                <a:spcPts val="1000"/>
              </a:spcAft>
              <a:buSzPct val="100000"/>
              <a:buFont typeface="Arial" panose="020B0604020202020204" pitchFamily="34" charset="0"/>
              <a:buNone/>
              <a:defRPr sz="900" b="0" kern="1200">
                <a:solidFill>
                  <a:schemeClr val="tx1"/>
                </a:solidFill>
                <a:latin typeface="+mn-lt"/>
                <a:ea typeface="+mn-ea"/>
                <a:cs typeface="+mn-cs"/>
              </a:defRPr>
            </a:lvl1pPr>
            <a:lvl2pPr marL="0" indent="0" algn="l" defTabSz="914378" rtl="0" eaLnBrk="1" latinLnBrk="0" hangingPunct="1">
              <a:spcBef>
                <a:spcPts val="0"/>
              </a:spcBef>
              <a:spcAft>
                <a:spcPts val="1000"/>
              </a:spcAft>
              <a:buClrTx/>
              <a:buSzPct val="100000"/>
              <a:buFont typeface="Arial"/>
              <a:buNone/>
              <a:defRPr lang="en-US" sz="900" b="1" kern="1200" dirty="0" smtClean="0">
                <a:solidFill>
                  <a:schemeClr val="tx1"/>
                </a:solidFill>
                <a:latin typeface="+mn-lt"/>
                <a:ea typeface="+mn-ea"/>
                <a:cs typeface="+mn-cs"/>
              </a:defRPr>
            </a:lvl2pPr>
            <a:lvl3pPr marL="176396" indent="-176396" algn="l" defTabSz="914378" rtl="0" eaLnBrk="1" latinLnBrk="0" hangingPunct="1">
              <a:spcBef>
                <a:spcPts val="0"/>
              </a:spcBef>
              <a:spcAft>
                <a:spcPts val="1000"/>
              </a:spcAft>
              <a:buClrTx/>
              <a:buSzPct val="100000"/>
              <a:buFont typeface="Arial" panose="020B0604020202020204" pitchFamily="34" charset="0"/>
              <a:buChar char="•"/>
              <a:defRPr lang="en-US" sz="900" kern="1200" dirty="0" smtClean="0">
                <a:solidFill>
                  <a:schemeClr val="tx1"/>
                </a:solidFill>
                <a:latin typeface="+mn-lt"/>
                <a:ea typeface="+mn-ea"/>
                <a:cs typeface="+mn-cs"/>
              </a:defRPr>
            </a:lvl3pPr>
            <a:lvl4pPr marL="356391" indent="-176396" algn="l" defTabSz="914378" rtl="0" eaLnBrk="1" latinLnBrk="0" hangingPunct="1">
              <a:spcBef>
                <a:spcPts val="0"/>
              </a:spcBef>
              <a:spcAft>
                <a:spcPts val="1000"/>
              </a:spcAft>
              <a:buClrTx/>
              <a:buSzPct val="100000"/>
              <a:buFont typeface="Verdana" panose="020B0604030504040204" pitchFamily="34" charset="0"/>
              <a:buChar char="−"/>
              <a:defRPr lang="en-US" sz="900" kern="1200" baseline="0" dirty="0" smtClean="0">
                <a:solidFill>
                  <a:schemeClr val="tx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900" kern="1200" baseline="0" dirty="0" smtClean="0">
                <a:solidFill>
                  <a:schemeClr val="tx1"/>
                </a:solidFill>
                <a:latin typeface="+mn-lt"/>
                <a:ea typeface="+mn-ea"/>
                <a:cs typeface="+mn-cs"/>
              </a:defRPr>
            </a:lvl5pPr>
            <a:lvl6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8"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8"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ctr">
              <a:spcAft>
                <a:spcPts val="0"/>
              </a:spcAft>
            </a:pPr>
            <a:endParaRPr lang="en-US" sz="1800" b="1" dirty="0">
              <a:solidFill>
                <a:schemeClr val="bg1"/>
              </a:solidFill>
              <a:latin typeface="+mj-lt"/>
            </a:endParaRPr>
          </a:p>
          <a:p>
            <a:pPr algn="ctr">
              <a:spcAft>
                <a:spcPts val="0"/>
              </a:spcAft>
            </a:pPr>
            <a:endParaRPr lang="en-US" sz="1800" b="1" dirty="0">
              <a:solidFill>
                <a:schemeClr val="bg1"/>
              </a:solidFill>
              <a:latin typeface="+mj-lt"/>
            </a:endParaRPr>
          </a:p>
          <a:p>
            <a:pPr algn="ctr">
              <a:spcAft>
                <a:spcPts val="0"/>
              </a:spcAft>
            </a:pPr>
            <a:endParaRPr lang="en-US" sz="1800" b="1" dirty="0">
              <a:solidFill>
                <a:schemeClr val="bg1"/>
              </a:solidFill>
              <a:latin typeface="+mj-lt"/>
            </a:endParaRPr>
          </a:p>
          <a:p>
            <a:pPr algn="ctr">
              <a:spcAft>
                <a:spcPts val="0"/>
              </a:spcAft>
            </a:pPr>
            <a:endParaRPr lang="en-US" sz="1800" b="1" dirty="0">
              <a:solidFill>
                <a:schemeClr val="bg1"/>
              </a:solidFill>
              <a:latin typeface="+mj-lt"/>
            </a:endParaRPr>
          </a:p>
          <a:p>
            <a:pPr algn="ctr">
              <a:spcAft>
                <a:spcPts val="0"/>
              </a:spcAft>
            </a:pPr>
            <a:r>
              <a:rPr lang="en-US" sz="1800" b="1" dirty="0">
                <a:solidFill>
                  <a:schemeClr val="bg1"/>
                </a:solidFill>
                <a:latin typeface="+mj-lt"/>
              </a:rPr>
              <a:t>Report is available at:</a:t>
            </a:r>
          </a:p>
          <a:p>
            <a:pPr algn="ctr">
              <a:spcAft>
                <a:spcPts val="0"/>
              </a:spcAft>
            </a:pPr>
            <a:r>
              <a:rPr lang="en-US" sz="1800" b="1" i="1" dirty="0" err="1">
                <a:solidFill>
                  <a:schemeClr val="bg1"/>
                </a:solidFill>
                <a:latin typeface="+mj-lt"/>
              </a:rPr>
              <a:t>dynamicdelivery.npc.org</a:t>
            </a:r>
            <a:endParaRPr lang="en-US" sz="1800" b="1" i="1" dirty="0">
              <a:solidFill>
                <a:schemeClr val="bg1"/>
              </a:solidFill>
              <a:latin typeface="+mj-lt"/>
            </a:endParaRPr>
          </a:p>
          <a:p>
            <a:pPr algn="ctr"/>
            <a:endParaRPr lang="en-US" sz="1800" b="1" dirty="0">
              <a:solidFill>
                <a:schemeClr val="bg1"/>
              </a:solidFill>
              <a:latin typeface="+mj-lt"/>
            </a:endParaRPr>
          </a:p>
          <a:p>
            <a:pPr algn="ctr">
              <a:spcAft>
                <a:spcPts val="0"/>
              </a:spcAft>
            </a:pPr>
            <a:endParaRPr lang="en-US" sz="1800" dirty="0">
              <a:solidFill>
                <a:srgbClr val="FFFF00"/>
              </a:solidFill>
              <a:latin typeface="+mj-lt"/>
            </a:endParaRPr>
          </a:p>
        </p:txBody>
      </p:sp>
    </p:spTree>
    <p:extLst>
      <p:ext uri="{BB962C8B-B14F-4D97-AF65-F5344CB8AC3E}">
        <p14:creationId xmlns:p14="http://schemas.microsoft.com/office/powerpoint/2010/main" val="33892289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50392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latin typeface="+mn-lt"/>
                <a:cs typeface="Arial" panose="020B0604020202020204" pitchFamily="34" charset="0"/>
              </a:rPr>
              <a:t>Dynamic Delivery Study Organization</a:t>
            </a:r>
            <a:endParaRPr kumimoji="0" lang="en-US" sz="2200" b="1"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p:txBody>
      </p:sp>
      <p:sp>
        <p:nvSpPr>
          <p:cNvPr id="10" name="TextBox 9"/>
          <p:cNvSpPr txBox="1"/>
          <p:nvPr/>
        </p:nvSpPr>
        <p:spPr>
          <a:xfrm>
            <a:off x="425394" y="672735"/>
            <a:ext cx="8503920" cy="430887"/>
          </a:xfrm>
          <a:prstGeom prst="rect">
            <a:avLst/>
          </a:prstGeom>
          <a:noFill/>
        </p:spPr>
        <p:txBody>
          <a:bodyPr wrap="square" lIns="0" tIns="0" rIns="0" bIns="0" rtlCol="0">
            <a:spAutoFit/>
          </a:bodyPr>
          <a:lstStyle/>
          <a:p>
            <a:pPr lvl="0">
              <a:buSzPct val="25000"/>
              <a:defRPr/>
            </a:pPr>
            <a:r>
              <a:rPr lang="en-US" sz="1400" dirty="0">
                <a:solidFill>
                  <a:prstClr val="black"/>
                </a:solidFill>
                <a:cs typeface="Arial" panose="020B0604020202020204" pitchFamily="34" charset="0"/>
              </a:rPr>
              <a:t>The study organization is rooted in strong governance and comprehensive representation from across the industry to support in-depth analysis and well-informed recommendations.</a:t>
            </a:r>
            <a:endParaRPr lang="en-US" sz="1400" dirty="0">
              <a:solidFill>
                <a:srgbClr val="FF0000"/>
              </a:solidFill>
              <a:cs typeface="Arial" panose="020B0604020202020204" pitchFamily="34" charset="0"/>
            </a:endParaRPr>
          </a:p>
        </p:txBody>
      </p:sp>
      <p:pic>
        <p:nvPicPr>
          <p:cNvPr id="7" name="Picture 6" descr="A screenshot of a cell phone&#10;&#10;Description automatically generated">
            <a:extLst>
              <a:ext uri="{FF2B5EF4-FFF2-40B4-BE49-F238E27FC236}">
                <a16:creationId xmlns:a16="http://schemas.microsoft.com/office/drawing/2014/main" id="{B87F8FA8-1E02-4423-A97A-E92B156ECE47}"/>
              </a:ext>
            </a:extLst>
          </p:cNvPr>
          <p:cNvPicPr>
            <a:picLocks noChangeAspect="1"/>
          </p:cNvPicPr>
          <p:nvPr/>
        </p:nvPicPr>
        <p:blipFill rotWithShape="1">
          <a:blip r:embed="rId3"/>
          <a:srcRect l="8051" t="11044" r="6583" b="28527"/>
          <a:stretch/>
        </p:blipFill>
        <p:spPr>
          <a:xfrm>
            <a:off x="1681175" y="1192697"/>
            <a:ext cx="5803972" cy="5317005"/>
          </a:xfrm>
          <a:prstGeom prst="rect">
            <a:avLst/>
          </a:prstGeom>
        </p:spPr>
      </p:pic>
    </p:spTree>
    <p:extLst>
      <p:ext uri="{BB962C8B-B14F-4D97-AF65-F5344CB8AC3E}">
        <p14:creationId xmlns:p14="http://schemas.microsoft.com/office/powerpoint/2010/main" val="2536239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latin typeface="+mn-lt"/>
                <a:cs typeface="Arial" panose="020B0604020202020204" pitchFamily="34" charset="0"/>
              </a:rPr>
              <a:t>Dynamic Delivery Study Composition</a:t>
            </a:r>
            <a:endParaRPr kumimoji="0" lang="en-US" sz="2200" b="1" i="0" u="none" strike="noStrike" kern="1200" cap="none" spc="0" normalizeH="0" baseline="0" noProof="0" dirty="0">
              <a:ln>
                <a:noFill/>
              </a:ln>
              <a:solidFill>
                <a:prstClr val="black"/>
              </a:solidFill>
              <a:effectLst/>
              <a:uLnTx/>
              <a:uFillTx/>
              <a:latin typeface="+mn-lt"/>
              <a:ea typeface="Verdana" panose="020B0604030504040204" pitchFamily="34" charset="0"/>
              <a:cs typeface="Arial" panose="020B0604020202020204" pitchFamily="34" charset="0"/>
            </a:endParaRPr>
          </a:p>
        </p:txBody>
      </p:sp>
      <p:sp>
        <p:nvSpPr>
          <p:cNvPr id="10" name="TextBox 9"/>
          <p:cNvSpPr txBox="1"/>
          <p:nvPr/>
        </p:nvSpPr>
        <p:spPr>
          <a:xfrm>
            <a:off x="365760" y="702552"/>
            <a:ext cx="8636838" cy="646331"/>
          </a:xfrm>
          <a:prstGeom prst="rect">
            <a:avLst/>
          </a:prstGeom>
          <a:noFill/>
        </p:spPr>
        <p:txBody>
          <a:bodyPr wrap="square" lIns="0" tIns="0" rIns="0" bIns="0" rtlCol="0">
            <a:spAutoFit/>
          </a:bodyPr>
          <a:lstStyle/>
          <a:p>
            <a:pPr lvl="0">
              <a:buSzPct val="25000"/>
              <a:defRPr/>
            </a:pPr>
            <a:r>
              <a:rPr lang="en-US" sz="1400" dirty="0">
                <a:solidFill>
                  <a:prstClr val="black"/>
                </a:solidFill>
                <a:cs typeface="Arial" panose="020B0604020202020204" pitchFamily="34" charset="0"/>
              </a:rPr>
              <a:t>The NPC Infrastructure Study is comprised of a diverse array of individuals, representing and providing the views and perspectives of a wide breath of the oil and natural gas industry and related sectors.</a:t>
            </a:r>
            <a:endParaRPr lang="en-US" sz="1400" dirty="0">
              <a:solidFill>
                <a:srgbClr val="FF0000"/>
              </a:solidFill>
              <a:cs typeface="Arial" panose="020B0604020202020204" pitchFamily="34" charset="0"/>
            </a:endParaRPr>
          </a:p>
        </p:txBody>
      </p:sp>
      <p:pic>
        <p:nvPicPr>
          <p:cNvPr id="2" name="Picture 1">
            <a:extLst>
              <a:ext uri="{FF2B5EF4-FFF2-40B4-BE49-F238E27FC236}">
                <a16:creationId xmlns:a16="http://schemas.microsoft.com/office/drawing/2014/main" id="{F2D2580B-8B17-489C-B962-D4FB41C92B02}"/>
              </a:ext>
            </a:extLst>
          </p:cNvPr>
          <p:cNvPicPr>
            <a:picLocks noChangeAspect="1"/>
          </p:cNvPicPr>
          <p:nvPr/>
        </p:nvPicPr>
        <p:blipFill rotWithShape="1">
          <a:blip r:embed="rId3"/>
          <a:srcRect l="5943" t="3610" r="3294" b="8918"/>
          <a:stretch/>
        </p:blipFill>
        <p:spPr>
          <a:xfrm>
            <a:off x="365760" y="1490863"/>
            <a:ext cx="8026400" cy="4456719"/>
          </a:xfrm>
          <a:prstGeom prst="rect">
            <a:avLst/>
          </a:prstGeom>
        </p:spPr>
      </p:pic>
      <p:sp>
        <p:nvSpPr>
          <p:cNvPr id="5" name="TextBox 4">
            <a:extLst>
              <a:ext uri="{FF2B5EF4-FFF2-40B4-BE49-F238E27FC236}">
                <a16:creationId xmlns:a16="http://schemas.microsoft.com/office/drawing/2014/main" id="{9DE43B91-4308-426B-AB56-ECAC3F375867}"/>
              </a:ext>
            </a:extLst>
          </p:cNvPr>
          <p:cNvSpPr txBox="1"/>
          <p:nvPr/>
        </p:nvSpPr>
        <p:spPr>
          <a:xfrm>
            <a:off x="351535" y="5999865"/>
            <a:ext cx="8492039" cy="584775"/>
          </a:xfrm>
          <a:prstGeom prst="rect">
            <a:avLst/>
          </a:prstGeom>
          <a:solidFill>
            <a:srgbClr val="F7F7F7"/>
          </a:solidFill>
          <a:ln>
            <a:noFill/>
          </a:ln>
        </p:spPr>
        <p:style>
          <a:lnRef idx="0">
            <a:scrgbClr r="0" g="0" b="0"/>
          </a:lnRef>
          <a:fillRef idx="0">
            <a:scrgbClr r="0" g="0" b="0"/>
          </a:fillRef>
          <a:effectRef idx="0">
            <a:scrgbClr r="0" g="0" b="0"/>
          </a:effectRef>
          <a:fontRef idx="minor">
            <a:schemeClr val="dk1"/>
          </a:fontRef>
        </p:style>
        <p:txBody>
          <a:bodyPr wrap="square" lIns="91440" tIns="91440" rIns="91440" bIns="91440" rtlCol="0">
            <a:spAutoFit/>
          </a:bodyPr>
          <a:lstStyle/>
          <a:p>
            <a:pPr algn="ctr">
              <a:spcBef>
                <a:spcPts val="600"/>
              </a:spcBef>
              <a:buSzPct val="100000"/>
            </a:pPr>
            <a:r>
              <a:rPr lang="en-US" sz="1300" b="1" dirty="0"/>
              <a:t>Over 300 individuals from the oil and natural gas industry, consulting, financial services, government, non-government organizations, and other entities contributed to the study</a:t>
            </a:r>
            <a:endParaRPr lang="en-US" sz="1300" dirty="0"/>
          </a:p>
        </p:txBody>
      </p:sp>
    </p:spTree>
    <p:extLst>
      <p:ext uri="{BB962C8B-B14F-4D97-AF65-F5344CB8AC3E}">
        <p14:creationId xmlns:p14="http://schemas.microsoft.com/office/powerpoint/2010/main" val="27605754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E10C-4B5C-4F4D-8D65-1B714CAB0422}"/>
              </a:ext>
            </a:extLst>
          </p:cNvPr>
          <p:cNvSpPr>
            <a:spLocks noGrp="1"/>
          </p:cNvSpPr>
          <p:nvPr>
            <p:ph type="title"/>
          </p:nvPr>
        </p:nvSpPr>
        <p:spPr>
          <a:xfrm>
            <a:off x="352425" y="249040"/>
            <a:ext cx="8439150" cy="698501"/>
          </a:xfrm>
        </p:spPr>
        <p:txBody>
          <a:bodyPr/>
          <a:lstStyle/>
          <a:p>
            <a:r>
              <a:rPr lang="en-US" sz="2200" dirty="0"/>
              <a:t>Factors That Shape Oil &amp; Natural Gas Production</a:t>
            </a:r>
          </a:p>
        </p:txBody>
      </p:sp>
      <p:sp>
        <p:nvSpPr>
          <p:cNvPr id="5" name="TextBox 4">
            <a:extLst>
              <a:ext uri="{FF2B5EF4-FFF2-40B4-BE49-F238E27FC236}">
                <a16:creationId xmlns:a16="http://schemas.microsoft.com/office/drawing/2014/main" id="{1E9CBD8A-9A0E-4654-9BFF-B01388E921D3}"/>
              </a:ext>
            </a:extLst>
          </p:cNvPr>
          <p:cNvSpPr txBox="1"/>
          <p:nvPr/>
        </p:nvSpPr>
        <p:spPr>
          <a:xfrm>
            <a:off x="352425" y="683138"/>
            <a:ext cx="8636838" cy="430887"/>
          </a:xfrm>
          <a:prstGeom prst="rect">
            <a:avLst/>
          </a:prstGeom>
          <a:noFill/>
        </p:spPr>
        <p:txBody>
          <a:bodyPr wrap="square" lIns="0" tIns="0" rIns="0" bIns="0" rtlCol="0">
            <a:spAutoFit/>
          </a:bodyPr>
          <a:lstStyle/>
          <a:p>
            <a:r>
              <a:rPr lang="en-US" sz="1400" dirty="0"/>
              <a:t>Long-term projections of production show a wide range of outcomes. The variations reflect diverse assumptions about price, technology, policy, and resources. </a:t>
            </a:r>
          </a:p>
        </p:txBody>
      </p:sp>
      <p:grpSp>
        <p:nvGrpSpPr>
          <p:cNvPr id="9" name="Group 8">
            <a:extLst>
              <a:ext uri="{FF2B5EF4-FFF2-40B4-BE49-F238E27FC236}">
                <a16:creationId xmlns:a16="http://schemas.microsoft.com/office/drawing/2014/main" id="{8EBA79F8-1A20-4CDE-8AFC-E606981A20CE}"/>
              </a:ext>
            </a:extLst>
          </p:cNvPr>
          <p:cNvGrpSpPr/>
          <p:nvPr/>
        </p:nvGrpSpPr>
        <p:grpSpPr>
          <a:xfrm>
            <a:off x="398591" y="1244764"/>
            <a:ext cx="8346818" cy="746358"/>
            <a:chOff x="299201" y="1354093"/>
            <a:chExt cx="8346818" cy="746358"/>
          </a:xfrm>
        </p:grpSpPr>
        <p:sp>
          <p:nvSpPr>
            <p:cNvPr id="52" name="Rectangle 51">
              <a:extLst>
                <a:ext uri="{FF2B5EF4-FFF2-40B4-BE49-F238E27FC236}">
                  <a16:creationId xmlns:a16="http://schemas.microsoft.com/office/drawing/2014/main" id="{6BCE35FF-208E-4C83-8E5D-F9FF0D1D9F08}"/>
                </a:ext>
              </a:extLst>
            </p:cNvPr>
            <p:cNvSpPr/>
            <p:nvPr/>
          </p:nvSpPr>
          <p:spPr>
            <a:xfrm>
              <a:off x="1054551" y="1354093"/>
              <a:ext cx="7591468" cy="746358"/>
            </a:xfrm>
            <a:prstGeom prst="rect">
              <a:avLst/>
            </a:prstGeom>
          </p:spPr>
          <p:txBody>
            <a:bodyPr wrap="square">
              <a:spAutoFit/>
            </a:bodyPr>
            <a:lstStyle/>
            <a:p>
              <a:pPr marL="0" marR="0" lvl="1" indent="0" algn="l" defTabSz="914400" rtl="0" eaLnBrk="1" fontAlgn="auto" latinLnBrk="0" hangingPunct="1">
                <a:lnSpc>
                  <a:spcPct val="100000"/>
                </a:lnSpc>
                <a:spcBef>
                  <a:spcPts val="600"/>
                </a:spcBef>
                <a:spcAft>
                  <a:spcPts val="0"/>
                </a:spcAft>
                <a:buClrTx/>
                <a:buSzPct val="100000"/>
                <a:buFontTx/>
                <a:buNone/>
                <a:tabLst/>
                <a:defRPr/>
              </a:pPr>
              <a:r>
                <a:rPr kumimoji="0" lang="en-US" sz="1250" b="1" i="0" u="none" strike="noStrike" kern="1200" cap="none" spc="0" normalizeH="0" baseline="0" noProof="0" dirty="0">
                  <a:ln>
                    <a:noFill/>
                  </a:ln>
                  <a:solidFill>
                    <a:srgbClr val="005587"/>
                  </a:solidFill>
                  <a:effectLst/>
                  <a:uLnTx/>
                  <a:uFillTx/>
                  <a:latin typeface="+mj-lt"/>
                  <a:ea typeface="Open Sans" panose="020B0606030504020204" pitchFamily="34" charset="0"/>
                  <a:cs typeface="Open Sans" panose="020B0606030504020204" pitchFamily="34" charset="0"/>
                </a:rPr>
                <a:t>Access to Capital</a:t>
              </a:r>
            </a:p>
            <a:p>
              <a:pPr marL="0" lvl="1" defTabSz="914400">
                <a:spcBef>
                  <a:spcPts val="600"/>
                </a:spcBef>
                <a:buSzPct val="100000"/>
                <a:defRPr/>
              </a:pPr>
              <a:r>
                <a:rPr lang="en-US" sz="1250" dirty="0">
                  <a:solidFill>
                    <a:srgbClr val="000000"/>
                  </a:solidFill>
                  <a:latin typeface="+mj-lt"/>
                  <a:ea typeface="Open Sans" panose="020B0606030504020204" pitchFamily="34" charset="0"/>
                  <a:cs typeface="Open Sans" panose="020B0606030504020204" pitchFamily="34" charset="0"/>
                </a:rPr>
                <a:t>The oil and natural gas industry is </a:t>
              </a:r>
              <a:r>
                <a:rPr lang="en-US" sz="1250" b="1" dirty="0">
                  <a:solidFill>
                    <a:srgbClr val="000000"/>
                  </a:solidFill>
                  <a:latin typeface="+mj-lt"/>
                  <a:ea typeface="Open Sans" panose="020B0606030504020204" pitchFamily="34" charset="0"/>
                  <a:cs typeface="Open Sans" panose="020B0606030504020204" pitchFamily="34" charset="0"/>
                </a:rPr>
                <a:t>capital intensive</a:t>
              </a:r>
              <a:r>
                <a:rPr lang="en-US" sz="1250" dirty="0">
                  <a:solidFill>
                    <a:srgbClr val="000000"/>
                  </a:solidFill>
                  <a:latin typeface="+mj-lt"/>
                  <a:ea typeface="Open Sans" panose="020B0606030504020204" pitchFamily="34" charset="0"/>
                  <a:cs typeface="Open Sans" panose="020B0606030504020204" pitchFamily="34" charset="0"/>
                </a:rPr>
                <a:t>. Access to capital—internally within a company or from external sources—is essential to oil and natural gas production.</a:t>
              </a:r>
            </a:p>
          </p:txBody>
        </p:sp>
        <p:grpSp>
          <p:nvGrpSpPr>
            <p:cNvPr id="56" name="Financial_Border_6">
              <a:extLst>
                <a:ext uri="{FF2B5EF4-FFF2-40B4-BE49-F238E27FC236}">
                  <a16:creationId xmlns:a16="http://schemas.microsoft.com/office/drawing/2014/main" id="{1421DC2F-55C2-468D-9927-842E531A5200}"/>
                </a:ext>
              </a:extLst>
            </p:cNvPr>
            <p:cNvGrpSpPr>
              <a:grpSpLocks noChangeAspect="1"/>
            </p:cNvGrpSpPr>
            <p:nvPr/>
          </p:nvGrpSpPr>
          <p:grpSpPr bwMode="auto">
            <a:xfrm>
              <a:off x="299201" y="1377500"/>
              <a:ext cx="635000" cy="635000"/>
              <a:chOff x="7362" y="1207"/>
              <a:chExt cx="340" cy="340"/>
            </a:xfrm>
            <a:solidFill>
              <a:srgbClr val="005587"/>
            </a:solidFill>
          </p:grpSpPr>
          <p:sp>
            <p:nvSpPr>
              <p:cNvPr id="57" name="Freeform 381">
                <a:extLst>
                  <a:ext uri="{FF2B5EF4-FFF2-40B4-BE49-F238E27FC236}">
                    <a16:creationId xmlns:a16="http://schemas.microsoft.com/office/drawing/2014/main" id="{641372FF-DFB0-4929-AD72-891BBC598AE5}"/>
                  </a:ext>
                </a:extLst>
              </p:cNvPr>
              <p:cNvSpPr>
                <a:spLocks noEditPoints="1"/>
              </p:cNvSpPr>
              <p:nvPr/>
            </p:nvSpPr>
            <p:spPr bwMode="auto">
              <a:xfrm>
                <a:off x="7482" y="1271"/>
                <a:ext cx="99" cy="219"/>
              </a:xfrm>
              <a:custGeom>
                <a:avLst/>
                <a:gdLst>
                  <a:gd name="T0" fmla="*/ 149 w 149"/>
                  <a:gd name="T1" fmla="*/ 224 h 330"/>
                  <a:gd name="T2" fmla="*/ 85 w 149"/>
                  <a:gd name="T3" fmla="*/ 150 h 330"/>
                  <a:gd name="T4" fmla="*/ 85 w 149"/>
                  <a:gd name="T5" fmla="*/ 44 h 330"/>
                  <a:gd name="T6" fmla="*/ 121 w 149"/>
                  <a:gd name="T7" fmla="*/ 69 h 330"/>
                  <a:gd name="T8" fmla="*/ 135 w 149"/>
                  <a:gd name="T9" fmla="*/ 73 h 330"/>
                  <a:gd name="T10" fmla="*/ 139 w 149"/>
                  <a:gd name="T11" fmla="*/ 58 h 330"/>
                  <a:gd name="T12" fmla="*/ 85 w 149"/>
                  <a:gd name="T13" fmla="*/ 22 h 330"/>
                  <a:gd name="T14" fmla="*/ 85 w 149"/>
                  <a:gd name="T15" fmla="*/ 10 h 330"/>
                  <a:gd name="T16" fmla="*/ 75 w 149"/>
                  <a:gd name="T17" fmla="*/ 0 h 330"/>
                  <a:gd name="T18" fmla="*/ 64 w 149"/>
                  <a:gd name="T19" fmla="*/ 10 h 330"/>
                  <a:gd name="T20" fmla="*/ 64 w 149"/>
                  <a:gd name="T21" fmla="*/ 22 h 330"/>
                  <a:gd name="T22" fmla="*/ 0 w 149"/>
                  <a:gd name="T23" fmla="*/ 96 h 330"/>
                  <a:gd name="T24" fmla="*/ 64 w 149"/>
                  <a:gd name="T25" fmla="*/ 169 h 330"/>
                  <a:gd name="T26" fmla="*/ 64 w 149"/>
                  <a:gd name="T27" fmla="*/ 276 h 330"/>
                  <a:gd name="T28" fmla="*/ 24 w 149"/>
                  <a:gd name="T29" fmla="*/ 241 h 330"/>
                  <a:gd name="T30" fmla="*/ 11 w 149"/>
                  <a:gd name="T31" fmla="*/ 235 h 330"/>
                  <a:gd name="T32" fmla="*/ 4 w 149"/>
                  <a:gd name="T33" fmla="*/ 249 h 330"/>
                  <a:gd name="T34" fmla="*/ 64 w 149"/>
                  <a:gd name="T35" fmla="*/ 297 h 330"/>
                  <a:gd name="T36" fmla="*/ 64 w 149"/>
                  <a:gd name="T37" fmla="*/ 320 h 330"/>
                  <a:gd name="T38" fmla="*/ 75 w 149"/>
                  <a:gd name="T39" fmla="*/ 330 h 330"/>
                  <a:gd name="T40" fmla="*/ 85 w 149"/>
                  <a:gd name="T41" fmla="*/ 320 h 330"/>
                  <a:gd name="T42" fmla="*/ 85 w 149"/>
                  <a:gd name="T43" fmla="*/ 297 h 330"/>
                  <a:gd name="T44" fmla="*/ 149 w 149"/>
                  <a:gd name="T45" fmla="*/ 224 h 330"/>
                  <a:gd name="T46" fmla="*/ 21 w 149"/>
                  <a:gd name="T47" fmla="*/ 96 h 330"/>
                  <a:gd name="T48" fmla="*/ 64 w 149"/>
                  <a:gd name="T49" fmla="*/ 43 h 330"/>
                  <a:gd name="T50" fmla="*/ 64 w 149"/>
                  <a:gd name="T51" fmla="*/ 148 h 330"/>
                  <a:gd name="T52" fmla="*/ 21 w 149"/>
                  <a:gd name="T53" fmla="*/ 96 h 330"/>
                  <a:gd name="T54" fmla="*/ 85 w 149"/>
                  <a:gd name="T55" fmla="*/ 276 h 330"/>
                  <a:gd name="T56" fmla="*/ 85 w 149"/>
                  <a:gd name="T57" fmla="*/ 171 h 330"/>
                  <a:gd name="T58" fmla="*/ 128 w 149"/>
                  <a:gd name="T59" fmla="*/ 224 h 330"/>
                  <a:gd name="T60" fmla="*/ 85 w 149"/>
                  <a:gd name="T61" fmla="*/ 27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9" h="330">
                    <a:moveTo>
                      <a:pt x="149" y="224"/>
                    </a:moveTo>
                    <a:cubicBezTo>
                      <a:pt x="149" y="186"/>
                      <a:pt x="121" y="155"/>
                      <a:pt x="85" y="150"/>
                    </a:cubicBezTo>
                    <a:cubicBezTo>
                      <a:pt x="85" y="44"/>
                      <a:pt x="85" y="44"/>
                      <a:pt x="85" y="44"/>
                    </a:cubicBezTo>
                    <a:cubicBezTo>
                      <a:pt x="100" y="47"/>
                      <a:pt x="113" y="56"/>
                      <a:pt x="121" y="69"/>
                    </a:cubicBezTo>
                    <a:cubicBezTo>
                      <a:pt x="124" y="74"/>
                      <a:pt x="130" y="76"/>
                      <a:pt x="135" y="73"/>
                    </a:cubicBezTo>
                    <a:cubicBezTo>
                      <a:pt x="141" y="70"/>
                      <a:pt x="142" y="63"/>
                      <a:pt x="139" y="58"/>
                    </a:cubicBezTo>
                    <a:cubicBezTo>
                      <a:pt x="128" y="38"/>
                      <a:pt x="108" y="25"/>
                      <a:pt x="85" y="22"/>
                    </a:cubicBezTo>
                    <a:cubicBezTo>
                      <a:pt x="85" y="10"/>
                      <a:pt x="85" y="10"/>
                      <a:pt x="85" y="10"/>
                    </a:cubicBezTo>
                    <a:cubicBezTo>
                      <a:pt x="85" y="4"/>
                      <a:pt x="81" y="0"/>
                      <a:pt x="75" y="0"/>
                    </a:cubicBezTo>
                    <a:cubicBezTo>
                      <a:pt x="69" y="0"/>
                      <a:pt x="64" y="4"/>
                      <a:pt x="64" y="10"/>
                    </a:cubicBezTo>
                    <a:cubicBezTo>
                      <a:pt x="64" y="22"/>
                      <a:pt x="64" y="22"/>
                      <a:pt x="64" y="22"/>
                    </a:cubicBezTo>
                    <a:cubicBezTo>
                      <a:pt x="28" y="27"/>
                      <a:pt x="0" y="58"/>
                      <a:pt x="0" y="96"/>
                    </a:cubicBezTo>
                    <a:cubicBezTo>
                      <a:pt x="0" y="133"/>
                      <a:pt x="28" y="164"/>
                      <a:pt x="64" y="169"/>
                    </a:cubicBezTo>
                    <a:cubicBezTo>
                      <a:pt x="64" y="276"/>
                      <a:pt x="64" y="276"/>
                      <a:pt x="64" y="276"/>
                    </a:cubicBezTo>
                    <a:cubicBezTo>
                      <a:pt x="46" y="272"/>
                      <a:pt x="31" y="259"/>
                      <a:pt x="24" y="241"/>
                    </a:cubicBezTo>
                    <a:cubicBezTo>
                      <a:pt x="22" y="236"/>
                      <a:pt x="16" y="233"/>
                      <a:pt x="11" y="235"/>
                    </a:cubicBezTo>
                    <a:cubicBezTo>
                      <a:pt x="5" y="237"/>
                      <a:pt x="2" y="243"/>
                      <a:pt x="4" y="249"/>
                    </a:cubicBezTo>
                    <a:cubicBezTo>
                      <a:pt x="14" y="275"/>
                      <a:pt x="37" y="294"/>
                      <a:pt x="64" y="297"/>
                    </a:cubicBezTo>
                    <a:cubicBezTo>
                      <a:pt x="64" y="320"/>
                      <a:pt x="64" y="320"/>
                      <a:pt x="64" y="320"/>
                    </a:cubicBezTo>
                    <a:cubicBezTo>
                      <a:pt x="64" y="326"/>
                      <a:pt x="69" y="330"/>
                      <a:pt x="75" y="330"/>
                    </a:cubicBezTo>
                    <a:cubicBezTo>
                      <a:pt x="81" y="330"/>
                      <a:pt x="85" y="326"/>
                      <a:pt x="85" y="320"/>
                    </a:cubicBezTo>
                    <a:cubicBezTo>
                      <a:pt x="85" y="297"/>
                      <a:pt x="85" y="297"/>
                      <a:pt x="85" y="297"/>
                    </a:cubicBezTo>
                    <a:cubicBezTo>
                      <a:pt x="121" y="292"/>
                      <a:pt x="149" y="261"/>
                      <a:pt x="149" y="224"/>
                    </a:cubicBezTo>
                    <a:close/>
                    <a:moveTo>
                      <a:pt x="21" y="96"/>
                    </a:moveTo>
                    <a:cubicBezTo>
                      <a:pt x="21" y="70"/>
                      <a:pt x="40" y="48"/>
                      <a:pt x="64" y="43"/>
                    </a:cubicBezTo>
                    <a:cubicBezTo>
                      <a:pt x="64" y="148"/>
                      <a:pt x="64" y="148"/>
                      <a:pt x="64" y="148"/>
                    </a:cubicBezTo>
                    <a:cubicBezTo>
                      <a:pt x="40" y="143"/>
                      <a:pt x="21" y="121"/>
                      <a:pt x="21" y="96"/>
                    </a:cubicBezTo>
                    <a:close/>
                    <a:moveTo>
                      <a:pt x="85" y="276"/>
                    </a:moveTo>
                    <a:cubicBezTo>
                      <a:pt x="85" y="171"/>
                      <a:pt x="85" y="171"/>
                      <a:pt x="85" y="171"/>
                    </a:cubicBezTo>
                    <a:cubicBezTo>
                      <a:pt x="110" y="176"/>
                      <a:pt x="128" y="198"/>
                      <a:pt x="128" y="224"/>
                    </a:cubicBezTo>
                    <a:cubicBezTo>
                      <a:pt x="128" y="249"/>
                      <a:pt x="110" y="271"/>
                      <a:pt x="85" y="27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sp>
            <p:nvSpPr>
              <p:cNvPr id="58" name="Freeform 382">
                <a:extLst>
                  <a:ext uri="{FF2B5EF4-FFF2-40B4-BE49-F238E27FC236}">
                    <a16:creationId xmlns:a16="http://schemas.microsoft.com/office/drawing/2014/main" id="{6029228B-0C83-4092-B42E-9C6E57FC0837}"/>
                  </a:ext>
                </a:extLst>
              </p:cNvPr>
              <p:cNvSpPr>
                <a:spLocks noEditPoints="1"/>
              </p:cNvSpPr>
              <p:nvPr/>
            </p:nvSpPr>
            <p:spPr bwMode="auto">
              <a:xfrm>
                <a:off x="7362" y="120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grpSp>
      </p:grpSp>
      <p:grpSp>
        <p:nvGrpSpPr>
          <p:cNvPr id="8" name="Group 7">
            <a:extLst>
              <a:ext uri="{FF2B5EF4-FFF2-40B4-BE49-F238E27FC236}">
                <a16:creationId xmlns:a16="http://schemas.microsoft.com/office/drawing/2014/main" id="{890B7905-7CE0-4674-9893-E7C88D6BD5A4}"/>
              </a:ext>
            </a:extLst>
          </p:cNvPr>
          <p:cNvGrpSpPr/>
          <p:nvPr/>
        </p:nvGrpSpPr>
        <p:grpSpPr>
          <a:xfrm>
            <a:off x="398591" y="2092605"/>
            <a:ext cx="8308086" cy="746358"/>
            <a:chOff x="299201" y="2224206"/>
            <a:chExt cx="8056158" cy="746358"/>
          </a:xfrm>
        </p:grpSpPr>
        <p:sp>
          <p:nvSpPr>
            <p:cNvPr id="53" name="Rectangle 52">
              <a:extLst>
                <a:ext uri="{FF2B5EF4-FFF2-40B4-BE49-F238E27FC236}">
                  <a16:creationId xmlns:a16="http://schemas.microsoft.com/office/drawing/2014/main" id="{4B967987-F013-4C01-B0E6-8D3B9F3D5AC2}"/>
                </a:ext>
              </a:extLst>
            </p:cNvPr>
            <p:cNvSpPr/>
            <p:nvPr/>
          </p:nvSpPr>
          <p:spPr>
            <a:xfrm>
              <a:off x="1054552" y="2224206"/>
              <a:ext cx="7300807" cy="746358"/>
            </a:xfrm>
            <a:prstGeom prst="rect">
              <a:avLst/>
            </a:prstGeom>
          </p:spPr>
          <p:txBody>
            <a:bodyPr wrap="square">
              <a:spAutoFit/>
            </a:bodyPr>
            <a:lstStyle/>
            <a:p>
              <a:pPr marL="0" marR="0" lvl="1" indent="0" algn="l" defTabSz="914400" rtl="0" eaLnBrk="1" fontAlgn="auto" latinLnBrk="0" hangingPunct="1">
                <a:lnSpc>
                  <a:spcPct val="100000"/>
                </a:lnSpc>
                <a:spcBef>
                  <a:spcPts val="600"/>
                </a:spcBef>
                <a:spcAft>
                  <a:spcPts val="0"/>
                </a:spcAft>
                <a:buClrTx/>
                <a:buSzPct val="100000"/>
                <a:buFontTx/>
                <a:buNone/>
                <a:tabLst/>
                <a:defRPr/>
              </a:pPr>
              <a:r>
                <a:rPr kumimoji="0" lang="en-US" sz="1250" b="1" i="0" u="none" strike="noStrike" kern="1200" cap="none" spc="0" normalizeH="0" baseline="0" noProof="0" dirty="0">
                  <a:ln>
                    <a:noFill/>
                  </a:ln>
                  <a:solidFill>
                    <a:srgbClr val="0076A8"/>
                  </a:solidFill>
                  <a:effectLst/>
                  <a:uLnTx/>
                  <a:uFillTx/>
                  <a:latin typeface="+mj-lt"/>
                  <a:ea typeface="Open Sans" panose="020B0606030504020204" pitchFamily="34" charset="0"/>
                  <a:cs typeface="Open Sans" panose="020B0606030504020204" pitchFamily="34" charset="0"/>
                </a:rPr>
                <a:t>Access to Resource Base</a:t>
              </a:r>
            </a:p>
            <a:p>
              <a:pPr marL="0" lvl="1" defTabSz="914400">
                <a:spcBef>
                  <a:spcPts val="600"/>
                </a:spcBef>
                <a:buSzPct val="100000"/>
                <a:defRPr/>
              </a:pPr>
              <a:r>
                <a:rPr lang="en-US" sz="1250" dirty="0">
                  <a:solidFill>
                    <a:srgbClr val="000000"/>
                  </a:solidFill>
                  <a:latin typeface="+mj-lt"/>
                  <a:ea typeface="Open Sans" panose="020B0606030504020204" pitchFamily="34" charset="0"/>
                  <a:cs typeface="Open Sans" panose="020B0606030504020204" pitchFamily="34" charset="0"/>
                </a:rPr>
                <a:t>Commercial scale oil and natural gas production can only take place where </a:t>
              </a:r>
              <a:r>
                <a:rPr lang="en-US" sz="1250" b="1" dirty="0">
                  <a:solidFill>
                    <a:srgbClr val="000000"/>
                  </a:solidFill>
                  <a:latin typeface="+mj-lt"/>
                  <a:ea typeface="Open Sans" panose="020B0606030504020204" pitchFamily="34" charset="0"/>
                  <a:cs typeface="Open Sans" panose="020B0606030504020204" pitchFamily="34" charset="0"/>
                </a:rPr>
                <a:t>resources exist in adequate volumes </a:t>
              </a:r>
              <a:r>
                <a:rPr lang="en-US" sz="1250" dirty="0">
                  <a:solidFill>
                    <a:srgbClr val="000000"/>
                  </a:solidFill>
                  <a:latin typeface="+mj-lt"/>
                  <a:ea typeface="Open Sans" panose="020B0606030504020204" pitchFamily="34" charset="0"/>
                  <a:cs typeface="Open Sans" panose="020B0606030504020204" pitchFamily="34" charset="0"/>
                </a:rPr>
                <a:t>and companies have </a:t>
              </a:r>
              <a:r>
                <a:rPr lang="en-US" sz="1250" b="1" dirty="0">
                  <a:solidFill>
                    <a:srgbClr val="000000"/>
                  </a:solidFill>
                  <a:latin typeface="+mj-lt"/>
                  <a:ea typeface="Open Sans" panose="020B0606030504020204" pitchFamily="34" charset="0"/>
                  <a:cs typeface="Open Sans" panose="020B0606030504020204" pitchFamily="34" charset="0"/>
                </a:rPr>
                <a:t>access to develop </a:t>
              </a:r>
              <a:r>
                <a:rPr lang="en-US" sz="1250" dirty="0">
                  <a:solidFill>
                    <a:srgbClr val="000000"/>
                  </a:solidFill>
                  <a:latin typeface="+mj-lt"/>
                  <a:ea typeface="Open Sans" panose="020B0606030504020204" pitchFamily="34" charset="0"/>
                  <a:cs typeface="Open Sans" panose="020B0606030504020204" pitchFamily="34" charset="0"/>
                </a:rPr>
                <a:t>the resources. </a:t>
              </a:r>
            </a:p>
          </p:txBody>
        </p:sp>
        <p:grpSp>
          <p:nvGrpSpPr>
            <p:cNvPr id="60" name="Energy_Border_18">
              <a:extLst>
                <a:ext uri="{FF2B5EF4-FFF2-40B4-BE49-F238E27FC236}">
                  <a16:creationId xmlns:a16="http://schemas.microsoft.com/office/drawing/2014/main" id="{12F6315A-7683-4556-BB0A-CEE66227B756}"/>
                </a:ext>
              </a:extLst>
            </p:cNvPr>
            <p:cNvGrpSpPr>
              <a:grpSpLocks noChangeAspect="1"/>
            </p:cNvGrpSpPr>
            <p:nvPr/>
          </p:nvGrpSpPr>
          <p:grpSpPr bwMode="auto">
            <a:xfrm>
              <a:off x="299201" y="2245261"/>
              <a:ext cx="635000" cy="635000"/>
              <a:chOff x="4263" y="0"/>
              <a:chExt cx="340" cy="340"/>
            </a:xfrm>
            <a:solidFill>
              <a:srgbClr val="0076A8"/>
            </a:solidFill>
          </p:grpSpPr>
          <p:sp>
            <p:nvSpPr>
              <p:cNvPr id="61" name="Freeform 56">
                <a:extLst>
                  <a:ext uri="{FF2B5EF4-FFF2-40B4-BE49-F238E27FC236}">
                    <a16:creationId xmlns:a16="http://schemas.microsoft.com/office/drawing/2014/main" id="{F404E052-0A5B-4533-8B4F-58EC7776251D}"/>
                  </a:ext>
                </a:extLst>
              </p:cNvPr>
              <p:cNvSpPr>
                <a:spLocks noEditPoints="1"/>
              </p:cNvSpPr>
              <p:nvPr/>
            </p:nvSpPr>
            <p:spPr bwMode="auto">
              <a:xfrm>
                <a:off x="4263" y="0"/>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sp>
            <p:nvSpPr>
              <p:cNvPr id="62" name="Freeform 57">
                <a:extLst>
                  <a:ext uri="{FF2B5EF4-FFF2-40B4-BE49-F238E27FC236}">
                    <a16:creationId xmlns:a16="http://schemas.microsoft.com/office/drawing/2014/main" id="{986DF1F5-CBCE-4E54-8FC0-B069CC99F916}"/>
                  </a:ext>
                </a:extLst>
              </p:cNvPr>
              <p:cNvSpPr>
                <a:spLocks noEditPoints="1"/>
              </p:cNvSpPr>
              <p:nvPr/>
            </p:nvSpPr>
            <p:spPr bwMode="auto">
              <a:xfrm>
                <a:off x="4341" y="70"/>
                <a:ext cx="188" cy="192"/>
              </a:xfrm>
              <a:custGeom>
                <a:avLst/>
                <a:gdLst>
                  <a:gd name="T0" fmla="*/ 267 w 283"/>
                  <a:gd name="T1" fmla="*/ 268 h 289"/>
                  <a:gd name="T2" fmla="*/ 267 w 283"/>
                  <a:gd name="T3" fmla="*/ 135 h 289"/>
                  <a:gd name="T4" fmla="*/ 264 w 283"/>
                  <a:gd name="T5" fmla="*/ 63 h 289"/>
                  <a:gd name="T6" fmla="*/ 264 w 283"/>
                  <a:gd name="T7" fmla="*/ 63 h 289"/>
                  <a:gd name="T8" fmla="*/ 243 w 283"/>
                  <a:gd name="T9" fmla="*/ 20 h 289"/>
                  <a:gd name="T10" fmla="*/ 196 w 283"/>
                  <a:gd name="T11" fmla="*/ 9 h 289"/>
                  <a:gd name="T12" fmla="*/ 176 w 283"/>
                  <a:gd name="T13" fmla="*/ 53 h 289"/>
                  <a:gd name="T14" fmla="*/ 189 w 283"/>
                  <a:gd name="T15" fmla="*/ 82 h 289"/>
                  <a:gd name="T16" fmla="*/ 27 w 283"/>
                  <a:gd name="T17" fmla="*/ 173 h 289"/>
                  <a:gd name="T18" fmla="*/ 21 w 283"/>
                  <a:gd name="T19" fmla="*/ 183 h 289"/>
                  <a:gd name="T20" fmla="*/ 21 w 283"/>
                  <a:gd name="T21" fmla="*/ 215 h 289"/>
                  <a:gd name="T22" fmla="*/ 11 w 283"/>
                  <a:gd name="T23" fmla="*/ 215 h 289"/>
                  <a:gd name="T24" fmla="*/ 0 w 283"/>
                  <a:gd name="T25" fmla="*/ 225 h 289"/>
                  <a:gd name="T26" fmla="*/ 0 w 283"/>
                  <a:gd name="T27" fmla="*/ 279 h 289"/>
                  <a:gd name="T28" fmla="*/ 11 w 283"/>
                  <a:gd name="T29" fmla="*/ 289 h 289"/>
                  <a:gd name="T30" fmla="*/ 53 w 283"/>
                  <a:gd name="T31" fmla="*/ 289 h 289"/>
                  <a:gd name="T32" fmla="*/ 267 w 283"/>
                  <a:gd name="T33" fmla="*/ 289 h 289"/>
                  <a:gd name="T34" fmla="*/ 277 w 283"/>
                  <a:gd name="T35" fmla="*/ 279 h 289"/>
                  <a:gd name="T36" fmla="*/ 267 w 283"/>
                  <a:gd name="T37" fmla="*/ 268 h 289"/>
                  <a:gd name="T38" fmla="*/ 179 w 283"/>
                  <a:gd name="T39" fmla="*/ 268 h 289"/>
                  <a:gd name="T40" fmla="*/ 149 w 283"/>
                  <a:gd name="T41" fmla="*/ 129 h 289"/>
                  <a:gd name="T42" fmla="*/ 200 w 283"/>
                  <a:gd name="T43" fmla="*/ 100 h 289"/>
                  <a:gd name="T44" fmla="*/ 245 w 283"/>
                  <a:gd name="T45" fmla="*/ 141 h 289"/>
                  <a:gd name="T46" fmla="*/ 245 w 283"/>
                  <a:gd name="T47" fmla="*/ 268 h 289"/>
                  <a:gd name="T48" fmla="*/ 179 w 283"/>
                  <a:gd name="T49" fmla="*/ 268 h 289"/>
                  <a:gd name="T50" fmla="*/ 157 w 283"/>
                  <a:gd name="T51" fmla="*/ 268 h 289"/>
                  <a:gd name="T52" fmla="*/ 120 w 283"/>
                  <a:gd name="T53" fmla="*/ 268 h 289"/>
                  <a:gd name="T54" fmla="*/ 139 w 283"/>
                  <a:gd name="T55" fmla="*/ 180 h 289"/>
                  <a:gd name="T56" fmla="*/ 157 w 283"/>
                  <a:gd name="T57" fmla="*/ 268 h 289"/>
                  <a:gd name="T58" fmla="*/ 205 w 283"/>
                  <a:gd name="T59" fmla="*/ 28 h 289"/>
                  <a:gd name="T60" fmla="*/ 214 w 283"/>
                  <a:gd name="T61" fmla="*/ 26 h 289"/>
                  <a:gd name="T62" fmla="*/ 226 w 283"/>
                  <a:gd name="T63" fmla="*/ 34 h 289"/>
                  <a:gd name="T64" fmla="*/ 244 w 283"/>
                  <a:gd name="T65" fmla="*/ 70 h 289"/>
                  <a:gd name="T66" fmla="*/ 251 w 283"/>
                  <a:gd name="T67" fmla="*/ 120 h 289"/>
                  <a:gd name="T68" fmla="*/ 216 w 283"/>
                  <a:gd name="T69" fmla="*/ 85 h 289"/>
                  <a:gd name="T70" fmla="*/ 197 w 283"/>
                  <a:gd name="T71" fmla="*/ 48 h 289"/>
                  <a:gd name="T72" fmla="*/ 205 w 283"/>
                  <a:gd name="T73" fmla="*/ 28 h 289"/>
                  <a:gd name="T74" fmla="*/ 43 w 283"/>
                  <a:gd name="T75" fmla="*/ 189 h 289"/>
                  <a:gd name="T76" fmla="*/ 125 w 283"/>
                  <a:gd name="T77" fmla="*/ 143 h 289"/>
                  <a:gd name="T78" fmla="*/ 98 w 283"/>
                  <a:gd name="T79" fmla="*/ 268 h 289"/>
                  <a:gd name="T80" fmla="*/ 64 w 283"/>
                  <a:gd name="T81" fmla="*/ 268 h 289"/>
                  <a:gd name="T82" fmla="*/ 64 w 283"/>
                  <a:gd name="T83" fmla="*/ 225 h 289"/>
                  <a:gd name="T84" fmla="*/ 53 w 283"/>
                  <a:gd name="T85" fmla="*/ 215 h 289"/>
                  <a:gd name="T86" fmla="*/ 43 w 283"/>
                  <a:gd name="T87" fmla="*/ 215 h 289"/>
                  <a:gd name="T88" fmla="*/ 43 w 283"/>
                  <a:gd name="T89" fmla="*/ 189 h 289"/>
                  <a:gd name="T90" fmla="*/ 21 w 283"/>
                  <a:gd name="T91" fmla="*/ 236 h 289"/>
                  <a:gd name="T92" fmla="*/ 43 w 283"/>
                  <a:gd name="T93" fmla="*/ 236 h 289"/>
                  <a:gd name="T94" fmla="*/ 43 w 283"/>
                  <a:gd name="T95" fmla="*/ 268 h 289"/>
                  <a:gd name="T96" fmla="*/ 21 w 283"/>
                  <a:gd name="T97" fmla="*/ 268 h 289"/>
                  <a:gd name="T98" fmla="*/ 21 w 283"/>
                  <a:gd name="T99" fmla="*/ 23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3" h="289">
                    <a:moveTo>
                      <a:pt x="267" y="268"/>
                    </a:moveTo>
                    <a:cubicBezTo>
                      <a:pt x="267" y="135"/>
                      <a:pt x="267" y="135"/>
                      <a:pt x="267" y="135"/>
                    </a:cubicBezTo>
                    <a:cubicBezTo>
                      <a:pt x="283" y="121"/>
                      <a:pt x="275" y="92"/>
                      <a:pt x="264" y="63"/>
                    </a:cubicBezTo>
                    <a:cubicBezTo>
                      <a:pt x="264" y="63"/>
                      <a:pt x="264" y="63"/>
                      <a:pt x="264" y="63"/>
                    </a:cubicBezTo>
                    <a:cubicBezTo>
                      <a:pt x="261" y="53"/>
                      <a:pt x="251" y="30"/>
                      <a:pt x="243" y="20"/>
                    </a:cubicBezTo>
                    <a:cubicBezTo>
                      <a:pt x="229" y="4"/>
                      <a:pt x="214" y="0"/>
                      <a:pt x="196" y="9"/>
                    </a:cubicBezTo>
                    <a:cubicBezTo>
                      <a:pt x="178" y="18"/>
                      <a:pt x="171" y="33"/>
                      <a:pt x="176" y="53"/>
                    </a:cubicBezTo>
                    <a:cubicBezTo>
                      <a:pt x="178" y="59"/>
                      <a:pt x="182" y="69"/>
                      <a:pt x="189" y="82"/>
                    </a:cubicBezTo>
                    <a:cubicBezTo>
                      <a:pt x="27" y="173"/>
                      <a:pt x="27" y="173"/>
                      <a:pt x="27" y="173"/>
                    </a:cubicBezTo>
                    <a:cubicBezTo>
                      <a:pt x="23" y="175"/>
                      <a:pt x="21" y="179"/>
                      <a:pt x="21" y="183"/>
                    </a:cubicBezTo>
                    <a:cubicBezTo>
                      <a:pt x="21" y="215"/>
                      <a:pt x="21" y="215"/>
                      <a:pt x="21" y="215"/>
                    </a:cubicBezTo>
                    <a:cubicBezTo>
                      <a:pt x="11" y="215"/>
                      <a:pt x="11" y="215"/>
                      <a:pt x="11" y="215"/>
                    </a:cubicBezTo>
                    <a:cubicBezTo>
                      <a:pt x="5" y="215"/>
                      <a:pt x="0" y="219"/>
                      <a:pt x="0" y="225"/>
                    </a:cubicBezTo>
                    <a:cubicBezTo>
                      <a:pt x="0" y="279"/>
                      <a:pt x="0" y="279"/>
                      <a:pt x="0" y="279"/>
                    </a:cubicBezTo>
                    <a:cubicBezTo>
                      <a:pt x="0" y="285"/>
                      <a:pt x="5" y="289"/>
                      <a:pt x="11" y="289"/>
                    </a:cubicBezTo>
                    <a:cubicBezTo>
                      <a:pt x="53" y="289"/>
                      <a:pt x="53" y="289"/>
                      <a:pt x="53" y="289"/>
                    </a:cubicBezTo>
                    <a:cubicBezTo>
                      <a:pt x="267" y="289"/>
                      <a:pt x="267" y="289"/>
                      <a:pt x="267" y="289"/>
                    </a:cubicBezTo>
                    <a:cubicBezTo>
                      <a:pt x="273" y="289"/>
                      <a:pt x="277" y="285"/>
                      <a:pt x="277" y="279"/>
                    </a:cubicBezTo>
                    <a:cubicBezTo>
                      <a:pt x="277" y="273"/>
                      <a:pt x="273" y="268"/>
                      <a:pt x="267" y="268"/>
                    </a:cubicBezTo>
                    <a:close/>
                    <a:moveTo>
                      <a:pt x="179" y="268"/>
                    </a:moveTo>
                    <a:cubicBezTo>
                      <a:pt x="149" y="129"/>
                      <a:pt x="149" y="129"/>
                      <a:pt x="149" y="129"/>
                    </a:cubicBezTo>
                    <a:cubicBezTo>
                      <a:pt x="200" y="100"/>
                      <a:pt x="200" y="100"/>
                      <a:pt x="200" y="100"/>
                    </a:cubicBezTo>
                    <a:cubicBezTo>
                      <a:pt x="216" y="125"/>
                      <a:pt x="231" y="139"/>
                      <a:pt x="245" y="141"/>
                    </a:cubicBezTo>
                    <a:cubicBezTo>
                      <a:pt x="245" y="268"/>
                      <a:pt x="245" y="268"/>
                      <a:pt x="245" y="268"/>
                    </a:cubicBezTo>
                    <a:lnTo>
                      <a:pt x="179" y="268"/>
                    </a:lnTo>
                    <a:close/>
                    <a:moveTo>
                      <a:pt x="157" y="268"/>
                    </a:moveTo>
                    <a:cubicBezTo>
                      <a:pt x="120" y="268"/>
                      <a:pt x="120" y="268"/>
                      <a:pt x="120" y="268"/>
                    </a:cubicBezTo>
                    <a:cubicBezTo>
                      <a:pt x="139" y="180"/>
                      <a:pt x="139" y="180"/>
                      <a:pt x="139" y="180"/>
                    </a:cubicBezTo>
                    <a:lnTo>
                      <a:pt x="157" y="268"/>
                    </a:lnTo>
                    <a:close/>
                    <a:moveTo>
                      <a:pt x="205" y="28"/>
                    </a:moveTo>
                    <a:cubicBezTo>
                      <a:pt x="208" y="27"/>
                      <a:pt x="211" y="26"/>
                      <a:pt x="214" y="26"/>
                    </a:cubicBezTo>
                    <a:cubicBezTo>
                      <a:pt x="217" y="26"/>
                      <a:pt x="221" y="28"/>
                      <a:pt x="226" y="34"/>
                    </a:cubicBezTo>
                    <a:cubicBezTo>
                      <a:pt x="231" y="39"/>
                      <a:pt x="240" y="58"/>
                      <a:pt x="244" y="70"/>
                    </a:cubicBezTo>
                    <a:cubicBezTo>
                      <a:pt x="259" y="110"/>
                      <a:pt x="255" y="118"/>
                      <a:pt x="251" y="120"/>
                    </a:cubicBezTo>
                    <a:cubicBezTo>
                      <a:pt x="247" y="122"/>
                      <a:pt x="235" y="117"/>
                      <a:pt x="216" y="85"/>
                    </a:cubicBezTo>
                    <a:cubicBezTo>
                      <a:pt x="201" y="61"/>
                      <a:pt x="198" y="52"/>
                      <a:pt x="197" y="48"/>
                    </a:cubicBezTo>
                    <a:cubicBezTo>
                      <a:pt x="194" y="35"/>
                      <a:pt x="199" y="32"/>
                      <a:pt x="205" y="28"/>
                    </a:cubicBezTo>
                    <a:close/>
                    <a:moveTo>
                      <a:pt x="43" y="189"/>
                    </a:moveTo>
                    <a:cubicBezTo>
                      <a:pt x="125" y="143"/>
                      <a:pt x="125" y="143"/>
                      <a:pt x="125" y="143"/>
                    </a:cubicBezTo>
                    <a:cubicBezTo>
                      <a:pt x="98" y="268"/>
                      <a:pt x="98" y="268"/>
                      <a:pt x="98" y="268"/>
                    </a:cubicBezTo>
                    <a:cubicBezTo>
                      <a:pt x="64" y="268"/>
                      <a:pt x="64" y="268"/>
                      <a:pt x="64" y="268"/>
                    </a:cubicBezTo>
                    <a:cubicBezTo>
                      <a:pt x="64" y="225"/>
                      <a:pt x="64" y="225"/>
                      <a:pt x="64" y="225"/>
                    </a:cubicBezTo>
                    <a:cubicBezTo>
                      <a:pt x="64" y="219"/>
                      <a:pt x="59" y="215"/>
                      <a:pt x="53" y="215"/>
                    </a:cubicBezTo>
                    <a:cubicBezTo>
                      <a:pt x="43" y="215"/>
                      <a:pt x="43" y="215"/>
                      <a:pt x="43" y="215"/>
                    </a:cubicBezTo>
                    <a:lnTo>
                      <a:pt x="43" y="189"/>
                    </a:lnTo>
                    <a:close/>
                    <a:moveTo>
                      <a:pt x="21" y="236"/>
                    </a:moveTo>
                    <a:cubicBezTo>
                      <a:pt x="43" y="236"/>
                      <a:pt x="43" y="236"/>
                      <a:pt x="43" y="236"/>
                    </a:cubicBezTo>
                    <a:cubicBezTo>
                      <a:pt x="43" y="268"/>
                      <a:pt x="43" y="268"/>
                      <a:pt x="43" y="268"/>
                    </a:cubicBezTo>
                    <a:cubicBezTo>
                      <a:pt x="21" y="268"/>
                      <a:pt x="21" y="268"/>
                      <a:pt x="21" y="268"/>
                    </a:cubicBezTo>
                    <a:lnTo>
                      <a:pt x="21" y="2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grpSp>
      </p:grpSp>
      <p:grpSp>
        <p:nvGrpSpPr>
          <p:cNvPr id="3" name="Group 2">
            <a:extLst>
              <a:ext uri="{FF2B5EF4-FFF2-40B4-BE49-F238E27FC236}">
                <a16:creationId xmlns:a16="http://schemas.microsoft.com/office/drawing/2014/main" id="{BFA339E3-83ED-4E0D-93C6-5737C2A6333E}"/>
              </a:ext>
            </a:extLst>
          </p:cNvPr>
          <p:cNvGrpSpPr/>
          <p:nvPr/>
        </p:nvGrpSpPr>
        <p:grpSpPr>
          <a:xfrm>
            <a:off x="398591" y="3788287"/>
            <a:ext cx="8308086" cy="938719"/>
            <a:chOff x="299201" y="3790451"/>
            <a:chExt cx="8308086" cy="938719"/>
          </a:xfrm>
        </p:grpSpPr>
        <p:sp>
          <p:nvSpPr>
            <p:cNvPr id="44" name="Rectangle 43">
              <a:extLst>
                <a:ext uri="{FF2B5EF4-FFF2-40B4-BE49-F238E27FC236}">
                  <a16:creationId xmlns:a16="http://schemas.microsoft.com/office/drawing/2014/main" id="{C0A085EA-3E04-4C04-9964-88ED84117024}"/>
                </a:ext>
              </a:extLst>
            </p:cNvPr>
            <p:cNvSpPr/>
            <p:nvPr/>
          </p:nvSpPr>
          <p:spPr>
            <a:xfrm>
              <a:off x="1054552" y="3790451"/>
              <a:ext cx="7552735" cy="938719"/>
            </a:xfrm>
            <a:prstGeom prst="rect">
              <a:avLst/>
            </a:prstGeom>
          </p:spPr>
          <p:txBody>
            <a:bodyPr wrap="square">
              <a:spAutoFit/>
            </a:bodyPr>
            <a:lstStyle/>
            <a:p>
              <a:pPr marL="0" marR="0" lvl="1" indent="0" algn="l" defTabSz="914400" rtl="0" eaLnBrk="1" fontAlgn="auto" latinLnBrk="0" hangingPunct="1">
                <a:lnSpc>
                  <a:spcPct val="100000"/>
                </a:lnSpc>
                <a:spcBef>
                  <a:spcPts val="600"/>
                </a:spcBef>
                <a:spcAft>
                  <a:spcPts val="0"/>
                </a:spcAft>
                <a:buClrTx/>
                <a:buSzPct val="100000"/>
                <a:buFontTx/>
                <a:buNone/>
                <a:tabLst/>
                <a:defRPr/>
              </a:pPr>
              <a:r>
                <a:rPr kumimoji="0" lang="en-US" sz="1250" b="1" i="0" u="none" strike="noStrike" kern="1200" cap="none" spc="0" normalizeH="0" baseline="0" noProof="0" dirty="0">
                  <a:ln>
                    <a:noFill/>
                  </a:ln>
                  <a:solidFill>
                    <a:srgbClr val="43B02A"/>
                  </a:solidFill>
                  <a:effectLst/>
                  <a:uLnTx/>
                  <a:uFillTx/>
                  <a:latin typeface="+mj-lt"/>
                  <a:ea typeface="Open Sans" panose="020B0606030504020204" pitchFamily="34" charset="0"/>
                  <a:cs typeface="Open Sans" panose="020B0606030504020204" pitchFamily="34" charset="0"/>
                </a:rPr>
                <a:t>Market Access</a:t>
              </a:r>
            </a:p>
            <a:p>
              <a:pPr marL="0" lvl="1" defTabSz="914400">
                <a:spcBef>
                  <a:spcPts val="600"/>
                </a:spcBef>
                <a:buSzPct val="100000"/>
                <a:defRPr/>
              </a:pPr>
              <a:r>
                <a:rPr lang="en-US" sz="1250" dirty="0">
                  <a:solidFill>
                    <a:srgbClr val="000000"/>
                  </a:solidFill>
                  <a:latin typeface="+mj-lt"/>
                  <a:ea typeface="Open Sans" panose="020B0606030504020204" pitchFamily="34" charset="0"/>
                  <a:cs typeface="Open Sans" panose="020B0606030504020204" pitchFamily="34" charset="0"/>
                </a:rPr>
                <a:t>Successful oil and natural gas development requires </a:t>
              </a:r>
              <a:r>
                <a:rPr lang="en-US" sz="1250" b="1" dirty="0">
                  <a:solidFill>
                    <a:srgbClr val="000000"/>
                  </a:solidFill>
                  <a:latin typeface="+mj-lt"/>
                  <a:ea typeface="Open Sans" panose="020B0606030504020204" pitchFamily="34" charset="0"/>
                  <a:cs typeface="Open Sans" panose="020B0606030504020204" pitchFamily="34" charset="0"/>
                </a:rPr>
                <a:t>access to domestic and international markets</a:t>
              </a:r>
              <a:r>
                <a:rPr lang="en-US" sz="1250" dirty="0">
                  <a:solidFill>
                    <a:srgbClr val="000000"/>
                  </a:solidFill>
                  <a:latin typeface="+mj-lt"/>
                  <a:ea typeface="Open Sans" panose="020B0606030504020204" pitchFamily="34" charset="0"/>
                  <a:cs typeface="Open Sans" panose="020B0606030504020204" pitchFamily="34" charset="0"/>
                </a:rPr>
                <a:t>, which requires transportation. Market access is a key variable in the price that producers receive for oil and natural gas deliveries. </a:t>
              </a:r>
            </a:p>
          </p:txBody>
        </p:sp>
        <p:grpSp>
          <p:nvGrpSpPr>
            <p:cNvPr id="63" name="General_Border_38">
              <a:extLst>
                <a:ext uri="{FF2B5EF4-FFF2-40B4-BE49-F238E27FC236}">
                  <a16:creationId xmlns:a16="http://schemas.microsoft.com/office/drawing/2014/main" id="{ADFA466F-580A-4B08-B5E0-B80EB8DA7C98}"/>
                </a:ext>
              </a:extLst>
            </p:cNvPr>
            <p:cNvGrpSpPr>
              <a:grpSpLocks noChangeAspect="1"/>
            </p:cNvGrpSpPr>
            <p:nvPr/>
          </p:nvGrpSpPr>
          <p:grpSpPr bwMode="auto">
            <a:xfrm>
              <a:off x="299201" y="3896144"/>
              <a:ext cx="635000" cy="635000"/>
              <a:chOff x="378" y="713"/>
              <a:chExt cx="340" cy="340"/>
            </a:xfrm>
            <a:solidFill>
              <a:srgbClr val="43B02A"/>
            </a:solidFill>
          </p:grpSpPr>
          <p:sp>
            <p:nvSpPr>
              <p:cNvPr id="64" name="Freeform 193">
                <a:extLst>
                  <a:ext uri="{FF2B5EF4-FFF2-40B4-BE49-F238E27FC236}">
                    <a16:creationId xmlns:a16="http://schemas.microsoft.com/office/drawing/2014/main" id="{C2CFAD2A-6B0C-40A4-A0FF-7121F6B4C42A}"/>
                  </a:ext>
                </a:extLst>
              </p:cNvPr>
              <p:cNvSpPr>
                <a:spLocks noEditPoints="1"/>
              </p:cNvSpPr>
              <p:nvPr/>
            </p:nvSpPr>
            <p:spPr bwMode="auto">
              <a:xfrm>
                <a:off x="378" y="713"/>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sp>
            <p:nvSpPr>
              <p:cNvPr id="65" name="Freeform 194">
                <a:extLst>
                  <a:ext uri="{FF2B5EF4-FFF2-40B4-BE49-F238E27FC236}">
                    <a16:creationId xmlns:a16="http://schemas.microsoft.com/office/drawing/2014/main" id="{5079024B-558F-4CA5-AF5D-4784B0118185}"/>
                  </a:ext>
                </a:extLst>
              </p:cNvPr>
              <p:cNvSpPr>
                <a:spLocks noEditPoints="1"/>
              </p:cNvSpPr>
              <p:nvPr/>
            </p:nvSpPr>
            <p:spPr bwMode="auto">
              <a:xfrm>
                <a:off x="442" y="812"/>
                <a:ext cx="212" cy="157"/>
              </a:xfrm>
              <a:custGeom>
                <a:avLst/>
                <a:gdLst>
                  <a:gd name="T0" fmla="*/ 309 w 320"/>
                  <a:gd name="T1" fmla="*/ 21 h 236"/>
                  <a:gd name="T2" fmla="*/ 309 w 320"/>
                  <a:gd name="T3" fmla="*/ 0 h 236"/>
                  <a:gd name="T4" fmla="*/ 288 w 320"/>
                  <a:gd name="T5" fmla="*/ 11 h 236"/>
                  <a:gd name="T6" fmla="*/ 247 w 320"/>
                  <a:gd name="T7" fmla="*/ 32 h 236"/>
                  <a:gd name="T8" fmla="*/ 165 w 320"/>
                  <a:gd name="T9" fmla="*/ 12 h 236"/>
                  <a:gd name="T10" fmla="*/ 128 w 320"/>
                  <a:gd name="T11" fmla="*/ 32 h 236"/>
                  <a:gd name="T12" fmla="*/ 32 w 320"/>
                  <a:gd name="T13" fmla="*/ 11 h 236"/>
                  <a:gd name="T14" fmla="*/ 10 w 320"/>
                  <a:gd name="T15" fmla="*/ 0 h 236"/>
                  <a:gd name="T16" fmla="*/ 10 w 320"/>
                  <a:gd name="T17" fmla="*/ 21 h 236"/>
                  <a:gd name="T18" fmla="*/ 0 w 320"/>
                  <a:gd name="T19" fmla="*/ 181 h 236"/>
                  <a:gd name="T20" fmla="*/ 21 w 320"/>
                  <a:gd name="T21" fmla="*/ 192 h 236"/>
                  <a:gd name="T22" fmla="*/ 32 w 320"/>
                  <a:gd name="T23" fmla="*/ 171 h 236"/>
                  <a:gd name="T24" fmla="*/ 76 w 320"/>
                  <a:gd name="T25" fmla="*/ 219 h 236"/>
                  <a:gd name="T26" fmla="*/ 121 w 320"/>
                  <a:gd name="T27" fmla="*/ 232 h 236"/>
                  <a:gd name="T28" fmla="*/ 154 w 320"/>
                  <a:gd name="T29" fmla="*/ 235 h 236"/>
                  <a:gd name="T30" fmla="*/ 181 w 320"/>
                  <a:gd name="T31" fmla="*/ 221 h 236"/>
                  <a:gd name="T32" fmla="*/ 222 w 320"/>
                  <a:gd name="T33" fmla="*/ 227 h 236"/>
                  <a:gd name="T34" fmla="*/ 242 w 320"/>
                  <a:gd name="T35" fmla="*/ 210 h 236"/>
                  <a:gd name="T36" fmla="*/ 275 w 320"/>
                  <a:gd name="T37" fmla="*/ 185 h 236"/>
                  <a:gd name="T38" fmla="*/ 288 w 320"/>
                  <a:gd name="T39" fmla="*/ 171 h 236"/>
                  <a:gd name="T40" fmla="*/ 298 w 320"/>
                  <a:gd name="T41" fmla="*/ 192 h 236"/>
                  <a:gd name="T42" fmla="*/ 320 w 320"/>
                  <a:gd name="T43" fmla="*/ 181 h 236"/>
                  <a:gd name="T44" fmla="*/ 254 w 320"/>
                  <a:gd name="T45" fmla="*/ 179 h 236"/>
                  <a:gd name="T46" fmla="*/ 239 w 320"/>
                  <a:gd name="T47" fmla="*/ 188 h 236"/>
                  <a:gd name="T48" fmla="*/ 232 w 320"/>
                  <a:gd name="T49" fmla="*/ 183 h 236"/>
                  <a:gd name="T50" fmla="*/ 198 w 320"/>
                  <a:gd name="T51" fmla="*/ 125 h 236"/>
                  <a:gd name="T52" fmla="*/ 179 w 320"/>
                  <a:gd name="T53" fmla="*/ 135 h 236"/>
                  <a:gd name="T54" fmla="*/ 214 w 320"/>
                  <a:gd name="T55" fmla="*/ 194 h 236"/>
                  <a:gd name="T56" fmla="*/ 194 w 320"/>
                  <a:gd name="T57" fmla="*/ 204 h 236"/>
                  <a:gd name="T58" fmla="*/ 147 w 320"/>
                  <a:gd name="T59" fmla="*/ 147 h 236"/>
                  <a:gd name="T60" fmla="*/ 164 w 320"/>
                  <a:gd name="T61" fmla="*/ 196 h 236"/>
                  <a:gd name="T62" fmla="*/ 160 w 320"/>
                  <a:gd name="T63" fmla="*/ 212 h 236"/>
                  <a:gd name="T64" fmla="*/ 143 w 320"/>
                  <a:gd name="T65" fmla="*/ 208 h 236"/>
                  <a:gd name="T66" fmla="*/ 132 w 320"/>
                  <a:gd name="T67" fmla="*/ 188 h 236"/>
                  <a:gd name="T68" fmla="*/ 124 w 320"/>
                  <a:gd name="T69" fmla="*/ 176 h 236"/>
                  <a:gd name="T70" fmla="*/ 106 w 320"/>
                  <a:gd name="T71" fmla="*/ 188 h 236"/>
                  <a:gd name="T72" fmla="*/ 111 w 320"/>
                  <a:gd name="T73" fmla="*/ 214 h 236"/>
                  <a:gd name="T74" fmla="*/ 62 w 320"/>
                  <a:gd name="T75" fmla="*/ 155 h 236"/>
                  <a:gd name="T76" fmla="*/ 32 w 320"/>
                  <a:gd name="T77" fmla="*/ 149 h 236"/>
                  <a:gd name="T78" fmla="*/ 88 w 320"/>
                  <a:gd name="T79" fmla="*/ 53 h 236"/>
                  <a:gd name="T80" fmla="*/ 64 w 320"/>
                  <a:gd name="T81" fmla="*/ 85 h 236"/>
                  <a:gd name="T82" fmla="*/ 97 w 320"/>
                  <a:gd name="T83" fmla="*/ 117 h 236"/>
                  <a:gd name="T84" fmla="*/ 253 w 320"/>
                  <a:gd name="T85" fmla="*/ 170 h 236"/>
                  <a:gd name="T86" fmla="*/ 288 w 320"/>
                  <a:gd name="T87" fmla="*/ 149 h 236"/>
                  <a:gd name="T88" fmla="*/ 265 w 320"/>
                  <a:gd name="T89" fmla="*/ 150 h 236"/>
                  <a:gd name="T90" fmla="*/ 215 w 320"/>
                  <a:gd name="T91" fmla="*/ 76 h 236"/>
                  <a:gd name="T92" fmla="*/ 88 w 320"/>
                  <a:gd name="T93" fmla="*/ 95 h 236"/>
                  <a:gd name="T94" fmla="*/ 90 w 320"/>
                  <a:gd name="T95" fmla="*/ 77 h 236"/>
                  <a:gd name="T96" fmla="*/ 242 w 320"/>
                  <a:gd name="T97" fmla="*/ 53 h 236"/>
                  <a:gd name="T98" fmla="*/ 288 w 320"/>
                  <a:gd name="T99" fmla="*/ 53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0" h="236">
                    <a:moveTo>
                      <a:pt x="309" y="171"/>
                    </a:moveTo>
                    <a:cubicBezTo>
                      <a:pt x="309" y="21"/>
                      <a:pt x="309" y="21"/>
                      <a:pt x="309" y="21"/>
                    </a:cubicBezTo>
                    <a:cubicBezTo>
                      <a:pt x="315" y="21"/>
                      <a:pt x="320" y="17"/>
                      <a:pt x="320" y="11"/>
                    </a:cubicBezTo>
                    <a:cubicBezTo>
                      <a:pt x="320" y="5"/>
                      <a:pt x="315" y="0"/>
                      <a:pt x="309" y="0"/>
                    </a:cubicBezTo>
                    <a:cubicBezTo>
                      <a:pt x="298" y="0"/>
                      <a:pt x="298" y="0"/>
                      <a:pt x="298" y="0"/>
                    </a:cubicBezTo>
                    <a:cubicBezTo>
                      <a:pt x="292" y="0"/>
                      <a:pt x="288" y="5"/>
                      <a:pt x="288" y="11"/>
                    </a:cubicBezTo>
                    <a:cubicBezTo>
                      <a:pt x="288" y="32"/>
                      <a:pt x="288" y="32"/>
                      <a:pt x="288" y="32"/>
                    </a:cubicBezTo>
                    <a:cubicBezTo>
                      <a:pt x="247" y="32"/>
                      <a:pt x="247" y="32"/>
                      <a:pt x="247" y="32"/>
                    </a:cubicBezTo>
                    <a:cubicBezTo>
                      <a:pt x="173" y="11"/>
                      <a:pt x="173" y="11"/>
                      <a:pt x="173" y="11"/>
                    </a:cubicBezTo>
                    <a:cubicBezTo>
                      <a:pt x="171" y="10"/>
                      <a:pt x="168" y="11"/>
                      <a:pt x="165" y="12"/>
                    </a:cubicBezTo>
                    <a:cubicBezTo>
                      <a:pt x="128" y="32"/>
                      <a:pt x="128" y="32"/>
                      <a:pt x="128" y="32"/>
                    </a:cubicBezTo>
                    <a:cubicBezTo>
                      <a:pt x="128" y="32"/>
                      <a:pt x="128" y="32"/>
                      <a:pt x="128" y="32"/>
                    </a:cubicBezTo>
                    <a:cubicBezTo>
                      <a:pt x="32" y="32"/>
                      <a:pt x="32" y="32"/>
                      <a:pt x="32" y="32"/>
                    </a:cubicBezTo>
                    <a:cubicBezTo>
                      <a:pt x="32" y="11"/>
                      <a:pt x="32" y="11"/>
                      <a:pt x="32" y="11"/>
                    </a:cubicBezTo>
                    <a:cubicBezTo>
                      <a:pt x="32" y="5"/>
                      <a:pt x="27" y="0"/>
                      <a:pt x="21" y="0"/>
                    </a:cubicBezTo>
                    <a:cubicBezTo>
                      <a:pt x="10" y="0"/>
                      <a:pt x="10" y="0"/>
                      <a:pt x="10" y="0"/>
                    </a:cubicBezTo>
                    <a:cubicBezTo>
                      <a:pt x="4" y="0"/>
                      <a:pt x="0" y="5"/>
                      <a:pt x="0" y="11"/>
                    </a:cubicBezTo>
                    <a:cubicBezTo>
                      <a:pt x="0" y="17"/>
                      <a:pt x="4" y="21"/>
                      <a:pt x="10" y="21"/>
                    </a:cubicBezTo>
                    <a:cubicBezTo>
                      <a:pt x="10" y="171"/>
                      <a:pt x="10" y="171"/>
                      <a:pt x="10" y="171"/>
                    </a:cubicBezTo>
                    <a:cubicBezTo>
                      <a:pt x="4" y="171"/>
                      <a:pt x="0" y="175"/>
                      <a:pt x="0" y="181"/>
                    </a:cubicBezTo>
                    <a:cubicBezTo>
                      <a:pt x="0" y="187"/>
                      <a:pt x="4" y="192"/>
                      <a:pt x="10" y="192"/>
                    </a:cubicBezTo>
                    <a:cubicBezTo>
                      <a:pt x="21" y="192"/>
                      <a:pt x="21" y="192"/>
                      <a:pt x="21" y="192"/>
                    </a:cubicBezTo>
                    <a:cubicBezTo>
                      <a:pt x="27" y="192"/>
                      <a:pt x="32" y="187"/>
                      <a:pt x="32" y="181"/>
                    </a:cubicBezTo>
                    <a:cubicBezTo>
                      <a:pt x="32" y="171"/>
                      <a:pt x="32" y="171"/>
                      <a:pt x="32" y="171"/>
                    </a:cubicBezTo>
                    <a:cubicBezTo>
                      <a:pt x="47" y="171"/>
                      <a:pt x="47" y="171"/>
                      <a:pt x="47" y="171"/>
                    </a:cubicBezTo>
                    <a:cubicBezTo>
                      <a:pt x="76" y="219"/>
                      <a:pt x="76" y="219"/>
                      <a:pt x="76" y="219"/>
                    </a:cubicBezTo>
                    <a:cubicBezTo>
                      <a:pt x="82" y="230"/>
                      <a:pt x="94" y="236"/>
                      <a:pt x="106" y="236"/>
                    </a:cubicBezTo>
                    <a:cubicBezTo>
                      <a:pt x="111" y="236"/>
                      <a:pt x="116" y="235"/>
                      <a:pt x="121" y="232"/>
                    </a:cubicBezTo>
                    <a:cubicBezTo>
                      <a:pt x="125" y="230"/>
                      <a:pt x="128" y="227"/>
                      <a:pt x="130" y="225"/>
                    </a:cubicBezTo>
                    <a:cubicBezTo>
                      <a:pt x="136" y="231"/>
                      <a:pt x="145" y="235"/>
                      <a:pt x="154" y="235"/>
                    </a:cubicBezTo>
                    <a:cubicBezTo>
                      <a:pt x="160" y="235"/>
                      <a:pt x="165" y="233"/>
                      <a:pt x="171" y="230"/>
                    </a:cubicBezTo>
                    <a:cubicBezTo>
                      <a:pt x="175" y="228"/>
                      <a:pt x="178" y="225"/>
                      <a:pt x="181" y="221"/>
                    </a:cubicBezTo>
                    <a:cubicBezTo>
                      <a:pt x="187" y="228"/>
                      <a:pt x="196" y="232"/>
                      <a:pt x="205" y="232"/>
                    </a:cubicBezTo>
                    <a:cubicBezTo>
                      <a:pt x="211" y="232"/>
                      <a:pt x="217" y="231"/>
                      <a:pt x="222" y="227"/>
                    </a:cubicBezTo>
                    <a:cubicBezTo>
                      <a:pt x="229" y="223"/>
                      <a:pt x="234" y="216"/>
                      <a:pt x="236" y="209"/>
                    </a:cubicBezTo>
                    <a:cubicBezTo>
                      <a:pt x="238" y="209"/>
                      <a:pt x="240" y="210"/>
                      <a:pt x="242" y="210"/>
                    </a:cubicBezTo>
                    <a:cubicBezTo>
                      <a:pt x="248" y="210"/>
                      <a:pt x="254" y="208"/>
                      <a:pt x="259" y="205"/>
                    </a:cubicBezTo>
                    <a:cubicBezTo>
                      <a:pt x="267" y="201"/>
                      <a:pt x="272" y="193"/>
                      <a:pt x="275" y="185"/>
                    </a:cubicBezTo>
                    <a:cubicBezTo>
                      <a:pt x="276" y="180"/>
                      <a:pt x="276" y="175"/>
                      <a:pt x="275" y="171"/>
                    </a:cubicBezTo>
                    <a:cubicBezTo>
                      <a:pt x="288" y="171"/>
                      <a:pt x="288" y="171"/>
                      <a:pt x="288" y="171"/>
                    </a:cubicBezTo>
                    <a:cubicBezTo>
                      <a:pt x="288" y="181"/>
                      <a:pt x="288" y="181"/>
                      <a:pt x="288" y="181"/>
                    </a:cubicBezTo>
                    <a:cubicBezTo>
                      <a:pt x="288" y="187"/>
                      <a:pt x="292" y="192"/>
                      <a:pt x="298" y="192"/>
                    </a:cubicBezTo>
                    <a:cubicBezTo>
                      <a:pt x="309" y="192"/>
                      <a:pt x="309" y="192"/>
                      <a:pt x="309" y="192"/>
                    </a:cubicBezTo>
                    <a:cubicBezTo>
                      <a:pt x="315" y="192"/>
                      <a:pt x="320" y="187"/>
                      <a:pt x="320" y="181"/>
                    </a:cubicBezTo>
                    <a:cubicBezTo>
                      <a:pt x="320" y="175"/>
                      <a:pt x="315" y="171"/>
                      <a:pt x="309" y="171"/>
                    </a:cubicBezTo>
                    <a:close/>
                    <a:moveTo>
                      <a:pt x="254" y="179"/>
                    </a:moveTo>
                    <a:cubicBezTo>
                      <a:pt x="253" y="183"/>
                      <a:pt x="251" y="185"/>
                      <a:pt x="248" y="187"/>
                    </a:cubicBezTo>
                    <a:cubicBezTo>
                      <a:pt x="246" y="188"/>
                      <a:pt x="242" y="189"/>
                      <a:pt x="239" y="188"/>
                    </a:cubicBezTo>
                    <a:cubicBezTo>
                      <a:pt x="236" y="187"/>
                      <a:pt x="234" y="185"/>
                      <a:pt x="232" y="183"/>
                    </a:cubicBezTo>
                    <a:cubicBezTo>
                      <a:pt x="232" y="183"/>
                      <a:pt x="232" y="183"/>
                      <a:pt x="232" y="183"/>
                    </a:cubicBezTo>
                    <a:cubicBezTo>
                      <a:pt x="232" y="183"/>
                      <a:pt x="232" y="183"/>
                      <a:pt x="232" y="182"/>
                    </a:cubicBezTo>
                    <a:cubicBezTo>
                      <a:pt x="198" y="125"/>
                      <a:pt x="198" y="125"/>
                      <a:pt x="198" y="125"/>
                    </a:cubicBezTo>
                    <a:cubicBezTo>
                      <a:pt x="195" y="119"/>
                      <a:pt x="188" y="118"/>
                      <a:pt x="183" y="121"/>
                    </a:cubicBezTo>
                    <a:cubicBezTo>
                      <a:pt x="178" y="124"/>
                      <a:pt x="176" y="130"/>
                      <a:pt x="179" y="135"/>
                    </a:cubicBezTo>
                    <a:cubicBezTo>
                      <a:pt x="214" y="194"/>
                      <a:pt x="214" y="194"/>
                      <a:pt x="214" y="194"/>
                    </a:cubicBezTo>
                    <a:cubicBezTo>
                      <a:pt x="214" y="194"/>
                      <a:pt x="214" y="194"/>
                      <a:pt x="214" y="194"/>
                    </a:cubicBezTo>
                    <a:cubicBezTo>
                      <a:pt x="217" y="199"/>
                      <a:pt x="217" y="206"/>
                      <a:pt x="211" y="209"/>
                    </a:cubicBezTo>
                    <a:cubicBezTo>
                      <a:pt x="205" y="212"/>
                      <a:pt x="198" y="210"/>
                      <a:pt x="194" y="204"/>
                    </a:cubicBezTo>
                    <a:cubicBezTo>
                      <a:pt x="162" y="151"/>
                      <a:pt x="162" y="151"/>
                      <a:pt x="162" y="151"/>
                    </a:cubicBezTo>
                    <a:cubicBezTo>
                      <a:pt x="159" y="146"/>
                      <a:pt x="153" y="144"/>
                      <a:pt x="147" y="147"/>
                    </a:cubicBezTo>
                    <a:cubicBezTo>
                      <a:pt x="142" y="150"/>
                      <a:pt x="141" y="157"/>
                      <a:pt x="144" y="162"/>
                    </a:cubicBezTo>
                    <a:cubicBezTo>
                      <a:pt x="164" y="196"/>
                      <a:pt x="164" y="196"/>
                      <a:pt x="164" y="196"/>
                    </a:cubicBezTo>
                    <a:cubicBezTo>
                      <a:pt x="166" y="198"/>
                      <a:pt x="166" y="201"/>
                      <a:pt x="165" y="204"/>
                    </a:cubicBezTo>
                    <a:cubicBezTo>
                      <a:pt x="165" y="207"/>
                      <a:pt x="163" y="210"/>
                      <a:pt x="160" y="212"/>
                    </a:cubicBezTo>
                    <a:cubicBezTo>
                      <a:pt x="154" y="215"/>
                      <a:pt x="147" y="213"/>
                      <a:pt x="143" y="208"/>
                    </a:cubicBezTo>
                    <a:cubicBezTo>
                      <a:pt x="143" y="208"/>
                      <a:pt x="143" y="208"/>
                      <a:pt x="143" y="208"/>
                    </a:cubicBezTo>
                    <a:cubicBezTo>
                      <a:pt x="132" y="188"/>
                      <a:pt x="132" y="188"/>
                      <a:pt x="132" y="188"/>
                    </a:cubicBezTo>
                    <a:cubicBezTo>
                      <a:pt x="132" y="188"/>
                      <a:pt x="132" y="188"/>
                      <a:pt x="132" y="188"/>
                    </a:cubicBezTo>
                    <a:cubicBezTo>
                      <a:pt x="132" y="188"/>
                      <a:pt x="132" y="188"/>
                      <a:pt x="132" y="188"/>
                    </a:cubicBezTo>
                    <a:cubicBezTo>
                      <a:pt x="124" y="176"/>
                      <a:pt x="124" y="176"/>
                      <a:pt x="124" y="176"/>
                    </a:cubicBezTo>
                    <a:cubicBezTo>
                      <a:pt x="121" y="171"/>
                      <a:pt x="114" y="170"/>
                      <a:pt x="110" y="173"/>
                    </a:cubicBezTo>
                    <a:cubicBezTo>
                      <a:pt x="105" y="176"/>
                      <a:pt x="103" y="183"/>
                      <a:pt x="106" y="188"/>
                    </a:cubicBezTo>
                    <a:cubicBezTo>
                      <a:pt x="114" y="199"/>
                      <a:pt x="114" y="199"/>
                      <a:pt x="114" y="199"/>
                    </a:cubicBezTo>
                    <a:cubicBezTo>
                      <a:pt x="115" y="201"/>
                      <a:pt x="118" y="209"/>
                      <a:pt x="111" y="214"/>
                    </a:cubicBezTo>
                    <a:cubicBezTo>
                      <a:pt x="105" y="217"/>
                      <a:pt x="97" y="213"/>
                      <a:pt x="94" y="208"/>
                    </a:cubicBezTo>
                    <a:cubicBezTo>
                      <a:pt x="62" y="155"/>
                      <a:pt x="62" y="155"/>
                      <a:pt x="62" y="155"/>
                    </a:cubicBezTo>
                    <a:cubicBezTo>
                      <a:pt x="60" y="151"/>
                      <a:pt x="57" y="149"/>
                      <a:pt x="53" y="149"/>
                    </a:cubicBezTo>
                    <a:cubicBezTo>
                      <a:pt x="32" y="149"/>
                      <a:pt x="32" y="149"/>
                      <a:pt x="32" y="149"/>
                    </a:cubicBezTo>
                    <a:cubicBezTo>
                      <a:pt x="32" y="53"/>
                      <a:pt x="32" y="53"/>
                      <a:pt x="32" y="53"/>
                    </a:cubicBezTo>
                    <a:cubicBezTo>
                      <a:pt x="88" y="53"/>
                      <a:pt x="88" y="53"/>
                      <a:pt x="88" y="53"/>
                    </a:cubicBezTo>
                    <a:cubicBezTo>
                      <a:pt x="80" y="58"/>
                      <a:pt x="80" y="58"/>
                      <a:pt x="80" y="58"/>
                    </a:cubicBezTo>
                    <a:cubicBezTo>
                      <a:pt x="70" y="64"/>
                      <a:pt x="64" y="74"/>
                      <a:pt x="64" y="85"/>
                    </a:cubicBezTo>
                    <a:cubicBezTo>
                      <a:pt x="64" y="95"/>
                      <a:pt x="68" y="105"/>
                      <a:pt x="74" y="111"/>
                    </a:cubicBezTo>
                    <a:cubicBezTo>
                      <a:pt x="81" y="116"/>
                      <a:pt x="89" y="118"/>
                      <a:pt x="97" y="117"/>
                    </a:cubicBezTo>
                    <a:cubicBezTo>
                      <a:pt x="211" y="98"/>
                      <a:pt x="211" y="98"/>
                      <a:pt x="211" y="98"/>
                    </a:cubicBezTo>
                    <a:cubicBezTo>
                      <a:pt x="253" y="170"/>
                      <a:pt x="253" y="170"/>
                      <a:pt x="253" y="170"/>
                    </a:cubicBezTo>
                    <a:cubicBezTo>
                      <a:pt x="254" y="173"/>
                      <a:pt x="255" y="176"/>
                      <a:pt x="254" y="179"/>
                    </a:cubicBezTo>
                    <a:close/>
                    <a:moveTo>
                      <a:pt x="288" y="149"/>
                    </a:moveTo>
                    <a:cubicBezTo>
                      <a:pt x="266" y="149"/>
                      <a:pt x="266" y="149"/>
                      <a:pt x="266" y="149"/>
                    </a:cubicBezTo>
                    <a:cubicBezTo>
                      <a:pt x="266" y="149"/>
                      <a:pt x="266" y="150"/>
                      <a:pt x="265" y="150"/>
                    </a:cubicBezTo>
                    <a:cubicBezTo>
                      <a:pt x="226" y="81"/>
                      <a:pt x="226" y="81"/>
                      <a:pt x="226" y="81"/>
                    </a:cubicBezTo>
                    <a:cubicBezTo>
                      <a:pt x="224" y="77"/>
                      <a:pt x="220" y="75"/>
                      <a:pt x="215" y="76"/>
                    </a:cubicBezTo>
                    <a:cubicBezTo>
                      <a:pt x="94" y="96"/>
                      <a:pt x="94" y="96"/>
                      <a:pt x="94" y="96"/>
                    </a:cubicBezTo>
                    <a:cubicBezTo>
                      <a:pt x="91" y="97"/>
                      <a:pt x="89" y="96"/>
                      <a:pt x="88" y="95"/>
                    </a:cubicBezTo>
                    <a:cubicBezTo>
                      <a:pt x="86" y="93"/>
                      <a:pt x="85" y="89"/>
                      <a:pt x="85" y="85"/>
                    </a:cubicBezTo>
                    <a:cubicBezTo>
                      <a:pt x="85" y="80"/>
                      <a:pt x="88" y="78"/>
                      <a:pt x="90" y="77"/>
                    </a:cubicBezTo>
                    <a:cubicBezTo>
                      <a:pt x="172" y="33"/>
                      <a:pt x="172" y="33"/>
                      <a:pt x="172" y="33"/>
                    </a:cubicBezTo>
                    <a:cubicBezTo>
                      <a:pt x="242" y="53"/>
                      <a:pt x="242" y="53"/>
                      <a:pt x="242" y="53"/>
                    </a:cubicBezTo>
                    <a:cubicBezTo>
                      <a:pt x="243" y="53"/>
                      <a:pt x="244" y="53"/>
                      <a:pt x="245" y="53"/>
                    </a:cubicBezTo>
                    <a:cubicBezTo>
                      <a:pt x="288" y="53"/>
                      <a:pt x="288" y="53"/>
                      <a:pt x="288" y="53"/>
                    </a:cubicBezTo>
                    <a:lnTo>
                      <a:pt x="288" y="14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grpSp>
      </p:grpSp>
      <p:grpSp>
        <p:nvGrpSpPr>
          <p:cNvPr id="6" name="Group 5">
            <a:extLst>
              <a:ext uri="{FF2B5EF4-FFF2-40B4-BE49-F238E27FC236}">
                <a16:creationId xmlns:a16="http://schemas.microsoft.com/office/drawing/2014/main" id="{A51A01D1-5665-4488-8287-8D1DCCC95C8D}"/>
              </a:ext>
            </a:extLst>
          </p:cNvPr>
          <p:cNvGrpSpPr/>
          <p:nvPr/>
        </p:nvGrpSpPr>
        <p:grpSpPr>
          <a:xfrm>
            <a:off x="398591" y="4805406"/>
            <a:ext cx="8492374" cy="746358"/>
            <a:chOff x="299201" y="4825138"/>
            <a:chExt cx="8492374" cy="746358"/>
          </a:xfrm>
        </p:grpSpPr>
        <p:sp>
          <p:nvSpPr>
            <p:cNvPr id="55" name="Rectangle 54">
              <a:extLst>
                <a:ext uri="{FF2B5EF4-FFF2-40B4-BE49-F238E27FC236}">
                  <a16:creationId xmlns:a16="http://schemas.microsoft.com/office/drawing/2014/main" id="{A54E2B96-FE4D-4720-97DB-38F2593AAE46}"/>
                </a:ext>
              </a:extLst>
            </p:cNvPr>
            <p:cNvSpPr/>
            <p:nvPr/>
          </p:nvSpPr>
          <p:spPr>
            <a:xfrm>
              <a:off x="1054552" y="4825138"/>
              <a:ext cx="7737023" cy="746358"/>
            </a:xfrm>
            <a:prstGeom prst="rect">
              <a:avLst/>
            </a:prstGeom>
          </p:spPr>
          <p:txBody>
            <a:bodyPr wrap="square">
              <a:spAutoFit/>
            </a:bodyPr>
            <a:lstStyle/>
            <a:p>
              <a:pPr marL="0" marR="0" lvl="1" indent="0" algn="l" defTabSz="914400" rtl="0" eaLnBrk="1" fontAlgn="auto" latinLnBrk="0" hangingPunct="1">
                <a:lnSpc>
                  <a:spcPct val="100000"/>
                </a:lnSpc>
                <a:spcBef>
                  <a:spcPts val="600"/>
                </a:spcBef>
                <a:spcAft>
                  <a:spcPts val="0"/>
                </a:spcAft>
                <a:buClrTx/>
                <a:buSzPct val="100000"/>
                <a:buFontTx/>
                <a:buNone/>
                <a:tabLst/>
                <a:defRPr/>
              </a:pPr>
              <a:r>
                <a:rPr kumimoji="0" lang="en-US" sz="1250" b="1" i="0" u="none" strike="noStrike" kern="1200" cap="none" spc="0" normalizeH="0" baseline="0" noProof="0" dirty="0">
                  <a:ln>
                    <a:noFill/>
                  </a:ln>
                  <a:solidFill>
                    <a:srgbClr val="C4D600"/>
                  </a:solidFill>
                  <a:effectLst/>
                  <a:uLnTx/>
                  <a:uFillTx/>
                  <a:latin typeface="+mj-lt"/>
                  <a:ea typeface="Open Sans" panose="020B0606030504020204" pitchFamily="34" charset="0"/>
                  <a:cs typeface="Open Sans" panose="020B0606030504020204" pitchFamily="34" charset="0"/>
                </a:rPr>
                <a:t>Government Policy</a:t>
              </a:r>
            </a:p>
            <a:p>
              <a:pPr marL="0" lvl="1" defTabSz="914400">
                <a:spcBef>
                  <a:spcPts val="600"/>
                </a:spcBef>
                <a:buSzPct val="100000"/>
                <a:defRPr/>
              </a:pPr>
              <a:r>
                <a:rPr lang="en-US" sz="1250" dirty="0">
                  <a:solidFill>
                    <a:srgbClr val="000000"/>
                  </a:solidFill>
                  <a:latin typeface="+mj-lt"/>
                  <a:ea typeface="Open Sans" panose="020B0606030504020204" pitchFamily="34" charset="0"/>
                  <a:cs typeface="Open Sans" panose="020B0606030504020204" pitchFamily="34" charset="0"/>
                </a:rPr>
                <a:t>Policy at local, national, and international levels is an overarching influence. </a:t>
              </a:r>
              <a:r>
                <a:rPr lang="en-US" sz="1250" b="1" dirty="0">
                  <a:solidFill>
                    <a:srgbClr val="000000"/>
                  </a:solidFill>
                  <a:latin typeface="+mj-lt"/>
                  <a:ea typeface="Open Sans" panose="020B0606030504020204" pitchFamily="34" charset="0"/>
                  <a:cs typeface="Open Sans" panose="020B0606030504020204" pitchFamily="34" charset="0"/>
                </a:rPr>
                <a:t>Policy can impact each of the fundamental factors </a:t>
              </a:r>
              <a:r>
                <a:rPr lang="en-US" sz="1250" dirty="0">
                  <a:solidFill>
                    <a:srgbClr val="000000"/>
                  </a:solidFill>
                  <a:latin typeface="+mj-lt"/>
                  <a:ea typeface="Open Sans" panose="020B0606030504020204" pitchFamily="34" charset="0"/>
                  <a:cs typeface="Open Sans" panose="020B0606030504020204" pitchFamily="34" charset="0"/>
                </a:rPr>
                <a:t>that shape oil and natural gas production trends.</a:t>
              </a:r>
              <a:endParaRPr kumimoji="0" lang="en-US" sz="1250"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endParaRPr>
            </a:p>
          </p:txBody>
        </p:sp>
        <p:grpSp>
          <p:nvGrpSpPr>
            <p:cNvPr id="69" name="Financial_Border_13">
              <a:extLst>
                <a:ext uri="{FF2B5EF4-FFF2-40B4-BE49-F238E27FC236}">
                  <a16:creationId xmlns:a16="http://schemas.microsoft.com/office/drawing/2014/main" id="{B30ABABB-48DB-4D7D-ACD4-4E3C373C73A4}"/>
                </a:ext>
              </a:extLst>
            </p:cNvPr>
            <p:cNvGrpSpPr>
              <a:grpSpLocks noChangeAspect="1"/>
            </p:cNvGrpSpPr>
            <p:nvPr/>
          </p:nvGrpSpPr>
          <p:grpSpPr bwMode="auto">
            <a:xfrm>
              <a:off x="299201" y="4848544"/>
              <a:ext cx="635000" cy="635000"/>
              <a:chOff x="4873" y="3698"/>
              <a:chExt cx="340" cy="340"/>
            </a:xfrm>
            <a:solidFill>
              <a:srgbClr val="C4D600"/>
            </a:solidFill>
          </p:grpSpPr>
          <p:sp>
            <p:nvSpPr>
              <p:cNvPr id="70" name="Freeform 80">
                <a:extLst>
                  <a:ext uri="{FF2B5EF4-FFF2-40B4-BE49-F238E27FC236}">
                    <a16:creationId xmlns:a16="http://schemas.microsoft.com/office/drawing/2014/main" id="{633D7B51-C41B-42D5-8CE5-502CDAF1870D}"/>
                  </a:ext>
                </a:extLst>
              </p:cNvPr>
              <p:cNvSpPr>
                <a:spLocks noEditPoints="1"/>
              </p:cNvSpPr>
              <p:nvPr/>
            </p:nvSpPr>
            <p:spPr bwMode="auto">
              <a:xfrm>
                <a:off x="4873" y="3698"/>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sp>
            <p:nvSpPr>
              <p:cNvPr id="71" name="Freeform 81">
                <a:extLst>
                  <a:ext uri="{FF2B5EF4-FFF2-40B4-BE49-F238E27FC236}">
                    <a16:creationId xmlns:a16="http://schemas.microsoft.com/office/drawing/2014/main" id="{2DFD2A1C-1C6C-4587-8DB8-0B73710FEB23}"/>
                  </a:ext>
                </a:extLst>
              </p:cNvPr>
              <p:cNvSpPr>
                <a:spLocks noEditPoints="1"/>
              </p:cNvSpPr>
              <p:nvPr/>
            </p:nvSpPr>
            <p:spPr bwMode="auto">
              <a:xfrm>
                <a:off x="4937" y="3762"/>
                <a:ext cx="212" cy="184"/>
              </a:xfrm>
              <a:custGeom>
                <a:avLst/>
                <a:gdLst>
                  <a:gd name="T0" fmla="*/ 297 w 320"/>
                  <a:gd name="T1" fmla="*/ 181 h 277"/>
                  <a:gd name="T2" fmla="*/ 192 w 320"/>
                  <a:gd name="T3" fmla="*/ 32 h 277"/>
                  <a:gd name="T4" fmla="*/ 170 w 320"/>
                  <a:gd name="T5" fmla="*/ 21 h 277"/>
                  <a:gd name="T6" fmla="*/ 160 w 320"/>
                  <a:gd name="T7" fmla="*/ 0 h 277"/>
                  <a:gd name="T8" fmla="*/ 149 w 320"/>
                  <a:gd name="T9" fmla="*/ 21 h 277"/>
                  <a:gd name="T10" fmla="*/ 128 w 320"/>
                  <a:gd name="T11" fmla="*/ 32 h 277"/>
                  <a:gd name="T12" fmla="*/ 23 w 320"/>
                  <a:gd name="T13" fmla="*/ 181 h 277"/>
                  <a:gd name="T14" fmla="*/ 0 w 320"/>
                  <a:gd name="T15" fmla="*/ 192 h 277"/>
                  <a:gd name="T16" fmla="*/ 10 w 320"/>
                  <a:gd name="T17" fmla="*/ 277 h 277"/>
                  <a:gd name="T18" fmla="*/ 21 w 320"/>
                  <a:gd name="T19" fmla="*/ 202 h 277"/>
                  <a:gd name="T20" fmla="*/ 298 w 320"/>
                  <a:gd name="T21" fmla="*/ 266 h 277"/>
                  <a:gd name="T22" fmla="*/ 320 w 320"/>
                  <a:gd name="T23" fmla="*/ 266 h 277"/>
                  <a:gd name="T24" fmla="*/ 309 w 320"/>
                  <a:gd name="T25" fmla="*/ 181 h 277"/>
                  <a:gd name="T26" fmla="*/ 170 w 320"/>
                  <a:gd name="T27" fmla="*/ 42 h 277"/>
                  <a:gd name="T28" fmla="*/ 160 w 320"/>
                  <a:gd name="T29" fmla="*/ 64 h 277"/>
                  <a:gd name="T30" fmla="*/ 149 w 320"/>
                  <a:gd name="T31" fmla="*/ 42 h 277"/>
                  <a:gd name="T32" fmla="*/ 140 w 320"/>
                  <a:gd name="T33" fmla="*/ 87 h 277"/>
                  <a:gd name="T34" fmla="*/ 160 w 320"/>
                  <a:gd name="T35" fmla="*/ 85 h 277"/>
                  <a:gd name="T36" fmla="*/ 179 w 320"/>
                  <a:gd name="T37" fmla="*/ 87 h 277"/>
                  <a:gd name="T38" fmla="*/ 44 w 320"/>
                  <a:gd name="T39" fmla="*/ 181 h 277"/>
                  <a:gd name="T40" fmla="*/ 106 w 320"/>
                  <a:gd name="T41" fmla="*/ 266 h 277"/>
                  <a:gd name="T42" fmla="*/ 85 w 320"/>
                  <a:gd name="T43" fmla="*/ 266 h 277"/>
                  <a:gd name="T44" fmla="*/ 96 w 320"/>
                  <a:gd name="T45" fmla="*/ 224 h 277"/>
                  <a:gd name="T46" fmla="*/ 64 w 320"/>
                  <a:gd name="T47" fmla="*/ 234 h 277"/>
                  <a:gd name="T48" fmla="*/ 53 w 320"/>
                  <a:gd name="T49" fmla="*/ 277 h 277"/>
                  <a:gd name="T50" fmla="*/ 42 w 320"/>
                  <a:gd name="T51" fmla="*/ 234 h 277"/>
                  <a:gd name="T52" fmla="*/ 64 w 320"/>
                  <a:gd name="T53" fmla="*/ 234 h 277"/>
                  <a:gd name="T54" fmla="*/ 192 w 320"/>
                  <a:gd name="T55" fmla="*/ 266 h 277"/>
                  <a:gd name="T56" fmla="*/ 170 w 320"/>
                  <a:gd name="T57" fmla="*/ 266 h 277"/>
                  <a:gd name="T58" fmla="*/ 181 w 320"/>
                  <a:gd name="T59" fmla="*/ 224 h 277"/>
                  <a:gd name="T60" fmla="*/ 149 w 320"/>
                  <a:gd name="T61" fmla="*/ 234 h 277"/>
                  <a:gd name="T62" fmla="*/ 138 w 320"/>
                  <a:gd name="T63" fmla="*/ 277 h 277"/>
                  <a:gd name="T64" fmla="*/ 128 w 320"/>
                  <a:gd name="T65" fmla="*/ 234 h 277"/>
                  <a:gd name="T66" fmla="*/ 149 w 320"/>
                  <a:gd name="T67" fmla="*/ 234 h 277"/>
                  <a:gd name="T68" fmla="*/ 277 w 320"/>
                  <a:gd name="T69" fmla="*/ 266 h 277"/>
                  <a:gd name="T70" fmla="*/ 256 w 320"/>
                  <a:gd name="T71" fmla="*/ 266 h 277"/>
                  <a:gd name="T72" fmla="*/ 266 w 320"/>
                  <a:gd name="T73" fmla="*/ 224 h 277"/>
                  <a:gd name="T74" fmla="*/ 234 w 320"/>
                  <a:gd name="T75" fmla="*/ 234 h 277"/>
                  <a:gd name="T76" fmla="*/ 224 w 320"/>
                  <a:gd name="T77" fmla="*/ 277 h 277"/>
                  <a:gd name="T78" fmla="*/ 213 w 320"/>
                  <a:gd name="T79" fmla="*/ 234 h 277"/>
                  <a:gd name="T80" fmla="*/ 234 w 320"/>
                  <a:gd name="T81" fmla="*/ 23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0" h="277">
                    <a:moveTo>
                      <a:pt x="309" y="181"/>
                    </a:moveTo>
                    <a:cubicBezTo>
                      <a:pt x="297" y="181"/>
                      <a:pt x="297" y="181"/>
                      <a:pt x="297" y="181"/>
                    </a:cubicBezTo>
                    <a:cubicBezTo>
                      <a:pt x="288" y="125"/>
                      <a:pt x="246" y="81"/>
                      <a:pt x="192" y="68"/>
                    </a:cubicBezTo>
                    <a:cubicBezTo>
                      <a:pt x="192" y="32"/>
                      <a:pt x="192" y="32"/>
                      <a:pt x="192" y="32"/>
                    </a:cubicBezTo>
                    <a:cubicBezTo>
                      <a:pt x="192" y="26"/>
                      <a:pt x="187" y="21"/>
                      <a:pt x="181" y="21"/>
                    </a:cubicBezTo>
                    <a:cubicBezTo>
                      <a:pt x="170" y="21"/>
                      <a:pt x="170" y="21"/>
                      <a:pt x="170" y="21"/>
                    </a:cubicBezTo>
                    <a:cubicBezTo>
                      <a:pt x="170" y="10"/>
                      <a:pt x="170" y="10"/>
                      <a:pt x="170" y="10"/>
                    </a:cubicBezTo>
                    <a:cubicBezTo>
                      <a:pt x="170" y="4"/>
                      <a:pt x="166" y="0"/>
                      <a:pt x="160" y="0"/>
                    </a:cubicBezTo>
                    <a:cubicBezTo>
                      <a:pt x="154" y="0"/>
                      <a:pt x="149" y="4"/>
                      <a:pt x="149" y="10"/>
                    </a:cubicBezTo>
                    <a:cubicBezTo>
                      <a:pt x="149" y="21"/>
                      <a:pt x="149" y="21"/>
                      <a:pt x="149" y="21"/>
                    </a:cubicBezTo>
                    <a:cubicBezTo>
                      <a:pt x="138" y="21"/>
                      <a:pt x="138" y="21"/>
                      <a:pt x="138" y="21"/>
                    </a:cubicBezTo>
                    <a:cubicBezTo>
                      <a:pt x="132" y="21"/>
                      <a:pt x="128" y="26"/>
                      <a:pt x="128" y="32"/>
                    </a:cubicBezTo>
                    <a:cubicBezTo>
                      <a:pt x="128" y="68"/>
                      <a:pt x="128" y="68"/>
                      <a:pt x="128" y="68"/>
                    </a:cubicBezTo>
                    <a:cubicBezTo>
                      <a:pt x="73" y="81"/>
                      <a:pt x="31" y="125"/>
                      <a:pt x="23" y="181"/>
                    </a:cubicBezTo>
                    <a:cubicBezTo>
                      <a:pt x="10" y="181"/>
                      <a:pt x="10" y="181"/>
                      <a:pt x="10" y="181"/>
                    </a:cubicBezTo>
                    <a:cubicBezTo>
                      <a:pt x="4" y="181"/>
                      <a:pt x="0" y="186"/>
                      <a:pt x="0" y="192"/>
                    </a:cubicBezTo>
                    <a:cubicBezTo>
                      <a:pt x="0" y="266"/>
                      <a:pt x="0" y="266"/>
                      <a:pt x="0" y="266"/>
                    </a:cubicBezTo>
                    <a:cubicBezTo>
                      <a:pt x="0" y="272"/>
                      <a:pt x="4" y="277"/>
                      <a:pt x="10" y="277"/>
                    </a:cubicBezTo>
                    <a:cubicBezTo>
                      <a:pt x="16" y="277"/>
                      <a:pt x="21" y="272"/>
                      <a:pt x="21" y="266"/>
                    </a:cubicBezTo>
                    <a:cubicBezTo>
                      <a:pt x="21" y="202"/>
                      <a:pt x="21" y="202"/>
                      <a:pt x="21" y="202"/>
                    </a:cubicBezTo>
                    <a:cubicBezTo>
                      <a:pt x="298" y="202"/>
                      <a:pt x="298" y="202"/>
                      <a:pt x="298" y="202"/>
                    </a:cubicBezTo>
                    <a:cubicBezTo>
                      <a:pt x="298" y="266"/>
                      <a:pt x="298" y="266"/>
                      <a:pt x="298" y="266"/>
                    </a:cubicBezTo>
                    <a:cubicBezTo>
                      <a:pt x="298" y="272"/>
                      <a:pt x="303" y="277"/>
                      <a:pt x="309" y="277"/>
                    </a:cubicBezTo>
                    <a:cubicBezTo>
                      <a:pt x="315" y="277"/>
                      <a:pt x="320" y="272"/>
                      <a:pt x="320" y="266"/>
                    </a:cubicBezTo>
                    <a:cubicBezTo>
                      <a:pt x="320" y="192"/>
                      <a:pt x="320" y="192"/>
                      <a:pt x="320" y="192"/>
                    </a:cubicBezTo>
                    <a:cubicBezTo>
                      <a:pt x="320" y="186"/>
                      <a:pt x="315" y="181"/>
                      <a:pt x="309" y="181"/>
                    </a:cubicBezTo>
                    <a:close/>
                    <a:moveTo>
                      <a:pt x="149" y="42"/>
                    </a:moveTo>
                    <a:cubicBezTo>
                      <a:pt x="170" y="42"/>
                      <a:pt x="170" y="42"/>
                      <a:pt x="170" y="42"/>
                    </a:cubicBezTo>
                    <a:cubicBezTo>
                      <a:pt x="170" y="64"/>
                      <a:pt x="170" y="64"/>
                      <a:pt x="170" y="64"/>
                    </a:cubicBezTo>
                    <a:cubicBezTo>
                      <a:pt x="170" y="64"/>
                      <a:pt x="164" y="64"/>
                      <a:pt x="160" y="64"/>
                    </a:cubicBezTo>
                    <a:cubicBezTo>
                      <a:pt x="155" y="64"/>
                      <a:pt x="149" y="64"/>
                      <a:pt x="149" y="64"/>
                    </a:cubicBezTo>
                    <a:lnTo>
                      <a:pt x="149" y="42"/>
                    </a:lnTo>
                    <a:close/>
                    <a:moveTo>
                      <a:pt x="44" y="181"/>
                    </a:moveTo>
                    <a:cubicBezTo>
                      <a:pt x="53" y="133"/>
                      <a:pt x="91" y="95"/>
                      <a:pt x="140" y="87"/>
                    </a:cubicBezTo>
                    <a:cubicBezTo>
                      <a:pt x="147" y="86"/>
                      <a:pt x="147" y="86"/>
                      <a:pt x="147" y="86"/>
                    </a:cubicBezTo>
                    <a:cubicBezTo>
                      <a:pt x="152" y="85"/>
                      <a:pt x="155" y="85"/>
                      <a:pt x="160" y="85"/>
                    </a:cubicBezTo>
                    <a:cubicBezTo>
                      <a:pt x="164" y="85"/>
                      <a:pt x="167" y="85"/>
                      <a:pt x="172" y="86"/>
                    </a:cubicBezTo>
                    <a:cubicBezTo>
                      <a:pt x="179" y="87"/>
                      <a:pt x="179" y="87"/>
                      <a:pt x="179" y="87"/>
                    </a:cubicBezTo>
                    <a:cubicBezTo>
                      <a:pt x="228" y="95"/>
                      <a:pt x="266" y="133"/>
                      <a:pt x="275" y="181"/>
                    </a:cubicBezTo>
                    <a:lnTo>
                      <a:pt x="44" y="181"/>
                    </a:lnTo>
                    <a:close/>
                    <a:moveTo>
                      <a:pt x="106" y="234"/>
                    </a:moveTo>
                    <a:cubicBezTo>
                      <a:pt x="106" y="266"/>
                      <a:pt x="106" y="266"/>
                      <a:pt x="106" y="266"/>
                    </a:cubicBezTo>
                    <a:cubicBezTo>
                      <a:pt x="106" y="272"/>
                      <a:pt x="102" y="277"/>
                      <a:pt x="96" y="277"/>
                    </a:cubicBezTo>
                    <a:cubicBezTo>
                      <a:pt x="90" y="277"/>
                      <a:pt x="85" y="272"/>
                      <a:pt x="85" y="266"/>
                    </a:cubicBezTo>
                    <a:cubicBezTo>
                      <a:pt x="85" y="234"/>
                      <a:pt x="85" y="234"/>
                      <a:pt x="85" y="234"/>
                    </a:cubicBezTo>
                    <a:cubicBezTo>
                      <a:pt x="85" y="228"/>
                      <a:pt x="90" y="224"/>
                      <a:pt x="96" y="224"/>
                    </a:cubicBezTo>
                    <a:cubicBezTo>
                      <a:pt x="102" y="224"/>
                      <a:pt x="106" y="228"/>
                      <a:pt x="106" y="234"/>
                    </a:cubicBezTo>
                    <a:close/>
                    <a:moveTo>
                      <a:pt x="64" y="234"/>
                    </a:moveTo>
                    <a:cubicBezTo>
                      <a:pt x="64" y="266"/>
                      <a:pt x="64" y="266"/>
                      <a:pt x="64" y="266"/>
                    </a:cubicBezTo>
                    <a:cubicBezTo>
                      <a:pt x="64" y="272"/>
                      <a:pt x="59" y="277"/>
                      <a:pt x="53" y="277"/>
                    </a:cubicBezTo>
                    <a:cubicBezTo>
                      <a:pt x="47" y="277"/>
                      <a:pt x="42" y="272"/>
                      <a:pt x="42" y="266"/>
                    </a:cubicBezTo>
                    <a:cubicBezTo>
                      <a:pt x="42" y="234"/>
                      <a:pt x="42" y="234"/>
                      <a:pt x="42" y="234"/>
                    </a:cubicBezTo>
                    <a:cubicBezTo>
                      <a:pt x="42" y="228"/>
                      <a:pt x="47" y="224"/>
                      <a:pt x="53" y="224"/>
                    </a:cubicBezTo>
                    <a:cubicBezTo>
                      <a:pt x="59" y="224"/>
                      <a:pt x="64" y="228"/>
                      <a:pt x="64" y="234"/>
                    </a:cubicBezTo>
                    <a:close/>
                    <a:moveTo>
                      <a:pt x="192" y="234"/>
                    </a:moveTo>
                    <a:cubicBezTo>
                      <a:pt x="192" y="266"/>
                      <a:pt x="192" y="266"/>
                      <a:pt x="192" y="266"/>
                    </a:cubicBezTo>
                    <a:cubicBezTo>
                      <a:pt x="192" y="272"/>
                      <a:pt x="187" y="277"/>
                      <a:pt x="181" y="277"/>
                    </a:cubicBezTo>
                    <a:cubicBezTo>
                      <a:pt x="175" y="277"/>
                      <a:pt x="170" y="272"/>
                      <a:pt x="170" y="266"/>
                    </a:cubicBezTo>
                    <a:cubicBezTo>
                      <a:pt x="170" y="234"/>
                      <a:pt x="170" y="234"/>
                      <a:pt x="170" y="234"/>
                    </a:cubicBezTo>
                    <a:cubicBezTo>
                      <a:pt x="170" y="228"/>
                      <a:pt x="175" y="224"/>
                      <a:pt x="181" y="224"/>
                    </a:cubicBezTo>
                    <a:cubicBezTo>
                      <a:pt x="187" y="224"/>
                      <a:pt x="192" y="228"/>
                      <a:pt x="192" y="234"/>
                    </a:cubicBezTo>
                    <a:close/>
                    <a:moveTo>
                      <a:pt x="149" y="234"/>
                    </a:moveTo>
                    <a:cubicBezTo>
                      <a:pt x="149" y="266"/>
                      <a:pt x="149" y="266"/>
                      <a:pt x="149" y="266"/>
                    </a:cubicBezTo>
                    <a:cubicBezTo>
                      <a:pt x="149" y="272"/>
                      <a:pt x="144" y="277"/>
                      <a:pt x="138" y="277"/>
                    </a:cubicBezTo>
                    <a:cubicBezTo>
                      <a:pt x="132" y="277"/>
                      <a:pt x="128" y="272"/>
                      <a:pt x="128" y="266"/>
                    </a:cubicBezTo>
                    <a:cubicBezTo>
                      <a:pt x="128" y="234"/>
                      <a:pt x="128" y="234"/>
                      <a:pt x="128" y="234"/>
                    </a:cubicBezTo>
                    <a:cubicBezTo>
                      <a:pt x="128" y="228"/>
                      <a:pt x="132" y="224"/>
                      <a:pt x="138" y="224"/>
                    </a:cubicBezTo>
                    <a:cubicBezTo>
                      <a:pt x="144" y="224"/>
                      <a:pt x="149" y="228"/>
                      <a:pt x="149" y="234"/>
                    </a:cubicBezTo>
                    <a:close/>
                    <a:moveTo>
                      <a:pt x="277" y="234"/>
                    </a:moveTo>
                    <a:cubicBezTo>
                      <a:pt x="277" y="266"/>
                      <a:pt x="277" y="266"/>
                      <a:pt x="277" y="266"/>
                    </a:cubicBezTo>
                    <a:cubicBezTo>
                      <a:pt x="277" y="272"/>
                      <a:pt x="272" y="277"/>
                      <a:pt x="266" y="277"/>
                    </a:cubicBezTo>
                    <a:cubicBezTo>
                      <a:pt x="260" y="277"/>
                      <a:pt x="256" y="272"/>
                      <a:pt x="256" y="266"/>
                    </a:cubicBezTo>
                    <a:cubicBezTo>
                      <a:pt x="256" y="234"/>
                      <a:pt x="256" y="234"/>
                      <a:pt x="256" y="234"/>
                    </a:cubicBezTo>
                    <a:cubicBezTo>
                      <a:pt x="256" y="228"/>
                      <a:pt x="260" y="224"/>
                      <a:pt x="266" y="224"/>
                    </a:cubicBezTo>
                    <a:cubicBezTo>
                      <a:pt x="272" y="224"/>
                      <a:pt x="277" y="228"/>
                      <a:pt x="277" y="234"/>
                    </a:cubicBezTo>
                    <a:close/>
                    <a:moveTo>
                      <a:pt x="234" y="234"/>
                    </a:moveTo>
                    <a:cubicBezTo>
                      <a:pt x="234" y="266"/>
                      <a:pt x="234" y="266"/>
                      <a:pt x="234" y="266"/>
                    </a:cubicBezTo>
                    <a:cubicBezTo>
                      <a:pt x="234" y="272"/>
                      <a:pt x="230" y="277"/>
                      <a:pt x="224" y="277"/>
                    </a:cubicBezTo>
                    <a:cubicBezTo>
                      <a:pt x="218" y="277"/>
                      <a:pt x="213" y="272"/>
                      <a:pt x="213" y="266"/>
                    </a:cubicBezTo>
                    <a:cubicBezTo>
                      <a:pt x="213" y="234"/>
                      <a:pt x="213" y="234"/>
                      <a:pt x="213" y="234"/>
                    </a:cubicBezTo>
                    <a:cubicBezTo>
                      <a:pt x="213" y="228"/>
                      <a:pt x="218" y="224"/>
                      <a:pt x="224" y="224"/>
                    </a:cubicBezTo>
                    <a:cubicBezTo>
                      <a:pt x="230" y="224"/>
                      <a:pt x="234" y="228"/>
                      <a:pt x="234"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grpSp>
      </p:grpSp>
      <p:grpSp>
        <p:nvGrpSpPr>
          <p:cNvPr id="7" name="Group 6">
            <a:extLst>
              <a:ext uri="{FF2B5EF4-FFF2-40B4-BE49-F238E27FC236}">
                <a16:creationId xmlns:a16="http://schemas.microsoft.com/office/drawing/2014/main" id="{D5BD371A-CDF1-42B5-B6F2-BCF8B915C9B8}"/>
              </a:ext>
            </a:extLst>
          </p:cNvPr>
          <p:cNvGrpSpPr/>
          <p:nvPr/>
        </p:nvGrpSpPr>
        <p:grpSpPr>
          <a:xfrm>
            <a:off x="398591" y="2940446"/>
            <a:ext cx="8492374" cy="746358"/>
            <a:chOff x="299201" y="3094319"/>
            <a:chExt cx="8492374" cy="746358"/>
          </a:xfrm>
        </p:grpSpPr>
        <p:sp>
          <p:nvSpPr>
            <p:cNvPr id="54" name="Rectangle 53">
              <a:extLst>
                <a:ext uri="{FF2B5EF4-FFF2-40B4-BE49-F238E27FC236}">
                  <a16:creationId xmlns:a16="http://schemas.microsoft.com/office/drawing/2014/main" id="{8ED37C9C-29B9-498D-9A8B-EB136E8733F6}"/>
                </a:ext>
              </a:extLst>
            </p:cNvPr>
            <p:cNvSpPr/>
            <p:nvPr/>
          </p:nvSpPr>
          <p:spPr>
            <a:xfrm>
              <a:off x="1054552" y="3094319"/>
              <a:ext cx="7737023" cy="746358"/>
            </a:xfrm>
            <a:prstGeom prst="rect">
              <a:avLst/>
            </a:prstGeom>
          </p:spPr>
          <p:txBody>
            <a:bodyPr wrap="square">
              <a:spAutoFit/>
            </a:bodyPr>
            <a:lstStyle/>
            <a:p>
              <a:pPr marL="0" marR="0" lvl="1" indent="0" algn="l" defTabSz="914400" rtl="0" eaLnBrk="1" fontAlgn="auto" latinLnBrk="0" hangingPunct="1">
                <a:lnSpc>
                  <a:spcPct val="100000"/>
                </a:lnSpc>
                <a:spcBef>
                  <a:spcPts val="600"/>
                </a:spcBef>
                <a:spcAft>
                  <a:spcPts val="0"/>
                </a:spcAft>
                <a:buClrTx/>
                <a:buSzPct val="100000"/>
                <a:buFontTx/>
                <a:buNone/>
                <a:tabLst/>
                <a:defRPr/>
              </a:pPr>
              <a:r>
                <a:rPr kumimoji="0" lang="en-US" sz="1250" b="1" i="0" u="none" strike="noStrike" kern="1200" cap="none" spc="0" normalizeH="0" baseline="0" noProof="0" dirty="0">
                  <a:ln>
                    <a:noFill/>
                  </a:ln>
                  <a:solidFill>
                    <a:srgbClr val="00A3E0"/>
                  </a:solidFill>
                  <a:effectLst/>
                  <a:uLnTx/>
                  <a:uFillTx/>
                  <a:latin typeface="+mj-lt"/>
                  <a:ea typeface="Open Sans" panose="020B0606030504020204" pitchFamily="34" charset="0"/>
                  <a:cs typeface="Open Sans" panose="020B0606030504020204" pitchFamily="34" charset="0"/>
                </a:rPr>
                <a:t>Costs and Resource Prices</a:t>
              </a:r>
            </a:p>
            <a:p>
              <a:pPr marL="0" lvl="1" defTabSz="914400">
                <a:spcBef>
                  <a:spcPts val="600"/>
                </a:spcBef>
                <a:buSzPct val="100000"/>
                <a:defRPr/>
              </a:pPr>
              <a:r>
                <a:rPr lang="en-US" sz="1250" dirty="0">
                  <a:solidFill>
                    <a:srgbClr val="000000"/>
                  </a:solidFill>
                  <a:latin typeface="+mj-lt"/>
                  <a:ea typeface="Open Sans" panose="020B0606030504020204" pitchFamily="34" charset="0"/>
                  <a:cs typeface="Open Sans" panose="020B0606030504020204" pitchFamily="34" charset="0"/>
                </a:rPr>
                <a:t>The </a:t>
              </a:r>
              <a:r>
                <a:rPr lang="en-US" sz="1250" b="1" dirty="0">
                  <a:solidFill>
                    <a:srgbClr val="000000"/>
                  </a:solidFill>
                  <a:latin typeface="+mj-lt"/>
                  <a:ea typeface="Open Sans" panose="020B0606030504020204" pitchFamily="34" charset="0"/>
                  <a:cs typeface="Open Sans" panose="020B0606030504020204" pitchFamily="34" charset="0"/>
                </a:rPr>
                <a:t>price that producers plan to receive </a:t>
              </a:r>
              <a:r>
                <a:rPr lang="en-US" sz="1250" dirty="0">
                  <a:solidFill>
                    <a:srgbClr val="000000"/>
                  </a:solidFill>
                  <a:latin typeface="+mj-lt"/>
                  <a:ea typeface="Open Sans" panose="020B0606030504020204" pitchFamily="34" charset="0"/>
                  <a:cs typeface="Open Sans" panose="020B0606030504020204" pitchFamily="34" charset="0"/>
                </a:rPr>
                <a:t>for what they produce, and the </a:t>
              </a:r>
              <a:r>
                <a:rPr lang="en-US" sz="1250" b="1" dirty="0">
                  <a:solidFill>
                    <a:srgbClr val="000000"/>
                  </a:solidFill>
                  <a:latin typeface="+mj-lt"/>
                  <a:ea typeface="Open Sans" panose="020B0606030504020204" pitchFamily="34" charset="0"/>
                  <a:cs typeface="Open Sans" panose="020B0606030504020204" pitchFamily="34" charset="0"/>
                </a:rPr>
                <a:t>cost of finding and developing </a:t>
              </a:r>
              <a:r>
                <a:rPr lang="en-US" sz="1250" dirty="0">
                  <a:solidFill>
                    <a:srgbClr val="000000"/>
                  </a:solidFill>
                  <a:latin typeface="+mj-lt"/>
                  <a:ea typeface="Open Sans" panose="020B0606030504020204" pitchFamily="34" charset="0"/>
                  <a:cs typeface="Open Sans" panose="020B0606030504020204" pitchFamily="34" charset="0"/>
                </a:rPr>
                <a:t>oil and natural gas, are fundamental elements driving production trends. </a:t>
              </a:r>
            </a:p>
          </p:txBody>
        </p:sp>
        <p:grpSp>
          <p:nvGrpSpPr>
            <p:cNvPr id="72" name="Financial_Border_8">
              <a:extLst>
                <a:ext uri="{FF2B5EF4-FFF2-40B4-BE49-F238E27FC236}">
                  <a16:creationId xmlns:a16="http://schemas.microsoft.com/office/drawing/2014/main" id="{011A80D2-92ED-4168-BEE7-E6A1C02E1B08}"/>
                </a:ext>
              </a:extLst>
            </p:cNvPr>
            <p:cNvGrpSpPr>
              <a:grpSpLocks noChangeAspect="1"/>
            </p:cNvGrpSpPr>
            <p:nvPr/>
          </p:nvGrpSpPr>
          <p:grpSpPr bwMode="auto">
            <a:xfrm>
              <a:off x="299201" y="3113022"/>
              <a:ext cx="635000" cy="635000"/>
              <a:chOff x="4277" y="1990"/>
              <a:chExt cx="340" cy="340"/>
            </a:xfrm>
            <a:solidFill>
              <a:srgbClr val="00A3E0"/>
            </a:solidFill>
          </p:grpSpPr>
          <p:sp>
            <p:nvSpPr>
              <p:cNvPr id="73" name="Freeform 49">
                <a:extLst>
                  <a:ext uri="{FF2B5EF4-FFF2-40B4-BE49-F238E27FC236}">
                    <a16:creationId xmlns:a16="http://schemas.microsoft.com/office/drawing/2014/main" id="{81912918-C9CF-4558-A5C8-E7FB902305EC}"/>
                  </a:ext>
                </a:extLst>
              </p:cNvPr>
              <p:cNvSpPr>
                <a:spLocks noEditPoints="1"/>
              </p:cNvSpPr>
              <p:nvPr/>
            </p:nvSpPr>
            <p:spPr bwMode="auto">
              <a:xfrm>
                <a:off x="4277" y="1990"/>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sp>
            <p:nvSpPr>
              <p:cNvPr id="74" name="Freeform 50">
                <a:extLst>
                  <a:ext uri="{FF2B5EF4-FFF2-40B4-BE49-F238E27FC236}">
                    <a16:creationId xmlns:a16="http://schemas.microsoft.com/office/drawing/2014/main" id="{98FC3566-42FD-444F-95FB-CF36156E7C9F}"/>
                  </a:ext>
                </a:extLst>
              </p:cNvPr>
              <p:cNvSpPr>
                <a:spLocks noEditPoints="1"/>
              </p:cNvSpPr>
              <p:nvPr/>
            </p:nvSpPr>
            <p:spPr bwMode="auto">
              <a:xfrm>
                <a:off x="4355" y="2054"/>
                <a:ext cx="170" cy="212"/>
              </a:xfrm>
              <a:custGeom>
                <a:avLst/>
                <a:gdLst>
                  <a:gd name="T0" fmla="*/ 235 w 256"/>
                  <a:gd name="T1" fmla="*/ 256 h 320"/>
                  <a:gd name="T2" fmla="*/ 224 w 256"/>
                  <a:gd name="T3" fmla="*/ 213 h 320"/>
                  <a:gd name="T4" fmla="*/ 245 w 256"/>
                  <a:gd name="T5" fmla="*/ 117 h 320"/>
                  <a:gd name="T6" fmla="*/ 11 w 256"/>
                  <a:gd name="T7" fmla="*/ 117 h 320"/>
                  <a:gd name="T8" fmla="*/ 11 w 256"/>
                  <a:gd name="T9" fmla="*/ 213 h 320"/>
                  <a:gd name="T10" fmla="*/ 0 w 256"/>
                  <a:gd name="T11" fmla="*/ 266 h 320"/>
                  <a:gd name="T12" fmla="*/ 21 w 256"/>
                  <a:gd name="T13" fmla="*/ 277 h 320"/>
                  <a:gd name="T14" fmla="*/ 32 w 256"/>
                  <a:gd name="T15" fmla="*/ 320 h 320"/>
                  <a:gd name="T16" fmla="*/ 256 w 256"/>
                  <a:gd name="T17" fmla="*/ 309 h 320"/>
                  <a:gd name="T18" fmla="*/ 245 w 256"/>
                  <a:gd name="T19" fmla="*/ 256 h 320"/>
                  <a:gd name="T20" fmla="*/ 192 w 256"/>
                  <a:gd name="T21" fmla="*/ 256 h 320"/>
                  <a:gd name="T22" fmla="*/ 213 w 256"/>
                  <a:gd name="T23" fmla="*/ 234 h 320"/>
                  <a:gd name="T24" fmla="*/ 64 w 256"/>
                  <a:gd name="T25" fmla="*/ 256 h 320"/>
                  <a:gd name="T26" fmla="*/ 85 w 256"/>
                  <a:gd name="T27" fmla="*/ 234 h 320"/>
                  <a:gd name="T28" fmla="*/ 64 w 256"/>
                  <a:gd name="T29" fmla="*/ 256 h 320"/>
                  <a:gd name="T30" fmla="*/ 107 w 256"/>
                  <a:gd name="T31" fmla="*/ 234 h 320"/>
                  <a:gd name="T32" fmla="*/ 128 w 256"/>
                  <a:gd name="T33" fmla="*/ 256 h 320"/>
                  <a:gd name="T34" fmla="*/ 149 w 256"/>
                  <a:gd name="T35" fmla="*/ 234 h 320"/>
                  <a:gd name="T36" fmla="*/ 171 w 256"/>
                  <a:gd name="T37" fmla="*/ 256 h 320"/>
                  <a:gd name="T38" fmla="*/ 149 w 256"/>
                  <a:gd name="T39" fmla="*/ 234 h 320"/>
                  <a:gd name="T40" fmla="*/ 192 w 256"/>
                  <a:gd name="T41" fmla="*/ 298 h 320"/>
                  <a:gd name="T42" fmla="*/ 171 w 256"/>
                  <a:gd name="T43" fmla="*/ 277 h 320"/>
                  <a:gd name="T44" fmla="*/ 32 w 256"/>
                  <a:gd name="T45" fmla="*/ 117 h 320"/>
                  <a:gd name="T46" fmla="*/ 224 w 256"/>
                  <a:gd name="T47" fmla="*/ 117 h 320"/>
                  <a:gd name="T48" fmla="*/ 32 w 256"/>
                  <a:gd name="T49" fmla="*/ 117 h 320"/>
                  <a:gd name="T50" fmla="*/ 43 w 256"/>
                  <a:gd name="T51" fmla="*/ 234 h 320"/>
                  <a:gd name="T52" fmla="*/ 32 w 256"/>
                  <a:gd name="T53" fmla="*/ 256 h 320"/>
                  <a:gd name="T54" fmla="*/ 21 w 256"/>
                  <a:gd name="T55" fmla="*/ 234 h 320"/>
                  <a:gd name="T56" fmla="*/ 64 w 256"/>
                  <a:gd name="T57" fmla="*/ 277 h 320"/>
                  <a:gd name="T58" fmla="*/ 43 w 256"/>
                  <a:gd name="T59" fmla="*/ 298 h 320"/>
                  <a:gd name="T60" fmla="*/ 85 w 256"/>
                  <a:gd name="T61" fmla="*/ 298 h 320"/>
                  <a:gd name="T62" fmla="*/ 107 w 256"/>
                  <a:gd name="T63" fmla="*/ 277 h 320"/>
                  <a:gd name="T64" fmla="*/ 85 w 256"/>
                  <a:gd name="T65" fmla="*/ 298 h 320"/>
                  <a:gd name="T66" fmla="*/ 149 w 256"/>
                  <a:gd name="T67" fmla="*/ 277 h 320"/>
                  <a:gd name="T68" fmla="*/ 128 w 256"/>
                  <a:gd name="T69" fmla="*/ 298 h 320"/>
                  <a:gd name="T70" fmla="*/ 235 w 256"/>
                  <a:gd name="T71" fmla="*/ 298 h 320"/>
                  <a:gd name="T72" fmla="*/ 213 w 256"/>
                  <a:gd name="T73" fmla="*/ 277 h 320"/>
                  <a:gd name="T74" fmla="*/ 235 w 256"/>
                  <a:gd name="T75" fmla="*/ 277 h 320"/>
                  <a:gd name="T76" fmla="*/ 128 w 256"/>
                  <a:gd name="T77" fmla="*/ 168 h 320"/>
                  <a:gd name="T78" fmla="*/ 96 w 256"/>
                  <a:gd name="T79" fmla="*/ 162 h 320"/>
                  <a:gd name="T80" fmla="*/ 113 w 256"/>
                  <a:gd name="T81" fmla="*/ 149 h 320"/>
                  <a:gd name="T82" fmla="*/ 136 w 256"/>
                  <a:gd name="T83" fmla="*/ 148 h 320"/>
                  <a:gd name="T84" fmla="*/ 138 w 256"/>
                  <a:gd name="T85" fmla="*/ 135 h 320"/>
                  <a:gd name="T86" fmla="*/ 121 w 256"/>
                  <a:gd name="T87" fmla="*/ 124 h 320"/>
                  <a:gd name="T88" fmla="*/ 100 w 256"/>
                  <a:gd name="T89" fmla="*/ 107 h 320"/>
                  <a:gd name="T90" fmla="*/ 108 w 256"/>
                  <a:gd name="T91" fmla="*/ 75 h 320"/>
                  <a:gd name="T92" fmla="*/ 128 w 256"/>
                  <a:gd name="T93" fmla="*/ 53 h 320"/>
                  <a:gd name="T94" fmla="*/ 139 w 256"/>
                  <a:gd name="T95" fmla="*/ 67 h 320"/>
                  <a:gd name="T96" fmla="*/ 160 w 256"/>
                  <a:gd name="T97" fmla="*/ 74 h 320"/>
                  <a:gd name="T98" fmla="*/ 140 w 256"/>
                  <a:gd name="T99" fmla="*/ 86 h 320"/>
                  <a:gd name="T100" fmla="*/ 121 w 256"/>
                  <a:gd name="T101" fmla="*/ 87 h 320"/>
                  <a:gd name="T102" fmla="*/ 119 w 256"/>
                  <a:gd name="T103" fmla="*/ 99 h 320"/>
                  <a:gd name="T104" fmla="*/ 136 w 256"/>
                  <a:gd name="T105" fmla="*/ 110 h 320"/>
                  <a:gd name="T106" fmla="*/ 161 w 256"/>
                  <a:gd name="T107" fmla="*/ 140 h 320"/>
                  <a:gd name="T108" fmla="*/ 139 w 256"/>
                  <a:gd name="T109" fmla="*/ 167 h 320"/>
                  <a:gd name="T110" fmla="*/ 128 w 256"/>
                  <a:gd name="T111" fmla="*/ 181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6" h="320">
                    <a:moveTo>
                      <a:pt x="245" y="256"/>
                    </a:moveTo>
                    <a:cubicBezTo>
                      <a:pt x="235" y="256"/>
                      <a:pt x="235" y="256"/>
                      <a:pt x="235" y="256"/>
                    </a:cubicBezTo>
                    <a:cubicBezTo>
                      <a:pt x="235" y="224"/>
                      <a:pt x="235" y="224"/>
                      <a:pt x="235" y="224"/>
                    </a:cubicBezTo>
                    <a:cubicBezTo>
                      <a:pt x="235" y="218"/>
                      <a:pt x="230" y="213"/>
                      <a:pt x="224" y="213"/>
                    </a:cubicBezTo>
                    <a:cubicBezTo>
                      <a:pt x="195" y="213"/>
                      <a:pt x="195" y="213"/>
                      <a:pt x="195" y="213"/>
                    </a:cubicBezTo>
                    <a:cubicBezTo>
                      <a:pt x="225" y="192"/>
                      <a:pt x="245" y="157"/>
                      <a:pt x="245" y="117"/>
                    </a:cubicBezTo>
                    <a:cubicBezTo>
                      <a:pt x="245" y="52"/>
                      <a:pt x="193" y="0"/>
                      <a:pt x="128" y="0"/>
                    </a:cubicBezTo>
                    <a:cubicBezTo>
                      <a:pt x="63" y="0"/>
                      <a:pt x="11" y="52"/>
                      <a:pt x="11" y="117"/>
                    </a:cubicBezTo>
                    <a:cubicBezTo>
                      <a:pt x="11" y="157"/>
                      <a:pt x="31" y="192"/>
                      <a:pt x="61" y="213"/>
                    </a:cubicBezTo>
                    <a:cubicBezTo>
                      <a:pt x="11" y="213"/>
                      <a:pt x="11" y="213"/>
                      <a:pt x="11" y="213"/>
                    </a:cubicBezTo>
                    <a:cubicBezTo>
                      <a:pt x="5" y="213"/>
                      <a:pt x="0" y="218"/>
                      <a:pt x="0" y="224"/>
                    </a:cubicBezTo>
                    <a:cubicBezTo>
                      <a:pt x="0" y="266"/>
                      <a:pt x="0" y="266"/>
                      <a:pt x="0" y="266"/>
                    </a:cubicBezTo>
                    <a:cubicBezTo>
                      <a:pt x="0" y="272"/>
                      <a:pt x="5" y="277"/>
                      <a:pt x="11" y="277"/>
                    </a:cubicBezTo>
                    <a:cubicBezTo>
                      <a:pt x="21" y="277"/>
                      <a:pt x="21" y="277"/>
                      <a:pt x="21" y="277"/>
                    </a:cubicBezTo>
                    <a:cubicBezTo>
                      <a:pt x="21" y="309"/>
                      <a:pt x="21" y="309"/>
                      <a:pt x="21" y="309"/>
                    </a:cubicBezTo>
                    <a:cubicBezTo>
                      <a:pt x="21" y="315"/>
                      <a:pt x="26" y="320"/>
                      <a:pt x="32" y="320"/>
                    </a:cubicBezTo>
                    <a:cubicBezTo>
                      <a:pt x="245" y="320"/>
                      <a:pt x="245" y="320"/>
                      <a:pt x="245" y="320"/>
                    </a:cubicBezTo>
                    <a:cubicBezTo>
                      <a:pt x="251" y="320"/>
                      <a:pt x="256" y="315"/>
                      <a:pt x="256" y="309"/>
                    </a:cubicBezTo>
                    <a:cubicBezTo>
                      <a:pt x="256" y="266"/>
                      <a:pt x="256" y="266"/>
                      <a:pt x="256" y="266"/>
                    </a:cubicBezTo>
                    <a:cubicBezTo>
                      <a:pt x="256" y="260"/>
                      <a:pt x="251" y="256"/>
                      <a:pt x="245" y="256"/>
                    </a:cubicBezTo>
                    <a:close/>
                    <a:moveTo>
                      <a:pt x="213" y="256"/>
                    </a:moveTo>
                    <a:cubicBezTo>
                      <a:pt x="192" y="256"/>
                      <a:pt x="192" y="256"/>
                      <a:pt x="192" y="256"/>
                    </a:cubicBezTo>
                    <a:cubicBezTo>
                      <a:pt x="192" y="234"/>
                      <a:pt x="192" y="234"/>
                      <a:pt x="192" y="234"/>
                    </a:cubicBezTo>
                    <a:cubicBezTo>
                      <a:pt x="213" y="234"/>
                      <a:pt x="213" y="234"/>
                      <a:pt x="213" y="234"/>
                    </a:cubicBezTo>
                    <a:lnTo>
                      <a:pt x="213" y="256"/>
                    </a:lnTo>
                    <a:close/>
                    <a:moveTo>
                      <a:pt x="64" y="256"/>
                    </a:moveTo>
                    <a:cubicBezTo>
                      <a:pt x="64" y="234"/>
                      <a:pt x="64" y="234"/>
                      <a:pt x="64" y="234"/>
                    </a:cubicBezTo>
                    <a:cubicBezTo>
                      <a:pt x="85" y="234"/>
                      <a:pt x="85" y="234"/>
                      <a:pt x="85" y="234"/>
                    </a:cubicBezTo>
                    <a:cubicBezTo>
                      <a:pt x="85" y="256"/>
                      <a:pt x="85" y="256"/>
                      <a:pt x="85" y="256"/>
                    </a:cubicBezTo>
                    <a:lnTo>
                      <a:pt x="64" y="256"/>
                    </a:lnTo>
                    <a:close/>
                    <a:moveTo>
                      <a:pt x="107" y="256"/>
                    </a:moveTo>
                    <a:cubicBezTo>
                      <a:pt x="107" y="234"/>
                      <a:pt x="107" y="234"/>
                      <a:pt x="107" y="234"/>
                    </a:cubicBezTo>
                    <a:cubicBezTo>
                      <a:pt x="128" y="234"/>
                      <a:pt x="128" y="234"/>
                      <a:pt x="128" y="234"/>
                    </a:cubicBezTo>
                    <a:cubicBezTo>
                      <a:pt x="128" y="256"/>
                      <a:pt x="128" y="256"/>
                      <a:pt x="128" y="256"/>
                    </a:cubicBezTo>
                    <a:lnTo>
                      <a:pt x="107" y="256"/>
                    </a:lnTo>
                    <a:close/>
                    <a:moveTo>
                      <a:pt x="149" y="234"/>
                    </a:moveTo>
                    <a:cubicBezTo>
                      <a:pt x="171" y="234"/>
                      <a:pt x="171" y="234"/>
                      <a:pt x="171" y="234"/>
                    </a:cubicBezTo>
                    <a:cubicBezTo>
                      <a:pt x="171" y="256"/>
                      <a:pt x="171" y="256"/>
                      <a:pt x="171" y="256"/>
                    </a:cubicBezTo>
                    <a:cubicBezTo>
                      <a:pt x="149" y="256"/>
                      <a:pt x="149" y="256"/>
                      <a:pt x="149" y="256"/>
                    </a:cubicBezTo>
                    <a:lnTo>
                      <a:pt x="149" y="234"/>
                    </a:lnTo>
                    <a:close/>
                    <a:moveTo>
                      <a:pt x="192" y="277"/>
                    </a:moveTo>
                    <a:cubicBezTo>
                      <a:pt x="192" y="298"/>
                      <a:pt x="192" y="298"/>
                      <a:pt x="192" y="298"/>
                    </a:cubicBezTo>
                    <a:cubicBezTo>
                      <a:pt x="171" y="298"/>
                      <a:pt x="171" y="298"/>
                      <a:pt x="171" y="298"/>
                    </a:cubicBezTo>
                    <a:cubicBezTo>
                      <a:pt x="171" y="277"/>
                      <a:pt x="171" y="277"/>
                      <a:pt x="171" y="277"/>
                    </a:cubicBezTo>
                    <a:lnTo>
                      <a:pt x="192" y="277"/>
                    </a:lnTo>
                    <a:close/>
                    <a:moveTo>
                      <a:pt x="32" y="117"/>
                    </a:moveTo>
                    <a:cubicBezTo>
                      <a:pt x="32" y="64"/>
                      <a:pt x="75" y="21"/>
                      <a:pt x="128" y="21"/>
                    </a:cubicBezTo>
                    <a:cubicBezTo>
                      <a:pt x="181" y="21"/>
                      <a:pt x="224" y="64"/>
                      <a:pt x="224" y="117"/>
                    </a:cubicBezTo>
                    <a:cubicBezTo>
                      <a:pt x="224" y="170"/>
                      <a:pt x="181" y="213"/>
                      <a:pt x="128" y="213"/>
                    </a:cubicBezTo>
                    <a:cubicBezTo>
                      <a:pt x="75" y="213"/>
                      <a:pt x="32" y="170"/>
                      <a:pt x="32" y="117"/>
                    </a:cubicBezTo>
                    <a:close/>
                    <a:moveTo>
                      <a:pt x="21" y="234"/>
                    </a:moveTo>
                    <a:cubicBezTo>
                      <a:pt x="43" y="234"/>
                      <a:pt x="43" y="234"/>
                      <a:pt x="43" y="234"/>
                    </a:cubicBezTo>
                    <a:cubicBezTo>
                      <a:pt x="43" y="256"/>
                      <a:pt x="43" y="256"/>
                      <a:pt x="43" y="256"/>
                    </a:cubicBezTo>
                    <a:cubicBezTo>
                      <a:pt x="32" y="256"/>
                      <a:pt x="32" y="256"/>
                      <a:pt x="32" y="256"/>
                    </a:cubicBezTo>
                    <a:cubicBezTo>
                      <a:pt x="21" y="256"/>
                      <a:pt x="21" y="256"/>
                      <a:pt x="21" y="256"/>
                    </a:cubicBezTo>
                    <a:lnTo>
                      <a:pt x="21" y="234"/>
                    </a:lnTo>
                    <a:close/>
                    <a:moveTo>
                      <a:pt x="43" y="277"/>
                    </a:moveTo>
                    <a:cubicBezTo>
                      <a:pt x="64" y="277"/>
                      <a:pt x="64" y="277"/>
                      <a:pt x="64" y="277"/>
                    </a:cubicBezTo>
                    <a:cubicBezTo>
                      <a:pt x="64" y="298"/>
                      <a:pt x="64" y="298"/>
                      <a:pt x="64" y="298"/>
                    </a:cubicBezTo>
                    <a:cubicBezTo>
                      <a:pt x="43" y="298"/>
                      <a:pt x="43" y="298"/>
                      <a:pt x="43" y="298"/>
                    </a:cubicBezTo>
                    <a:lnTo>
                      <a:pt x="43" y="277"/>
                    </a:lnTo>
                    <a:close/>
                    <a:moveTo>
                      <a:pt x="85" y="298"/>
                    </a:moveTo>
                    <a:cubicBezTo>
                      <a:pt x="85" y="277"/>
                      <a:pt x="85" y="277"/>
                      <a:pt x="85" y="277"/>
                    </a:cubicBezTo>
                    <a:cubicBezTo>
                      <a:pt x="107" y="277"/>
                      <a:pt x="107" y="277"/>
                      <a:pt x="107" y="277"/>
                    </a:cubicBezTo>
                    <a:cubicBezTo>
                      <a:pt x="107" y="298"/>
                      <a:pt x="107" y="298"/>
                      <a:pt x="107" y="298"/>
                    </a:cubicBezTo>
                    <a:lnTo>
                      <a:pt x="85" y="298"/>
                    </a:lnTo>
                    <a:close/>
                    <a:moveTo>
                      <a:pt x="128" y="277"/>
                    </a:moveTo>
                    <a:cubicBezTo>
                      <a:pt x="149" y="277"/>
                      <a:pt x="149" y="277"/>
                      <a:pt x="149" y="277"/>
                    </a:cubicBezTo>
                    <a:cubicBezTo>
                      <a:pt x="149" y="298"/>
                      <a:pt x="149" y="298"/>
                      <a:pt x="149" y="298"/>
                    </a:cubicBezTo>
                    <a:cubicBezTo>
                      <a:pt x="128" y="298"/>
                      <a:pt x="128" y="298"/>
                      <a:pt x="128" y="298"/>
                    </a:cubicBezTo>
                    <a:lnTo>
                      <a:pt x="128" y="277"/>
                    </a:lnTo>
                    <a:close/>
                    <a:moveTo>
                      <a:pt x="235" y="298"/>
                    </a:moveTo>
                    <a:cubicBezTo>
                      <a:pt x="213" y="298"/>
                      <a:pt x="213" y="298"/>
                      <a:pt x="213" y="298"/>
                    </a:cubicBezTo>
                    <a:cubicBezTo>
                      <a:pt x="213" y="277"/>
                      <a:pt x="213" y="277"/>
                      <a:pt x="213" y="277"/>
                    </a:cubicBezTo>
                    <a:cubicBezTo>
                      <a:pt x="224" y="277"/>
                      <a:pt x="224" y="277"/>
                      <a:pt x="224" y="277"/>
                    </a:cubicBezTo>
                    <a:cubicBezTo>
                      <a:pt x="235" y="277"/>
                      <a:pt x="235" y="277"/>
                      <a:pt x="235" y="277"/>
                    </a:cubicBezTo>
                    <a:lnTo>
                      <a:pt x="235" y="298"/>
                    </a:lnTo>
                    <a:close/>
                    <a:moveTo>
                      <a:pt x="128" y="168"/>
                    </a:moveTo>
                    <a:cubicBezTo>
                      <a:pt x="128" y="168"/>
                      <a:pt x="126" y="168"/>
                      <a:pt x="126" y="168"/>
                    </a:cubicBezTo>
                    <a:cubicBezTo>
                      <a:pt x="115" y="168"/>
                      <a:pt x="107" y="166"/>
                      <a:pt x="96" y="162"/>
                    </a:cubicBezTo>
                    <a:cubicBezTo>
                      <a:pt x="96" y="143"/>
                      <a:pt x="96" y="143"/>
                      <a:pt x="96" y="143"/>
                    </a:cubicBezTo>
                    <a:cubicBezTo>
                      <a:pt x="107" y="146"/>
                      <a:pt x="108" y="148"/>
                      <a:pt x="113" y="149"/>
                    </a:cubicBezTo>
                    <a:cubicBezTo>
                      <a:pt x="117" y="150"/>
                      <a:pt x="122" y="151"/>
                      <a:pt x="125" y="151"/>
                    </a:cubicBezTo>
                    <a:cubicBezTo>
                      <a:pt x="130" y="151"/>
                      <a:pt x="133" y="150"/>
                      <a:pt x="136" y="148"/>
                    </a:cubicBezTo>
                    <a:cubicBezTo>
                      <a:pt x="138" y="147"/>
                      <a:pt x="140" y="144"/>
                      <a:pt x="140" y="141"/>
                    </a:cubicBezTo>
                    <a:cubicBezTo>
                      <a:pt x="140" y="139"/>
                      <a:pt x="139" y="137"/>
                      <a:pt x="138" y="135"/>
                    </a:cubicBezTo>
                    <a:cubicBezTo>
                      <a:pt x="137" y="134"/>
                      <a:pt x="135" y="132"/>
                      <a:pt x="133" y="131"/>
                    </a:cubicBezTo>
                    <a:cubicBezTo>
                      <a:pt x="131" y="130"/>
                      <a:pt x="127" y="127"/>
                      <a:pt x="121" y="124"/>
                    </a:cubicBezTo>
                    <a:cubicBezTo>
                      <a:pt x="115" y="122"/>
                      <a:pt x="110" y="119"/>
                      <a:pt x="107" y="116"/>
                    </a:cubicBezTo>
                    <a:cubicBezTo>
                      <a:pt x="104" y="114"/>
                      <a:pt x="102" y="111"/>
                      <a:pt x="100" y="107"/>
                    </a:cubicBezTo>
                    <a:cubicBezTo>
                      <a:pt x="98" y="104"/>
                      <a:pt x="98" y="100"/>
                      <a:pt x="98" y="95"/>
                    </a:cubicBezTo>
                    <a:cubicBezTo>
                      <a:pt x="98" y="86"/>
                      <a:pt x="102" y="80"/>
                      <a:pt x="108" y="75"/>
                    </a:cubicBezTo>
                    <a:cubicBezTo>
                      <a:pt x="112" y="71"/>
                      <a:pt x="117" y="68"/>
                      <a:pt x="128" y="68"/>
                    </a:cubicBezTo>
                    <a:cubicBezTo>
                      <a:pt x="128" y="53"/>
                      <a:pt x="128" y="53"/>
                      <a:pt x="128" y="53"/>
                    </a:cubicBezTo>
                    <a:cubicBezTo>
                      <a:pt x="139" y="53"/>
                      <a:pt x="139" y="53"/>
                      <a:pt x="139" y="53"/>
                    </a:cubicBezTo>
                    <a:cubicBezTo>
                      <a:pt x="139" y="67"/>
                      <a:pt x="139" y="67"/>
                      <a:pt x="139" y="67"/>
                    </a:cubicBezTo>
                    <a:cubicBezTo>
                      <a:pt x="139" y="68"/>
                      <a:pt x="144" y="68"/>
                      <a:pt x="147" y="69"/>
                    </a:cubicBezTo>
                    <a:cubicBezTo>
                      <a:pt x="152" y="70"/>
                      <a:pt x="154" y="72"/>
                      <a:pt x="160" y="74"/>
                    </a:cubicBezTo>
                    <a:cubicBezTo>
                      <a:pt x="153" y="90"/>
                      <a:pt x="153" y="90"/>
                      <a:pt x="153" y="90"/>
                    </a:cubicBezTo>
                    <a:cubicBezTo>
                      <a:pt x="148" y="88"/>
                      <a:pt x="143" y="87"/>
                      <a:pt x="140" y="86"/>
                    </a:cubicBezTo>
                    <a:cubicBezTo>
                      <a:pt x="136" y="85"/>
                      <a:pt x="133" y="85"/>
                      <a:pt x="130" y="85"/>
                    </a:cubicBezTo>
                    <a:cubicBezTo>
                      <a:pt x="126" y="85"/>
                      <a:pt x="123" y="85"/>
                      <a:pt x="121" y="87"/>
                    </a:cubicBezTo>
                    <a:cubicBezTo>
                      <a:pt x="119" y="89"/>
                      <a:pt x="117" y="91"/>
                      <a:pt x="117" y="94"/>
                    </a:cubicBezTo>
                    <a:cubicBezTo>
                      <a:pt x="117" y="96"/>
                      <a:pt x="118" y="98"/>
                      <a:pt x="119" y="99"/>
                    </a:cubicBezTo>
                    <a:cubicBezTo>
                      <a:pt x="120" y="101"/>
                      <a:pt x="121" y="102"/>
                      <a:pt x="123" y="103"/>
                    </a:cubicBezTo>
                    <a:cubicBezTo>
                      <a:pt x="125" y="104"/>
                      <a:pt x="129" y="107"/>
                      <a:pt x="136" y="110"/>
                    </a:cubicBezTo>
                    <a:cubicBezTo>
                      <a:pt x="145" y="114"/>
                      <a:pt x="151" y="119"/>
                      <a:pt x="155" y="123"/>
                    </a:cubicBezTo>
                    <a:cubicBezTo>
                      <a:pt x="158" y="128"/>
                      <a:pt x="161" y="133"/>
                      <a:pt x="161" y="140"/>
                    </a:cubicBezTo>
                    <a:cubicBezTo>
                      <a:pt x="161" y="148"/>
                      <a:pt x="159" y="155"/>
                      <a:pt x="153" y="160"/>
                    </a:cubicBezTo>
                    <a:cubicBezTo>
                      <a:pt x="148" y="164"/>
                      <a:pt x="139" y="166"/>
                      <a:pt x="139" y="167"/>
                    </a:cubicBezTo>
                    <a:cubicBezTo>
                      <a:pt x="139" y="181"/>
                      <a:pt x="139" y="181"/>
                      <a:pt x="139" y="181"/>
                    </a:cubicBezTo>
                    <a:cubicBezTo>
                      <a:pt x="128" y="181"/>
                      <a:pt x="128" y="181"/>
                      <a:pt x="128" y="181"/>
                    </a:cubicBezTo>
                    <a:lnTo>
                      <a:pt x="128"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grpSp>
      </p:grpSp>
      <p:grpSp>
        <p:nvGrpSpPr>
          <p:cNvPr id="4" name="Group 3">
            <a:extLst>
              <a:ext uri="{FF2B5EF4-FFF2-40B4-BE49-F238E27FC236}">
                <a16:creationId xmlns:a16="http://schemas.microsoft.com/office/drawing/2014/main" id="{AD8A5DD7-B512-4CAB-B3C2-7C7F2CB2DAB7}"/>
              </a:ext>
            </a:extLst>
          </p:cNvPr>
          <p:cNvGrpSpPr/>
          <p:nvPr/>
        </p:nvGrpSpPr>
        <p:grpSpPr>
          <a:xfrm>
            <a:off x="398591" y="5653245"/>
            <a:ext cx="8400349" cy="938719"/>
            <a:chOff x="299201" y="5610610"/>
            <a:chExt cx="8400349" cy="938719"/>
          </a:xfrm>
        </p:grpSpPr>
        <p:sp>
          <p:nvSpPr>
            <p:cNvPr id="51" name="Rectangle 50">
              <a:extLst>
                <a:ext uri="{FF2B5EF4-FFF2-40B4-BE49-F238E27FC236}">
                  <a16:creationId xmlns:a16="http://schemas.microsoft.com/office/drawing/2014/main" id="{1A16B8BF-494D-4320-9706-6FDD655C8BC6}"/>
                </a:ext>
              </a:extLst>
            </p:cNvPr>
            <p:cNvSpPr/>
            <p:nvPr/>
          </p:nvSpPr>
          <p:spPr>
            <a:xfrm>
              <a:off x="1054551" y="5610610"/>
              <a:ext cx="7644999" cy="938719"/>
            </a:xfrm>
            <a:prstGeom prst="rect">
              <a:avLst/>
            </a:prstGeom>
          </p:spPr>
          <p:txBody>
            <a:bodyPr wrap="square">
              <a:spAutoFit/>
            </a:bodyPr>
            <a:lstStyle/>
            <a:p>
              <a:pPr marL="0" marR="0" lvl="1" indent="0" algn="l" defTabSz="914400" rtl="0" eaLnBrk="1" fontAlgn="auto" latinLnBrk="0" hangingPunct="1">
                <a:lnSpc>
                  <a:spcPct val="100000"/>
                </a:lnSpc>
                <a:spcBef>
                  <a:spcPts val="600"/>
                </a:spcBef>
                <a:spcAft>
                  <a:spcPts val="0"/>
                </a:spcAft>
                <a:buClrTx/>
                <a:buSzPct val="100000"/>
                <a:buFontTx/>
                <a:buNone/>
                <a:tabLst/>
                <a:defRPr/>
              </a:pPr>
              <a:r>
                <a:rPr kumimoji="0" lang="en-US" sz="1250" b="1" i="0" u="none" strike="noStrike" kern="1200" cap="none" spc="0" normalizeH="0" baseline="0" noProof="0" dirty="0">
                  <a:ln>
                    <a:noFill/>
                  </a:ln>
                  <a:solidFill>
                    <a:srgbClr val="00ABAB"/>
                  </a:solidFill>
                  <a:effectLst/>
                  <a:uLnTx/>
                  <a:uFillTx/>
                  <a:latin typeface="+mj-lt"/>
                  <a:ea typeface="Open Sans" panose="020B0606030504020204" pitchFamily="34" charset="0"/>
                  <a:cs typeface="Open Sans" panose="020B0606030504020204" pitchFamily="34" charset="0"/>
                </a:rPr>
                <a:t>Technology</a:t>
              </a:r>
            </a:p>
            <a:p>
              <a:pPr marL="0" lvl="1" defTabSz="914400">
                <a:spcBef>
                  <a:spcPts val="600"/>
                </a:spcBef>
                <a:buSzPct val="100000"/>
                <a:defRPr/>
              </a:pPr>
              <a:r>
                <a:rPr lang="en-US" sz="1250" dirty="0">
                  <a:solidFill>
                    <a:srgbClr val="000000"/>
                  </a:solidFill>
                  <a:latin typeface="+mj-lt"/>
                  <a:ea typeface="Open Sans" panose="020B0606030504020204" pitchFamily="34" charset="0"/>
                  <a:cs typeface="Open Sans" panose="020B0606030504020204" pitchFamily="34" charset="0"/>
                </a:rPr>
                <a:t>Technology to produce oil and natural gas is constantly evolving. </a:t>
              </a:r>
              <a:r>
                <a:rPr lang="en-US" sz="1250" b="1" dirty="0">
                  <a:solidFill>
                    <a:srgbClr val="000000"/>
                  </a:solidFill>
                  <a:latin typeface="+mj-lt"/>
                  <a:ea typeface="Open Sans" panose="020B0606030504020204" pitchFamily="34" charset="0"/>
                  <a:cs typeface="Open Sans" panose="020B0606030504020204" pitchFamily="34" charset="0"/>
                </a:rPr>
                <a:t>As technology advances, so do the frontiers of production. </a:t>
              </a:r>
              <a:r>
                <a:rPr lang="en-US" sz="1250" dirty="0">
                  <a:solidFill>
                    <a:srgbClr val="000000"/>
                  </a:solidFill>
                  <a:latin typeface="+mj-lt"/>
                  <a:ea typeface="Open Sans" panose="020B0606030504020204" pitchFamily="34" charset="0"/>
                  <a:cs typeface="Open Sans" panose="020B0606030504020204" pitchFamily="34" charset="0"/>
                </a:rPr>
                <a:t>For example, advances in well construction and completion are behind the growth of tight oil production in the United States.</a:t>
              </a:r>
              <a:endParaRPr kumimoji="0" lang="en-US" sz="1250" b="0" i="0" u="none" strike="noStrike" kern="1200" cap="none" spc="0" normalizeH="0" baseline="0" noProof="0" dirty="0">
                <a:ln>
                  <a:noFill/>
                </a:ln>
                <a:solidFill>
                  <a:srgbClr val="000000"/>
                </a:solidFill>
                <a:effectLst/>
                <a:uLnTx/>
                <a:uFillTx/>
                <a:latin typeface="+mj-lt"/>
                <a:ea typeface="Open Sans" panose="020B0606030504020204" pitchFamily="34" charset="0"/>
                <a:cs typeface="Open Sans" panose="020B0606030504020204" pitchFamily="34" charset="0"/>
              </a:endParaRPr>
            </a:p>
          </p:txBody>
        </p:sp>
        <p:grpSp>
          <p:nvGrpSpPr>
            <p:cNvPr id="75" name="Media_Technology_Border_5">
              <a:extLst>
                <a:ext uri="{FF2B5EF4-FFF2-40B4-BE49-F238E27FC236}">
                  <a16:creationId xmlns:a16="http://schemas.microsoft.com/office/drawing/2014/main" id="{EF406B69-73CD-4B8F-9EEB-26C0D291A995}"/>
                </a:ext>
              </a:extLst>
            </p:cNvPr>
            <p:cNvGrpSpPr>
              <a:grpSpLocks noChangeAspect="1"/>
            </p:cNvGrpSpPr>
            <p:nvPr/>
          </p:nvGrpSpPr>
          <p:grpSpPr bwMode="auto">
            <a:xfrm>
              <a:off x="299201" y="5716305"/>
              <a:ext cx="635000" cy="635000"/>
              <a:chOff x="394" y="389"/>
              <a:chExt cx="341" cy="340"/>
            </a:xfrm>
            <a:solidFill>
              <a:srgbClr val="00ABAB"/>
            </a:solidFill>
          </p:grpSpPr>
          <p:sp>
            <p:nvSpPr>
              <p:cNvPr id="76" name="Freeform 189">
                <a:extLst>
                  <a:ext uri="{FF2B5EF4-FFF2-40B4-BE49-F238E27FC236}">
                    <a16:creationId xmlns:a16="http://schemas.microsoft.com/office/drawing/2014/main" id="{DC5E7829-671A-43C7-A5C7-FB08BA9F0FDC}"/>
                  </a:ext>
                </a:extLst>
              </p:cNvPr>
              <p:cNvSpPr>
                <a:spLocks noEditPoints="1"/>
              </p:cNvSpPr>
              <p:nvPr/>
            </p:nvSpPr>
            <p:spPr bwMode="auto">
              <a:xfrm>
                <a:off x="394" y="389"/>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sp>
            <p:nvSpPr>
              <p:cNvPr id="77" name="Freeform 190">
                <a:extLst>
                  <a:ext uri="{FF2B5EF4-FFF2-40B4-BE49-F238E27FC236}">
                    <a16:creationId xmlns:a16="http://schemas.microsoft.com/office/drawing/2014/main" id="{8E763875-3F67-4EC5-9351-8AFAB79FB8C4}"/>
                  </a:ext>
                </a:extLst>
              </p:cNvPr>
              <p:cNvSpPr>
                <a:spLocks noEditPoints="1"/>
              </p:cNvSpPr>
              <p:nvPr/>
            </p:nvSpPr>
            <p:spPr bwMode="auto">
              <a:xfrm>
                <a:off x="536" y="453"/>
                <a:ext cx="56" cy="212"/>
              </a:xfrm>
              <a:custGeom>
                <a:avLst/>
                <a:gdLst>
                  <a:gd name="T0" fmla="*/ 53 w 85"/>
                  <a:gd name="T1" fmla="*/ 193 h 320"/>
                  <a:gd name="T2" fmla="*/ 53 w 85"/>
                  <a:gd name="T3" fmla="*/ 10 h 320"/>
                  <a:gd name="T4" fmla="*/ 43 w 85"/>
                  <a:gd name="T5" fmla="*/ 0 h 320"/>
                  <a:gd name="T6" fmla="*/ 32 w 85"/>
                  <a:gd name="T7" fmla="*/ 10 h 320"/>
                  <a:gd name="T8" fmla="*/ 32 w 85"/>
                  <a:gd name="T9" fmla="*/ 193 h 320"/>
                  <a:gd name="T10" fmla="*/ 0 w 85"/>
                  <a:gd name="T11" fmla="*/ 234 h 320"/>
                  <a:gd name="T12" fmla="*/ 32 w 85"/>
                  <a:gd name="T13" fmla="*/ 275 h 320"/>
                  <a:gd name="T14" fmla="*/ 32 w 85"/>
                  <a:gd name="T15" fmla="*/ 309 h 320"/>
                  <a:gd name="T16" fmla="*/ 43 w 85"/>
                  <a:gd name="T17" fmla="*/ 320 h 320"/>
                  <a:gd name="T18" fmla="*/ 53 w 85"/>
                  <a:gd name="T19" fmla="*/ 309 h 320"/>
                  <a:gd name="T20" fmla="*/ 53 w 85"/>
                  <a:gd name="T21" fmla="*/ 275 h 320"/>
                  <a:gd name="T22" fmla="*/ 85 w 85"/>
                  <a:gd name="T23" fmla="*/ 234 h 320"/>
                  <a:gd name="T24" fmla="*/ 53 w 85"/>
                  <a:gd name="T25" fmla="*/ 193 h 320"/>
                  <a:gd name="T26" fmla="*/ 43 w 85"/>
                  <a:gd name="T27" fmla="*/ 256 h 320"/>
                  <a:gd name="T28" fmla="*/ 21 w 85"/>
                  <a:gd name="T29" fmla="*/ 234 h 320"/>
                  <a:gd name="T30" fmla="*/ 43 w 85"/>
                  <a:gd name="T31" fmla="*/ 213 h 320"/>
                  <a:gd name="T32" fmla="*/ 64 w 85"/>
                  <a:gd name="T33" fmla="*/ 234 h 320"/>
                  <a:gd name="T34" fmla="*/ 43 w 85"/>
                  <a:gd name="T35" fmla="*/ 25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320">
                    <a:moveTo>
                      <a:pt x="53" y="193"/>
                    </a:moveTo>
                    <a:cubicBezTo>
                      <a:pt x="53" y="10"/>
                      <a:pt x="53" y="10"/>
                      <a:pt x="53" y="10"/>
                    </a:cubicBezTo>
                    <a:cubicBezTo>
                      <a:pt x="53" y="4"/>
                      <a:pt x="49" y="0"/>
                      <a:pt x="43" y="0"/>
                    </a:cubicBezTo>
                    <a:cubicBezTo>
                      <a:pt x="37" y="0"/>
                      <a:pt x="32" y="4"/>
                      <a:pt x="32" y="10"/>
                    </a:cubicBezTo>
                    <a:cubicBezTo>
                      <a:pt x="32" y="193"/>
                      <a:pt x="32" y="193"/>
                      <a:pt x="32" y="193"/>
                    </a:cubicBezTo>
                    <a:cubicBezTo>
                      <a:pt x="14" y="198"/>
                      <a:pt x="0" y="215"/>
                      <a:pt x="0" y="234"/>
                    </a:cubicBezTo>
                    <a:cubicBezTo>
                      <a:pt x="0" y="254"/>
                      <a:pt x="14" y="271"/>
                      <a:pt x="32" y="275"/>
                    </a:cubicBezTo>
                    <a:cubicBezTo>
                      <a:pt x="32" y="309"/>
                      <a:pt x="32" y="309"/>
                      <a:pt x="32" y="309"/>
                    </a:cubicBezTo>
                    <a:cubicBezTo>
                      <a:pt x="32" y="315"/>
                      <a:pt x="37" y="320"/>
                      <a:pt x="43" y="320"/>
                    </a:cubicBezTo>
                    <a:cubicBezTo>
                      <a:pt x="49" y="320"/>
                      <a:pt x="53" y="315"/>
                      <a:pt x="53" y="309"/>
                    </a:cubicBezTo>
                    <a:cubicBezTo>
                      <a:pt x="53" y="275"/>
                      <a:pt x="53" y="275"/>
                      <a:pt x="53" y="275"/>
                    </a:cubicBezTo>
                    <a:cubicBezTo>
                      <a:pt x="72" y="271"/>
                      <a:pt x="85" y="254"/>
                      <a:pt x="85" y="234"/>
                    </a:cubicBezTo>
                    <a:cubicBezTo>
                      <a:pt x="85" y="215"/>
                      <a:pt x="72" y="198"/>
                      <a:pt x="53" y="193"/>
                    </a:cubicBezTo>
                    <a:close/>
                    <a:moveTo>
                      <a:pt x="43" y="256"/>
                    </a:moveTo>
                    <a:cubicBezTo>
                      <a:pt x="31" y="256"/>
                      <a:pt x="21" y="246"/>
                      <a:pt x="21" y="234"/>
                    </a:cubicBezTo>
                    <a:cubicBezTo>
                      <a:pt x="21" y="223"/>
                      <a:pt x="31" y="213"/>
                      <a:pt x="43" y="213"/>
                    </a:cubicBezTo>
                    <a:cubicBezTo>
                      <a:pt x="54" y="213"/>
                      <a:pt x="64" y="223"/>
                      <a:pt x="64" y="234"/>
                    </a:cubicBezTo>
                    <a:cubicBezTo>
                      <a:pt x="64" y="246"/>
                      <a:pt x="54" y="256"/>
                      <a:pt x="43" y="25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sp>
            <p:nvSpPr>
              <p:cNvPr id="78" name="Freeform 191">
                <a:extLst>
                  <a:ext uri="{FF2B5EF4-FFF2-40B4-BE49-F238E27FC236}">
                    <a16:creationId xmlns:a16="http://schemas.microsoft.com/office/drawing/2014/main" id="{0F402141-82C9-48EC-9166-B25758F7C617}"/>
                  </a:ext>
                </a:extLst>
              </p:cNvPr>
              <p:cNvSpPr>
                <a:spLocks noEditPoints="1"/>
              </p:cNvSpPr>
              <p:nvPr/>
            </p:nvSpPr>
            <p:spPr bwMode="auto">
              <a:xfrm>
                <a:off x="472" y="453"/>
                <a:ext cx="57" cy="212"/>
              </a:xfrm>
              <a:custGeom>
                <a:avLst/>
                <a:gdLst>
                  <a:gd name="T0" fmla="*/ 53 w 85"/>
                  <a:gd name="T1" fmla="*/ 44 h 320"/>
                  <a:gd name="T2" fmla="*/ 53 w 85"/>
                  <a:gd name="T3" fmla="*/ 10 h 320"/>
                  <a:gd name="T4" fmla="*/ 43 w 85"/>
                  <a:gd name="T5" fmla="*/ 0 h 320"/>
                  <a:gd name="T6" fmla="*/ 32 w 85"/>
                  <a:gd name="T7" fmla="*/ 10 h 320"/>
                  <a:gd name="T8" fmla="*/ 32 w 85"/>
                  <a:gd name="T9" fmla="*/ 44 h 320"/>
                  <a:gd name="T10" fmla="*/ 0 w 85"/>
                  <a:gd name="T11" fmla="*/ 85 h 320"/>
                  <a:gd name="T12" fmla="*/ 32 w 85"/>
                  <a:gd name="T13" fmla="*/ 126 h 320"/>
                  <a:gd name="T14" fmla="*/ 32 w 85"/>
                  <a:gd name="T15" fmla="*/ 309 h 320"/>
                  <a:gd name="T16" fmla="*/ 43 w 85"/>
                  <a:gd name="T17" fmla="*/ 320 h 320"/>
                  <a:gd name="T18" fmla="*/ 53 w 85"/>
                  <a:gd name="T19" fmla="*/ 309 h 320"/>
                  <a:gd name="T20" fmla="*/ 53 w 85"/>
                  <a:gd name="T21" fmla="*/ 126 h 320"/>
                  <a:gd name="T22" fmla="*/ 85 w 85"/>
                  <a:gd name="T23" fmla="*/ 85 h 320"/>
                  <a:gd name="T24" fmla="*/ 53 w 85"/>
                  <a:gd name="T25" fmla="*/ 44 h 320"/>
                  <a:gd name="T26" fmla="*/ 43 w 85"/>
                  <a:gd name="T27" fmla="*/ 106 h 320"/>
                  <a:gd name="T28" fmla="*/ 21 w 85"/>
                  <a:gd name="T29" fmla="*/ 85 h 320"/>
                  <a:gd name="T30" fmla="*/ 43 w 85"/>
                  <a:gd name="T31" fmla="*/ 64 h 320"/>
                  <a:gd name="T32" fmla="*/ 64 w 85"/>
                  <a:gd name="T33" fmla="*/ 85 h 320"/>
                  <a:gd name="T34" fmla="*/ 43 w 85"/>
                  <a:gd name="T35" fmla="*/ 10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320">
                    <a:moveTo>
                      <a:pt x="53" y="44"/>
                    </a:moveTo>
                    <a:cubicBezTo>
                      <a:pt x="53" y="10"/>
                      <a:pt x="53" y="10"/>
                      <a:pt x="53" y="10"/>
                    </a:cubicBezTo>
                    <a:cubicBezTo>
                      <a:pt x="53" y="4"/>
                      <a:pt x="49" y="0"/>
                      <a:pt x="43" y="0"/>
                    </a:cubicBezTo>
                    <a:cubicBezTo>
                      <a:pt x="37" y="0"/>
                      <a:pt x="32" y="4"/>
                      <a:pt x="32" y="10"/>
                    </a:cubicBezTo>
                    <a:cubicBezTo>
                      <a:pt x="32" y="44"/>
                      <a:pt x="32" y="44"/>
                      <a:pt x="32" y="44"/>
                    </a:cubicBezTo>
                    <a:cubicBezTo>
                      <a:pt x="14" y="49"/>
                      <a:pt x="0" y="65"/>
                      <a:pt x="0" y="85"/>
                    </a:cubicBezTo>
                    <a:cubicBezTo>
                      <a:pt x="0" y="105"/>
                      <a:pt x="14" y="121"/>
                      <a:pt x="32" y="126"/>
                    </a:cubicBezTo>
                    <a:cubicBezTo>
                      <a:pt x="32" y="309"/>
                      <a:pt x="32" y="309"/>
                      <a:pt x="32" y="309"/>
                    </a:cubicBezTo>
                    <a:cubicBezTo>
                      <a:pt x="32" y="315"/>
                      <a:pt x="37" y="320"/>
                      <a:pt x="43" y="320"/>
                    </a:cubicBezTo>
                    <a:cubicBezTo>
                      <a:pt x="49" y="320"/>
                      <a:pt x="53" y="315"/>
                      <a:pt x="53" y="309"/>
                    </a:cubicBezTo>
                    <a:cubicBezTo>
                      <a:pt x="53" y="126"/>
                      <a:pt x="53" y="126"/>
                      <a:pt x="53" y="126"/>
                    </a:cubicBezTo>
                    <a:cubicBezTo>
                      <a:pt x="72" y="121"/>
                      <a:pt x="85" y="105"/>
                      <a:pt x="85" y="85"/>
                    </a:cubicBezTo>
                    <a:cubicBezTo>
                      <a:pt x="85" y="65"/>
                      <a:pt x="72" y="49"/>
                      <a:pt x="53" y="44"/>
                    </a:cubicBezTo>
                    <a:close/>
                    <a:moveTo>
                      <a:pt x="43" y="106"/>
                    </a:moveTo>
                    <a:cubicBezTo>
                      <a:pt x="31" y="106"/>
                      <a:pt x="21" y="97"/>
                      <a:pt x="21" y="85"/>
                    </a:cubicBezTo>
                    <a:cubicBezTo>
                      <a:pt x="21" y="73"/>
                      <a:pt x="31" y="64"/>
                      <a:pt x="43" y="64"/>
                    </a:cubicBezTo>
                    <a:cubicBezTo>
                      <a:pt x="54" y="64"/>
                      <a:pt x="64" y="73"/>
                      <a:pt x="64" y="85"/>
                    </a:cubicBezTo>
                    <a:cubicBezTo>
                      <a:pt x="64" y="97"/>
                      <a:pt x="54" y="106"/>
                      <a:pt x="43" y="1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sp>
            <p:nvSpPr>
              <p:cNvPr id="79" name="Freeform 192">
                <a:extLst>
                  <a:ext uri="{FF2B5EF4-FFF2-40B4-BE49-F238E27FC236}">
                    <a16:creationId xmlns:a16="http://schemas.microsoft.com/office/drawing/2014/main" id="{0C1F2A69-881F-4ACC-8FFD-E1DDD599C717}"/>
                  </a:ext>
                </a:extLst>
              </p:cNvPr>
              <p:cNvSpPr>
                <a:spLocks noEditPoints="1"/>
              </p:cNvSpPr>
              <p:nvPr/>
            </p:nvSpPr>
            <p:spPr bwMode="auto">
              <a:xfrm>
                <a:off x="600" y="453"/>
                <a:ext cx="56" cy="212"/>
              </a:xfrm>
              <a:custGeom>
                <a:avLst/>
                <a:gdLst>
                  <a:gd name="T0" fmla="*/ 53 w 85"/>
                  <a:gd name="T1" fmla="*/ 97 h 320"/>
                  <a:gd name="T2" fmla="*/ 53 w 85"/>
                  <a:gd name="T3" fmla="*/ 10 h 320"/>
                  <a:gd name="T4" fmla="*/ 43 w 85"/>
                  <a:gd name="T5" fmla="*/ 0 h 320"/>
                  <a:gd name="T6" fmla="*/ 32 w 85"/>
                  <a:gd name="T7" fmla="*/ 10 h 320"/>
                  <a:gd name="T8" fmla="*/ 32 w 85"/>
                  <a:gd name="T9" fmla="*/ 97 h 320"/>
                  <a:gd name="T10" fmla="*/ 0 w 85"/>
                  <a:gd name="T11" fmla="*/ 138 h 320"/>
                  <a:gd name="T12" fmla="*/ 32 w 85"/>
                  <a:gd name="T13" fmla="*/ 179 h 320"/>
                  <a:gd name="T14" fmla="*/ 32 w 85"/>
                  <a:gd name="T15" fmla="*/ 309 h 320"/>
                  <a:gd name="T16" fmla="*/ 43 w 85"/>
                  <a:gd name="T17" fmla="*/ 320 h 320"/>
                  <a:gd name="T18" fmla="*/ 53 w 85"/>
                  <a:gd name="T19" fmla="*/ 309 h 320"/>
                  <a:gd name="T20" fmla="*/ 53 w 85"/>
                  <a:gd name="T21" fmla="*/ 179 h 320"/>
                  <a:gd name="T22" fmla="*/ 85 w 85"/>
                  <a:gd name="T23" fmla="*/ 138 h 320"/>
                  <a:gd name="T24" fmla="*/ 53 w 85"/>
                  <a:gd name="T25" fmla="*/ 97 h 320"/>
                  <a:gd name="T26" fmla="*/ 43 w 85"/>
                  <a:gd name="T27" fmla="*/ 160 h 320"/>
                  <a:gd name="T28" fmla="*/ 21 w 85"/>
                  <a:gd name="T29" fmla="*/ 138 h 320"/>
                  <a:gd name="T30" fmla="*/ 43 w 85"/>
                  <a:gd name="T31" fmla="*/ 117 h 320"/>
                  <a:gd name="T32" fmla="*/ 64 w 85"/>
                  <a:gd name="T33" fmla="*/ 138 h 320"/>
                  <a:gd name="T34" fmla="*/ 43 w 85"/>
                  <a:gd name="T35"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320">
                    <a:moveTo>
                      <a:pt x="53" y="97"/>
                    </a:moveTo>
                    <a:cubicBezTo>
                      <a:pt x="53" y="10"/>
                      <a:pt x="53" y="10"/>
                      <a:pt x="53" y="10"/>
                    </a:cubicBezTo>
                    <a:cubicBezTo>
                      <a:pt x="53" y="4"/>
                      <a:pt x="49" y="0"/>
                      <a:pt x="43" y="0"/>
                    </a:cubicBezTo>
                    <a:cubicBezTo>
                      <a:pt x="37" y="0"/>
                      <a:pt x="32" y="4"/>
                      <a:pt x="32" y="10"/>
                    </a:cubicBezTo>
                    <a:cubicBezTo>
                      <a:pt x="32" y="97"/>
                      <a:pt x="32" y="97"/>
                      <a:pt x="32" y="97"/>
                    </a:cubicBezTo>
                    <a:cubicBezTo>
                      <a:pt x="14" y="102"/>
                      <a:pt x="0" y="119"/>
                      <a:pt x="0" y="138"/>
                    </a:cubicBezTo>
                    <a:cubicBezTo>
                      <a:pt x="0" y="158"/>
                      <a:pt x="14" y="175"/>
                      <a:pt x="32" y="179"/>
                    </a:cubicBezTo>
                    <a:cubicBezTo>
                      <a:pt x="32" y="309"/>
                      <a:pt x="32" y="309"/>
                      <a:pt x="32" y="309"/>
                    </a:cubicBezTo>
                    <a:cubicBezTo>
                      <a:pt x="32" y="315"/>
                      <a:pt x="37" y="320"/>
                      <a:pt x="43" y="320"/>
                    </a:cubicBezTo>
                    <a:cubicBezTo>
                      <a:pt x="49" y="320"/>
                      <a:pt x="53" y="315"/>
                      <a:pt x="53" y="309"/>
                    </a:cubicBezTo>
                    <a:cubicBezTo>
                      <a:pt x="53" y="179"/>
                      <a:pt x="53" y="179"/>
                      <a:pt x="53" y="179"/>
                    </a:cubicBezTo>
                    <a:cubicBezTo>
                      <a:pt x="72" y="175"/>
                      <a:pt x="85" y="158"/>
                      <a:pt x="85" y="138"/>
                    </a:cubicBezTo>
                    <a:cubicBezTo>
                      <a:pt x="85" y="119"/>
                      <a:pt x="72" y="102"/>
                      <a:pt x="53" y="97"/>
                    </a:cubicBezTo>
                    <a:close/>
                    <a:moveTo>
                      <a:pt x="43" y="160"/>
                    </a:moveTo>
                    <a:cubicBezTo>
                      <a:pt x="31" y="160"/>
                      <a:pt x="21" y="150"/>
                      <a:pt x="21" y="138"/>
                    </a:cubicBezTo>
                    <a:cubicBezTo>
                      <a:pt x="21" y="127"/>
                      <a:pt x="31" y="117"/>
                      <a:pt x="43" y="117"/>
                    </a:cubicBezTo>
                    <a:cubicBezTo>
                      <a:pt x="54" y="117"/>
                      <a:pt x="64" y="127"/>
                      <a:pt x="64" y="138"/>
                    </a:cubicBezTo>
                    <a:cubicBezTo>
                      <a:pt x="64" y="150"/>
                      <a:pt x="54" y="160"/>
                      <a:pt x="43" y="1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250" dirty="0"/>
              </a:p>
            </p:txBody>
          </p:sp>
        </p:grpSp>
      </p:grpSp>
    </p:spTree>
    <p:extLst>
      <p:ext uri="{BB962C8B-B14F-4D97-AF65-F5344CB8AC3E}">
        <p14:creationId xmlns:p14="http://schemas.microsoft.com/office/powerpoint/2010/main" val="41452913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4">
            <a:extLst>
              <a:ext uri="{FF2B5EF4-FFF2-40B4-BE49-F238E27FC236}">
                <a16:creationId xmlns:a16="http://schemas.microsoft.com/office/drawing/2014/main" id="{A7B70ED1-BCBA-4C63-9825-A693BEF0D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617" y="3989362"/>
            <a:ext cx="4063630" cy="2820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Crude Oil and Natural Gas Production</a:t>
            </a:r>
            <a:endParaRPr lang="en-US" sz="2200" b="1" dirty="0">
              <a:solidFill>
                <a:prstClr val="black"/>
              </a:solidFill>
              <a:ea typeface="Verdana" panose="020B0604030504040204" pitchFamily="34" charset="0"/>
              <a:cs typeface="Arial" panose="020B0604020202020204" pitchFamily="34" charset="0"/>
            </a:endParaRPr>
          </a:p>
        </p:txBody>
      </p:sp>
      <p:sp>
        <p:nvSpPr>
          <p:cNvPr id="10" name="TextBox 9"/>
          <p:cNvSpPr txBox="1"/>
          <p:nvPr/>
        </p:nvSpPr>
        <p:spPr>
          <a:xfrm>
            <a:off x="382066" y="782159"/>
            <a:ext cx="8132196" cy="1261884"/>
          </a:xfrm>
          <a:prstGeom prst="rect">
            <a:avLst/>
          </a:prstGeom>
          <a:noFill/>
          <a:ln w="19050">
            <a:solidFill>
              <a:schemeClr val="accent4"/>
            </a:solidFill>
          </a:ln>
        </p:spPr>
        <p:txBody>
          <a:bodyPr wrap="square" lIns="91440" tIns="91440" rIns="91440" bIns="91440" rtlCol="0">
            <a:spAutoFit/>
          </a:bodyPr>
          <a:lstStyle/>
          <a:p>
            <a:pPr lvl="0">
              <a:buSzPct val="25000"/>
              <a:defRPr/>
            </a:pPr>
            <a:r>
              <a:rPr lang="en-US" sz="1400" dirty="0">
                <a:solidFill>
                  <a:prstClr val="black"/>
                </a:solidFill>
                <a:cs typeface="Arial" panose="020B0604020202020204" pitchFamily="34" charset="0"/>
              </a:rPr>
              <a:t>The US has become the largest producer of both oil and natural gas in the world, which has provided the nation with increased employment and economic growth, reduced energy imports, and reduced greenhouse gas (GHG) emissions. Increased natural gas use replacing coal to generate electricity has been the single largest contributor to reducing U.S. CO</a:t>
            </a:r>
            <a:r>
              <a:rPr lang="en-US" sz="1400" baseline="-25000" dirty="0">
                <a:solidFill>
                  <a:prstClr val="black"/>
                </a:solidFill>
                <a:cs typeface="Arial" panose="020B0604020202020204" pitchFamily="34" charset="0"/>
              </a:rPr>
              <a:t>2</a:t>
            </a:r>
            <a:r>
              <a:rPr lang="en-US" sz="1400" dirty="0">
                <a:solidFill>
                  <a:prstClr val="black"/>
                </a:solidFill>
                <a:cs typeface="Arial" panose="020B0604020202020204" pitchFamily="34" charset="0"/>
              </a:rPr>
              <a:t> emissions by 15% since 2005.</a:t>
            </a:r>
            <a:endParaRPr lang="en-US" sz="1400" dirty="0">
              <a:solidFill>
                <a:srgbClr val="FF0000"/>
              </a:solidFill>
              <a:cs typeface="Arial" panose="020B0604020202020204" pitchFamily="34" charset="0"/>
            </a:endParaRPr>
          </a:p>
        </p:txBody>
      </p:sp>
      <p:sp>
        <p:nvSpPr>
          <p:cNvPr id="2" name="Rectangle 1">
            <a:extLst>
              <a:ext uri="{FF2B5EF4-FFF2-40B4-BE49-F238E27FC236}">
                <a16:creationId xmlns:a16="http://schemas.microsoft.com/office/drawing/2014/main" id="{CBF1D6A3-669A-4C42-831B-12167D38E764}"/>
              </a:ext>
            </a:extLst>
          </p:cNvPr>
          <p:cNvSpPr/>
          <p:nvPr/>
        </p:nvSpPr>
        <p:spPr>
          <a:xfrm>
            <a:off x="629738" y="594089"/>
            <a:ext cx="1364476" cy="307777"/>
          </a:xfrm>
          <a:prstGeom prst="rect">
            <a:avLst/>
          </a:prstGeom>
          <a:solidFill>
            <a:schemeClr val="bg1"/>
          </a:solidFill>
        </p:spPr>
        <p:txBody>
          <a:bodyPr wrap="none">
            <a:spAutoFit/>
          </a:bodyPr>
          <a:lstStyle/>
          <a:p>
            <a:pPr>
              <a:spcAft>
                <a:spcPts val="600"/>
              </a:spcAft>
            </a:pPr>
            <a:r>
              <a:rPr lang="en-US" sz="1400" b="1" dirty="0"/>
              <a:t>Key Finding</a:t>
            </a:r>
            <a:endParaRPr lang="en-US" sz="1400" dirty="0"/>
          </a:p>
        </p:txBody>
      </p:sp>
      <p:sp>
        <p:nvSpPr>
          <p:cNvPr id="18" name="Rectangle 17">
            <a:extLst>
              <a:ext uri="{FF2B5EF4-FFF2-40B4-BE49-F238E27FC236}">
                <a16:creationId xmlns:a16="http://schemas.microsoft.com/office/drawing/2014/main" id="{FD497A48-D812-4C21-BB4C-2F810BABD32E}"/>
              </a:ext>
            </a:extLst>
          </p:cNvPr>
          <p:cNvSpPr/>
          <p:nvPr/>
        </p:nvSpPr>
        <p:spPr>
          <a:xfrm>
            <a:off x="4260816" y="3737206"/>
            <a:ext cx="4340431" cy="477054"/>
          </a:xfrm>
          <a:prstGeom prst="rect">
            <a:avLst/>
          </a:prstGeom>
        </p:spPr>
        <p:txBody>
          <a:bodyPr wrap="square">
            <a:spAutoFit/>
          </a:bodyPr>
          <a:lstStyle/>
          <a:p>
            <a:pPr algn="ctr"/>
            <a:r>
              <a:rPr lang="en-US" sz="1250" b="1" dirty="0"/>
              <a:t>U.S. Natural Gas Production Forecasts through 2040</a:t>
            </a:r>
          </a:p>
        </p:txBody>
      </p:sp>
      <p:sp>
        <p:nvSpPr>
          <p:cNvPr id="5" name="Rectangle 4">
            <a:extLst>
              <a:ext uri="{FF2B5EF4-FFF2-40B4-BE49-F238E27FC236}">
                <a16:creationId xmlns:a16="http://schemas.microsoft.com/office/drawing/2014/main" id="{D7C9FB1E-7D8A-4727-81D6-590BFE726C7C}"/>
              </a:ext>
            </a:extLst>
          </p:cNvPr>
          <p:cNvSpPr/>
          <p:nvPr/>
        </p:nvSpPr>
        <p:spPr>
          <a:xfrm>
            <a:off x="268357" y="2078020"/>
            <a:ext cx="4104859" cy="477054"/>
          </a:xfrm>
          <a:prstGeom prst="rect">
            <a:avLst/>
          </a:prstGeom>
        </p:spPr>
        <p:txBody>
          <a:bodyPr wrap="square">
            <a:spAutoFit/>
          </a:bodyPr>
          <a:lstStyle/>
          <a:p>
            <a:pPr algn="ctr"/>
            <a:r>
              <a:rPr lang="en-US" sz="1250" b="1" dirty="0"/>
              <a:t>U.S. Crude Oil Production Forecasts through 2040</a:t>
            </a:r>
          </a:p>
        </p:txBody>
      </p:sp>
      <p:sp>
        <p:nvSpPr>
          <p:cNvPr id="19" name="Rectangle 18">
            <a:extLst>
              <a:ext uri="{FF2B5EF4-FFF2-40B4-BE49-F238E27FC236}">
                <a16:creationId xmlns:a16="http://schemas.microsoft.com/office/drawing/2014/main" id="{CF44AAB4-B451-4DF4-BA5B-88A83DA8FA34}"/>
              </a:ext>
            </a:extLst>
          </p:cNvPr>
          <p:cNvSpPr/>
          <p:nvPr/>
        </p:nvSpPr>
        <p:spPr>
          <a:xfrm>
            <a:off x="4459621" y="2093509"/>
            <a:ext cx="4177486" cy="1638910"/>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accent5"/>
          </a:fontRef>
        </p:style>
        <p:txBody>
          <a:bodyPr wrap="square">
            <a:spAutoFit/>
          </a:bodyPr>
          <a:lstStyle/>
          <a:p>
            <a:pPr>
              <a:spcAft>
                <a:spcPts val="600"/>
              </a:spcAft>
            </a:pPr>
            <a:r>
              <a:rPr lang="en-US" sz="1250" b="1" dirty="0">
                <a:solidFill>
                  <a:srgbClr val="00A1DE"/>
                </a:solidFill>
              </a:rPr>
              <a:t>Crude Oil Production Growth</a:t>
            </a:r>
          </a:p>
          <a:p>
            <a:pPr marL="285750" indent="-285750">
              <a:spcAft>
                <a:spcPts val="600"/>
              </a:spcAft>
              <a:buFont typeface="Arial" panose="020B0604020202020204" pitchFamily="34" charset="0"/>
              <a:buChar char="•"/>
            </a:pPr>
            <a:r>
              <a:rPr lang="en-US" sz="1300" dirty="0">
                <a:solidFill>
                  <a:schemeClr val="tx1"/>
                </a:solidFill>
              </a:rPr>
              <a:t>U.S. oil production has more than doubled since 2008</a:t>
            </a:r>
          </a:p>
          <a:p>
            <a:pPr marL="285750" indent="-285750">
              <a:spcAft>
                <a:spcPts val="600"/>
              </a:spcAft>
              <a:buFont typeface="Arial" panose="020B0604020202020204" pitchFamily="34" charset="0"/>
              <a:buChar char="•"/>
            </a:pPr>
            <a:r>
              <a:rPr lang="en-US" sz="1300" dirty="0">
                <a:solidFill>
                  <a:schemeClr val="tx1"/>
                </a:solidFill>
              </a:rPr>
              <a:t>Hydraulic fracturing and directional drilling technology have helped drive the growth by enabling increased production from unconventional reservoirs</a:t>
            </a:r>
          </a:p>
        </p:txBody>
      </p:sp>
      <p:sp>
        <p:nvSpPr>
          <p:cNvPr id="21" name="Rectangle 20">
            <a:extLst>
              <a:ext uri="{FF2B5EF4-FFF2-40B4-BE49-F238E27FC236}">
                <a16:creationId xmlns:a16="http://schemas.microsoft.com/office/drawing/2014/main" id="{2421E3FD-5295-492F-8585-6AC7C23EECA9}"/>
              </a:ext>
            </a:extLst>
          </p:cNvPr>
          <p:cNvSpPr/>
          <p:nvPr/>
        </p:nvSpPr>
        <p:spPr>
          <a:xfrm>
            <a:off x="142116" y="5300376"/>
            <a:ext cx="4118700" cy="961802"/>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accent5"/>
          </a:fontRef>
        </p:style>
        <p:txBody>
          <a:bodyPr wrap="square">
            <a:spAutoFit/>
          </a:bodyPr>
          <a:lstStyle/>
          <a:p>
            <a:pPr>
              <a:spcAft>
                <a:spcPts val="600"/>
              </a:spcAft>
            </a:pPr>
            <a:r>
              <a:rPr lang="en-US" sz="1250" b="1" dirty="0">
                <a:solidFill>
                  <a:srgbClr val="00A1DE"/>
                </a:solidFill>
              </a:rPr>
              <a:t>Natural Gas Production Growth</a:t>
            </a:r>
            <a:endParaRPr lang="en-US" sz="1250" dirty="0">
              <a:solidFill>
                <a:srgbClr val="00A1DE"/>
              </a:solidFill>
            </a:endParaRPr>
          </a:p>
          <a:p>
            <a:pPr marL="285750" indent="-285750">
              <a:buFont typeface="Arial" panose="020B0604020202020204" pitchFamily="34" charset="0"/>
              <a:buChar char="•"/>
            </a:pPr>
            <a:r>
              <a:rPr lang="en-US" sz="1300" dirty="0">
                <a:solidFill>
                  <a:schemeClr val="tx1"/>
                </a:solidFill>
              </a:rPr>
              <a:t>Natural gas production started increasing in 2006, aided by technology that unlocked production from tight and shale formations</a:t>
            </a:r>
          </a:p>
        </p:txBody>
      </p:sp>
      <p:pic>
        <p:nvPicPr>
          <p:cNvPr id="27" name="Picture 2">
            <a:extLst>
              <a:ext uri="{FF2B5EF4-FFF2-40B4-BE49-F238E27FC236}">
                <a16:creationId xmlns:a16="http://schemas.microsoft.com/office/drawing/2014/main" id="{4E37D6AF-1B70-474E-ACEE-8B056AC406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116" y="2514600"/>
            <a:ext cx="4250978" cy="2620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378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txBox="1">
            <a:spLocks/>
          </p:cNvSpPr>
          <p:nvPr/>
        </p:nvSpPr>
        <p:spPr bwMode="gray">
          <a:xfrm>
            <a:off x="365760" y="274320"/>
            <a:ext cx="8412480" cy="340075"/>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Geographic Shifts in Production</a:t>
            </a:r>
            <a:endParaRPr lang="en-US" sz="2200" b="1" dirty="0">
              <a:solidFill>
                <a:prstClr val="black"/>
              </a:solidFill>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2C2FAE5-F7F2-4FBC-9EFF-25410499D09C}"/>
              </a:ext>
            </a:extLst>
          </p:cNvPr>
          <p:cNvSpPr/>
          <p:nvPr/>
        </p:nvSpPr>
        <p:spPr>
          <a:xfrm>
            <a:off x="4626099" y="2365516"/>
            <a:ext cx="4085202" cy="461665"/>
          </a:xfrm>
          <a:prstGeom prst="rect">
            <a:avLst/>
          </a:prstGeom>
        </p:spPr>
        <p:txBody>
          <a:bodyPr wrap="square">
            <a:spAutoFit/>
          </a:bodyPr>
          <a:lstStyle/>
          <a:p>
            <a:pPr algn="ctr"/>
            <a:r>
              <a:rPr lang="en-US" sz="1200" b="1" dirty="0"/>
              <a:t>Natural Gas Production Geographic Shifts, </a:t>
            </a:r>
          </a:p>
          <a:p>
            <a:pPr algn="ctr"/>
            <a:r>
              <a:rPr lang="en-US" sz="1200" b="1" dirty="0"/>
              <a:t>2005 to 2018</a:t>
            </a:r>
          </a:p>
        </p:txBody>
      </p:sp>
      <p:sp>
        <p:nvSpPr>
          <p:cNvPr id="21" name="Rectangle 20">
            <a:extLst>
              <a:ext uri="{FF2B5EF4-FFF2-40B4-BE49-F238E27FC236}">
                <a16:creationId xmlns:a16="http://schemas.microsoft.com/office/drawing/2014/main" id="{CCEF1261-02C5-477E-A348-022A28D7DF62}"/>
              </a:ext>
            </a:extLst>
          </p:cNvPr>
          <p:cNvSpPr/>
          <p:nvPr/>
        </p:nvSpPr>
        <p:spPr>
          <a:xfrm>
            <a:off x="273288" y="2368862"/>
            <a:ext cx="4048057" cy="461664"/>
          </a:xfrm>
          <a:prstGeom prst="rect">
            <a:avLst/>
          </a:prstGeom>
        </p:spPr>
        <p:txBody>
          <a:bodyPr wrap="square">
            <a:spAutoFit/>
          </a:bodyPr>
          <a:lstStyle/>
          <a:p>
            <a:pPr algn="ctr"/>
            <a:r>
              <a:rPr lang="en-US" sz="1200" b="1" dirty="0"/>
              <a:t>Oil Production Geographic Shifts, </a:t>
            </a:r>
          </a:p>
          <a:p>
            <a:pPr algn="ctr"/>
            <a:r>
              <a:rPr lang="en-US" sz="1200" b="1" dirty="0"/>
              <a:t>2005 to 2018</a:t>
            </a:r>
          </a:p>
        </p:txBody>
      </p:sp>
      <p:sp>
        <p:nvSpPr>
          <p:cNvPr id="23" name="Rectangle 22">
            <a:extLst>
              <a:ext uri="{FF2B5EF4-FFF2-40B4-BE49-F238E27FC236}">
                <a16:creationId xmlns:a16="http://schemas.microsoft.com/office/drawing/2014/main" id="{458308E8-FD27-4913-A827-E81814F383F0}"/>
              </a:ext>
            </a:extLst>
          </p:cNvPr>
          <p:cNvSpPr/>
          <p:nvPr/>
        </p:nvSpPr>
        <p:spPr>
          <a:xfrm>
            <a:off x="138472" y="770985"/>
            <a:ext cx="4234748" cy="13234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accent5"/>
          </a:fontRef>
        </p:style>
        <p:txBody>
          <a:bodyPr wrap="square">
            <a:spAutoFit/>
          </a:bodyPr>
          <a:lstStyle/>
          <a:p>
            <a:pPr>
              <a:spcAft>
                <a:spcPts val="600"/>
              </a:spcAft>
            </a:pPr>
            <a:r>
              <a:rPr lang="en-US" sz="1250" b="1" dirty="0">
                <a:solidFill>
                  <a:srgbClr val="00A1DE"/>
                </a:solidFill>
              </a:rPr>
              <a:t>Crude oil production growth has been led by:</a:t>
            </a:r>
            <a:endParaRPr lang="en-US" sz="1250" dirty="0">
              <a:solidFill>
                <a:srgbClr val="00A1DE"/>
              </a:solidFill>
            </a:endParaRPr>
          </a:p>
          <a:p>
            <a:pPr marL="285750" indent="-285750">
              <a:buFont typeface="Arial" panose="020B0604020202020204" pitchFamily="34" charset="0"/>
              <a:buChar char="•"/>
            </a:pPr>
            <a:r>
              <a:rPr lang="en-US" sz="1250" dirty="0">
                <a:solidFill>
                  <a:schemeClr val="tx1"/>
                </a:solidFill>
              </a:rPr>
              <a:t>Tight oil development in the </a:t>
            </a:r>
            <a:r>
              <a:rPr lang="en-US" sz="1250" b="1" dirty="0">
                <a:solidFill>
                  <a:schemeClr val="tx1"/>
                </a:solidFill>
              </a:rPr>
              <a:t>Permian Basin - West Texas and SE New Mexico</a:t>
            </a:r>
            <a:endParaRPr lang="en-US" sz="1250" dirty="0">
              <a:solidFill>
                <a:schemeClr val="tx1"/>
              </a:solidFill>
            </a:endParaRPr>
          </a:p>
          <a:p>
            <a:pPr marL="285750" indent="-285750">
              <a:buFont typeface="Arial" panose="020B0604020202020204" pitchFamily="34" charset="0"/>
              <a:buChar char="•"/>
            </a:pPr>
            <a:endParaRPr lang="en-US" sz="1250" dirty="0">
              <a:solidFill>
                <a:schemeClr val="tx1"/>
              </a:solidFill>
            </a:endParaRPr>
          </a:p>
          <a:p>
            <a:pPr marL="285750" indent="-285750">
              <a:buFont typeface="Arial" panose="020B0604020202020204" pitchFamily="34" charset="0"/>
              <a:buChar char="•"/>
            </a:pPr>
            <a:r>
              <a:rPr lang="en-US" sz="1250" dirty="0">
                <a:solidFill>
                  <a:schemeClr val="tx1"/>
                </a:solidFill>
              </a:rPr>
              <a:t>Shale oil production in the </a:t>
            </a:r>
            <a:r>
              <a:rPr lang="en-US" sz="1250" b="1" dirty="0">
                <a:solidFill>
                  <a:schemeClr val="tx1"/>
                </a:solidFill>
              </a:rPr>
              <a:t>Eagle Ford - South Texas and Bakken - North Dakota</a:t>
            </a:r>
          </a:p>
        </p:txBody>
      </p:sp>
      <p:sp>
        <p:nvSpPr>
          <p:cNvPr id="24" name="Rectangle 23">
            <a:extLst>
              <a:ext uri="{FF2B5EF4-FFF2-40B4-BE49-F238E27FC236}">
                <a16:creationId xmlns:a16="http://schemas.microsoft.com/office/drawing/2014/main" id="{2C1C7945-BBA8-4DCC-967E-74F25C5CBD5E}"/>
              </a:ext>
            </a:extLst>
          </p:cNvPr>
          <p:cNvSpPr/>
          <p:nvPr/>
        </p:nvSpPr>
        <p:spPr>
          <a:xfrm>
            <a:off x="4469984" y="770985"/>
            <a:ext cx="4520871" cy="1323439"/>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accent5"/>
          </a:fontRef>
        </p:style>
        <p:txBody>
          <a:bodyPr wrap="square">
            <a:spAutoFit/>
          </a:bodyPr>
          <a:lstStyle/>
          <a:p>
            <a:pPr>
              <a:spcAft>
                <a:spcPts val="600"/>
              </a:spcAft>
            </a:pPr>
            <a:r>
              <a:rPr lang="en-US" sz="1250" b="1" dirty="0">
                <a:solidFill>
                  <a:srgbClr val="00B0F0"/>
                </a:solidFill>
              </a:rPr>
              <a:t>Natural Gas production has been propelled by:</a:t>
            </a:r>
            <a:endParaRPr lang="en-US" sz="1250" dirty="0">
              <a:solidFill>
                <a:srgbClr val="00B0F0"/>
              </a:solidFill>
            </a:endParaRPr>
          </a:p>
          <a:p>
            <a:pPr marL="285750" indent="-285750">
              <a:buFont typeface="Arial" panose="020B0604020202020204" pitchFamily="34" charset="0"/>
              <a:buChar char="•"/>
            </a:pPr>
            <a:r>
              <a:rPr lang="en-US" sz="1250" dirty="0">
                <a:solidFill>
                  <a:schemeClr val="tx1"/>
                </a:solidFill>
              </a:rPr>
              <a:t>The </a:t>
            </a:r>
            <a:r>
              <a:rPr lang="en-US" sz="1250" b="1" dirty="0">
                <a:solidFill>
                  <a:schemeClr val="tx1"/>
                </a:solidFill>
              </a:rPr>
              <a:t>Appalachian Basin</a:t>
            </a:r>
            <a:r>
              <a:rPr lang="en-US" sz="1250" dirty="0">
                <a:solidFill>
                  <a:schemeClr val="tx1"/>
                </a:solidFill>
              </a:rPr>
              <a:t> – the Marcellus and Utica formations in PA, WV, and OH.</a:t>
            </a:r>
          </a:p>
          <a:p>
            <a:pPr marL="285750" indent="-285750">
              <a:buFont typeface="Arial" panose="020B0604020202020204" pitchFamily="34" charset="0"/>
              <a:buChar char="•"/>
            </a:pPr>
            <a:endParaRPr lang="en-US" sz="1250" dirty="0">
              <a:solidFill>
                <a:schemeClr val="tx1"/>
              </a:solidFill>
            </a:endParaRPr>
          </a:p>
          <a:p>
            <a:pPr marL="285750" indent="-285750">
              <a:buFont typeface="Arial" panose="020B0604020202020204" pitchFamily="34" charset="0"/>
              <a:buChar char="•"/>
            </a:pPr>
            <a:r>
              <a:rPr lang="en-US" sz="1250" dirty="0">
                <a:solidFill>
                  <a:schemeClr val="tx1"/>
                </a:solidFill>
              </a:rPr>
              <a:t>Increased associated natural gas production in the </a:t>
            </a:r>
            <a:r>
              <a:rPr lang="en-US" sz="1250" b="1" dirty="0">
                <a:solidFill>
                  <a:schemeClr val="tx1"/>
                </a:solidFill>
              </a:rPr>
              <a:t>Bakken, Eagle Ford, and Permian</a:t>
            </a:r>
            <a:r>
              <a:rPr lang="en-US" sz="1250" dirty="0">
                <a:solidFill>
                  <a:schemeClr val="tx1"/>
                </a:solidFill>
              </a:rPr>
              <a:t>.</a:t>
            </a:r>
          </a:p>
        </p:txBody>
      </p:sp>
      <p:sp>
        <p:nvSpPr>
          <p:cNvPr id="29" name="Rectangle 28">
            <a:extLst>
              <a:ext uri="{FF2B5EF4-FFF2-40B4-BE49-F238E27FC236}">
                <a16:creationId xmlns:a16="http://schemas.microsoft.com/office/drawing/2014/main" id="{CD9B53FC-9D80-417B-84D5-B6CC6F3909D6}"/>
              </a:ext>
            </a:extLst>
          </p:cNvPr>
          <p:cNvSpPr/>
          <p:nvPr/>
        </p:nvSpPr>
        <p:spPr>
          <a:xfrm>
            <a:off x="365760" y="6047613"/>
            <a:ext cx="8588641" cy="477054"/>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accent5"/>
          </a:fontRef>
        </p:style>
        <p:txBody>
          <a:bodyPr wrap="square">
            <a:spAutoFit/>
          </a:bodyPr>
          <a:lstStyle/>
          <a:p>
            <a:pPr algn="ctr">
              <a:spcAft>
                <a:spcPts val="600"/>
              </a:spcAft>
            </a:pPr>
            <a:r>
              <a:rPr lang="en-US" sz="1250" b="1" dirty="0">
                <a:solidFill>
                  <a:schemeClr val="tx1"/>
                </a:solidFill>
              </a:rPr>
              <a:t>Declines in traditional production regions like Alaska (crude oil) and the Gulf of Mexico (natural gas) have partially offset the growth.</a:t>
            </a:r>
          </a:p>
        </p:txBody>
      </p:sp>
      <p:pic>
        <p:nvPicPr>
          <p:cNvPr id="2" name="Picture 1">
            <a:extLst>
              <a:ext uri="{FF2B5EF4-FFF2-40B4-BE49-F238E27FC236}">
                <a16:creationId xmlns:a16="http://schemas.microsoft.com/office/drawing/2014/main" id="{0F46B82D-4FF8-4FAC-AF54-94DAD2040E16}"/>
              </a:ext>
            </a:extLst>
          </p:cNvPr>
          <p:cNvPicPr>
            <a:picLocks noChangeAspect="1"/>
          </p:cNvPicPr>
          <p:nvPr/>
        </p:nvPicPr>
        <p:blipFill>
          <a:blip r:embed="rId3"/>
          <a:stretch>
            <a:fillRect/>
          </a:stretch>
        </p:blipFill>
        <p:spPr>
          <a:xfrm>
            <a:off x="193462" y="2847853"/>
            <a:ext cx="4234748" cy="2823165"/>
          </a:xfrm>
          <a:prstGeom prst="rect">
            <a:avLst/>
          </a:prstGeom>
        </p:spPr>
      </p:pic>
      <p:pic>
        <p:nvPicPr>
          <p:cNvPr id="4" name="Picture 3">
            <a:extLst>
              <a:ext uri="{FF2B5EF4-FFF2-40B4-BE49-F238E27FC236}">
                <a16:creationId xmlns:a16="http://schemas.microsoft.com/office/drawing/2014/main" id="{0FF244D8-4584-470A-B56D-96CBB7D867B5}"/>
              </a:ext>
            </a:extLst>
          </p:cNvPr>
          <p:cNvPicPr>
            <a:picLocks noChangeAspect="1"/>
          </p:cNvPicPr>
          <p:nvPr/>
        </p:nvPicPr>
        <p:blipFill>
          <a:blip r:embed="rId4"/>
          <a:stretch>
            <a:fillRect/>
          </a:stretch>
        </p:blipFill>
        <p:spPr>
          <a:xfrm>
            <a:off x="4447319" y="2826074"/>
            <a:ext cx="4465119" cy="2919500"/>
          </a:xfrm>
          <a:prstGeom prst="rect">
            <a:avLst/>
          </a:prstGeom>
        </p:spPr>
      </p:pic>
    </p:spTree>
    <p:extLst>
      <p:ext uri="{BB962C8B-B14F-4D97-AF65-F5344CB8AC3E}">
        <p14:creationId xmlns:p14="http://schemas.microsoft.com/office/powerpoint/2010/main" val="4130820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4B22603-D2D6-4B02-B5FE-EBA5ED05A79F}"/>
              </a:ext>
            </a:extLst>
          </p:cNvPr>
          <p:cNvSpPr/>
          <p:nvPr/>
        </p:nvSpPr>
        <p:spPr bwMode="gray">
          <a:xfrm>
            <a:off x="4516079" y="3958578"/>
            <a:ext cx="4417732" cy="1755648"/>
          </a:xfrm>
          <a:prstGeom prst="rect">
            <a:avLst/>
          </a:prstGeom>
          <a:solidFill>
            <a:srgbClr val="F7F7F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5" name="Rectangle 4">
            <a:extLst>
              <a:ext uri="{FF2B5EF4-FFF2-40B4-BE49-F238E27FC236}">
                <a16:creationId xmlns:a16="http://schemas.microsoft.com/office/drawing/2014/main" id="{A530A9BF-A216-4F2F-B943-FEB2DCEA82CD}"/>
              </a:ext>
            </a:extLst>
          </p:cNvPr>
          <p:cNvSpPr/>
          <p:nvPr/>
        </p:nvSpPr>
        <p:spPr bwMode="gray">
          <a:xfrm>
            <a:off x="231453" y="3958579"/>
            <a:ext cx="4191691" cy="1752384"/>
          </a:xfrm>
          <a:prstGeom prst="rect">
            <a:avLst/>
          </a:prstGeom>
          <a:solidFill>
            <a:srgbClr val="F7F7F7"/>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a:solidFill>
                <a:schemeClr val="bg1"/>
              </a:solidFill>
            </a:endParaRPr>
          </a:p>
        </p:txBody>
      </p:sp>
      <p:sp>
        <p:nvSpPr>
          <p:cNvPr id="9" name="Title 2"/>
          <p:cNvSpPr txBox="1">
            <a:spLocks/>
          </p:cNvSpPr>
          <p:nvPr/>
        </p:nvSpPr>
        <p:spPr bwMode="gray">
          <a:xfrm>
            <a:off x="365760" y="274320"/>
            <a:ext cx="8412480" cy="1244192"/>
          </a:xfrm>
          <a:prstGeom prst="rect">
            <a:avLst/>
          </a:prstGeom>
        </p:spPr>
        <p:txBody>
          <a:bodyPr vert="horz" lIns="0" tIns="0" rIns="0" bIns="0" rtlCol="0" anchor="t" anchorCtr="0">
            <a:noAutofit/>
          </a:bodyPr>
          <a:lstStyle>
            <a:lvl1pPr algn="l" defTabSz="914400" rtl="0" eaLnBrk="1" latinLnBrk="0" hangingPunct="1">
              <a:spcBef>
                <a:spcPct val="0"/>
              </a:spcBef>
              <a:buNone/>
              <a:defRPr sz="2800" kern="1200">
                <a:solidFill>
                  <a:schemeClr val="accent2"/>
                </a:solidFill>
                <a:latin typeface="+mj-lt"/>
                <a:ea typeface="+mj-ea"/>
                <a:cs typeface="+mj-cs"/>
              </a:defRPr>
            </a:lvl1pPr>
          </a:lstStyle>
          <a:p>
            <a:pPr lvl="0">
              <a:defRPr/>
            </a:pPr>
            <a:r>
              <a:rPr lang="en-US" sz="2200" b="1" dirty="0">
                <a:solidFill>
                  <a:prstClr val="black"/>
                </a:solidFill>
                <a:cs typeface="Arial" panose="020B0604020202020204" pitchFamily="34" charset="0"/>
              </a:rPr>
              <a:t>Shifting of Flows</a:t>
            </a:r>
            <a:endParaRPr lang="en-US" sz="2200" b="1" dirty="0">
              <a:solidFill>
                <a:prstClr val="black"/>
              </a:solidFill>
              <a:ea typeface="Verdana" panose="020B060403050404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F44089C8-3698-4965-B052-6794FA6BA551}"/>
              </a:ext>
            </a:extLst>
          </p:cNvPr>
          <p:cNvPicPr>
            <a:picLocks noChangeAspect="1"/>
          </p:cNvPicPr>
          <p:nvPr/>
        </p:nvPicPr>
        <p:blipFill>
          <a:blip r:embed="rId3"/>
          <a:stretch>
            <a:fillRect/>
          </a:stretch>
        </p:blipFill>
        <p:spPr>
          <a:xfrm>
            <a:off x="231454" y="995196"/>
            <a:ext cx="4191691" cy="3005096"/>
          </a:xfrm>
          <a:prstGeom prst="rect">
            <a:avLst/>
          </a:prstGeom>
        </p:spPr>
      </p:pic>
      <p:sp>
        <p:nvSpPr>
          <p:cNvPr id="23" name="Rectangle 22">
            <a:extLst>
              <a:ext uri="{FF2B5EF4-FFF2-40B4-BE49-F238E27FC236}">
                <a16:creationId xmlns:a16="http://schemas.microsoft.com/office/drawing/2014/main" id="{0A2EB05A-CCBD-42F8-BAE3-BF38E094B9E8}"/>
              </a:ext>
            </a:extLst>
          </p:cNvPr>
          <p:cNvSpPr/>
          <p:nvPr/>
        </p:nvSpPr>
        <p:spPr>
          <a:xfrm>
            <a:off x="295763" y="4052181"/>
            <a:ext cx="3890963" cy="1600438"/>
          </a:xfrm>
          <a:prstGeom prst="rect">
            <a:avLst/>
          </a:prstGeom>
        </p:spPr>
        <p:txBody>
          <a:bodyPr wrap="square">
            <a:spAutoFit/>
          </a:bodyPr>
          <a:lstStyle/>
          <a:p>
            <a:pPr>
              <a:spcAft>
                <a:spcPts val="400"/>
              </a:spcAft>
            </a:pPr>
            <a:r>
              <a:rPr lang="en-US" sz="1100" b="1" dirty="0"/>
              <a:t>Pre-Shale</a:t>
            </a:r>
          </a:p>
          <a:p>
            <a:pPr marL="171450" indent="-171450">
              <a:spcAft>
                <a:spcPts val="400"/>
              </a:spcAft>
              <a:buFont typeface="Arial" panose="020B0604020202020204" pitchFamily="34" charset="0"/>
              <a:buChar char="•"/>
            </a:pPr>
            <a:r>
              <a:rPr lang="en-US" sz="1100" dirty="0"/>
              <a:t>Crude oil imports </a:t>
            </a:r>
            <a:r>
              <a:rPr lang="en-US" sz="1100" b="1" dirty="0"/>
              <a:t>into the U.S. Gulf Coast </a:t>
            </a:r>
            <a:r>
              <a:rPr lang="en-US" sz="1100" dirty="0"/>
              <a:t>and flows </a:t>
            </a:r>
            <a:r>
              <a:rPr lang="en-US" sz="1100" b="1" dirty="0"/>
              <a:t>toward the Great Lakes area have reversed</a:t>
            </a:r>
          </a:p>
          <a:p>
            <a:pPr>
              <a:spcAft>
                <a:spcPts val="400"/>
              </a:spcAft>
            </a:pPr>
            <a:r>
              <a:rPr lang="en-US" sz="1100" b="1" dirty="0"/>
              <a:t>Post-Shale</a:t>
            </a:r>
          </a:p>
          <a:p>
            <a:pPr marL="171450" indent="-171450">
              <a:spcAft>
                <a:spcPts val="400"/>
              </a:spcAft>
              <a:buFont typeface="Arial" panose="020B0604020202020204" pitchFamily="34" charset="0"/>
              <a:buChar char="•"/>
            </a:pPr>
            <a:r>
              <a:rPr lang="en-US" sz="1100" dirty="0"/>
              <a:t>Crude oil now flows </a:t>
            </a:r>
            <a:r>
              <a:rPr lang="en-US" sz="1100" b="1" dirty="0"/>
              <a:t>from Canada and North Dakota toward the Great Lakes and on to Oklahoma and Texas</a:t>
            </a:r>
            <a:r>
              <a:rPr lang="en-US" sz="1100" dirty="0"/>
              <a:t> backing out imports</a:t>
            </a:r>
          </a:p>
        </p:txBody>
      </p:sp>
      <p:sp>
        <p:nvSpPr>
          <p:cNvPr id="24" name="Rectangle 23">
            <a:extLst>
              <a:ext uri="{FF2B5EF4-FFF2-40B4-BE49-F238E27FC236}">
                <a16:creationId xmlns:a16="http://schemas.microsoft.com/office/drawing/2014/main" id="{887EF15E-6F9C-457D-8834-B6FCC13B644F}"/>
              </a:ext>
            </a:extLst>
          </p:cNvPr>
          <p:cNvSpPr/>
          <p:nvPr/>
        </p:nvSpPr>
        <p:spPr>
          <a:xfrm>
            <a:off x="4593251" y="4037328"/>
            <a:ext cx="3874884" cy="1600438"/>
          </a:xfrm>
          <a:prstGeom prst="rect">
            <a:avLst/>
          </a:prstGeom>
        </p:spPr>
        <p:txBody>
          <a:bodyPr wrap="square">
            <a:spAutoFit/>
          </a:bodyPr>
          <a:lstStyle/>
          <a:p>
            <a:pPr>
              <a:spcAft>
                <a:spcPts val="400"/>
              </a:spcAft>
            </a:pPr>
            <a:r>
              <a:rPr lang="en-US" sz="1100" b="1" dirty="0"/>
              <a:t>Pre-Shale</a:t>
            </a:r>
          </a:p>
          <a:p>
            <a:pPr marL="171450" indent="-171450">
              <a:spcAft>
                <a:spcPts val="400"/>
              </a:spcAft>
              <a:buFont typeface="Arial" panose="020B0604020202020204" pitchFamily="34" charset="0"/>
              <a:buChar char="•"/>
            </a:pPr>
            <a:r>
              <a:rPr lang="en-US" sz="1100" dirty="0"/>
              <a:t>Pipelines delivered natural gas </a:t>
            </a:r>
            <a:r>
              <a:rPr lang="en-US" sz="1100" b="1" dirty="0"/>
              <a:t>from Texas and Louisiana to the Northeast</a:t>
            </a:r>
          </a:p>
          <a:p>
            <a:pPr>
              <a:spcAft>
                <a:spcPts val="400"/>
              </a:spcAft>
            </a:pPr>
            <a:r>
              <a:rPr lang="en-US" sz="1100" b="1" dirty="0"/>
              <a:t>Post-Shale</a:t>
            </a:r>
          </a:p>
          <a:p>
            <a:pPr marL="171450" indent="-171450">
              <a:spcAft>
                <a:spcPts val="400"/>
              </a:spcAft>
              <a:buFont typeface="Arial" panose="020B0604020202020204" pitchFamily="34" charset="0"/>
              <a:buChar char="•"/>
            </a:pPr>
            <a:r>
              <a:rPr lang="en-US" sz="1100" b="1" dirty="0"/>
              <a:t>Large production increases in the Northeast </a:t>
            </a:r>
            <a:r>
              <a:rPr lang="en-US" sz="1100" dirty="0"/>
              <a:t>have resulted in natural gas flowing south and west, supporting multiple new LNG export facilities on the Gulf Coast</a:t>
            </a:r>
          </a:p>
        </p:txBody>
      </p:sp>
      <p:sp>
        <p:nvSpPr>
          <p:cNvPr id="3" name="Rectangle 2">
            <a:extLst>
              <a:ext uri="{FF2B5EF4-FFF2-40B4-BE49-F238E27FC236}">
                <a16:creationId xmlns:a16="http://schemas.microsoft.com/office/drawing/2014/main" id="{A90EA59C-B024-4C86-84E7-DE1D1B8D1945}"/>
              </a:ext>
            </a:extLst>
          </p:cNvPr>
          <p:cNvSpPr/>
          <p:nvPr/>
        </p:nvSpPr>
        <p:spPr>
          <a:xfrm>
            <a:off x="448783" y="729887"/>
            <a:ext cx="3934518" cy="284693"/>
          </a:xfrm>
          <a:prstGeom prst="rect">
            <a:avLst/>
          </a:prstGeom>
        </p:spPr>
        <p:txBody>
          <a:bodyPr wrap="square">
            <a:spAutoFit/>
          </a:bodyPr>
          <a:lstStyle/>
          <a:p>
            <a:pPr algn="ctr"/>
            <a:r>
              <a:rPr lang="en-US" sz="1250" b="1" dirty="0"/>
              <a:t>Crude Oil Flows Pre- and Post-Shale </a:t>
            </a:r>
          </a:p>
        </p:txBody>
      </p:sp>
      <p:sp>
        <p:nvSpPr>
          <p:cNvPr id="4" name="Rectangle 3">
            <a:extLst>
              <a:ext uri="{FF2B5EF4-FFF2-40B4-BE49-F238E27FC236}">
                <a16:creationId xmlns:a16="http://schemas.microsoft.com/office/drawing/2014/main" id="{0A4A2489-ADF1-4ADB-851B-AF0562684CBD}"/>
              </a:ext>
            </a:extLst>
          </p:cNvPr>
          <p:cNvSpPr/>
          <p:nvPr/>
        </p:nvSpPr>
        <p:spPr>
          <a:xfrm>
            <a:off x="4438945" y="746291"/>
            <a:ext cx="4572000" cy="284693"/>
          </a:xfrm>
          <a:prstGeom prst="rect">
            <a:avLst/>
          </a:prstGeom>
        </p:spPr>
        <p:txBody>
          <a:bodyPr>
            <a:spAutoFit/>
          </a:bodyPr>
          <a:lstStyle/>
          <a:p>
            <a:pPr algn="ctr"/>
            <a:r>
              <a:rPr lang="en-US" sz="1250" b="1" dirty="0"/>
              <a:t>Natural Gas Flows Pre- and Post-Shale </a:t>
            </a:r>
          </a:p>
        </p:txBody>
      </p:sp>
      <p:sp>
        <p:nvSpPr>
          <p:cNvPr id="13" name="TextBox 12">
            <a:extLst>
              <a:ext uri="{FF2B5EF4-FFF2-40B4-BE49-F238E27FC236}">
                <a16:creationId xmlns:a16="http://schemas.microsoft.com/office/drawing/2014/main" id="{3D293E35-1617-4889-A7AA-E37E26D5D0B0}"/>
              </a:ext>
            </a:extLst>
          </p:cNvPr>
          <p:cNvSpPr txBox="1"/>
          <p:nvPr/>
        </p:nvSpPr>
        <p:spPr>
          <a:xfrm>
            <a:off x="467967" y="5868160"/>
            <a:ext cx="8132196" cy="615553"/>
          </a:xfrm>
          <a:prstGeom prst="rect">
            <a:avLst/>
          </a:prstGeom>
          <a:noFill/>
          <a:ln w="19050">
            <a:solidFill>
              <a:schemeClr val="accent4"/>
            </a:solidFill>
          </a:ln>
        </p:spPr>
        <p:txBody>
          <a:bodyPr wrap="square" lIns="91440" tIns="91440" rIns="91440" bIns="91440" rtlCol="0">
            <a:spAutoFit/>
          </a:bodyPr>
          <a:lstStyle/>
          <a:p>
            <a:pPr algn="ctr">
              <a:spcAft>
                <a:spcPts val="600"/>
              </a:spcAft>
            </a:pPr>
            <a:r>
              <a:rPr lang="en-US" sz="1400" dirty="0"/>
              <a:t>Geographic shifts in production have led to significant changes in traditional crude oil and natural gas flows.</a:t>
            </a:r>
          </a:p>
        </p:txBody>
      </p:sp>
      <p:pic>
        <p:nvPicPr>
          <p:cNvPr id="12" name="Content Placeholder 4" descr="A close up of a map&#10;&#10;Description automatically generated">
            <a:extLst>
              <a:ext uri="{FF2B5EF4-FFF2-40B4-BE49-F238E27FC236}">
                <a16:creationId xmlns:a16="http://schemas.microsoft.com/office/drawing/2014/main" id="{29AE46E2-2FF4-465F-9E93-A8652EAA96ED}"/>
              </a:ext>
            </a:extLst>
          </p:cNvPr>
          <p:cNvPicPr>
            <a:picLocks noChangeAspect="1"/>
          </p:cNvPicPr>
          <p:nvPr/>
        </p:nvPicPr>
        <p:blipFill>
          <a:blip r:embed="rId4"/>
          <a:stretch>
            <a:fillRect/>
          </a:stretch>
        </p:blipFill>
        <p:spPr>
          <a:xfrm>
            <a:off x="4516079" y="1014579"/>
            <a:ext cx="4417733" cy="2980217"/>
          </a:xfrm>
          <a:prstGeom prst="rect">
            <a:avLst/>
          </a:prstGeom>
        </p:spPr>
      </p:pic>
    </p:spTree>
    <p:extLst>
      <p:ext uri="{BB962C8B-B14F-4D97-AF65-F5344CB8AC3E}">
        <p14:creationId xmlns:p14="http://schemas.microsoft.com/office/powerpoint/2010/main" val="953872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Deloitte 16_9 onscreen">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Deloitte 16_9 onscreen" id="{5BF5B43D-7990-4CDA-BE48-497BCBC1470C}" vid="{BE4EDB12-465C-4398-86A0-E4F2803CBF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02CCB0C466114DA027615D15985F0F" ma:contentTypeVersion="9" ma:contentTypeDescription="Create a new document." ma:contentTypeScope="" ma:versionID="12d0fe8df644bc64f572027b4706967d">
  <xsd:schema xmlns:xsd="http://www.w3.org/2001/XMLSchema" xmlns:xs="http://www.w3.org/2001/XMLSchema" xmlns:p="http://schemas.microsoft.com/office/2006/metadata/properties" xmlns:ns2="ab97ab18-097b-479a-a741-dcccba381762" targetNamespace="http://schemas.microsoft.com/office/2006/metadata/properties" ma:root="true" ma:fieldsID="e618072169caba5086d5e24fbfae484d" ns2:_="">
    <xsd:import namespace="ab97ab18-097b-479a-a741-dcccba38176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_Flow_SignoffStatus"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97ab18-097b-479a-a741-dcccba3817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_Flow_SignoffStatus" ma:index="13" nillable="true" ma:displayName="Sign-off status" ma:internalName="Sign_x002d_off_x0020_status">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Flow_SignoffStatus xmlns="ab97ab18-097b-479a-a741-dcccba3817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8C030-8458-4DF8-B14E-066CBDB86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97ab18-097b-479a-a741-dcccba381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37D965-1EAB-4BE0-9FDD-8E71E2EAAA22}">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ab97ab18-097b-479a-a741-dcccba381762"/>
  </ds:schemaRefs>
</ds:datastoreItem>
</file>

<file path=customXml/itemProps3.xml><?xml version="1.0" encoding="utf-8"?>
<ds:datastoreItem xmlns:ds="http://schemas.openxmlformats.org/officeDocument/2006/customXml" ds:itemID="{EC815CF2-59D4-4963-9FA8-6E60062EBA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137112</TotalTime>
  <Words>17205</Words>
  <Application>Microsoft Macintosh PowerPoint</Application>
  <PresentationFormat>On-screen Show (4:3)</PresentationFormat>
  <Paragraphs>839</Paragraphs>
  <Slides>34</Slides>
  <Notes>34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Arial</vt:lpstr>
      <vt:lpstr>Calibri</vt:lpstr>
      <vt:lpstr>Courier New</vt:lpstr>
      <vt:lpstr>Open Sans</vt:lpstr>
      <vt:lpstr>Verdana</vt:lpstr>
      <vt:lpstr>Verdana (Headings)</vt:lpstr>
      <vt:lpstr>Wingdings</vt:lpstr>
      <vt:lpstr>Wingdings 2</vt:lpstr>
      <vt:lpstr>3_Deloitte 16_9 onscreen</vt:lpstr>
      <vt:lpstr>think-cell Slide</vt:lpstr>
      <vt:lpstr>PowerPoint Presentation</vt:lpstr>
      <vt:lpstr>PowerPoint Presentation</vt:lpstr>
      <vt:lpstr>PowerPoint Presentation</vt:lpstr>
      <vt:lpstr>PowerPoint Presentation</vt:lpstr>
      <vt:lpstr>PowerPoint Presentation</vt:lpstr>
      <vt:lpstr>Factors That Shape Oil &amp; Natural Gas 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Labor Shortages and Lack of Specialized Skillsets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timesaver</dc:title>
  <dc:creator>Konjura, Heather</dc:creator>
  <cp:lastModifiedBy>Jim Slutz</cp:lastModifiedBy>
  <cp:revision>2296</cp:revision>
  <cp:lastPrinted>2020-07-28T12:55:22Z</cp:lastPrinted>
  <dcterms:created xsi:type="dcterms:W3CDTF">2014-08-29T00:01:13Z</dcterms:created>
  <dcterms:modified xsi:type="dcterms:W3CDTF">2020-09-16T14:54:54Z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0x0101008802CCB0C466114DA027615D15985F0F</vt:lpwstr>
  </property>
</Properties>
</file>