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18.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19" r:id="rId2"/>
    <p:sldId id="373" r:id="rId3"/>
    <p:sldId id="465" r:id="rId4"/>
    <p:sldId id="413" r:id="rId5"/>
    <p:sldId id="376" r:id="rId6"/>
    <p:sldId id="378" r:id="rId7"/>
    <p:sldId id="381" r:id="rId8"/>
    <p:sldId id="382" r:id="rId9"/>
    <p:sldId id="383" r:id="rId10"/>
    <p:sldId id="384" r:id="rId11"/>
    <p:sldId id="414" r:id="rId12"/>
    <p:sldId id="418" r:id="rId13"/>
    <p:sldId id="420" r:id="rId14"/>
    <p:sldId id="416" r:id="rId15"/>
    <p:sldId id="421" r:id="rId16"/>
    <p:sldId id="422" r:id="rId17"/>
    <p:sldId id="423" r:id="rId18"/>
    <p:sldId id="424" r:id="rId19"/>
    <p:sldId id="425" r:id="rId20"/>
    <p:sldId id="426" r:id="rId21"/>
    <p:sldId id="427"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3" r:id="rId35"/>
    <p:sldId id="444" r:id="rId36"/>
    <p:sldId id="445" r:id="rId37"/>
    <p:sldId id="463" r:id="rId38"/>
    <p:sldId id="446" r:id="rId39"/>
    <p:sldId id="462" r:id="rId40"/>
    <p:sldId id="449" r:id="rId41"/>
    <p:sldId id="450" r:id="rId42"/>
    <p:sldId id="451" r:id="rId43"/>
    <p:sldId id="452" r:id="rId44"/>
    <p:sldId id="453" r:id="rId45"/>
    <p:sldId id="457" r:id="rId46"/>
    <p:sldId id="458" r:id="rId47"/>
    <p:sldId id="459" r:id="rId48"/>
    <p:sldId id="460" r:id="rId49"/>
    <p:sldId id="468" r:id="rId50"/>
    <p:sldId id="469" r:id="rId51"/>
    <p:sldId id="461" r:id="rId52"/>
    <p:sldId id="464" r:id="rId53"/>
    <p:sldId id="352" r:id="rId54"/>
    <p:sldId id="467" r:id="rId55"/>
  </p:sldIdLst>
  <p:sldSz cx="9144000" cy="6858000" type="screen4x3"/>
  <p:notesSz cx="6858000" cy="92964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ATENEA\MERCADO\Mercado\Economicos\2014\7-Julio\Reporte%20Bas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7949035215737E-2"/>
          <c:y val="0.125"/>
          <c:w val="0.87108812278452163"/>
          <c:h val="0.71428571428571463"/>
        </c:manualLayout>
      </c:layout>
      <c:lineChart>
        <c:grouping val="standard"/>
        <c:varyColors val="0"/>
        <c:ser>
          <c:idx val="0"/>
          <c:order val="0"/>
          <c:spPr>
            <a:ln w="38100">
              <a:solidFill>
                <a:srgbClr val="FF0000"/>
              </a:solidFill>
              <a:prstDash val="solid"/>
            </a:ln>
          </c:spPr>
          <c:marker>
            <c:symbol val="none"/>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delete val="1"/>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
              <c:idx val="68"/>
              <c:delete val="1"/>
            </c:dLbl>
            <c:dLbl>
              <c:idx val="69"/>
              <c:delete val="1"/>
            </c:dLbl>
            <c:dLbl>
              <c:idx val="70"/>
              <c:delete val="1"/>
            </c:dLbl>
            <c:dLbl>
              <c:idx val="71"/>
              <c:delete val="1"/>
            </c:dLbl>
            <c:dLbl>
              <c:idx val="72"/>
              <c:delete val="1"/>
            </c:dLbl>
            <c:dLbl>
              <c:idx val="73"/>
              <c:delete val="1"/>
            </c:dLbl>
            <c:dLbl>
              <c:idx val="74"/>
              <c:delete val="1"/>
            </c:dLbl>
            <c:dLbl>
              <c:idx val="75"/>
              <c:delete val="1"/>
            </c:dLbl>
            <c:dLbl>
              <c:idx val="76"/>
              <c:delete val="1"/>
            </c:dLbl>
            <c:dLbl>
              <c:idx val="77"/>
              <c:delete val="1"/>
            </c:dLbl>
            <c:dLbl>
              <c:idx val="78"/>
              <c:delete val="1"/>
            </c:dLbl>
            <c:dLbl>
              <c:idx val="79"/>
              <c:delete val="1"/>
            </c:dLbl>
            <c:dLbl>
              <c:idx val="80"/>
              <c:delete val="1"/>
            </c:dLbl>
            <c:dLbl>
              <c:idx val="81"/>
              <c:delete val="1"/>
            </c:dLbl>
            <c:dLbl>
              <c:idx val="82"/>
              <c:delete val="1"/>
            </c:dLbl>
            <c:dLbl>
              <c:idx val="83"/>
              <c:delete val="1"/>
            </c:dLbl>
            <c:dLbl>
              <c:idx val="84"/>
              <c:delete val="1"/>
            </c:dLbl>
            <c:dLbl>
              <c:idx val="85"/>
              <c:delete val="1"/>
            </c:dLbl>
            <c:dLbl>
              <c:idx val="86"/>
              <c:delete val="1"/>
            </c:dLbl>
            <c:dLbl>
              <c:idx val="87"/>
              <c:delete val="1"/>
            </c:dLbl>
            <c:dLbl>
              <c:idx val="88"/>
              <c:delete val="1"/>
            </c:dLbl>
            <c:dLbl>
              <c:idx val="89"/>
              <c:delete val="1"/>
            </c:dLbl>
            <c:dLbl>
              <c:idx val="90"/>
              <c:delete val="1"/>
            </c:dLbl>
            <c:dLbl>
              <c:idx val="91"/>
              <c:delete val="1"/>
            </c:dLbl>
            <c:dLbl>
              <c:idx val="92"/>
              <c:delete val="1"/>
            </c:dLbl>
            <c:dLbl>
              <c:idx val="93"/>
              <c:delete val="1"/>
            </c:dLbl>
            <c:dLbl>
              <c:idx val="94"/>
              <c:delete val="1"/>
            </c:dLbl>
            <c:dLbl>
              <c:idx val="95"/>
              <c:delete val="1"/>
            </c:dLbl>
            <c:dLbl>
              <c:idx val="96"/>
              <c:delete val="1"/>
            </c:dLbl>
            <c:dLbl>
              <c:idx val="97"/>
              <c:delete val="1"/>
            </c:dLbl>
            <c:dLbl>
              <c:idx val="98"/>
              <c:delete val="1"/>
            </c:dLbl>
            <c:dLbl>
              <c:idx val="99"/>
              <c:delete val="1"/>
            </c:dLbl>
            <c:dLbl>
              <c:idx val="100"/>
              <c:delete val="1"/>
            </c:dLbl>
            <c:dLbl>
              <c:idx val="101"/>
              <c:delete val="1"/>
            </c:dLbl>
            <c:dLbl>
              <c:idx val="102"/>
              <c:delete val="1"/>
            </c:dLbl>
            <c:dLbl>
              <c:idx val="103"/>
              <c:delete val="1"/>
            </c:dLbl>
            <c:dLbl>
              <c:idx val="104"/>
              <c:delete val="1"/>
            </c:dLbl>
            <c:dLbl>
              <c:idx val="105"/>
              <c:delete val="1"/>
            </c:dLbl>
            <c:dLbl>
              <c:idx val="106"/>
              <c:delete val="1"/>
            </c:dLbl>
            <c:dLbl>
              <c:idx val="107"/>
              <c:delete val="1"/>
            </c:dLbl>
            <c:dLbl>
              <c:idx val="108"/>
              <c:delete val="1"/>
            </c:dLbl>
            <c:dLbl>
              <c:idx val="109"/>
              <c:delete val="1"/>
            </c:dLbl>
            <c:dLbl>
              <c:idx val="110"/>
              <c:delete val="1"/>
            </c:dLbl>
            <c:dLbl>
              <c:idx val="111"/>
              <c:delete val="1"/>
            </c:dLbl>
            <c:dLbl>
              <c:idx val="112"/>
              <c:delete val="1"/>
            </c:dLbl>
            <c:dLbl>
              <c:idx val="113"/>
              <c:delete val="1"/>
            </c:dLbl>
            <c:dLbl>
              <c:idx val="114"/>
              <c:delete val="1"/>
            </c:dLbl>
            <c:dLbl>
              <c:idx val="115"/>
              <c:delete val="1"/>
            </c:dLbl>
            <c:dLbl>
              <c:idx val="116"/>
              <c:delete val="1"/>
            </c:dLbl>
            <c:dLbl>
              <c:idx val="117"/>
              <c:delete val="1"/>
            </c:dLbl>
            <c:dLbl>
              <c:idx val="118"/>
              <c:delete val="1"/>
            </c:dLbl>
            <c:dLbl>
              <c:idx val="119"/>
              <c:delete val="1"/>
            </c:dLbl>
            <c:dLbl>
              <c:idx val="120"/>
              <c:delete val="1"/>
            </c:dLbl>
            <c:dLbl>
              <c:idx val="121"/>
              <c:delete val="1"/>
            </c:dLbl>
            <c:dLbl>
              <c:idx val="122"/>
              <c:delete val="1"/>
            </c:dLbl>
            <c:dLbl>
              <c:idx val="123"/>
              <c:delete val="1"/>
            </c:dLbl>
            <c:dLbl>
              <c:idx val="124"/>
              <c:delete val="1"/>
            </c:dLbl>
            <c:dLbl>
              <c:idx val="125"/>
              <c:delete val="1"/>
            </c:dLbl>
            <c:dLbl>
              <c:idx val="126"/>
              <c:delete val="1"/>
            </c:dLbl>
            <c:dLbl>
              <c:idx val="127"/>
              <c:delete val="1"/>
            </c:dLbl>
            <c:dLbl>
              <c:idx val="128"/>
              <c:delete val="1"/>
            </c:dLbl>
            <c:dLbl>
              <c:idx val="129"/>
              <c:delete val="1"/>
            </c:dLbl>
            <c:dLbl>
              <c:idx val="130"/>
              <c:delete val="1"/>
            </c:dLbl>
            <c:dLbl>
              <c:idx val="131"/>
              <c:delete val="1"/>
            </c:dLbl>
            <c:dLbl>
              <c:idx val="132"/>
              <c:delete val="1"/>
            </c:dLbl>
            <c:dLbl>
              <c:idx val="133"/>
              <c:delete val="1"/>
            </c:dLbl>
            <c:dLbl>
              <c:idx val="134"/>
              <c:delete val="1"/>
            </c:dLbl>
            <c:dLbl>
              <c:idx val="135"/>
              <c:delete val="1"/>
            </c:dLbl>
            <c:dLbl>
              <c:idx val="136"/>
              <c:delete val="1"/>
            </c:dLbl>
            <c:dLbl>
              <c:idx val="137"/>
              <c:delete val="1"/>
            </c:dLbl>
            <c:dLbl>
              <c:idx val="138"/>
              <c:delete val="1"/>
            </c:dLbl>
            <c:dLbl>
              <c:idx val="139"/>
              <c:delete val="1"/>
            </c:dLbl>
            <c:dLbl>
              <c:idx val="140"/>
              <c:delete val="1"/>
            </c:dLbl>
            <c:dLbl>
              <c:idx val="141"/>
              <c:delete val="1"/>
            </c:dLbl>
            <c:dLbl>
              <c:idx val="142"/>
              <c:delete val="1"/>
            </c:dLbl>
            <c:dLbl>
              <c:idx val="143"/>
              <c:delete val="1"/>
            </c:dLbl>
            <c:dLbl>
              <c:idx val="144"/>
              <c:delete val="1"/>
            </c:dLbl>
            <c:dLbl>
              <c:idx val="145"/>
              <c:delete val="1"/>
            </c:dLbl>
            <c:dLbl>
              <c:idx val="146"/>
              <c:delete val="1"/>
            </c:dLbl>
            <c:dLbl>
              <c:idx val="147"/>
              <c:delete val="1"/>
            </c:dLbl>
            <c:dLbl>
              <c:idx val="148"/>
              <c:delete val="1"/>
            </c:dLbl>
            <c:dLbl>
              <c:idx val="149"/>
              <c:delete val="1"/>
            </c:dLbl>
            <c:dLbl>
              <c:idx val="150"/>
              <c:delete val="1"/>
            </c:dLbl>
            <c:dLbl>
              <c:idx val="151"/>
              <c:delete val="1"/>
            </c:dLbl>
            <c:dLbl>
              <c:idx val="152"/>
              <c:delete val="1"/>
            </c:dLbl>
            <c:dLbl>
              <c:idx val="153"/>
              <c:delete val="1"/>
            </c:dLbl>
            <c:dLbl>
              <c:idx val="154"/>
              <c:delete val="1"/>
            </c:dLbl>
            <c:dLbl>
              <c:idx val="155"/>
              <c:delete val="1"/>
            </c:dLbl>
            <c:dLbl>
              <c:idx val="156"/>
              <c:delete val="1"/>
            </c:dLbl>
            <c:dLbl>
              <c:idx val="157"/>
              <c:delete val="1"/>
            </c:dLbl>
            <c:dLbl>
              <c:idx val="158"/>
              <c:delete val="1"/>
            </c:dLbl>
            <c:dLbl>
              <c:idx val="159"/>
              <c:delete val="1"/>
            </c:dLbl>
            <c:dLbl>
              <c:idx val="160"/>
              <c:delete val="1"/>
            </c:dLbl>
            <c:dLbl>
              <c:idx val="161"/>
              <c:delete val="1"/>
            </c:dLbl>
            <c:dLbl>
              <c:idx val="162"/>
              <c:delete val="1"/>
            </c:dLbl>
            <c:dLbl>
              <c:idx val="163"/>
              <c:delete val="1"/>
            </c:dLbl>
            <c:dLbl>
              <c:idx val="164"/>
              <c:delete val="1"/>
            </c:dLbl>
            <c:dLbl>
              <c:idx val="165"/>
              <c:delete val="1"/>
            </c:dLbl>
            <c:dLbl>
              <c:idx val="166"/>
              <c:delete val="1"/>
            </c:dLbl>
            <c:dLbl>
              <c:idx val="167"/>
              <c:delete val="1"/>
            </c:dLbl>
            <c:dLbl>
              <c:idx val="168"/>
              <c:delete val="1"/>
            </c:dLbl>
            <c:dLbl>
              <c:idx val="169"/>
              <c:delete val="1"/>
            </c:dLbl>
            <c:dLbl>
              <c:idx val="170"/>
              <c:delete val="1"/>
            </c:dLbl>
            <c:dLbl>
              <c:idx val="171"/>
              <c:delete val="1"/>
            </c:dLbl>
            <c:dLbl>
              <c:idx val="172"/>
              <c:delete val="1"/>
            </c:dLbl>
            <c:dLbl>
              <c:idx val="173"/>
              <c:delete val="1"/>
            </c:dLbl>
            <c:dLbl>
              <c:idx val="174"/>
              <c:layout>
                <c:manualLayout>
                  <c:x val="-7.3664825046040605E-3"/>
                  <c:y val="7.8720787207872123E-2"/>
                </c:manualLayout>
              </c:layout>
              <c:showLegendKey val="0"/>
              <c:showVal val="1"/>
              <c:showCatName val="0"/>
              <c:showSerName val="0"/>
              <c:showPercent val="0"/>
              <c:showBubbleSize val="0"/>
            </c:dLbl>
            <c:numFmt formatCode="0.0" sourceLinked="0"/>
            <c:spPr>
              <a:noFill/>
              <a:ln w="25400">
                <a:noFill/>
              </a:ln>
            </c:spPr>
            <c:txPr>
              <a:bodyPr/>
              <a:lstStyle/>
              <a:p>
                <a:pPr>
                  <a:defRPr lang="es-SV" sz="1400" b="1" i="0" u="none" strike="noStrike" baseline="0">
                    <a:solidFill>
                      <a:srgbClr val="000000"/>
                    </a:solidFill>
                    <a:latin typeface="Arial"/>
                    <a:ea typeface="Arial"/>
                    <a:cs typeface="Arial"/>
                  </a:defRPr>
                </a:pPr>
                <a:endParaRPr lang="es-SV"/>
              </a:p>
            </c:txPr>
            <c:showLegendKey val="0"/>
            <c:showVal val="1"/>
            <c:showCatName val="0"/>
            <c:showSerName val="0"/>
            <c:showPercent val="0"/>
            <c:showBubbleSize val="0"/>
            <c:showLeaderLines val="0"/>
          </c:dLbls>
          <c:cat>
            <c:strRef>
              <c:f>'demanda total'!$C$157:$C$331</c:f>
              <c:strCache>
                <c:ptCount val="175"/>
                <c:pt idx="0">
                  <c:v>ENE-00</c:v>
                </c:pt>
                <c:pt idx="1">
                  <c:v>FEB</c:v>
                </c:pt>
                <c:pt idx="2">
                  <c:v>MAR</c:v>
                </c:pt>
                <c:pt idx="3">
                  <c:v>ABR</c:v>
                </c:pt>
                <c:pt idx="4">
                  <c:v>MAY</c:v>
                </c:pt>
                <c:pt idx="5">
                  <c:v>JUN</c:v>
                </c:pt>
                <c:pt idx="6">
                  <c:v>JUL</c:v>
                </c:pt>
                <c:pt idx="7">
                  <c:v>AGO</c:v>
                </c:pt>
                <c:pt idx="8">
                  <c:v>SEP</c:v>
                </c:pt>
                <c:pt idx="9">
                  <c:v>OCT</c:v>
                </c:pt>
                <c:pt idx="10">
                  <c:v>NOV</c:v>
                </c:pt>
                <c:pt idx="11">
                  <c:v>DIC</c:v>
                </c:pt>
                <c:pt idx="12">
                  <c:v>ENE-01</c:v>
                </c:pt>
                <c:pt idx="13">
                  <c:v>FEB</c:v>
                </c:pt>
                <c:pt idx="14">
                  <c:v>MAR</c:v>
                </c:pt>
                <c:pt idx="15">
                  <c:v>ABR</c:v>
                </c:pt>
                <c:pt idx="16">
                  <c:v>MAY</c:v>
                </c:pt>
                <c:pt idx="17">
                  <c:v>JUN</c:v>
                </c:pt>
                <c:pt idx="18">
                  <c:v>JUL</c:v>
                </c:pt>
                <c:pt idx="19">
                  <c:v>AGO</c:v>
                </c:pt>
                <c:pt idx="20">
                  <c:v>SEP</c:v>
                </c:pt>
                <c:pt idx="21">
                  <c:v>OCT</c:v>
                </c:pt>
                <c:pt idx="22">
                  <c:v>NOV</c:v>
                </c:pt>
                <c:pt idx="23">
                  <c:v>DIC</c:v>
                </c:pt>
                <c:pt idx="24">
                  <c:v>ENE-02</c:v>
                </c:pt>
                <c:pt idx="25">
                  <c:v>FEB</c:v>
                </c:pt>
                <c:pt idx="26">
                  <c:v>MAR</c:v>
                </c:pt>
                <c:pt idx="27">
                  <c:v>ABR</c:v>
                </c:pt>
                <c:pt idx="28">
                  <c:v>MAY</c:v>
                </c:pt>
                <c:pt idx="29">
                  <c:v>JUN</c:v>
                </c:pt>
                <c:pt idx="30">
                  <c:v>JUL</c:v>
                </c:pt>
                <c:pt idx="31">
                  <c:v>AGO</c:v>
                </c:pt>
                <c:pt idx="32">
                  <c:v>SEP</c:v>
                </c:pt>
                <c:pt idx="33">
                  <c:v>OCT</c:v>
                </c:pt>
                <c:pt idx="34">
                  <c:v>NOV</c:v>
                </c:pt>
                <c:pt idx="35">
                  <c:v>DIC</c:v>
                </c:pt>
                <c:pt idx="36">
                  <c:v>ENE-03</c:v>
                </c:pt>
                <c:pt idx="37">
                  <c:v>FEB</c:v>
                </c:pt>
                <c:pt idx="38">
                  <c:v>MAR</c:v>
                </c:pt>
                <c:pt idx="39">
                  <c:v>ABR</c:v>
                </c:pt>
                <c:pt idx="40">
                  <c:v>MAY</c:v>
                </c:pt>
                <c:pt idx="41">
                  <c:v>JUN</c:v>
                </c:pt>
                <c:pt idx="42">
                  <c:v>JUL</c:v>
                </c:pt>
                <c:pt idx="43">
                  <c:v>AGO</c:v>
                </c:pt>
                <c:pt idx="44">
                  <c:v>SEP</c:v>
                </c:pt>
                <c:pt idx="45">
                  <c:v>OCT</c:v>
                </c:pt>
                <c:pt idx="46">
                  <c:v>NOV</c:v>
                </c:pt>
                <c:pt idx="47">
                  <c:v>DIC</c:v>
                </c:pt>
                <c:pt idx="48">
                  <c:v>ENE-04</c:v>
                </c:pt>
                <c:pt idx="49">
                  <c:v>FEB</c:v>
                </c:pt>
                <c:pt idx="50">
                  <c:v>MAR</c:v>
                </c:pt>
                <c:pt idx="51">
                  <c:v>ABR</c:v>
                </c:pt>
                <c:pt idx="52">
                  <c:v>MAY</c:v>
                </c:pt>
                <c:pt idx="53">
                  <c:v>JUN</c:v>
                </c:pt>
                <c:pt idx="54">
                  <c:v>JUL</c:v>
                </c:pt>
                <c:pt idx="55">
                  <c:v>AGO</c:v>
                </c:pt>
                <c:pt idx="56">
                  <c:v>SEP</c:v>
                </c:pt>
                <c:pt idx="57">
                  <c:v>OCT</c:v>
                </c:pt>
                <c:pt idx="58">
                  <c:v>NOV</c:v>
                </c:pt>
                <c:pt idx="59">
                  <c:v>DIC</c:v>
                </c:pt>
                <c:pt idx="60">
                  <c:v>ENE-05</c:v>
                </c:pt>
                <c:pt idx="61">
                  <c:v>FEB</c:v>
                </c:pt>
                <c:pt idx="62">
                  <c:v>MAR</c:v>
                </c:pt>
                <c:pt idx="63">
                  <c:v>ABR</c:v>
                </c:pt>
                <c:pt idx="64">
                  <c:v>MAY</c:v>
                </c:pt>
                <c:pt idx="65">
                  <c:v>JUN</c:v>
                </c:pt>
                <c:pt idx="66">
                  <c:v>JUL</c:v>
                </c:pt>
                <c:pt idx="67">
                  <c:v>AGO</c:v>
                </c:pt>
                <c:pt idx="68">
                  <c:v>SEP</c:v>
                </c:pt>
                <c:pt idx="69">
                  <c:v>OCT</c:v>
                </c:pt>
                <c:pt idx="70">
                  <c:v>NOV</c:v>
                </c:pt>
                <c:pt idx="71">
                  <c:v>DIC</c:v>
                </c:pt>
                <c:pt idx="72">
                  <c:v>ENE-06</c:v>
                </c:pt>
                <c:pt idx="73">
                  <c:v>FEB</c:v>
                </c:pt>
                <c:pt idx="74">
                  <c:v>MAR</c:v>
                </c:pt>
                <c:pt idx="75">
                  <c:v>ABR</c:v>
                </c:pt>
                <c:pt idx="76">
                  <c:v>MAY</c:v>
                </c:pt>
                <c:pt idx="77">
                  <c:v>JUN</c:v>
                </c:pt>
                <c:pt idx="78">
                  <c:v>JUL</c:v>
                </c:pt>
                <c:pt idx="79">
                  <c:v>AGO</c:v>
                </c:pt>
                <c:pt idx="80">
                  <c:v>SEP</c:v>
                </c:pt>
                <c:pt idx="81">
                  <c:v>OCT</c:v>
                </c:pt>
                <c:pt idx="82">
                  <c:v>NOV</c:v>
                </c:pt>
                <c:pt idx="83">
                  <c:v>DIC</c:v>
                </c:pt>
                <c:pt idx="84">
                  <c:v>ENE-07</c:v>
                </c:pt>
                <c:pt idx="85">
                  <c:v>FEB</c:v>
                </c:pt>
                <c:pt idx="86">
                  <c:v>MAR</c:v>
                </c:pt>
                <c:pt idx="87">
                  <c:v>ABR</c:v>
                </c:pt>
                <c:pt idx="88">
                  <c:v>MAY</c:v>
                </c:pt>
                <c:pt idx="89">
                  <c:v>JUN</c:v>
                </c:pt>
                <c:pt idx="90">
                  <c:v>JUL</c:v>
                </c:pt>
                <c:pt idx="91">
                  <c:v>AGO</c:v>
                </c:pt>
                <c:pt idx="92">
                  <c:v>SEP</c:v>
                </c:pt>
                <c:pt idx="93">
                  <c:v>OCT</c:v>
                </c:pt>
                <c:pt idx="94">
                  <c:v>NOV</c:v>
                </c:pt>
                <c:pt idx="95">
                  <c:v>DIC</c:v>
                </c:pt>
                <c:pt idx="96">
                  <c:v>ENE-08</c:v>
                </c:pt>
                <c:pt idx="97">
                  <c:v>FEB</c:v>
                </c:pt>
                <c:pt idx="98">
                  <c:v>MAR</c:v>
                </c:pt>
                <c:pt idx="99">
                  <c:v>ABR</c:v>
                </c:pt>
                <c:pt idx="100">
                  <c:v>MAY</c:v>
                </c:pt>
                <c:pt idx="101">
                  <c:v>JUN</c:v>
                </c:pt>
                <c:pt idx="102">
                  <c:v>JUL</c:v>
                </c:pt>
                <c:pt idx="103">
                  <c:v>AGO</c:v>
                </c:pt>
                <c:pt idx="104">
                  <c:v>SEP</c:v>
                </c:pt>
                <c:pt idx="105">
                  <c:v>OCT</c:v>
                </c:pt>
                <c:pt idx="106">
                  <c:v>NOV</c:v>
                </c:pt>
                <c:pt idx="107">
                  <c:v>DIC</c:v>
                </c:pt>
                <c:pt idx="108">
                  <c:v>ENE-09</c:v>
                </c:pt>
                <c:pt idx="109">
                  <c:v>FEB</c:v>
                </c:pt>
                <c:pt idx="110">
                  <c:v>MAR</c:v>
                </c:pt>
                <c:pt idx="111">
                  <c:v>ABR</c:v>
                </c:pt>
                <c:pt idx="112">
                  <c:v>MAY</c:v>
                </c:pt>
                <c:pt idx="113">
                  <c:v>JUN</c:v>
                </c:pt>
                <c:pt idx="114">
                  <c:v>JUL</c:v>
                </c:pt>
                <c:pt idx="115">
                  <c:v>AGO</c:v>
                </c:pt>
                <c:pt idx="116">
                  <c:v>SEP</c:v>
                </c:pt>
                <c:pt idx="117">
                  <c:v>OCT</c:v>
                </c:pt>
                <c:pt idx="118">
                  <c:v>NOV</c:v>
                </c:pt>
                <c:pt idx="119">
                  <c:v>DIC</c:v>
                </c:pt>
                <c:pt idx="120">
                  <c:v>ENE-10</c:v>
                </c:pt>
                <c:pt idx="121">
                  <c:v>FEB</c:v>
                </c:pt>
                <c:pt idx="122">
                  <c:v>MAR</c:v>
                </c:pt>
                <c:pt idx="123">
                  <c:v>ABR</c:v>
                </c:pt>
                <c:pt idx="124">
                  <c:v>MAY</c:v>
                </c:pt>
                <c:pt idx="125">
                  <c:v>JUN</c:v>
                </c:pt>
                <c:pt idx="126">
                  <c:v>JUL</c:v>
                </c:pt>
                <c:pt idx="127">
                  <c:v>AGO</c:v>
                </c:pt>
                <c:pt idx="128">
                  <c:v>SEP</c:v>
                </c:pt>
                <c:pt idx="129">
                  <c:v>OCT</c:v>
                </c:pt>
                <c:pt idx="130">
                  <c:v>NOV</c:v>
                </c:pt>
                <c:pt idx="131">
                  <c:v>DIC</c:v>
                </c:pt>
                <c:pt idx="132">
                  <c:v>ENE-11</c:v>
                </c:pt>
                <c:pt idx="133">
                  <c:v>FEB</c:v>
                </c:pt>
                <c:pt idx="134">
                  <c:v>MAR</c:v>
                </c:pt>
                <c:pt idx="135">
                  <c:v>ABR</c:v>
                </c:pt>
                <c:pt idx="136">
                  <c:v>MAY</c:v>
                </c:pt>
                <c:pt idx="137">
                  <c:v>JUN</c:v>
                </c:pt>
                <c:pt idx="138">
                  <c:v>JUL</c:v>
                </c:pt>
                <c:pt idx="139">
                  <c:v>AGO</c:v>
                </c:pt>
                <c:pt idx="140">
                  <c:v>SEP</c:v>
                </c:pt>
                <c:pt idx="141">
                  <c:v>OCT</c:v>
                </c:pt>
                <c:pt idx="142">
                  <c:v>NOV</c:v>
                </c:pt>
                <c:pt idx="143">
                  <c:v>DIC</c:v>
                </c:pt>
                <c:pt idx="144">
                  <c:v>ENE-12</c:v>
                </c:pt>
                <c:pt idx="145">
                  <c:v>FEB</c:v>
                </c:pt>
                <c:pt idx="146">
                  <c:v>MAR</c:v>
                </c:pt>
                <c:pt idx="147">
                  <c:v>ABR</c:v>
                </c:pt>
                <c:pt idx="148">
                  <c:v>MAY</c:v>
                </c:pt>
                <c:pt idx="149">
                  <c:v>JUN</c:v>
                </c:pt>
                <c:pt idx="150">
                  <c:v>JUL</c:v>
                </c:pt>
                <c:pt idx="151">
                  <c:v>AGO</c:v>
                </c:pt>
                <c:pt idx="152">
                  <c:v>SEP</c:v>
                </c:pt>
                <c:pt idx="153">
                  <c:v>OCT</c:v>
                </c:pt>
                <c:pt idx="154">
                  <c:v>NOV</c:v>
                </c:pt>
                <c:pt idx="155">
                  <c:v>DIC</c:v>
                </c:pt>
                <c:pt idx="156">
                  <c:v>ENE-13</c:v>
                </c:pt>
                <c:pt idx="157">
                  <c:v>FEB</c:v>
                </c:pt>
                <c:pt idx="158">
                  <c:v>MAR</c:v>
                </c:pt>
                <c:pt idx="159">
                  <c:v>ABR</c:v>
                </c:pt>
                <c:pt idx="160">
                  <c:v>MAY</c:v>
                </c:pt>
                <c:pt idx="161">
                  <c:v>JUN</c:v>
                </c:pt>
                <c:pt idx="162">
                  <c:v>JUL</c:v>
                </c:pt>
                <c:pt idx="163">
                  <c:v>AGO</c:v>
                </c:pt>
                <c:pt idx="164">
                  <c:v>SEP</c:v>
                </c:pt>
                <c:pt idx="165">
                  <c:v>OCT</c:v>
                </c:pt>
                <c:pt idx="166">
                  <c:v>NOV</c:v>
                </c:pt>
                <c:pt idx="167">
                  <c:v>DIC</c:v>
                </c:pt>
                <c:pt idx="168">
                  <c:v>ENE-14</c:v>
                </c:pt>
                <c:pt idx="169">
                  <c:v>FEB</c:v>
                </c:pt>
                <c:pt idx="170">
                  <c:v>MAR</c:v>
                </c:pt>
                <c:pt idx="171">
                  <c:v>ABR</c:v>
                </c:pt>
                <c:pt idx="172">
                  <c:v>MAY</c:v>
                </c:pt>
                <c:pt idx="173">
                  <c:v>JUN</c:v>
                </c:pt>
                <c:pt idx="174">
                  <c:v>JUL</c:v>
                </c:pt>
              </c:strCache>
            </c:strRef>
          </c:cat>
          <c:val>
            <c:numRef>
              <c:f>'demanda total'!$N$157:$N$331</c:f>
              <c:numCache>
                <c:formatCode>0.00</c:formatCode>
                <c:ptCount val="175"/>
                <c:pt idx="0">
                  <c:v>3.5846946677202243</c:v>
                </c:pt>
                <c:pt idx="1">
                  <c:v>3.5378386117136826</c:v>
                </c:pt>
                <c:pt idx="2">
                  <c:v>3.8535460106095196</c:v>
                </c:pt>
                <c:pt idx="3">
                  <c:v>3.7227782789541988</c:v>
                </c:pt>
                <c:pt idx="4">
                  <c:v>4.0738843318843143</c:v>
                </c:pt>
                <c:pt idx="5">
                  <c:v>4.3700297339592584</c:v>
                </c:pt>
                <c:pt idx="6">
                  <c:v>4.5146954708145781</c:v>
                </c:pt>
                <c:pt idx="7">
                  <c:v>4.5223911575562354</c:v>
                </c:pt>
                <c:pt idx="8">
                  <c:v>4.2878979461018485</c:v>
                </c:pt>
                <c:pt idx="9">
                  <c:v>4.2191872335890706</c:v>
                </c:pt>
                <c:pt idx="10">
                  <c:v>4.3878194090136073</c:v>
                </c:pt>
                <c:pt idx="11">
                  <c:v>4.0127009736479842</c:v>
                </c:pt>
                <c:pt idx="12">
                  <c:v>2.8168995930845071</c:v>
                </c:pt>
                <c:pt idx="13">
                  <c:v>1.9363615461815309</c:v>
                </c:pt>
                <c:pt idx="14">
                  <c:v>0.98776585722000243</c:v>
                </c:pt>
                <c:pt idx="15">
                  <c:v>0.84866038787279052</c:v>
                </c:pt>
                <c:pt idx="16">
                  <c:v>0.40815317935696277</c:v>
                </c:pt>
                <c:pt idx="17">
                  <c:v>-7.7955601840296124E-2</c:v>
                </c:pt>
                <c:pt idx="18">
                  <c:v>-0.72126194577793945</c:v>
                </c:pt>
                <c:pt idx="19">
                  <c:v>-1.2372018921022454</c:v>
                </c:pt>
                <c:pt idx="20">
                  <c:v>-1.4475919128330674</c:v>
                </c:pt>
                <c:pt idx="21">
                  <c:v>-1.5618950540531196</c:v>
                </c:pt>
                <c:pt idx="22">
                  <c:v>-2.1371879907963547</c:v>
                </c:pt>
                <c:pt idx="23">
                  <c:v>-2.1561424266641525</c:v>
                </c:pt>
                <c:pt idx="24">
                  <c:v>-0.65276772050469922</c:v>
                </c:pt>
                <c:pt idx="25">
                  <c:v>0.21591739435140614</c:v>
                </c:pt>
                <c:pt idx="26">
                  <c:v>0.97066133171370661</c:v>
                </c:pt>
                <c:pt idx="27">
                  <c:v>2.0109966708024243</c:v>
                </c:pt>
                <c:pt idx="28">
                  <c:v>2.8751220168444558</c:v>
                </c:pt>
                <c:pt idx="29">
                  <c:v>3.4465737791487636</c:v>
                </c:pt>
                <c:pt idx="30">
                  <c:v>4.5003065677486243</c:v>
                </c:pt>
                <c:pt idx="31">
                  <c:v>5.2556922210669406</c:v>
                </c:pt>
                <c:pt idx="32">
                  <c:v>6.1147509133946176</c:v>
                </c:pt>
                <c:pt idx="33">
                  <c:v>6.7802239616405329</c:v>
                </c:pt>
                <c:pt idx="34">
                  <c:v>7.5147916199676654</c:v>
                </c:pt>
                <c:pt idx="35">
                  <c:v>8.0102546510931685</c:v>
                </c:pt>
                <c:pt idx="36">
                  <c:v>7.3366886389163684</c:v>
                </c:pt>
                <c:pt idx="37">
                  <c:v>7.3363083710556793</c:v>
                </c:pt>
                <c:pt idx="38">
                  <c:v>7.9122543528091338</c:v>
                </c:pt>
                <c:pt idx="39">
                  <c:v>7.1898064323054678</c:v>
                </c:pt>
                <c:pt idx="40">
                  <c:v>6.7054712228437507</c:v>
                </c:pt>
                <c:pt idx="41">
                  <c:v>6.6269263797914277</c:v>
                </c:pt>
                <c:pt idx="42">
                  <c:v>6.0665263985587359</c:v>
                </c:pt>
                <c:pt idx="43">
                  <c:v>5.3622127268509763</c:v>
                </c:pt>
                <c:pt idx="44">
                  <c:v>4.8800430378036523</c:v>
                </c:pt>
                <c:pt idx="45">
                  <c:v>4.409065412299622</c:v>
                </c:pt>
                <c:pt idx="46">
                  <c:v>4.2382865079015231</c:v>
                </c:pt>
                <c:pt idx="47">
                  <c:v>3.7782977685464161</c:v>
                </c:pt>
                <c:pt idx="48">
                  <c:v>3.5425272555975407</c:v>
                </c:pt>
                <c:pt idx="49">
                  <c:v>3.5032956738881627</c:v>
                </c:pt>
                <c:pt idx="50">
                  <c:v>3.0248624866364704</c:v>
                </c:pt>
                <c:pt idx="51">
                  <c:v>2.7319533773776832</c:v>
                </c:pt>
                <c:pt idx="52">
                  <c:v>2.4937712486568642</c:v>
                </c:pt>
                <c:pt idx="53">
                  <c:v>2.5176982514823392</c:v>
                </c:pt>
                <c:pt idx="54">
                  <c:v>2.400294914575607</c:v>
                </c:pt>
                <c:pt idx="55">
                  <c:v>2.9360223277652397</c:v>
                </c:pt>
                <c:pt idx="56">
                  <c:v>2.9465123581848385</c:v>
                </c:pt>
                <c:pt idx="57">
                  <c:v>2.9179602067317192</c:v>
                </c:pt>
                <c:pt idx="58">
                  <c:v>2.8505279015691665</c:v>
                </c:pt>
                <c:pt idx="59">
                  <c:v>3.2998075475509276</c:v>
                </c:pt>
                <c:pt idx="60">
                  <c:v>3.4797888512678066</c:v>
                </c:pt>
                <c:pt idx="61">
                  <c:v>3.1450010462232392</c:v>
                </c:pt>
                <c:pt idx="62">
                  <c:v>2.958476313092627</c:v>
                </c:pt>
                <c:pt idx="63">
                  <c:v>3.8520699278425927</c:v>
                </c:pt>
                <c:pt idx="64">
                  <c:v>4.2118790941791771</c:v>
                </c:pt>
                <c:pt idx="65">
                  <c:v>4.3818741382864541</c:v>
                </c:pt>
                <c:pt idx="66">
                  <c:v>4.8783306639561097</c:v>
                </c:pt>
                <c:pt idx="67">
                  <c:v>4.9338432053974506</c:v>
                </c:pt>
                <c:pt idx="68">
                  <c:v>5.2026387342551734</c:v>
                </c:pt>
                <c:pt idx="69">
                  <c:v>5.0675671775729043</c:v>
                </c:pt>
                <c:pt idx="70">
                  <c:v>5.0993475140561877</c:v>
                </c:pt>
                <c:pt idx="71">
                  <c:v>5.057923427301489</c:v>
                </c:pt>
                <c:pt idx="72">
                  <c:v>5.724853312194611</c:v>
                </c:pt>
                <c:pt idx="73">
                  <c:v>6.2827082659913795</c:v>
                </c:pt>
                <c:pt idx="74">
                  <c:v>6.9834650686973143</c:v>
                </c:pt>
                <c:pt idx="75">
                  <c:v>6.3766353759308307</c:v>
                </c:pt>
                <c:pt idx="76">
                  <c:v>6.9098783016349694</c:v>
                </c:pt>
                <c:pt idx="77">
                  <c:v>7.0080374236586778</c:v>
                </c:pt>
                <c:pt idx="78">
                  <c:v>7.1831670260526836</c:v>
                </c:pt>
                <c:pt idx="79">
                  <c:v>7.4564736984096092</c:v>
                </c:pt>
                <c:pt idx="80">
                  <c:v>7.678028741837517</c:v>
                </c:pt>
                <c:pt idx="81">
                  <c:v>8.7867787364060312</c:v>
                </c:pt>
                <c:pt idx="82">
                  <c:v>9.1167745714975332</c:v>
                </c:pt>
                <c:pt idx="83">
                  <c:v>9.1769352977499281</c:v>
                </c:pt>
                <c:pt idx="84">
                  <c:v>8.6387534296031756</c:v>
                </c:pt>
                <c:pt idx="85">
                  <c:v>8.2088870552691446</c:v>
                </c:pt>
                <c:pt idx="86">
                  <c:v>7.4959792696578376</c:v>
                </c:pt>
                <c:pt idx="87">
                  <c:v>7.3502232944154384</c:v>
                </c:pt>
                <c:pt idx="88">
                  <c:v>6.6734553204497811</c:v>
                </c:pt>
                <c:pt idx="89">
                  <c:v>6.3893974670039784</c:v>
                </c:pt>
                <c:pt idx="90">
                  <c:v>5.9305424660752495</c:v>
                </c:pt>
                <c:pt idx="91">
                  <c:v>5.2012423690233343</c:v>
                </c:pt>
                <c:pt idx="92">
                  <c:v>4.6512639353496743</c:v>
                </c:pt>
                <c:pt idx="93">
                  <c:v>3.6113403348086974</c:v>
                </c:pt>
                <c:pt idx="94">
                  <c:v>3.3260072124198903</c:v>
                </c:pt>
                <c:pt idx="95">
                  <c:v>2.9957479219673955</c:v>
                </c:pt>
                <c:pt idx="96">
                  <c:v>2.8756410451386865</c:v>
                </c:pt>
                <c:pt idx="97">
                  <c:v>3.3830614966868788</c:v>
                </c:pt>
                <c:pt idx="98">
                  <c:v>3.1743039546486829</c:v>
                </c:pt>
                <c:pt idx="99">
                  <c:v>3.815104062392384</c:v>
                </c:pt>
                <c:pt idx="100">
                  <c:v>3.8090089320321971</c:v>
                </c:pt>
                <c:pt idx="101">
                  <c:v>3.7547816523715558</c:v>
                </c:pt>
                <c:pt idx="102">
                  <c:v>3.7440803685678832</c:v>
                </c:pt>
                <c:pt idx="103">
                  <c:v>4.0046654446807439</c:v>
                </c:pt>
                <c:pt idx="104">
                  <c:v>4.2558686822276508</c:v>
                </c:pt>
                <c:pt idx="105">
                  <c:v>4.3830638252405434</c:v>
                </c:pt>
                <c:pt idx="106">
                  <c:v>4.0385223142192173</c:v>
                </c:pt>
                <c:pt idx="107">
                  <c:v>4.0616287516218845</c:v>
                </c:pt>
                <c:pt idx="108">
                  <c:v>4.1022221701152413</c:v>
                </c:pt>
                <c:pt idx="109">
                  <c:v>3.2997332051874619</c:v>
                </c:pt>
                <c:pt idx="110">
                  <c:v>3.8386180989322667</c:v>
                </c:pt>
                <c:pt idx="111">
                  <c:v>2.7012115275616879</c:v>
                </c:pt>
                <c:pt idx="112">
                  <c:v>2.0433368111749464</c:v>
                </c:pt>
                <c:pt idx="113">
                  <c:v>1.6671175470142521</c:v>
                </c:pt>
                <c:pt idx="114">
                  <c:v>1.338646730507254</c:v>
                </c:pt>
                <c:pt idx="115">
                  <c:v>0.85296622940713718</c:v>
                </c:pt>
                <c:pt idx="116">
                  <c:v>0.39745234697454762</c:v>
                </c:pt>
                <c:pt idx="117">
                  <c:v>0.35634243035420643</c:v>
                </c:pt>
                <c:pt idx="118">
                  <c:v>0.4553318762661408</c:v>
                </c:pt>
                <c:pt idx="119">
                  <c:v>0.4512486970332798</c:v>
                </c:pt>
                <c:pt idx="120">
                  <c:v>-5.7846157348406861E-2</c:v>
                </c:pt>
                <c:pt idx="121">
                  <c:v>0.29475145075663606</c:v>
                </c:pt>
                <c:pt idx="122">
                  <c:v>0.21775990626495823</c:v>
                </c:pt>
                <c:pt idx="123">
                  <c:v>1.0418977028546319</c:v>
                </c:pt>
                <c:pt idx="124">
                  <c:v>1.9064206062648239</c:v>
                </c:pt>
                <c:pt idx="125">
                  <c:v>2.1391476314242635</c:v>
                </c:pt>
                <c:pt idx="126">
                  <c:v>2.2265988155216081</c:v>
                </c:pt>
                <c:pt idx="127">
                  <c:v>2.4983457905134885</c:v>
                </c:pt>
                <c:pt idx="128">
                  <c:v>2.6725410916472958</c:v>
                </c:pt>
                <c:pt idx="129">
                  <c:v>2.6394236549979855</c:v>
                </c:pt>
                <c:pt idx="130">
                  <c:v>2.8395695256123066</c:v>
                </c:pt>
                <c:pt idx="131">
                  <c:v>2.4895497995601077</c:v>
                </c:pt>
                <c:pt idx="132">
                  <c:v>3.0532166609168465</c:v>
                </c:pt>
                <c:pt idx="133">
                  <c:v>2.9289611976726984</c:v>
                </c:pt>
                <c:pt idx="134">
                  <c:v>2.5810583297860776</c:v>
                </c:pt>
                <c:pt idx="135">
                  <c:v>1.9990730008430102</c:v>
                </c:pt>
                <c:pt idx="136">
                  <c:v>1.7800066281969735</c:v>
                </c:pt>
                <c:pt idx="137">
                  <c:v>1.9511627816732435</c:v>
                </c:pt>
                <c:pt idx="138">
                  <c:v>2.0942325432066866</c:v>
                </c:pt>
                <c:pt idx="139">
                  <c:v>2.1742529324280766</c:v>
                </c:pt>
                <c:pt idx="140">
                  <c:v>2.1929197729627439</c:v>
                </c:pt>
                <c:pt idx="141">
                  <c:v>1.7369071051446479</c:v>
                </c:pt>
                <c:pt idx="142">
                  <c:v>1.627475122145517</c:v>
                </c:pt>
                <c:pt idx="143">
                  <c:v>2.104909785179478</c:v>
                </c:pt>
                <c:pt idx="144">
                  <c:v>1.8700706499114261</c:v>
                </c:pt>
                <c:pt idx="145">
                  <c:v>2.115166061594298</c:v>
                </c:pt>
                <c:pt idx="146">
                  <c:v>2.1454802201035683</c:v>
                </c:pt>
                <c:pt idx="147">
                  <c:v>2.069034919263979</c:v>
                </c:pt>
                <c:pt idx="148">
                  <c:v>1.7396853077885639</c:v>
                </c:pt>
                <c:pt idx="149">
                  <c:v>1.4515248244678418</c:v>
                </c:pt>
                <c:pt idx="150">
                  <c:v>1.4931473960706481</c:v>
                </c:pt>
                <c:pt idx="151">
                  <c:v>1.5010002872565258</c:v>
                </c:pt>
                <c:pt idx="152">
                  <c:v>1.5582211397541679</c:v>
                </c:pt>
                <c:pt idx="153">
                  <c:v>2.5264325750832248</c:v>
                </c:pt>
                <c:pt idx="154">
                  <c:v>2.4839274677769718</c:v>
                </c:pt>
                <c:pt idx="155">
                  <c:v>2.215518979280183</c:v>
                </c:pt>
                <c:pt idx="156">
                  <c:v>2.3841089432313782</c:v>
                </c:pt>
                <c:pt idx="157">
                  <c:v>1.8016117909354084</c:v>
                </c:pt>
                <c:pt idx="158">
                  <c:v>1.4483541872553738</c:v>
                </c:pt>
                <c:pt idx="159">
                  <c:v>2.4922040013462867</c:v>
                </c:pt>
                <c:pt idx="160">
                  <c:v>2.80162632722043</c:v>
                </c:pt>
                <c:pt idx="161">
                  <c:v>2.8183545078294352</c:v>
                </c:pt>
                <c:pt idx="162">
                  <c:v>2.7514121065741675</c:v>
                </c:pt>
                <c:pt idx="163">
                  <c:v>2.6599888965246565</c:v>
                </c:pt>
                <c:pt idx="164">
                  <c:v>2.4573817524911976</c:v>
                </c:pt>
                <c:pt idx="165">
                  <c:v>1.9486948659949148</c:v>
                </c:pt>
                <c:pt idx="166">
                  <c:v>1.9783538440828921</c:v>
                </c:pt>
                <c:pt idx="167">
                  <c:v>1.990711527414724</c:v>
                </c:pt>
                <c:pt idx="168">
                  <c:v>1.5529845342980859</c:v>
                </c:pt>
                <c:pt idx="169">
                  <c:v>1.8012216380780315</c:v>
                </c:pt>
                <c:pt idx="170">
                  <c:v>2.5859294586226178</c:v>
                </c:pt>
                <c:pt idx="171">
                  <c:v>1.4932461992021688</c:v>
                </c:pt>
                <c:pt idx="172">
                  <c:v>1.2957814980746316</c:v>
                </c:pt>
                <c:pt idx="173">
                  <c:v>1.4129599035130003</c:v>
                </c:pt>
                <c:pt idx="174">
                  <c:v>1.6602856865052482</c:v>
                </c:pt>
              </c:numCache>
            </c:numRef>
          </c:val>
          <c:smooth val="1"/>
        </c:ser>
        <c:dLbls>
          <c:showLegendKey val="0"/>
          <c:showVal val="1"/>
          <c:showCatName val="0"/>
          <c:showSerName val="0"/>
          <c:showPercent val="0"/>
          <c:showBubbleSize val="0"/>
        </c:dLbls>
        <c:marker val="1"/>
        <c:smooth val="0"/>
        <c:axId val="117487616"/>
        <c:axId val="92042304"/>
      </c:lineChart>
      <c:catAx>
        <c:axId val="117487616"/>
        <c:scaling>
          <c:orientation val="minMax"/>
        </c:scaling>
        <c:delete val="0"/>
        <c:axPos val="b"/>
        <c:majorGridlines>
          <c:spPr>
            <a:ln w="3175">
              <a:solidFill>
                <a:srgbClr val="C0C0C0"/>
              </a:solidFill>
              <a:prstDash val="sysDash"/>
            </a:ln>
          </c:spPr>
        </c:majorGridlines>
        <c:numFmt formatCode="General" sourceLinked="1"/>
        <c:majorTickMark val="out"/>
        <c:minorTickMark val="none"/>
        <c:tickLblPos val="low"/>
        <c:spPr>
          <a:ln w="3175">
            <a:solidFill>
              <a:srgbClr val="000000"/>
            </a:solidFill>
            <a:prstDash val="solid"/>
          </a:ln>
        </c:spPr>
        <c:txPr>
          <a:bodyPr rot="0" vert="horz"/>
          <a:lstStyle/>
          <a:p>
            <a:pPr>
              <a:defRPr lang="es-SV" sz="1200" b="0" i="0" u="none" strike="noStrike" baseline="0">
                <a:solidFill>
                  <a:srgbClr val="000000"/>
                </a:solidFill>
                <a:latin typeface="Arial"/>
                <a:ea typeface="Arial"/>
                <a:cs typeface="Arial"/>
              </a:defRPr>
            </a:pPr>
            <a:endParaRPr lang="es-SV"/>
          </a:p>
        </c:txPr>
        <c:crossAx val="92042304"/>
        <c:crosses val="autoZero"/>
        <c:auto val="1"/>
        <c:lblAlgn val="ctr"/>
        <c:lblOffset val="100"/>
        <c:tickLblSkip val="12"/>
        <c:tickMarkSkip val="12"/>
        <c:noMultiLvlLbl val="0"/>
      </c:catAx>
      <c:valAx>
        <c:axId val="92042304"/>
        <c:scaling>
          <c:orientation val="minMax"/>
        </c:scaling>
        <c:delete val="0"/>
        <c:axPos val="l"/>
        <c:majorGridlines>
          <c:spPr>
            <a:ln w="3175">
              <a:solidFill>
                <a:srgbClr val="C0C0C0"/>
              </a:solidFill>
              <a:prstDash val="sysDash"/>
            </a:ln>
          </c:spPr>
        </c:majorGridlines>
        <c:numFmt formatCode="0.00" sourceLinked="1"/>
        <c:majorTickMark val="out"/>
        <c:minorTickMark val="none"/>
        <c:tickLblPos val="nextTo"/>
        <c:spPr>
          <a:ln w="3175">
            <a:solidFill>
              <a:srgbClr val="FFFFFF"/>
            </a:solidFill>
            <a:prstDash val="solid"/>
          </a:ln>
        </c:spPr>
        <c:txPr>
          <a:bodyPr rot="0" vert="horz"/>
          <a:lstStyle/>
          <a:p>
            <a:pPr>
              <a:defRPr lang="es-SV" sz="1200" b="0" i="0" u="none" strike="noStrike" baseline="0">
                <a:solidFill>
                  <a:srgbClr val="000000"/>
                </a:solidFill>
                <a:latin typeface="Arial"/>
                <a:ea typeface="Arial"/>
                <a:cs typeface="Arial"/>
              </a:defRPr>
            </a:pPr>
            <a:endParaRPr lang="es-SV"/>
          </a:p>
        </c:txPr>
        <c:crossAx val="117487616"/>
        <c:crosses val="autoZero"/>
        <c:crossBetween val="midCat"/>
      </c:valAx>
      <c:spPr>
        <a:noFill/>
        <a:ln w="3175">
          <a:solidFill>
            <a:srgbClr val="FFFFFF"/>
          </a:solidFill>
          <a:prstDash val="solid"/>
        </a:ln>
      </c:spPr>
    </c:plotArea>
    <c:plotVisOnly val="1"/>
    <c:dispBlanksAs val="gap"/>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s-S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248DA-6E0F-4C7C-80C3-F0972AC008B7}" type="doc">
      <dgm:prSet loTypeId="urn:microsoft.com/office/officeart/2005/8/layout/hList3" loCatId="list" qsTypeId="urn:microsoft.com/office/officeart/2005/8/quickstyle/3d6" qsCatId="3D" csTypeId="urn:microsoft.com/office/officeart/2005/8/colors/accent1_1" csCatId="accent1" phldr="1"/>
      <dgm:spPr>
        <a:scene3d>
          <a:camera prst="perspectiveRelaxedModerately" fov="5700000" zoom="92000">
            <a:rot lat="20400000" lon="0" rev="0"/>
          </a:camera>
          <a:lightRig rig="balanced" dir="t">
            <a:rot lat="0" lon="0" rev="12700000"/>
          </a:lightRig>
        </a:scene3d>
      </dgm:spPr>
      <dgm:t>
        <a:bodyPr/>
        <a:lstStyle/>
        <a:p>
          <a:endParaRPr lang="es-SV"/>
        </a:p>
      </dgm:t>
    </dgm:pt>
    <dgm:pt modelId="{417BEDE5-299E-493D-BF64-53C79FCA25CE}">
      <dgm:prSet phldrT="[Texto]" custT="1"/>
      <dgm:spPr/>
      <dgm:t>
        <a:bodyPr/>
        <a:lstStyle/>
        <a:p>
          <a:r>
            <a:rPr lang="es-SV" sz="2800" b="1" dirty="0" smtClean="0"/>
            <a:t>Año móvil</a:t>
          </a:r>
          <a:endParaRPr lang="es-SV" sz="2800" b="1" dirty="0"/>
        </a:p>
      </dgm:t>
    </dgm:pt>
    <dgm:pt modelId="{7C4FC426-28BC-45CD-BF16-EFC87E31D67C}" type="parTrans" cxnId="{79F0826E-1330-42DB-BA84-B848404C0903}">
      <dgm:prSet/>
      <dgm:spPr/>
      <dgm:t>
        <a:bodyPr/>
        <a:lstStyle/>
        <a:p>
          <a:endParaRPr lang="es-SV" sz="2400" b="1"/>
        </a:p>
      </dgm:t>
    </dgm:pt>
    <dgm:pt modelId="{69A0EE50-506E-4FC0-B8E4-48D82431E52A}" type="sibTrans" cxnId="{79F0826E-1330-42DB-BA84-B848404C0903}">
      <dgm:prSet/>
      <dgm:spPr/>
      <dgm:t>
        <a:bodyPr/>
        <a:lstStyle/>
        <a:p>
          <a:endParaRPr lang="es-SV" sz="2400" b="1"/>
        </a:p>
      </dgm:t>
    </dgm:pt>
    <dgm:pt modelId="{B97FE0FA-2E25-43CF-B857-59AF12A3D72F}">
      <dgm:prSet phldrT="[Texto]" custT="1"/>
      <dgm:spPr/>
      <dgm:t>
        <a:bodyPr/>
        <a:lstStyle/>
        <a:p>
          <a:r>
            <a:rPr lang="es-SV" sz="1800" b="1" dirty="0" smtClean="0"/>
            <a:t>12 Meses</a:t>
          </a:r>
        </a:p>
        <a:p>
          <a:r>
            <a:rPr lang="es-SV" sz="1800" b="1" dirty="0" smtClean="0"/>
            <a:t>1.7%</a:t>
          </a:r>
          <a:endParaRPr lang="es-SV" sz="1800" b="1" dirty="0"/>
        </a:p>
      </dgm:t>
    </dgm:pt>
    <dgm:pt modelId="{25A1F33E-8497-4F65-B01E-F408657CA4C7}" type="parTrans" cxnId="{C3BD6EDD-693B-46F0-AB18-D7806D04FA39}">
      <dgm:prSet/>
      <dgm:spPr/>
      <dgm:t>
        <a:bodyPr/>
        <a:lstStyle/>
        <a:p>
          <a:endParaRPr lang="es-SV" sz="2400" b="1"/>
        </a:p>
      </dgm:t>
    </dgm:pt>
    <dgm:pt modelId="{003C44E0-41B3-4AA0-BE97-EE8A4CE4866D}" type="sibTrans" cxnId="{C3BD6EDD-693B-46F0-AB18-D7806D04FA39}">
      <dgm:prSet/>
      <dgm:spPr/>
      <dgm:t>
        <a:bodyPr/>
        <a:lstStyle/>
        <a:p>
          <a:endParaRPr lang="es-SV" sz="2400" b="1"/>
        </a:p>
      </dgm:t>
    </dgm:pt>
    <dgm:pt modelId="{FC1AFF6B-3148-46F7-B979-03CC682F2877}">
      <dgm:prSet phldrT="[Texto]" custT="1"/>
      <dgm:spPr/>
      <dgm:t>
        <a:bodyPr/>
        <a:lstStyle/>
        <a:p>
          <a:r>
            <a:rPr lang="es-SV" sz="1800" b="1" dirty="0" smtClean="0"/>
            <a:t>6 Meses</a:t>
          </a:r>
        </a:p>
        <a:p>
          <a:r>
            <a:rPr lang="es-SV" sz="1800" b="1" dirty="0" smtClean="0"/>
            <a:t>2.3%</a:t>
          </a:r>
          <a:endParaRPr lang="es-SV" sz="1800" b="1" dirty="0"/>
        </a:p>
      </dgm:t>
    </dgm:pt>
    <dgm:pt modelId="{6B108530-6AFA-4249-A194-488684D3EE25}" type="parTrans" cxnId="{39C6F7FC-DB15-4160-A893-02660EDA1853}">
      <dgm:prSet/>
      <dgm:spPr/>
      <dgm:t>
        <a:bodyPr/>
        <a:lstStyle/>
        <a:p>
          <a:endParaRPr lang="es-SV" sz="2400" b="1"/>
        </a:p>
      </dgm:t>
    </dgm:pt>
    <dgm:pt modelId="{95655346-DCFB-463F-A10A-F4E49B6756BA}" type="sibTrans" cxnId="{39C6F7FC-DB15-4160-A893-02660EDA1853}">
      <dgm:prSet/>
      <dgm:spPr/>
      <dgm:t>
        <a:bodyPr/>
        <a:lstStyle/>
        <a:p>
          <a:endParaRPr lang="es-SV" sz="2400" b="1"/>
        </a:p>
      </dgm:t>
    </dgm:pt>
    <dgm:pt modelId="{064A5595-6CC9-4426-B8A6-E04D57A6496F}">
      <dgm:prSet phldrT="[Texto]" custT="1"/>
      <dgm:spPr/>
      <dgm:t>
        <a:bodyPr/>
        <a:lstStyle/>
        <a:p>
          <a:r>
            <a:rPr lang="es-SV" sz="1800" b="1" dirty="0" smtClean="0"/>
            <a:t>3 Meses</a:t>
          </a:r>
        </a:p>
        <a:p>
          <a:r>
            <a:rPr lang="es-SV" sz="1800" b="1" dirty="0" smtClean="0"/>
            <a:t>2.8%</a:t>
          </a:r>
          <a:endParaRPr lang="es-SV" sz="1800" b="1" dirty="0"/>
        </a:p>
      </dgm:t>
    </dgm:pt>
    <dgm:pt modelId="{AD509C8F-8EC5-432F-9D98-D29EA1F1BAB5}" type="parTrans" cxnId="{DBFF2CD2-E803-48EA-A917-78BAD57C4D67}">
      <dgm:prSet/>
      <dgm:spPr/>
      <dgm:t>
        <a:bodyPr/>
        <a:lstStyle/>
        <a:p>
          <a:endParaRPr lang="es-SV" sz="2400" b="1"/>
        </a:p>
      </dgm:t>
    </dgm:pt>
    <dgm:pt modelId="{4A77AA96-18C4-4004-B526-8C9DE4A06E29}" type="sibTrans" cxnId="{DBFF2CD2-E803-48EA-A917-78BAD57C4D67}">
      <dgm:prSet/>
      <dgm:spPr/>
      <dgm:t>
        <a:bodyPr/>
        <a:lstStyle/>
        <a:p>
          <a:endParaRPr lang="es-SV" sz="2400" b="1"/>
        </a:p>
      </dgm:t>
    </dgm:pt>
    <dgm:pt modelId="{CD28B7BA-19CD-4362-9EBE-1CC37387E482}" type="pres">
      <dgm:prSet presAssocID="{155248DA-6E0F-4C7C-80C3-F0972AC008B7}" presName="composite" presStyleCnt="0">
        <dgm:presLayoutVars>
          <dgm:chMax val="1"/>
          <dgm:dir/>
          <dgm:resizeHandles val="exact"/>
        </dgm:presLayoutVars>
      </dgm:prSet>
      <dgm:spPr/>
      <dgm:t>
        <a:bodyPr/>
        <a:lstStyle/>
        <a:p>
          <a:endParaRPr lang="es-SV"/>
        </a:p>
      </dgm:t>
    </dgm:pt>
    <dgm:pt modelId="{E69F27F1-5C42-4260-A283-DD7F18EADD9E}" type="pres">
      <dgm:prSet presAssocID="{417BEDE5-299E-493D-BF64-53C79FCA25CE}" presName="roof" presStyleLbl="dkBgShp" presStyleIdx="0" presStyleCnt="2" custLinFactNeighborY="-1633"/>
      <dgm:spPr/>
      <dgm:t>
        <a:bodyPr/>
        <a:lstStyle/>
        <a:p>
          <a:endParaRPr lang="es-SV"/>
        </a:p>
      </dgm:t>
    </dgm:pt>
    <dgm:pt modelId="{21A3E3AE-4240-4C4E-92B1-5043D1B658F9}" type="pres">
      <dgm:prSet presAssocID="{417BEDE5-299E-493D-BF64-53C79FCA25CE}" presName="pillars" presStyleCnt="0"/>
      <dgm:spPr/>
      <dgm:t>
        <a:bodyPr/>
        <a:lstStyle/>
        <a:p>
          <a:endParaRPr lang="es-ES"/>
        </a:p>
      </dgm:t>
    </dgm:pt>
    <dgm:pt modelId="{194BF64E-94D8-4483-940D-C5C26173FBFA}" type="pres">
      <dgm:prSet presAssocID="{417BEDE5-299E-493D-BF64-53C79FCA25CE}" presName="pillar1" presStyleLbl="node1" presStyleIdx="0" presStyleCnt="3">
        <dgm:presLayoutVars>
          <dgm:bulletEnabled val="1"/>
        </dgm:presLayoutVars>
      </dgm:prSet>
      <dgm:spPr/>
      <dgm:t>
        <a:bodyPr/>
        <a:lstStyle/>
        <a:p>
          <a:endParaRPr lang="es-SV"/>
        </a:p>
      </dgm:t>
    </dgm:pt>
    <dgm:pt modelId="{B57F19F7-21E1-452D-B248-3317F0827118}" type="pres">
      <dgm:prSet presAssocID="{FC1AFF6B-3148-46F7-B979-03CC682F2877}" presName="pillarX" presStyleLbl="node1" presStyleIdx="1" presStyleCnt="3" custLinFactNeighborX="2598" custLinFactNeighborY="416">
        <dgm:presLayoutVars>
          <dgm:bulletEnabled val="1"/>
        </dgm:presLayoutVars>
      </dgm:prSet>
      <dgm:spPr/>
      <dgm:t>
        <a:bodyPr/>
        <a:lstStyle/>
        <a:p>
          <a:endParaRPr lang="es-SV"/>
        </a:p>
      </dgm:t>
    </dgm:pt>
    <dgm:pt modelId="{D6962B5F-E4E9-48C4-9729-E6B777D2940B}" type="pres">
      <dgm:prSet presAssocID="{064A5595-6CC9-4426-B8A6-E04D57A6496F}" presName="pillarX" presStyleLbl="node1" presStyleIdx="2" presStyleCnt="3">
        <dgm:presLayoutVars>
          <dgm:bulletEnabled val="1"/>
        </dgm:presLayoutVars>
      </dgm:prSet>
      <dgm:spPr/>
      <dgm:t>
        <a:bodyPr/>
        <a:lstStyle/>
        <a:p>
          <a:endParaRPr lang="es-SV"/>
        </a:p>
      </dgm:t>
    </dgm:pt>
    <dgm:pt modelId="{E0011B2F-C320-4326-9AC5-4706625044CB}" type="pres">
      <dgm:prSet presAssocID="{417BEDE5-299E-493D-BF64-53C79FCA25CE}" presName="base" presStyleLbl="dkBgShp" presStyleIdx="1" presStyleCnt="2"/>
      <dgm:spPr/>
      <dgm:t>
        <a:bodyPr/>
        <a:lstStyle/>
        <a:p>
          <a:endParaRPr lang="es-ES"/>
        </a:p>
      </dgm:t>
    </dgm:pt>
  </dgm:ptLst>
  <dgm:cxnLst>
    <dgm:cxn modelId="{C3BD6EDD-693B-46F0-AB18-D7806D04FA39}" srcId="{417BEDE5-299E-493D-BF64-53C79FCA25CE}" destId="{B97FE0FA-2E25-43CF-B857-59AF12A3D72F}" srcOrd="0" destOrd="0" parTransId="{25A1F33E-8497-4F65-B01E-F408657CA4C7}" sibTransId="{003C44E0-41B3-4AA0-BE97-EE8A4CE4866D}"/>
    <dgm:cxn modelId="{39C6F7FC-DB15-4160-A893-02660EDA1853}" srcId="{417BEDE5-299E-493D-BF64-53C79FCA25CE}" destId="{FC1AFF6B-3148-46F7-B979-03CC682F2877}" srcOrd="1" destOrd="0" parTransId="{6B108530-6AFA-4249-A194-488684D3EE25}" sibTransId="{95655346-DCFB-463F-A10A-F4E49B6756BA}"/>
    <dgm:cxn modelId="{90456849-26BA-43CC-9BCC-A330B1C04DEC}" type="presOf" srcId="{417BEDE5-299E-493D-BF64-53C79FCA25CE}" destId="{E69F27F1-5C42-4260-A283-DD7F18EADD9E}" srcOrd="0" destOrd="0" presId="urn:microsoft.com/office/officeart/2005/8/layout/hList3"/>
    <dgm:cxn modelId="{FF10916D-0FE5-4816-A0ED-A5F186BBD547}" type="presOf" srcId="{FC1AFF6B-3148-46F7-B979-03CC682F2877}" destId="{B57F19F7-21E1-452D-B248-3317F0827118}" srcOrd="0" destOrd="0" presId="urn:microsoft.com/office/officeart/2005/8/layout/hList3"/>
    <dgm:cxn modelId="{73F346E1-9E0B-48B8-9A05-5F815B44C9E2}" type="presOf" srcId="{064A5595-6CC9-4426-B8A6-E04D57A6496F}" destId="{D6962B5F-E4E9-48C4-9729-E6B777D2940B}" srcOrd="0" destOrd="0" presId="urn:microsoft.com/office/officeart/2005/8/layout/hList3"/>
    <dgm:cxn modelId="{DBFF2CD2-E803-48EA-A917-78BAD57C4D67}" srcId="{417BEDE5-299E-493D-BF64-53C79FCA25CE}" destId="{064A5595-6CC9-4426-B8A6-E04D57A6496F}" srcOrd="2" destOrd="0" parTransId="{AD509C8F-8EC5-432F-9D98-D29EA1F1BAB5}" sibTransId="{4A77AA96-18C4-4004-B526-8C9DE4A06E29}"/>
    <dgm:cxn modelId="{9720ED70-91EB-4F18-81F9-5BB1219E02F6}" type="presOf" srcId="{155248DA-6E0F-4C7C-80C3-F0972AC008B7}" destId="{CD28B7BA-19CD-4362-9EBE-1CC37387E482}" srcOrd="0" destOrd="0" presId="urn:microsoft.com/office/officeart/2005/8/layout/hList3"/>
    <dgm:cxn modelId="{79F0826E-1330-42DB-BA84-B848404C0903}" srcId="{155248DA-6E0F-4C7C-80C3-F0972AC008B7}" destId="{417BEDE5-299E-493D-BF64-53C79FCA25CE}" srcOrd="0" destOrd="0" parTransId="{7C4FC426-28BC-45CD-BF16-EFC87E31D67C}" sibTransId="{69A0EE50-506E-4FC0-B8E4-48D82431E52A}"/>
    <dgm:cxn modelId="{7E2299B1-1644-430E-9A7F-F9216FAFC458}" type="presOf" srcId="{B97FE0FA-2E25-43CF-B857-59AF12A3D72F}" destId="{194BF64E-94D8-4483-940D-C5C26173FBFA}" srcOrd="0" destOrd="0" presId="urn:microsoft.com/office/officeart/2005/8/layout/hList3"/>
    <dgm:cxn modelId="{016CC660-665D-4E07-A855-2AD78FB7CB5F}" type="presParOf" srcId="{CD28B7BA-19CD-4362-9EBE-1CC37387E482}" destId="{E69F27F1-5C42-4260-A283-DD7F18EADD9E}" srcOrd="0" destOrd="0" presId="urn:microsoft.com/office/officeart/2005/8/layout/hList3"/>
    <dgm:cxn modelId="{1ADB9D62-7D1E-400F-9068-88EEF8878611}" type="presParOf" srcId="{CD28B7BA-19CD-4362-9EBE-1CC37387E482}" destId="{21A3E3AE-4240-4C4E-92B1-5043D1B658F9}" srcOrd="1" destOrd="0" presId="urn:microsoft.com/office/officeart/2005/8/layout/hList3"/>
    <dgm:cxn modelId="{1EA1E289-37FE-4180-A56F-881BB2218A73}" type="presParOf" srcId="{21A3E3AE-4240-4C4E-92B1-5043D1B658F9}" destId="{194BF64E-94D8-4483-940D-C5C26173FBFA}" srcOrd="0" destOrd="0" presId="urn:microsoft.com/office/officeart/2005/8/layout/hList3"/>
    <dgm:cxn modelId="{569AC4ED-1A76-4D26-9215-6C11B557B99A}" type="presParOf" srcId="{21A3E3AE-4240-4C4E-92B1-5043D1B658F9}" destId="{B57F19F7-21E1-452D-B248-3317F0827118}" srcOrd="1" destOrd="0" presId="urn:microsoft.com/office/officeart/2005/8/layout/hList3"/>
    <dgm:cxn modelId="{089A882C-20E9-41FD-8CFA-C82EA104F7EC}" type="presParOf" srcId="{21A3E3AE-4240-4C4E-92B1-5043D1B658F9}" destId="{D6962B5F-E4E9-48C4-9729-E6B777D2940B}" srcOrd="2" destOrd="0" presId="urn:microsoft.com/office/officeart/2005/8/layout/hList3"/>
    <dgm:cxn modelId="{7EB4328A-7693-40F8-BD51-5C59FAE83C16}" type="presParOf" srcId="{CD28B7BA-19CD-4362-9EBE-1CC37387E482}" destId="{E0011B2F-C320-4326-9AC5-4706625044CB}" srcOrd="2" destOrd="0" presId="urn:microsoft.com/office/officeart/2005/8/layout/hList3"/>
  </dgm:cxnLst>
  <dgm:bg>
    <a:noFill/>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27F1-5C42-4260-A283-DD7F18EADD9E}">
      <dsp:nvSpPr>
        <dsp:cNvPr id="0" name=""/>
        <dsp:cNvSpPr/>
      </dsp:nvSpPr>
      <dsp:spPr>
        <a:xfrm>
          <a:off x="0" y="0"/>
          <a:ext cx="2403267" cy="529258"/>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5700000" zoom="92000">
            <a:rot lat="204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SV" sz="2800" b="1" kern="1200" dirty="0" smtClean="0"/>
            <a:t>Año móvil</a:t>
          </a:r>
          <a:endParaRPr lang="es-SV" sz="2800" b="1" kern="1200" dirty="0"/>
        </a:p>
      </dsp:txBody>
      <dsp:txXfrm>
        <a:off x="0" y="0"/>
        <a:ext cx="2403267" cy="529258"/>
      </dsp:txXfrm>
    </dsp:sp>
    <dsp:sp modelId="{194BF64E-94D8-4483-940D-C5C26173FBFA}">
      <dsp:nvSpPr>
        <dsp:cNvPr id="0" name=""/>
        <dsp:cNvSpPr/>
      </dsp:nvSpPr>
      <dsp:spPr>
        <a:xfrm>
          <a:off x="1173" y="529258"/>
          <a:ext cx="800306" cy="111144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5700000" zoom="92000">
            <a:rot lat="204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b="1" kern="1200" dirty="0" smtClean="0"/>
            <a:t>12 Meses</a:t>
          </a:r>
        </a:p>
        <a:p>
          <a:pPr lvl="0" algn="ctr" defTabSz="800100">
            <a:lnSpc>
              <a:spcPct val="90000"/>
            </a:lnSpc>
            <a:spcBef>
              <a:spcPct val="0"/>
            </a:spcBef>
            <a:spcAft>
              <a:spcPct val="35000"/>
            </a:spcAft>
          </a:pPr>
          <a:r>
            <a:rPr lang="es-SV" sz="1800" b="1" kern="1200" dirty="0" smtClean="0"/>
            <a:t>1.7%</a:t>
          </a:r>
          <a:endParaRPr lang="es-SV" sz="1800" b="1" kern="1200" dirty="0"/>
        </a:p>
      </dsp:txBody>
      <dsp:txXfrm>
        <a:off x="1173" y="529258"/>
        <a:ext cx="800306" cy="1111443"/>
      </dsp:txXfrm>
    </dsp:sp>
    <dsp:sp modelId="{B57F19F7-21E1-452D-B248-3317F0827118}">
      <dsp:nvSpPr>
        <dsp:cNvPr id="0" name=""/>
        <dsp:cNvSpPr/>
      </dsp:nvSpPr>
      <dsp:spPr>
        <a:xfrm>
          <a:off x="822272" y="533882"/>
          <a:ext cx="800306" cy="111144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5700000" zoom="92000">
            <a:rot lat="204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b="1" kern="1200" dirty="0" smtClean="0"/>
            <a:t>6 Meses</a:t>
          </a:r>
        </a:p>
        <a:p>
          <a:pPr lvl="0" algn="ctr" defTabSz="800100">
            <a:lnSpc>
              <a:spcPct val="90000"/>
            </a:lnSpc>
            <a:spcBef>
              <a:spcPct val="0"/>
            </a:spcBef>
            <a:spcAft>
              <a:spcPct val="35000"/>
            </a:spcAft>
          </a:pPr>
          <a:r>
            <a:rPr lang="es-SV" sz="1800" b="1" kern="1200" dirty="0" smtClean="0"/>
            <a:t>2.3%</a:t>
          </a:r>
          <a:endParaRPr lang="es-SV" sz="1800" b="1" kern="1200" dirty="0"/>
        </a:p>
      </dsp:txBody>
      <dsp:txXfrm>
        <a:off x="822272" y="533882"/>
        <a:ext cx="800306" cy="1111443"/>
      </dsp:txXfrm>
    </dsp:sp>
    <dsp:sp modelId="{D6962B5F-E4E9-48C4-9729-E6B777D2940B}">
      <dsp:nvSpPr>
        <dsp:cNvPr id="0" name=""/>
        <dsp:cNvSpPr/>
      </dsp:nvSpPr>
      <dsp:spPr>
        <a:xfrm>
          <a:off x="1601786" y="529258"/>
          <a:ext cx="800306" cy="111144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perspectiveRelaxedModerately" fov="5700000" zoom="92000">
            <a:rot lat="204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SV" sz="1800" b="1" kern="1200" dirty="0" smtClean="0"/>
            <a:t>3 Meses</a:t>
          </a:r>
        </a:p>
        <a:p>
          <a:pPr lvl="0" algn="ctr" defTabSz="800100">
            <a:lnSpc>
              <a:spcPct val="90000"/>
            </a:lnSpc>
            <a:spcBef>
              <a:spcPct val="0"/>
            </a:spcBef>
            <a:spcAft>
              <a:spcPct val="35000"/>
            </a:spcAft>
          </a:pPr>
          <a:r>
            <a:rPr lang="es-SV" sz="1800" b="1" kern="1200" dirty="0" smtClean="0"/>
            <a:t>2.8%</a:t>
          </a:r>
          <a:endParaRPr lang="es-SV" sz="1800" b="1" kern="1200" dirty="0"/>
        </a:p>
      </dsp:txBody>
      <dsp:txXfrm>
        <a:off x="1601786" y="529258"/>
        <a:ext cx="800306" cy="1111443"/>
      </dsp:txXfrm>
    </dsp:sp>
    <dsp:sp modelId="{E0011B2F-C320-4326-9AC5-4706625044CB}">
      <dsp:nvSpPr>
        <dsp:cNvPr id="0" name=""/>
        <dsp:cNvSpPr/>
      </dsp:nvSpPr>
      <dsp:spPr>
        <a:xfrm>
          <a:off x="0" y="1640702"/>
          <a:ext cx="2403267" cy="123493"/>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B78454-12E5-4EF2-86CB-9B4BE1662FFB}" type="datetimeFigureOut">
              <a:rPr lang="es-SV" smtClean="0"/>
              <a:pPr/>
              <a:t>09/09/2014</a:t>
            </a:fld>
            <a:endParaRPr lang="es-SV"/>
          </a:p>
        </p:txBody>
      </p:sp>
      <p:sp>
        <p:nvSpPr>
          <p:cNvPr id="4" name="3 Marcador de pie de página"/>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s-SV"/>
          </a:p>
        </p:txBody>
      </p:sp>
      <p:sp>
        <p:nvSpPr>
          <p:cNvPr id="5" name="4 Marcador de número de diapositiva"/>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43DA835-05EB-4B9B-ADA6-0AA1C225D665}" type="slidenum">
              <a:rPr lang="es-SV" smtClean="0"/>
              <a:pPr/>
              <a:t>‹Nº›</a:t>
            </a:fld>
            <a:endParaRPr lang="es-SV"/>
          </a:p>
        </p:txBody>
      </p:sp>
    </p:spTree>
    <p:extLst>
      <p:ext uri="{BB962C8B-B14F-4D97-AF65-F5344CB8AC3E}">
        <p14:creationId xmlns:p14="http://schemas.microsoft.com/office/powerpoint/2010/main" val="41349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SV" dirty="0"/>
          </a:p>
        </p:txBody>
      </p:sp>
      <p:sp>
        <p:nvSpPr>
          <p:cNvPr id="3" name="2 Marcador de fecha"/>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4C9846F-7D2A-4DE5-8315-38DD408F7000}" type="datetimeFigureOut">
              <a:rPr lang="es-SV" smtClean="0"/>
              <a:pPr/>
              <a:t>09/09/2014</a:t>
            </a:fld>
            <a:endParaRPr lang="es-SV" dirty="0"/>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SV" dirty="0"/>
          </a:p>
        </p:txBody>
      </p:sp>
      <p:sp>
        <p:nvSpPr>
          <p:cNvPr id="5" name="4 Marcador de notas"/>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s-SV" dirty="0"/>
          </a:p>
        </p:txBody>
      </p:sp>
      <p:sp>
        <p:nvSpPr>
          <p:cNvPr id="7" name="6 Marcador de número de diapositiva"/>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F35B1E-FBA6-4D20-AC23-C8E6676C791A}" type="slidenum">
              <a:rPr lang="es-SV" smtClean="0"/>
              <a:pPr/>
              <a:t>‹Nº›</a:t>
            </a:fld>
            <a:endParaRPr lang="es-SV" dirty="0"/>
          </a:p>
        </p:txBody>
      </p:sp>
    </p:spTree>
    <p:extLst>
      <p:ext uri="{BB962C8B-B14F-4D97-AF65-F5344CB8AC3E}">
        <p14:creationId xmlns:p14="http://schemas.microsoft.com/office/powerpoint/2010/main" val="222034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EA9E4-0E0F-477A-9628-2B5B410923CD}" type="slidenum">
              <a:rPr lang="es-ES"/>
              <a:pPr/>
              <a:t>1</a:t>
            </a:fld>
            <a:endParaRPr lang="es-E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endParaRPr lang="es-ES_tradnl"/>
          </a:p>
        </p:txBody>
      </p:sp>
      <p:sp>
        <p:nvSpPr>
          <p:cNvPr id="5" name="Rectangle 3"/>
          <p:cNvSpPr>
            <a:spLocks noGrp="1" noChangeArrowheads="1"/>
          </p:cNvSpPr>
          <p:nvPr>
            <p:ph type="dt" idx="1"/>
          </p:nvPr>
        </p:nvSpPr>
        <p:spPr>
          <a:ln/>
        </p:spPr>
        <p:txBody>
          <a:bodyPr/>
          <a:lstStyle/>
          <a:p>
            <a:endParaRPr lang="es-ES_tradnl"/>
          </a:p>
        </p:txBody>
      </p:sp>
      <p:sp>
        <p:nvSpPr>
          <p:cNvPr id="6" name="Rectangle 6"/>
          <p:cNvSpPr>
            <a:spLocks noGrp="1" noChangeArrowheads="1"/>
          </p:cNvSpPr>
          <p:nvPr>
            <p:ph type="ftr" sz="quarter" idx="4"/>
          </p:nvPr>
        </p:nvSpPr>
        <p:spPr>
          <a:ln/>
        </p:spPr>
        <p:txBody>
          <a:bodyPr/>
          <a:lstStyle/>
          <a:p>
            <a:endParaRPr lang="es-ES_tradnl"/>
          </a:p>
        </p:txBody>
      </p:sp>
      <p:sp>
        <p:nvSpPr>
          <p:cNvPr id="7" name="Rectangle 7"/>
          <p:cNvSpPr>
            <a:spLocks noGrp="1" noChangeArrowheads="1"/>
          </p:cNvSpPr>
          <p:nvPr>
            <p:ph type="sldNum" sz="quarter" idx="5"/>
          </p:nvPr>
        </p:nvSpPr>
        <p:spPr>
          <a:ln/>
        </p:spPr>
        <p:txBody>
          <a:bodyPr/>
          <a:lstStyle/>
          <a:p>
            <a:fld id="{1947EE55-F071-49E7-90C6-7B8334950D0A}" type="slidenum">
              <a:rPr lang="es-ES_tradnl"/>
              <a:pPr/>
              <a:t>25</a:t>
            </a:fld>
            <a:endParaRPr lang="es-ES_tradnl"/>
          </a:p>
        </p:txBody>
      </p:sp>
      <p:sp>
        <p:nvSpPr>
          <p:cNvPr id="305154" name="Rectangle 2"/>
          <p:cNvSpPr>
            <a:spLocks noGrp="1" noRot="1" noChangeAspect="1" noChangeArrowheads="1"/>
          </p:cNvSpPr>
          <p:nvPr>
            <p:ph type="sldImg"/>
          </p:nvPr>
        </p:nvSpPr>
        <p:spPr bwMode="auto">
          <a:xfrm>
            <a:off x="1130300" y="712788"/>
            <a:ext cx="4646613" cy="3486150"/>
          </a:xfrm>
          <a:prstGeom prst="rect">
            <a:avLst/>
          </a:prstGeom>
          <a:solidFill>
            <a:srgbClr val="FFFFFF"/>
          </a:solidFill>
          <a:ln>
            <a:solidFill>
              <a:srgbClr val="000000"/>
            </a:solidFill>
            <a:miter lim="800000"/>
            <a:headEnd/>
            <a:tailEnd/>
          </a:ln>
        </p:spPr>
      </p:sp>
      <p:sp>
        <p:nvSpPr>
          <p:cNvPr id="305155" name="Rectangle 3"/>
          <p:cNvSpPr>
            <a:spLocks noGrp="1" noChangeArrowheads="1"/>
          </p:cNvSpPr>
          <p:nvPr>
            <p:ph type="body" idx="1"/>
          </p:nvPr>
        </p:nvSpPr>
        <p:spPr bwMode="auto">
          <a:xfrm>
            <a:off x="928877" y="4420772"/>
            <a:ext cx="5023104" cy="4197799"/>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9663" y="698500"/>
            <a:ext cx="4643437" cy="3484563"/>
          </a:xfrm>
          <a:ln/>
        </p:spPr>
      </p:sp>
      <p:sp>
        <p:nvSpPr>
          <p:cNvPr id="30722" name="Rectangle 3"/>
          <p:cNvSpPr>
            <a:spLocks noGrp="1" noChangeArrowheads="1"/>
          </p:cNvSpPr>
          <p:nvPr>
            <p:ph type="body" idx="1"/>
          </p:nvPr>
        </p:nvSpPr>
        <p:spPr>
          <a:xfrm>
            <a:off x="915527" y="4413880"/>
            <a:ext cx="5026951" cy="1261726"/>
          </a:xfrm>
          <a:noFill/>
          <a:ln/>
        </p:spPr>
        <p:txBody>
          <a:bodyPr/>
          <a:lstStyle/>
          <a:p>
            <a:endParaRPr lang="es-E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25538" y="706438"/>
            <a:ext cx="4654550" cy="3490912"/>
          </a:xfrm>
          <a:ln/>
        </p:spPr>
      </p:sp>
      <p:sp>
        <p:nvSpPr>
          <p:cNvPr id="96259" name="Rectangle 3"/>
          <p:cNvSpPr>
            <a:spLocks noGrp="1" noChangeArrowheads="1"/>
          </p:cNvSpPr>
          <p:nvPr>
            <p:ph type="body" idx="1"/>
          </p:nvPr>
        </p:nvSpPr>
        <p:spPr>
          <a:xfrm>
            <a:off x="929416" y="4422678"/>
            <a:ext cx="5022962" cy="4195639"/>
          </a:xfrm>
          <a:noFill/>
          <a:ln/>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887531" y="8833529"/>
            <a:ext cx="2970470" cy="462873"/>
          </a:xfrm>
          <a:prstGeom prst="rect">
            <a:avLst/>
          </a:prstGeom>
          <a:noFill/>
          <a:ln w="9525">
            <a:noFill/>
            <a:miter lim="800000"/>
            <a:headEnd/>
            <a:tailEnd/>
          </a:ln>
        </p:spPr>
        <p:txBody>
          <a:bodyPr lIns="82730" tIns="41365" rIns="82730" bIns="41365" anchor="b"/>
          <a:lstStyle/>
          <a:p>
            <a:pPr algn="r" defTabSz="825127"/>
            <a:fld id="{F0FABE28-E1E3-41EE-82BF-AF6B6F86FE88}" type="slidenum">
              <a:rPr lang="es-ES_tradnl" sz="1200"/>
              <a:pPr algn="r" defTabSz="825127"/>
              <a:t>29</a:t>
            </a:fld>
            <a:endParaRPr lang="es-ES_tradnl" sz="1200" dirty="0"/>
          </a:p>
        </p:txBody>
      </p:sp>
      <p:sp>
        <p:nvSpPr>
          <p:cNvPr id="34818" name="Rectangle 2"/>
          <p:cNvSpPr>
            <a:spLocks noGrp="1" noRot="1" noChangeAspect="1" noChangeArrowheads="1" noTextEdit="1"/>
          </p:cNvSpPr>
          <p:nvPr>
            <p:ph type="sldImg"/>
          </p:nvPr>
        </p:nvSpPr>
        <p:spPr>
          <a:xfrm>
            <a:off x="1114425" y="698500"/>
            <a:ext cx="4643438" cy="3484563"/>
          </a:xfrm>
          <a:ln/>
        </p:spPr>
      </p:sp>
      <p:sp>
        <p:nvSpPr>
          <p:cNvPr id="34819" name="Rectangle 3"/>
          <p:cNvSpPr>
            <a:spLocks noGrp="1" noChangeArrowheads="1"/>
          </p:cNvSpPr>
          <p:nvPr>
            <p:ph type="body" idx="1"/>
          </p:nvPr>
        </p:nvSpPr>
        <p:spPr>
          <a:noFill/>
          <a:ln/>
        </p:spPr>
        <p:txBody>
          <a:bodyPr/>
          <a:lstStyle/>
          <a:p>
            <a:endParaRPr lang="es-E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15037" algn="l"/>
                <a:tab pos="1431631" algn="l"/>
                <a:tab pos="2146667" algn="l"/>
                <a:tab pos="2863262" algn="l"/>
              </a:tabLst>
              <a:defRPr>
                <a:solidFill>
                  <a:schemeClr val="bg1"/>
                </a:solidFill>
                <a:latin typeface="Arial" pitchFamily="34" charset="0"/>
              </a:defRPr>
            </a:lvl1pPr>
            <a:lvl2pPr eaLnBrk="0" hangingPunct="0">
              <a:tabLst>
                <a:tab pos="715037" algn="l"/>
                <a:tab pos="1431631" algn="l"/>
                <a:tab pos="2146667" algn="l"/>
                <a:tab pos="2863262" algn="l"/>
              </a:tabLst>
              <a:defRPr>
                <a:solidFill>
                  <a:schemeClr val="bg1"/>
                </a:solidFill>
                <a:latin typeface="Arial" pitchFamily="34" charset="0"/>
              </a:defRPr>
            </a:lvl2pPr>
            <a:lvl3pPr eaLnBrk="0" hangingPunct="0">
              <a:tabLst>
                <a:tab pos="715037" algn="l"/>
                <a:tab pos="1431631" algn="l"/>
                <a:tab pos="2146667" algn="l"/>
                <a:tab pos="2863262" algn="l"/>
              </a:tabLst>
              <a:defRPr>
                <a:solidFill>
                  <a:schemeClr val="bg1"/>
                </a:solidFill>
                <a:latin typeface="Arial" pitchFamily="34" charset="0"/>
              </a:defRPr>
            </a:lvl3pPr>
            <a:lvl4pPr eaLnBrk="0" hangingPunct="0">
              <a:tabLst>
                <a:tab pos="715037" algn="l"/>
                <a:tab pos="1431631" algn="l"/>
                <a:tab pos="2146667" algn="l"/>
                <a:tab pos="2863262" algn="l"/>
              </a:tabLst>
              <a:defRPr>
                <a:solidFill>
                  <a:schemeClr val="bg1"/>
                </a:solidFill>
                <a:latin typeface="Arial" pitchFamily="34" charset="0"/>
              </a:defRPr>
            </a:lvl4pPr>
            <a:lvl5pPr eaLnBrk="0" hangingPunct="0">
              <a:tabLst>
                <a:tab pos="715037" algn="l"/>
                <a:tab pos="1431631" algn="l"/>
                <a:tab pos="2146667" algn="l"/>
                <a:tab pos="2863262" algn="l"/>
              </a:tabLst>
              <a:defRPr>
                <a:solidFill>
                  <a:schemeClr val="bg1"/>
                </a:solidFill>
                <a:latin typeface="Arial" pitchFamily="34" charset="0"/>
              </a:defRPr>
            </a:lvl5pPr>
            <a:lvl6pPr marL="2467577"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6pPr>
            <a:lvl7pPr marL="2916227"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7pPr>
            <a:lvl8pPr marL="3364878"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8pPr>
            <a:lvl9pPr marL="3813528"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9pPr>
          </a:lstStyle>
          <a:p>
            <a:pPr eaLnBrk="1" hangingPunct="1"/>
            <a:fld id="{414FED19-41B5-43BB-AD40-7E29CB40C388}" type="slidenum">
              <a:rPr lang="de-DE" smtClean="0">
                <a:solidFill>
                  <a:srgbClr val="000000"/>
                </a:solidFill>
                <a:latin typeface="Times New Roman" pitchFamily="18" charset="0"/>
              </a:rPr>
              <a:pPr eaLnBrk="1" hangingPunct="1"/>
              <a:t>31</a:t>
            </a:fld>
            <a:endParaRPr lang="de-DE" smtClean="0">
              <a:solidFill>
                <a:srgbClr val="000000"/>
              </a:solidFill>
              <a:latin typeface="Times New Roman" pitchFamily="18" charset="0"/>
            </a:endParaRPr>
          </a:p>
        </p:txBody>
      </p:sp>
      <p:sp>
        <p:nvSpPr>
          <p:cNvPr id="22531" name="Rectangle 1"/>
          <p:cNvSpPr>
            <a:spLocks noGrp="1" noRot="1" noChangeAspect="1" noChangeArrowheads="1" noTextEdit="1"/>
          </p:cNvSpPr>
          <p:nvPr>
            <p:ph type="sldImg"/>
          </p:nvPr>
        </p:nvSpPr>
        <p:spPr>
          <a:xfrm>
            <a:off x="1104900" y="696913"/>
            <a:ext cx="4648200" cy="3486150"/>
          </a:xfrm>
          <a:ln/>
        </p:spPr>
      </p:sp>
      <p:sp>
        <p:nvSpPr>
          <p:cNvPr id="22532" name="Rectangle 2"/>
          <p:cNvSpPr>
            <a:spLocks noGrp="1" noChangeArrowheads="1"/>
          </p:cNvSpPr>
          <p:nvPr>
            <p:ph type="body" idx="1"/>
          </p:nvPr>
        </p:nvSpPr>
        <p:spPr>
          <a:xfrm>
            <a:off x="686421" y="4416428"/>
            <a:ext cx="5478946" cy="427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15037" algn="l"/>
                <a:tab pos="1431631" algn="l"/>
                <a:tab pos="2146667" algn="l"/>
                <a:tab pos="2863262" algn="l"/>
              </a:tabLst>
              <a:defRPr>
                <a:solidFill>
                  <a:schemeClr val="bg1"/>
                </a:solidFill>
                <a:latin typeface="Arial" pitchFamily="34" charset="0"/>
              </a:defRPr>
            </a:lvl1pPr>
            <a:lvl2pPr eaLnBrk="0" hangingPunct="0">
              <a:tabLst>
                <a:tab pos="715037" algn="l"/>
                <a:tab pos="1431631" algn="l"/>
                <a:tab pos="2146667" algn="l"/>
                <a:tab pos="2863262" algn="l"/>
              </a:tabLst>
              <a:defRPr>
                <a:solidFill>
                  <a:schemeClr val="bg1"/>
                </a:solidFill>
                <a:latin typeface="Arial" pitchFamily="34" charset="0"/>
              </a:defRPr>
            </a:lvl2pPr>
            <a:lvl3pPr eaLnBrk="0" hangingPunct="0">
              <a:tabLst>
                <a:tab pos="715037" algn="l"/>
                <a:tab pos="1431631" algn="l"/>
                <a:tab pos="2146667" algn="l"/>
                <a:tab pos="2863262" algn="l"/>
              </a:tabLst>
              <a:defRPr>
                <a:solidFill>
                  <a:schemeClr val="bg1"/>
                </a:solidFill>
                <a:latin typeface="Arial" pitchFamily="34" charset="0"/>
              </a:defRPr>
            </a:lvl3pPr>
            <a:lvl4pPr eaLnBrk="0" hangingPunct="0">
              <a:tabLst>
                <a:tab pos="715037" algn="l"/>
                <a:tab pos="1431631" algn="l"/>
                <a:tab pos="2146667" algn="l"/>
                <a:tab pos="2863262" algn="l"/>
              </a:tabLst>
              <a:defRPr>
                <a:solidFill>
                  <a:schemeClr val="bg1"/>
                </a:solidFill>
                <a:latin typeface="Arial" pitchFamily="34" charset="0"/>
              </a:defRPr>
            </a:lvl4pPr>
            <a:lvl5pPr eaLnBrk="0" hangingPunct="0">
              <a:tabLst>
                <a:tab pos="715037" algn="l"/>
                <a:tab pos="1431631" algn="l"/>
                <a:tab pos="2146667" algn="l"/>
                <a:tab pos="2863262" algn="l"/>
              </a:tabLst>
              <a:defRPr>
                <a:solidFill>
                  <a:schemeClr val="bg1"/>
                </a:solidFill>
                <a:latin typeface="Arial" pitchFamily="34" charset="0"/>
              </a:defRPr>
            </a:lvl5pPr>
            <a:lvl6pPr marL="2467577"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6pPr>
            <a:lvl7pPr marL="2916227"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7pPr>
            <a:lvl8pPr marL="3364878"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8pPr>
            <a:lvl9pPr marL="3813528"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9pPr>
          </a:lstStyle>
          <a:p>
            <a:pPr eaLnBrk="1" hangingPunct="1"/>
            <a:fld id="{8646DBC4-E336-48DB-84D0-16DC83054F8F}" type="slidenum">
              <a:rPr lang="de-DE" smtClean="0">
                <a:solidFill>
                  <a:srgbClr val="000000"/>
                </a:solidFill>
                <a:latin typeface="Times New Roman" pitchFamily="18" charset="0"/>
              </a:rPr>
              <a:pPr eaLnBrk="1" hangingPunct="1"/>
              <a:t>32</a:t>
            </a:fld>
            <a:endParaRPr lang="de-DE" smtClean="0">
              <a:solidFill>
                <a:srgbClr val="000000"/>
              </a:solidFill>
              <a:latin typeface="Times New Roman" pitchFamily="18" charset="0"/>
            </a:endParaRPr>
          </a:p>
        </p:txBody>
      </p:sp>
      <p:sp>
        <p:nvSpPr>
          <p:cNvPr id="24579" name="Rectangle 2"/>
          <p:cNvSpPr>
            <a:spLocks noGrp="1" noRot="1" noChangeAspect="1" noChangeArrowheads="1" noTextEdit="1"/>
          </p:cNvSpPr>
          <p:nvPr>
            <p:ph type="sldImg"/>
          </p:nvPr>
        </p:nvSpPr>
        <p:spPr>
          <a:xfrm>
            <a:off x="1104900" y="696913"/>
            <a:ext cx="4648200" cy="3486150"/>
          </a:xfrm>
          <a:ln/>
        </p:spPr>
      </p:sp>
      <p:sp>
        <p:nvSpPr>
          <p:cNvPr id="24580" name="Rectangle 3"/>
          <p:cNvSpPr>
            <a:spLocks noGrp="1" noChangeArrowheads="1"/>
          </p:cNvSpPr>
          <p:nvPr>
            <p:ph type="body" idx="1"/>
          </p:nvPr>
        </p:nvSpPr>
        <p:spPr>
          <a:xfrm>
            <a:off x="686421" y="4416428"/>
            <a:ext cx="5478946" cy="427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15037" algn="l"/>
                <a:tab pos="1431631" algn="l"/>
                <a:tab pos="2146667" algn="l"/>
                <a:tab pos="2863262" algn="l"/>
              </a:tabLst>
              <a:defRPr>
                <a:solidFill>
                  <a:schemeClr val="bg1"/>
                </a:solidFill>
                <a:latin typeface="Arial" pitchFamily="34" charset="0"/>
              </a:defRPr>
            </a:lvl1pPr>
            <a:lvl2pPr eaLnBrk="0" hangingPunct="0">
              <a:tabLst>
                <a:tab pos="715037" algn="l"/>
                <a:tab pos="1431631" algn="l"/>
                <a:tab pos="2146667" algn="l"/>
                <a:tab pos="2863262" algn="l"/>
              </a:tabLst>
              <a:defRPr>
                <a:solidFill>
                  <a:schemeClr val="bg1"/>
                </a:solidFill>
                <a:latin typeface="Arial" pitchFamily="34" charset="0"/>
              </a:defRPr>
            </a:lvl2pPr>
            <a:lvl3pPr eaLnBrk="0" hangingPunct="0">
              <a:tabLst>
                <a:tab pos="715037" algn="l"/>
                <a:tab pos="1431631" algn="l"/>
                <a:tab pos="2146667" algn="l"/>
                <a:tab pos="2863262" algn="l"/>
              </a:tabLst>
              <a:defRPr>
                <a:solidFill>
                  <a:schemeClr val="bg1"/>
                </a:solidFill>
                <a:latin typeface="Arial" pitchFamily="34" charset="0"/>
              </a:defRPr>
            </a:lvl3pPr>
            <a:lvl4pPr eaLnBrk="0" hangingPunct="0">
              <a:tabLst>
                <a:tab pos="715037" algn="l"/>
                <a:tab pos="1431631" algn="l"/>
                <a:tab pos="2146667" algn="l"/>
                <a:tab pos="2863262" algn="l"/>
              </a:tabLst>
              <a:defRPr>
                <a:solidFill>
                  <a:schemeClr val="bg1"/>
                </a:solidFill>
                <a:latin typeface="Arial" pitchFamily="34" charset="0"/>
              </a:defRPr>
            </a:lvl4pPr>
            <a:lvl5pPr eaLnBrk="0" hangingPunct="0">
              <a:tabLst>
                <a:tab pos="715037" algn="l"/>
                <a:tab pos="1431631" algn="l"/>
                <a:tab pos="2146667" algn="l"/>
                <a:tab pos="2863262" algn="l"/>
              </a:tabLst>
              <a:defRPr>
                <a:solidFill>
                  <a:schemeClr val="bg1"/>
                </a:solidFill>
                <a:latin typeface="Arial" pitchFamily="34" charset="0"/>
              </a:defRPr>
            </a:lvl5pPr>
            <a:lvl6pPr marL="2467577"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6pPr>
            <a:lvl7pPr marL="2916227"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7pPr>
            <a:lvl8pPr marL="3364878"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8pPr>
            <a:lvl9pPr marL="3813528" indent="-224325" defTabSz="448650" eaLnBrk="0" fontAlgn="base" hangingPunct="0">
              <a:spcBef>
                <a:spcPct val="0"/>
              </a:spcBef>
              <a:spcAft>
                <a:spcPct val="0"/>
              </a:spcAft>
              <a:buClr>
                <a:srgbClr val="000000"/>
              </a:buClr>
              <a:buSzPct val="100000"/>
              <a:buFont typeface="Times New Roman" pitchFamily="18" charset="0"/>
              <a:tabLst>
                <a:tab pos="715037" algn="l"/>
                <a:tab pos="1431631" algn="l"/>
                <a:tab pos="2146667" algn="l"/>
                <a:tab pos="2863262" algn="l"/>
              </a:tabLst>
              <a:defRPr>
                <a:solidFill>
                  <a:schemeClr val="bg1"/>
                </a:solidFill>
                <a:latin typeface="Arial" pitchFamily="34" charset="0"/>
              </a:defRPr>
            </a:lvl9pPr>
          </a:lstStyle>
          <a:p>
            <a:pPr eaLnBrk="1" hangingPunct="1"/>
            <a:fld id="{4D54AC75-FC6E-47AD-BC14-00710156B7C7}" type="slidenum">
              <a:rPr lang="de-DE" smtClean="0">
                <a:solidFill>
                  <a:srgbClr val="000000"/>
                </a:solidFill>
                <a:latin typeface="Times New Roman" pitchFamily="18" charset="0"/>
              </a:rPr>
              <a:pPr eaLnBrk="1" hangingPunct="1"/>
              <a:t>33</a:t>
            </a:fld>
            <a:endParaRPr lang="de-DE" smtClean="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xfrm>
            <a:off x="1104900" y="696913"/>
            <a:ext cx="4648200" cy="3486150"/>
          </a:xfrm>
          <a:ln/>
        </p:spPr>
      </p:sp>
      <p:sp>
        <p:nvSpPr>
          <p:cNvPr id="23556" name="Rectangle 3"/>
          <p:cNvSpPr>
            <a:spLocks noGrp="1" noChangeArrowheads="1"/>
          </p:cNvSpPr>
          <p:nvPr>
            <p:ph type="body" idx="1"/>
          </p:nvPr>
        </p:nvSpPr>
        <p:spPr>
          <a:xfrm>
            <a:off x="686421" y="4416428"/>
            <a:ext cx="5478946" cy="4271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EA9E4-0E0F-477A-9628-2B5B410923CD}" type="slidenum">
              <a:rPr lang="es-ES"/>
              <a:pPr/>
              <a:t>34</a:t>
            </a:fld>
            <a:endParaRPr lang="es-E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7365" y="8833248"/>
            <a:ext cx="2970637" cy="463155"/>
          </a:xfrm>
          <a:prstGeom prst="rect">
            <a:avLst/>
          </a:prstGeom>
          <a:noFill/>
          <a:ln w="9525">
            <a:noFill/>
            <a:miter lim="800000"/>
            <a:headEnd/>
            <a:tailEnd/>
          </a:ln>
        </p:spPr>
        <p:txBody>
          <a:bodyPr lIns="82101" tIns="41051" rIns="82101" bIns="41051" anchor="b"/>
          <a:lstStyle/>
          <a:p>
            <a:pPr algn="r" defTabSz="883831"/>
            <a:fld id="{BAEC4911-08E6-4B4A-81A3-2E7BAC9EFDD7}" type="slidenum">
              <a:rPr lang="es-ES_tradnl" sz="1200"/>
              <a:pPr algn="r" defTabSz="883831"/>
              <a:t>37</a:t>
            </a:fld>
            <a:endParaRPr lang="es-ES_tradnl"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922" y="4415791"/>
            <a:ext cx="5028161" cy="284828"/>
          </a:xfrm>
          <a:noFill/>
          <a:ln/>
        </p:spPr>
        <p:txBody>
          <a:bodyPr>
            <a:normAutofit lnSpcReduction="10000"/>
          </a:bodyPr>
          <a:lstStyle/>
          <a:p>
            <a:endParaRPr lang="es-ES" dirty="0"/>
          </a:p>
        </p:txBody>
      </p:sp>
      <p:sp>
        <p:nvSpPr>
          <p:cNvPr id="5" name="4 Marcador de pie de página"/>
          <p:cNvSpPr>
            <a:spLocks noGrp="1"/>
          </p:cNvSpPr>
          <p:nvPr>
            <p:ph type="ftr" sz="quarter" idx="10"/>
          </p:nvPr>
        </p:nvSpPr>
        <p:spPr/>
        <p:txBody>
          <a:bodyPr/>
          <a:lstStyle/>
          <a:p>
            <a:pPr>
              <a:defRPr/>
            </a:pPr>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065D6C9-096B-4701-A874-8C0EDA695C6A}" type="slidenum">
              <a:rPr lang="es-ES" smtClean="0"/>
              <a:pPr>
                <a:defRPr/>
              </a:pPr>
              <a:t>13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7365" y="8833248"/>
            <a:ext cx="2970637" cy="463155"/>
          </a:xfrm>
          <a:prstGeom prst="rect">
            <a:avLst/>
          </a:prstGeom>
          <a:noFill/>
          <a:ln w="9525">
            <a:noFill/>
            <a:miter lim="800000"/>
            <a:headEnd/>
            <a:tailEnd/>
          </a:ln>
        </p:spPr>
        <p:txBody>
          <a:bodyPr lIns="82101" tIns="41051" rIns="82101" bIns="41051" anchor="b"/>
          <a:lstStyle/>
          <a:p>
            <a:pPr algn="r" defTabSz="883831"/>
            <a:fld id="{BAEC4911-08E6-4B4A-81A3-2E7BAC9EFDD7}" type="slidenum">
              <a:rPr lang="es-ES_tradnl" sz="1200"/>
              <a:pPr algn="r" defTabSz="883831"/>
              <a:t>16</a:t>
            </a:fld>
            <a:endParaRPr lang="es-ES_tradnl"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922" y="4415791"/>
            <a:ext cx="5028161" cy="284828"/>
          </a:xfrm>
          <a:noFill/>
          <a:ln/>
        </p:spPr>
        <p:txBody>
          <a:bodyPr>
            <a:normAutofit lnSpcReduction="10000"/>
          </a:bodyPr>
          <a:lstStyle/>
          <a:p>
            <a:endParaRPr lang="es-ES" dirty="0"/>
          </a:p>
        </p:txBody>
      </p:sp>
      <p:sp>
        <p:nvSpPr>
          <p:cNvPr id="5" name="4 Marcador de pie de página"/>
          <p:cNvSpPr>
            <a:spLocks noGrp="1"/>
          </p:cNvSpPr>
          <p:nvPr>
            <p:ph type="ftr" sz="quarter" idx="10"/>
          </p:nvPr>
        </p:nvSpPr>
        <p:spPr/>
        <p:txBody>
          <a:bodyPr/>
          <a:lstStyle/>
          <a:p>
            <a:pPr>
              <a:defRPr/>
            </a:pPr>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7366" y="8833246"/>
            <a:ext cx="2970637" cy="463155"/>
          </a:xfrm>
          <a:prstGeom prst="rect">
            <a:avLst/>
          </a:prstGeom>
          <a:noFill/>
          <a:ln w="9525">
            <a:noFill/>
            <a:miter lim="800000"/>
            <a:headEnd/>
            <a:tailEnd/>
          </a:ln>
        </p:spPr>
        <p:txBody>
          <a:bodyPr lIns="82101" tIns="41051" rIns="82101" bIns="41051" anchor="b"/>
          <a:lstStyle/>
          <a:p>
            <a:pPr algn="r" defTabSz="883831"/>
            <a:fld id="{BAEC4911-08E6-4B4A-81A3-2E7BAC9EFDD7}" type="slidenum">
              <a:rPr lang="es-ES_tradnl" sz="1200"/>
              <a:pPr algn="r" defTabSz="883831"/>
              <a:t>17</a:t>
            </a:fld>
            <a:endParaRPr lang="es-ES_tradnl"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923" y="4415791"/>
            <a:ext cx="5028161" cy="284828"/>
          </a:xfrm>
          <a:noFill/>
          <a:ln/>
        </p:spPr>
        <p:txBody>
          <a:bodyPr>
            <a:normAutofit lnSpcReduction="10000"/>
          </a:bodyPr>
          <a:lstStyle/>
          <a:p>
            <a:endParaRPr lang="es-ES" dirty="0"/>
          </a:p>
        </p:txBody>
      </p:sp>
      <p:sp>
        <p:nvSpPr>
          <p:cNvPr id="5" name="4 Marcador de pie de página"/>
          <p:cNvSpPr>
            <a:spLocks noGrp="1"/>
          </p:cNvSpPr>
          <p:nvPr>
            <p:ph type="ftr" sz="quarter" idx="10"/>
          </p:nvPr>
        </p:nvSpPr>
        <p:spPr/>
        <p:txBody>
          <a:bodyPr/>
          <a:lstStyle/>
          <a:p>
            <a:pPr>
              <a:defRPr/>
            </a:pPr>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7365" y="8833248"/>
            <a:ext cx="2970637" cy="463155"/>
          </a:xfrm>
          <a:prstGeom prst="rect">
            <a:avLst/>
          </a:prstGeom>
          <a:noFill/>
          <a:ln w="9525">
            <a:noFill/>
            <a:miter lim="800000"/>
            <a:headEnd/>
            <a:tailEnd/>
          </a:ln>
        </p:spPr>
        <p:txBody>
          <a:bodyPr lIns="82101" tIns="41051" rIns="82101" bIns="41051" anchor="b"/>
          <a:lstStyle/>
          <a:p>
            <a:pPr algn="r" defTabSz="883831"/>
            <a:fld id="{BAEC4911-08E6-4B4A-81A3-2E7BAC9EFDD7}" type="slidenum">
              <a:rPr lang="es-ES_tradnl" sz="1200"/>
              <a:pPr algn="r" defTabSz="883831"/>
              <a:t>18</a:t>
            </a:fld>
            <a:endParaRPr lang="es-ES_tradnl"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922" y="4415791"/>
            <a:ext cx="5028161" cy="284828"/>
          </a:xfrm>
          <a:noFill/>
          <a:ln/>
        </p:spPr>
        <p:txBody>
          <a:bodyPr>
            <a:normAutofit lnSpcReduction="10000"/>
          </a:bodyPr>
          <a:lstStyle/>
          <a:p>
            <a:endParaRPr lang="es-ES" dirty="0"/>
          </a:p>
        </p:txBody>
      </p:sp>
      <p:sp>
        <p:nvSpPr>
          <p:cNvPr id="5" name="4 Marcador de pie de página"/>
          <p:cNvSpPr>
            <a:spLocks noGrp="1"/>
          </p:cNvSpPr>
          <p:nvPr>
            <p:ph type="ftr" sz="quarter" idx="10"/>
          </p:nvPr>
        </p:nvSpPr>
        <p:spPr/>
        <p:txBody>
          <a:bodyPr/>
          <a:lstStyle/>
          <a:p>
            <a:pPr>
              <a:defRPr/>
            </a:pPr>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EA9E4-0E0F-477A-9628-2B5B410923CD}" type="slidenum">
              <a:rPr lang="es-ES"/>
              <a:pPr/>
              <a:t>20</a:t>
            </a:fld>
            <a:endParaRPr lang="es-E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09663" y="698500"/>
            <a:ext cx="4645025" cy="3484563"/>
          </a:xfrm>
          <a:ln/>
        </p:spPr>
      </p:sp>
      <p:sp>
        <p:nvSpPr>
          <p:cNvPr id="90115" name="Rectangle 3"/>
          <p:cNvSpPr>
            <a:spLocks noGrp="1" noChangeArrowheads="1"/>
          </p:cNvSpPr>
          <p:nvPr>
            <p:ph type="body" idx="1"/>
          </p:nvPr>
        </p:nvSpPr>
        <p:spPr>
          <a:xfrm>
            <a:off x="915142" y="4415110"/>
            <a:ext cx="5027720" cy="284828"/>
          </a:xfrm>
          <a:noFill/>
          <a:ln/>
        </p:spPr>
        <p:txBody>
          <a:bodyPr/>
          <a:lstStyle/>
          <a:p>
            <a:endParaRPr lang="es-ES" dirty="0"/>
          </a:p>
        </p:txBody>
      </p:sp>
      <p:sp>
        <p:nvSpPr>
          <p:cNvPr id="4" name="3 Marcador de pie de página"/>
          <p:cNvSpPr>
            <a:spLocks noGrp="1"/>
          </p:cNvSpPr>
          <p:nvPr>
            <p:ph type="ftr" sz="quarter" idx="10"/>
          </p:nvPr>
        </p:nvSpPr>
        <p:spPr/>
        <p:txBody>
          <a:bodyPr/>
          <a:lstStyle/>
          <a:p>
            <a:pPr>
              <a:defRPr/>
            </a:pPr>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9663" y="698500"/>
            <a:ext cx="4643437" cy="3484563"/>
          </a:xfrm>
          <a:ln/>
        </p:spPr>
      </p:sp>
      <p:sp>
        <p:nvSpPr>
          <p:cNvPr id="30722" name="Rectangle 3"/>
          <p:cNvSpPr>
            <a:spLocks noGrp="1" noChangeArrowheads="1"/>
          </p:cNvSpPr>
          <p:nvPr>
            <p:ph type="body" idx="1"/>
          </p:nvPr>
        </p:nvSpPr>
        <p:spPr>
          <a:xfrm>
            <a:off x="915525" y="4413880"/>
            <a:ext cx="5026952" cy="1261726"/>
          </a:xfrm>
          <a:noFill/>
          <a:ln/>
        </p:spPr>
        <p:txBody>
          <a:bodyPr/>
          <a:lstStyle/>
          <a:p>
            <a:endParaRPr lang="es-E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9663" y="698500"/>
            <a:ext cx="4643437" cy="3484563"/>
          </a:xfrm>
          <a:ln/>
        </p:spPr>
      </p:sp>
      <p:sp>
        <p:nvSpPr>
          <p:cNvPr id="30722" name="Rectangle 3"/>
          <p:cNvSpPr>
            <a:spLocks noGrp="1" noChangeArrowheads="1"/>
          </p:cNvSpPr>
          <p:nvPr>
            <p:ph type="body" idx="1"/>
          </p:nvPr>
        </p:nvSpPr>
        <p:spPr>
          <a:xfrm>
            <a:off x="915525" y="4413880"/>
            <a:ext cx="5026952" cy="1261726"/>
          </a:xfrm>
          <a:noFill/>
          <a:ln/>
        </p:spPr>
        <p:txBody>
          <a:bodyPr/>
          <a:lstStyle/>
          <a:p>
            <a:endParaRPr lang="es-E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57252" y="500042"/>
            <a:ext cx="7772400" cy="1470025"/>
          </a:xfrm>
        </p:spPr>
        <p:txBody>
          <a:bodyPr/>
          <a:lstStyle>
            <a:lvl1pPr>
              <a:defRPr sz="4000">
                <a:latin typeface="Arial" pitchFamily="34" charset="0"/>
                <a:cs typeface="Arial" pitchFamily="34" charset="0"/>
              </a:defRPr>
            </a:lvl1pPr>
          </a:lstStyle>
          <a:p>
            <a:r>
              <a:rPr lang="es-ES" dirty="0" smtClean="0"/>
              <a:t>Haga clic para modificar el estilo de título del patrón</a:t>
            </a:r>
            <a:endParaRPr lang="es-SV" dirty="0"/>
          </a:p>
        </p:txBody>
      </p:sp>
      <p:sp>
        <p:nvSpPr>
          <p:cNvPr id="5" name="4 Marcador de pie de página"/>
          <p:cNvSpPr>
            <a:spLocks noGrp="1"/>
          </p:cNvSpPr>
          <p:nvPr>
            <p:ph type="ftr" sz="quarter" idx="11"/>
          </p:nvPr>
        </p:nvSpPr>
        <p:spPr/>
        <p:txBody>
          <a:bodyPr/>
          <a:lstStyle/>
          <a:p>
            <a:endParaRPr lang="es-SV" dirty="0"/>
          </a:p>
        </p:txBody>
      </p:sp>
      <p:sp>
        <p:nvSpPr>
          <p:cNvPr id="6" name="5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
        <p:nvSpPr>
          <p:cNvPr id="7" name="2 Marcador de texto"/>
          <p:cNvSpPr>
            <a:spLocks noGrp="1"/>
          </p:cNvSpPr>
          <p:nvPr>
            <p:ph type="body" idx="1"/>
          </p:nvPr>
        </p:nvSpPr>
        <p:spPr>
          <a:xfrm>
            <a:off x="642910" y="2049457"/>
            <a:ext cx="7772400" cy="450849"/>
          </a:xfrm>
        </p:spPr>
        <p:txBody>
          <a:bodyPr anchor="t" anchorCtr="0"/>
          <a:lstStyle>
            <a:lvl1pPr marL="0" indent="0" algn="ctr">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2819400" y="609600"/>
            <a:ext cx="60960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3" name="Rectangle 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2FDD101-9D72-44FD-8281-1B6F00884D7D}" type="slidenum">
              <a:rPr lang="es-ES"/>
              <a:pPr>
                <a:defRPr/>
              </a:pPr>
              <a:t>‹Nº›</a:t>
            </a:fld>
            <a:endParaRPr lang="es-ES"/>
          </a:p>
        </p:txBody>
      </p:sp>
    </p:spTree>
    <p:extLst>
      <p:ext uri="{BB962C8B-B14F-4D97-AF65-F5344CB8AC3E}">
        <p14:creationId xmlns:p14="http://schemas.microsoft.com/office/powerpoint/2010/main" val="13580239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SV"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5" name="4 Marcador de pie de página"/>
          <p:cNvSpPr>
            <a:spLocks noGrp="1"/>
          </p:cNvSpPr>
          <p:nvPr>
            <p:ph type="ftr" sz="quarter" idx="11"/>
          </p:nvPr>
        </p:nvSpPr>
        <p:spPr/>
        <p:txBody>
          <a:bodyPr/>
          <a:lstStyle/>
          <a:p>
            <a:endParaRPr lang="es-SV" dirty="0"/>
          </a:p>
        </p:txBody>
      </p:sp>
      <p:sp>
        <p:nvSpPr>
          <p:cNvPr id="6" name="5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3000" b="1" cap="all"/>
            </a:lvl1pPr>
          </a:lstStyle>
          <a:p>
            <a:r>
              <a:rPr lang="es-ES" dirty="0" smtClean="0"/>
              <a:t>Haga clic para modificar el estilo de título del patrón</a:t>
            </a:r>
            <a:endParaRPr lang="es-SV"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5" name="4 Marcador de pie de página"/>
          <p:cNvSpPr>
            <a:spLocks noGrp="1"/>
          </p:cNvSpPr>
          <p:nvPr>
            <p:ph type="ftr" sz="quarter" idx="11"/>
          </p:nvPr>
        </p:nvSpPr>
        <p:spPr/>
        <p:txBody>
          <a:bodyPr/>
          <a:lstStyle/>
          <a:p>
            <a:endParaRPr lang="es-SV" dirty="0"/>
          </a:p>
        </p:txBody>
      </p:sp>
      <p:sp>
        <p:nvSpPr>
          <p:cNvPr id="6" name="5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SV" dirty="0"/>
          </a:p>
        </p:txBody>
      </p:sp>
      <p:sp>
        <p:nvSpPr>
          <p:cNvPr id="3" name="2 Marcador de contenido"/>
          <p:cNvSpPr>
            <a:spLocks noGrp="1"/>
          </p:cNvSpPr>
          <p:nvPr>
            <p:ph sz="half" idx="1"/>
          </p:nvPr>
        </p:nvSpPr>
        <p:spPr>
          <a:xfrm>
            <a:off x="457200" y="1600200"/>
            <a:ext cx="4038600" cy="4525963"/>
          </a:xfrm>
        </p:spPr>
        <p:txBody>
          <a:bodyPr/>
          <a:lstStyle>
            <a:lvl1pPr>
              <a:defRPr sz="25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4" name="3 Marcador de contenido"/>
          <p:cNvSpPr>
            <a:spLocks noGrp="1"/>
          </p:cNvSpPr>
          <p:nvPr>
            <p:ph sz="half" idx="2"/>
          </p:nvPr>
        </p:nvSpPr>
        <p:spPr>
          <a:xfrm>
            <a:off x="4648200" y="1600200"/>
            <a:ext cx="4038600" cy="4525963"/>
          </a:xfrm>
        </p:spPr>
        <p:txBody>
          <a:bodyPr/>
          <a:lstStyle>
            <a:lvl1pPr>
              <a:defRPr sz="25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6" name="5 Marcador de pie de página"/>
          <p:cNvSpPr>
            <a:spLocks noGrp="1"/>
          </p:cNvSpPr>
          <p:nvPr>
            <p:ph type="ftr" sz="quarter" idx="11"/>
          </p:nvPr>
        </p:nvSpPr>
        <p:spPr/>
        <p:txBody>
          <a:bodyPr/>
          <a:lstStyle/>
          <a:p>
            <a:endParaRPr lang="es-SV" dirty="0"/>
          </a:p>
        </p:txBody>
      </p:sp>
      <p:sp>
        <p:nvSpPr>
          <p:cNvPr id="7" name="6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3500"/>
            </a:lvl1pPr>
          </a:lstStyle>
          <a:p>
            <a:r>
              <a:rPr lang="es-ES" dirty="0" smtClean="0"/>
              <a:t>Haga clic para modificar el estilo de título del patrón</a:t>
            </a:r>
            <a:endParaRPr lang="es-SV" dirty="0"/>
          </a:p>
        </p:txBody>
      </p:sp>
      <p:sp>
        <p:nvSpPr>
          <p:cNvPr id="3" name="2 Marcador de texto"/>
          <p:cNvSpPr>
            <a:spLocks noGrp="1"/>
          </p:cNvSpPr>
          <p:nvPr>
            <p:ph type="body" idx="1"/>
          </p:nvPr>
        </p:nvSpPr>
        <p:spPr>
          <a:xfrm>
            <a:off x="457200" y="1535113"/>
            <a:ext cx="4040188"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7 Marcador de pie de página"/>
          <p:cNvSpPr>
            <a:spLocks noGrp="1"/>
          </p:cNvSpPr>
          <p:nvPr>
            <p:ph type="ftr" sz="quarter" idx="11"/>
          </p:nvPr>
        </p:nvSpPr>
        <p:spPr/>
        <p:txBody>
          <a:bodyPr/>
          <a:lstStyle/>
          <a:p>
            <a:endParaRPr lang="es-SV" dirty="0"/>
          </a:p>
        </p:txBody>
      </p:sp>
      <p:sp>
        <p:nvSpPr>
          <p:cNvPr id="9" name="8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smtClean="0"/>
              <a:t>Haga clic para modificar el estilo de título del patrón</a:t>
            </a:r>
            <a:endParaRPr lang="es-SV"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6" name="5 Marcador de pie de página"/>
          <p:cNvSpPr>
            <a:spLocks noGrp="1"/>
          </p:cNvSpPr>
          <p:nvPr>
            <p:ph type="ftr" sz="quarter" idx="11"/>
          </p:nvPr>
        </p:nvSpPr>
        <p:spPr/>
        <p:txBody>
          <a:bodyPr/>
          <a:lstStyle/>
          <a:p>
            <a:endParaRPr lang="es-SV" dirty="0"/>
          </a:p>
        </p:txBody>
      </p:sp>
      <p:sp>
        <p:nvSpPr>
          <p:cNvPr id="7" name="6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endParaRPr lang="es-SV" dirty="0"/>
          </a:p>
        </p:txBody>
      </p:sp>
      <p:sp>
        <p:nvSpPr>
          <p:cNvPr id="5" name="4 Marcador de número de diapositiva"/>
          <p:cNvSpPr>
            <a:spLocks noGrp="1"/>
          </p:cNvSpPr>
          <p:nvPr>
            <p:ph type="sldNum" sz="quarter" idx="12"/>
          </p:nvPr>
        </p:nvSpPr>
        <p:spPr/>
        <p:txBody>
          <a:bodyPr/>
          <a:lstStyle/>
          <a:p>
            <a:fld id="{1B442768-680C-424D-8925-4C49CBC42E14}" type="slidenum">
              <a:rPr lang="es-SV" smtClean="0"/>
              <a:pPr/>
              <a:t>‹Nº›</a:t>
            </a:fld>
            <a:endParaRPr lang="es-SV" dirty="0"/>
          </a:p>
        </p:txBody>
      </p:sp>
      <p:sp>
        <p:nvSpPr>
          <p:cNvPr id="6" name="5 Título"/>
          <p:cNvSpPr>
            <a:spLocks noGrp="1"/>
          </p:cNvSpPr>
          <p:nvPr>
            <p:ph type="title"/>
          </p:nvPr>
        </p:nvSpPr>
        <p:spPr/>
        <p:txBody>
          <a:bodyPr/>
          <a:lstStyle/>
          <a:p>
            <a:r>
              <a:rPr lang="es-ES" dirty="0" smtClean="0"/>
              <a:t>Haga clic para modificar el estilo de título del patrón</a:t>
            </a:r>
            <a:endParaRPr lang="es-S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ntra Porta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25F755B3-302D-4489-8FAE-F869ABB8F8D4}" type="datetimeFigureOut">
              <a:rPr lang="es-SV" smtClean="0"/>
              <a:pPr/>
              <a:t>09/09/2014</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D55FB230-C0C2-4D5A-A544-710A4301C5BA}" type="slidenum">
              <a:rPr lang="es-SV" smtClean="0"/>
              <a:pPr/>
              <a:t>‹Nº›</a:t>
            </a:fld>
            <a:endParaRPr lang="es-SV"/>
          </a:p>
        </p:txBody>
      </p:sp>
    </p:spTree>
    <p:extLst>
      <p:ext uri="{BB962C8B-B14F-4D97-AF65-F5344CB8AC3E}">
        <p14:creationId xmlns:p14="http://schemas.microsoft.com/office/powerpoint/2010/main" val="91267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SV"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5" name="4 Marcador de pie de página"/>
          <p:cNvSpPr>
            <a:spLocks noGrp="1"/>
          </p:cNvSpPr>
          <p:nvPr>
            <p:ph type="ftr" sz="quarter" idx="3"/>
          </p:nvPr>
        </p:nvSpPr>
        <p:spPr>
          <a:xfrm>
            <a:off x="1214414" y="6356350"/>
            <a:ext cx="5429288" cy="365125"/>
          </a:xfrm>
          <a:prstGeom prst="rect">
            <a:avLst/>
          </a:prstGeom>
        </p:spPr>
        <p:txBody>
          <a:bodyPr vert="horz" lIns="91440" tIns="45720" rIns="91440" bIns="45720" rtlCol="0" anchor="ctr"/>
          <a:lstStyle>
            <a:lvl1pPr algn="l">
              <a:defRPr sz="1200">
                <a:solidFill>
                  <a:schemeClr val="tx1">
                    <a:lumMod val="85000"/>
                    <a:lumOff val="15000"/>
                  </a:schemeClr>
                </a:solidFill>
                <a:latin typeface="Arial" pitchFamily="34" charset="0"/>
                <a:ea typeface="Verdana" pitchFamily="34" charset="0"/>
                <a:cs typeface="Arial" pitchFamily="34" charset="0"/>
              </a:defRPr>
            </a:lvl1pPr>
          </a:lstStyle>
          <a:p>
            <a:endParaRPr lang="es-SV" dirty="0"/>
          </a:p>
        </p:txBody>
      </p:sp>
      <p:sp>
        <p:nvSpPr>
          <p:cNvPr id="6" name="5 Marcador de número de diapositiva"/>
          <p:cNvSpPr>
            <a:spLocks noGrp="1"/>
          </p:cNvSpPr>
          <p:nvPr>
            <p:ph type="sldNum" sz="quarter" idx="4"/>
          </p:nvPr>
        </p:nvSpPr>
        <p:spPr>
          <a:xfrm>
            <a:off x="428596" y="6356350"/>
            <a:ext cx="642942" cy="365125"/>
          </a:xfrm>
          <a:prstGeom prst="rect">
            <a:avLst/>
          </a:prstGeom>
        </p:spPr>
        <p:txBody>
          <a:bodyPr vert="horz" lIns="91440" tIns="45720" rIns="91440" bIns="45720" rtlCol="0" anchor="ctr"/>
          <a:lstStyle>
            <a:lvl1pPr algn="r">
              <a:defRPr sz="1200" b="1">
                <a:solidFill>
                  <a:schemeClr val="tx1">
                    <a:lumMod val="85000"/>
                    <a:lumOff val="15000"/>
                  </a:schemeClr>
                </a:solidFill>
                <a:latin typeface="Arial" pitchFamily="34" charset="0"/>
                <a:ea typeface="Verdana" pitchFamily="34" charset="0"/>
                <a:cs typeface="Arial" pitchFamily="34" charset="0"/>
              </a:defRPr>
            </a:lvl1pPr>
          </a:lstStyle>
          <a:p>
            <a:fld id="{1B442768-680C-424D-8925-4C49CBC42E14}" type="slidenum">
              <a:rPr lang="es-SV" smtClean="0"/>
              <a:pPr/>
              <a:t>‹Nº›</a:t>
            </a:fld>
            <a:endParaRPr lang="es-SV"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5" r:id="rId8"/>
    <p:sldLayoutId id="2147483657" r:id="rId9"/>
    <p:sldLayoutId id="2147483658" r:id="rId10"/>
  </p:sldLayoutIdLst>
  <p:txStyles>
    <p:titleStyle>
      <a:lvl1pPr algn="ctr" defTabSz="914400" rtl="0" eaLnBrk="1" latinLnBrk="0" hangingPunct="1">
        <a:spcBef>
          <a:spcPct val="0"/>
        </a:spcBef>
        <a:buNone/>
        <a:defRPr sz="3500" kern="1200">
          <a:solidFill>
            <a:schemeClr val="tx1"/>
          </a:solidFill>
          <a:latin typeface="Arial" pitchFamily="34" charset="0"/>
          <a:ea typeface="Verdana" pitchFamily="34"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500" kern="1200">
          <a:solidFill>
            <a:schemeClr val="tx1">
              <a:lumMod val="85000"/>
              <a:lumOff val="15000"/>
            </a:schemeClr>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14.gif"/><Relationship Id="rId18" Type="http://schemas.openxmlformats.org/officeDocument/2006/relationships/image" Target="../media/image19.gif"/><Relationship Id="rId26" Type="http://schemas.openxmlformats.org/officeDocument/2006/relationships/image" Target="../media/image27.gif"/><Relationship Id="rId3" Type="http://schemas.openxmlformats.org/officeDocument/2006/relationships/notesSlide" Target="../notesSlides/notesSlide3.xml"/><Relationship Id="rId21" Type="http://schemas.openxmlformats.org/officeDocument/2006/relationships/image" Target="../media/image22.jpeg"/><Relationship Id="rId34" Type="http://schemas.openxmlformats.org/officeDocument/2006/relationships/image" Target="../media/image35.jpeg"/><Relationship Id="rId7" Type="http://schemas.openxmlformats.org/officeDocument/2006/relationships/image" Target="../media/image8.jpeg"/><Relationship Id="rId12" Type="http://schemas.openxmlformats.org/officeDocument/2006/relationships/image" Target="../media/image13.gif"/><Relationship Id="rId17" Type="http://schemas.openxmlformats.org/officeDocument/2006/relationships/image" Target="../media/image18.jpeg"/><Relationship Id="rId25" Type="http://schemas.openxmlformats.org/officeDocument/2006/relationships/image" Target="../media/image26.gif"/><Relationship Id="rId33" Type="http://schemas.openxmlformats.org/officeDocument/2006/relationships/image" Target="../media/image34.jpeg"/><Relationship Id="rId2" Type="http://schemas.openxmlformats.org/officeDocument/2006/relationships/slideLayout" Target="../slideLayouts/slideLayout8.xml"/><Relationship Id="rId16" Type="http://schemas.openxmlformats.org/officeDocument/2006/relationships/image" Target="../media/image17.png"/><Relationship Id="rId20" Type="http://schemas.openxmlformats.org/officeDocument/2006/relationships/image" Target="../media/image21.gif"/><Relationship Id="rId29" Type="http://schemas.openxmlformats.org/officeDocument/2006/relationships/image" Target="../media/image30.png"/><Relationship Id="rId1" Type="http://schemas.openxmlformats.org/officeDocument/2006/relationships/themeOverride" Target="../theme/themeOverride2.xml"/><Relationship Id="rId6" Type="http://schemas.openxmlformats.org/officeDocument/2006/relationships/image" Target="../media/image7.gif"/><Relationship Id="rId11" Type="http://schemas.openxmlformats.org/officeDocument/2006/relationships/image" Target="../media/image12.gif"/><Relationship Id="rId24" Type="http://schemas.openxmlformats.org/officeDocument/2006/relationships/image" Target="../media/image25.jpeg"/><Relationship Id="rId32" Type="http://schemas.openxmlformats.org/officeDocument/2006/relationships/image" Target="../media/image33.jpe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gif"/><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jpeg"/><Relationship Id="rId19" Type="http://schemas.openxmlformats.org/officeDocument/2006/relationships/image" Target="../media/image20.jpeg"/><Relationship Id="rId31" Type="http://schemas.openxmlformats.org/officeDocument/2006/relationships/image" Target="../media/image32.png"/><Relationship Id="rId4" Type="http://schemas.openxmlformats.org/officeDocument/2006/relationships/image" Target="../media/image1.jpeg"/><Relationship Id="rId9" Type="http://schemas.openxmlformats.org/officeDocument/2006/relationships/image" Target="../media/image10.gif"/><Relationship Id="rId14" Type="http://schemas.openxmlformats.org/officeDocument/2006/relationships/image" Target="../media/image15.jpeg"/><Relationship Id="rId22" Type="http://schemas.openxmlformats.org/officeDocument/2006/relationships/image" Target="../media/image23.gif"/><Relationship Id="rId27" Type="http://schemas.openxmlformats.org/officeDocument/2006/relationships/image" Target="../media/image28.jpeg"/><Relationship Id="rId30" Type="http://schemas.openxmlformats.org/officeDocument/2006/relationships/image" Target="../media/image31.jpeg"/><Relationship Id="rId35" Type="http://schemas.openxmlformats.org/officeDocument/2006/relationships/image" Target="../media/image36.png"/><Relationship Id="rId8" Type="http://schemas.openxmlformats.org/officeDocument/2006/relationships/image" Target="../media/image9.gif"/></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4.xml"/><Relationship Id="rId7"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hemeOverride" Target="../theme/themeOverride3.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1.jpeg"/><Relationship Id="rId9"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5.png"/><Relationship Id="rId2" Type="http://schemas.openxmlformats.org/officeDocument/2006/relationships/slideLayout" Target="../slideLayouts/slideLayout8.xml"/><Relationship Id="rId1" Type="http://schemas.openxmlformats.org/officeDocument/2006/relationships/themeOverride" Target="../theme/themeOverride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hemeOverride" Target="../theme/themeOverride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hemeOverride" Target="../theme/themeOverride13.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hemeOverride" Target="../theme/themeOverride15.xml"/><Relationship Id="rId5" Type="http://schemas.openxmlformats.org/officeDocument/2006/relationships/image" Target="../media/image48.emf"/><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themeOverride" Target="../theme/themeOverr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themeOverride" Target="../theme/themeOverride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23.xml"/><Relationship Id="rId5" Type="http://schemas.openxmlformats.org/officeDocument/2006/relationships/image" Target="../media/image49.emf"/><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26.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2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30.xml"/><Relationship Id="rId4" Type="http://schemas.openxmlformats.org/officeDocument/2006/relationships/slide" Target="slide5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themeOverride" Target="../theme/themeOverride31.xml"/><Relationship Id="rId5" Type="http://schemas.openxmlformats.org/officeDocument/2006/relationships/image" Target="../media/image51.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3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33.xml"/><Relationship Id="rId4" Type="http://schemas.openxmlformats.org/officeDocument/2006/relationships/image" Target="../media/image52.emf"/></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34.xml"/><Relationship Id="rId4" Type="http://schemas.openxmlformats.org/officeDocument/2006/relationships/image" Target="../media/image53.em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35.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hemeOverride" Target="../theme/themeOverride36.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3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hemeOverride" Target="../theme/themeOverride38.xml"/><Relationship Id="rId4" Type="http://schemas.openxmlformats.org/officeDocument/2006/relationships/image" Target="../media/image57.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67942" name="Rectangle 6"/>
          <p:cNvSpPr>
            <a:spLocks noChangeArrowheads="1"/>
          </p:cNvSpPr>
          <p:nvPr/>
        </p:nvSpPr>
        <p:spPr bwMode="auto">
          <a:xfrm>
            <a:off x="539552" y="117530"/>
            <a:ext cx="8064896" cy="2879422"/>
          </a:xfrm>
          <a:prstGeom prst="rect">
            <a:avLst/>
          </a:prstGeom>
          <a:noFill/>
          <a:ln w="9525">
            <a:noFill/>
            <a:miter lim="800000"/>
            <a:headEnd/>
            <a:tailEnd/>
          </a:ln>
          <a:effectLst>
            <a:outerShdw dist="35921" dir="2700000" algn="ctr" rotWithShape="0">
              <a:schemeClr val="tx1"/>
            </a:outerShdw>
          </a:effectLst>
        </p:spPr>
        <p:txBody>
          <a:bodyPr lIns="92075" tIns="46038" rIns="92075" bIns="46038" anchor="ctr"/>
          <a:lstStyle/>
          <a:p>
            <a:pPr algn="ctr"/>
            <a:r>
              <a:rPr lang="es-SV" sz="4000" dirty="0">
                <a:solidFill>
                  <a:srgbClr val="6699FF"/>
                </a:solidFill>
                <a:effectLst>
                  <a:outerShdw blurRad="38100" dist="38100" dir="2700000" algn="tl">
                    <a:srgbClr val="000000">
                      <a:alpha val="43137"/>
                    </a:srgbClr>
                  </a:outerShdw>
                </a:effectLst>
                <a:latin typeface="Arial" charset="0"/>
              </a:rPr>
              <a:t> CEL EN EL </a:t>
            </a:r>
            <a:r>
              <a:rPr lang="es-SV" sz="4000" dirty="0" smtClean="0">
                <a:solidFill>
                  <a:srgbClr val="6699FF"/>
                </a:solidFill>
                <a:effectLst>
                  <a:outerShdw blurRad="38100" dist="38100" dir="2700000" algn="tl">
                    <a:srgbClr val="000000">
                      <a:alpha val="43137"/>
                    </a:srgbClr>
                  </a:outerShdw>
                </a:effectLst>
                <a:latin typeface="Arial" charset="0"/>
              </a:rPr>
              <a:t>SECTOR ELÉCTRICO SALVADOREÑO</a:t>
            </a:r>
            <a:endParaRPr lang="es-ES" sz="4000" dirty="0">
              <a:solidFill>
                <a:srgbClr val="6699FF"/>
              </a:solidFill>
              <a:effectLst>
                <a:outerShdw blurRad="38100" dist="38100" dir="2700000" algn="tl">
                  <a:srgbClr val="000000">
                    <a:alpha val="43137"/>
                  </a:srgbClr>
                </a:outerShdw>
              </a:effectLst>
              <a:latin typeface="Arial" charset="0"/>
            </a:endParaRPr>
          </a:p>
        </p:txBody>
      </p:sp>
      <p:sp>
        <p:nvSpPr>
          <p:cNvPr id="2" name="1 CuadroTexto"/>
          <p:cNvSpPr txBox="1"/>
          <p:nvPr/>
        </p:nvSpPr>
        <p:spPr>
          <a:xfrm>
            <a:off x="6812804" y="6031662"/>
            <a:ext cx="1970668" cy="400110"/>
          </a:xfrm>
          <a:prstGeom prst="rect">
            <a:avLst/>
          </a:prstGeom>
          <a:noFill/>
        </p:spPr>
        <p:txBody>
          <a:bodyPr wrap="none" rtlCol="0">
            <a:spAutoFit/>
          </a:bodyPr>
          <a:lstStyle/>
          <a:p>
            <a:r>
              <a:rPr lang="es-SV" sz="2000" dirty="0" smtClean="0">
                <a:solidFill>
                  <a:schemeClr val="bg1">
                    <a:lumMod val="50000"/>
                  </a:schemeClr>
                </a:solidFill>
              </a:rPr>
              <a:t>Septiembre 2014</a:t>
            </a:r>
            <a:endParaRPr lang="es-SV" sz="2000" dirty="0">
              <a:solidFill>
                <a:schemeClr val="bg1">
                  <a:lumMod val="50000"/>
                </a:schemeClr>
              </a:solidFill>
            </a:endParaRPr>
          </a:p>
        </p:txBody>
      </p:sp>
    </p:spTree>
    <p:extLst>
      <p:ext uri="{BB962C8B-B14F-4D97-AF65-F5344CB8AC3E}">
        <p14:creationId xmlns:p14="http://schemas.microsoft.com/office/powerpoint/2010/main" val="317913328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11560" y="1412776"/>
            <a:ext cx="7772400" cy="4572000"/>
          </a:xfrm>
          <a:prstGeom prst="rect">
            <a:avLst/>
          </a:prstGeom>
          <a:noFill/>
          <a:ln w="9525">
            <a:noFill/>
            <a:miter lim="800000"/>
            <a:headEnd/>
            <a:tailEnd/>
          </a:ln>
          <a:effectLst/>
        </p:spPr>
        <p:txBody>
          <a:bodyPr/>
          <a:lstStyle/>
          <a:p>
            <a:pPr marL="342900" indent="-342900" algn="just">
              <a:spcBef>
                <a:spcPts val="600"/>
              </a:spcBef>
              <a:spcAft>
                <a:spcPts val="600"/>
              </a:spcAft>
              <a:buFontTx/>
              <a:buChar char="•"/>
            </a:pPr>
            <a:r>
              <a:rPr lang="es-SV" sz="2100" dirty="0">
                <a:latin typeface="+mj-lt"/>
              </a:rPr>
              <a:t>CEL transfirió a cada una de </a:t>
            </a:r>
            <a:r>
              <a:rPr lang="es-SV" sz="2100" dirty="0" smtClean="0">
                <a:latin typeface="+mj-lt"/>
              </a:rPr>
              <a:t>las sociedades (UT, ETESAL, Térmicas y Geotérmica) </a:t>
            </a:r>
            <a:r>
              <a:rPr lang="es-SV" sz="2100" dirty="0">
                <a:latin typeface="+mj-lt"/>
              </a:rPr>
              <a:t>los activos </a:t>
            </a:r>
            <a:r>
              <a:rPr lang="es-SV" sz="2100" dirty="0" smtClean="0">
                <a:latin typeface="+mj-lt"/>
              </a:rPr>
              <a:t>y demás recursos necesarios </a:t>
            </a:r>
            <a:r>
              <a:rPr lang="es-SV" sz="2100" dirty="0">
                <a:latin typeface="+mj-lt"/>
              </a:rPr>
              <a:t>para </a:t>
            </a:r>
            <a:r>
              <a:rPr lang="es-SV" sz="2100" dirty="0" smtClean="0">
                <a:latin typeface="+mj-lt"/>
              </a:rPr>
              <a:t>operar.</a:t>
            </a:r>
            <a:endParaRPr lang="es-SV" sz="2100" dirty="0">
              <a:latin typeface="+mj-lt"/>
            </a:endParaRPr>
          </a:p>
          <a:p>
            <a:pPr marL="342900" indent="-342900" algn="just">
              <a:spcBef>
                <a:spcPts val="600"/>
              </a:spcBef>
              <a:spcAft>
                <a:spcPts val="600"/>
              </a:spcAft>
              <a:buFontTx/>
              <a:buChar char="•"/>
            </a:pPr>
            <a:r>
              <a:rPr lang="es-SV" sz="2100" dirty="0" smtClean="0">
                <a:latin typeface="+mj-lt"/>
              </a:rPr>
              <a:t>Se emitieron dos Decretos Legislativos para vender los paquetes mayoritarios de acciones de:</a:t>
            </a:r>
          </a:p>
          <a:p>
            <a:pPr marL="800100" lvl="1" indent="-342900" algn="just">
              <a:spcBef>
                <a:spcPts val="600"/>
              </a:spcBef>
              <a:spcAft>
                <a:spcPts val="600"/>
              </a:spcAft>
              <a:buFontTx/>
              <a:buChar char="•"/>
            </a:pPr>
            <a:r>
              <a:rPr lang="es-SV" sz="2100" dirty="0" smtClean="0">
                <a:latin typeface="+mj-lt"/>
              </a:rPr>
              <a:t>Las Distribuidoras (D.L. 1004). Adjudicatarios: EDC, EMEL y AES.</a:t>
            </a:r>
          </a:p>
          <a:p>
            <a:pPr marL="800100" lvl="1" indent="-342900" algn="just">
              <a:spcBef>
                <a:spcPts val="600"/>
              </a:spcBef>
              <a:spcAft>
                <a:spcPts val="600"/>
              </a:spcAft>
              <a:buFontTx/>
              <a:buChar char="•"/>
            </a:pPr>
            <a:r>
              <a:rPr lang="es-SV" sz="2100" dirty="0" smtClean="0">
                <a:latin typeface="+mj-lt"/>
              </a:rPr>
              <a:t>Las dos sociedades térmicas (D.L. 578). Adjudicataria: </a:t>
            </a:r>
            <a:r>
              <a:rPr lang="es-SV" sz="2100" dirty="0" err="1" smtClean="0">
                <a:latin typeface="+mj-lt"/>
              </a:rPr>
              <a:t>Duke</a:t>
            </a:r>
            <a:r>
              <a:rPr lang="es-SV" sz="2100" dirty="0" smtClean="0">
                <a:latin typeface="+mj-lt"/>
              </a:rPr>
              <a:t> </a:t>
            </a:r>
            <a:r>
              <a:rPr lang="es-SV" sz="2100" dirty="0" err="1" smtClean="0">
                <a:latin typeface="+mj-lt"/>
              </a:rPr>
              <a:t>Energy</a:t>
            </a:r>
            <a:r>
              <a:rPr lang="es-SV" sz="2100" dirty="0" smtClean="0">
                <a:latin typeface="+mj-lt"/>
              </a:rPr>
              <a:t>.</a:t>
            </a:r>
          </a:p>
          <a:p>
            <a:pPr marL="342900" indent="-342900" algn="just">
              <a:spcBef>
                <a:spcPts val="600"/>
              </a:spcBef>
              <a:spcAft>
                <a:spcPts val="600"/>
              </a:spcAft>
              <a:buFontTx/>
              <a:buChar char="•"/>
            </a:pPr>
            <a:r>
              <a:rPr lang="es-SV" sz="2100" dirty="0" smtClean="0">
                <a:latin typeface="+mj-lt"/>
              </a:rPr>
              <a:t>Se creo </a:t>
            </a:r>
            <a:r>
              <a:rPr lang="es-SV" sz="2100" dirty="0" err="1" smtClean="0">
                <a:latin typeface="+mj-lt"/>
              </a:rPr>
              <a:t>LaGeo</a:t>
            </a:r>
            <a:r>
              <a:rPr lang="es-SV" sz="2100" dirty="0" smtClean="0">
                <a:latin typeface="+mj-lt"/>
              </a:rPr>
              <a:t> como sociedad mixta.</a:t>
            </a:r>
            <a:endParaRPr lang="es-SV" sz="2100" dirty="0">
              <a:latin typeface="+mj-lt"/>
            </a:endParaRPr>
          </a:p>
          <a:p>
            <a:pPr marL="342900" indent="-342900" algn="just">
              <a:spcBef>
                <a:spcPct val="20000"/>
              </a:spcBef>
            </a:pPr>
            <a:endParaRPr lang="es-SV" sz="2100" dirty="0">
              <a:latin typeface="+mj-lt"/>
            </a:endParaRPr>
          </a:p>
        </p:txBody>
      </p:sp>
      <p:sp>
        <p:nvSpPr>
          <p:cNvPr id="135171" name="Rectangle 3"/>
          <p:cNvSpPr>
            <a:spLocks noChangeArrowheads="1"/>
          </p:cNvSpPr>
          <p:nvPr/>
        </p:nvSpPr>
        <p:spPr bwMode="auto">
          <a:xfrm>
            <a:off x="685800" y="304800"/>
            <a:ext cx="7772400" cy="11430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Bef>
                <a:spcPct val="0"/>
              </a:spcBef>
              <a:spcAft>
                <a:spcPct val="0"/>
              </a:spcAft>
            </a:pPr>
            <a:r>
              <a:rPr lang="es-SV" sz="3800" b="1" dirty="0">
                <a:solidFill>
                  <a:srgbClr val="6699FF"/>
                </a:solidFill>
                <a:latin typeface="+mj-lt"/>
              </a:rPr>
              <a:t>LA REFORMA</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500034" y="1196752"/>
            <a:ext cx="7958166" cy="5095468"/>
          </a:xfrm>
          <a:prstGeom prst="rect">
            <a:avLst/>
          </a:prstGeom>
          <a:noFill/>
          <a:ln w="9525">
            <a:noFill/>
            <a:miter lim="800000"/>
            <a:headEnd/>
            <a:tailEnd/>
          </a:ln>
          <a:effectLst/>
        </p:spPr>
        <p:txBody>
          <a:bodyPr/>
          <a:lstStyle/>
          <a:p>
            <a:pPr marL="342900" indent="-342900" algn="just">
              <a:spcBef>
                <a:spcPct val="20000"/>
              </a:spcBef>
              <a:buFontTx/>
              <a:buChar char="•"/>
            </a:pPr>
            <a:r>
              <a:rPr lang="es-SV" sz="2000" dirty="0">
                <a:latin typeface="+mj-lt"/>
              </a:rPr>
              <a:t>CEL </a:t>
            </a:r>
            <a:r>
              <a:rPr lang="es-SV" sz="2000" dirty="0" smtClean="0">
                <a:latin typeface="+mj-lt"/>
              </a:rPr>
              <a:t>se reestructuró, convirtiéndose desde ese entonces en un operador más dentro de el mercado.</a:t>
            </a:r>
          </a:p>
          <a:p>
            <a:pPr marL="342900" indent="-342900" algn="just">
              <a:spcBef>
                <a:spcPct val="20000"/>
              </a:spcBef>
              <a:buFontTx/>
              <a:buChar char="•"/>
            </a:pPr>
            <a:r>
              <a:rPr lang="es-SV" sz="2000" dirty="0" smtClean="0">
                <a:latin typeface="+mj-lt"/>
              </a:rPr>
              <a:t>Opera 4 centrales hidroeléctricas.</a:t>
            </a:r>
          </a:p>
          <a:p>
            <a:pPr marL="342900" indent="-342900" algn="just">
              <a:spcBef>
                <a:spcPct val="20000"/>
              </a:spcBef>
              <a:buFontTx/>
              <a:buChar char="•"/>
            </a:pPr>
            <a:r>
              <a:rPr lang="es-SV" sz="2000" dirty="0" smtClean="0">
                <a:latin typeface="+mj-lt"/>
              </a:rPr>
              <a:t>Posee inversiones en otras sociedades:</a:t>
            </a:r>
          </a:p>
          <a:p>
            <a:pPr marL="800100" lvl="1" indent="-342900" algn="just">
              <a:spcBef>
                <a:spcPct val="20000"/>
              </a:spcBef>
              <a:buFontTx/>
              <a:buChar char="•"/>
            </a:pPr>
            <a:r>
              <a:rPr lang="es-SV" sz="2000" dirty="0" smtClean="0">
                <a:latin typeface="+mj-lt"/>
              </a:rPr>
              <a:t>ETESAL, transmisor de energía: 100%</a:t>
            </a:r>
          </a:p>
          <a:p>
            <a:pPr marL="800100" lvl="1" indent="-342900" algn="just">
              <a:spcBef>
                <a:spcPct val="20000"/>
              </a:spcBef>
              <a:buFontTx/>
              <a:buChar char="•"/>
            </a:pPr>
            <a:r>
              <a:rPr lang="es-SV" sz="2000" dirty="0" smtClean="0">
                <a:latin typeface="+mj-lt"/>
              </a:rPr>
              <a:t>CECSA, pequeñas centrales hidroeléctricas: 100%</a:t>
            </a:r>
          </a:p>
          <a:p>
            <a:pPr marL="800100" lvl="1" indent="-342900" algn="just">
              <a:spcBef>
                <a:spcPts val="600"/>
              </a:spcBef>
              <a:spcAft>
                <a:spcPts val="600"/>
              </a:spcAft>
              <a:buFontTx/>
              <a:buChar char="•"/>
            </a:pPr>
            <a:r>
              <a:rPr lang="es-SV" sz="2000" dirty="0" smtClean="0">
                <a:latin typeface="+mj-lt"/>
              </a:rPr>
              <a:t>INE, generación térmica: 100%</a:t>
            </a:r>
          </a:p>
          <a:p>
            <a:pPr marL="800100" lvl="1" indent="-342900" algn="just">
              <a:spcBef>
                <a:spcPct val="20000"/>
              </a:spcBef>
              <a:buFontTx/>
              <a:buChar char="•"/>
            </a:pPr>
            <a:r>
              <a:rPr lang="es-SV" sz="2000" dirty="0" err="1" smtClean="0">
                <a:latin typeface="+mj-lt"/>
              </a:rPr>
              <a:t>LaGeo</a:t>
            </a:r>
            <a:r>
              <a:rPr lang="es-SV" sz="2000" dirty="0" smtClean="0">
                <a:latin typeface="+mj-lt"/>
              </a:rPr>
              <a:t>, generación geotérmica: 63.2%</a:t>
            </a:r>
          </a:p>
          <a:p>
            <a:pPr marL="800100" lvl="1" indent="-342900" algn="just">
              <a:spcBef>
                <a:spcPct val="20000"/>
              </a:spcBef>
              <a:buFontTx/>
              <a:buChar char="•"/>
            </a:pPr>
            <a:r>
              <a:rPr lang="es-SV" sz="2000" dirty="0" smtClean="0">
                <a:latin typeface="+mj-lt"/>
              </a:rPr>
              <a:t>EPR, sistema de interconexión de los países de Centroamérica: 11.1%</a:t>
            </a:r>
          </a:p>
          <a:p>
            <a:pPr marL="342900" indent="-342900" algn="just">
              <a:spcBef>
                <a:spcPct val="20000"/>
              </a:spcBef>
              <a:buFontTx/>
              <a:buChar char="•"/>
            </a:pPr>
            <a:r>
              <a:rPr lang="es-SV" sz="2000" dirty="0" smtClean="0">
                <a:latin typeface="+mj-lt"/>
              </a:rPr>
              <a:t>Participa </a:t>
            </a:r>
            <a:r>
              <a:rPr lang="es-SV" sz="2000" dirty="0" smtClean="0">
                <a:latin typeface="+mj-lt"/>
              </a:rPr>
              <a:t>en </a:t>
            </a:r>
            <a:r>
              <a:rPr lang="es-SV" sz="2000" dirty="0" smtClean="0">
                <a:latin typeface="+mj-lt"/>
              </a:rPr>
              <a:t>la Junta Directiva de la </a:t>
            </a:r>
            <a:r>
              <a:rPr lang="es-SV" sz="2000" dirty="0" smtClean="0">
                <a:latin typeface="+mj-lt"/>
              </a:rPr>
              <a:t>Unidad de Transacciones </a:t>
            </a:r>
            <a:r>
              <a:rPr lang="es-SV" sz="2000" dirty="0" smtClean="0">
                <a:latin typeface="+mj-lt"/>
              </a:rPr>
              <a:t>(operador del mercado mayorista). </a:t>
            </a:r>
          </a:p>
          <a:p>
            <a:pPr marL="342900" indent="-342900" algn="just">
              <a:spcBef>
                <a:spcPct val="20000"/>
              </a:spcBef>
              <a:buFont typeface="Arial" pitchFamily="34" charset="0"/>
              <a:buChar char="•"/>
            </a:pPr>
            <a:r>
              <a:rPr lang="es-SV" sz="2000" dirty="0" smtClean="0">
                <a:latin typeface="+mj-lt"/>
              </a:rPr>
              <a:t>Se crea el Consejo Nacional de Energía, que es quien dicta la política energética.</a:t>
            </a:r>
          </a:p>
          <a:p>
            <a:pPr marL="342900" indent="-342900" algn="just">
              <a:spcBef>
                <a:spcPct val="20000"/>
              </a:spcBef>
              <a:buFontTx/>
              <a:buChar char="•"/>
            </a:pPr>
            <a:endParaRPr lang="es-SV" sz="2000" dirty="0" smtClean="0">
              <a:latin typeface="+mj-lt"/>
            </a:endParaRPr>
          </a:p>
          <a:p>
            <a:pPr marL="342900" indent="-342900" algn="just">
              <a:spcBef>
                <a:spcPct val="20000"/>
              </a:spcBef>
              <a:buFontTx/>
              <a:buChar char="•"/>
            </a:pPr>
            <a:endParaRPr lang="es-SV" sz="2000" dirty="0">
              <a:latin typeface="+mj-lt"/>
            </a:endParaRPr>
          </a:p>
          <a:p>
            <a:pPr marL="342900" indent="-342900" algn="just">
              <a:spcBef>
                <a:spcPct val="20000"/>
              </a:spcBef>
            </a:pPr>
            <a:endParaRPr lang="es-SV" sz="2000" dirty="0">
              <a:latin typeface="+mj-lt"/>
            </a:endParaRPr>
          </a:p>
        </p:txBody>
      </p:sp>
      <p:sp>
        <p:nvSpPr>
          <p:cNvPr id="135171" name="Rectangle 3"/>
          <p:cNvSpPr>
            <a:spLocks noChangeArrowheads="1"/>
          </p:cNvSpPr>
          <p:nvPr/>
        </p:nvSpPr>
        <p:spPr bwMode="auto">
          <a:xfrm>
            <a:off x="685800" y="188640"/>
            <a:ext cx="7772400" cy="11430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Bef>
                <a:spcPct val="0"/>
              </a:spcBef>
              <a:spcAft>
                <a:spcPct val="0"/>
              </a:spcAft>
            </a:pPr>
            <a:r>
              <a:rPr lang="es-SV" sz="3800" b="1" dirty="0">
                <a:solidFill>
                  <a:srgbClr val="6699FF"/>
                </a:solidFill>
                <a:latin typeface="+mj-lt"/>
              </a:rPr>
              <a:t>POST REFORMA</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0"/>
            <a:ext cx="9144000" cy="6898846"/>
            <a:chOff x="0" y="0"/>
            <a:chExt cx="9144000" cy="6898846"/>
          </a:xfrm>
        </p:grpSpPr>
        <p:pic>
          <p:nvPicPr>
            <p:cNvPr id="1026" name="Picture 2"/>
            <p:cNvPicPr>
              <a:picLocks noChangeAspect="1" noChangeArrowheads="1"/>
            </p:cNvPicPr>
            <p:nvPr/>
          </p:nvPicPr>
          <p:blipFill rotWithShape="1">
            <a:blip r:embed="rId2" cstate="print"/>
            <a:srcRect t="3408" r="955"/>
            <a:stretch/>
          </p:blipFill>
          <p:spPr bwMode="auto">
            <a:xfrm>
              <a:off x="0" y="0"/>
              <a:ext cx="9144000" cy="6898846"/>
            </a:xfrm>
            <a:prstGeom prst="rect">
              <a:avLst/>
            </a:prstGeom>
            <a:noFill/>
            <a:ln w="9525">
              <a:noFill/>
              <a:miter lim="800000"/>
              <a:headEnd/>
              <a:tailEnd/>
            </a:ln>
            <a:effectLst/>
          </p:spPr>
        </p:pic>
        <p:grpSp>
          <p:nvGrpSpPr>
            <p:cNvPr id="2" name="1 Grupo"/>
            <p:cNvGrpSpPr/>
            <p:nvPr/>
          </p:nvGrpSpPr>
          <p:grpSpPr>
            <a:xfrm>
              <a:off x="7030530" y="5373216"/>
              <a:ext cx="2113470" cy="1484784"/>
              <a:chOff x="6879774" y="5373216"/>
              <a:chExt cx="2344089" cy="1484784"/>
            </a:xfrm>
          </p:grpSpPr>
          <p:sp>
            <p:nvSpPr>
              <p:cNvPr id="7" name="6 Rectángulo"/>
              <p:cNvSpPr/>
              <p:nvPr/>
            </p:nvSpPr>
            <p:spPr>
              <a:xfrm>
                <a:off x="6879774" y="6093296"/>
                <a:ext cx="208471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7 Rectángulo"/>
              <p:cNvSpPr/>
              <p:nvPr/>
            </p:nvSpPr>
            <p:spPr>
              <a:xfrm>
                <a:off x="8047036" y="5373216"/>
                <a:ext cx="1176827" cy="1056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grpSp>
      <p:sp>
        <p:nvSpPr>
          <p:cNvPr id="9" name="8 Rectángulo"/>
          <p:cNvSpPr/>
          <p:nvPr/>
        </p:nvSpPr>
        <p:spPr>
          <a:xfrm>
            <a:off x="6804248" y="6525344"/>
            <a:ext cx="180528" cy="116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31"/>
          <p:cNvSpPr>
            <a:spLocks noChangeArrowheads="1"/>
          </p:cNvSpPr>
          <p:nvPr/>
        </p:nvSpPr>
        <p:spPr bwMode="auto">
          <a:xfrm>
            <a:off x="35496" y="188640"/>
            <a:ext cx="4515852" cy="794321"/>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ctr" defTabSz="914400"/>
            <a:r>
              <a:rPr lang="es-ES" sz="3200" b="1" dirty="0" smtClean="0">
                <a:solidFill>
                  <a:srgbClr val="6699FF"/>
                </a:solidFill>
                <a:latin typeface="+mj-lt"/>
              </a:rPr>
              <a:t>Centrales Hidroeléctricas</a:t>
            </a:r>
          </a:p>
          <a:p>
            <a:pPr algn="ctr" defTabSz="914400"/>
            <a:r>
              <a:rPr lang="es-ES" sz="2400" b="1" dirty="0" smtClean="0">
                <a:solidFill>
                  <a:srgbClr val="6699FF"/>
                </a:solidFill>
                <a:latin typeface="+mj-lt"/>
              </a:rPr>
              <a:t>(472 </a:t>
            </a:r>
            <a:r>
              <a:rPr lang="es-ES" sz="2400" b="1" dirty="0" err="1" smtClean="0">
                <a:solidFill>
                  <a:srgbClr val="6699FF"/>
                </a:solidFill>
                <a:latin typeface="+mj-lt"/>
              </a:rPr>
              <a:t>MW</a:t>
            </a:r>
            <a:r>
              <a:rPr lang="es-ES" sz="2400" b="1" dirty="0" smtClean="0">
                <a:solidFill>
                  <a:srgbClr val="6699FF"/>
                </a:solidFill>
                <a:latin typeface="+mj-lt"/>
              </a:rPr>
              <a:t>)</a:t>
            </a:r>
            <a:endParaRPr lang="es-ES" sz="2400" b="1" dirty="0">
              <a:solidFill>
                <a:srgbClr val="6699FF"/>
              </a:solidFill>
              <a:latin typeface="+mj-lt"/>
            </a:endParaRPr>
          </a:p>
        </p:txBody>
      </p:sp>
      <p:sp>
        <p:nvSpPr>
          <p:cNvPr id="16386" name="AutoShape 4"/>
          <p:cNvSpPr>
            <a:spLocks noChangeAspect="1" noChangeArrowheads="1" noTextEdit="1"/>
          </p:cNvSpPr>
          <p:nvPr/>
        </p:nvSpPr>
        <p:spPr bwMode="auto">
          <a:xfrm>
            <a:off x="504825" y="785813"/>
            <a:ext cx="8343900" cy="4972050"/>
          </a:xfrm>
          <a:prstGeom prst="rect">
            <a:avLst/>
          </a:prstGeom>
          <a:noFill/>
          <a:ln w="9525">
            <a:noFill/>
            <a:miter lim="800000"/>
            <a:headEnd/>
            <a:tailEnd/>
          </a:ln>
        </p:spPr>
        <p:txBody>
          <a:bodyPr/>
          <a:lstStyle/>
          <a:p>
            <a:endParaRPr lang="en-US">
              <a:solidFill>
                <a:schemeClr val="bg1"/>
              </a:solidFill>
            </a:endParaRPr>
          </a:p>
        </p:txBody>
      </p:sp>
      <p:sp>
        <p:nvSpPr>
          <p:cNvPr id="16387" name="Rectangle 7"/>
          <p:cNvSpPr>
            <a:spLocks noChangeArrowheads="1"/>
          </p:cNvSpPr>
          <p:nvPr/>
        </p:nvSpPr>
        <p:spPr bwMode="auto">
          <a:xfrm>
            <a:off x="336550" y="1358900"/>
            <a:ext cx="431800" cy="298450"/>
          </a:xfrm>
          <a:prstGeom prst="rect">
            <a:avLst/>
          </a:prstGeom>
          <a:noFill/>
          <a:ln w="9525">
            <a:noFill/>
            <a:miter lim="800000"/>
            <a:headEnd/>
            <a:tailEnd/>
          </a:ln>
        </p:spPr>
        <p:txBody>
          <a:bodyPr/>
          <a:lstStyle/>
          <a:p>
            <a:endParaRPr lang="es-SV">
              <a:solidFill>
                <a:srgbClr val="002060"/>
              </a:solidFill>
            </a:endParaRPr>
          </a:p>
        </p:txBody>
      </p:sp>
      <p:sp>
        <p:nvSpPr>
          <p:cNvPr id="16388" name="Rectangle 8"/>
          <p:cNvSpPr>
            <a:spLocks noChangeArrowheads="1"/>
          </p:cNvSpPr>
          <p:nvPr/>
        </p:nvSpPr>
        <p:spPr bwMode="auto">
          <a:xfrm>
            <a:off x="427038" y="1420813"/>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500</a:t>
            </a:r>
            <a:endParaRPr lang="es-SV">
              <a:solidFill>
                <a:srgbClr val="002060"/>
              </a:solidFill>
              <a:cs typeface="Arial" charset="0"/>
            </a:endParaRPr>
          </a:p>
        </p:txBody>
      </p:sp>
      <p:sp>
        <p:nvSpPr>
          <p:cNvPr id="16389" name="Rectangle 9"/>
          <p:cNvSpPr>
            <a:spLocks noChangeArrowheads="1"/>
          </p:cNvSpPr>
          <p:nvPr/>
        </p:nvSpPr>
        <p:spPr bwMode="auto">
          <a:xfrm>
            <a:off x="427038" y="1420813"/>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500</a:t>
            </a:r>
            <a:endParaRPr lang="es-SV">
              <a:solidFill>
                <a:srgbClr val="002060"/>
              </a:solidFill>
              <a:cs typeface="Arial" charset="0"/>
            </a:endParaRPr>
          </a:p>
        </p:txBody>
      </p:sp>
      <p:sp>
        <p:nvSpPr>
          <p:cNvPr id="16390" name="Rectangle 10"/>
          <p:cNvSpPr>
            <a:spLocks noChangeArrowheads="1"/>
          </p:cNvSpPr>
          <p:nvPr/>
        </p:nvSpPr>
        <p:spPr bwMode="auto">
          <a:xfrm>
            <a:off x="357188" y="2263775"/>
            <a:ext cx="430212" cy="296863"/>
          </a:xfrm>
          <a:prstGeom prst="rect">
            <a:avLst/>
          </a:prstGeom>
          <a:noFill/>
          <a:ln w="9525">
            <a:noFill/>
            <a:miter lim="800000"/>
            <a:headEnd/>
            <a:tailEnd/>
          </a:ln>
        </p:spPr>
        <p:txBody>
          <a:bodyPr/>
          <a:lstStyle/>
          <a:p>
            <a:endParaRPr lang="es-SV">
              <a:solidFill>
                <a:srgbClr val="002060"/>
              </a:solidFill>
            </a:endParaRPr>
          </a:p>
        </p:txBody>
      </p:sp>
      <p:sp>
        <p:nvSpPr>
          <p:cNvPr id="16391" name="Rectangle 11"/>
          <p:cNvSpPr>
            <a:spLocks noChangeArrowheads="1"/>
          </p:cNvSpPr>
          <p:nvPr/>
        </p:nvSpPr>
        <p:spPr bwMode="auto">
          <a:xfrm>
            <a:off x="447675" y="232410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400</a:t>
            </a:r>
            <a:endParaRPr lang="es-SV">
              <a:solidFill>
                <a:srgbClr val="002060"/>
              </a:solidFill>
              <a:cs typeface="Arial" charset="0"/>
            </a:endParaRPr>
          </a:p>
        </p:txBody>
      </p:sp>
      <p:sp>
        <p:nvSpPr>
          <p:cNvPr id="16392" name="Rectangle 12"/>
          <p:cNvSpPr>
            <a:spLocks noChangeArrowheads="1"/>
          </p:cNvSpPr>
          <p:nvPr/>
        </p:nvSpPr>
        <p:spPr bwMode="auto">
          <a:xfrm>
            <a:off x="447675" y="232410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400</a:t>
            </a:r>
            <a:endParaRPr lang="es-SV">
              <a:solidFill>
                <a:srgbClr val="002060"/>
              </a:solidFill>
              <a:cs typeface="Arial" charset="0"/>
            </a:endParaRPr>
          </a:p>
        </p:txBody>
      </p:sp>
      <p:sp>
        <p:nvSpPr>
          <p:cNvPr id="16393" name="Rectangle 13"/>
          <p:cNvSpPr>
            <a:spLocks noChangeArrowheads="1"/>
          </p:cNvSpPr>
          <p:nvPr/>
        </p:nvSpPr>
        <p:spPr bwMode="auto">
          <a:xfrm>
            <a:off x="336550" y="3065463"/>
            <a:ext cx="431800" cy="287337"/>
          </a:xfrm>
          <a:prstGeom prst="rect">
            <a:avLst/>
          </a:prstGeom>
          <a:noFill/>
          <a:ln w="9525">
            <a:noFill/>
            <a:miter lim="800000"/>
            <a:headEnd/>
            <a:tailEnd/>
          </a:ln>
        </p:spPr>
        <p:txBody>
          <a:bodyPr/>
          <a:lstStyle/>
          <a:p>
            <a:endParaRPr lang="es-SV">
              <a:solidFill>
                <a:srgbClr val="002060"/>
              </a:solidFill>
            </a:endParaRPr>
          </a:p>
        </p:txBody>
      </p:sp>
      <p:sp>
        <p:nvSpPr>
          <p:cNvPr id="16394" name="Rectangle 14"/>
          <p:cNvSpPr>
            <a:spLocks noChangeArrowheads="1"/>
          </p:cNvSpPr>
          <p:nvPr/>
        </p:nvSpPr>
        <p:spPr bwMode="auto">
          <a:xfrm>
            <a:off x="427038" y="3125788"/>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300</a:t>
            </a:r>
            <a:endParaRPr lang="es-SV">
              <a:solidFill>
                <a:srgbClr val="002060"/>
              </a:solidFill>
              <a:cs typeface="Arial" charset="0"/>
            </a:endParaRPr>
          </a:p>
        </p:txBody>
      </p:sp>
      <p:sp>
        <p:nvSpPr>
          <p:cNvPr id="16395" name="Rectangle 15"/>
          <p:cNvSpPr>
            <a:spLocks noChangeArrowheads="1"/>
          </p:cNvSpPr>
          <p:nvPr/>
        </p:nvSpPr>
        <p:spPr bwMode="auto">
          <a:xfrm>
            <a:off x="427038" y="3125788"/>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300</a:t>
            </a:r>
            <a:endParaRPr lang="es-SV">
              <a:solidFill>
                <a:srgbClr val="002060"/>
              </a:solidFill>
              <a:cs typeface="Arial" charset="0"/>
            </a:endParaRPr>
          </a:p>
        </p:txBody>
      </p:sp>
      <p:sp>
        <p:nvSpPr>
          <p:cNvPr id="16396" name="Line 16"/>
          <p:cNvSpPr>
            <a:spLocks noChangeShapeType="1"/>
          </p:cNvSpPr>
          <p:nvPr/>
        </p:nvSpPr>
        <p:spPr bwMode="auto">
          <a:xfrm>
            <a:off x="838200" y="4010025"/>
            <a:ext cx="3190875" cy="9525"/>
          </a:xfrm>
          <a:prstGeom prst="line">
            <a:avLst/>
          </a:prstGeom>
          <a:noFill/>
          <a:ln w="0">
            <a:solidFill>
              <a:srgbClr val="808080"/>
            </a:solidFill>
            <a:round/>
            <a:headEnd/>
            <a:tailEnd/>
          </a:ln>
        </p:spPr>
        <p:txBody>
          <a:bodyPr/>
          <a:lstStyle/>
          <a:p>
            <a:endParaRPr lang="en-US">
              <a:solidFill>
                <a:srgbClr val="002060"/>
              </a:solidFill>
            </a:endParaRPr>
          </a:p>
        </p:txBody>
      </p:sp>
      <p:sp>
        <p:nvSpPr>
          <p:cNvPr id="16397" name="Line 17"/>
          <p:cNvSpPr>
            <a:spLocks noChangeShapeType="1"/>
          </p:cNvSpPr>
          <p:nvPr/>
        </p:nvSpPr>
        <p:spPr bwMode="auto">
          <a:xfrm flipV="1">
            <a:off x="838200" y="4010025"/>
            <a:ext cx="0" cy="1695450"/>
          </a:xfrm>
          <a:prstGeom prst="line">
            <a:avLst/>
          </a:prstGeom>
          <a:noFill/>
          <a:ln w="0">
            <a:solidFill>
              <a:srgbClr val="808080"/>
            </a:solidFill>
            <a:round/>
            <a:headEnd/>
            <a:tailEnd/>
          </a:ln>
        </p:spPr>
        <p:txBody>
          <a:bodyPr/>
          <a:lstStyle/>
          <a:p>
            <a:endParaRPr lang="en-US">
              <a:solidFill>
                <a:srgbClr val="002060"/>
              </a:solidFill>
            </a:endParaRPr>
          </a:p>
        </p:txBody>
      </p:sp>
      <p:sp>
        <p:nvSpPr>
          <p:cNvPr id="16398" name="Line 18"/>
          <p:cNvSpPr>
            <a:spLocks noChangeShapeType="1"/>
          </p:cNvSpPr>
          <p:nvPr/>
        </p:nvSpPr>
        <p:spPr bwMode="auto">
          <a:xfrm flipH="1">
            <a:off x="787400" y="4010025"/>
            <a:ext cx="50800" cy="9525"/>
          </a:xfrm>
          <a:prstGeom prst="line">
            <a:avLst/>
          </a:prstGeom>
          <a:noFill/>
          <a:ln w="0">
            <a:solidFill>
              <a:srgbClr val="808080"/>
            </a:solidFill>
            <a:round/>
            <a:headEnd/>
            <a:tailEnd/>
          </a:ln>
        </p:spPr>
        <p:txBody>
          <a:bodyPr/>
          <a:lstStyle/>
          <a:p>
            <a:endParaRPr lang="en-US">
              <a:solidFill>
                <a:srgbClr val="002060"/>
              </a:solidFill>
            </a:endParaRPr>
          </a:p>
        </p:txBody>
      </p:sp>
      <p:sp>
        <p:nvSpPr>
          <p:cNvPr id="16399" name="Line 19"/>
          <p:cNvSpPr>
            <a:spLocks noChangeShapeType="1"/>
          </p:cNvSpPr>
          <p:nvPr/>
        </p:nvSpPr>
        <p:spPr bwMode="auto">
          <a:xfrm>
            <a:off x="787400" y="4010025"/>
            <a:ext cx="0" cy="1695450"/>
          </a:xfrm>
          <a:prstGeom prst="line">
            <a:avLst/>
          </a:prstGeom>
          <a:noFill/>
          <a:ln w="0">
            <a:solidFill>
              <a:srgbClr val="808080"/>
            </a:solidFill>
            <a:round/>
            <a:headEnd/>
            <a:tailEnd/>
          </a:ln>
        </p:spPr>
        <p:txBody>
          <a:bodyPr/>
          <a:lstStyle/>
          <a:p>
            <a:endParaRPr lang="en-US">
              <a:solidFill>
                <a:srgbClr val="002060"/>
              </a:solidFill>
            </a:endParaRPr>
          </a:p>
        </p:txBody>
      </p:sp>
      <p:sp>
        <p:nvSpPr>
          <p:cNvPr id="16400" name="Line 20"/>
          <p:cNvSpPr>
            <a:spLocks noChangeShapeType="1"/>
          </p:cNvSpPr>
          <p:nvPr/>
        </p:nvSpPr>
        <p:spPr bwMode="auto">
          <a:xfrm>
            <a:off x="787400" y="5705475"/>
            <a:ext cx="50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01" name="Line 21"/>
          <p:cNvSpPr>
            <a:spLocks noChangeShapeType="1"/>
          </p:cNvSpPr>
          <p:nvPr/>
        </p:nvSpPr>
        <p:spPr bwMode="auto">
          <a:xfrm flipV="1">
            <a:off x="838200" y="2325688"/>
            <a:ext cx="0" cy="1684337"/>
          </a:xfrm>
          <a:prstGeom prst="line">
            <a:avLst/>
          </a:prstGeom>
          <a:noFill/>
          <a:ln w="0">
            <a:solidFill>
              <a:srgbClr val="808080"/>
            </a:solidFill>
            <a:round/>
            <a:headEnd/>
            <a:tailEnd/>
          </a:ln>
        </p:spPr>
        <p:txBody>
          <a:bodyPr/>
          <a:lstStyle/>
          <a:p>
            <a:endParaRPr lang="en-US">
              <a:solidFill>
                <a:srgbClr val="002060"/>
              </a:solidFill>
            </a:endParaRPr>
          </a:p>
        </p:txBody>
      </p:sp>
      <p:sp>
        <p:nvSpPr>
          <p:cNvPr id="16402" name="Line 22"/>
          <p:cNvSpPr>
            <a:spLocks noChangeShapeType="1"/>
          </p:cNvSpPr>
          <p:nvPr/>
        </p:nvSpPr>
        <p:spPr bwMode="auto">
          <a:xfrm flipH="1">
            <a:off x="787400" y="2325688"/>
            <a:ext cx="50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03" name="Line 23"/>
          <p:cNvSpPr>
            <a:spLocks noChangeShapeType="1"/>
          </p:cNvSpPr>
          <p:nvPr/>
        </p:nvSpPr>
        <p:spPr bwMode="auto">
          <a:xfrm>
            <a:off x="787400" y="2325688"/>
            <a:ext cx="0" cy="1684337"/>
          </a:xfrm>
          <a:prstGeom prst="line">
            <a:avLst/>
          </a:prstGeom>
          <a:noFill/>
          <a:ln w="0">
            <a:solidFill>
              <a:srgbClr val="808080"/>
            </a:solidFill>
            <a:round/>
            <a:headEnd/>
            <a:tailEnd/>
          </a:ln>
        </p:spPr>
        <p:txBody>
          <a:bodyPr/>
          <a:lstStyle/>
          <a:p>
            <a:endParaRPr lang="en-US">
              <a:solidFill>
                <a:srgbClr val="002060"/>
              </a:solidFill>
            </a:endParaRPr>
          </a:p>
        </p:txBody>
      </p:sp>
      <p:sp>
        <p:nvSpPr>
          <p:cNvPr id="16404" name="Line 24"/>
          <p:cNvSpPr>
            <a:spLocks noChangeShapeType="1"/>
          </p:cNvSpPr>
          <p:nvPr/>
        </p:nvSpPr>
        <p:spPr bwMode="auto">
          <a:xfrm>
            <a:off x="787400" y="4010025"/>
            <a:ext cx="50800" cy="9525"/>
          </a:xfrm>
          <a:prstGeom prst="line">
            <a:avLst/>
          </a:prstGeom>
          <a:noFill/>
          <a:ln w="0">
            <a:solidFill>
              <a:srgbClr val="808080"/>
            </a:solidFill>
            <a:round/>
            <a:headEnd/>
            <a:tailEnd/>
          </a:ln>
        </p:spPr>
        <p:txBody>
          <a:bodyPr/>
          <a:lstStyle/>
          <a:p>
            <a:endParaRPr lang="en-US">
              <a:solidFill>
                <a:srgbClr val="002060"/>
              </a:solidFill>
            </a:endParaRPr>
          </a:p>
        </p:txBody>
      </p:sp>
      <p:sp>
        <p:nvSpPr>
          <p:cNvPr id="16405" name="Line 25"/>
          <p:cNvSpPr>
            <a:spLocks noChangeShapeType="1"/>
          </p:cNvSpPr>
          <p:nvPr/>
        </p:nvSpPr>
        <p:spPr bwMode="auto">
          <a:xfrm>
            <a:off x="838200" y="3167063"/>
            <a:ext cx="164623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06" name="Line 26"/>
          <p:cNvSpPr>
            <a:spLocks noChangeShapeType="1"/>
          </p:cNvSpPr>
          <p:nvPr/>
        </p:nvSpPr>
        <p:spPr bwMode="auto">
          <a:xfrm>
            <a:off x="838200" y="4862513"/>
            <a:ext cx="45354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07" name="Line 27"/>
          <p:cNvSpPr>
            <a:spLocks noChangeShapeType="1"/>
          </p:cNvSpPr>
          <p:nvPr/>
        </p:nvSpPr>
        <p:spPr bwMode="auto">
          <a:xfrm flipV="1">
            <a:off x="838200" y="1482725"/>
            <a:ext cx="0" cy="842963"/>
          </a:xfrm>
          <a:prstGeom prst="line">
            <a:avLst/>
          </a:prstGeom>
          <a:noFill/>
          <a:ln w="0">
            <a:solidFill>
              <a:srgbClr val="808080"/>
            </a:solidFill>
            <a:round/>
            <a:headEnd/>
            <a:tailEnd/>
          </a:ln>
        </p:spPr>
        <p:txBody>
          <a:bodyPr/>
          <a:lstStyle/>
          <a:p>
            <a:endParaRPr lang="en-US">
              <a:solidFill>
                <a:srgbClr val="002060"/>
              </a:solidFill>
            </a:endParaRPr>
          </a:p>
        </p:txBody>
      </p:sp>
      <p:sp>
        <p:nvSpPr>
          <p:cNvPr id="16408" name="Line 28"/>
          <p:cNvSpPr>
            <a:spLocks noChangeShapeType="1"/>
          </p:cNvSpPr>
          <p:nvPr/>
        </p:nvSpPr>
        <p:spPr bwMode="auto">
          <a:xfrm flipH="1">
            <a:off x="787400" y="1482725"/>
            <a:ext cx="50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09" name="Line 29"/>
          <p:cNvSpPr>
            <a:spLocks noChangeShapeType="1"/>
          </p:cNvSpPr>
          <p:nvPr/>
        </p:nvSpPr>
        <p:spPr bwMode="auto">
          <a:xfrm>
            <a:off x="787400" y="1482725"/>
            <a:ext cx="0" cy="842963"/>
          </a:xfrm>
          <a:prstGeom prst="line">
            <a:avLst/>
          </a:prstGeom>
          <a:noFill/>
          <a:ln w="0">
            <a:solidFill>
              <a:srgbClr val="808080"/>
            </a:solidFill>
            <a:round/>
            <a:headEnd/>
            <a:tailEnd/>
          </a:ln>
        </p:spPr>
        <p:txBody>
          <a:bodyPr/>
          <a:lstStyle/>
          <a:p>
            <a:endParaRPr lang="en-US">
              <a:solidFill>
                <a:srgbClr val="002060"/>
              </a:solidFill>
            </a:endParaRPr>
          </a:p>
        </p:txBody>
      </p:sp>
      <p:sp>
        <p:nvSpPr>
          <p:cNvPr id="16410" name="Line 30"/>
          <p:cNvSpPr>
            <a:spLocks noChangeShapeType="1"/>
          </p:cNvSpPr>
          <p:nvPr/>
        </p:nvSpPr>
        <p:spPr bwMode="auto">
          <a:xfrm>
            <a:off x="787400" y="2325688"/>
            <a:ext cx="50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1" name="Line 31"/>
          <p:cNvSpPr>
            <a:spLocks noChangeShapeType="1"/>
          </p:cNvSpPr>
          <p:nvPr/>
        </p:nvSpPr>
        <p:spPr bwMode="auto">
          <a:xfrm>
            <a:off x="838200"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2" name="Line 32"/>
          <p:cNvSpPr>
            <a:spLocks noChangeShapeType="1"/>
          </p:cNvSpPr>
          <p:nvPr/>
        </p:nvSpPr>
        <p:spPr bwMode="auto">
          <a:xfrm>
            <a:off x="1270000" y="5705475"/>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3" name="Line 33"/>
          <p:cNvSpPr>
            <a:spLocks noChangeShapeType="1"/>
          </p:cNvSpPr>
          <p:nvPr/>
        </p:nvSpPr>
        <p:spPr bwMode="auto">
          <a:xfrm>
            <a:off x="1690688"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4" name="Line 34"/>
          <p:cNvSpPr>
            <a:spLocks noChangeShapeType="1"/>
          </p:cNvSpPr>
          <p:nvPr/>
        </p:nvSpPr>
        <p:spPr bwMode="auto">
          <a:xfrm>
            <a:off x="2122488" y="5705475"/>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5" name="Line 35"/>
          <p:cNvSpPr>
            <a:spLocks noChangeShapeType="1"/>
          </p:cNvSpPr>
          <p:nvPr/>
        </p:nvSpPr>
        <p:spPr bwMode="auto">
          <a:xfrm>
            <a:off x="2544763" y="5705475"/>
            <a:ext cx="4206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6" name="Line 36"/>
          <p:cNvSpPr>
            <a:spLocks noChangeShapeType="1"/>
          </p:cNvSpPr>
          <p:nvPr/>
        </p:nvSpPr>
        <p:spPr bwMode="auto">
          <a:xfrm>
            <a:off x="2965450"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7" name="Line 37"/>
          <p:cNvSpPr>
            <a:spLocks noChangeShapeType="1"/>
          </p:cNvSpPr>
          <p:nvPr/>
        </p:nvSpPr>
        <p:spPr bwMode="auto">
          <a:xfrm>
            <a:off x="3397250" y="5705475"/>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8" name="Line 38"/>
          <p:cNvSpPr>
            <a:spLocks noChangeShapeType="1"/>
          </p:cNvSpPr>
          <p:nvPr/>
        </p:nvSpPr>
        <p:spPr bwMode="auto">
          <a:xfrm>
            <a:off x="3817938"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19" name="Line 39"/>
          <p:cNvSpPr>
            <a:spLocks noChangeShapeType="1"/>
          </p:cNvSpPr>
          <p:nvPr/>
        </p:nvSpPr>
        <p:spPr bwMode="auto">
          <a:xfrm>
            <a:off x="4249738" y="5705475"/>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0" name="Line 40"/>
          <p:cNvSpPr>
            <a:spLocks noChangeShapeType="1"/>
          </p:cNvSpPr>
          <p:nvPr/>
        </p:nvSpPr>
        <p:spPr bwMode="auto">
          <a:xfrm>
            <a:off x="4672013" y="5705475"/>
            <a:ext cx="430212"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1" name="Line 41"/>
          <p:cNvSpPr>
            <a:spLocks noChangeShapeType="1"/>
          </p:cNvSpPr>
          <p:nvPr/>
        </p:nvSpPr>
        <p:spPr bwMode="auto">
          <a:xfrm>
            <a:off x="5102225" y="5705475"/>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2" name="Line 42"/>
          <p:cNvSpPr>
            <a:spLocks noChangeShapeType="1"/>
          </p:cNvSpPr>
          <p:nvPr/>
        </p:nvSpPr>
        <p:spPr bwMode="auto">
          <a:xfrm>
            <a:off x="5524500"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3" name="Line 43"/>
          <p:cNvSpPr>
            <a:spLocks noChangeShapeType="1"/>
          </p:cNvSpPr>
          <p:nvPr/>
        </p:nvSpPr>
        <p:spPr bwMode="auto">
          <a:xfrm>
            <a:off x="5956300" y="5705475"/>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4" name="Line 44"/>
          <p:cNvSpPr>
            <a:spLocks noChangeShapeType="1"/>
          </p:cNvSpPr>
          <p:nvPr/>
        </p:nvSpPr>
        <p:spPr bwMode="auto">
          <a:xfrm>
            <a:off x="6376988"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5" name="Line 45"/>
          <p:cNvSpPr>
            <a:spLocks noChangeShapeType="1"/>
          </p:cNvSpPr>
          <p:nvPr/>
        </p:nvSpPr>
        <p:spPr bwMode="auto">
          <a:xfrm>
            <a:off x="6808788" y="5705475"/>
            <a:ext cx="4206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6" name="Line 46"/>
          <p:cNvSpPr>
            <a:spLocks noChangeShapeType="1"/>
          </p:cNvSpPr>
          <p:nvPr/>
        </p:nvSpPr>
        <p:spPr bwMode="auto">
          <a:xfrm>
            <a:off x="7229475" y="5705475"/>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27" name="Line 47"/>
          <p:cNvSpPr>
            <a:spLocks noChangeShapeType="1"/>
          </p:cNvSpPr>
          <p:nvPr/>
        </p:nvSpPr>
        <p:spPr bwMode="auto">
          <a:xfrm flipV="1">
            <a:off x="1690688" y="2314575"/>
            <a:ext cx="0" cy="3379788"/>
          </a:xfrm>
          <a:prstGeom prst="line">
            <a:avLst/>
          </a:prstGeom>
          <a:noFill/>
          <a:ln w="0">
            <a:solidFill>
              <a:srgbClr val="808080"/>
            </a:solidFill>
            <a:round/>
            <a:headEnd/>
            <a:tailEnd/>
          </a:ln>
        </p:spPr>
        <p:txBody>
          <a:bodyPr/>
          <a:lstStyle/>
          <a:p>
            <a:endParaRPr lang="en-US">
              <a:solidFill>
                <a:srgbClr val="002060"/>
              </a:solidFill>
            </a:endParaRPr>
          </a:p>
        </p:txBody>
      </p:sp>
      <p:sp>
        <p:nvSpPr>
          <p:cNvPr id="16428" name="Line 48"/>
          <p:cNvSpPr>
            <a:spLocks noChangeShapeType="1"/>
          </p:cNvSpPr>
          <p:nvPr/>
        </p:nvSpPr>
        <p:spPr bwMode="auto">
          <a:xfrm flipV="1">
            <a:off x="2122488" y="2859088"/>
            <a:ext cx="0" cy="2835275"/>
          </a:xfrm>
          <a:prstGeom prst="line">
            <a:avLst/>
          </a:prstGeom>
          <a:noFill/>
          <a:ln w="0">
            <a:solidFill>
              <a:srgbClr val="808080"/>
            </a:solidFill>
            <a:round/>
            <a:headEnd/>
            <a:tailEnd/>
          </a:ln>
        </p:spPr>
        <p:txBody>
          <a:bodyPr/>
          <a:lstStyle/>
          <a:p>
            <a:endParaRPr lang="en-US">
              <a:solidFill>
                <a:srgbClr val="002060"/>
              </a:solidFill>
            </a:endParaRPr>
          </a:p>
        </p:txBody>
      </p:sp>
      <p:sp>
        <p:nvSpPr>
          <p:cNvPr id="16429" name="Line 49"/>
          <p:cNvSpPr>
            <a:spLocks noChangeShapeType="1"/>
          </p:cNvSpPr>
          <p:nvPr/>
        </p:nvSpPr>
        <p:spPr bwMode="auto">
          <a:xfrm flipV="1">
            <a:off x="2544763" y="3187700"/>
            <a:ext cx="0" cy="2517775"/>
          </a:xfrm>
          <a:prstGeom prst="line">
            <a:avLst/>
          </a:prstGeom>
          <a:noFill/>
          <a:ln w="0">
            <a:solidFill>
              <a:srgbClr val="808080"/>
            </a:solidFill>
            <a:round/>
            <a:headEnd/>
            <a:tailEnd/>
          </a:ln>
        </p:spPr>
        <p:txBody>
          <a:bodyPr/>
          <a:lstStyle/>
          <a:p>
            <a:endParaRPr lang="en-US">
              <a:solidFill>
                <a:srgbClr val="002060"/>
              </a:solidFill>
            </a:endParaRPr>
          </a:p>
        </p:txBody>
      </p:sp>
      <p:sp>
        <p:nvSpPr>
          <p:cNvPr id="16430" name="Line 50"/>
          <p:cNvSpPr>
            <a:spLocks noChangeShapeType="1"/>
          </p:cNvSpPr>
          <p:nvPr/>
        </p:nvSpPr>
        <p:spPr bwMode="auto">
          <a:xfrm flipV="1">
            <a:off x="3397250" y="3711575"/>
            <a:ext cx="0" cy="1993900"/>
          </a:xfrm>
          <a:prstGeom prst="line">
            <a:avLst/>
          </a:prstGeom>
          <a:noFill/>
          <a:ln w="0">
            <a:solidFill>
              <a:srgbClr val="808080"/>
            </a:solidFill>
            <a:round/>
            <a:headEnd/>
            <a:tailEnd/>
          </a:ln>
        </p:spPr>
        <p:txBody>
          <a:bodyPr/>
          <a:lstStyle/>
          <a:p>
            <a:endParaRPr lang="en-US">
              <a:solidFill>
                <a:srgbClr val="002060"/>
              </a:solidFill>
            </a:endParaRPr>
          </a:p>
        </p:txBody>
      </p:sp>
      <p:sp>
        <p:nvSpPr>
          <p:cNvPr id="16431" name="Line 51"/>
          <p:cNvSpPr>
            <a:spLocks noChangeShapeType="1"/>
          </p:cNvSpPr>
          <p:nvPr/>
        </p:nvSpPr>
        <p:spPr bwMode="auto">
          <a:xfrm flipV="1">
            <a:off x="4249738" y="4154488"/>
            <a:ext cx="0" cy="1550987"/>
          </a:xfrm>
          <a:prstGeom prst="line">
            <a:avLst/>
          </a:prstGeom>
          <a:noFill/>
          <a:ln w="0">
            <a:solidFill>
              <a:srgbClr val="808080"/>
            </a:solidFill>
            <a:round/>
            <a:headEnd/>
            <a:tailEnd/>
          </a:ln>
        </p:spPr>
        <p:txBody>
          <a:bodyPr/>
          <a:lstStyle/>
          <a:p>
            <a:endParaRPr lang="en-US">
              <a:solidFill>
                <a:srgbClr val="002060"/>
              </a:solidFill>
            </a:endParaRPr>
          </a:p>
        </p:txBody>
      </p:sp>
      <p:sp>
        <p:nvSpPr>
          <p:cNvPr id="16432" name="Line 52"/>
          <p:cNvSpPr>
            <a:spLocks noChangeShapeType="1"/>
          </p:cNvSpPr>
          <p:nvPr/>
        </p:nvSpPr>
        <p:spPr bwMode="auto">
          <a:xfrm flipV="1">
            <a:off x="7651750" y="5684838"/>
            <a:ext cx="9525" cy="9525"/>
          </a:xfrm>
          <a:prstGeom prst="line">
            <a:avLst/>
          </a:prstGeom>
          <a:noFill/>
          <a:ln w="0">
            <a:solidFill>
              <a:srgbClr val="808080"/>
            </a:solidFill>
            <a:round/>
            <a:headEnd/>
            <a:tailEnd/>
          </a:ln>
        </p:spPr>
        <p:txBody>
          <a:bodyPr/>
          <a:lstStyle/>
          <a:p>
            <a:endParaRPr lang="en-US">
              <a:solidFill>
                <a:srgbClr val="002060"/>
              </a:solidFill>
            </a:endParaRPr>
          </a:p>
        </p:txBody>
      </p:sp>
      <p:sp>
        <p:nvSpPr>
          <p:cNvPr id="16433" name="Line 53"/>
          <p:cNvSpPr>
            <a:spLocks noChangeShapeType="1"/>
          </p:cNvSpPr>
          <p:nvPr/>
        </p:nvSpPr>
        <p:spPr bwMode="auto">
          <a:xfrm flipV="1">
            <a:off x="5102225" y="4708525"/>
            <a:ext cx="0" cy="996950"/>
          </a:xfrm>
          <a:prstGeom prst="line">
            <a:avLst/>
          </a:prstGeom>
          <a:noFill/>
          <a:ln w="0">
            <a:solidFill>
              <a:srgbClr val="808080"/>
            </a:solidFill>
            <a:round/>
            <a:headEnd/>
            <a:tailEnd/>
          </a:ln>
        </p:spPr>
        <p:txBody>
          <a:bodyPr/>
          <a:lstStyle/>
          <a:p>
            <a:endParaRPr lang="en-US">
              <a:solidFill>
                <a:srgbClr val="002060"/>
              </a:solidFill>
            </a:endParaRPr>
          </a:p>
        </p:txBody>
      </p:sp>
      <p:sp>
        <p:nvSpPr>
          <p:cNvPr id="16434" name="Line 54"/>
          <p:cNvSpPr>
            <a:spLocks noChangeShapeType="1"/>
          </p:cNvSpPr>
          <p:nvPr/>
        </p:nvSpPr>
        <p:spPr bwMode="auto">
          <a:xfrm flipV="1">
            <a:off x="5956300" y="5376863"/>
            <a:ext cx="0" cy="317500"/>
          </a:xfrm>
          <a:prstGeom prst="line">
            <a:avLst/>
          </a:prstGeom>
          <a:noFill/>
          <a:ln w="0">
            <a:solidFill>
              <a:srgbClr val="808080"/>
            </a:solidFill>
            <a:round/>
            <a:headEnd/>
            <a:tailEnd/>
          </a:ln>
        </p:spPr>
        <p:txBody>
          <a:bodyPr/>
          <a:lstStyle/>
          <a:p>
            <a:endParaRPr lang="en-US">
              <a:solidFill>
                <a:srgbClr val="002060"/>
              </a:solidFill>
            </a:endParaRPr>
          </a:p>
        </p:txBody>
      </p:sp>
      <p:sp>
        <p:nvSpPr>
          <p:cNvPr id="16435" name="Line 55"/>
          <p:cNvSpPr>
            <a:spLocks noChangeShapeType="1"/>
          </p:cNvSpPr>
          <p:nvPr/>
        </p:nvSpPr>
        <p:spPr bwMode="auto">
          <a:xfrm>
            <a:off x="2433638" y="3167063"/>
            <a:ext cx="111125" cy="31750"/>
          </a:xfrm>
          <a:prstGeom prst="line">
            <a:avLst/>
          </a:prstGeom>
          <a:noFill/>
          <a:ln w="0">
            <a:solidFill>
              <a:srgbClr val="000000"/>
            </a:solidFill>
            <a:round/>
            <a:headEnd/>
            <a:tailEnd/>
          </a:ln>
        </p:spPr>
        <p:txBody>
          <a:bodyPr/>
          <a:lstStyle/>
          <a:p>
            <a:endParaRPr lang="en-US">
              <a:solidFill>
                <a:srgbClr val="002060"/>
              </a:solidFill>
            </a:endParaRPr>
          </a:p>
        </p:txBody>
      </p:sp>
      <p:sp>
        <p:nvSpPr>
          <p:cNvPr id="16436" name="Line 56"/>
          <p:cNvSpPr>
            <a:spLocks noChangeShapeType="1"/>
          </p:cNvSpPr>
          <p:nvPr/>
        </p:nvSpPr>
        <p:spPr bwMode="auto">
          <a:xfrm>
            <a:off x="7651750" y="5684838"/>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37" name="Line 57"/>
          <p:cNvSpPr>
            <a:spLocks noChangeShapeType="1"/>
          </p:cNvSpPr>
          <p:nvPr/>
        </p:nvSpPr>
        <p:spPr bwMode="auto">
          <a:xfrm>
            <a:off x="7651750" y="5684838"/>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38" name="Rectangle 59"/>
          <p:cNvSpPr>
            <a:spLocks noChangeArrowheads="1"/>
          </p:cNvSpPr>
          <p:nvPr/>
        </p:nvSpPr>
        <p:spPr bwMode="auto">
          <a:xfrm>
            <a:off x="787400" y="4862513"/>
            <a:ext cx="50800" cy="431800"/>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39" name="Rectangle 60"/>
          <p:cNvSpPr>
            <a:spLocks noChangeArrowheads="1"/>
          </p:cNvSpPr>
          <p:nvPr/>
        </p:nvSpPr>
        <p:spPr bwMode="auto">
          <a:xfrm>
            <a:off x="787400" y="4862513"/>
            <a:ext cx="50800" cy="431800"/>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40" name="Rectangle 62"/>
          <p:cNvSpPr>
            <a:spLocks noChangeArrowheads="1"/>
          </p:cNvSpPr>
          <p:nvPr/>
        </p:nvSpPr>
        <p:spPr bwMode="auto">
          <a:xfrm>
            <a:off x="787400" y="4010025"/>
            <a:ext cx="50800" cy="431800"/>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41" name="Rectangle 63"/>
          <p:cNvSpPr>
            <a:spLocks noChangeArrowheads="1"/>
          </p:cNvSpPr>
          <p:nvPr/>
        </p:nvSpPr>
        <p:spPr bwMode="auto">
          <a:xfrm>
            <a:off x="787400" y="4010025"/>
            <a:ext cx="50800" cy="431800"/>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42" name="Rectangle 65"/>
          <p:cNvSpPr>
            <a:spLocks noChangeArrowheads="1"/>
          </p:cNvSpPr>
          <p:nvPr/>
        </p:nvSpPr>
        <p:spPr bwMode="auto">
          <a:xfrm>
            <a:off x="787400" y="3167063"/>
            <a:ext cx="50800" cy="442912"/>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43" name="Rectangle 66"/>
          <p:cNvSpPr>
            <a:spLocks noChangeArrowheads="1"/>
          </p:cNvSpPr>
          <p:nvPr/>
        </p:nvSpPr>
        <p:spPr bwMode="auto">
          <a:xfrm>
            <a:off x="787400" y="3167063"/>
            <a:ext cx="50800" cy="442912"/>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44" name="Rectangle 68"/>
          <p:cNvSpPr>
            <a:spLocks noChangeArrowheads="1"/>
          </p:cNvSpPr>
          <p:nvPr/>
        </p:nvSpPr>
        <p:spPr bwMode="auto">
          <a:xfrm>
            <a:off x="787400" y="2325688"/>
            <a:ext cx="50800" cy="430212"/>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45" name="Rectangle 69"/>
          <p:cNvSpPr>
            <a:spLocks noChangeArrowheads="1"/>
          </p:cNvSpPr>
          <p:nvPr/>
        </p:nvSpPr>
        <p:spPr bwMode="auto">
          <a:xfrm>
            <a:off x="787400" y="2325688"/>
            <a:ext cx="50800" cy="430212"/>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46" name="Rectangle 71"/>
          <p:cNvSpPr>
            <a:spLocks noChangeArrowheads="1"/>
          </p:cNvSpPr>
          <p:nvPr/>
        </p:nvSpPr>
        <p:spPr bwMode="auto">
          <a:xfrm>
            <a:off x="787400" y="1482725"/>
            <a:ext cx="50800" cy="441325"/>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47" name="Rectangle 72"/>
          <p:cNvSpPr>
            <a:spLocks noChangeArrowheads="1"/>
          </p:cNvSpPr>
          <p:nvPr/>
        </p:nvSpPr>
        <p:spPr bwMode="auto">
          <a:xfrm>
            <a:off x="787400" y="1482725"/>
            <a:ext cx="50800" cy="441325"/>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48" name="Line 74"/>
          <p:cNvSpPr>
            <a:spLocks noChangeShapeType="1"/>
          </p:cNvSpPr>
          <p:nvPr/>
        </p:nvSpPr>
        <p:spPr bwMode="auto">
          <a:xfrm>
            <a:off x="838200"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49" name="Line 75"/>
          <p:cNvSpPr>
            <a:spLocks noChangeShapeType="1"/>
          </p:cNvSpPr>
          <p:nvPr/>
        </p:nvSpPr>
        <p:spPr bwMode="auto">
          <a:xfrm>
            <a:off x="838200" y="5767388"/>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50" name="Line 76"/>
          <p:cNvSpPr>
            <a:spLocks noChangeShapeType="1"/>
          </p:cNvSpPr>
          <p:nvPr/>
        </p:nvSpPr>
        <p:spPr bwMode="auto">
          <a:xfrm flipV="1">
            <a:off x="1270000"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51" name="Line 77"/>
          <p:cNvSpPr>
            <a:spLocks noChangeShapeType="1"/>
          </p:cNvSpPr>
          <p:nvPr/>
        </p:nvSpPr>
        <p:spPr bwMode="auto">
          <a:xfrm flipH="1">
            <a:off x="838200"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52" name="Rectangle 78"/>
          <p:cNvSpPr>
            <a:spLocks noChangeArrowheads="1"/>
          </p:cNvSpPr>
          <p:nvPr/>
        </p:nvSpPr>
        <p:spPr bwMode="auto">
          <a:xfrm>
            <a:off x="1270000" y="5705475"/>
            <a:ext cx="420688"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53" name="Rectangle 79"/>
          <p:cNvSpPr>
            <a:spLocks noChangeArrowheads="1"/>
          </p:cNvSpPr>
          <p:nvPr/>
        </p:nvSpPr>
        <p:spPr bwMode="auto">
          <a:xfrm>
            <a:off x="1270000" y="5705475"/>
            <a:ext cx="420688"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54" name="Line 81"/>
          <p:cNvSpPr>
            <a:spLocks noChangeShapeType="1"/>
          </p:cNvSpPr>
          <p:nvPr/>
        </p:nvSpPr>
        <p:spPr bwMode="auto">
          <a:xfrm>
            <a:off x="1690688"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55" name="Line 82"/>
          <p:cNvSpPr>
            <a:spLocks noChangeShapeType="1"/>
          </p:cNvSpPr>
          <p:nvPr/>
        </p:nvSpPr>
        <p:spPr bwMode="auto">
          <a:xfrm>
            <a:off x="1690688" y="5767388"/>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56" name="Line 83"/>
          <p:cNvSpPr>
            <a:spLocks noChangeShapeType="1"/>
          </p:cNvSpPr>
          <p:nvPr/>
        </p:nvSpPr>
        <p:spPr bwMode="auto">
          <a:xfrm flipV="1">
            <a:off x="2122488"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57" name="Line 84"/>
          <p:cNvSpPr>
            <a:spLocks noChangeShapeType="1"/>
          </p:cNvSpPr>
          <p:nvPr/>
        </p:nvSpPr>
        <p:spPr bwMode="auto">
          <a:xfrm flipH="1">
            <a:off x="1690688"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58" name="Line 85"/>
          <p:cNvSpPr>
            <a:spLocks noChangeShapeType="1"/>
          </p:cNvSpPr>
          <p:nvPr/>
        </p:nvSpPr>
        <p:spPr bwMode="auto">
          <a:xfrm>
            <a:off x="2544763"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59" name="Line 86"/>
          <p:cNvSpPr>
            <a:spLocks noChangeShapeType="1"/>
          </p:cNvSpPr>
          <p:nvPr/>
        </p:nvSpPr>
        <p:spPr bwMode="auto">
          <a:xfrm>
            <a:off x="2544763" y="5767388"/>
            <a:ext cx="4206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60" name="Line 87"/>
          <p:cNvSpPr>
            <a:spLocks noChangeShapeType="1"/>
          </p:cNvSpPr>
          <p:nvPr/>
        </p:nvSpPr>
        <p:spPr bwMode="auto">
          <a:xfrm flipV="1">
            <a:off x="2965450" y="5705475"/>
            <a:ext cx="9525"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61" name="Line 88"/>
          <p:cNvSpPr>
            <a:spLocks noChangeShapeType="1"/>
          </p:cNvSpPr>
          <p:nvPr/>
        </p:nvSpPr>
        <p:spPr bwMode="auto">
          <a:xfrm flipH="1">
            <a:off x="2544763" y="5705475"/>
            <a:ext cx="4206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62" name="Rectangle 89"/>
          <p:cNvSpPr>
            <a:spLocks noChangeArrowheads="1"/>
          </p:cNvSpPr>
          <p:nvPr/>
        </p:nvSpPr>
        <p:spPr bwMode="auto">
          <a:xfrm>
            <a:off x="2965450" y="5705475"/>
            <a:ext cx="431800"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63" name="Rectangle 90"/>
          <p:cNvSpPr>
            <a:spLocks noChangeArrowheads="1"/>
          </p:cNvSpPr>
          <p:nvPr/>
        </p:nvSpPr>
        <p:spPr bwMode="auto">
          <a:xfrm>
            <a:off x="2965450" y="5705475"/>
            <a:ext cx="431800"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64" name="Line 92"/>
          <p:cNvSpPr>
            <a:spLocks noChangeShapeType="1"/>
          </p:cNvSpPr>
          <p:nvPr/>
        </p:nvSpPr>
        <p:spPr bwMode="auto">
          <a:xfrm>
            <a:off x="3397250"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65" name="Line 93"/>
          <p:cNvSpPr>
            <a:spLocks noChangeShapeType="1"/>
          </p:cNvSpPr>
          <p:nvPr/>
        </p:nvSpPr>
        <p:spPr bwMode="auto">
          <a:xfrm>
            <a:off x="3397250" y="5767388"/>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66" name="Line 94"/>
          <p:cNvSpPr>
            <a:spLocks noChangeShapeType="1"/>
          </p:cNvSpPr>
          <p:nvPr/>
        </p:nvSpPr>
        <p:spPr bwMode="auto">
          <a:xfrm flipV="1">
            <a:off x="3817938"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67" name="Line 95"/>
          <p:cNvSpPr>
            <a:spLocks noChangeShapeType="1"/>
          </p:cNvSpPr>
          <p:nvPr/>
        </p:nvSpPr>
        <p:spPr bwMode="auto">
          <a:xfrm flipH="1">
            <a:off x="3397250" y="5705475"/>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68" name="Rectangle 96"/>
          <p:cNvSpPr>
            <a:spLocks noChangeArrowheads="1"/>
          </p:cNvSpPr>
          <p:nvPr/>
        </p:nvSpPr>
        <p:spPr bwMode="auto">
          <a:xfrm>
            <a:off x="3817938" y="5705475"/>
            <a:ext cx="431800"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69" name="Rectangle 97"/>
          <p:cNvSpPr>
            <a:spLocks noChangeArrowheads="1"/>
          </p:cNvSpPr>
          <p:nvPr/>
        </p:nvSpPr>
        <p:spPr bwMode="auto">
          <a:xfrm>
            <a:off x="3817938" y="5705475"/>
            <a:ext cx="431800"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70" name="Line 99"/>
          <p:cNvSpPr>
            <a:spLocks noChangeShapeType="1"/>
          </p:cNvSpPr>
          <p:nvPr/>
        </p:nvSpPr>
        <p:spPr bwMode="auto">
          <a:xfrm>
            <a:off x="4249738"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71" name="Line 100"/>
          <p:cNvSpPr>
            <a:spLocks noChangeShapeType="1"/>
          </p:cNvSpPr>
          <p:nvPr/>
        </p:nvSpPr>
        <p:spPr bwMode="auto">
          <a:xfrm>
            <a:off x="4249738" y="5767388"/>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72" name="Line 101"/>
          <p:cNvSpPr>
            <a:spLocks noChangeShapeType="1"/>
          </p:cNvSpPr>
          <p:nvPr/>
        </p:nvSpPr>
        <p:spPr bwMode="auto">
          <a:xfrm flipV="1">
            <a:off x="4672013"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73" name="Line 102"/>
          <p:cNvSpPr>
            <a:spLocks noChangeShapeType="1"/>
          </p:cNvSpPr>
          <p:nvPr/>
        </p:nvSpPr>
        <p:spPr bwMode="auto">
          <a:xfrm flipH="1">
            <a:off x="4249738" y="5705475"/>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74" name="Rectangle 103"/>
          <p:cNvSpPr>
            <a:spLocks noChangeArrowheads="1"/>
          </p:cNvSpPr>
          <p:nvPr/>
        </p:nvSpPr>
        <p:spPr bwMode="auto">
          <a:xfrm>
            <a:off x="4672013" y="5705475"/>
            <a:ext cx="430212"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75" name="Rectangle 104"/>
          <p:cNvSpPr>
            <a:spLocks noChangeArrowheads="1"/>
          </p:cNvSpPr>
          <p:nvPr/>
        </p:nvSpPr>
        <p:spPr bwMode="auto">
          <a:xfrm>
            <a:off x="4672013" y="5705475"/>
            <a:ext cx="430212"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76" name="Line 106"/>
          <p:cNvSpPr>
            <a:spLocks noChangeShapeType="1"/>
          </p:cNvSpPr>
          <p:nvPr/>
        </p:nvSpPr>
        <p:spPr bwMode="auto">
          <a:xfrm>
            <a:off x="5102225"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77" name="Line 107"/>
          <p:cNvSpPr>
            <a:spLocks noChangeShapeType="1"/>
          </p:cNvSpPr>
          <p:nvPr/>
        </p:nvSpPr>
        <p:spPr bwMode="auto">
          <a:xfrm>
            <a:off x="5102225" y="5767388"/>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78" name="Line 108"/>
          <p:cNvSpPr>
            <a:spLocks noChangeShapeType="1"/>
          </p:cNvSpPr>
          <p:nvPr/>
        </p:nvSpPr>
        <p:spPr bwMode="auto">
          <a:xfrm flipV="1">
            <a:off x="5524500"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79" name="Line 109"/>
          <p:cNvSpPr>
            <a:spLocks noChangeShapeType="1"/>
          </p:cNvSpPr>
          <p:nvPr/>
        </p:nvSpPr>
        <p:spPr bwMode="auto">
          <a:xfrm flipH="1">
            <a:off x="5102225" y="5705475"/>
            <a:ext cx="42227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80" name="Rectangle 110"/>
          <p:cNvSpPr>
            <a:spLocks noChangeArrowheads="1"/>
          </p:cNvSpPr>
          <p:nvPr/>
        </p:nvSpPr>
        <p:spPr bwMode="auto">
          <a:xfrm>
            <a:off x="5524500" y="5705475"/>
            <a:ext cx="431800"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81" name="Rectangle 111"/>
          <p:cNvSpPr>
            <a:spLocks noChangeArrowheads="1"/>
          </p:cNvSpPr>
          <p:nvPr/>
        </p:nvSpPr>
        <p:spPr bwMode="auto">
          <a:xfrm>
            <a:off x="5524500" y="5705475"/>
            <a:ext cx="431800"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82" name="Line 113"/>
          <p:cNvSpPr>
            <a:spLocks noChangeShapeType="1"/>
          </p:cNvSpPr>
          <p:nvPr/>
        </p:nvSpPr>
        <p:spPr bwMode="auto">
          <a:xfrm>
            <a:off x="5956300"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83" name="Line 114"/>
          <p:cNvSpPr>
            <a:spLocks noChangeShapeType="1"/>
          </p:cNvSpPr>
          <p:nvPr/>
        </p:nvSpPr>
        <p:spPr bwMode="auto">
          <a:xfrm>
            <a:off x="5956300" y="5767388"/>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84" name="Line 115"/>
          <p:cNvSpPr>
            <a:spLocks noChangeShapeType="1"/>
          </p:cNvSpPr>
          <p:nvPr/>
        </p:nvSpPr>
        <p:spPr bwMode="auto">
          <a:xfrm flipV="1">
            <a:off x="6376988"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85" name="Line 116"/>
          <p:cNvSpPr>
            <a:spLocks noChangeShapeType="1"/>
          </p:cNvSpPr>
          <p:nvPr/>
        </p:nvSpPr>
        <p:spPr bwMode="auto">
          <a:xfrm flipH="1">
            <a:off x="5956300" y="5705475"/>
            <a:ext cx="420688"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86" name="Rectangle 117"/>
          <p:cNvSpPr>
            <a:spLocks noChangeArrowheads="1"/>
          </p:cNvSpPr>
          <p:nvPr/>
        </p:nvSpPr>
        <p:spPr bwMode="auto">
          <a:xfrm>
            <a:off x="6376988" y="5705475"/>
            <a:ext cx="431800"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87" name="Rectangle 118"/>
          <p:cNvSpPr>
            <a:spLocks noChangeArrowheads="1"/>
          </p:cNvSpPr>
          <p:nvPr/>
        </p:nvSpPr>
        <p:spPr bwMode="auto">
          <a:xfrm>
            <a:off x="6376988" y="5705475"/>
            <a:ext cx="431800"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88" name="Line 120"/>
          <p:cNvSpPr>
            <a:spLocks noChangeShapeType="1"/>
          </p:cNvSpPr>
          <p:nvPr/>
        </p:nvSpPr>
        <p:spPr bwMode="auto">
          <a:xfrm flipV="1">
            <a:off x="6808788" y="5673725"/>
            <a:ext cx="0" cy="31750"/>
          </a:xfrm>
          <a:prstGeom prst="line">
            <a:avLst/>
          </a:prstGeom>
          <a:noFill/>
          <a:ln w="0">
            <a:solidFill>
              <a:srgbClr val="808080"/>
            </a:solidFill>
            <a:round/>
            <a:headEnd/>
            <a:tailEnd/>
          </a:ln>
        </p:spPr>
        <p:txBody>
          <a:bodyPr/>
          <a:lstStyle/>
          <a:p>
            <a:endParaRPr lang="en-US">
              <a:solidFill>
                <a:srgbClr val="002060"/>
              </a:solidFill>
            </a:endParaRPr>
          </a:p>
        </p:txBody>
      </p:sp>
      <p:sp>
        <p:nvSpPr>
          <p:cNvPr id="16489" name="Line 121"/>
          <p:cNvSpPr>
            <a:spLocks noChangeShapeType="1"/>
          </p:cNvSpPr>
          <p:nvPr/>
        </p:nvSpPr>
        <p:spPr bwMode="auto">
          <a:xfrm flipH="1">
            <a:off x="6667500" y="5407025"/>
            <a:ext cx="30163" cy="165100"/>
          </a:xfrm>
          <a:prstGeom prst="line">
            <a:avLst/>
          </a:prstGeom>
          <a:noFill/>
          <a:ln w="0">
            <a:solidFill>
              <a:srgbClr val="808080"/>
            </a:solidFill>
            <a:round/>
            <a:headEnd/>
            <a:tailEnd/>
          </a:ln>
        </p:spPr>
        <p:txBody>
          <a:bodyPr/>
          <a:lstStyle/>
          <a:p>
            <a:endParaRPr lang="en-US">
              <a:solidFill>
                <a:srgbClr val="002060"/>
              </a:solidFill>
            </a:endParaRPr>
          </a:p>
        </p:txBody>
      </p:sp>
      <p:sp>
        <p:nvSpPr>
          <p:cNvPr id="16490" name="Line 122"/>
          <p:cNvSpPr>
            <a:spLocks noChangeShapeType="1"/>
          </p:cNvSpPr>
          <p:nvPr/>
        </p:nvSpPr>
        <p:spPr bwMode="auto">
          <a:xfrm>
            <a:off x="6757988" y="5407025"/>
            <a:ext cx="20637" cy="185738"/>
          </a:xfrm>
          <a:prstGeom prst="line">
            <a:avLst/>
          </a:prstGeom>
          <a:noFill/>
          <a:ln w="0">
            <a:solidFill>
              <a:srgbClr val="808080"/>
            </a:solidFill>
            <a:round/>
            <a:headEnd/>
            <a:tailEnd/>
          </a:ln>
        </p:spPr>
        <p:txBody>
          <a:bodyPr/>
          <a:lstStyle/>
          <a:p>
            <a:endParaRPr lang="en-US">
              <a:solidFill>
                <a:srgbClr val="002060"/>
              </a:solidFill>
            </a:endParaRPr>
          </a:p>
        </p:txBody>
      </p:sp>
      <p:sp>
        <p:nvSpPr>
          <p:cNvPr id="16491" name="Line 123"/>
          <p:cNvSpPr>
            <a:spLocks noChangeShapeType="1"/>
          </p:cNvSpPr>
          <p:nvPr/>
        </p:nvSpPr>
        <p:spPr bwMode="auto">
          <a:xfrm>
            <a:off x="6697663" y="5407025"/>
            <a:ext cx="6032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92" name="Line 124"/>
          <p:cNvSpPr>
            <a:spLocks noChangeShapeType="1"/>
          </p:cNvSpPr>
          <p:nvPr/>
        </p:nvSpPr>
        <p:spPr bwMode="auto">
          <a:xfrm flipV="1">
            <a:off x="6808788" y="5602288"/>
            <a:ext cx="0" cy="103187"/>
          </a:xfrm>
          <a:prstGeom prst="line">
            <a:avLst/>
          </a:prstGeom>
          <a:noFill/>
          <a:ln w="0">
            <a:solidFill>
              <a:srgbClr val="808080"/>
            </a:solidFill>
            <a:round/>
            <a:headEnd/>
            <a:tailEnd/>
          </a:ln>
        </p:spPr>
        <p:txBody>
          <a:bodyPr/>
          <a:lstStyle/>
          <a:p>
            <a:endParaRPr lang="en-US">
              <a:solidFill>
                <a:srgbClr val="002060"/>
              </a:solidFill>
            </a:endParaRPr>
          </a:p>
        </p:txBody>
      </p:sp>
      <p:sp>
        <p:nvSpPr>
          <p:cNvPr id="16493" name="Line 125"/>
          <p:cNvSpPr>
            <a:spLocks noChangeShapeType="1"/>
          </p:cNvSpPr>
          <p:nvPr/>
        </p:nvSpPr>
        <p:spPr bwMode="auto">
          <a:xfrm>
            <a:off x="6808788"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94" name="Line 127"/>
          <p:cNvSpPr>
            <a:spLocks noChangeShapeType="1"/>
          </p:cNvSpPr>
          <p:nvPr/>
        </p:nvSpPr>
        <p:spPr bwMode="auto">
          <a:xfrm>
            <a:off x="6808788" y="5767388"/>
            <a:ext cx="4206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95" name="Line 128"/>
          <p:cNvSpPr>
            <a:spLocks noChangeShapeType="1"/>
          </p:cNvSpPr>
          <p:nvPr/>
        </p:nvSpPr>
        <p:spPr bwMode="auto">
          <a:xfrm flipV="1">
            <a:off x="7229475"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496" name="Line 129"/>
          <p:cNvSpPr>
            <a:spLocks noChangeShapeType="1"/>
          </p:cNvSpPr>
          <p:nvPr/>
        </p:nvSpPr>
        <p:spPr bwMode="auto">
          <a:xfrm flipH="1">
            <a:off x="6808788" y="5705475"/>
            <a:ext cx="4206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497" name="Rectangle 130"/>
          <p:cNvSpPr>
            <a:spLocks noChangeArrowheads="1"/>
          </p:cNvSpPr>
          <p:nvPr/>
        </p:nvSpPr>
        <p:spPr bwMode="auto">
          <a:xfrm>
            <a:off x="7229475" y="5705475"/>
            <a:ext cx="431800" cy="61913"/>
          </a:xfrm>
          <a:prstGeom prst="rect">
            <a:avLst/>
          </a:prstGeom>
          <a:solidFill>
            <a:srgbClr val="808080"/>
          </a:solidFill>
          <a:ln w="9525">
            <a:noFill/>
            <a:miter lim="800000"/>
            <a:headEnd/>
            <a:tailEnd/>
          </a:ln>
        </p:spPr>
        <p:txBody>
          <a:bodyPr/>
          <a:lstStyle/>
          <a:p>
            <a:endParaRPr lang="es-SV">
              <a:solidFill>
                <a:srgbClr val="002060"/>
              </a:solidFill>
            </a:endParaRPr>
          </a:p>
        </p:txBody>
      </p:sp>
      <p:sp>
        <p:nvSpPr>
          <p:cNvPr id="16498" name="Rectangle 131"/>
          <p:cNvSpPr>
            <a:spLocks noChangeArrowheads="1"/>
          </p:cNvSpPr>
          <p:nvPr/>
        </p:nvSpPr>
        <p:spPr bwMode="auto">
          <a:xfrm>
            <a:off x="7229475" y="5705475"/>
            <a:ext cx="431800" cy="61913"/>
          </a:xfrm>
          <a:prstGeom prst="rect">
            <a:avLst/>
          </a:prstGeom>
          <a:noFill/>
          <a:ln w="0">
            <a:solidFill>
              <a:srgbClr val="808080"/>
            </a:solidFill>
            <a:miter lim="800000"/>
            <a:headEnd/>
            <a:tailEnd/>
          </a:ln>
        </p:spPr>
        <p:txBody>
          <a:bodyPr/>
          <a:lstStyle/>
          <a:p>
            <a:endParaRPr lang="es-SV">
              <a:solidFill>
                <a:srgbClr val="002060"/>
              </a:solidFill>
            </a:endParaRPr>
          </a:p>
        </p:txBody>
      </p:sp>
      <p:sp>
        <p:nvSpPr>
          <p:cNvPr id="16499" name="Line 133"/>
          <p:cNvSpPr>
            <a:spLocks noChangeShapeType="1"/>
          </p:cNvSpPr>
          <p:nvPr/>
        </p:nvSpPr>
        <p:spPr bwMode="auto">
          <a:xfrm>
            <a:off x="7651750" y="5705475"/>
            <a:ext cx="9525"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500" name="Line 134"/>
          <p:cNvSpPr>
            <a:spLocks noChangeShapeType="1"/>
          </p:cNvSpPr>
          <p:nvPr/>
        </p:nvSpPr>
        <p:spPr bwMode="auto">
          <a:xfrm>
            <a:off x="7651750" y="5767388"/>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501" name="Line 135"/>
          <p:cNvSpPr>
            <a:spLocks noChangeShapeType="1"/>
          </p:cNvSpPr>
          <p:nvPr/>
        </p:nvSpPr>
        <p:spPr bwMode="auto">
          <a:xfrm flipV="1">
            <a:off x="8083550" y="5705475"/>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502" name="Line 136"/>
          <p:cNvSpPr>
            <a:spLocks noChangeShapeType="1"/>
          </p:cNvSpPr>
          <p:nvPr/>
        </p:nvSpPr>
        <p:spPr bwMode="auto">
          <a:xfrm flipH="1">
            <a:off x="7651750" y="5705475"/>
            <a:ext cx="431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503" name="Rectangle 137"/>
          <p:cNvSpPr>
            <a:spLocks noChangeArrowheads="1"/>
          </p:cNvSpPr>
          <p:nvPr/>
        </p:nvSpPr>
        <p:spPr bwMode="auto">
          <a:xfrm>
            <a:off x="327025" y="3886200"/>
            <a:ext cx="441325" cy="298450"/>
          </a:xfrm>
          <a:prstGeom prst="rect">
            <a:avLst/>
          </a:prstGeom>
          <a:noFill/>
          <a:ln w="9525">
            <a:noFill/>
            <a:miter lim="800000"/>
            <a:headEnd/>
            <a:tailEnd/>
          </a:ln>
        </p:spPr>
        <p:txBody>
          <a:bodyPr/>
          <a:lstStyle/>
          <a:p>
            <a:endParaRPr lang="es-SV">
              <a:solidFill>
                <a:srgbClr val="002060"/>
              </a:solidFill>
            </a:endParaRPr>
          </a:p>
        </p:txBody>
      </p:sp>
      <p:sp>
        <p:nvSpPr>
          <p:cNvPr id="16504" name="Rectangle 138"/>
          <p:cNvSpPr>
            <a:spLocks noChangeArrowheads="1"/>
          </p:cNvSpPr>
          <p:nvPr/>
        </p:nvSpPr>
        <p:spPr bwMode="auto">
          <a:xfrm>
            <a:off x="427038" y="3948113"/>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200</a:t>
            </a:r>
            <a:endParaRPr lang="es-SV">
              <a:solidFill>
                <a:srgbClr val="002060"/>
              </a:solidFill>
              <a:cs typeface="Arial" charset="0"/>
            </a:endParaRPr>
          </a:p>
        </p:txBody>
      </p:sp>
      <p:sp>
        <p:nvSpPr>
          <p:cNvPr id="16505" name="Rectangle 139"/>
          <p:cNvSpPr>
            <a:spLocks noChangeArrowheads="1"/>
          </p:cNvSpPr>
          <p:nvPr/>
        </p:nvSpPr>
        <p:spPr bwMode="auto">
          <a:xfrm>
            <a:off x="427038" y="3948113"/>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200</a:t>
            </a:r>
            <a:endParaRPr lang="es-SV">
              <a:solidFill>
                <a:srgbClr val="002060"/>
              </a:solidFill>
              <a:cs typeface="Arial" charset="0"/>
            </a:endParaRPr>
          </a:p>
        </p:txBody>
      </p:sp>
      <p:sp>
        <p:nvSpPr>
          <p:cNvPr id="16506" name="Rectangle 140"/>
          <p:cNvSpPr>
            <a:spLocks noChangeArrowheads="1"/>
          </p:cNvSpPr>
          <p:nvPr/>
        </p:nvSpPr>
        <p:spPr bwMode="auto">
          <a:xfrm>
            <a:off x="336550" y="4759325"/>
            <a:ext cx="431800" cy="288925"/>
          </a:xfrm>
          <a:prstGeom prst="rect">
            <a:avLst/>
          </a:prstGeom>
          <a:noFill/>
          <a:ln w="9525">
            <a:noFill/>
            <a:miter lim="800000"/>
            <a:headEnd/>
            <a:tailEnd/>
          </a:ln>
        </p:spPr>
        <p:txBody>
          <a:bodyPr/>
          <a:lstStyle/>
          <a:p>
            <a:endParaRPr lang="es-SV">
              <a:solidFill>
                <a:srgbClr val="002060"/>
              </a:solidFill>
            </a:endParaRPr>
          </a:p>
        </p:txBody>
      </p:sp>
      <p:sp>
        <p:nvSpPr>
          <p:cNvPr id="16507" name="Rectangle 141"/>
          <p:cNvSpPr>
            <a:spLocks noChangeArrowheads="1"/>
          </p:cNvSpPr>
          <p:nvPr/>
        </p:nvSpPr>
        <p:spPr bwMode="auto">
          <a:xfrm>
            <a:off x="427038" y="4821238"/>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100</a:t>
            </a:r>
            <a:endParaRPr lang="es-SV">
              <a:solidFill>
                <a:srgbClr val="002060"/>
              </a:solidFill>
              <a:cs typeface="Arial" charset="0"/>
            </a:endParaRPr>
          </a:p>
        </p:txBody>
      </p:sp>
      <p:sp>
        <p:nvSpPr>
          <p:cNvPr id="16508" name="Rectangle 142"/>
          <p:cNvSpPr>
            <a:spLocks noChangeArrowheads="1"/>
          </p:cNvSpPr>
          <p:nvPr/>
        </p:nvSpPr>
        <p:spPr bwMode="auto">
          <a:xfrm>
            <a:off x="427038" y="4821238"/>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100</a:t>
            </a:r>
            <a:endParaRPr lang="es-SV">
              <a:solidFill>
                <a:srgbClr val="002060"/>
              </a:solidFill>
              <a:cs typeface="Arial" charset="0"/>
            </a:endParaRPr>
          </a:p>
        </p:txBody>
      </p:sp>
      <p:sp>
        <p:nvSpPr>
          <p:cNvPr id="16509" name="Rectangle 144"/>
          <p:cNvSpPr>
            <a:spLocks noChangeArrowheads="1"/>
          </p:cNvSpPr>
          <p:nvPr/>
        </p:nvSpPr>
        <p:spPr bwMode="auto">
          <a:xfrm>
            <a:off x="427038" y="5611813"/>
            <a:ext cx="83356"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0</a:t>
            </a:r>
            <a:endParaRPr lang="es-SV">
              <a:solidFill>
                <a:srgbClr val="002060"/>
              </a:solidFill>
              <a:cs typeface="Arial" charset="0"/>
            </a:endParaRPr>
          </a:p>
        </p:txBody>
      </p:sp>
      <p:sp>
        <p:nvSpPr>
          <p:cNvPr id="16510" name="Rectangle 145"/>
          <p:cNvSpPr>
            <a:spLocks noChangeArrowheads="1"/>
          </p:cNvSpPr>
          <p:nvPr/>
        </p:nvSpPr>
        <p:spPr bwMode="auto">
          <a:xfrm>
            <a:off x="427038" y="5611813"/>
            <a:ext cx="83356"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0</a:t>
            </a:r>
            <a:endParaRPr lang="es-SV">
              <a:solidFill>
                <a:srgbClr val="002060"/>
              </a:solidFill>
              <a:cs typeface="Arial" charset="0"/>
            </a:endParaRPr>
          </a:p>
        </p:txBody>
      </p:sp>
      <p:sp>
        <p:nvSpPr>
          <p:cNvPr id="16511" name="Rectangle 146"/>
          <p:cNvSpPr>
            <a:spLocks noChangeArrowheads="1"/>
          </p:cNvSpPr>
          <p:nvPr/>
        </p:nvSpPr>
        <p:spPr bwMode="auto">
          <a:xfrm>
            <a:off x="1481138" y="5797550"/>
            <a:ext cx="350837" cy="287338"/>
          </a:xfrm>
          <a:prstGeom prst="rect">
            <a:avLst/>
          </a:prstGeom>
          <a:noFill/>
          <a:ln w="9525">
            <a:noFill/>
            <a:miter lim="800000"/>
            <a:headEnd/>
            <a:tailEnd/>
          </a:ln>
        </p:spPr>
        <p:txBody>
          <a:bodyPr/>
          <a:lstStyle/>
          <a:p>
            <a:endParaRPr lang="es-SV">
              <a:solidFill>
                <a:srgbClr val="002060"/>
              </a:solidFill>
            </a:endParaRPr>
          </a:p>
        </p:txBody>
      </p:sp>
      <p:sp>
        <p:nvSpPr>
          <p:cNvPr id="16512" name="Rectangle 147"/>
          <p:cNvSpPr>
            <a:spLocks noChangeArrowheads="1"/>
          </p:cNvSpPr>
          <p:nvPr/>
        </p:nvSpPr>
        <p:spPr bwMode="auto">
          <a:xfrm>
            <a:off x="1570038" y="5859463"/>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a:t>
            </a:r>
            <a:endParaRPr lang="es-SV">
              <a:solidFill>
                <a:srgbClr val="002060"/>
              </a:solidFill>
              <a:cs typeface="Arial" charset="0"/>
            </a:endParaRPr>
          </a:p>
        </p:txBody>
      </p:sp>
      <p:sp>
        <p:nvSpPr>
          <p:cNvPr id="16513" name="Rectangle 148"/>
          <p:cNvSpPr>
            <a:spLocks noChangeArrowheads="1"/>
          </p:cNvSpPr>
          <p:nvPr/>
        </p:nvSpPr>
        <p:spPr bwMode="auto">
          <a:xfrm>
            <a:off x="1570038" y="5859463"/>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a:t>
            </a:r>
            <a:endParaRPr lang="es-SV">
              <a:solidFill>
                <a:srgbClr val="002060"/>
              </a:solidFill>
              <a:cs typeface="Arial" charset="0"/>
            </a:endParaRPr>
          </a:p>
        </p:txBody>
      </p:sp>
      <p:sp>
        <p:nvSpPr>
          <p:cNvPr id="16514" name="Rectangle 149"/>
          <p:cNvSpPr>
            <a:spLocks noChangeArrowheads="1"/>
          </p:cNvSpPr>
          <p:nvPr/>
        </p:nvSpPr>
        <p:spPr bwMode="auto">
          <a:xfrm>
            <a:off x="4440238" y="5788025"/>
            <a:ext cx="431800" cy="296863"/>
          </a:xfrm>
          <a:prstGeom prst="rect">
            <a:avLst/>
          </a:prstGeom>
          <a:noFill/>
          <a:ln w="9525">
            <a:noFill/>
            <a:miter lim="800000"/>
            <a:headEnd/>
            <a:tailEnd/>
          </a:ln>
        </p:spPr>
        <p:txBody>
          <a:bodyPr/>
          <a:lstStyle/>
          <a:p>
            <a:endParaRPr lang="es-SV">
              <a:solidFill>
                <a:srgbClr val="002060"/>
              </a:solidFill>
            </a:endParaRPr>
          </a:p>
        </p:txBody>
      </p:sp>
      <p:sp>
        <p:nvSpPr>
          <p:cNvPr id="16515" name="Rectangle 150"/>
          <p:cNvSpPr>
            <a:spLocks noChangeArrowheads="1"/>
          </p:cNvSpPr>
          <p:nvPr/>
        </p:nvSpPr>
        <p:spPr bwMode="auto">
          <a:xfrm>
            <a:off x="4540250"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140</a:t>
            </a:r>
            <a:endParaRPr lang="es-SV">
              <a:solidFill>
                <a:srgbClr val="002060"/>
              </a:solidFill>
              <a:cs typeface="Arial" charset="0"/>
            </a:endParaRPr>
          </a:p>
        </p:txBody>
      </p:sp>
      <p:sp>
        <p:nvSpPr>
          <p:cNvPr id="16516" name="Rectangle 151"/>
          <p:cNvSpPr>
            <a:spLocks noChangeArrowheads="1"/>
          </p:cNvSpPr>
          <p:nvPr/>
        </p:nvSpPr>
        <p:spPr bwMode="auto">
          <a:xfrm>
            <a:off x="4540250"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140</a:t>
            </a:r>
            <a:endParaRPr lang="es-SV">
              <a:solidFill>
                <a:srgbClr val="002060"/>
              </a:solidFill>
              <a:cs typeface="Arial" charset="0"/>
            </a:endParaRPr>
          </a:p>
        </p:txBody>
      </p:sp>
      <p:sp>
        <p:nvSpPr>
          <p:cNvPr id="16517" name="Rectangle 152"/>
          <p:cNvSpPr>
            <a:spLocks noChangeArrowheads="1"/>
          </p:cNvSpPr>
          <p:nvPr/>
        </p:nvSpPr>
        <p:spPr bwMode="auto">
          <a:xfrm>
            <a:off x="4862513" y="5776913"/>
            <a:ext cx="441325" cy="298450"/>
          </a:xfrm>
          <a:prstGeom prst="rect">
            <a:avLst/>
          </a:prstGeom>
          <a:noFill/>
          <a:ln w="9525">
            <a:noFill/>
            <a:miter lim="800000"/>
            <a:headEnd/>
            <a:tailEnd/>
          </a:ln>
        </p:spPr>
        <p:txBody>
          <a:bodyPr/>
          <a:lstStyle/>
          <a:p>
            <a:endParaRPr lang="es-SV">
              <a:solidFill>
                <a:srgbClr val="002060"/>
              </a:solidFill>
            </a:endParaRPr>
          </a:p>
        </p:txBody>
      </p:sp>
      <p:sp>
        <p:nvSpPr>
          <p:cNvPr id="16518" name="Rectangle 153"/>
          <p:cNvSpPr>
            <a:spLocks noChangeArrowheads="1"/>
          </p:cNvSpPr>
          <p:nvPr/>
        </p:nvSpPr>
        <p:spPr bwMode="auto">
          <a:xfrm>
            <a:off x="4962525"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120</a:t>
            </a:r>
            <a:endParaRPr lang="es-SV">
              <a:solidFill>
                <a:srgbClr val="002060"/>
              </a:solidFill>
              <a:cs typeface="Arial" charset="0"/>
            </a:endParaRPr>
          </a:p>
        </p:txBody>
      </p:sp>
      <p:sp>
        <p:nvSpPr>
          <p:cNvPr id="16519" name="Rectangle 154"/>
          <p:cNvSpPr>
            <a:spLocks noChangeArrowheads="1"/>
          </p:cNvSpPr>
          <p:nvPr/>
        </p:nvSpPr>
        <p:spPr bwMode="auto">
          <a:xfrm>
            <a:off x="4962525"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120</a:t>
            </a:r>
            <a:endParaRPr lang="es-SV">
              <a:solidFill>
                <a:srgbClr val="002060"/>
              </a:solidFill>
              <a:cs typeface="Arial" charset="0"/>
            </a:endParaRPr>
          </a:p>
        </p:txBody>
      </p:sp>
      <p:sp>
        <p:nvSpPr>
          <p:cNvPr id="16520" name="Rectangle 155"/>
          <p:cNvSpPr>
            <a:spLocks noChangeArrowheads="1"/>
          </p:cNvSpPr>
          <p:nvPr/>
        </p:nvSpPr>
        <p:spPr bwMode="auto">
          <a:xfrm>
            <a:off x="5283200" y="5788025"/>
            <a:ext cx="431800" cy="296863"/>
          </a:xfrm>
          <a:prstGeom prst="rect">
            <a:avLst/>
          </a:prstGeom>
          <a:noFill/>
          <a:ln w="9525">
            <a:noFill/>
            <a:miter lim="800000"/>
            <a:headEnd/>
            <a:tailEnd/>
          </a:ln>
        </p:spPr>
        <p:txBody>
          <a:bodyPr/>
          <a:lstStyle/>
          <a:p>
            <a:endParaRPr lang="es-SV">
              <a:solidFill>
                <a:srgbClr val="002060"/>
              </a:solidFill>
            </a:endParaRPr>
          </a:p>
        </p:txBody>
      </p:sp>
      <p:sp>
        <p:nvSpPr>
          <p:cNvPr id="16521" name="Rectangle 156"/>
          <p:cNvSpPr>
            <a:spLocks noChangeArrowheads="1"/>
          </p:cNvSpPr>
          <p:nvPr/>
        </p:nvSpPr>
        <p:spPr bwMode="auto">
          <a:xfrm>
            <a:off x="5383213"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100</a:t>
            </a:r>
            <a:endParaRPr lang="es-SV">
              <a:solidFill>
                <a:srgbClr val="002060"/>
              </a:solidFill>
              <a:cs typeface="Arial" charset="0"/>
            </a:endParaRPr>
          </a:p>
        </p:txBody>
      </p:sp>
      <p:sp>
        <p:nvSpPr>
          <p:cNvPr id="16522" name="Rectangle 157"/>
          <p:cNvSpPr>
            <a:spLocks noChangeArrowheads="1"/>
          </p:cNvSpPr>
          <p:nvPr/>
        </p:nvSpPr>
        <p:spPr bwMode="auto">
          <a:xfrm>
            <a:off x="5383213"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100</a:t>
            </a:r>
            <a:endParaRPr lang="es-SV">
              <a:solidFill>
                <a:srgbClr val="002060"/>
              </a:solidFill>
              <a:cs typeface="Arial" charset="0"/>
            </a:endParaRPr>
          </a:p>
        </p:txBody>
      </p:sp>
      <p:sp>
        <p:nvSpPr>
          <p:cNvPr id="16523" name="Rectangle 158"/>
          <p:cNvSpPr>
            <a:spLocks noChangeArrowheads="1"/>
          </p:cNvSpPr>
          <p:nvPr/>
        </p:nvSpPr>
        <p:spPr bwMode="auto">
          <a:xfrm>
            <a:off x="5754688" y="5776913"/>
            <a:ext cx="361950" cy="298450"/>
          </a:xfrm>
          <a:prstGeom prst="rect">
            <a:avLst/>
          </a:prstGeom>
          <a:noFill/>
          <a:ln w="9525">
            <a:noFill/>
            <a:miter lim="800000"/>
            <a:headEnd/>
            <a:tailEnd/>
          </a:ln>
        </p:spPr>
        <p:txBody>
          <a:bodyPr/>
          <a:lstStyle/>
          <a:p>
            <a:endParaRPr lang="es-SV">
              <a:solidFill>
                <a:srgbClr val="002060"/>
              </a:solidFill>
            </a:endParaRPr>
          </a:p>
        </p:txBody>
      </p:sp>
      <p:sp>
        <p:nvSpPr>
          <p:cNvPr id="16524" name="Rectangle 159"/>
          <p:cNvSpPr>
            <a:spLocks noChangeArrowheads="1"/>
          </p:cNvSpPr>
          <p:nvPr/>
        </p:nvSpPr>
        <p:spPr bwMode="auto">
          <a:xfrm>
            <a:off x="5854700"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80</a:t>
            </a:r>
            <a:endParaRPr lang="es-SV">
              <a:solidFill>
                <a:srgbClr val="002060"/>
              </a:solidFill>
              <a:cs typeface="Arial" charset="0"/>
            </a:endParaRPr>
          </a:p>
        </p:txBody>
      </p:sp>
      <p:sp>
        <p:nvSpPr>
          <p:cNvPr id="16525" name="Rectangle 160"/>
          <p:cNvSpPr>
            <a:spLocks noChangeArrowheads="1"/>
          </p:cNvSpPr>
          <p:nvPr/>
        </p:nvSpPr>
        <p:spPr bwMode="auto">
          <a:xfrm>
            <a:off x="5854700"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80</a:t>
            </a:r>
            <a:endParaRPr lang="es-SV">
              <a:solidFill>
                <a:srgbClr val="002060"/>
              </a:solidFill>
              <a:cs typeface="Arial" charset="0"/>
            </a:endParaRPr>
          </a:p>
        </p:txBody>
      </p:sp>
      <p:sp>
        <p:nvSpPr>
          <p:cNvPr id="16526" name="Rectangle 161"/>
          <p:cNvSpPr>
            <a:spLocks noChangeArrowheads="1"/>
          </p:cNvSpPr>
          <p:nvPr/>
        </p:nvSpPr>
        <p:spPr bwMode="auto">
          <a:xfrm>
            <a:off x="6176963" y="5788025"/>
            <a:ext cx="350837" cy="296863"/>
          </a:xfrm>
          <a:prstGeom prst="rect">
            <a:avLst/>
          </a:prstGeom>
          <a:noFill/>
          <a:ln w="9525">
            <a:noFill/>
            <a:miter lim="800000"/>
            <a:headEnd/>
            <a:tailEnd/>
          </a:ln>
        </p:spPr>
        <p:txBody>
          <a:bodyPr/>
          <a:lstStyle/>
          <a:p>
            <a:endParaRPr lang="es-SV">
              <a:solidFill>
                <a:srgbClr val="002060"/>
              </a:solidFill>
            </a:endParaRPr>
          </a:p>
        </p:txBody>
      </p:sp>
      <p:sp>
        <p:nvSpPr>
          <p:cNvPr id="16527" name="Rectangle 162"/>
          <p:cNvSpPr>
            <a:spLocks noChangeArrowheads="1"/>
          </p:cNvSpPr>
          <p:nvPr/>
        </p:nvSpPr>
        <p:spPr bwMode="auto">
          <a:xfrm>
            <a:off x="6267450"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60</a:t>
            </a:r>
            <a:endParaRPr lang="es-SV">
              <a:solidFill>
                <a:srgbClr val="002060"/>
              </a:solidFill>
              <a:cs typeface="Arial" charset="0"/>
            </a:endParaRPr>
          </a:p>
        </p:txBody>
      </p:sp>
      <p:sp>
        <p:nvSpPr>
          <p:cNvPr id="16528" name="Rectangle 163"/>
          <p:cNvSpPr>
            <a:spLocks noChangeArrowheads="1"/>
          </p:cNvSpPr>
          <p:nvPr/>
        </p:nvSpPr>
        <p:spPr bwMode="auto">
          <a:xfrm>
            <a:off x="6267450"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60</a:t>
            </a:r>
            <a:endParaRPr lang="es-SV">
              <a:solidFill>
                <a:srgbClr val="002060"/>
              </a:solidFill>
              <a:cs typeface="Arial" charset="0"/>
            </a:endParaRPr>
          </a:p>
        </p:txBody>
      </p:sp>
      <p:sp>
        <p:nvSpPr>
          <p:cNvPr id="16529" name="Rectangle 164"/>
          <p:cNvSpPr>
            <a:spLocks noChangeArrowheads="1"/>
          </p:cNvSpPr>
          <p:nvPr/>
        </p:nvSpPr>
        <p:spPr bwMode="auto">
          <a:xfrm>
            <a:off x="6608763" y="5788025"/>
            <a:ext cx="360362" cy="296863"/>
          </a:xfrm>
          <a:prstGeom prst="rect">
            <a:avLst/>
          </a:prstGeom>
          <a:noFill/>
          <a:ln w="9525">
            <a:noFill/>
            <a:miter lim="800000"/>
            <a:headEnd/>
            <a:tailEnd/>
          </a:ln>
        </p:spPr>
        <p:txBody>
          <a:bodyPr/>
          <a:lstStyle/>
          <a:p>
            <a:endParaRPr lang="es-SV">
              <a:solidFill>
                <a:srgbClr val="002060"/>
              </a:solidFill>
            </a:endParaRPr>
          </a:p>
        </p:txBody>
      </p:sp>
      <p:sp>
        <p:nvSpPr>
          <p:cNvPr id="16530" name="Rectangle 165"/>
          <p:cNvSpPr>
            <a:spLocks noChangeArrowheads="1"/>
          </p:cNvSpPr>
          <p:nvPr/>
        </p:nvSpPr>
        <p:spPr bwMode="auto">
          <a:xfrm>
            <a:off x="6708775"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40</a:t>
            </a:r>
            <a:endParaRPr lang="es-SV">
              <a:solidFill>
                <a:srgbClr val="002060"/>
              </a:solidFill>
              <a:cs typeface="Arial" charset="0"/>
            </a:endParaRPr>
          </a:p>
        </p:txBody>
      </p:sp>
      <p:sp>
        <p:nvSpPr>
          <p:cNvPr id="16531" name="Rectangle 166"/>
          <p:cNvSpPr>
            <a:spLocks noChangeArrowheads="1"/>
          </p:cNvSpPr>
          <p:nvPr/>
        </p:nvSpPr>
        <p:spPr bwMode="auto">
          <a:xfrm>
            <a:off x="6708775"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40</a:t>
            </a:r>
            <a:endParaRPr lang="es-SV">
              <a:solidFill>
                <a:srgbClr val="002060"/>
              </a:solidFill>
              <a:cs typeface="Arial" charset="0"/>
            </a:endParaRPr>
          </a:p>
        </p:txBody>
      </p:sp>
      <p:sp>
        <p:nvSpPr>
          <p:cNvPr id="16532" name="Rectangle 167"/>
          <p:cNvSpPr>
            <a:spLocks noChangeArrowheads="1"/>
          </p:cNvSpPr>
          <p:nvPr/>
        </p:nvSpPr>
        <p:spPr bwMode="auto">
          <a:xfrm>
            <a:off x="7059613" y="5788025"/>
            <a:ext cx="350837" cy="296863"/>
          </a:xfrm>
          <a:prstGeom prst="rect">
            <a:avLst/>
          </a:prstGeom>
          <a:noFill/>
          <a:ln w="9525">
            <a:noFill/>
            <a:miter lim="800000"/>
            <a:headEnd/>
            <a:tailEnd/>
          </a:ln>
        </p:spPr>
        <p:txBody>
          <a:bodyPr/>
          <a:lstStyle/>
          <a:p>
            <a:endParaRPr lang="es-SV">
              <a:solidFill>
                <a:srgbClr val="002060"/>
              </a:solidFill>
            </a:endParaRPr>
          </a:p>
        </p:txBody>
      </p:sp>
      <p:sp>
        <p:nvSpPr>
          <p:cNvPr id="16533" name="Rectangle 168"/>
          <p:cNvSpPr>
            <a:spLocks noChangeArrowheads="1"/>
          </p:cNvSpPr>
          <p:nvPr/>
        </p:nvSpPr>
        <p:spPr bwMode="auto">
          <a:xfrm>
            <a:off x="7159625"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a:t>
            </a:r>
            <a:endParaRPr lang="es-SV">
              <a:solidFill>
                <a:srgbClr val="002060"/>
              </a:solidFill>
              <a:cs typeface="Arial" charset="0"/>
            </a:endParaRPr>
          </a:p>
        </p:txBody>
      </p:sp>
      <p:sp>
        <p:nvSpPr>
          <p:cNvPr id="16534" name="Rectangle 169"/>
          <p:cNvSpPr>
            <a:spLocks noChangeArrowheads="1"/>
          </p:cNvSpPr>
          <p:nvPr/>
        </p:nvSpPr>
        <p:spPr bwMode="auto">
          <a:xfrm>
            <a:off x="7159625" y="5848350"/>
            <a:ext cx="166712"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a:t>
            </a:r>
            <a:endParaRPr lang="es-SV">
              <a:solidFill>
                <a:srgbClr val="002060"/>
              </a:solidFill>
              <a:cs typeface="Arial" charset="0"/>
            </a:endParaRPr>
          </a:p>
        </p:txBody>
      </p:sp>
      <p:sp>
        <p:nvSpPr>
          <p:cNvPr id="16535" name="Rectangle 170"/>
          <p:cNvSpPr>
            <a:spLocks noChangeArrowheads="1"/>
          </p:cNvSpPr>
          <p:nvPr/>
        </p:nvSpPr>
        <p:spPr bwMode="auto">
          <a:xfrm>
            <a:off x="3998913" y="5788025"/>
            <a:ext cx="441325" cy="296863"/>
          </a:xfrm>
          <a:prstGeom prst="rect">
            <a:avLst/>
          </a:prstGeom>
          <a:noFill/>
          <a:ln w="9525">
            <a:noFill/>
            <a:miter lim="800000"/>
            <a:headEnd/>
            <a:tailEnd/>
          </a:ln>
        </p:spPr>
        <p:txBody>
          <a:bodyPr/>
          <a:lstStyle/>
          <a:p>
            <a:endParaRPr lang="es-SV">
              <a:solidFill>
                <a:srgbClr val="002060"/>
              </a:solidFill>
            </a:endParaRPr>
          </a:p>
        </p:txBody>
      </p:sp>
      <p:sp>
        <p:nvSpPr>
          <p:cNvPr id="16536" name="Rectangle 171"/>
          <p:cNvSpPr>
            <a:spLocks noChangeArrowheads="1"/>
          </p:cNvSpPr>
          <p:nvPr/>
        </p:nvSpPr>
        <p:spPr bwMode="auto">
          <a:xfrm>
            <a:off x="4098925"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160</a:t>
            </a:r>
            <a:endParaRPr lang="es-SV">
              <a:solidFill>
                <a:srgbClr val="002060"/>
              </a:solidFill>
              <a:cs typeface="Arial" charset="0"/>
            </a:endParaRPr>
          </a:p>
        </p:txBody>
      </p:sp>
      <p:sp>
        <p:nvSpPr>
          <p:cNvPr id="16537" name="Rectangle 172"/>
          <p:cNvSpPr>
            <a:spLocks noChangeArrowheads="1"/>
          </p:cNvSpPr>
          <p:nvPr/>
        </p:nvSpPr>
        <p:spPr bwMode="auto">
          <a:xfrm>
            <a:off x="4098925"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160</a:t>
            </a:r>
            <a:endParaRPr lang="es-SV">
              <a:solidFill>
                <a:srgbClr val="002060"/>
              </a:solidFill>
              <a:cs typeface="Arial" charset="0"/>
            </a:endParaRPr>
          </a:p>
        </p:txBody>
      </p:sp>
      <p:sp>
        <p:nvSpPr>
          <p:cNvPr id="16538" name="Rectangle 173"/>
          <p:cNvSpPr>
            <a:spLocks noChangeArrowheads="1"/>
          </p:cNvSpPr>
          <p:nvPr/>
        </p:nvSpPr>
        <p:spPr bwMode="auto">
          <a:xfrm>
            <a:off x="3597275" y="5788025"/>
            <a:ext cx="431800" cy="296863"/>
          </a:xfrm>
          <a:prstGeom prst="rect">
            <a:avLst/>
          </a:prstGeom>
          <a:noFill/>
          <a:ln w="9525">
            <a:noFill/>
            <a:miter lim="800000"/>
            <a:headEnd/>
            <a:tailEnd/>
          </a:ln>
        </p:spPr>
        <p:txBody>
          <a:bodyPr/>
          <a:lstStyle/>
          <a:p>
            <a:endParaRPr lang="es-SV">
              <a:solidFill>
                <a:srgbClr val="002060"/>
              </a:solidFill>
            </a:endParaRPr>
          </a:p>
        </p:txBody>
      </p:sp>
      <p:sp>
        <p:nvSpPr>
          <p:cNvPr id="16539" name="Rectangle 174"/>
          <p:cNvSpPr>
            <a:spLocks noChangeArrowheads="1"/>
          </p:cNvSpPr>
          <p:nvPr/>
        </p:nvSpPr>
        <p:spPr bwMode="auto">
          <a:xfrm>
            <a:off x="3697288"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180</a:t>
            </a:r>
            <a:endParaRPr lang="es-SV">
              <a:solidFill>
                <a:srgbClr val="002060"/>
              </a:solidFill>
              <a:cs typeface="Arial" charset="0"/>
            </a:endParaRPr>
          </a:p>
        </p:txBody>
      </p:sp>
      <p:sp>
        <p:nvSpPr>
          <p:cNvPr id="16540" name="Rectangle 175"/>
          <p:cNvSpPr>
            <a:spLocks noChangeArrowheads="1"/>
          </p:cNvSpPr>
          <p:nvPr/>
        </p:nvSpPr>
        <p:spPr bwMode="auto">
          <a:xfrm>
            <a:off x="3697288"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180</a:t>
            </a:r>
            <a:endParaRPr lang="es-SV">
              <a:solidFill>
                <a:srgbClr val="002060"/>
              </a:solidFill>
              <a:cs typeface="Arial" charset="0"/>
            </a:endParaRPr>
          </a:p>
        </p:txBody>
      </p:sp>
      <p:sp>
        <p:nvSpPr>
          <p:cNvPr id="16541" name="Rectangle 176"/>
          <p:cNvSpPr>
            <a:spLocks noChangeArrowheads="1"/>
          </p:cNvSpPr>
          <p:nvPr/>
        </p:nvSpPr>
        <p:spPr bwMode="auto">
          <a:xfrm>
            <a:off x="3146425" y="5788025"/>
            <a:ext cx="441325" cy="296863"/>
          </a:xfrm>
          <a:prstGeom prst="rect">
            <a:avLst/>
          </a:prstGeom>
          <a:noFill/>
          <a:ln w="9525">
            <a:noFill/>
            <a:miter lim="800000"/>
            <a:headEnd/>
            <a:tailEnd/>
          </a:ln>
        </p:spPr>
        <p:txBody>
          <a:bodyPr/>
          <a:lstStyle/>
          <a:p>
            <a:endParaRPr lang="es-SV">
              <a:solidFill>
                <a:srgbClr val="002060"/>
              </a:solidFill>
            </a:endParaRPr>
          </a:p>
        </p:txBody>
      </p:sp>
      <p:sp>
        <p:nvSpPr>
          <p:cNvPr id="16542" name="Rectangle 177"/>
          <p:cNvSpPr>
            <a:spLocks noChangeArrowheads="1"/>
          </p:cNvSpPr>
          <p:nvPr/>
        </p:nvSpPr>
        <p:spPr bwMode="auto">
          <a:xfrm>
            <a:off x="3246438"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200</a:t>
            </a:r>
            <a:endParaRPr lang="es-SV">
              <a:solidFill>
                <a:srgbClr val="002060"/>
              </a:solidFill>
              <a:cs typeface="Arial" charset="0"/>
            </a:endParaRPr>
          </a:p>
        </p:txBody>
      </p:sp>
      <p:sp>
        <p:nvSpPr>
          <p:cNvPr id="16543" name="Rectangle 178"/>
          <p:cNvSpPr>
            <a:spLocks noChangeArrowheads="1"/>
          </p:cNvSpPr>
          <p:nvPr/>
        </p:nvSpPr>
        <p:spPr bwMode="auto">
          <a:xfrm>
            <a:off x="3246438"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200</a:t>
            </a:r>
            <a:endParaRPr lang="es-SV">
              <a:solidFill>
                <a:srgbClr val="002060"/>
              </a:solidFill>
              <a:cs typeface="Arial" charset="0"/>
            </a:endParaRPr>
          </a:p>
        </p:txBody>
      </p:sp>
      <p:sp>
        <p:nvSpPr>
          <p:cNvPr id="16544" name="Rectangle 179"/>
          <p:cNvSpPr>
            <a:spLocks noChangeArrowheads="1"/>
          </p:cNvSpPr>
          <p:nvPr/>
        </p:nvSpPr>
        <p:spPr bwMode="auto">
          <a:xfrm>
            <a:off x="2724150" y="5788025"/>
            <a:ext cx="431800" cy="296863"/>
          </a:xfrm>
          <a:prstGeom prst="rect">
            <a:avLst/>
          </a:prstGeom>
          <a:noFill/>
          <a:ln w="9525">
            <a:noFill/>
            <a:miter lim="800000"/>
            <a:headEnd/>
            <a:tailEnd/>
          </a:ln>
        </p:spPr>
        <p:txBody>
          <a:bodyPr/>
          <a:lstStyle/>
          <a:p>
            <a:endParaRPr lang="es-SV">
              <a:solidFill>
                <a:srgbClr val="002060"/>
              </a:solidFill>
            </a:endParaRPr>
          </a:p>
        </p:txBody>
      </p:sp>
      <p:sp>
        <p:nvSpPr>
          <p:cNvPr id="16545" name="Rectangle 180"/>
          <p:cNvSpPr>
            <a:spLocks noChangeArrowheads="1"/>
          </p:cNvSpPr>
          <p:nvPr/>
        </p:nvSpPr>
        <p:spPr bwMode="auto">
          <a:xfrm>
            <a:off x="2825750"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220</a:t>
            </a:r>
            <a:endParaRPr lang="es-SV">
              <a:solidFill>
                <a:srgbClr val="002060"/>
              </a:solidFill>
              <a:cs typeface="Arial" charset="0"/>
            </a:endParaRPr>
          </a:p>
        </p:txBody>
      </p:sp>
      <p:sp>
        <p:nvSpPr>
          <p:cNvPr id="16546" name="Rectangle 181"/>
          <p:cNvSpPr>
            <a:spLocks noChangeArrowheads="1"/>
          </p:cNvSpPr>
          <p:nvPr/>
        </p:nvSpPr>
        <p:spPr bwMode="auto">
          <a:xfrm>
            <a:off x="2825750"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220</a:t>
            </a:r>
            <a:endParaRPr lang="es-SV">
              <a:solidFill>
                <a:srgbClr val="002060"/>
              </a:solidFill>
              <a:cs typeface="Arial" charset="0"/>
            </a:endParaRPr>
          </a:p>
        </p:txBody>
      </p:sp>
      <p:sp>
        <p:nvSpPr>
          <p:cNvPr id="16547" name="Rectangle 182"/>
          <p:cNvSpPr>
            <a:spLocks noChangeArrowheads="1"/>
          </p:cNvSpPr>
          <p:nvPr/>
        </p:nvSpPr>
        <p:spPr bwMode="auto">
          <a:xfrm>
            <a:off x="2293938" y="5788025"/>
            <a:ext cx="430212" cy="296863"/>
          </a:xfrm>
          <a:prstGeom prst="rect">
            <a:avLst/>
          </a:prstGeom>
          <a:noFill/>
          <a:ln w="9525">
            <a:noFill/>
            <a:miter lim="800000"/>
            <a:headEnd/>
            <a:tailEnd/>
          </a:ln>
        </p:spPr>
        <p:txBody>
          <a:bodyPr/>
          <a:lstStyle/>
          <a:p>
            <a:endParaRPr lang="es-SV">
              <a:solidFill>
                <a:srgbClr val="002060"/>
              </a:solidFill>
            </a:endParaRPr>
          </a:p>
        </p:txBody>
      </p:sp>
      <p:sp>
        <p:nvSpPr>
          <p:cNvPr id="16548" name="Rectangle 183"/>
          <p:cNvSpPr>
            <a:spLocks noChangeArrowheads="1"/>
          </p:cNvSpPr>
          <p:nvPr/>
        </p:nvSpPr>
        <p:spPr bwMode="auto">
          <a:xfrm>
            <a:off x="2393950"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240</a:t>
            </a:r>
            <a:endParaRPr lang="es-SV">
              <a:solidFill>
                <a:srgbClr val="002060"/>
              </a:solidFill>
              <a:cs typeface="Arial" charset="0"/>
            </a:endParaRPr>
          </a:p>
        </p:txBody>
      </p:sp>
      <p:sp>
        <p:nvSpPr>
          <p:cNvPr id="16549" name="Rectangle 184"/>
          <p:cNvSpPr>
            <a:spLocks noChangeArrowheads="1"/>
          </p:cNvSpPr>
          <p:nvPr/>
        </p:nvSpPr>
        <p:spPr bwMode="auto">
          <a:xfrm>
            <a:off x="2393950" y="5848350"/>
            <a:ext cx="250068"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240</a:t>
            </a:r>
            <a:endParaRPr lang="es-SV">
              <a:solidFill>
                <a:srgbClr val="002060"/>
              </a:solidFill>
              <a:cs typeface="Arial" charset="0"/>
            </a:endParaRPr>
          </a:p>
        </p:txBody>
      </p:sp>
      <p:sp>
        <p:nvSpPr>
          <p:cNvPr id="16550" name="Rectangle 185"/>
          <p:cNvSpPr>
            <a:spLocks noChangeArrowheads="1"/>
          </p:cNvSpPr>
          <p:nvPr/>
        </p:nvSpPr>
        <p:spPr bwMode="auto">
          <a:xfrm>
            <a:off x="1952625" y="5788025"/>
            <a:ext cx="269875" cy="296863"/>
          </a:xfrm>
          <a:prstGeom prst="rect">
            <a:avLst/>
          </a:prstGeom>
          <a:noFill/>
          <a:ln w="9525">
            <a:noFill/>
            <a:miter lim="800000"/>
            <a:headEnd/>
            <a:tailEnd/>
          </a:ln>
        </p:spPr>
        <p:txBody>
          <a:bodyPr/>
          <a:lstStyle/>
          <a:p>
            <a:endParaRPr lang="es-SV">
              <a:solidFill>
                <a:srgbClr val="002060"/>
              </a:solidFill>
            </a:endParaRPr>
          </a:p>
        </p:txBody>
      </p:sp>
      <p:sp>
        <p:nvSpPr>
          <p:cNvPr id="16551" name="Rectangle 186"/>
          <p:cNvSpPr>
            <a:spLocks noChangeArrowheads="1"/>
          </p:cNvSpPr>
          <p:nvPr/>
        </p:nvSpPr>
        <p:spPr bwMode="auto">
          <a:xfrm>
            <a:off x="2052638" y="5848350"/>
            <a:ext cx="83356"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0</a:t>
            </a:r>
            <a:endParaRPr lang="es-SV">
              <a:solidFill>
                <a:srgbClr val="002060"/>
              </a:solidFill>
              <a:cs typeface="Arial" charset="0"/>
            </a:endParaRPr>
          </a:p>
        </p:txBody>
      </p:sp>
      <p:sp>
        <p:nvSpPr>
          <p:cNvPr id="16552" name="Rectangle 187"/>
          <p:cNvSpPr>
            <a:spLocks noChangeArrowheads="1"/>
          </p:cNvSpPr>
          <p:nvPr/>
        </p:nvSpPr>
        <p:spPr bwMode="auto">
          <a:xfrm>
            <a:off x="2052638" y="5848350"/>
            <a:ext cx="83356" cy="200055"/>
          </a:xfrm>
          <a:prstGeom prst="rect">
            <a:avLst/>
          </a:prstGeom>
          <a:noFill/>
          <a:ln w="9525">
            <a:noFill/>
            <a:miter lim="800000"/>
            <a:headEnd/>
            <a:tailEnd/>
          </a:ln>
        </p:spPr>
        <p:txBody>
          <a:bodyPr wrap="none" lIns="0" tIns="0" rIns="0" bIns="0">
            <a:spAutoFit/>
          </a:bodyPr>
          <a:lstStyle/>
          <a:p>
            <a:pPr defTabSz="914400"/>
            <a:r>
              <a:rPr lang="es-SV" sz="1300">
                <a:solidFill>
                  <a:srgbClr val="002060"/>
                </a:solidFill>
                <a:latin typeface="Times New Roman" pitchFamily="18" charset="0"/>
                <a:cs typeface="Arial" charset="0"/>
              </a:rPr>
              <a:t>0</a:t>
            </a:r>
            <a:endParaRPr lang="es-SV">
              <a:solidFill>
                <a:srgbClr val="002060"/>
              </a:solidFill>
              <a:cs typeface="Arial" charset="0"/>
            </a:endParaRPr>
          </a:p>
        </p:txBody>
      </p:sp>
      <p:sp>
        <p:nvSpPr>
          <p:cNvPr id="16553" name="Rectangle 188"/>
          <p:cNvSpPr>
            <a:spLocks noChangeArrowheads="1"/>
          </p:cNvSpPr>
          <p:nvPr/>
        </p:nvSpPr>
        <p:spPr bwMode="auto">
          <a:xfrm>
            <a:off x="7962900" y="5129213"/>
            <a:ext cx="982663" cy="493712"/>
          </a:xfrm>
          <a:prstGeom prst="rect">
            <a:avLst/>
          </a:prstGeom>
          <a:noFill/>
          <a:ln w="9525">
            <a:noFill/>
            <a:miter lim="800000"/>
            <a:headEnd/>
            <a:tailEnd/>
          </a:ln>
        </p:spPr>
        <p:txBody>
          <a:bodyPr/>
          <a:lstStyle/>
          <a:p>
            <a:endParaRPr lang="es-SV">
              <a:solidFill>
                <a:srgbClr val="002060"/>
              </a:solidFill>
            </a:endParaRPr>
          </a:p>
        </p:txBody>
      </p:sp>
      <p:sp>
        <p:nvSpPr>
          <p:cNvPr id="16554" name="Rectangle 189"/>
          <p:cNvSpPr>
            <a:spLocks noChangeArrowheads="1"/>
          </p:cNvSpPr>
          <p:nvPr/>
        </p:nvSpPr>
        <p:spPr bwMode="auto">
          <a:xfrm>
            <a:off x="8388350" y="5456238"/>
            <a:ext cx="597921" cy="153888"/>
          </a:xfrm>
          <a:prstGeom prst="rect">
            <a:avLst/>
          </a:prstGeom>
          <a:noFill/>
          <a:ln w="9525">
            <a:noFill/>
            <a:miter lim="800000"/>
            <a:headEnd/>
            <a:tailEnd/>
          </a:ln>
        </p:spPr>
        <p:txBody>
          <a:bodyPr wrap="none" lIns="0" tIns="0" rIns="0" bIns="0">
            <a:spAutoFit/>
          </a:bodyPr>
          <a:lstStyle/>
          <a:p>
            <a:pPr defTabSz="914400"/>
            <a:r>
              <a:rPr lang="es-SV" sz="1000" b="1" dirty="0" smtClean="0">
                <a:solidFill>
                  <a:srgbClr val="002060"/>
                </a:solidFill>
                <a:cs typeface="Arial" charset="0"/>
              </a:rPr>
              <a:t>OCÉANO </a:t>
            </a:r>
            <a:endParaRPr lang="es-SV" sz="1000" dirty="0">
              <a:solidFill>
                <a:srgbClr val="002060"/>
              </a:solidFill>
              <a:cs typeface="Arial" charset="0"/>
            </a:endParaRPr>
          </a:p>
        </p:txBody>
      </p:sp>
      <p:sp>
        <p:nvSpPr>
          <p:cNvPr id="16555" name="Rectangle 190"/>
          <p:cNvSpPr>
            <a:spLocks noChangeArrowheads="1"/>
          </p:cNvSpPr>
          <p:nvPr/>
        </p:nvSpPr>
        <p:spPr bwMode="auto">
          <a:xfrm>
            <a:off x="8388350" y="5651500"/>
            <a:ext cx="612347" cy="153888"/>
          </a:xfrm>
          <a:prstGeom prst="rect">
            <a:avLst/>
          </a:prstGeom>
          <a:noFill/>
          <a:ln w="9525">
            <a:noFill/>
            <a:miter lim="800000"/>
            <a:headEnd/>
            <a:tailEnd/>
          </a:ln>
        </p:spPr>
        <p:txBody>
          <a:bodyPr wrap="none" lIns="0" tIns="0" rIns="0" bIns="0">
            <a:spAutoFit/>
          </a:bodyPr>
          <a:lstStyle/>
          <a:p>
            <a:pPr defTabSz="914400"/>
            <a:r>
              <a:rPr lang="es-SV" sz="1000" b="1" dirty="0" smtClean="0">
                <a:solidFill>
                  <a:srgbClr val="002060"/>
                </a:solidFill>
                <a:cs typeface="Arial" charset="0"/>
              </a:rPr>
              <a:t>PACÍFICO</a:t>
            </a:r>
            <a:endParaRPr lang="es-SV" sz="1000" dirty="0">
              <a:solidFill>
                <a:srgbClr val="002060"/>
              </a:solidFill>
              <a:cs typeface="Arial" charset="0"/>
            </a:endParaRPr>
          </a:p>
        </p:txBody>
      </p:sp>
      <p:sp>
        <p:nvSpPr>
          <p:cNvPr id="16556" name="Line 191"/>
          <p:cNvSpPr>
            <a:spLocks noChangeShapeType="1"/>
          </p:cNvSpPr>
          <p:nvPr/>
        </p:nvSpPr>
        <p:spPr bwMode="auto">
          <a:xfrm>
            <a:off x="2112963" y="5767388"/>
            <a:ext cx="471487" cy="0"/>
          </a:xfrm>
          <a:prstGeom prst="line">
            <a:avLst/>
          </a:prstGeom>
          <a:noFill/>
          <a:ln w="0">
            <a:solidFill>
              <a:srgbClr val="808080"/>
            </a:solidFill>
            <a:round/>
            <a:headEnd/>
            <a:tailEnd/>
          </a:ln>
        </p:spPr>
        <p:txBody>
          <a:bodyPr/>
          <a:lstStyle/>
          <a:p>
            <a:endParaRPr lang="en-US">
              <a:solidFill>
                <a:srgbClr val="002060"/>
              </a:solidFill>
            </a:endParaRPr>
          </a:p>
        </p:txBody>
      </p:sp>
      <p:sp>
        <p:nvSpPr>
          <p:cNvPr id="16557" name="Rectangle 193"/>
          <p:cNvSpPr>
            <a:spLocks noChangeArrowheads="1"/>
          </p:cNvSpPr>
          <p:nvPr/>
        </p:nvSpPr>
        <p:spPr bwMode="auto">
          <a:xfrm>
            <a:off x="768350" y="1657350"/>
            <a:ext cx="1254125" cy="298450"/>
          </a:xfrm>
          <a:prstGeom prst="rect">
            <a:avLst/>
          </a:prstGeom>
          <a:noFill/>
          <a:ln w="9525">
            <a:noFill/>
            <a:miter lim="800000"/>
            <a:headEnd/>
            <a:tailEnd/>
          </a:ln>
        </p:spPr>
        <p:txBody>
          <a:bodyPr/>
          <a:lstStyle/>
          <a:p>
            <a:endParaRPr lang="es-SV">
              <a:solidFill>
                <a:srgbClr val="002060"/>
              </a:solidFill>
            </a:endParaRPr>
          </a:p>
        </p:txBody>
      </p:sp>
      <p:sp>
        <p:nvSpPr>
          <p:cNvPr id="16558" name="Rectangle 195"/>
          <p:cNvSpPr>
            <a:spLocks noChangeArrowheads="1"/>
          </p:cNvSpPr>
          <p:nvPr/>
        </p:nvSpPr>
        <p:spPr bwMode="auto">
          <a:xfrm>
            <a:off x="1801813" y="1770063"/>
            <a:ext cx="1644650" cy="420687"/>
          </a:xfrm>
          <a:prstGeom prst="rect">
            <a:avLst/>
          </a:prstGeom>
          <a:noFill/>
          <a:ln w="9525">
            <a:noFill/>
            <a:miter lim="800000"/>
            <a:headEnd/>
            <a:tailEnd/>
          </a:ln>
        </p:spPr>
        <p:txBody>
          <a:bodyPr/>
          <a:lstStyle/>
          <a:p>
            <a:endParaRPr lang="es-SV">
              <a:solidFill>
                <a:srgbClr val="002060"/>
              </a:solidFill>
            </a:endParaRPr>
          </a:p>
        </p:txBody>
      </p:sp>
      <p:sp>
        <p:nvSpPr>
          <p:cNvPr id="16559" name="Rectangle 198"/>
          <p:cNvSpPr>
            <a:spLocks noChangeArrowheads="1"/>
          </p:cNvSpPr>
          <p:nvPr/>
        </p:nvSpPr>
        <p:spPr bwMode="auto">
          <a:xfrm>
            <a:off x="1901825" y="1985963"/>
            <a:ext cx="153888" cy="169277"/>
          </a:xfrm>
          <a:prstGeom prst="rect">
            <a:avLst/>
          </a:prstGeom>
          <a:noFill/>
          <a:ln w="9525">
            <a:noFill/>
            <a:miter lim="800000"/>
            <a:headEnd/>
            <a:tailEnd/>
          </a:ln>
        </p:spPr>
        <p:txBody>
          <a:bodyPr wrap="none" lIns="0" tIns="0" rIns="0" bIns="0">
            <a:spAutoFit/>
          </a:bodyPr>
          <a:lstStyle/>
          <a:p>
            <a:pPr defTabSz="914400"/>
            <a:r>
              <a:rPr lang="es-SV" sz="1100" b="1">
                <a:solidFill>
                  <a:srgbClr val="002060"/>
                </a:solidFill>
                <a:cs typeface="Arial" charset="0"/>
              </a:rPr>
              <a:t>    </a:t>
            </a:r>
            <a:endParaRPr lang="es-SV">
              <a:solidFill>
                <a:srgbClr val="002060"/>
              </a:solidFill>
              <a:cs typeface="Arial" charset="0"/>
            </a:endParaRPr>
          </a:p>
        </p:txBody>
      </p:sp>
      <p:sp>
        <p:nvSpPr>
          <p:cNvPr id="16560" name="Line 202"/>
          <p:cNvSpPr>
            <a:spLocks noChangeShapeType="1"/>
          </p:cNvSpPr>
          <p:nvPr/>
        </p:nvSpPr>
        <p:spPr bwMode="auto">
          <a:xfrm>
            <a:off x="4300538" y="3300413"/>
            <a:ext cx="30162" cy="904875"/>
          </a:xfrm>
          <a:prstGeom prst="line">
            <a:avLst/>
          </a:prstGeom>
          <a:noFill/>
          <a:ln w="0">
            <a:solidFill>
              <a:srgbClr val="808080"/>
            </a:solidFill>
            <a:round/>
            <a:headEnd/>
            <a:tailEnd/>
          </a:ln>
        </p:spPr>
        <p:txBody>
          <a:bodyPr/>
          <a:lstStyle/>
          <a:p>
            <a:endParaRPr lang="en-US">
              <a:solidFill>
                <a:srgbClr val="002060"/>
              </a:solidFill>
            </a:endParaRPr>
          </a:p>
        </p:txBody>
      </p:sp>
      <p:sp>
        <p:nvSpPr>
          <p:cNvPr id="16561" name="Line 203"/>
          <p:cNvSpPr>
            <a:spLocks noChangeShapeType="1"/>
          </p:cNvSpPr>
          <p:nvPr/>
        </p:nvSpPr>
        <p:spPr bwMode="auto">
          <a:xfrm>
            <a:off x="4229100" y="3300413"/>
            <a:ext cx="60325" cy="0"/>
          </a:xfrm>
          <a:prstGeom prst="line">
            <a:avLst/>
          </a:prstGeom>
          <a:noFill/>
          <a:ln w="0">
            <a:solidFill>
              <a:srgbClr val="808080"/>
            </a:solidFill>
            <a:round/>
            <a:headEnd/>
            <a:tailEnd/>
          </a:ln>
        </p:spPr>
        <p:txBody>
          <a:bodyPr/>
          <a:lstStyle/>
          <a:p>
            <a:endParaRPr lang="en-US">
              <a:solidFill>
                <a:srgbClr val="002060"/>
              </a:solidFill>
            </a:endParaRPr>
          </a:p>
        </p:txBody>
      </p:sp>
      <p:sp>
        <p:nvSpPr>
          <p:cNvPr id="16562" name="Rectangle 207"/>
          <p:cNvSpPr>
            <a:spLocks noChangeArrowheads="1"/>
          </p:cNvSpPr>
          <p:nvPr/>
        </p:nvSpPr>
        <p:spPr bwMode="auto">
          <a:xfrm>
            <a:off x="2865438" y="2849563"/>
            <a:ext cx="2036762" cy="296862"/>
          </a:xfrm>
          <a:prstGeom prst="rect">
            <a:avLst/>
          </a:prstGeom>
          <a:noFill/>
          <a:ln w="9525">
            <a:noFill/>
            <a:miter lim="800000"/>
            <a:headEnd/>
            <a:tailEnd/>
          </a:ln>
        </p:spPr>
        <p:txBody>
          <a:bodyPr/>
          <a:lstStyle/>
          <a:p>
            <a:endParaRPr lang="es-SV">
              <a:solidFill>
                <a:srgbClr val="002060"/>
              </a:solidFill>
            </a:endParaRPr>
          </a:p>
        </p:txBody>
      </p:sp>
      <p:sp>
        <p:nvSpPr>
          <p:cNvPr id="16563" name="Rectangle 209"/>
          <p:cNvSpPr>
            <a:spLocks noChangeArrowheads="1"/>
          </p:cNvSpPr>
          <p:nvPr/>
        </p:nvSpPr>
        <p:spPr bwMode="auto">
          <a:xfrm>
            <a:off x="3116263" y="3074988"/>
            <a:ext cx="2719387" cy="266700"/>
          </a:xfrm>
          <a:prstGeom prst="rect">
            <a:avLst/>
          </a:prstGeom>
          <a:noFill/>
          <a:ln w="9525">
            <a:noFill/>
            <a:miter lim="800000"/>
            <a:headEnd/>
            <a:tailEnd/>
          </a:ln>
        </p:spPr>
        <p:txBody>
          <a:bodyPr/>
          <a:lstStyle/>
          <a:p>
            <a:endParaRPr lang="es-SV">
              <a:solidFill>
                <a:srgbClr val="002060"/>
              </a:solidFill>
            </a:endParaRPr>
          </a:p>
        </p:txBody>
      </p:sp>
      <p:grpSp>
        <p:nvGrpSpPr>
          <p:cNvPr id="2" name="70895 Grupo"/>
          <p:cNvGrpSpPr>
            <a:grpSpLocks/>
          </p:cNvGrpSpPr>
          <p:nvPr/>
        </p:nvGrpSpPr>
        <p:grpSpPr bwMode="auto">
          <a:xfrm>
            <a:off x="2555875" y="2668588"/>
            <a:ext cx="2198907" cy="1468437"/>
            <a:chOff x="2555876" y="2668270"/>
            <a:chExt cx="2199805" cy="1469202"/>
          </a:xfrm>
        </p:grpSpPr>
        <p:sp>
          <p:nvSpPr>
            <p:cNvPr id="16650" name="Rectangle 208"/>
            <p:cNvSpPr>
              <a:spLocks noChangeArrowheads="1"/>
            </p:cNvSpPr>
            <p:nvPr/>
          </p:nvSpPr>
          <p:spPr bwMode="auto">
            <a:xfrm>
              <a:off x="2555876" y="2668270"/>
              <a:ext cx="1725535" cy="184762"/>
            </a:xfrm>
            <a:prstGeom prst="rect">
              <a:avLst/>
            </a:prstGeom>
            <a:noFill/>
            <a:ln w="9525">
              <a:noFill/>
              <a:miter lim="800000"/>
              <a:headEnd/>
              <a:tailEnd/>
            </a:ln>
          </p:spPr>
          <p:txBody>
            <a:bodyPr wrap="none" lIns="0" tIns="0" rIns="0" bIns="0">
              <a:spAutoFit/>
            </a:bodyPr>
            <a:lstStyle/>
            <a:p>
              <a:pPr defTabSz="914400"/>
              <a:r>
                <a:rPr lang="es-SV" sz="1200" b="1" dirty="0">
                  <a:solidFill>
                    <a:srgbClr val="002060"/>
                  </a:solidFill>
                  <a:cs typeface="Arial" charset="0"/>
                </a:rPr>
                <a:t>C.H. </a:t>
              </a:r>
              <a:r>
                <a:rPr lang="es-SV" sz="1200" b="1" dirty="0" smtClean="0">
                  <a:solidFill>
                    <a:srgbClr val="002060"/>
                  </a:solidFill>
                  <a:cs typeface="Arial" charset="0"/>
                </a:rPr>
                <a:t>CERRÓN </a:t>
              </a:r>
              <a:r>
                <a:rPr lang="es-SV" sz="1200" b="1" dirty="0">
                  <a:solidFill>
                    <a:srgbClr val="002060"/>
                  </a:solidFill>
                  <a:cs typeface="Arial" charset="0"/>
                </a:rPr>
                <a:t>GRANDE</a:t>
              </a:r>
              <a:endParaRPr lang="es-SV" sz="1200" dirty="0">
                <a:solidFill>
                  <a:srgbClr val="002060"/>
                </a:solidFill>
                <a:cs typeface="Arial" charset="0"/>
              </a:endParaRPr>
            </a:p>
          </p:txBody>
        </p:sp>
        <p:sp>
          <p:nvSpPr>
            <p:cNvPr id="16651" name="Rectangle 210"/>
            <p:cNvSpPr>
              <a:spLocks noChangeArrowheads="1"/>
            </p:cNvSpPr>
            <p:nvPr/>
          </p:nvSpPr>
          <p:spPr bwMode="auto">
            <a:xfrm>
              <a:off x="2699792" y="2852936"/>
              <a:ext cx="1687047" cy="169365"/>
            </a:xfrm>
            <a:prstGeom prst="rect">
              <a:avLst/>
            </a:prstGeom>
            <a:noFill/>
            <a:ln w="9525">
              <a:noFill/>
              <a:miter lim="800000"/>
              <a:headEnd/>
              <a:tailEnd/>
            </a:ln>
          </p:spPr>
          <p:txBody>
            <a:bodyPr wrap="none" lIns="0" tIns="0" rIns="0" bIns="0">
              <a:spAutoFit/>
            </a:bodyPr>
            <a:lstStyle/>
            <a:p>
              <a:pPr defTabSz="914400"/>
              <a:r>
                <a:rPr lang="es-SV" sz="1100" b="1" dirty="0">
                  <a:solidFill>
                    <a:srgbClr val="002060"/>
                  </a:solidFill>
                  <a:cs typeface="Arial" charset="0"/>
                </a:rPr>
                <a:t>Máximo:  </a:t>
              </a:r>
              <a:r>
                <a:rPr lang="es-SV" sz="1100" b="1" dirty="0" smtClean="0">
                  <a:solidFill>
                    <a:srgbClr val="002060"/>
                  </a:solidFill>
                  <a:cs typeface="Arial" charset="0"/>
                </a:rPr>
                <a:t>243.20 </a:t>
              </a:r>
              <a:r>
                <a:rPr lang="es-SV" sz="1100" b="1" dirty="0">
                  <a:solidFill>
                    <a:srgbClr val="002060"/>
                  </a:solidFill>
                  <a:cs typeface="Arial" charset="0"/>
                </a:rPr>
                <a:t>m.s.n.m.</a:t>
              </a:r>
              <a:endParaRPr lang="es-SV" dirty="0">
                <a:solidFill>
                  <a:srgbClr val="002060"/>
                </a:solidFill>
                <a:cs typeface="Arial" charset="0"/>
              </a:endParaRPr>
            </a:p>
          </p:txBody>
        </p:sp>
        <p:grpSp>
          <p:nvGrpSpPr>
            <p:cNvPr id="3" name="70874 Grupo"/>
            <p:cNvGrpSpPr>
              <a:grpSpLocks/>
            </p:cNvGrpSpPr>
            <p:nvPr/>
          </p:nvGrpSpPr>
          <p:grpSpPr bwMode="auto">
            <a:xfrm>
              <a:off x="2633664" y="3068960"/>
              <a:ext cx="2122017" cy="1068512"/>
              <a:chOff x="2633664" y="3068960"/>
              <a:chExt cx="2122017" cy="1068512"/>
            </a:xfrm>
          </p:grpSpPr>
          <p:sp>
            <p:nvSpPr>
              <p:cNvPr id="16653" name="Freeform 204"/>
              <p:cNvSpPr>
                <a:spLocks/>
              </p:cNvSpPr>
              <p:nvPr/>
            </p:nvSpPr>
            <p:spPr bwMode="auto">
              <a:xfrm>
                <a:off x="2633664" y="3284984"/>
                <a:ext cx="1616075" cy="852488"/>
              </a:xfrm>
              <a:custGeom>
                <a:avLst/>
                <a:gdLst>
                  <a:gd name="T0" fmla="*/ 0 w 1018"/>
                  <a:gd name="T1" fmla="*/ 0 h 537"/>
                  <a:gd name="T2" fmla="*/ 1616075 w 1018"/>
                  <a:gd name="T3" fmla="*/ 0 h 537"/>
                  <a:gd name="T4" fmla="*/ 1585913 w 1018"/>
                  <a:gd name="T5" fmla="*/ 852488 h 537"/>
                  <a:gd name="T6" fmla="*/ 1044575 w 1018"/>
                  <a:gd name="T7" fmla="*/ 452438 h 537"/>
                  <a:gd name="T8" fmla="*/ 422275 w 1018"/>
                  <a:gd name="T9" fmla="*/ 246063 h 537"/>
                  <a:gd name="T10" fmla="*/ 0 w 1018"/>
                  <a:gd name="T11" fmla="*/ 0 h 537"/>
                  <a:gd name="T12" fmla="*/ 0 60000 65536"/>
                  <a:gd name="T13" fmla="*/ 0 60000 65536"/>
                  <a:gd name="T14" fmla="*/ 0 60000 65536"/>
                  <a:gd name="T15" fmla="*/ 0 60000 65536"/>
                  <a:gd name="T16" fmla="*/ 0 60000 65536"/>
                  <a:gd name="T17" fmla="*/ 0 60000 65536"/>
                  <a:gd name="T18" fmla="*/ 0 w 1018"/>
                  <a:gd name="T19" fmla="*/ 0 h 537"/>
                  <a:gd name="T20" fmla="*/ 1018 w 1018"/>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1018" h="537">
                    <a:moveTo>
                      <a:pt x="0" y="0"/>
                    </a:moveTo>
                    <a:lnTo>
                      <a:pt x="1018" y="0"/>
                    </a:lnTo>
                    <a:lnTo>
                      <a:pt x="999" y="537"/>
                    </a:lnTo>
                    <a:lnTo>
                      <a:pt x="658" y="285"/>
                    </a:lnTo>
                    <a:lnTo>
                      <a:pt x="266" y="155"/>
                    </a:lnTo>
                    <a:lnTo>
                      <a:pt x="0" y="0"/>
                    </a:lnTo>
                    <a:close/>
                  </a:path>
                </a:pathLst>
              </a:custGeom>
              <a:solidFill>
                <a:srgbClr val="0054FF"/>
              </a:solidFill>
              <a:ln w="9525">
                <a:noFill/>
                <a:miter lim="800000"/>
                <a:headEnd/>
                <a:tailEnd/>
              </a:ln>
            </p:spPr>
            <p:txBody>
              <a:bodyPr/>
              <a:lstStyle/>
              <a:p>
                <a:endParaRPr lang="es-SV">
                  <a:solidFill>
                    <a:srgbClr val="002060"/>
                  </a:solidFill>
                </a:endParaRPr>
              </a:p>
            </p:txBody>
          </p:sp>
          <p:sp>
            <p:nvSpPr>
              <p:cNvPr id="16654" name="Rectangle 212"/>
              <p:cNvSpPr>
                <a:spLocks noChangeArrowheads="1"/>
              </p:cNvSpPr>
              <p:nvPr/>
            </p:nvSpPr>
            <p:spPr bwMode="auto">
              <a:xfrm>
                <a:off x="2699792" y="3068960"/>
                <a:ext cx="2055889" cy="169365"/>
              </a:xfrm>
              <a:prstGeom prst="rect">
                <a:avLst/>
              </a:prstGeom>
              <a:noFill/>
              <a:ln w="9525">
                <a:noFill/>
                <a:miter lim="800000"/>
                <a:headEnd/>
                <a:tailEnd/>
              </a:ln>
            </p:spPr>
            <p:txBody>
              <a:bodyPr wrap="none" lIns="0" tIns="0" rIns="0" bIns="0">
                <a:spAutoFit/>
              </a:bodyPr>
              <a:lstStyle/>
              <a:p>
                <a:pPr defTabSz="914400"/>
                <a:r>
                  <a:rPr lang="es-SV" sz="1100" b="1" dirty="0" smtClean="0">
                    <a:solidFill>
                      <a:srgbClr val="002060"/>
                    </a:solidFill>
                    <a:cs typeface="Arial" charset="0"/>
                  </a:rPr>
                  <a:t>Capacidad: 172.8 </a:t>
                </a:r>
                <a:r>
                  <a:rPr lang="es-SV" sz="1100" b="1" dirty="0" err="1" smtClean="0">
                    <a:solidFill>
                      <a:srgbClr val="002060"/>
                    </a:solidFill>
                    <a:cs typeface="Arial" charset="0"/>
                  </a:rPr>
                  <a:t>MW</a:t>
                </a:r>
                <a:r>
                  <a:rPr lang="es-SV" sz="1100" b="1" dirty="0" smtClean="0">
                    <a:solidFill>
                      <a:srgbClr val="002060"/>
                    </a:solidFill>
                    <a:cs typeface="Arial" charset="0"/>
                  </a:rPr>
                  <a:t> (2 Unidades)</a:t>
                </a:r>
                <a:endParaRPr lang="es-SV" dirty="0">
                  <a:solidFill>
                    <a:srgbClr val="002060"/>
                  </a:solidFill>
                  <a:cs typeface="Arial" charset="0"/>
                </a:endParaRPr>
              </a:p>
            </p:txBody>
          </p:sp>
        </p:grpSp>
      </p:grpSp>
      <p:sp>
        <p:nvSpPr>
          <p:cNvPr id="16565" name="Rectangle 225"/>
          <p:cNvSpPr>
            <a:spLocks noChangeArrowheads="1"/>
          </p:cNvSpPr>
          <p:nvPr/>
        </p:nvSpPr>
        <p:spPr bwMode="auto">
          <a:xfrm>
            <a:off x="6667500" y="5108575"/>
            <a:ext cx="1416050" cy="422275"/>
          </a:xfrm>
          <a:prstGeom prst="rect">
            <a:avLst/>
          </a:prstGeom>
          <a:noFill/>
          <a:ln w="9525">
            <a:noFill/>
            <a:miter lim="800000"/>
            <a:headEnd/>
            <a:tailEnd/>
          </a:ln>
        </p:spPr>
        <p:txBody>
          <a:bodyPr/>
          <a:lstStyle/>
          <a:p>
            <a:endParaRPr lang="es-SV">
              <a:solidFill>
                <a:srgbClr val="002060"/>
              </a:solidFill>
            </a:endParaRPr>
          </a:p>
        </p:txBody>
      </p:sp>
      <p:grpSp>
        <p:nvGrpSpPr>
          <p:cNvPr id="4" name="70897 Grupo"/>
          <p:cNvGrpSpPr>
            <a:grpSpLocks/>
          </p:cNvGrpSpPr>
          <p:nvPr/>
        </p:nvGrpSpPr>
        <p:grpSpPr bwMode="auto">
          <a:xfrm>
            <a:off x="5867400" y="4870450"/>
            <a:ext cx="2893154" cy="719138"/>
            <a:chOff x="5867400" y="4869904"/>
            <a:chExt cx="2893240" cy="719336"/>
          </a:xfrm>
        </p:grpSpPr>
        <p:sp>
          <p:nvSpPr>
            <p:cNvPr id="16645" name="Rectangle 219"/>
            <p:cNvSpPr>
              <a:spLocks noChangeArrowheads="1"/>
            </p:cNvSpPr>
            <p:nvPr/>
          </p:nvSpPr>
          <p:spPr bwMode="auto">
            <a:xfrm>
              <a:off x="5867400" y="4869904"/>
              <a:ext cx="1864349" cy="184717"/>
            </a:xfrm>
            <a:prstGeom prst="rect">
              <a:avLst/>
            </a:prstGeom>
            <a:noFill/>
            <a:ln w="9525">
              <a:noFill/>
              <a:miter lim="800000"/>
              <a:headEnd/>
              <a:tailEnd/>
            </a:ln>
          </p:spPr>
          <p:txBody>
            <a:bodyPr wrap="none" lIns="0" tIns="0" rIns="0" bIns="0">
              <a:spAutoFit/>
            </a:bodyPr>
            <a:lstStyle/>
            <a:p>
              <a:pPr defTabSz="914400"/>
              <a:r>
                <a:rPr lang="es-SV" sz="1200" b="1" dirty="0" err="1" smtClean="0">
                  <a:solidFill>
                    <a:srgbClr val="002060"/>
                  </a:solidFill>
                  <a:cs typeface="Arial" charset="0"/>
                </a:rPr>
                <a:t>C.H</a:t>
              </a:r>
              <a:r>
                <a:rPr lang="es-SV" sz="1200" b="1" dirty="0" smtClean="0">
                  <a:solidFill>
                    <a:srgbClr val="002060"/>
                  </a:solidFill>
                  <a:cs typeface="Arial" charset="0"/>
                </a:rPr>
                <a:t>. </a:t>
              </a:r>
              <a:r>
                <a:rPr lang="es-SV" sz="1200" b="1" dirty="0">
                  <a:solidFill>
                    <a:srgbClr val="002060"/>
                  </a:solidFill>
                  <a:cs typeface="Arial" charset="0"/>
                </a:rPr>
                <a:t>15 DE </a:t>
              </a:r>
              <a:r>
                <a:rPr lang="es-SV" sz="1200" b="1" dirty="0" smtClean="0">
                  <a:solidFill>
                    <a:srgbClr val="002060"/>
                  </a:solidFill>
                  <a:cs typeface="Arial" charset="0"/>
                </a:rPr>
                <a:t>SEPTIEMBRE </a:t>
              </a:r>
              <a:endParaRPr lang="es-SV" sz="1200" dirty="0">
                <a:solidFill>
                  <a:srgbClr val="002060"/>
                </a:solidFill>
                <a:cs typeface="Arial" charset="0"/>
              </a:endParaRPr>
            </a:p>
          </p:txBody>
        </p:sp>
        <p:sp>
          <p:nvSpPr>
            <p:cNvPr id="16646" name="Rectangle 226"/>
            <p:cNvSpPr>
              <a:spLocks noChangeArrowheads="1"/>
            </p:cNvSpPr>
            <p:nvPr/>
          </p:nvSpPr>
          <p:spPr bwMode="auto">
            <a:xfrm>
              <a:off x="6516689" y="5106442"/>
              <a:ext cx="1415494" cy="169324"/>
            </a:xfrm>
            <a:prstGeom prst="rect">
              <a:avLst/>
            </a:prstGeom>
            <a:noFill/>
            <a:ln w="9525">
              <a:noFill/>
              <a:miter lim="800000"/>
              <a:headEnd/>
              <a:tailEnd/>
            </a:ln>
          </p:spPr>
          <p:txBody>
            <a:bodyPr wrap="none" lIns="0" tIns="0" rIns="0" bIns="0">
              <a:spAutoFit/>
            </a:bodyPr>
            <a:lstStyle/>
            <a:p>
              <a:pPr defTabSz="914400"/>
              <a:r>
                <a:rPr lang="es-SV" sz="1100" b="1">
                  <a:solidFill>
                    <a:srgbClr val="002060"/>
                  </a:solidFill>
                  <a:cs typeface="Arial" charset="0"/>
                </a:rPr>
                <a:t>Máximo:  49.00msnm</a:t>
              </a:r>
              <a:endParaRPr lang="es-SV">
                <a:solidFill>
                  <a:srgbClr val="002060"/>
                </a:solidFill>
                <a:cs typeface="Arial" charset="0"/>
              </a:endParaRPr>
            </a:p>
          </p:txBody>
        </p:sp>
        <p:grpSp>
          <p:nvGrpSpPr>
            <p:cNvPr id="5" name="70877 Grupo"/>
            <p:cNvGrpSpPr>
              <a:grpSpLocks/>
            </p:cNvGrpSpPr>
            <p:nvPr/>
          </p:nvGrpSpPr>
          <p:grpSpPr bwMode="auto">
            <a:xfrm>
              <a:off x="6016626" y="5301208"/>
              <a:ext cx="2744014" cy="288032"/>
              <a:chOff x="6016626" y="5283547"/>
              <a:chExt cx="2744014" cy="288032"/>
            </a:xfrm>
          </p:grpSpPr>
          <p:sp>
            <p:nvSpPr>
              <p:cNvPr id="16648" name="Freeform 215"/>
              <p:cNvSpPr>
                <a:spLocks/>
              </p:cNvSpPr>
              <p:nvPr/>
            </p:nvSpPr>
            <p:spPr bwMode="auto">
              <a:xfrm>
                <a:off x="6016626" y="5406479"/>
                <a:ext cx="671513" cy="165100"/>
              </a:xfrm>
              <a:custGeom>
                <a:avLst/>
                <a:gdLst>
                  <a:gd name="T0" fmla="*/ 0 w 423"/>
                  <a:gd name="T1" fmla="*/ 0 h 104"/>
                  <a:gd name="T2" fmla="*/ 671513 w 423"/>
                  <a:gd name="T3" fmla="*/ 0 h 104"/>
                  <a:gd name="T4" fmla="*/ 650875 w 423"/>
                  <a:gd name="T5" fmla="*/ 165100 h 104"/>
                  <a:gd name="T6" fmla="*/ 411163 w 423"/>
                  <a:gd name="T7" fmla="*/ 112713 h 104"/>
                  <a:gd name="T8" fmla="*/ 0 w 423"/>
                  <a:gd name="T9" fmla="*/ 0 h 104"/>
                  <a:gd name="T10" fmla="*/ 0 60000 65536"/>
                  <a:gd name="T11" fmla="*/ 0 60000 65536"/>
                  <a:gd name="T12" fmla="*/ 0 60000 65536"/>
                  <a:gd name="T13" fmla="*/ 0 60000 65536"/>
                  <a:gd name="T14" fmla="*/ 0 60000 65536"/>
                  <a:gd name="T15" fmla="*/ 0 w 423"/>
                  <a:gd name="T16" fmla="*/ 0 h 104"/>
                  <a:gd name="T17" fmla="*/ 423 w 423"/>
                  <a:gd name="T18" fmla="*/ 104 h 104"/>
                </a:gdLst>
                <a:ahLst/>
                <a:cxnLst>
                  <a:cxn ang="T10">
                    <a:pos x="T0" y="T1"/>
                  </a:cxn>
                  <a:cxn ang="T11">
                    <a:pos x="T2" y="T3"/>
                  </a:cxn>
                  <a:cxn ang="T12">
                    <a:pos x="T4" y="T5"/>
                  </a:cxn>
                  <a:cxn ang="T13">
                    <a:pos x="T6" y="T7"/>
                  </a:cxn>
                  <a:cxn ang="T14">
                    <a:pos x="T8" y="T9"/>
                  </a:cxn>
                </a:cxnLst>
                <a:rect l="T15" t="T16" r="T17" b="T18"/>
                <a:pathLst>
                  <a:path w="423" h="104">
                    <a:moveTo>
                      <a:pt x="0" y="0"/>
                    </a:moveTo>
                    <a:lnTo>
                      <a:pt x="423" y="0"/>
                    </a:lnTo>
                    <a:lnTo>
                      <a:pt x="410" y="104"/>
                    </a:lnTo>
                    <a:lnTo>
                      <a:pt x="259" y="71"/>
                    </a:lnTo>
                    <a:lnTo>
                      <a:pt x="0" y="0"/>
                    </a:lnTo>
                    <a:close/>
                  </a:path>
                </a:pathLst>
              </a:custGeom>
              <a:solidFill>
                <a:srgbClr val="0054FF"/>
              </a:solidFill>
              <a:ln w="9525">
                <a:noFill/>
                <a:miter lim="800000"/>
                <a:headEnd/>
                <a:tailEnd/>
              </a:ln>
            </p:spPr>
            <p:txBody>
              <a:bodyPr/>
              <a:lstStyle/>
              <a:p>
                <a:endParaRPr lang="es-SV">
                  <a:solidFill>
                    <a:srgbClr val="002060"/>
                  </a:solidFill>
                </a:endParaRPr>
              </a:p>
            </p:txBody>
          </p:sp>
          <p:sp>
            <p:nvSpPr>
              <p:cNvPr id="16649" name="Rectangle 227"/>
              <p:cNvSpPr>
                <a:spLocks noChangeArrowheads="1"/>
              </p:cNvSpPr>
              <p:nvPr/>
            </p:nvSpPr>
            <p:spPr bwMode="auto">
              <a:xfrm>
                <a:off x="6816139" y="5283547"/>
                <a:ext cx="1944501" cy="169323"/>
              </a:xfrm>
              <a:prstGeom prst="rect">
                <a:avLst/>
              </a:prstGeom>
              <a:noFill/>
              <a:ln w="9525">
                <a:noFill/>
                <a:miter lim="800000"/>
                <a:headEnd/>
                <a:tailEnd/>
              </a:ln>
            </p:spPr>
            <p:txBody>
              <a:bodyPr wrap="none" lIns="0" tIns="0" rIns="0" bIns="0">
                <a:spAutoFit/>
              </a:bodyPr>
              <a:lstStyle/>
              <a:p>
                <a:pPr defTabSz="914400"/>
                <a:r>
                  <a:rPr lang="es-SV" sz="1100" b="1" dirty="0" smtClean="0">
                    <a:solidFill>
                      <a:srgbClr val="002060"/>
                    </a:solidFill>
                    <a:cs typeface="Arial" charset="0"/>
                  </a:rPr>
                  <a:t>Capacidad: 180 </a:t>
                </a:r>
                <a:r>
                  <a:rPr lang="es-SV" sz="1100" b="1" dirty="0" err="1" smtClean="0">
                    <a:solidFill>
                      <a:srgbClr val="002060"/>
                    </a:solidFill>
                    <a:cs typeface="Arial" charset="0"/>
                  </a:rPr>
                  <a:t>MW</a:t>
                </a:r>
                <a:r>
                  <a:rPr lang="es-SV" sz="1100" b="1" dirty="0" smtClean="0">
                    <a:solidFill>
                      <a:srgbClr val="002060"/>
                    </a:solidFill>
                    <a:cs typeface="Arial" charset="0"/>
                  </a:rPr>
                  <a:t> (2 Unidades)</a:t>
                </a:r>
                <a:endParaRPr lang="es-SV" dirty="0">
                  <a:solidFill>
                    <a:srgbClr val="002060"/>
                  </a:solidFill>
                  <a:cs typeface="Arial" charset="0"/>
                </a:endParaRPr>
              </a:p>
            </p:txBody>
          </p:sp>
        </p:grpSp>
      </p:grpSp>
      <p:sp>
        <p:nvSpPr>
          <p:cNvPr id="16567" name="Rectangle 229"/>
          <p:cNvSpPr>
            <a:spLocks noChangeArrowheads="1"/>
          </p:cNvSpPr>
          <p:nvPr/>
        </p:nvSpPr>
        <p:spPr bwMode="auto">
          <a:xfrm rot="-5400000">
            <a:off x="-1556293" y="2994561"/>
            <a:ext cx="3585662" cy="184666"/>
          </a:xfrm>
          <a:prstGeom prst="rect">
            <a:avLst/>
          </a:prstGeom>
          <a:noFill/>
          <a:ln w="9525">
            <a:noFill/>
            <a:miter lim="800000"/>
            <a:headEnd/>
            <a:tailEnd/>
          </a:ln>
        </p:spPr>
        <p:txBody>
          <a:bodyPr wrap="none" lIns="0" tIns="0" rIns="0" bIns="0">
            <a:spAutoFit/>
          </a:bodyPr>
          <a:lstStyle/>
          <a:p>
            <a:pPr defTabSz="914400"/>
            <a:r>
              <a:rPr lang="es-SV" sz="1200" b="1" dirty="0" smtClean="0">
                <a:solidFill>
                  <a:srgbClr val="002060"/>
                </a:solidFill>
                <a:cs typeface="Arial" charset="0"/>
              </a:rPr>
              <a:t>Elevación </a:t>
            </a:r>
            <a:r>
              <a:rPr lang="es-SV" sz="1200" b="1" dirty="0">
                <a:solidFill>
                  <a:srgbClr val="002060"/>
                </a:solidFill>
                <a:cs typeface="Arial" charset="0"/>
              </a:rPr>
              <a:t>(METROS SOBRE EL NIVEL DEL MAR)</a:t>
            </a:r>
          </a:p>
        </p:txBody>
      </p:sp>
      <p:sp>
        <p:nvSpPr>
          <p:cNvPr id="16568" name="Freeform 230"/>
          <p:cNvSpPr>
            <a:spLocks/>
          </p:cNvSpPr>
          <p:nvPr/>
        </p:nvSpPr>
        <p:spPr bwMode="auto">
          <a:xfrm>
            <a:off x="7802563" y="5602288"/>
            <a:ext cx="100012" cy="41275"/>
          </a:xfrm>
          <a:custGeom>
            <a:avLst/>
            <a:gdLst>
              <a:gd name="T0" fmla="*/ 49213 w 63"/>
              <a:gd name="T1" fmla="*/ 41275 h 26"/>
              <a:gd name="T2" fmla="*/ 100013 w 63"/>
              <a:gd name="T3" fmla="*/ 0 h 26"/>
              <a:gd name="T4" fmla="*/ 0 w 63"/>
              <a:gd name="T5" fmla="*/ 0 h 26"/>
              <a:gd name="T6" fmla="*/ 49213 w 63"/>
              <a:gd name="T7" fmla="*/ 41275 h 26"/>
              <a:gd name="T8" fmla="*/ 0 60000 65536"/>
              <a:gd name="T9" fmla="*/ 0 60000 65536"/>
              <a:gd name="T10" fmla="*/ 0 60000 65536"/>
              <a:gd name="T11" fmla="*/ 0 60000 65536"/>
              <a:gd name="T12" fmla="*/ 0 w 63"/>
              <a:gd name="T13" fmla="*/ 0 h 26"/>
              <a:gd name="T14" fmla="*/ 63 w 63"/>
              <a:gd name="T15" fmla="*/ 26 h 26"/>
            </a:gdLst>
            <a:ahLst/>
            <a:cxnLst>
              <a:cxn ang="T8">
                <a:pos x="T0" y="T1"/>
              </a:cxn>
              <a:cxn ang="T9">
                <a:pos x="T2" y="T3"/>
              </a:cxn>
              <a:cxn ang="T10">
                <a:pos x="T4" y="T5"/>
              </a:cxn>
              <a:cxn ang="T11">
                <a:pos x="T6" y="T7"/>
              </a:cxn>
            </a:cxnLst>
            <a:rect l="T12" t="T13" r="T14" b="T15"/>
            <a:pathLst>
              <a:path w="63" h="26">
                <a:moveTo>
                  <a:pt x="31" y="26"/>
                </a:moveTo>
                <a:lnTo>
                  <a:pt x="63" y="0"/>
                </a:lnTo>
                <a:lnTo>
                  <a:pt x="0" y="0"/>
                </a:lnTo>
                <a:lnTo>
                  <a:pt x="31" y="26"/>
                </a:lnTo>
                <a:close/>
              </a:path>
            </a:pathLst>
          </a:custGeom>
          <a:solidFill>
            <a:srgbClr val="808080"/>
          </a:solidFill>
          <a:ln w="0">
            <a:solidFill>
              <a:srgbClr val="808080"/>
            </a:solidFill>
            <a:round/>
            <a:headEnd/>
            <a:tailEnd/>
          </a:ln>
        </p:spPr>
        <p:txBody>
          <a:bodyPr/>
          <a:lstStyle/>
          <a:p>
            <a:endParaRPr lang="es-SV">
              <a:solidFill>
                <a:srgbClr val="002060"/>
              </a:solidFill>
            </a:endParaRPr>
          </a:p>
        </p:txBody>
      </p:sp>
      <p:sp>
        <p:nvSpPr>
          <p:cNvPr id="16569" name="Line 231"/>
          <p:cNvSpPr>
            <a:spLocks noChangeShapeType="1"/>
          </p:cNvSpPr>
          <p:nvPr/>
        </p:nvSpPr>
        <p:spPr bwMode="auto">
          <a:xfrm flipV="1">
            <a:off x="7862888" y="5530850"/>
            <a:ext cx="0" cy="61913"/>
          </a:xfrm>
          <a:prstGeom prst="line">
            <a:avLst/>
          </a:prstGeom>
          <a:noFill/>
          <a:ln w="0">
            <a:solidFill>
              <a:srgbClr val="808080"/>
            </a:solidFill>
            <a:round/>
            <a:headEnd/>
            <a:tailEnd/>
          </a:ln>
        </p:spPr>
        <p:txBody>
          <a:bodyPr/>
          <a:lstStyle/>
          <a:p>
            <a:endParaRPr lang="en-US">
              <a:solidFill>
                <a:srgbClr val="002060"/>
              </a:solidFill>
            </a:endParaRPr>
          </a:p>
        </p:txBody>
      </p:sp>
      <p:sp>
        <p:nvSpPr>
          <p:cNvPr id="16570" name="Line 232"/>
          <p:cNvSpPr>
            <a:spLocks noChangeShapeType="1"/>
          </p:cNvSpPr>
          <p:nvPr/>
        </p:nvSpPr>
        <p:spPr bwMode="auto">
          <a:xfrm>
            <a:off x="7862888" y="5540375"/>
            <a:ext cx="481012" cy="0"/>
          </a:xfrm>
          <a:prstGeom prst="line">
            <a:avLst/>
          </a:prstGeom>
          <a:noFill/>
          <a:ln w="0">
            <a:solidFill>
              <a:srgbClr val="808080"/>
            </a:solidFill>
            <a:round/>
            <a:headEnd/>
            <a:tailEnd/>
          </a:ln>
        </p:spPr>
        <p:txBody>
          <a:bodyPr/>
          <a:lstStyle/>
          <a:p>
            <a:endParaRPr lang="en-US">
              <a:solidFill>
                <a:srgbClr val="002060"/>
              </a:solidFill>
            </a:endParaRPr>
          </a:p>
        </p:txBody>
      </p:sp>
      <p:sp>
        <p:nvSpPr>
          <p:cNvPr id="16571" name="Rectangle 235"/>
          <p:cNvSpPr>
            <a:spLocks noChangeArrowheads="1"/>
          </p:cNvSpPr>
          <p:nvPr/>
        </p:nvSpPr>
        <p:spPr bwMode="auto">
          <a:xfrm rot="1980000">
            <a:off x="2326236" y="3750633"/>
            <a:ext cx="1035540" cy="261610"/>
          </a:xfrm>
          <a:prstGeom prst="rect">
            <a:avLst/>
          </a:prstGeom>
          <a:noFill/>
          <a:ln w="9525">
            <a:noFill/>
            <a:miter lim="800000"/>
            <a:headEnd/>
            <a:tailEnd/>
          </a:ln>
        </p:spPr>
        <p:txBody>
          <a:bodyPr wrap="none" lIns="0" tIns="0" rIns="0" bIns="0">
            <a:spAutoFit/>
          </a:bodyPr>
          <a:lstStyle/>
          <a:p>
            <a:pPr defTabSz="914400"/>
            <a:r>
              <a:rPr lang="es-SV" sz="1700" b="1">
                <a:solidFill>
                  <a:srgbClr val="002060"/>
                </a:solidFill>
                <a:latin typeface="Times New Roman" pitchFamily="18" charset="0"/>
                <a:cs typeface="Arial" charset="0"/>
              </a:rPr>
              <a:t>Río Lempa</a:t>
            </a:r>
            <a:endParaRPr lang="es-SV">
              <a:solidFill>
                <a:srgbClr val="002060"/>
              </a:solidFill>
              <a:cs typeface="Arial" charset="0"/>
            </a:endParaRPr>
          </a:p>
        </p:txBody>
      </p:sp>
      <p:sp>
        <p:nvSpPr>
          <p:cNvPr id="16572" name="Rectangle 237"/>
          <p:cNvSpPr>
            <a:spLocks noChangeArrowheads="1"/>
          </p:cNvSpPr>
          <p:nvPr/>
        </p:nvSpPr>
        <p:spPr bwMode="auto">
          <a:xfrm>
            <a:off x="2132013" y="5715000"/>
            <a:ext cx="401637" cy="41275"/>
          </a:xfrm>
          <a:prstGeom prst="rect">
            <a:avLst/>
          </a:prstGeom>
          <a:solidFill>
            <a:srgbClr val="808080"/>
          </a:solidFill>
          <a:ln w="0">
            <a:solidFill>
              <a:srgbClr val="808080"/>
            </a:solidFill>
            <a:miter lim="800000"/>
            <a:headEnd/>
            <a:tailEnd/>
          </a:ln>
        </p:spPr>
        <p:txBody>
          <a:bodyPr/>
          <a:lstStyle/>
          <a:p>
            <a:endParaRPr lang="es-SV">
              <a:solidFill>
                <a:srgbClr val="002060"/>
              </a:solidFill>
            </a:endParaRPr>
          </a:p>
        </p:txBody>
      </p:sp>
      <p:sp>
        <p:nvSpPr>
          <p:cNvPr id="16573" name="Line 242"/>
          <p:cNvSpPr>
            <a:spLocks noChangeShapeType="1"/>
          </p:cNvSpPr>
          <p:nvPr/>
        </p:nvSpPr>
        <p:spPr bwMode="auto">
          <a:xfrm flipH="1">
            <a:off x="4811713" y="4184650"/>
            <a:ext cx="30162" cy="328613"/>
          </a:xfrm>
          <a:prstGeom prst="line">
            <a:avLst/>
          </a:prstGeom>
          <a:noFill/>
          <a:ln w="0">
            <a:solidFill>
              <a:srgbClr val="000000"/>
            </a:solidFill>
            <a:round/>
            <a:headEnd/>
            <a:tailEnd/>
          </a:ln>
        </p:spPr>
        <p:txBody>
          <a:bodyPr/>
          <a:lstStyle/>
          <a:p>
            <a:endParaRPr lang="en-US">
              <a:solidFill>
                <a:srgbClr val="002060"/>
              </a:solidFill>
            </a:endParaRPr>
          </a:p>
        </p:txBody>
      </p:sp>
      <p:sp>
        <p:nvSpPr>
          <p:cNvPr id="16574" name="Line 244"/>
          <p:cNvSpPr>
            <a:spLocks noChangeShapeType="1"/>
          </p:cNvSpPr>
          <p:nvPr/>
        </p:nvSpPr>
        <p:spPr bwMode="auto">
          <a:xfrm>
            <a:off x="4841875" y="4184650"/>
            <a:ext cx="60325" cy="0"/>
          </a:xfrm>
          <a:prstGeom prst="line">
            <a:avLst/>
          </a:prstGeom>
          <a:noFill/>
          <a:ln w="0">
            <a:solidFill>
              <a:srgbClr val="000000"/>
            </a:solidFill>
            <a:round/>
            <a:headEnd/>
            <a:tailEnd/>
          </a:ln>
        </p:spPr>
        <p:txBody>
          <a:bodyPr/>
          <a:lstStyle/>
          <a:p>
            <a:endParaRPr lang="en-US">
              <a:solidFill>
                <a:srgbClr val="002060"/>
              </a:solidFill>
            </a:endParaRPr>
          </a:p>
        </p:txBody>
      </p:sp>
      <p:sp>
        <p:nvSpPr>
          <p:cNvPr id="16575" name="Rectangle 247"/>
          <p:cNvSpPr>
            <a:spLocks noChangeArrowheads="1"/>
          </p:cNvSpPr>
          <p:nvPr/>
        </p:nvSpPr>
        <p:spPr bwMode="auto">
          <a:xfrm>
            <a:off x="4902200" y="3876675"/>
            <a:ext cx="1414463" cy="420688"/>
          </a:xfrm>
          <a:prstGeom prst="rect">
            <a:avLst/>
          </a:prstGeom>
          <a:noFill/>
          <a:ln w="9525">
            <a:noFill/>
            <a:miter lim="800000"/>
            <a:headEnd/>
            <a:tailEnd/>
          </a:ln>
        </p:spPr>
        <p:txBody>
          <a:bodyPr/>
          <a:lstStyle/>
          <a:p>
            <a:endParaRPr lang="es-SV">
              <a:solidFill>
                <a:srgbClr val="002060"/>
              </a:solidFill>
            </a:endParaRPr>
          </a:p>
        </p:txBody>
      </p:sp>
      <p:grpSp>
        <p:nvGrpSpPr>
          <p:cNvPr id="6" name="70896 Grupo"/>
          <p:cNvGrpSpPr>
            <a:grpSpLocks/>
          </p:cNvGrpSpPr>
          <p:nvPr/>
        </p:nvGrpSpPr>
        <p:grpSpPr bwMode="auto">
          <a:xfrm>
            <a:off x="4300538" y="3630613"/>
            <a:ext cx="2707223" cy="882650"/>
            <a:chOff x="4300538" y="3630067"/>
            <a:chExt cx="2706841" cy="882651"/>
          </a:xfrm>
        </p:grpSpPr>
        <p:sp>
          <p:nvSpPr>
            <p:cNvPr id="16638" name="Rectangle 248"/>
            <p:cNvSpPr>
              <a:spLocks noChangeArrowheads="1"/>
            </p:cNvSpPr>
            <p:nvPr/>
          </p:nvSpPr>
          <p:spPr bwMode="auto">
            <a:xfrm>
              <a:off x="4992688" y="3926930"/>
              <a:ext cx="1607585" cy="169277"/>
            </a:xfrm>
            <a:prstGeom prst="rect">
              <a:avLst/>
            </a:prstGeom>
            <a:noFill/>
            <a:ln w="9525">
              <a:noFill/>
              <a:miter lim="800000"/>
              <a:headEnd/>
              <a:tailEnd/>
            </a:ln>
          </p:spPr>
          <p:txBody>
            <a:bodyPr wrap="none" lIns="0" tIns="0" rIns="0" bIns="0">
              <a:spAutoFit/>
            </a:bodyPr>
            <a:lstStyle/>
            <a:p>
              <a:pPr defTabSz="914400"/>
              <a:r>
                <a:rPr lang="es-SV" sz="1100" b="1">
                  <a:solidFill>
                    <a:srgbClr val="002060"/>
                  </a:solidFill>
                  <a:cs typeface="Arial" charset="0"/>
                </a:rPr>
                <a:t>Máximo:  180.0 m.s.n.m.</a:t>
              </a:r>
              <a:endParaRPr lang="es-SV">
                <a:solidFill>
                  <a:srgbClr val="002060"/>
                </a:solidFill>
                <a:cs typeface="Arial" charset="0"/>
              </a:endParaRPr>
            </a:p>
          </p:txBody>
        </p:sp>
        <p:grpSp>
          <p:nvGrpSpPr>
            <p:cNvPr id="7" name="70875 Grupo"/>
            <p:cNvGrpSpPr>
              <a:grpSpLocks/>
            </p:cNvGrpSpPr>
            <p:nvPr/>
          </p:nvGrpSpPr>
          <p:grpSpPr bwMode="auto">
            <a:xfrm>
              <a:off x="4300538" y="4090442"/>
              <a:ext cx="2706841" cy="422276"/>
              <a:chOff x="4300538" y="4090442"/>
              <a:chExt cx="2706841" cy="422276"/>
            </a:xfrm>
          </p:grpSpPr>
          <p:grpSp>
            <p:nvGrpSpPr>
              <p:cNvPr id="8" name="Group 240"/>
              <p:cNvGrpSpPr>
                <a:grpSpLocks/>
              </p:cNvGrpSpPr>
              <p:nvPr/>
            </p:nvGrpSpPr>
            <p:grpSpPr bwMode="auto">
              <a:xfrm>
                <a:off x="4300538" y="4184105"/>
                <a:ext cx="541338" cy="328613"/>
                <a:chOff x="2709" y="2916"/>
                <a:chExt cx="341" cy="207"/>
              </a:xfrm>
            </p:grpSpPr>
            <p:sp>
              <p:nvSpPr>
                <p:cNvPr id="16643" name="Freeform 238"/>
                <p:cNvSpPr>
                  <a:spLocks/>
                </p:cNvSpPr>
                <p:nvPr/>
              </p:nvSpPr>
              <p:spPr bwMode="auto">
                <a:xfrm>
                  <a:off x="2709" y="2916"/>
                  <a:ext cx="341" cy="207"/>
                </a:xfrm>
                <a:custGeom>
                  <a:avLst/>
                  <a:gdLst>
                    <a:gd name="T0" fmla="*/ 0 w 341"/>
                    <a:gd name="T1" fmla="*/ 0 h 207"/>
                    <a:gd name="T2" fmla="*/ 341 w 341"/>
                    <a:gd name="T3" fmla="*/ 0 h 207"/>
                    <a:gd name="T4" fmla="*/ 328 w 341"/>
                    <a:gd name="T5" fmla="*/ 207 h 207"/>
                    <a:gd name="T6" fmla="*/ 215 w 341"/>
                    <a:gd name="T7" fmla="*/ 84 h 207"/>
                    <a:gd name="T8" fmla="*/ 0 w 341"/>
                    <a:gd name="T9" fmla="*/ 0 h 207"/>
                    <a:gd name="T10" fmla="*/ 0 60000 65536"/>
                    <a:gd name="T11" fmla="*/ 0 60000 65536"/>
                    <a:gd name="T12" fmla="*/ 0 60000 65536"/>
                    <a:gd name="T13" fmla="*/ 0 60000 65536"/>
                    <a:gd name="T14" fmla="*/ 0 60000 65536"/>
                    <a:gd name="T15" fmla="*/ 0 w 341"/>
                    <a:gd name="T16" fmla="*/ 0 h 207"/>
                    <a:gd name="T17" fmla="*/ 341 w 341"/>
                    <a:gd name="T18" fmla="*/ 207 h 207"/>
                  </a:gdLst>
                  <a:ahLst/>
                  <a:cxnLst>
                    <a:cxn ang="T10">
                      <a:pos x="T0" y="T1"/>
                    </a:cxn>
                    <a:cxn ang="T11">
                      <a:pos x="T2" y="T3"/>
                    </a:cxn>
                    <a:cxn ang="T12">
                      <a:pos x="T4" y="T5"/>
                    </a:cxn>
                    <a:cxn ang="T13">
                      <a:pos x="T6" y="T7"/>
                    </a:cxn>
                    <a:cxn ang="T14">
                      <a:pos x="T8" y="T9"/>
                    </a:cxn>
                  </a:cxnLst>
                  <a:rect l="T15" t="T16" r="T17" b="T18"/>
                  <a:pathLst>
                    <a:path w="341" h="207">
                      <a:moveTo>
                        <a:pt x="0" y="0"/>
                      </a:moveTo>
                      <a:lnTo>
                        <a:pt x="341" y="0"/>
                      </a:lnTo>
                      <a:lnTo>
                        <a:pt x="328" y="207"/>
                      </a:lnTo>
                      <a:lnTo>
                        <a:pt x="215" y="84"/>
                      </a:lnTo>
                      <a:lnTo>
                        <a:pt x="0" y="0"/>
                      </a:lnTo>
                      <a:close/>
                    </a:path>
                  </a:pathLst>
                </a:custGeom>
                <a:solidFill>
                  <a:srgbClr val="0054FF"/>
                </a:solidFill>
                <a:ln w="9525">
                  <a:noFill/>
                  <a:miter lim="800000"/>
                  <a:headEnd/>
                  <a:tailEnd/>
                </a:ln>
              </p:spPr>
              <p:txBody>
                <a:bodyPr/>
                <a:lstStyle/>
                <a:p>
                  <a:endParaRPr lang="es-SV">
                    <a:solidFill>
                      <a:srgbClr val="002060"/>
                    </a:solidFill>
                  </a:endParaRPr>
                </a:p>
              </p:txBody>
            </p:sp>
            <p:sp>
              <p:nvSpPr>
                <p:cNvPr id="16644" name="Freeform 239"/>
                <p:cNvSpPr>
                  <a:spLocks/>
                </p:cNvSpPr>
                <p:nvPr/>
              </p:nvSpPr>
              <p:spPr bwMode="auto">
                <a:xfrm>
                  <a:off x="2709" y="2916"/>
                  <a:ext cx="341" cy="207"/>
                </a:xfrm>
                <a:custGeom>
                  <a:avLst/>
                  <a:gdLst>
                    <a:gd name="T0" fmla="*/ 0 w 341"/>
                    <a:gd name="T1" fmla="*/ 0 h 207"/>
                    <a:gd name="T2" fmla="*/ 341 w 341"/>
                    <a:gd name="T3" fmla="*/ 0 h 207"/>
                    <a:gd name="T4" fmla="*/ 328 w 341"/>
                    <a:gd name="T5" fmla="*/ 207 h 207"/>
                    <a:gd name="T6" fmla="*/ 215 w 341"/>
                    <a:gd name="T7" fmla="*/ 84 h 207"/>
                    <a:gd name="T8" fmla="*/ 0 w 341"/>
                    <a:gd name="T9" fmla="*/ 0 h 207"/>
                    <a:gd name="T10" fmla="*/ 0 60000 65536"/>
                    <a:gd name="T11" fmla="*/ 0 60000 65536"/>
                    <a:gd name="T12" fmla="*/ 0 60000 65536"/>
                    <a:gd name="T13" fmla="*/ 0 60000 65536"/>
                    <a:gd name="T14" fmla="*/ 0 60000 65536"/>
                    <a:gd name="T15" fmla="*/ 0 w 341"/>
                    <a:gd name="T16" fmla="*/ 0 h 207"/>
                    <a:gd name="T17" fmla="*/ 341 w 341"/>
                    <a:gd name="T18" fmla="*/ 207 h 207"/>
                  </a:gdLst>
                  <a:ahLst/>
                  <a:cxnLst>
                    <a:cxn ang="T10">
                      <a:pos x="T0" y="T1"/>
                    </a:cxn>
                    <a:cxn ang="T11">
                      <a:pos x="T2" y="T3"/>
                    </a:cxn>
                    <a:cxn ang="T12">
                      <a:pos x="T4" y="T5"/>
                    </a:cxn>
                    <a:cxn ang="T13">
                      <a:pos x="T6" y="T7"/>
                    </a:cxn>
                    <a:cxn ang="T14">
                      <a:pos x="T8" y="T9"/>
                    </a:cxn>
                  </a:cxnLst>
                  <a:rect l="T15" t="T16" r="T17" b="T18"/>
                  <a:pathLst>
                    <a:path w="341" h="207">
                      <a:moveTo>
                        <a:pt x="0" y="0"/>
                      </a:moveTo>
                      <a:lnTo>
                        <a:pt x="341" y="0"/>
                      </a:lnTo>
                      <a:lnTo>
                        <a:pt x="328" y="207"/>
                      </a:lnTo>
                      <a:lnTo>
                        <a:pt x="215" y="84"/>
                      </a:lnTo>
                      <a:lnTo>
                        <a:pt x="0" y="0"/>
                      </a:lnTo>
                    </a:path>
                  </a:pathLst>
                </a:custGeom>
                <a:noFill/>
                <a:ln w="0">
                  <a:solidFill>
                    <a:srgbClr val="808080"/>
                  </a:solidFill>
                  <a:round/>
                  <a:headEnd/>
                  <a:tailEnd/>
                </a:ln>
              </p:spPr>
              <p:txBody>
                <a:bodyPr/>
                <a:lstStyle/>
                <a:p>
                  <a:endParaRPr lang="es-SV">
                    <a:solidFill>
                      <a:srgbClr val="002060"/>
                    </a:solidFill>
                  </a:endParaRPr>
                </a:p>
              </p:txBody>
            </p:sp>
          </p:grpSp>
          <p:sp>
            <p:nvSpPr>
              <p:cNvPr id="16642" name="Rectangle 249"/>
              <p:cNvSpPr>
                <a:spLocks noChangeArrowheads="1"/>
              </p:cNvSpPr>
              <p:nvPr/>
            </p:nvSpPr>
            <p:spPr bwMode="auto">
              <a:xfrm>
                <a:off x="4992688" y="4090442"/>
                <a:ext cx="2014691" cy="169277"/>
              </a:xfrm>
              <a:prstGeom prst="rect">
                <a:avLst/>
              </a:prstGeom>
              <a:noFill/>
              <a:ln w="9525">
                <a:noFill/>
                <a:miter lim="800000"/>
                <a:headEnd/>
                <a:tailEnd/>
              </a:ln>
            </p:spPr>
            <p:txBody>
              <a:bodyPr wrap="none" lIns="0" tIns="0" rIns="0" bIns="0">
                <a:spAutoFit/>
              </a:bodyPr>
              <a:lstStyle/>
              <a:p>
                <a:pPr defTabSz="914400"/>
                <a:r>
                  <a:rPr lang="es-SV" sz="1100" b="1" dirty="0" smtClean="0">
                    <a:solidFill>
                      <a:srgbClr val="002060"/>
                    </a:solidFill>
                    <a:cs typeface="Arial" charset="0"/>
                  </a:rPr>
                  <a:t>Capacidad: 99.4 </a:t>
                </a:r>
                <a:r>
                  <a:rPr lang="es-SV" sz="1100" b="1" dirty="0" err="1" smtClean="0">
                    <a:solidFill>
                      <a:srgbClr val="002060"/>
                    </a:solidFill>
                    <a:cs typeface="Arial" charset="0"/>
                  </a:rPr>
                  <a:t>MW</a:t>
                </a:r>
                <a:r>
                  <a:rPr lang="es-SV" sz="1100" b="1" dirty="0" smtClean="0">
                    <a:solidFill>
                      <a:srgbClr val="002060"/>
                    </a:solidFill>
                    <a:cs typeface="Arial" charset="0"/>
                  </a:rPr>
                  <a:t> ( 5 Unidades)</a:t>
                </a:r>
                <a:endParaRPr lang="es-SV" dirty="0">
                  <a:solidFill>
                    <a:srgbClr val="002060"/>
                  </a:solidFill>
                  <a:cs typeface="Arial" charset="0"/>
                </a:endParaRPr>
              </a:p>
            </p:txBody>
          </p:sp>
        </p:grpSp>
        <p:sp>
          <p:nvSpPr>
            <p:cNvPr id="16640" name="Rectangle 250"/>
            <p:cNvSpPr>
              <a:spLocks noChangeArrowheads="1"/>
            </p:cNvSpPr>
            <p:nvPr/>
          </p:nvSpPr>
          <p:spPr bwMode="auto">
            <a:xfrm>
              <a:off x="4681538" y="3630067"/>
              <a:ext cx="1414226" cy="184666"/>
            </a:xfrm>
            <a:prstGeom prst="rect">
              <a:avLst/>
            </a:prstGeom>
            <a:noFill/>
            <a:ln w="9525">
              <a:noFill/>
              <a:miter lim="800000"/>
              <a:headEnd/>
              <a:tailEnd/>
            </a:ln>
          </p:spPr>
          <p:txBody>
            <a:bodyPr wrap="none" lIns="0" tIns="0" rIns="0" bIns="0">
              <a:spAutoFit/>
            </a:bodyPr>
            <a:lstStyle/>
            <a:p>
              <a:pPr defTabSz="914400"/>
              <a:r>
                <a:rPr lang="es-SV" sz="1200" b="1" dirty="0" err="1" smtClean="0">
                  <a:solidFill>
                    <a:srgbClr val="002060"/>
                  </a:solidFill>
                  <a:cs typeface="Arial" charset="0"/>
                </a:rPr>
                <a:t>C.H</a:t>
              </a:r>
              <a:r>
                <a:rPr lang="es-SV" sz="1200" b="1" dirty="0" smtClean="0">
                  <a:solidFill>
                    <a:srgbClr val="002060"/>
                  </a:solidFill>
                  <a:cs typeface="Arial" charset="0"/>
                </a:rPr>
                <a:t>. </a:t>
              </a:r>
              <a:r>
                <a:rPr lang="es-SV" sz="1200" b="1" dirty="0">
                  <a:solidFill>
                    <a:srgbClr val="002060"/>
                  </a:solidFill>
                  <a:cs typeface="Arial" charset="0"/>
                </a:rPr>
                <a:t>5 DE NOVIEMBRE</a:t>
              </a:r>
              <a:endParaRPr lang="es-SV" sz="1200" dirty="0">
                <a:solidFill>
                  <a:srgbClr val="002060"/>
                </a:solidFill>
                <a:cs typeface="Arial" charset="0"/>
              </a:endParaRPr>
            </a:p>
          </p:txBody>
        </p:sp>
      </p:grpSp>
      <p:sp>
        <p:nvSpPr>
          <p:cNvPr id="16577" name="Line 253"/>
          <p:cNvSpPr>
            <a:spLocks noChangeShapeType="1"/>
          </p:cNvSpPr>
          <p:nvPr/>
        </p:nvSpPr>
        <p:spPr bwMode="auto">
          <a:xfrm flipH="1">
            <a:off x="1892300" y="2047875"/>
            <a:ext cx="19050" cy="133350"/>
          </a:xfrm>
          <a:prstGeom prst="line">
            <a:avLst/>
          </a:prstGeom>
          <a:noFill/>
          <a:ln w="0">
            <a:solidFill>
              <a:srgbClr val="808080"/>
            </a:solidFill>
            <a:round/>
            <a:headEnd/>
            <a:tailEnd/>
          </a:ln>
        </p:spPr>
        <p:txBody>
          <a:bodyPr/>
          <a:lstStyle/>
          <a:p>
            <a:endParaRPr lang="en-US">
              <a:solidFill>
                <a:srgbClr val="002060"/>
              </a:solidFill>
            </a:endParaRPr>
          </a:p>
        </p:txBody>
      </p:sp>
      <p:sp>
        <p:nvSpPr>
          <p:cNvPr id="16578" name="Line 254"/>
          <p:cNvSpPr>
            <a:spLocks noChangeShapeType="1"/>
          </p:cNvSpPr>
          <p:nvPr/>
        </p:nvSpPr>
        <p:spPr bwMode="auto">
          <a:xfrm>
            <a:off x="1962150" y="2047875"/>
            <a:ext cx="20638" cy="153988"/>
          </a:xfrm>
          <a:prstGeom prst="line">
            <a:avLst/>
          </a:prstGeom>
          <a:noFill/>
          <a:ln w="0">
            <a:solidFill>
              <a:srgbClr val="808080"/>
            </a:solidFill>
            <a:round/>
            <a:headEnd/>
            <a:tailEnd/>
          </a:ln>
        </p:spPr>
        <p:txBody>
          <a:bodyPr/>
          <a:lstStyle/>
          <a:p>
            <a:endParaRPr lang="en-US">
              <a:solidFill>
                <a:srgbClr val="002060"/>
              </a:solidFill>
            </a:endParaRPr>
          </a:p>
        </p:txBody>
      </p:sp>
      <p:sp>
        <p:nvSpPr>
          <p:cNvPr id="16579" name="Line 255"/>
          <p:cNvSpPr>
            <a:spLocks noChangeShapeType="1"/>
          </p:cNvSpPr>
          <p:nvPr/>
        </p:nvSpPr>
        <p:spPr bwMode="auto">
          <a:xfrm>
            <a:off x="1911350" y="2047875"/>
            <a:ext cx="50800" cy="0"/>
          </a:xfrm>
          <a:prstGeom prst="line">
            <a:avLst/>
          </a:prstGeom>
          <a:noFill/>
          <a:ln w="0">
            <a:solidFill>
              <a:srgbClr val="808080"/>
            </a:solidFill>
            <a:round/>
            <a:headEnd/>
            <a:tailEnd/>
          </a:ln>
        </p:spPr>
        <p:txBody>
          <a:bodyPr/>
          <a:lstStyle/>
          <a:p>
            <a:endParaRPr lang="en-US">
              <a:solidFill>
                <a:srgbClr val="002060"/>
              </a:solidFill>
            </a:endParaRPr>
          </a:p>
        </p:txBody>
      </p:sp>
      <p:sp>
        <p:nvSpPr>
          <p:cNvPr id="16580" name="Freeform 259"/>
          <p:cNvSpPr>
            <a:spLocks/>
          </p:cNvSpPr>
          <p:nvPr/>
        </p:nvSpPr>
        <p:spPr bwMode="auto">
          <a:xfrm>
            <a:off x="1892300" y="2160588"/>
            <a:ext cx="5648325" cy="3554412"/>
          </a:xfrm>
          <a:custGeom>
            <a:avLst/>
            <a:gdLst>
              <a:gd name="T0" fmla="*/ 0 w 563"/>
              <a:gd name="T1" fmla="*/ 0 h 346"/>
              <a:gd name="T2" fmla="*/ 150488 w 563"/>
              <a:gd name="T3" fmla="*/ 297913 h 346"/>
              <a:gd name="T4" fmla="*/ 200651 w 563"/>
              <a:gd name="T5" fmla="*/ 369823 h 346"/>
              <a:gd name="T6" fmla="*/ 260846 w 563"/>
              <a:gd name="T7" fmla="*/ 431460 h 346"/>
              <a:gd name="T8" fmla="*/ 371204 w 563"/>
              <a:gd name="T9" fmla="*/ 616372 h 346"/>
              <a:gd name="T10" fmla="*/ 551790 w 563"/>
              <a:gd name="T11" fmla="*/ 842375 h 346"/>
              <a:gd name="T12" fmla="*/ 662148 w 563"/>
              <a:gd name="T13" fmla="*/ 996468 h 346"/>
              <a:gd name="T14" fmla="*/ 762474 w 563"/>
              <a:gd name="T15" fmla="*/ 1130015 h 346"/>
              <a:gd name="T16" fmla="*/ 862799 w 563"/>
              <a:gd name="T17" fmla="*/ 1212198 h 346"/>
              <a:gd name="T18" fmla="*/ 1063450 w 563"/>
              <a:gd name="T19" fmla="*/ 1325200 h 346"/>
              <a:gd name="T20" fmla="*/ 1244036 w 563"/>
              <a:gd name="T21" fmla="*/ 1376564 h 346"/>
              <a:gd name="T22" fmla="*/ 1404557 w 563"/>
              <a:gd name="T23" fmla="*/ 1469020 h 346"/>
              <a:gd name="T24" fmla="*/ 1635305 w 563"/>
              <a:gd name="T25" fmla="*/ 1530657 h 346"/>
              <a:gd name="T26" fmla="*/ 1755696 w 563"/>
              <a:gd name="T27" fmla="*/ 1571749 h 346"/>
              <a:gd name="T28" fmla="*/ 1825924 w 563"/>
              <a:gd name="T29" fmla="*/ 1623113 h 346"/>
              <a:gd name="T30" fmla="*/ 1906184 w 563"/>
              <a:gd name="T31" fmla="*/ 1653932 h 346"/>
              <a:gd name="T32" fmla="*/ 1986444 w 563"/>
              <a:gd name="T33" fmla="*/ 1705296 h 346"/>
              <a:gd name="T34" fmla="*/ 2066705 w 563"/>
              <a:gd name="T35" fmla="*/ 1725842 h 346"/>
              <a:gd name="T36" fmla="*/ 2187095 w 563"/>
              <a:gd name="T37" fmla="*/ 1808025 h 346"/>
              <a:gd name="T38" fmla="*/ 2227225 w 563"/>
              <a:gd name="T39" fmla="*/ 1838843 h 346"/>
              <a:gd name="T40" fmla="*/ 2257323 w 563"/>
              <a:gd name="T41" fmla="*/ 1869662 h 346"/>
              <a:gd name="T42" fmla="*/ 2337583 w 563"/>
              <a:gd name="T43" fmla="*/ 1921026 h 346"/>
              <a:gd name="T44" fmla="*/ 2397779 w 563"/>
              <a:gd name="T45" fmla="*/ 1972390 h 346"/>
              <a:gd name="T46" fmla="*/ 2427876 w 563"/>
              <a:gd name="T47" fmla="*/ 2013482 h 346"/>
              <a:gd name="T48" fmla="*/ 2738886 w 563"/>
              <a:gd name="T49" fmla="*/ 2177848 h 346"/>
              <a:gd name="T50" fmla="*/ 2959602 w 563"/>
              <a:gd name="T51" fmla="*/ 2342213 h 346"/>
              <a:gd name="T52" fmla="*/ 2989699 w 563"/>
              <a:gd name="T53" fmla="*/ 2373032 h 346"/>
              <a:gd name="T54" fmla="*/ 3069960 w 563"/>
              <a:gd name="T55" fmla="*/ 2393578 h 346"/>
              <a:gd name="T56" fmla="*/ 3210415 w 563"/>
              <a:gd name="T57" fmla="*/ 2537398 h 346"/>
              <a:gd name="T58" fmla="*/ 3340839 w 563"/>
              <a:gd name="T59" fmla="*/ 2640127 h 346"/>
              <a:gd name="T60" fmla="*/ 3481294 w 563"/>
              <a:gd name="T61" fmla="*/ 2753129 h 346"/>
              <a:gd name="T62" fmla="*/ 3561555 w 563"/>
              <a:gd name="T63" fmla="*/ 2804493 h 346"/>
              <a:gd name="T64" fmla="*/ 3641815 w 563"/>
              <a:gd name="T65" fmla="*/ 2814766 h 346"/>
              <a:gd name="T66" fmla="*/ 3762205 w 563"/>
              <a:gd name="T67" fmla="*/ 2855857 h 346"/>
              <a:gd name="T68" fmla="*/ 3842466 w 563"/>
              <a:gd name="T69" fmla="*/ 2907222 h 346"/>
              <a:gd name="T70" fmla="*/ 3972889 w 563"/>
              <a:gd name="T71" fmla="*/ 3020223 h 346"/>
              <a:gd name="T72" fmla="*/ 4023052 w 563"/>
              <a:gd name="T73" fmla="*/ 3092133 h 346"/>
              <a:gd name="T74" fmla="*/ 4053149 w 563"/>
              <a:gd name="T75" fmla="*/ 3133225 h 346"/>
              <a:gd name="T76" fmla="*/ 4233735 w 563"/>
              <a:gd name="T77" fmla="*/ 3287318 h 346"/>
              <a:gd name="T78" fmla="*/ 4273865 w 563"/>
              <a:gd name="T79" fmla="*/ 3318136 h 346"/>
              <a:gd name="T80" fmla="*/ 4394256 w 563"/>
              <a:gd name="T81" fmla="*/ 3348955 h 346"/>
              <a:gd name="T82" fmla="*/ 4855753 w 563"/>
              <a:gd name="T83" fmla="*/ 3431138 h 346"/>
              <a:gd name="T84" fmla="*/ 5297186 w 563"/>
              <a:gd name="T85" fmla="*/ 3503048 h 346"/>
              <a:gd name="T86" fmla="*/ 5588130 w 563"/>
              <a:gd name="T87" fmla="*/ 3523593 h 346"/>
              <a:gd name="T88" fmla="*/ 5648325 w 563"/>
              <a:gd name="T89" fmla="*/ 3513321 h 3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3"/>
              <a:gd name="T136" fmla="*/ 0 h 346"/>
              <a:gd name="T137" fmla="*/ 563 w 563"/>
              <a:gd name="T138" fmla="*/ 346 h 3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3" h="346">
                <a:moveTo>
                  <a:pt x="0" y="0"/>
                </a:moveTo>
                <a:cubicBezTo>
                  <a:pt x="7" y="9"/>
                  <a:pt x="6" y="21"/>
                  <a:pt x="15" y="29"/>
                </a:cubicBezTo>
                <a:cubicBezTo>
                  <a:pt x="18" y="37"/>
                  <a:pt x="14" y="27"/>
                  <a:pt x="20" y="36"/>
                </a:cubicBezTo>
                <a:cubicBezTo>
                  <a:pt x="25" y="43"/>
                  <a:pt x="17" y="37"/>
                  <a:pt x="26" y="42"/>
                </a:cubicBezTo>
                <a:cubicBezTo>
                  <a:pt x="28" y="49"/>
                  <a:pt x="33" y="54"/>
                  <a:pt x="37" y="60"/>
                </a:cubicBezTo>
                <a:cubicBezTo>
                  <a:pt x="43" y="68"/>
                  <a:pt x="49" y="75"/>
                  <a:pt x="55" y="82"/>
                </a:cubicBezTo>
                <a:cubicBezTo>
                  <a:pt x="59" y="87"/>
                  <a:pt x="61" y="92"/>
                  <a:pt x="66" y="97"/>
                </a:cubicBezTo>
                <a:cubicBezTo>
                  <a:pt x="68" y="102"/>
                  <a:pt x="71" y="107"/>
                  <a:pt x="76" y="110"/>
                </a:cubicBezTo>
                <a:cubicBezTo>
                  <a:pt x="83" y="120"/>
                  <a:pt x="71" y="104"/>
                  <a:pt x="86" y="118"/>
                </a:cubicBezTo>
                <a:cubicBezTo>
                  <a:pt x="90" y="122"/>
                  <a:pt x="100" y="127"/>
                  <a:pt x="106" y="129"/>
                </a:cubicBezTo>
                <a:cubicBezTo>
                  <a:pt x="112" y="131"/>
                  <a:pt x="119" y="131"/>
                  <a:pt x="124" y="134"/>
                </a:cubicBezTo>
                <a:cubicBezTo>
                  <a:pt x="130" y="137"/>
                  <a:pt x="135" y="139"/>
                  <a:pt x="140" y="143"/>
                </a:cubicBezTo>
                <a:cubicBezTo>
                  <a:pt x="147" y="146"/>
                  <a:pt x="156" y="145"/>
                  <a:pt x="163" y="149"/>
                </a:cubicBezTo>
                <a:cubicBezTo>
                  <a:pt x="166" y="151"/>
                  <a:pt x="171" y="151"/>
                  <a:pt x="175" y="153"/>
                </a:cubicBezTo>
                <a:cubicBezTo>
                  <a:pt x="177" y="155"/>
                  <a:pt x="179" y="157"/>
                  <a:pt x="182" y="158"/>
                </a:cubicBezTo>
                <a:cubicBezTo>
                  <a:pt x="185" y="159"/>
                  <a:pt x="188" y="159"/>
                  <a:pt x="190" y="161"/>
                </a:cubicBezTo>
                <a:cubicBezTo>
                  <a:pt x="193" y="162"/>
                  <a:pt x="195" y="165"/>
                  <a:pt x="198" y="166"/>
                </a:cubicBezTo>
                <a:cubicBezTo>
                  <a:pt x="201" y="166"/>
                  <a:pt x="206" y="168"/>
                  <a:pt x="206" y="168"/>
                </a:cubicBezTo>
                <a:cubicBezTo>
                  <a:pt x="212" y="174"/>
                  <a:pt x="209" y="171"/>
                  <a:pt x="218" y="176"/>
                </a:cubicBezTo>
                <a:cubicBezTo>
                  <a:pt x="219" y="177"/>
                  <a:pt x="222" y="179"/>
                  <a:pt x="222" y="179"/>
                </a:cubicBezTo>
                <a:cubicBezTo>
                  <a:pt x="223" y="180"/>
                  <a:pt x="223" y="182"/>
                  <a:pt x="225" y="182"/>
                </a:cubicBezTo>
                <a:cubicBezTo>
                  <a:pt x="227" y="184"/>
                  <a:pt x="233" y="187"/>
                  <a:pt x="233" y="187"/>
                </a:cubicBezTo>
                <a:cubicBezTo>
                  <a:pt x="240" y="198"/>
                  <a:pt x="230" y="185"/>
                  <a:pt x="239" y="192"/>
                </a:cubicBezTo>
                <a:cubicBezTo>
                  <a:pt x="240" y="193"/>
                  <a:pt x="241" y="195"/>
                  <a:pt x="242" y="196"/>
                </a:cubicBezTo>
                <a:cubicBezTo>
                  <a:pt x="250" y="202"/>
                  <a:pt x="264" y="208"/>
                  <a:pt x="273" y="212"/>
                </a:cubicBezTo>
                <a:cubicBezTo>
                  <a:pt x="279" y="219"/>
                  <a:pt x="287" y="224"/>
                  <a:pt x="295" y="228"/>
                </a:cubicBezTo>
                <a:cubicBezTo>
                  <a:pt x="296" y="229"/>
                  <a:pt x="297" y="230"/>
                  <a:pt x="298" y="231"/>
                </a:cubicBezTo>
                <a:cubicBezTo>
                  <a:pt x="301" y="232"/>
                  <a:pt x="306" y="233"/>
                  <a:pt x="306" y="233"/>
                </a:cubicBezTo>
                <a:cubicBezTo>
                  <a:pt x="310" y="238"/>
                  <a:pt x="314" y="243"/>
                  <a:pt x="320" y="247"/>
                </a:cubicBezTo>
                <a:cubicBezTo>
                  <a:pt x="322" y="251"/>
                  <a:pt x="328" y="256"/>
                  <a:pt x="333" y="257"/>
                </a:cubicBezTo>
                <a:cubicBezTo>
                  <a:pt x="336" y="263"/>
                  <a:pt x="342" y="265"/>
                  <a:pt x="347" y="268"/>
                </a:cubicBezTo>
                <a:cubicBezTo>
                  <a:pt x="350" y="270"/>
                  <a:pt x="352" y="273"/>
                  <a:pt x="355" y="273"/>
                </a:cubicBezTo>
                <a:cubicBezTo>
                  <a:pt x="358" y="274"/>
                  <a:pt x="360" y="274"/>
                  <a:pt x="363" y="274"/>
                </a:cubicBezTo>
                <a:cubicBezTo>
                  <a:pt x="367" y="275"/>
                  <a:pt x="371" y="276"/>
                  <a:pt x="375" y="278"/>
                </a:cubicBezTo>
                <a:cubicBezTo>
                  <a:pt x="378" y="280"/>
                  <a:pt x="383" y="283"/>
                  <a:pt x="383" y="283"/>
                </a:cubicBezTo>
                <a:cubicBezTo>
                  <a:pt x="386" y="287"/>
                  <a:pt x="391" y="292"/>
                  <a:pt x="396" y="294"/>
                </a:cubicBezTo>
                <a:cubicBezTo>
                  <a:pt x="398" y="296"/>
                  <a:pt x="400" y="299"/>
                  <a:pt x="401" y="301"/>
                </a:cubicBezTo>
                <a:cubicBezTo>
                  <a:pt x="402" y="302"/>
                  <a:pt x="404" y="305"/>
                  <a:pt x="404" y="305"/>
                </a:cubicBezTo>
                <a:cubicBezTo>
                  <a:pt x="407" y="317"/>
                  <a:pt x="409" y="317"/>
                  <a:pt x="422" y="320"/>
                </a:cubicBezTo>
                <a:cubicBezTo>
                  <a:pt x="424" y="321"/>
                  <a:pt x="425" y="322"/>
                  <a:pt x="426" y="323"/>
                </a:cubicBezTo>
                <a:cubicBezTo>
                  <a:pt x="430" y="324"/>
                  <a:pt x="434" y="325"/>
                  <a:pt x="438" y="326"/>
                </a:cubicBezTo>
                <a:cubicBezTo>
                  <a:pt x="453" y="331"/>
                  <a:pt x="470" y="333"/>
                  <a:pt x="484" y="334"/>
                </a:cubicBezTo>
                <a:cubicBezTo>
                  <a:pt x="500" y="337"/>
                  <a:pt x="512" y="340"/>
                  <a:pt x="528" y="341"/>
                </a:cubicBezTo>
                <a:cubicBezTo>
                  <a:pt x="538" y="342"/>
                  <a:pt x="557" y="343"/>
                  <a:pt x="557" y="343"/>
                </a:cubicBezTo>
                <a:cubicBezTo>
                  <a:pt x="563" y="345"/>
                  <a:pt x="561" y="346"/>
                  <a:pt x="563" y="342"/>
                </a:cubicBezTo>
              </a:path>
            </a:pathLst>
          </a:custGeom>
          <a:noFill/>
          <a:ln w="50">
            <a:solidFill>
              <a:schemeClr val="tx2">
                <a:lumMod val="75000"/>
              </a:schemeClr>
            </a:solidFill>
            <a:round/>
            <a:headEnd/>
            <a:tailEnd/>
          </a:ln>
        </p:spPr>
        <p:txBody>
          <a:bodyPr/>
          <a:lstStyle/>
          <a:p>
            <a:endParaRPr lang="es-SV">
              <a:solidFill>
                <a:srgbClr val="002060"/>
              </a:solidFill>
            </a:endParaRPr>
          </a:p>
        </p:txBody>
      </p:sp>
      <p:grpSp>
        <p:nvGrpSpPr>
          <p:cNvPr id="9" name="70894 Grupo"/>
          <p:cNvGrpSpPr>
            <a:grpSpLocks/>
          </p:cNvGrpSpPr>
          <p:nvPr/>
        </p:nvGrpSpPr>
        <p:grpSpPr bwMode="auto">
          <a:xfrm>
            <a:off x="858838" y="1462088"/>
            <a:ext cx="2840769" cy="958850"/>
            <a:chOff x="858838" y="1462613"/>
            <a:chExt cx="2840831" cy="958597"/>
          </a:xfrm>
        </p:grpSpPr>
        <p:sp>
          <p:nvSpPr>
            <p:cNvPr id="16632" name="Rectangle 192"/>
            <p:cNvSpPr>
              <a:spLocks noChangeArrowheads="1"/>
            </p:cNvSpPr>
            <p:nvPr/>
          </p:nvSpPr>
          <p:spPr bwMode="auto">
            <a:xfrm>
              <a:off x="900114" y="1462613"/>
              <a:ext cx="917131" cy="184617"/>
            </a:xfrm>
            <a:prstGeom prst="rect">
              <a:avLst/>
            </a:prstGeom>
            <a:noFill/>
            <a:ln w="9525">
              <a:noFill/>
              <a:miter lim="800000"/>
              <a:headEnd/>
              <a:tailEnd/>
            </a:ln>
          </p:spPr>
          <p:txBody>
            <a:bodyPr wrap="none" lIns="0" tIns="0" rIns="0" bIns="0">
              <a:spAutoFit/>
            </a:bodyPr>
            <a:lstStyle/>
            <a:p>
              <a:pPr defTabSz="914400"/>
              <a:r>
                <a:rPr lang="es-SV" sz="1200" b="1" dirty="0" err="1" smtClean="0">
                  <a:solidFill>
                    <a:srgbClr val="002060"/>
                  </a:solidFill>
                  <a:cs typeface="Arial" charset="0"/>
                </a:rPr>
                <a:t>C.H</a:t>
              </a:r>
              <a:r>
                <a:rPr lang="es-SV" sz="1200" b="1" dirty="0" smtClean="0">
                  <a:solidFill>
                    <a:srgbClr val="002060"/>
                  </a:solidFill>
                  <a:cs typeface="Arial" charset="0"/>
                </a:rPr>
                <a:t>. </a:t>
              </a:r>
              <a:r>
                <a:rPr lang="es-SV" sz="1200" b="1" dirty="0" err="1">
                  <a:solidFill>
                    <a:srgbClr val="002060"/>
                  </a:solidFill>
                  <a:cs typeface="Arial" charset="0"/>
                </a:rPr>
                <a:t>GUAJOYO</a:t>
              </a:r>
              <a:endParaRPr lang="es-SV" sz="1200" dirty="0">
                <a:solidFill>
                  <a:srgbClr val="002060"/>
                </a:solidFill>
                <a:cs typeface="Arial" charset="0"/>
              </a:endParaRPr>
            </a:p>
          </p:txBody>
        </p:sp>
        <p:sp>
          <p:nvSpPr>
            <p:cNvPr id="16633" name="Rectangle 194"/>
            <p:cNvSpPr>
              <a:spLocks noChangeArrowheads="1"/>
            </p:cNvSpPr>
            <p:nvPr/>
          </p:nvSpPr>
          <p:spPr bwMode="auto">
            <a:xfrm>
              <a:off x="858839" y="1718717"/>
              <a:ext cx="1107700" cy="200002"/>
            </a:xfrm>
            <a:prstGeom prst="rect">
              <a:avLst/>
            </a:prstGeom>
            <a:noFill/>
            <a:ln w="9525">
              <a:noFill/>
              <a:miter lim="800000"/>
              <a:headEnd/>
              <a:tailEnd/>
            </a:ln>
          </p:spPr>
          <p:txBody>
            <a:bodyPr wrap="none" lIns="0" tIns="0" rIns="0" bIns="0">
              <a:spAutoFit/>
            </a:bodyPr>
            <a:lstStyle/>
            <a:p>
              <a:pPr defTabSz="914400"/>
              <a:r>
                <a:rPr lang="es-SV" sz="1300" b="1">
                  <a:solidFill>
                    <a:srgbClr val="002060"/>
                  </a:solidFill>
                  <a:cs typeface="Arial" charset="0"/>
                </a:rPr>
                <a:t>Lago de Güija</a:t>
              </a:r>
              <a:endParaRPr lang="es-SV">
                <a:solidFill>
                  <a:srgbClr val="002060"/>
                </a:solidFill>
                <a:cs typeface="Arial" charset="0"/>
              </a:endParaRPr>
            </a:p>
          </p:txBody>
        </p:sp>
        <p:sp>
          <p:nvSpPr>
            <p:cNvPr id="16634" name="Rectangle 197"/>
            <p:cNvSpPr>
              <a:spLocks noChangeArrowheads="1"/>
            </p:cNvSpPr>
            <p:nvPr/>
          </p:nvSpPr>
          <p:spPr bwMode="auto">
            <a:xfrm>
              <a:off x="2051746" y="1845248"/>
              <a:ext cx="1647923" cy="169232"/>
            </a:xfrm>
            <a:prstGeom prst="rect">
              <a:avLst/>
            </a:prstGeom>
            <a:noFill/>
            <a:ln w="9525">
              <a:noFill/>
              <a:miter lim="800000"/>
              <a:headEnd/>
              <a:tailEnd/>
            </a:ln>
          </p:spPr>
          <p:txBody>
            <a:bodyPr wrap="none" lIns="0" tIns="0" rIns="0" bIns="0">
              <a:spAutoFit/>
            </a:bodyPr>
            <a:lstStyle/>
            <a:p>
              <a:pPr defTabSz="914400"/>
              <a:r>
                <a:rPr lang="es-SV" sz="1100" b="1" dirty="0" smtClean="0">
                  <a:solidFill>
                    <a:srgbClr val="002060"/>
                  </a:solidFill>
                  <a:cs typeface="Arial" charset="0"/>
                </a:rPr>
                <a:t>Máximo: 430.30 </a:t>
              </a:r>
              <a:r>
                <a:rPr lang="es-SV" sz="1100" b="1" dirty="0">
                  <a:solidFill>
                    <a:srgbClr val="002060"/>
                  </a:solidFill>
                  <a:cs typeface="Arial" charset="0"/>
                </a:rPr>
                <a:t>m.s.n.m.</a:t>
              </a:r>
              <a:endParaRPr lang="es-SV" dirty="0">
                <a:solidFill>
                  <a:srgbClr val="002060"/>
                </a:solidFill>
                <a:cs typeface="Arial" charset="0"/>
              </a:endParaRPr>
            </a:p>
          </p:txBody>
        </p:sp>
        <p:grpSp>
          <p:nvGrpSpPr>
            <p:cNvPr id="10" name="70873 Grupo"/>
            <p:cNvGrpSpPr>
              <a:grpSpLocks/>
            </p:cNvGrpSpPr>
            <p:nvPr/>
          </p:nvGrpSpPr>
          <p:grpSpPr bwMode="auto">
            <a:xfrm>
              <a:off x="858838" y="2058442"/>
              <a:ext cx="2425539" cy="362768"/>
              <a:chOff x="858838" y="2058442"/>
              <a:chExt cx="2425539" cy="362768"/>
            </a:xfrm>
          </p:grpSpPr>
          <p:sp>
            <p:nvSpPr>
              <p:cNvPr id="16636" name="Rectangle 199"/>
              <p:cNvSpPr>
                <a:spLocks noChangeArrowheads="1"/>
              </p:cNvSpPr>
              <p:nvPr/>
            </p:nvSpPr>
            <p:spPr bwMode="auto">
              <a:xfrm>
                <a:off x="2072481" y="2058442"/>
                <a:ext cx="1211896" cy="169232"/>
              </a:xfrm>
              <a:prstGeom prst="rect">
                <a:avLst/>
              </a:prstGeom>
              <a:noFill/>
              <a:ln w="9525">
                <a:noFill/>
                <a:miter lim="800000"/>
                <a:headEnd/>
                <a:tailEnd/>
              </a:ln>
            </p:spPr>
            <p:txBody>
              <a:bodyPr wrap="none" lIns="0" tIns="0" rIns="0" bIns="0">
                <a:spAutoFit/>
              </a:bodyPr>
              <a:lstStyle/>
              <a:p>
                <a:pPr defTabSz="914400"/>
                <a:r>
                  <a:rPr lang="es-SV" sz="1100" b="1" dirty="0" smtClean="0">
                    <a:solidFill>
                      <a:srgbClr val="002060"/>
                    </a:solidFill>
                    <a:cs typeface="Arial" charset="0"/>
                  </a:rPr>
                  <a:t>Capacidad: 19.8 </a:t>
                </a:r>
                <a:r>
                  <a:rPr lang="es-SV" sz="1100" b="1" dirty="0" err="1" smtClean="0">
                    <a:solidFill>
                      <a:srgbClr val="002060"/>
                    </a:solidFill>
                    <a:cs typeface="Arial" charset="0"/>
                  </a:rPr>
                  <a:t>MW</a:t>
                </a:r>
                <a:endParaRPr lang="es-SV" dirty="0">
                  <a:solidFill>
                    <a:srgbClr val="002060"/>
                  </a:solidFill>
                  <a:cs typeface="Arial" charset="0"/>
                </a:endParaRPr>
              </a:p>
            </p:txBody>
          </p:sp>
          <p:sp>
            <p:nvSpPr>
              <p:cNvPr id="16637" name="Freeform 260"/>
              <p:cNvSpPr>
                <a:spLocks/>
              </p:cNvSpPr>
              <p:nvPr/>
            </p:nvSpPr>
            <p:spPr bwMode="auto">
              <a:xfrm>
                <a:off x="858838" y="2060848"/>
                <a:ext cx="1052513" cy="360362"/>
              </a:xfrm>
              <a:custGeom>
                <a:avLst/>
                <a:gdLst>
                  <a:gd name="T0" fmla="*/ 0 w 663"/>
                  <a:gd name="T1" fmla="*/ 0 h 227"/>
                  <a:gd name="T2" fmla="*/ 0 w 663"/>
                  <a:gd name="T3" fmla="*/ 360362 h 227"/>
                  <a:gd name="T4" fmla="*/ 722313 w 663"/>
                  <a:gd name="T5" fmla="*/ 360362 h 227"/>
                  <a:gd name="T6" fmla="*/ 1052513 w 663"/>
                  <a:gd name="T7" fmla="*/ 61912 h 227"/>
                  <a:gd name="T8" fmla="*/ 1052513 w 663"/>
                  <a:gd name="T9" fmla="*/ 0 h 227"/>
                  <a:gd name="T10" fmla="*/ 0 w 663"/>
                  <a:gd name="T11" fmla="*/ 0 h 227"/>
                  <a:gd name="T12" fmla="*/ 0 60000 65536"/>
                  <a:gd name="T13" fmla="*/ 0 60000 65536"/>
                  <a:gd name="T14" fmla="*/ 0 60000 65536"/>
                  <a:gd name="T15" fmla="*/ 0 60000 65536"/>
                  <a:gd name="T16" fmla="*/ 0 60000 65536"/>
                  <a:gd name="T17" fmla="*/ 0 60000 65536"/>
                  <a:gd name="T18" fmla="*/ 0 w 663"/>
                  <a:gd name="T19" fmla="*/ 0 h 227"/>
                  <a:gd name="T20" fmla="*/ 663 w 663"/>
                  <a:gd name="T21" fmla="*/ 227 h 227"/>
                </a:gdLst>
                <a:ahLst/>
                <a:cxnLst>
                  <a:cxn ang="T12">
                    <a:pos x="T0" y="T1"/>
                  </a:cxn>
                  <a:cxn ang="T13">
                    <a:pos x="T2" y="T3"/>
                  </a:cxn>
                  <a:cxn ang="T14">
                    <a:pos x="T4" y="T5"/>
                  </a:cxn>
                  <a:cxn ang="T15">
                    <a:pos x="T6" y="T7"/>
                  </a:cxn>
                  <a:cxn ang="T16">
                    <a:pos x="T8" y="T9"/>
                  </a:cxn>
                  <a:cxn ang="T17">
                    <a:pos x="T10" y="T11"/>
                  </a:cxn>
                </a:cxnLst>
                <a:rect l="T18" t="T19" r="T20" b="T21"/>
                <a:pathLst>
                  <a:path w="663" h="227">
                    <a:moveTo>
                      <a:pt x="0" y="0"/>
                    </a:moveTo>
                    <a:lnTo>
                      <a:pt x="0" y="227"/>
                    </a:lnTo>
                    <a:lnTo>
                      <a:pt x="455" y="227"/>
                    </a:lnTo>
                    <a:lnTo>
                      <a:pt x="663" y="39"/>
                    </a:lnTo>
                    <a:lnTo>
                      <a:pt x="663" y="0"/>
                    </a:lnTo>
                    <a:lnTo>
                      <a:pt x="0" y="0"/>
                    </a:lnTo>
                    <a:close/>
                  </a:path>
                </a:pathLst>
              </a:custGeom>
              <a:solidFill>
                <a:srgbClr val="0054FF"/>
              </a:solidFill>
              <a:ln w="9525">
                <a:noFill/>
                <a:miter lim="800000"/>
                <a:headEnd/>
                <a:tailEnd/>
              </a:ln>
            </p:spPr>
            <p:txBody>
              <a:bodyPr/>
              <a:lstStyle/>
              <a:p>
                <a:endParaRPr lang="es-SV">
                  <a:solidFill>
                    <a:srgbClr val="002060"/>
                  </a:solidFill>
                </a:endParaRPr>
              </a:p>
            </p:txBody>
          </p:sp>
        </p:grpSp>
      </p:grpSp>
      <p:grpSp>
        <p:nvGrpSpPr>
          <p:cNvPr id="11" name="70868 Grupo"/>
          <p:cNvGrpSpPr>
            <a:grpSpLocks/>
          </p:cNvGrpSpPr>
          <p:nvPr/>
        </p:nvGrpSpPr>
        <p:grpSpPr bwMode="auto">
          <a:xfrm>
            <a:off x="4811713" y="496888"/>
            <a:ext cx="3903662" cy="2506662"/>
            <a:chOff x="4641851" y="464592"/>
            <a:chExt cx="4073525" cy="2538412"/>
          </a:xfrm>
        </p:grpSpPr>
        <p:grpSp>
          <p:nvGrpSpPr>
            <p:cNvPr id="12" name="Group 265"/>
            <p:cNvGrpSpPr>
              <a:grpSpLocks/>
            </p:cNvGrpSpPr>
            <p:nvPr/>
          </p:nvGrpSpPr>
          <p:grpSpPr bwMode="auto">
            <a:xfrm>
              <a:off x="4641851" y="464592"/>
              <a:ext cx="4073525" cy="2538412"/>
              <a:chOff x="2924" y="573"/>
              <a:chExt cx="2566" cy="1599"/>
            </a:xfrm>
          </p:grpSpPr>
          <p:sp>
            <p:nvSpPr>
              <p:cNvPr id="16630" name="Freeform 263"/>
              <p:cNvSpPr>
                <a:spLocks/>
              </p:cNvSpPr>
              <p:nvPr/>
            </p:nvSpPr>
            <p:spPr bwMode="auto">
              <a:xfrm>
                <a:off x="2924" y="573"/>
                <a:ext cx="2566" cy="1599"/>
              </a:xfrm>
              <a:custGeom>
                <a:avLst/>
                <a:gdLst>
                  <a:gd name="T0" fmla="*/ 328 w 2566"/>
                  <a:gd name="T1" fmla="*/ 1191 h 1599"/>
                  <a:gd name="T2" fmla="*/ 0 w 2566"/>
                  <a:gd name="T3" fmla="*/ 945 h 1599"/>
                  <a:gd name="T4" fmla="*/ 31 w 2566"/>
                  <a:gd name="T5" fmla="*/ 854 h 1599"/>
                  <a:gd name="T6" fmla="*/ 215 w 2566"/>
                  <a:gd name="T7" fmla="*/ 628 h 1599"/>
                  <a:gd name="T8" fmla="*/ 417 w 2566"/>
                  <a:gd name="T9" fmla="*/ 557 h 1599"/>
                  <a:gd name="T10" fmla="*/ 411 w 2566"/>
                  <a:gd name="T11" fmla="*/ 427 h 1599"/>
                  <a:gd name="T12" fmla="*/ 632 w 2566"/>
                  <a:gd name="T13" fmla="*/ 363 h 1599"/>
                  <a:gd name="T14" fmla="*/ 575 w 2566"/>
                  <a:gd name="T15" fmla="*/ 220 h 1599"/>
                  <a:gd name="T16" fmla="*/ 505 w 2566"/>
                  <a:gd name="T17" fmla="*/ 168 h 1599"/>
                  <a:gd name="T18" fmla="*/ 524 w 2566"/>
                  <a:gd name="T19" fmla="*/ 123 h 1599"/>
                  <a:gd name="T20" fmla="*/ 512 w 2566"/>
                  <a:gd name="T21" fmla="*/ 26 h 1599"/>
                  <a:gd name="T22" fmla="*/ 600 w 2566"/>
                  <a:gd name="T23" fmla="*/ 91 h 1599"/>
                  <a:gd name="T24" fmla="*/ 708 w 2566"/>
                  <a:gd name="T25" fmla="*/ 71 h 1599"/>
                  <a:gd name="T26" fmla="*/ 790 w 2566"/>
                  <a:gd name="T27" fmla="*/ 58 h 1599"/>
                  <a:gd name="T28" fmla="*/ 885 w 2566"/>
                  <a:gd name="T29" fmla="*/ 97 h 1599"/>
                  <a:gd name="T30" fmla="*/ 1036 w 2566"/>
                  <a:gd name="T31" fmla="*/ 136 h 1599"/>
                  <a:gd name="T32" fmla="*/ 1131 w 2566"/>
                  <a:gd name="T33" fmla="*/ 123 h 1599"/>
                  <a:gd name="T34" fmla="*/ 1251 w 2566"/>
                  <a:gd name="T35" fmla="*/ 337 h 1599"/>
                  <a:gd name="T36" fmla="*/ 1397 w 2566"/>
                  <a:gd name="T37" fmla="*/ 447 h 1599"/>
                  <a:gd name="T38" fmla="*/ 1434 w 2566"/>
                  <a:gd name="T39" fmla="*/ 324 h 1599"/>
                  <a:gd name="T40" fmla="*/ 1510 w 2566"/>
                  <a:gd name="T41" fmla="*/ 440 h 1599"/>
                  <a:gd name="T42" fmla="*/ 1593 w 2566"/>
                  <a:gd name="T43" fmla="*/ 505 h 1599"/>
                  <a:gd name="T44" fmla="*/ 1700 w 2566"/>
                  <a:gd name="T45" fmla="*/ 544 h 1599"/>
                  <a:gd name="T46" fmla="*/ 1757 w 2566"/>
                  <a:gd name="T47" fmla="*/ 634 h 1599"/>
                  <a:gd name="T48" fmla="*/ 1839 w 2566"/>
                  <a:gd name="T49" fmla="*/ 628 h 1599"/>
                  <a:gd name="T50" fmla="*/ 1978 w 2566"/>
                  <a:gd name="T51" fmla="*/ 550 h 1599"/>
                  <a:gd name="T52" fmla="*/ 1984 w 2566"/>
                  <a:gd name="T53" fmla="*/ 389 h 1599"/>
                  <a:gd name="T54" fmla="*/ 2105 w 2566"/>
                  <a:gd name="T55" fmla="*/ 324 h 1599"/>
                  <a:gd name="T56" fmla="*/ 2174 w 2566"/>
                  <a:gd name="T57" fmla="*/ 440 h 1599"/>
                  <a:gd name="T58" fmla="*/ 2212 w 2566"/>
                  <a:gd name="T59" fmla="*/ 609 h 1599"/>
                  <a:gd name="T60" fmla="*/ 2326 w 2566"/>
                  <a:gd name="T61" fmla="*/ 634 h 1599"/>
                  <a:gd name="T62" fmla="*/ 2452 w 2566"/>
                  <a:gd name="T63" fmla="*/ 563 h 1599"/>
                  <a:gd name="T64" fmla="*/ 2528 w 2566"/>
                  <a:gd name="T65" fmla="*/ 660 h 1599"/>
                  <a:gd name="T66" fmla="*/ 2522 w 2566"/>
                  <a:gd name="T67" fmla="*/ 835 h 1599"/>
                  <a:gd name="T68" fmla="*/ 2471 w 2566"/>
                  <a:gd name="T69" fmla="*/ 977 h 1599"/>
                  <a:gd name="T70" fmla="*/ 2515 w 2566"/>
                  <a:gd name="T71" fmla="*/ 1049 h 1599"/>
                  <a:gd name="T72" fmla="*/ 2541 w 2566"/>
                  <a:gd name="T73" fmla="*/ 1165 h 1599"/>
                  <a:gd name="T74" fmla="*/ 2421 w 2566"/>
                  <a:gd name="T75" fmla="*/ 1139 h 1599"/>
                  <a:gd name="T76" fmla="*/ 2395 w 2566"/>
                  <a:gd name="T77" fmla="*/ 1288 h 1599"/>
                  <a:gd name="T78" fmla="*/ 2408 w 2566"/>
                  <a:gd name="T79" fmla="*/ 1508 h 1599"/>
                  <a:gd name="T80" fmla="*/ 2395 w 2566"/>
                  <a:gd name="T81" fmla="*/ 1566 h 1599"/>
                  <a:gd name="T82" fmla="*/ 2155 w 2566"/>
                  <a:gd name="T83" fmla="*/ 1553 h 1599"/>
                  <a:gd name="T84" fmla="*/ 1909 w 2566"/>
                  <a:gd name="T85" fmla="*/ 1508 h 1599"/>
                  <a:gd name="T86" fmla="*/ 1978 w 2566"/>
                  <a:gd name="T87" fmla="*/ 1502 h 1599"/>
                  <a:gd name="T88" fmla="*/ 1807 w 2566"/>
                  <a:gd name="T89" fmla="*/ 1515 h 1599"/>
                  <a:gd name="T90" fmla="*/ 1732 w 2566"/>
                  <a:gd name="T91" fmla="*/ 1528 h 1599"/>
                  <a:gd name="T92" fmla="*/ 1871 w 2566"/>
                  <a:gd name="T93" fmla="*/ 1541 h 1599"/>
                  <a:gd name="T94" fmla="*/ 1586 w 2566"/>
                  <a:gd name="T95" fmla="*/ 1502 h 1599"/>
                  <a:gd name="T96" fmla="*/ 1599 w 2566"/>
                  <a:gd name="T97" fmla="*/ 1489 h 1599"/>
                  <a:gd name="T98" fmla="*/ 1630 w 2566"/>
                  <a:gd name="T99" fmla="*/ 1450 h 1599"/>
                  <a:gd name="T100" fmla="*/ 1453 w 2566"/>
                  <a:gd name="T101" fmla="*/ 1437 h 1599"/>
                  <a:gd name="T102" fmla="*/ 1548 w 2566"/>
                  <a:gd name="T103" fmla="*/ 1495 h 1599"/>
                  <a:gd name="T104" fmla="*/ 1201 w 2566"/>
                  <a:gd name="T105" fmla="*/ 1346 h 1599"/>
                  <a:gd name="T106" fmla="*/ 891 w 2566"/>
                  <a:gd name="T107" fmla="*/ 1178 h 15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6"/>
                  <a:gd name="T163" fmla="*/ 0 h 1599"/>
                  <a:gd name="T164" fmla="*/ 2566 w 2566"/>
                  <a:gd name="T165" fmla="*/ 1599 h 15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6" h="1599">
                    <a:moveTo>
                      <a:pt x="467" y="1178"/>
                    </a:moveTo>
                    <a:lnTo>
                      <a:pt x="366" y="1178"/>
                    </a:lnTo>
                    <a:lnTo>
                      <a:pt x="341" y="1210"/>
                    </a:lnTo>
                    <a:lnTo>
                      <a:pt x="328" y="1191"/>
                    </a:lnTo>
                    <a:lnTo>
                      <a:pt x="316" y="1075"/>
                    </a:lnTo>
                    <a:lnTo>
                      <a:pt x="139" y="977"/>
                    </a:lnTo>
                    <a:lnTo>
                      <a:pt x="170" y="971"/>
                    </a:lnTo>
                    <a:lnTo>
                      <a:pt x="0" y="945"/>
                    </a:lnTo>
                    <a:lnTo>
                      <a:pt x="25" y="926"/>
                    </a:lnTo>
                    <a:lnTo>
                      <a:pt x="19" y="906"/>
                    </a:lnTo>
                    <a:lnTo>
                      <a:pt x="57" y="900"/>
                    </a:lnTo>
                    <a:lnTo>
                      <a:pt x="31" y="854"/>
                    </a:lnTo>
                    <a:lnTo>
                      <a:pt x="82" y="744"/>
                    </a:lnTo>
                    <a:lnTo>
                      <a:pt x="69" y="744"/>
                    </a:lnTo>
                    <a:lnTo>
                      <a:pt x="69" y="712"/>
                    </a:lnTo>
                    <a:lnTo>
                      <a:pt x="215" y="628"/>
                    </a:lnTo>
                    <a:lnTo>
                      <a:pt x="240" y="557"/>
                    </a:lnTo>
                    <a:lnTo>
                      <a:pt x="303" y="563"/>
                    </a:lnTo>
                    <a:lnTo>
                      <a:pt x="335" y="518"/>
                    </a:lnTo>
                    <a:lnTo>
                      <a:pt x="417" y="557"/>
                    </a:lnTo>
                    <a:lnTo>
                      <a:pt x="436" y="550"/>
                    </a:lnTo>
                    <a:lnTo>
                      <a:pt x="423" y="531"/>
                    </a:lnTo>
                    <a:lnTo>
                      <a:pt x="404" y="486"/>
                    </a:lnTo>
                    <a:lnTo>
                      <a:pt x="411" y="427"/>
                    </a:lnTo>
                    <a:lnTo>
                      <a:pt x="442" y="401"/>
                    </a:lnTo>
                    <a:lnTo>
                      <a:pt x="461" y="421"/>
                    </a:lnTo>
                    <a:lnTo>
                      <a:pt x="537" y="376"/>
                    </a:lnTo>
                    <a:lnTo>
                      <a:pt x="632" y="363"/>
                    </a:lnTo>
                    <a:lnTo>
                      <a:pt x="638" y="350"/>
                    </a:lnTo>
                    <a:lnTo>
                      <a:pt x="632" y="317"/>
                    </a:lnTo>
                    <a:lnTo>
                      <a:pt x="613" y="272"/>
                    </a:lnTo>
                    <a:lnTo>
                      <a:pt x="575" y="220"/>
                    </a:lnTo>
                    <a:lnTo>
                      <a:pt x="556" y="220"/>
                    </a:lnTo>
                    <a:lnTo>
                      <a:pt x="518" y="220"/>
                    </a:lnTo>
                    <a:lnTo>
                      <a:pt x="512" y="194"/>
                    </a:lnTo>
                    <a:lnTo>
                      <a:pt x="505" y="168"/>
                    </a:lnTo>
                    <a:lnTo>
                      <a:pt x="531" y="162"/>
                    </a:lnTo>
                    <a:lnTo>
                      <a:pt x="562" y="168"/>
                    </a:lnTo>
                    <a:lnTo>
                      <a:pt x="562" y="143"/>
                    </a:lnTo>
                    <a:lnTo>
                      <a:pt x="524" y="123"/>
                    </a:lnTo>
                    <a:lnTo>
                      <a:pt x="518" y="78"/>
                    </a:lnTo>
                    <a:lnTo>
                      <a:pt x="512" y="97"/>
                    </a:lnTo>
                    <a:lnTo>
                      <a:pt x="499" y="58"/>
                    </a:lnTo>
                    <a:lnTo>
                      <a:pt x="512" y="26"/>
                    </a:lnTo>
                    <a:lnTo>
                      <a:pt x="550" y="33"/>
                    </a:lnTo>
                    <a:lnTo>
                      <a:pt x="575" y="33"/>
                    </a:lnTo>
                    <a:lnTo>
                      <a:pt x="594" y="104"/>
                    </a:lnTo>
                    <a:lnTo>
                      <a:pt x="600" y="91"/>
                    </a:lnTo>
                    <a:lnTo>
                      <a:pt x="613" y="110"/>
                    </a:lnTo>
                    <a:lnTo>
                      <a:pt x="619" y="78"/>
                    </a:lnTo>
                    <a:lnTo>
                      <a:pt x="651" y="104"/>
                    </a:lnTo>
                    <a:lnTo>
                      <a:pt x="708" y="71"/>
                    </a:lnTo>
                    <a:lnTo>
                      <a:pt x="746" y="78"/>
                    </a:lnTo>
                    <a:lnTo>
                      <a:pt x="783" y="0"/>
                    </a:lnTo>
                    <a:lnTo>
                      <a:pt x="790" y="33"/>
                    </a:lnTo>
                    <a:lnTo>
                      <a:pt x="790" y="58"/>
                    </a:lnTo>
                    <a:lnTo>
                      <a:pt x="796" y="33"/>
                    </a:lnTo>
                    <a:lnTo>
                      <a:pt x="840" y="65"/>
                    </a:lnTo>
                    <a:lnTo>
                      <a:pt x="859" y="52"/>
                    </a:lnTo>
                    <a:lnTo>
                      <a:pt x="885" y="97"/>
                    </a:lnTo>
                    <a:lnTo>
                      <a:pt x="897" y="78"/>
                    </a:lnTo>
                    <a:lnTo>
                      <a:pt x="941" y="130"/>
                    </a:lnTo>
                    <a:lnTo>
                      <a:pt x="954" y="117"/>
                    </a:lnTo>
                    <a:lnTo>
                      <a:pt x="1036" y="136"/>
                    </a:lnTo>
                    <a:lnTo>
                      <a:pt x="1081" y="84"/>
                    </a:lnTo>
                    <a:lnTo>
                      <a:pt x="1099" y="91"/>
                    </a:lnTo>
                    <a:lnTo>
                      <a:pt x="1131" y="136"/>
                    </a:lnTo>
                    <a:lnTo>
                      <a:pt x="1131" y="123"/>
                    </a:lnTo>
                    <a:lnTo>
                      <a:pt x="1169" y="220"/>
                    </a:lnTo>
                    <a:lnTo>
                      <a:pt x="1175" y="207"/>
                    </a:lnTo>
                    <a:lnTo>
                      <a:pt x="1226" y="259"/>
                    </a:lnTo>
                    <a:lnTo>
                      <a:pt x="1251" y="337"/>
                    </a:lnTo>
                    <a:lnTo>
                      <a:pt x="1258" y="317"/>
                    </a:lnTo>
                    <a:lnTo>
                      <a:pt x="1295" y="376"/>
                    </a:lnTo>
                    <a:lnTo>
                      <a:pt x="1390" y="395"/>
                    </a:lnTo>
                    <a:lnTo>
                      <a:pt x="1397" y="447"/>
                    </a:lnTo>
                    <a:lnTo>
                      <a:pt x="1416" y="408"/>
                    </a:lnTo>
                    <a:lnTo>
                      <a:pt x="1416" y="395"/>
                    </a:lnTo>
                    <a:lnTo>
                      <a:pt x="1422" y="408"/>
                    </a:lnTo>
                    <a:lnTo>
                      <a:pt x="1434" y="324"/>
                    </a:lnTo>
                    <a:lnTo>
                      <a:pt x="1428" y="304"/>
                    </a:lnTo>
                    <a:lnTo>
                      <a:pt x="1434" y="291"/>
                    </a:lnTo>
                    <a:lnTo>
                      <a:pt x="1441" y="291"/>
                    </a:lnTo>
                    <a:lnTo>
                      <a:pt x="1510" y="440"/>
                    </a:lnTo>
                    <a:lnTo>
                      <a:pt x="1517" y="492"/>
                    </a:lnTo>
                    <a:lnTo>
                      <a:pt x="1529" y="479"/>
                    </a:lnTo>
                    <a:lnTo>
                      <a:pt x="1548" y="499"/>
                    </a:lnTo>
                    <a:lnTo>
                      <a:pt x="1593" y="505"/>
                    </a:lnTo>
                    <a:lnTo>
                      <a:pt x="1630" y="492"/>
                    </a:lnTo>
                    <a:lnTo>
                      <a:pt x="1643" y="511"/>
                    </a:lnTo>
                    <a:lnTo>
                      <a:pt x="1643" y="544"/>
                    </a:lnTo>
                    <a:lnTo>
                      <a:pt x="1700" y="544"/>
                    </a:lnTo>
                    <a:lnTo>
                      <a:pt x="1732" y="531"/>
                    </a:lnTo>
                    <a:lnTo>
                      <a:pt x="1744" y="537"/>
                    </a:lnTo>
                    <a:lnTo>
                      <a:pt x="1763" y="589"/>
                    </a:lnTo>
                    <a:lnTo>
                      <a:pt x="1757" y="634"/>
                    </a:lnTo>
                    <a:lnTo>
                      <a:pt x="1769" y="654"/>
                    </a:lnTo>
                    <a:lnTo>
                      <a:pt x="1826" y="641"/>
                    </a:lnTo>
                    <a:lnTo>
                      <a:pt x="1820" y="621"/>
                    </a:lnTo>
                    <a:lnTo>
                      <a:pt x="1839" y="628"/>
                    </a:lnTo>
                    <a:lnTo>
                      <a:pt x="1858" y="615"/>
                    </a:lnTo>
                    <a:lnTo>
                      <a:pt x="1871" y="570"/>
                    </a:lnTo>
                    <a:lnTo>
                      <a:pt x="1946" y="583"/>
                    </a:lnTo>
                    <a:lnTo>
                      <a:pt x="1978" y="550"/>
                    </a:lnTo>
                    <a:lnTo>
                      <a:pt x="1972" y="499"/>
                    </a:lnTo>
                    <a:lnTo>
                      <a:pt x="2010" y="460"/>
                    </a:lnTo>
                    <a:lnTo>
                      <a:pt x="2010" y="401"/>
                    </a:lnTo>
                    <a:lnTo>
                      <a:pt x="1984" y="389"/>
                    </a:lnTo>
                    <a:lnTo>
                      <a:pt x="2010" y="369"/>
                    </a:lnTo>
                    <a:lnTo>
                      <a:pt x="2029" y="369"/>
                    </a:lnTo>
                    <a:lnTo>
                      <a:pt x="2048" y="324"/>
                    </a:lnTo>
                    <a:lnTo>
                      <a:pt x="2105" y="324"/>
                    </a:lnTo>
                    <a:lnTo>
                      <a:pt x="2155" y="324"/>
                    </a:lnTo>
                    <a:lnTo>
                      <a:pt x="2174" y="324"/>
                    </a:lnTo>
                    <a:lnTo>
                      <a:pt x="2168" y="389"/>
                    </a:lnTo>
                    <a:lnTo>
                      <a:pt x="2174" y="440"/>
                    </a:lnTo>
                    <a:lnTo>
                      <a:pt x="2161" y="460"/>
                    </a:lnTo>
                    <a:lnTo>
                      <a:pt x="2212" y="537"/>
                    </a:lnTo>
                    <a:lnTo>
                      <a:pt x="2193" y="621"/>
                    </a:lnTo>
                    <a:lnTo>
                      <a:pt x="2212" y="609"/>
                    </a:lnTo>
                    <a:lnTo>
                      <a:pt x="2250" y="654"/>
                    </a:lnTo>
                    <a:lnTo>
                      <a:pt x="2244" y="628"/>
                    </a:lnTo>
                    <a:lnTo>
                      <a:pt x="2307" y="621"/>
                    </a:lnTo>
                    <a:lnTo>
                      <a:pt x="2326" y="634"/>
                    </a:lnTo>
                    <a:lnTo>
                      <a:pt x="2332" y="621"/>
                    </a:lnTo>
                    <a:lnTo>
                      <a:pt x="2345" y="589"/>
                    </a:lnTo>
                    <a:lnTo>
                      <a:pt x="2370" y="557"/>
                    </a:lnTo>
                    <a:lnTo>
                      <a:pt x="2452" y="563"/>
                    </a:lnTo>
                    <a:lnTo>
                      <a:pt x="2465" y="641"/>
                    </a:lnTo>
                    <a:lnTo>
                      <a:pt x="2471" y="654"/>
                    </a:lnTo>
                    <a:lnTo>
                      <a:pt x="2503" y="660"/>
                    </a:lnTo>
                    <a:lnTo>
                      <a:pt x="2528" y="660"/>
                    </a:lnTo>
                    <a:lnTo>
                      <a:pt x="2541" y="732"/>
                    </a:lnTo>
                    <a:lnTo>
                      <a:pt x="2528" y="803"/>
                    </a:lnTo>
                    <a:lnTo>
                      <a:pt x="2496" y="816"/>
                    </a:lnTo>
                    <a:lnTo>
                      <a:pt x="2522" y="835"/>
                    </a:lnTo>
                    <a:lnTo>
                      <a:pt x="2509" y="900"/>
                    </a:lnTo>
                    <a:lnTo>
                      <a:pt x="2509" y="926"/>
                    </a:lnTo>
                    <a:lnTo>
                      <a:pt x="2484" y="958"/>
                    </a:lnTo>
                    <a:lnTo>
                      <a:pt x="2471" y="977"/>
                    </a:lnTo>
                    <a:lnTo>
                      <a:pt x="2452" y="1049"/>
                    </a:lnTo>
                    <a:lnTo>
                      <a:pt x="2446" y="1075"/>
                    </a:lnTo>
                    <a:lnTo>
                      <a:pt x="2458" y="1094"/>
                    </a:lnTo>
                    <a:lnTo>
                      <a:pt x="2515" y="1049"/>
                    </a:lnTo>
                    <a:lnTo>
                      <a:pt x="2541" y="1049"/>
                    </a:lnTo>
                    <a:lnTo>
                      <a:pt x="2560" y="1075"/>
                    </a:lnTo>
                    <a:lnTo>
                      <a:pt x="2566" y="1146"/>
                    </a:lnTo>
                    <a:lnTo>
                      <a:pt x="2541" y="1165"/>
                    </a:lnTo>
                    <a:lnTo>
                      <a:pt x="2503" y="1139"/>
                    </a:lnTo>
                    <a:lnTo>
                      <a:pt x="2458" y="1139"/>
                    </a:lnTo>
                    <a:lnTo>
                      <a:pt x="2433" y="1133"/>
                    </a:lnTo>
                    <a:lnTo>
                      <a:pt x="2421" y="1139"/>
                    </a:lnTo>
                    <a:lnTo>
                      <a:pt x="2408" y="1159"/>
                    </a:lnTo>
                    <a:lnTo>
                      <a:pt x="2408" y="1223"/>
                    </a:lnTo>
                    <a:lnTo>
                      <a:pt x="2408" y="1275"/>
                    </a:lnTo>
                    <a:lnTo>
                      <a:pt x="2395" y="1288"/>
                    </a:lnTo>
                    <a:lnTo>
                      <a:pt x="2446" y="1346"/>
                    </a:lnTo>
                    <a:lnTo>
                      <a:pt x="2515" y="1385"/>
                    </a:lnTo>
                    <a:lnTo>
                      <a:pt x="2515" y="1411"/>
                    </a:lnTo>
                    <a:lnTo>
                      <a:pt x="2408" y="1508"/>
                    </a:lnTo>
                    <a:lnTo>
                      <a:pt x="2357" y="1495"/>
                    </a:lnTo>
                    <a:lnTo>
                      <a:pt x="2326" y="1515"/>
                    </a:lnTo>
                    <a:lnTo>
                      <a:pt x="2370" y="1553"/>
                    </a:lnTo>
                    <a:lnTo>
                      <a:pt x="2395" y="1566"/>
                    </a:lnTo>
                    <a:lnTo>
                      <a:pt x="2383" y="1586"/>
                    </a:lnTo>
                    <a:lnTo>
                      <a:pt x="2345" y="1599"/>
                    </a:lnTo>
                    <a:lnTo>
                      <a:pt x="2206" y="1560"/>
                    </a:lnTo>
                    <a:lnTo>
                      <a:pt x="2155" y="1553"/>
                    </a:lnTo>
                    <a:lnTo>
                      <a:pt x="2142" y="1521"/>
                    </a:lnTo>
                    <a:lnTo>
                      <a:pt x="1921" y="1528"/>
                    </a:lnTo>
                    <a:lnTo>
                      <a:pt x="1902" y="1521"/>
                    </a:lnTo>
                    <a:lnTo>
                      <a:pt x="1909" y="1508"/>
                    </a:lnTo>
                    <a:lnTo>
                      <a:pt x="1921" y="1521"/>
                    </a:lnTo>
                    <a:lnTo>
                      <a:pt x="2022" y="1521"/>
                    </a:lnTo>
                    <a:lnTo>
                      <a:pt x="2041" y="1495"/>
                    </a:lnTo>
                    <a:lnTo>
                      <a:pt x="1978" y="1502"/>
                    </a:lnTo>
                    <a:lnTo>
                      <a:pt x="1896" y="1495"/>
                    </a:lnTo>
                    <a:lnTo>
                      <a:pt x="1890" y="1508"/>
                    </a:lnTo>
                    <a:lnTo>
                      <a:pt x="1820" y="1521"/>
                    </a:lnTo>
                    <a:lnTo>
                      <a:pt x="1807" y="1515"/>
                    </a:lnTo>
                    <a:lnTo>
                      <a:pt x="1732" y="1515"/>
                    </a:lnTo>
                    <a:lnTo>
                      <a:pt x="1706" y="1495"/>
                    </a:lnTo>
                    <a:lnTo>
                      <a:pt x="1700" y="1502"/>
                    </a:lnTo>
                    <a:lnTo>
                      <a:pt x="1732" y="1528"/>
                    </a:lnTo>
                    <a:lnTo>
                      <a:pt x="1776" y="1521"/>
                    </a:lnTo>
                    <a:lnTo>
                      <a:pt x="1814" y="1534"/>
                    </a:lnTo>
                    <a:lnTo>
                      <a:pt x="1871" y="1528"/>
                    </a:lnTo>
                    <a:lnTo>
                      <a:pt x="1871" y="1541"/>
                    </a:lnTo>
                    <a:lnTo>
                      <a:pt x="1801" y="1547"/>
                    </a:lnTo>
                    <a:lnTo>
                      <a:pt x="1668" y="1541"/>
                    </a:lnTo>
                    <a:lnTo>
                      <a:pt x="1586" y="1508"/>
                    </a:lnTo>
                    <a:lnTo>
                      <a:pt x="1586" y="1502"/>
                    </a:lnTo>
                    <a:lnTo>
                      <a:pt x="1599" y="1495"/>
                    </a:lnTo>
                    <a:lnTo>
                      <a:pt x="1624" y="1515"/>
                    </a:lnTo>
                    <a:lnTo>
                      <a:pt x="1637" y="1502"/>
                    </a:lnTo>
                    <a:lnTo>
                      <a:pt x="1599" y="1489"/>
                    </a:lnTo>
                    <a:lnTo>
                      <a:pt x="1586" y="1495"/>
                    </a:lnTo>
                    <a:lnTo>
                      <a:pt x="1593" y="1489"/>
                    </a:lnTo>
                    <a:lnTo>
                      <a:pt x="1630" y="1463"/>
                    </a:lnTo>
                    <a:lnTo>
                      <a:pt x="1630" y="1450"/>
                    </a:lnTo>
                    <a:lnTo>
                      <a:pt x="1624" y="1443"/>
                    </a:lnTo>
                    <a:lnTo>
                      <a:pt x="1599" y="1476"/>
                    </a:lnTo>
                    <a:lnTo>
                      <a:pt x="1574" y="1495"/>
                    </a:lnTo>
                    <a:lnTo>
                      <a:pt x="1453" y="1437"/>
                    </a:lnTo>
                    <a:lnTo>
                      <a:pt x="1434" y="1437"/>
                    </a:lnTo>
                    <a:lnTo>
                      <a:pt x="1403" y="1430"/>
                    </a:lnTo>
                    <a:lnTo>
                      <a:pt x="1447" y="1456"/>
                    </a:lnTo>
                    <a:lnTo>
                      <a:pt x="1548" y="1495"/>
                    </a:lnTo>
                    <a:lnTo>
                      <a:pt x="1561" y="1508"/>
                    </a:lnTo>
                    <a:lnTo>
                      <a:pt x="1529" y="1502"/>
                    </a:lnTo>
                    <a:lnTo>
                      <a:pt x="1365" y="1424"/>
                    </a:lnTo>
                    <a:lnTo>
                      <a:pt x="1201" y="1346"/>
                    </a:lnTo>
                    <a:lnTo>
                      <a:pt x="1030" y="1249"/>
                    </a:lnTo>
                    <a:lnTo>
                      <a:pt x="979" y="1243"/>
                    </a:lnTo>
                    <a:lnTo>
                      <a:pt x="897" y="1191"/>
                    </a:lnTo>
                    <a:lnTo>
                      <a:pt x="891" y="1178"/>
                    </a:lnTo>
                    <a:lnTo>
                      <a:pt x="878" y="1191"/>
                    </a:lnTo>
                    <a:lnTo>
                      <a:pt x="467" y="1178"/>
                    </a:lnTo>
                    <a:close/>
                  </a:path>
                </a:pathLst>
              </a:custGeom>
              <a:solidFill>
                <a:srgbClr val="FFFF00"/>
              </a:solidFill>
              <a:ln w="9525">
                <a:noFill/>
                <a:miter lim="800000"/>
                <a:headEnd/>
                <a:tailEnd/>
              </a:ln>
            </p:spPr>
            <p:txBody>
              <a:bodyPr/>
              <a:lstStyle/>
              <a:p>
                <a:endParaRPr lang="es-SV"/>
              </a:p>
            </p:txBody>
          </p:sp>
          <p:sp>
            <p:nvSpPr>
              <p:cNvPr id="16631" name="Freeform 264"/>
              <p:cNvSpPr>
                <a:spLocks/>
              </p:cNvSpPr>
              <p:nvPr/>
            </p:nvSpPr>
            <p:spPr bwMode="auto">
              <a:xfrm>
                <a:off x="2924" y="573"/>
                <a:ext cx="2566" cy="1599"/>
              </a:xfrm>
              <a:custGeom>
                <a:avLst/>
                <a:gdLst>
                  <a:gd name="T0" fmla="*/ 328 w 2566"/>
                  <a:gd name="T1" fmla="*/ 1191 h 1599"/>
                  <a:gd name="T2" fmla="*/ 0 w 2566"/>
                  <a:gd name="T3" fmla="*/ 945 h 1599"/>
                  <a:gd name="T4" fmla="*/ 31 w 2566"/>
                  <a:gd name="T5" fmla="*/ 854 h 1599"/>
                  <a:gd name="T6" fmla="*/ 215 w 2566"/>
                  <a:gd name="T7" fmla="*/ 628 h 1599"/>
                  <a:gd name="T8" fmla="*/ 417 w 2566"/>
                  <a:gd name="T9" fmla="*/ 557 h 1599"/>
                  <a:gd name="T10" fmla="*/ 411 w 2566"/>
                  <a:gd name="T11" fmla="*/ 427 h 1599"/>
                  <a:gd name="T12" fmla="*/ 632 w 2566"/>
                  <a:gd name="T13" fmla="*/ 363 h 1599"/>
                  <a:gd name="T14" fmla="*/ 575 w 2566"/>
                  <a:gd name="T15" fmla="*/ 220 h 1599"/>
                  <a:gd name="T16" fmla="*/ 505 w 2566"/>
                  <a:gd name="T17" fmla="*/ 168 h 1599"/>
                  <a:gd name="T18" fmla="*/ 524 w 2566"/>
                  <a:gd name="T19" fmla="*/ 123 h 1599"/>
                  <a:gd name="T20" fmla="*/ 512 w 2566"/>
                  <a:gd name="T21" fmla="*/ 26 h 1599"/>
                  <a:gd name="T22" fmla="*/ 600 w 2566"/>
                  <a:gd name="T23" fmla="*/ 91 h 1599"/>
                  <a:gd name="T24" fmla="*/ 708 w 2566"/>
                  <a:gd name="T25" fmla="*/ 71 h 1599"/>
                  <a:gd name="T26" fmla="*/ 790 w 2566"/>
                  <a:gd name="T27" fmla="*/ 58 h 1599"/>
                  <a:gd name="T28" fmla="*/ 885 w 2566"/>
                  <a:gd name="T29" fmla="*/ 97 h 1599"/>
                  <a:gd name="T30" fmla="*/ 1036 w 2566"/>
                  <a:gd name="T31" fmla="*/ 136 h 1599"/>
                  <a:gd name="T32" fmla="*/ 1131 w 2566"/>
                  <a:gd name="T33" fmla="*/ 123 h 1599"/>
                  <a:gd name="T34" fmla="*/ 1251 w 2566"/>
                  <a:gd name="T35" fmla="*/ 337 h 1599"/>
                  <a:gd name="T36" fmla="*/ 1397 w 2566"/>
                  <a:gd name="T37" fmla="*/ 447 h 1599"/>
                  <a:gd name="T38" fmla="*/ 1434 w 2566"/>
                  <a:gd name="T39" fmla="*/ 324 h 1599"/>
                  <a:gd name="T40" fmla="*/ 1510 w 2566"/>
                  <a:gd name="T41" fmla="*/ 440 h 1599"/>
                  <a:gd name="T42" fmla="*/ 1593 w 2566"/>
                  <a:gd name="T43" fmla="*/ 505 h 1599"/>
                  <a:gd name="T44" fmla="*/ 1700 w 2566"/>
                  <a:gd name="T45" fmla="*/ 544 h 1599"/>
                  <a:gd name="T46" fmla="*/ 1757 w 2566"/>
                  <a:gd name="T47" fmla="*/ 634 h 1599"/>
                  <a:gd name="T48" fmla="*/ 1839 w 2566"/>
                  <a:gd name="T49" fmla="*/ 628 h 1599"/>
                  <a:gd name="T50" fmla="*/ 1978 w 2566"/>
                  <a:gd name="T51" fmla="*/ 550 h 1599"/>
                  <a:gd name="T52" fmla="*/ 1984 w 2566"/>
                  <a:gd name="T53" fmla="*/ 389 h 1599"/>
                  <a:gd name="T54" fmla="*/ 2105 w 2566"/>
                  <a:gd name="T55" fmla="*/ 324 h 1599"/>
                  <a:gd name="T56" fmla="*/ 2174 w 2566"/>
                  <a:gd name="T57" fmla="*/ 440 h 1599"/>
                  <a:gd name="T58" fmla="*/ 2212 w 2566"/>
                  <a:gd name="T59" fmla="*/ 609 h 1599"/>
                  <a:gd name="T60" fmla="*/ 2326 w 2566"/>
                  <a:gd name="T61" fmla="*/ 634 h 1599"/>
                  <a:gd name="T62" fmla="*/ 2452 w 2566"/>
                  <a:gd name="T63" fmla="*/ 563 h 1599"/>
                  <a:gd name="T64" fmla="*/ 2528 w 2566"/>
                  <a:gd name="T65" fmla="*/ 660 h 1599"/>
                  <a:gd name="T66" fmla="*/ 2522 w 2566"/>
                  <a:gd name="T67" fmla="*/ 835 h 1599"/>
                  <a:gd name="T68" fmla="*/ 2471 w 2566"/>
                  <a:gd name="T69" fmla="*/ 977 h 1599"/>
                  <a:gd name="T70" fmla="*/ 2515 w 2566"/>
                  <a:gd name="T71" fmla="*/ 1049 h 1599"/>
                  <a:gd name="T72" fmla="*/ 2541 w 2566"/>
                  <a:gd name="T73" fmla="*/ 1165 h 1599"/>
                  <a:gd name="T74" fmla="*/ 2421 w 2566"/>
                  <a:gd name="T75" fmla="*/ 1139 h 1599"/>
                  <a:gd name="T76" fmla="*/ 2395 w 2566"/>
                  <a:gd name="T77" fmla="*/ 1288 h 1599"/>
                  <a:gd name="T78" fmla="*/ 2408 w 2566"/>
                  <a:gd name="T79" fmla="*/ 1508 h 1599"/>
                  <a:gd name="T80" fmla="*/ 2395 w 2566"/>
                  <a:gd name="T81" fmla="*/ 1566 h 1599"/>
                  <a:gd name="T82" fmla="*/ 2155 w 2566"/>
                  <a:gd name="T83" fmla="*/ 1553 h 1599"/>
                  <a:gd name="T84" fmla="*/ 1909 w 2566"/>
                  <a:gd name="T85" fmla="*/ 1508 h 1599"/>
                  <a:gd name="T86" fmla="*/ 1978 w 2566"/>
                  <a:gd name="T87" fmla="*/ 1502 h 1599"/>
                  <a:gd name="T88" fmla="*/ 1807 w 2566"/>
                  <a:gd name="T89" fmla="*/ 1515 h 1599"/>
                  <a:gd name="T90" fmla="*/ 1732 w 2566"/>
                  <a:gd name="T91" fmla="*/ 1528 h 1599"/>
                  <a:gd name="T92" fmla="*/ 1871 w 2566"/>
                  <a:gd name="T93" fmla="*/ 1541 h 1599"/>
                  <a:gd name="T94" fmla="*/ 1586 w 2566"/>
                  <a:gd name="T95" fmla="*/ 1502 h 1599"/>
                  <a:gd name="T96" fmla="*/ 1599 w 2566"/>
                  <a:gd name="T97" fmla="*/ 1489 h 1599"/>
                  <a:gd name="T98" fmla="*/ 1630 w 2566"/>
                  <a:gd name="T99" fmla="*/ 1450 h 1599"/>
                  <a:gd name="T100" fmla="*/ 1453 w 2566"/>
                  <a:gd name="T101" fmla="*/ 1437 h 1599"/>
                  <a:gd name="T102" fmla="*/ 1548 w 2566"/>
                  <a:gd name="T103" fmla="*/ 1495 h 1599"/>
                  <a:gd name="T104" fmla="*/ 1201 w 2566"/>
                  <a:gd name="T105" fmla="*/ 1346 h 1599"/>
                  <a:gd name="T106" fmla="*/ 891 w 2566"/>
                  <a:gd name="T107" fmla="*/ 1178 h 15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66"/>
                  <a:gd name="T163" fmla="*/ 0 h 1599"/>
                  <a:gd name="T164" fmla="*/ 2566 w 2566"/>
                  <a:gd name="T165" fmla="*/ 1599 h 15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66" h="1599">
                    <a:moveTo>
                      <a:pt x="467" y="1178"/>
                    </a:moveTo>
                    <a:lnTo>
                      <a:pt x="366" y="1178"/>
                    </a:lnTo>
                    <a:lnTo>
                      <a:pt x="341" y="1210"/>
                    </a:lnTo>
                    <a:lnTo>
                      <a:pt x="328" y="1191"/>
                    </a:lnTo>
                    <a:lnTo>
                      <a:pt x="316" y="1075"/>
                    </a:lnTo>
                    <a:lnTo>
                      <a:pt x="139" y="977"/>
                    </a:lnTo>
                    <a:lnTo>
                      <a:pt x="170" y="971"/>
                    </a:lnTo>
                    <a:lnTo>
                      <a:pt x="0" y="945"/>
                    </a:lnTo>
                    <a:lnTo>
                      <a:pt x="25" y="926"/>
                    </a:lnTo>
                    <a:lnTo>
                      <a:pt x="19" y="906"/>
                    </a:lnTo>
                    <a:lnTo>
                      <a:pt x="57" y="900"/>
                    </a:lnTo>
                    <a:lnTo>
                      <a:pt x="31" y="854"/>
                    </a:lnTo>
                    <a:lnTo>
                      <a:pt x="82" y="744"/>
                    </a:lnTo>
                    <a:lnTo>
                      <a:pt x="69" y="744"/>
                    </a:lnTo>
                    <a:lnTo>
                      <a:pt x="69" y="712"/>
                    </a:lnTo>
                    <a:lnTo>
                      <a:pt x="215" y="628"/>
                    </a:lnTo>
                    <a:lnTo>
                      <a:pt x="240" y="557"/>
                    </a:lnTo>
                    <a:lnTo>
                      <a:pt x="303" y="563"/>
                    </a:lnTo>
                    <a:lnTo>
                      <a:pt x="335" y="518"/>
                    </a:lnTo>
                    <a:lnTo>
                      <a:pt x="417" y="557"/>
                    </a:lnTo>
                    <a:lnTo>
                      <a:pt x="436" y="550"/>
                    </a:lnTo>
                    <a:lnTo>
                      <a:pt x="423" y="531"/>
                    </a:lnTo>
                    <a:lnTo>
                      <a:pt x="404" y="486"/>
                    </a:lnTo>
                    <a:lnTo>
                      <a:pt x="411" y="427"/>
                    </a:lnTo>
                    <a:lnTo>
                      <a:pt x="442" y="401"/>
                    </a:lnTo>
                    <a:lnTo>
                      <a:pt x="461" y="421"/>
                    </a:lnTo>
                    <a:lnTo>
                      <a:pt x="537" y="376"/>
                    </a:lnTo>
                    <a:lnTo>
                      <a:pt x="632" y="363"/>
                    </a:lnTo>
                    <a:lnTo>
                      <a:pt x="638" y="350"/>
                    </a:lnTo>
                    <a:lnTo>
                      <a:pt x="632" y="317"/>
                    </a:lnTo>
                    <a:lnTo>
                      <a:pt x="613" y="272"/>
                    </a:lnTo>
                    <a:lnTo>
                      <a:pt x="575" y="220"/>
                    </a:lnTo>
                    <a:lnTo>
                      <a:pt x="556" y="220"/>
                    </a:lnTo>
                    <a:lnTo>
                      <a:pt x="518" y="220"/>
                    </a:lnTo>
                    <a:lnTo>
                      <a:pt x="512" y="194"/>
                    </a:lnTo>
                    <a:lnTo>
                      <a:pt x="505" y="168"/>
                    </a:lnTo>
                    <a:lnTo>
                      <a:pt x="531" y="162"/>
                    </a:lnTo>
                    <a:lnTo>
                      <a:pt x="562" y="168"/>
                    </a:lnTo>
                    <a:lnTo>
                      <a:pt x="562" y="143"/>
                    </a:lnTo>
                    <a:lnTo>
                      <a:pt x="524" y="123"/>
                    </a:lnTo>
                    <a:lnTo>
                      <a:pt x="518" y="78"/>
                    </a:lnTo>
                    <a:lnTo>
                      <a:pt x="512" y="97"/>
                    </a:lnTo>
                    <a:lnTo>
                      <a:pt x="499" y="58"/>
                    </a:lnTo>
                    <a:lnTo>
                      <a:pt x="512" y="26"/>
                    </a:lnTo>
                    <a:lnTo>
                      <a:pt x="550" y="33"/>
                    </a:lnTo>
                    <a:lnTo>
                      <a:pt x="575" y="33"/>
                    </a:lnTo>
                    <a:lnTo>
                      <a:pt x="594" y="104"/>
                    </a:lnTo>
                    <a:lnTo>
                      <a:pt x="600" y="91"/>
                    </a:lnTo>
                    <a:lnTo>
                      <a:pt x="613" y="110"/>
                    </a:lnTo>
                    <a:lnTo>
                      <a:pt x="619" y="78"/>
                    </a:lnTo>
                    <a:lnTo>
                      <a:pt x="651" y="104"/>
                    </a:lnTo>
                    <a:lnTo>
                      <a:pt x="708" y="71"/>
                    </a:lnTo>
                    <a:lnTo>
                      <a:pt x="746" y="78"/>
                    </a:lnTo>
                    <a:lnTo>
                      <a:pt x="783" y="0"/>
                    </a:lnTo>
                    <a:lnTo>
                      <a:pt x="790" y="33"/>
                    </a:lnTo>
                    <a:lnTo>
                      <a:pt x="790" y="58"/>
                    </a:lnTo>
                    <a:lnTo>
                      <a:pt x="796" y="33"/>
                    </a:lnTo>
                    <a:lnTo>
                      <a:pt x="840" y="65"/>
                    </a:lnTo>
                    <a:lnTo>
                      <a:pt x="859" y="52"/>
                    </a:lnTo>
                    <a:lnTo>
                      <a:pt x="885" y="97"/>
                    </a:lnTo>
                    <a:lnTo>
                      <a:pt x="897" y="78"/>
                    </a:lnTo>
                    <a:lnTo>
                      <a:pt x="941" y="130"/>
                    </a:lnTo>
                    <a:lnTo>
                      <a:pt x="954" y="117"/>
                    </a:lnTo>
                    <a:lnTo>
                      <a:pt x="1036" y="136"/>
                    </a:lnTo>
                    <a:lnTo>
                      <a:pt x="1081" y="84"/>
                    </a:lnTo>
                    <a:lnTo>
                      <a:pt x="1099" y="91"/>
                    </a:lnTo>
                    <a:lnTo>
                      <a:pt x="1131" y="136"/>
                    </a:lnTo>
                    <a:lnTo>
                      <a:pt x="1131" y="123"/>
                    </a:lnTo>
                    <a:lnTo>
                      <a:pt x="1169" y="220"/>
                    </a:lnTo>
                    <a:lnTo>
                      <a:pt x="1175" y="207"/>
                    </a:lnTo>
                    <a:lnTo>
                      <a:pt x="1226" y="259"/>
                    </a:lnTo>
                    <a:lnTo>
                      <a:pt x="1251" y="337"/>
                    </a:lnTo>
                    <a:lnTo>
                      <a:pt x="1258" y="317"/>
                    </a:lnTo>
                    <a:lnTo>
                      <a:pt x="1295" y="376"/>
                    </a:lnTo>
                    <a:lnTo>
                      <a:pt x="1390" y="395"/>
                    </a:lnTo>
                    <a:lnTo>
                      <a:pt x="1397" y="447"/>
                    </a:lnTo>
                    <a:lnTo>
                      <a:pt x="1416" y="408"/>
                    </a:lnTo>
                    <a:lnTo>
                      <a:pt x="1416" y="395"/>
                    </a:lnTo>
                    <a:lnTo>
                      <a:pt x="1422" y="408"/>
                    </a:lnTo>
                    <a:lnTo>
                      <a:pt x="1434" y="324"/>
                    </a:lnTo>
                    <a:lnTo>
                      <a:pt x="1428" y="304"/>
                    </a:lnTo>
                    <a:lnTo>
                      <a:pt x="1434" y="291"/>
                    </a:lnTo>
                    <a:lnTo>
                      <a:pt x="1441" y="291"/>
                    </a:lnTo>
                    <a:lnTo>
                      <a:pt x="1510" y="440"/>
                    </a:lnTo>
                    <a:lnTo>
                      <a:pt x="1517" y="492"/>
                    </a:lnTo>
                    <a:lnTo>
                      <a:pt x="1529" y="479"/>
                    </a:lnTo>
                    <a:lnTo>
                      <a:pt x="1548" y="499"/>
                    </a:lnTo>
                    <a:lnTo>
                      <a:pt x="1593" y="505"/>
                    </a:lnTo>
                    <a:lnTo>
                      <a:pt x="1630" y="492"/>
                    </a:lnTo>
                    <a:lnTo>
                      <a:pt x="1643" y="511"/>
                    </a:lnTo>
                    <a:lnTo>
                      <a:pt x="1643" y="544"/>
                    </a:lnTo>
                    <a:lnTo>
                      <a:pt x="1700" y="544"/>
                    </a:lnTo>
                    <a:lnTo>
                      <a:pt x="1732" y="531"/>
                    </a:lnTo>
                    <a:lnTo>
                      <a:pt x="1744" y="537"/>
                    </a:lnTo>
                    <a:lnTo>
                      <a:pt x="1763" y="589"/>
                    </a:lnTo>
                    <a:lnTo>
                      <a:pt x="1757" y="634"/>
                    </a:lnTo>
                    <a:lnTo>
                      <a:pt x="1769" y="654"/>
                    </a:lnTo>
                    <a:lnTo>
                      <a:pt x="1826" y="641"/>
                    </a:lnTo>
                    <a:lnTo>
                      <a:pt x="1820" y="621"/>
                    </a:lnTo>
                    <a:lnTo>
                      <a:pt x="1839" y="628"/>
                    </a:lnTo>
                    <a:lnTo>
                      <a:pt x="1858" y="615"/>
                    </a:lnTo>
                    <a:lnTo>
                      <a:pt x="1871" y="570"/>
                    </a:lnTo>
                    <a:lnTo>
                      <a:pt x="1946" y="583"/>
                    </a:lnTo>
                    <a:lnTo>
                      <a:pt x="1978" y="550"/>
                    </a:lnTo>
                    <a:lnTo>
                      <a:pt x="1972" y="499"/>
                    </a:lnTo>
                    <a:lnTo>
                      <a:pt x="2010" y="460"/>
                    </a:lnTo>
                    <a:lnTo>
                      <a:pt x="2010" y="401"/>
                    </a:lnTo>
                    <a:lnTo>
                      <a:pt x="1984" y="389"/>
                    </a:lnTo>
                    <a:lnTo>
                      <a:pt x="2010" y="369"/>
                    </a:lnTo>
                    <a:lnTo>
                      <a:pt x="2029" y="369"/>
                    </a:lnTo>
                    <a:lnTo>
                      <a:pt x="2048" y="324"/>
                    </a:lnTo>
                    <a:lnTo>
                      <a:pt x="2105" y="324"/>
                    </a:lnTo>
                    <a:lnTo>
                      <a:pt x="2155" y="324"/>
                    </a:lnTo>
                    <a:lnTo>
                      <a:pt x="2174" y="324"/>
                    </a:lnTo>
                    <a:lnTo>
                      <a:pt x="2168" y="389"/>
                    </a:lnTo>
                    <a:lnTo>
                      <a:pt x="2174" y="440"/>
                    </a:lnTo>
                    <a:lnTo>
                      <a:pt x="2161" y="460"/>
                    </a:lnTo>
                    <a:lnTo>
                      <a:pt x="2212" y="537"/>
                    </a:lnTo>
                    <a:lnTo>
                      <a:pt x="2193" y="621"/>
                    </a:lnTo>
                    <a:lnTo>
                      <a:pt x="2212" y="609"/>
                    </a:lnTo>
                    <a:lnTo>
                      <a:pt x="2250" y="654"/>
                    </a:lnTo>
                    <a:lnTo>
                      <a:pt x="2244" y="628"/>
                    </a:lnTo>
                    <a:lnTo>
                      <a:pt x="2307" y="621"/>
                    </a:lnTo>
                    <a:lnTo>
                      <a:pt x="2326" y="634"/>
                    </a:lnTo>
                    <a:lnTo>
                      <a:pt x="2332" y="621"/>
                    </a:lnTo>
                    <a:lnTo>
                      <a:pt x="2345" y="589"/>
                    </a:lnTo>
                    <a:lnTo>
                      <a:pt x="2370" y="557"/>
                    </a:lnTo>
                    <a:lnTo>
                      <a:pt x="2452" y="563"/>
                    </a:lnTo>
                    <a:lnTo>
                      <a:pt x="2465" y="641"/>
                    </a:lnTo>
                    <a:lnTo>
                      <a:pt x="2471" y="654"/>
                    </a:lnTo>
                    <a:lnTo>
                      <a:pt x="2503" y="660"/>
                    </a:lnTo>
                    <a:lnTo>
                      <a:pt x="2528" y="660"/>
                    </a:lnTo>
                    <a:lnTo>
                      <a:pt x="2541" y="732"/>
                    </a:lnTo>
                    <a:lnTo>
                      <a:pt x="2528" y="803"/>
                    </a:lnTo>
                    <a:lnTo>
                      <a:pt x="2496" y="816"/>
                    </a:lnTo>
                    <a:lnTo>
                      <a:pt x="2522" y="835"/>
                    </a:lnTo>
                    <a:lnTo>
                      <a:pt x="2509" y="900"/>
                    </a:lnTo>
                    <a:lnTo>
                      <a:pt x="2509" y="926"/>
                    </a:lnTo>
                    <a:lnTo>
                      <a:pt x="2484" y="958"/>
                    </a:lnTo>
                    <a:lnTo>
                      <a:pt x="2471" y="977"/>
                    </a:lnTo>
                    <a:lnTo>
                      <a:pt x="2452" y="1049"/>
                    </a:lnTo>
                    <a:lnTo>
                      <a:pt x="2446" y="1075"/>
                    </a:lnTo>
                    <a:lnTo>
                      <a:pt x="2458" y="1094"/>
                    </a:lnTo>
                    <a:lnTo>
                      <a:pt x="2515" y="1049"/>
                    </a:lnTo>
                    <a:lnTo>
                      <a:pt x="2541" y="1049"/>
                    </a:lnTo>
                    <a:lnTo>
                      <a:pt x="2560" y="1075"/>
                    </a:lnTo>
                    <a:lnTo>
                      <a:pt x="2566" y="1146"/>
                    </a:lnTo>
                    <a:lnTo>
                      <a:pt x="2541" y="1165"/>
                    </a:lnTo>
                    <a:lnTo>
                      <a:pt x="2503" y="1139"/>
                    </a:lnTo>
                    <a:lnTo>
                      <a:pt x="2458" y="1139"/>
                    </a:lnTo>
                    <a:lnTo>
                      <a:pt x="2433" y="1133"/>
                    </a:lnTo>
                    <a:lnTo>
                      <a:pt x="2421" y="1139"/>
                    </a:lnTo>
                    <a:lnTo>
                      <a:pt x="2408" y="1159"/>
                    </a:lnTo>
                    <a:lnTo>
                      <a:pt x="2408" y="1223"/>
                    </a:lnTo>
                    <a:lnTo>
                      <a:pt x="2408" y="1275"/>
                    </a:lnTo>
                    <a:lnTo>
                      <a:pt x="2395" y="1288"/>
                    </a:lnTo>
                    <a:lnTo>
                      <a:pt x="2446" y="1346"/>
                    </a:lnTo>
                    <a:lnTo>
                      <a:pt x="2515" y="1385"/>
                    </a:lnTo>
                    <a:lnTo>
                      <a:pt x="2515" y="1411"/>
                    </a:lnTo>
                    <a:lnTo>
                      <a:pt x="2408" y="1508"/>
                    </a:lnTo>
                    <a:lnTo>
                      <a:pt x="2357" y="1495"/>
                    </a:lnTo>
                    <a:lnTo>
                      <a:pt x="2326" y="1515"/>
                    </a:lnTo>
                    <a:lnTo>
                      <a:pt x="2370" y="1553"/>
                    </a:lnTo>
                    <a:lnTo>
                      <a:pt x="2395" y="1566"/>
                    </a:lnTo>
                    <a:lnTo>
                      <a:pt x="2383" y="1586"/>
                    </a:lnTo>
                    <a:lnTo>
                      <a:pt x="2345" y="1599"/>
                    </a:lnTo>
                    <a:lnTo>
                      <a:pt x="2206" y="1560"/>
                    </a:lnTo>
                    <a:lnTo>
                      <a:pt x="2155" y="1553"/>
                    </a:lnTo>
                    <a:lnTo>
                      <a:pt x="2142" y="1521"/>
                    </a:lnTo>
                    <a:lnTo>
                      <a:pt x="1921" y="1528"/>
                    </a:lnTo>
                    <a:lnTo>
                      <a:pt x="1902" y="1521"/>
                    </a:lnTo>
                    <a:lnTo>
                      <a:pt x="1909" y="1508"/>
                    </a:lnTo>
                    <a:lnTo>
                      <a:pt x="1921" y="1521"/>
                    </a:lnTo>
                    <a:lnTo>
                      <a:pt x="2022" y="1521"/>
                    </a:lnTo>
                    <a:lnTo>
                      <a:pt x="2041" y="1495"/>
                    </a:lnTo>
                    <a:lnTo>
                      <a:pt x="1978" y="1502"/>
                    </a:lnTo>
                    <a:lnTo>
                      <a:pt x="1896" y="1495"/>
                    </a:lnTo>
                    <a:lnTo>
                      <a:pt x="1890" y="1508"/>
                    </a:lnTo>
                    <a:lnTo>
                      <a:pt x="1820" y="1521"/>
                    </a:lnTo>
                    <a:lnTo>
                      <a:pt x="1807" y="1515"/>
                    </a:lnTo>
                    <a:lnTo>
                      <a:pt x="1732" y="1515"/>
                    </a:lnTo>
                    <a:lnTo>
                      <a:pt x="1706" y="1495"/>
                    </a:lnTo>
                    <a:lnTo>
                      <a:pt x="1700" y="1502"/>
                    </a:lnTo>
                    <a:lnTo>
                      <a:pt x="1732" y="1528"/>
                    </a:lnTo>
                    <a:lnTo>
                      <a:pt x="1776" y="1521"/>
                    </a:lnTo>
                    <a:lnTo>
                      <a:pt x="1814" y="1534"/>
                    </a:lnTo>
                    <a:lnTo>
                      <a:pt x="1871" y="1528"/>
                    </a:lnTo>
                    <a:lnTo>
                      <a:pt x="1871" y="1541"/>
                    </a:lnTo>
                    <a:lnTo>
                      <a:pt x="1801" y="1547"/>
                    </a:lnTo>
                    <a:lnTo>
                      <a:pt x="1668" y="1541"/>
                    </a:lnTo>
                    <a:lnTo>
                      <a:pt x="1586" y="1508"/>
                    </a:lnTo>
                    <a:lnTo>
                      <a:pt x="1586" y="1502"/>
                    </a:lnTo>
                    <a:lnTo>
                      <a:pt x="1599" y="1495"/>
                    </a:lnTo>
                    <a:lnTo>
                      <a:pt x="1624" y="1515"/>
                    </a:lnTo>
                    <a:lnTo>
                      <a:pt x="1637" y="1502"/>
                    </a:lnTo>
                    <a:lnTo>
                      <a:pt x="1599" y="1489"/>
                    </a:lnTo>
                    <a:lnTo>
                      <a:pt x="1586" y="1495"/>
                    </a:lnTo>
                    <a:lnTo>
                      <a:pt x="1593" y="1489"/>
                    </a:lnTo>
                    <a:lnTo>
                      <a:pt x="1630" y="1463"/>
                    </a:lnTo>
                    <a:lnTo>
                      <a:pt x="1630" y="1450"/>
                    </a:lnTo>
                    <a:lnTo>
                      <a:pt x="1624" y="1443"/>
                    </a:lnTo>
                    <a:lnTo>
                      <a:pt x="1599" y="1476"/>
                    </a:lnTo>
                    <a:lnTo>
                      <a:pt x="1574" y="1495"/>
                    </a:lnTo>
                    <a:lnTo>
                      <a:pt x="1453" y="1437"/>
                    </a:lnTo>
                    <a:lnTo>
                      <a:pt x="1434" y="1437"/>
                    </a:lnTo>
                    <a:lnTo>
                      <a:pt x="1403" y="1430"/>
                    </a:lnTo>
                    <a:lnTo>
                      <a:pt x="1447" y="1456"/>
                    </a:lnTo>
                    <a:lnTo>
                      <a:pt x="1548" y="1495"/>
                    </a:lnTo>
                    <a:lnTo>
                      <a:pt x="1561" y="1508"/>
                    </a:lnTo>
                    <a:lnTo>
                      <a:pt x="1529" y="1502"/>
                    </a:lnTo>
                    <a:lnTo>
                      <a:pt x="1365" y="1424"/>
                    </a:lnTo>
                    <a:lnTo>
                      <a:pt x="1201" y="1346"/>
                    </a:lnTo>
                    <a:lnTo>
                      <a:pt x="1030" y="1249"/>
                    </a:lnTo>
                    <a:lnTo>
                      <a:pt x="979" y="1243"/>
                    </a:lnTo>
                    <a:lnTo>
                      <a:pt x="897" y="1191"/>
                    </a:lnTo>
                    <a:lnTo>
                      <a:pt x="891" y="1178"/>
                    </a:lnTo>
                    <a:lnTo>
                      <a:pt x="878" y="1191"/>
                    </a:lnTo>
                    <a:lnTo>
                      <a:pt x="467" y="1178"/>
                    </a:lnTo>
                  </a:path>
                </a:pathLst>
              </a:custGeom>
              <a:noFill/>
              <a:ln w="0">
                <a:solidFill>
                  <a:srgbClr val="000080"/>
                </a:solidFill>
                <a:round/>
                <a:headEnd/>
                <a:tailEnd/>
              </a:ln>
            </p:spPr>
            <p:txBody>
              <a:bodyPr/>
              <a:lstStyle/>
              <a:p>
                <a:endParaRPr lang="es-SV"/>
              </a:p>
            </p:txBody>
          </p:sp>
        </p:grpSp>
        <p:sp>
          <p:nvSpPr>
            <p:cNvPr id="16599" name="Freeform 266"/>
            <p:cNvSpPr>
              <a:spLocks/>
            </p:cNvSpPr>
            <p:nvPr/>
          </p:nvSpPr>
          <p:spPr bwMode="auto">
            <a:xfrm>
              <a:off x="5754689" y="937667"/>
              <a:ext cx="752475" cy="431800"/>
            </a:xfrm>
            <a:custGeom>
              <a:avLst/>
              <a:gdLst>
                <a:gd name="T0" fmla="*/ 0 w 474"/>
                <a:gd name="T1" fmla="*/ 9525 h 272"/>
                <a:gd name="T2" fmla="*/ 0 w 474"/>
                <a:gd name="T3" fmla="*/ 0 h 272"/>
                <a:gd name="T4" fmla="*/ 20638 w 474"/>
                <a:gd name="T5" fmla="*/ 0 h 272"/>
                <a:gd name="T6" fmla="*/ 20638 w 474"/>
                <a:gd name="T7" fmla="*/ 9525 h 272"/>
                <a:gd name="T8" fmla="*/ 20638 w 474"/>
                <a:gd name="T9" fmla="*/ 9525 h 272"/>
                <a:gd name="T10" fmla="*/ 20638 w 474"/>
                <a:gd name="T11" fmla="*/ 20637 h 272"/>
                <a:gd name="T12" fmla="*/ 30163 w 474"/>
                <a:gd name="T13" fmla="*/ 20637 h 272"/>
                <a:gd name="T14" fmla="*/ 30163 w 474"/>
                <a:gd name="T15" fmla="*/ 30162 h 272"/>
                <a:gd name="T16" fmla="*/ 50800 w 474"/>
                <a:gd name="T17" fmla="*/ 30162 h 272"/>
                <a:gd name="T18" fmla="*/ 50800 w 474"/>
                <a:gd name="T19" fmla="*/ 41275 h 272"/>
                <a:gd name="T20" fmla="*/ 60325 w 474"/>
                <a:gd name="T21" fmla="*/ 41275 h 272"/>
                <a:gd name="T22" fmla="*/ 60325 w 474"/>
                <a:gd name="T23" fmla="*/ 50800 h 272"/>
                <a:gd name="T24" fmla="*/ 90488 w 474"/>
                <a:gd name="T25" fmla="*/ 50800 h 272"/>
                <a:gd name="T26" fmla="*/ 90488 w 474"/>
                <a:gd name="T27" fmla="*/ 61912 h 272"/>
                <a:gd name="T28" fmla="*/ 100012 w 474"/>
                <a:gd name="T29" fmla="*/ 61912 h 272"/>
                <a:gd name="T30" fmla="*/ 100012 w 474"/>
                <a:gd name="T31" fmla="*/ 71437 h 272"/>
                <a:gd name="T32" fmla="*/ 100012 w 474"/>
                <a:gd name="T33" fmla="*/ 71437 h 272"/>
                <a:gd name="T34" fmla="*/ 100012 w 474"/>
                <a:gd name="T35" fmla="*/ 103188 h 272"/>
                <a:gd name="T36" fmla="*/ 111125 w 474"/>
                <a:gd name="T37" fmla="*/ 103188 h 272"/>
                <a:gd name="T38" fmla="*/ 111125 w 474"/>
                <a:gd name="T39" fmla="*/ 204788 h 272"/>
                <a:gd name="T40" fmla="*/ 120650 w 474"/>
                <a:gd name="T41" fmla="*/ 204788 h 272"/>
                <a:gd name="T42" fmla="*/ 120650 w 474"/>
                <a:gd name="T43" fmla="*/ 236537 h 272"/>
                <a:gd name="T44" fmla="*/ 130175 w 474"/>
                <a:gd name="T45" fmla="*/ 236537 h 272"/>
                <a:gd name="T46" fmla="*/ 130175 w 474"/>
                <a:gd name="T47" fmla="*/ 257175 h 272"/>
                <a:gd name="T48" fmla="*/ 141288 w 474"/>
                <a:gd name="T49" fmla="*/ 266700 h 272"/>
                <a:gd name="T50" fmla="*/ 141288 w 474"/>
                <a:gd name="T51" fmla="*/ 349250 h 272"/>
                <a:gd name="T52" fmla="*/ 180975 w 474"/>
                <a:gd name="T53" fmla="*/ 349250 h 272"/>
                <a:gd name="T54" fmla="*/ 180975 w 474"/>
                <a:gd name="T55" fmla="*/ 358775 h 272"/>
                <a:gd name="T56" fmla="*/ 201612 w 474"/>
                <a:gd name="T57" fmla="*/ 358775 h 272"/>
                <a:gd name="T58" fmla="*/ 201612 w 474"/>
                <a:gd name="T59" fmla="*/ 369887 h 272"/>
                <a:gd name="T60" fmla="*/ 292100 w 474"/>
                <a:gd name="T61" fmla="*/ 369887 h 272"/>
                <a:gd name="T62" fmla="*/ 292100 w 474"/>
                <a:gd name="T63" fmla="*/ 358775 h 272"/>
                <a:gd name="T64" fmla="*/ 301625 w 474"/>
                <a:gd name="T65" fmla="*/ 358775 h 272"/>
                <a:gd name="T66" fmla="*/ 301625 w 474"/>
                <a:gd name="T67" fmla="*/ 349250 h 272"/>
                <a:gd name="T68" fmla="*/ 392112 w 474"/>
                <a:gd name="T69" fmla="*/ 349250 h 272"/>
                <a:gd name="T70" fmla="*/ 392112 w 474"/>
                <a:gd name="T71" fmla="*/ 358775 h 272"/>
                <a:gd name="T72" fmla="*/ 531813 w 474"/>
                <a:gd name="T73" fmla="*/ 358775 h 272"/>
                <a:gd name="T74" fmla="*/ 531813 w 474"/>
                <a:gd name="T75" fmla="*/ 369887 h 272"/>
                <a:gd name="T76" fmla="*/ 573088 w 474"/>
                <a:gd name="T77" fmla="*/ 390525 h 272"/>
                <a:gd name="T78" fmla="*/ 603250 w 474"/>
                <a:gd name="T79" fmla="*/ 379412 h 272"/>
                <a:gd name="T80" fmla="*/ 622300 w 474"/>
                <a:gd name="T81" fmla="*/ 379412 h 272"/>
                <a:gd name="T82" fmla="*/ 622300 w 474"/>
                <a:gd name="T83" fmla="*/ 390525 h 272"/>
                <a:gd name="T84" fmla="*/ 661988 w 474"/>
                <a:gd name="T85" fmla="*/ 390525 h 272"/>
                <a:gd name="T86" fmla="*/ 661988 w 474"/>
                <a:gd name="T87" fmla="*/ 400050 h 272"/>
                <a:gd name="T88" fmla="*/ 692150 w 474"/>
                <a:gd name="T89" fmla="*/ 400050 h 272"/>
                <a:gd name="T90" fmla="*/ 692150 w 474"/>
                <a:gd name="T91" fmla="*/ 411163 h 272"/>
                <a:gd name="T92" fmla="*/ 722313 w 474"/>
                <a:gd name="T93" fmla="*/ 411163 h 272"/>
                <a:gd name="T94" fmla="*/ 722313 w 474"/>
                <a:gd name="T95" fmla="*/ 420688 h 272"/>
                <a:gd name="T96" fmla="*/ 733425 w 474"/>
                <a:gd name="T97" fmla="*/ 420688 h 272"/>
                <a:gd name="T98" fmla="*/ 733425 w 474"/>
                <a:gd name="T99" fmla="*/ 431800 h 272"/>
                <a:gd name="T100" fmla="*/ 752475 w 474"/>
                <a:gd name="T101" fmla="*/ 431800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4"/>
                <a:gd name="T154" fmla="*/ 0 h 272"/>
                <a:gd name="T155" fmla="*/ 474 w 474"/>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4" h="272">
                  <a:moveTo>
                    <a:pt x="0" y="6"/>
                  </a:moveTo>
                  <a:lnTo>
                    <a:pt x="0" y="0"/>
                  </a:lnTo>
                  <a:lnTo>
                    <a:pt x="13" y="0"/>
                  </a:lnTo>
                  <a:lnTo>
                    <a:pt x="13" y="6"/>
                  </a:lnTo>
                  <a:lnTo>
                    <a:pt x="13" y="13"/>
                  </a:lnTo>
                  <a:lnTo>
                    <a:pt x="19" y="13"/>
                  </a:lnTo>
                  <a:lnTo>
                    <a:pt x="19" y="19"/>
                  </a:lnTo>
                  <a:lnTo>
                    <a:pt x="32" y="19"/>
                  </a:lnTo>
                  <a:lnTo>
                    <a:pt x="32" y="26"/>
                  </a:lnTo>
                  <a:lnTo>
                    <a:pt x="38" y="26"/>
                  </a:lnTo>
                  <a:lnTo>
                    <a:pt x="38" y="32"/>
                  </a:lnTo>
                  <a:lnTo>
                    <a:pt x="57" y="32"/>
                  </a:lnTo>
                  <a:lnTo>
                    <a:pt x="57" y="39"/>
                  </a:lnTo>
                  <a:lnTo>
                    <a:pt x="63" y="39"/>
                  </a:lnTo>
                  <a:lnTo>
                    <a:pt x="63" y="45"/>
                  </a:lnTo>
                  <a:lnTo>
                    <a:pt x="63" y="65"/>
                  </a:lnTo>
                  <a:lnTo>
                    <a:pt x="70" y="65"/>
                  </a:lnTo>
                  <a:lnTo>
                    <a:pt x="70" y="129"/>
                  </a:lnTo>
                  <a:lnTo>
                    <a:pt x="76" y="129"/>
                  </a:lnTo>
                  <a:lnTo>
                    <a:pt x="76" y="149"/>
                  </a:lnTo>
                  <a:lnTo>
                    <a:pt x="82" y="149"/>
                  </a:lnTo>
                  <a:lnTo>
                    <a:pt x="82" y="162"/>
                  </a:lnTo>
                  <a:lnTo>
                    <a:pt x="89" y="168"/>
                  </a:lnTo>
                  <a:lnTo>
                    <a:pt x="89" y="220"/>
                  </a:lnTo>
                  <a:lnTo>
                    <a:pt x="114" y="220"/>
                  </a:lnTo>
                  <a:lnTo>
                    <a:pt x="114" y="226"/>
                  </a:lnTo>
                  <a:lnTo>
                    <a:pt x="127" y="226"/>
                  </a:lnTo>
                  <a:lnTo>
                    <a:pt x="127" y="233"/>
                  </a:lnTo>
                  <a:lnTo>
                    <a:pt x="184" y="233"/>
                  </a:lnTo>
                  <a:lnTo>
                    <a:pt x="184" y="226"/>
                  </a:lnTo>
                  <a:lnTo>
                    <a:pt x="190" y="226"/>
                  </a:lnTo>
                  <a:lnTo>
                    <a:pt x="190" y="220"/>
                  </a:lnTo>
                  <a:lnTo>
                    <a:pt x="247" y="220"/>
                  </a:lnTo>
                  <a:lnTo>
                    <a:pt x="247" y="226"/>
                  </a:lnTo>
                  <a:lnTo>
                    <a:pt x="335" y="226"/>
                  </a:lnTo>
                  <a:lnTo>
                    <a:pt x="335" y="233"/>
                  </a:lnTo>
                  <a:lnTo>
                    <a:pt x="361" y="246"/>
                  </a:lnTo>
                  <a:lnTo>
                    <a:pt x="380" y="239"/>
                  </a:lnTo>
                  <a:lnTo>
                    <a:pt x="392" y="239"/>
                  </a:lnTo>
                  <a:lnTo>
                    <a:pt x="392" y="246"/>
                  </a:lnTo>
                  <a:lnTo>
                    <a:pt x="417" y="246"/>
                  </a:lnTo>
                  <a:lnTo>
                    <a:pt x="417" y="252"/>
                  </a:lnTo>
                  <a:lnTo>
                    <a:pt x="436" y="252"/>
                  </a:lnTo>
                  <a:lnTo>
                    <a:pt x="436" y="259"/>
                  </a:lnTo>
                  <a:lnTo>
                    <a:pt x="455" y="259"/>
                  </a:lnTo>
                  <a:lnTo>
                    <a:pt x="455" y="265"/>
                  </a:lnTo>
                  <a:lnTo>
                    <a:pt x="462" y="265"/>
                  </a:lnTo>
                  <a:lnTo>
                    <a:pt x="462" y="272"/>
                  </a:lnTo>
                  <a:lnTo>
                    <a:pt x="474" y="272"/>
                  </a:lnTo>
                </a:path>
              </a:pathLst>
            </a:custGeom>
            <a:noFill/>
            <a:ln w="0">
              <a:solidFill>
                <a:srgbClr val="0000FF"/>
              </a:solidFill>
              <a:round/>
              <a:headEnd/>
              <a:tailEnd/>
            </a:ln>
          </p:spPr>
          <p:txBody>
            <a:bodyPr/>
            <a:lstStyle/>
            <a:p>
              <a:endParaRPr lang="es-SV"/>
            </a:p>
          </p:txBody>
        </p:sp>
        <p:sp>
          <p:nvSpPr>
            <p:cNvPr id="16600" name="Freeform 267"/>
            <p:cNvSpPr>
              <a:spLocks/>
            </p:cNvSpPr>
            <p:nvPr/>
          </p:nvSpPr>
          <p:spPr bwMode="auto">
            <a:xfrm>
              <a:off x="7219951" y="1440904"/>
              <a:ext cx="441325" cy="195262"/>
            </a:xfrm>
            <a:custGeom>
              <a:avLst/>
              <a:gdLst>
                <a:gd name="T0" fmla="*/ 0 w 278"/>
                <a:gd name="T1" fmla="*/ 195262 h 123"/>
                <a:gd name="T2" fmla="*/ 9525 w 278"/>
                <a:gd name="T3" fmla="*/ 195262 h 123"/>
                <a:gd name="T4" fmla="*/ 20637 w 278"/>
                <a:gd name="T5" fmla="*/ 195262 h 123"/>
                <a:gd name="T6" fmla="*/ 30162 w 278"/>
                <a:gd name="T7" fmla="*/ 185737 h 123"/>
                <a:gd name="T8" fmla="*/ 30162 w 278"/>
                <a:gd name="T9" fmla="*/ 185737 h 123"/>
                <a:gd name="T10" fmla="*/ 39687 w 278"/>
                <a:gd name="T11" fmla="*/ 185737 h 123"/>
                <a:gd name="T12" fmla="*/ 39687 w 278"/>
                <a:gd name="T13" fmla="*/ 174625 h 123"/>
                <a:gd name="T14" fmla="*/ 50800 w 278"/>
                <a:gd name="T15" fmla="*/ 174625 h 123"/>
                <a:gd name="T16" fmla="*/ 50800 w 278"/>
                <a:gd name="T17" fmla="*/ 165100 h 123"/>
                <a:gd name="T18" fmla="*/ 50800 w 278"/>
                <a:gd name="T19" fmla="*/ 165100 h 123"/>
                <a:gd name="T20" fmla="*/ 60325 w 278"/>
                <a:gd name="T21" fmla="*/ 153987 h 123"/>
                <a:gd name="T22" fmla="*/ 60325 w 278"/>
                <a:gd name="T23" fmla="*/ 153987 h 123"/>
                <a:gd name="T24" fmla="*/ 69850 w 278"/>
                <a:gd name="T25" fmla="*/ 153987 h 123"/>
                <a:gd name="T26" fmla="*/ 69850 w 278"/>
                <a:gd name="T27" fmla="*/ 153987 h 123"/>
                <a:gd name="T28" fmla="*/ 69850 w 278"/>
                <a:gd name="T29" fmla="*/ 144462 h 123"/>
                <a:gd name="T30" fmla="*/ 80962 w 278"/>
                <a:gd name="T31" fmla="*/ 144462 h 123"/>
                <a:gd name="T32" fmla="*/ 90487 w 278"/>
                <a:gd name="T33" fmla="*/ 133350 h 123"/>
                <a:gd name="T34" fmla="*/ 90487 w 278"/>
                <a:gd name="T35" fmla="*/ 133350 h 123"/>
                <a:gd name="T36" fmla="*/ 90487 w 278"/>
                <a:gd name="T37" fmla="*/ 133350 h 123"/>
                <a:gd name="T38" fmla="*/ 100012 w 278"/>
                <a:gd name="T39" fmla="*/ 133350 h 123"/>
                <a:gd name="T40" fmla="*/ 111125 w 278"/>
                <a:gd name="T41" fmla="*/ 123825 h 123"/>
                <a:gd name="T42" fmla="*/ 111125 w 278"/>
                <a:gd name="T43" fmla="*/ 123825 h 123"/>
                <a:gd name="T44" fmla="*/ 120650 w 278"/>
                <a:gd name="T45" fmla="*/ 112712 h 123"/>
                <a:gd name="T46" fmla="*/ 120650 w 278"/>
                <a:gd name="T47" fmla="*/ 112712 h 123"/>
                <a:gd name="T48" fmla="*/ 130175 w 278"/>
                <a:gd name="T49" fmla="*/ 103187 h 123"/>
                <a:gd name="T50" fmla="*/ 130175 w 278"/>
                <a:gd name="T51" fmla="*/ 103187 h 123"/>
                <a:gd name="T52" fmla="*/ 130175 w 278"/>
                <a:gd name="T53" fmla="*/ 103187 h 123"/>
                <a:gd name="T54" fmla="*/ 141287 w 278"/>
                <a:gd name="T55" fmla="*/ 103187 h 123"/>
                <a:gd name="T56" fmla="*/ 150812 w 278"/>
                <a:gd name="T57" fmla="*/ 92075 h 123"/>
                <a:gd name="T58" fmla="*/ 150812 w 278"/>
                <a:gd name="T59" fmla="*/ 92075 h 123"/>
                <a:gd name="T60" fmla="*/ 160337 w 278"/>
                <a:gd name="T61" fmla="*/ 82550 h 123"/>
                <a:gd name="T62" fmla="*/ 160337 w 278"/>
                <a:gd name="T63" fmla="*/ 82550 h 123"/>
                <a:gd name="T64" fmla="*/ 171450 w 278"/>
                <a:gd name="T65" fmla="*/ 71437 h 123"/>
                <a:gd name="T66" fmla="*/ 180975 w 278"/>
                <a:gd name="T67" fmla="*/ 71437 h 123"/>
                <a:gd name="T68" fmla="*/ 180975 w 278"/>
                <a:gd name="T69" fmla="*/ 71437 h 123"/>
                <a:gd name="T70" fmla="*/ 190500 w 278"/>
                <a:gd name="T71" fmla="*/ 61912 h 123"/>
                <a:gd name="T72" fmla="*/ 190500 w 278"/>
                <a:gd name="T73" fmla="*/ 50800 h 123"/>
                <a:gd name="T74" fmla="*/ 190500 w 278"/>
                <a:gd name="T75" fmla="*/ 41275 h 123"/>
                <a:gd name="T76" fmla="*/ 201612 w 278"/>
                <a:gd name="T77" fmla="*/ 30162 h 123"/>
                <a:gd name="T78" fmla="*/ 220663 w 278"/>
                <a:gd name="T79" fmla="*/ 30162 h 123"/>
                <a:gd name="T80" fmla="*/ 220663 w 278"/>
                <a:gd name="T81" fmla="*/ 20637 h 123"/>
                <a:gd name="T82" fmla="*/ 230187 w 278"/>
                <a:gd name="T83" fmla="*/ 20637 h 123"/>
                <a:gd name="T84" fmla="*/ 230187 w 278"/>
                <a:gd name="T85" fmla="*/ 20637 h 123"/>
                <a:gd name="T86" fmla="*/ 230187 w 278"/>
                <a:gd name="T87" fmla="*/ 9525 h 123"/>
                <a:gd name="T88" fmla="*/ 241300 w 278"/>
                <a:gd name="T89" fmla="*/ 9525 h 123"/>
                <a:gd name="T90" fmla="*/ 250825 w 278"/>
                <a:gd name="T91" fmla="*/ 9525 h 123"/>
                <a:gd name="T92" fmla="*/ 331787 w 278"/>
                <a:gd name="T93" fmla="*/ 9525 h 123"/>
                <a:gd name="T94" fmla="*/ 350837 w 278"/>
                <a:gd name="T95" fmla="*/ 0 h 123"/>
                <a:gd name="T96" fmla="*/ 361950 w 278"/>
                <a:gd name="T97" fmla="*/ 0 h 123"/>
                <a:gd name="T98" fmla="*/ 411163 w 278"/>
                <a:gd name="T99" fmla="*/ 9525 h 123"/>
                <a:gd name="T100" fmla="*/ 422275 w 278"/>
                <a:gd name="T101" fmla="*/ 9525 h 123"/>
                <a:gd name="T102" fmla="*/ 422275 w 278"/>
                <a:gd name="T103" fmla="*/ 20637 h 123"/>
                <a:gd name="T104" fmla="*/ 431800 w 278"/>
                <a:gd name="T105" fmla="*/ 30162 h 123"/>
                <a:gd name="T106" fmla="*/ 431800 w 278"/>
                <a:gd name="T107" fmla="*/ 30162 h 123"/>
                <a:gd name="T108" fmla="*/ 441325 w 278"/>
                <a:gd name="T109" fmla="*/ 41275 h 123"/>
                <a:gd name="T110" fmla="*/ 441325 w 278"/>
                <a:gd name="T111" fmla="*/ 61912 h 123"/>
                <a:gd name="T112" fmla="*/ 441325 w 278"/>
                <a:gd name="T113" fmla="*/ 103187 h 1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123"/>
                <a:gd name="T173" fmla="*/ 278 w 278"/>
                <a:gd name="T174" fmla="*/ 123 h 1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123">
                  <a:moveTo>
                    <a:pt x="6" y="123"/>
                  </a:moveTo>
                  <a:lnTo>
                    <a:pt x="0" y="123"/>
                  </a:lnTo>
                  <a:lnTo>
                    <a:pt x="6" y="123"/>
                  </a:lnTo>
                  <a:lnTo>
                    <a:pt x="13" y="123"/>
                  </a:lnTo>
                  <a:lnTo>
                    <a:pt x="19" y="117"/>
                  </a:lnTo>
                  <a:lnTo>
                    <a:pt x="25" y="117"/>
                  </a:lnTo>
                  <a:lnTo>
                    <a:pt x="25" y="110"/>
                  </a:lnTo>
                  <a:lnTo>
                    <a:pt x="32" y="110"/>
                  </a:lnTo>
                  <a:lnTo>
                    <a:pt x="32" y="104"/>
                  </a:lnTo>
                  <a:lnTo>
                    <a:pt x="38" y="104"/>
                  </a:lnTo>
                  <a:lnTo>
                    <a:pt x="38" y="97"/>
                  </a:lnTo>
                  <a:lnTo>
                    <a:pt x="44" y="97"/>
                  </a:lnTo>
                  <a:lnTo>
                    <a:pt x="44" y="91"/>
                  </a:lnTo>
                  <a:lnTo>
                    <a:pt x="51" y="91"/>
                  </a:lnTo>
                  <a:lnTo>
                    <a:pt x="57" y="91"/>
                  </a:lnTo>
                  <a:lnTo>
                    <a:pt x="57" y="84"/>
                  </a:lnTo>
                  <a:lnTo>
                    <a:pt x="63" y="84"/>
                  </a:lnTo>
                  <a:lnTo>
                    <a:pt x="70" y="84"/>
                  </a:lnTo>
                  <a:lnTo>
                    <a:pt x="70" y="78"/>
                  </a:lnTo>
                  <a:lnTo>
                    <a:pt x="76" y="78"/>
                  </a:lnTo>
                  <a:lnTo>
                    <a:pt x="76" y="71"/>
                  </a:lnTo>
                  <a:lnTo>
                    <a:pt x="82" y="71"/>
                  </a:lnTo>
                  <a:lnTo>
                    <a:pt x="82" y="65"/>
                  </a:lnTo>
                  <a:lnTo>
                    <a:pt x="89" y="65"/>
                  </a:lnTo>
                  <a:lnTo>
                    <a:pt x="95" y="65"/>
                  </a:lnTo>
                  <a:lnTo>
                    <a:pt x="95" y="58"/>
                  </a:lnTo>
                  <a:lnTo>
                    <a:pt x="101" y="58"/>
                  </a:lnTo>
                  <a:lnTo>
                    <a:pt x="101" y="52"/>
                  </a:lnTo>
                  <a:lnTo>
                    <a:pt x="108" y="52"/>
                  </a:lnTo>
                  <a:lnTo>
                    <a:pt x="108" y="45"/>
                  </a:lnTo>
                  <a:lnTo>
                    <a:pt x="114" y="45"/>
                  </a:lnTo>
                  <a:lnTo>
                    <a:pt x="120" y="45"/>
                  </a:lnTo>
                  <a:lnTo>
                    <a:pt x="120" y="39"/>
                  </a:lnTo>
                  <a:lnTo>
                    <a:pt x="120" y="32"/>
                  </a:lnTo>
                  <a:lnTo>
                    <a:pt x="120" y="26"/>
                  </a:lnTo>
                  <a:lnTo>
                    <a:pt x="127" y="26"/>
                  </a:lnTo>
                  <a:lnTo>
                    <a:pt x="127" y="19"/>
                  </a:lnTo>
                  <a:lnTo>
                    <a:pt x="133" y="19"/>
                  </a:lnTo>
                  <a:lnTo>
                    <a:pt x="139" y="19"/>
                  </a:lnTo>
                  <a:lnTo>
                    <a:pt x="139" y="13"/>
                  </a:lnTo>
                  <a:lnTo>
                    <a:pt x="145" y="13"/>
                  </a:lnTo>
                  <a:lnTo>
                    <a:pt x="145" y="6"/>
                  </a:lnTo>
                  <a:lnTo>
                    <a:pt x="152" y="6"/>
                  </a:lnTo>
                  <a:lnTo>
                    <a:pt x="158" y="6"/>
                  </a:lnTo>
                  <a:lnTo>
                    <a:pt x="209" y="6"/>
                  </a:lnTo>
                  <a:lnTo>
                    <a:pt x="221" y="6"/>
                  </a:lnTo>
                  <a:lnTo>
                    <a:pt x="221" y="0"/>
                  </a:lnTo>
                  <a:lnTo>
                    <a:pt x="228" y="0"/>
                  </a:lnTo>
                  <a:lnTo>
                    <a:pt x="259" y="0"/>
                  </a:lnTo>
                  <a:lnTo>
                    <a:pt x="259" y="6"/>
                  </a:lnTo>
                  <a:lnTo>
                    <a:pt x="266" y="6"/>
                  </a:lnTo>
                  <a:lnTo>
                    <a:pt x="266" y="13"/>
                  </a:lnTo>
                  <a:lnTo>
                    <a:pt x="266" y="19"/>
                  </a:lnTo>
                  <a:lnTo>
                    <a:pt x="272" y="19"/>
                  </a:lnTo>
                  <a:lnTo>
                    <a:pt x="272" y="26"/>
                  </a:lnTo>
                  <a:lnTo>
                    <a:pt x="278" y="26"/>
                  </a:lnTo>
                  <a:lnTo>
                    <a:pt x="278" y="39"/>
                  </a:lnTo>
                  <a:lnTo>
                    <a:pt x="278" y="65"/>
                  </a:lnTo>
                </a:path>
              </a:pathLst>
            </a:custGeom>
            <a:noFill/>
            <a:ln w="0">
              <a:solidFill>
                <a:srgbClr val="0000FF"/>
              </a:solidFill>
              <a:round/>
              <a:headEnd/>
              <a:tailEnd/>
            </a:ln>
          </p:spPr>
          <p:txBody>
            <a:bodyPr/>
            <a:lstStyle/>
            <a:p>
              <a:endParaRPr lang="es-SV"/>
            </a:p>
          </p:txBody>
        </p:sp>
        <p:sp>
          <p:nvSpPr>
            <p:cNvPr id="16601" name="Freeform 268"/>
            <p:cNvSpPr>
              <a:spLocks/>
            </p:cNvSpPr>
            <p:nvPr/>
          </p:nvSpPr>
          <p:spPr bwMode="auto">
            <a:xfrm>
              <a:off x="7431089" y="1553617"/>
              <a:ext cx="341313" cy="1295400"/>
            </a:xfrm>
            <a:custGeom>
              <a:avLst/>
              <a:gdLst>
                <a:gd name="T0" fmla="*/ 250825 w 215"/>
                <a:gd name="T1" fmla="*/ 41275 h 816"/>
                <a:gd name="T2" fmla="*/ 260350 w 215"/>
                <a:gd name="T3" fmla="*/ 257175 h 816"/>
                <a:gd name="T4" fmla="*/ 271463 w 215"/>
                <a:gd name="T5" fmla="*/ 266700 h 816"/>
                <a:gd name="T6" fmla="*/ 300038 w 215"/>
                <a:gd name="T7" fmla="*/ 277813 h 816"/>
                <a:gd name="T8" fmla="*/ 311150 w 215"/>
                <a:gd name="T9" fmla="*/ 287338 h 816"/>
                <a:gd name="T10" fmla="*/ 320675 w 215"/>
                <a:gd name="T11" fmla="*/ 307975 h 816"/>
                <a:gd name="T12" fmla="*/ 330200 w 215"/>
                <a:gd name="T13" fmla="*/ 307975 h 816"/>
                <a:gd name="T14" fmla="*/ 341313 w 215"/>
                <a:gd name="T15" fmla="*/ 319088 h 816"/>
                <a:gd name="T16" fmla="*/ 330200 w 215"/>
                <a:gd name="T17" fmla="*/ 401637 h 816"/>
                <a:gd name="T18" fmla="*/ 320675 w 215"/>
                <a:gd name="T19" fmla="*/ 411163 h 816"/>
                <a:gd name="T20" fmla="*/ 311150 w 215"/>
                <a:gd name="T21" fmla="*/ 431800 h 816"/>
                <a:gd name="T22" fmla="*/ 300038 w 215"/>
                <a:gd name="T23" fmla="*/ 461963 h 816"/>
                <a:gd name="T24" fmla="*/ 290513 w 215"/>
                <a:gd name="T25" fmla="*/ 482600 h 816"/>
                <a:gd name="T26" fmla="*/ 280988 w 215"/>
                <a:gd name="T27" fmla="*/ 534988 h 816"/>
                <a:gd name="T28" fmla="*/ 271463 w 215"/>
                <a:gd name="T29" fmla="*/ 627063 h 816"/>
                <a:gd name="T30" fmla="*/ 260350 w 215"/>
                <a:gd name="T31" fmla="*/ 647700 h 816"/>
                <a:gd name="T32" fmla="*/ 260350 w 215"/>
                <a:gd name="T33" fmla="*/ 668337 h 816"/>
                <a:gd name="T34" fmla="*/ 250825 w 215"/>
                <a:gd name="T35" fmla="*/ 677862 h 816"/>
                <a:gd name="T36" fmla="*/ 241300 w 215"/>
                <a:gd name="T37" fmla="*/ 688975 h 816"/>
                <a:gd name="T38" fmla="*/ 230188 w 215"/>
                <a:gd name="T39" fmla="*/ 709612 h 816"/>
                <a:gd name="T40" fmla="*/ 220663 w 215"/>
                <a:gd name="T41" fmla="*/ 709612 h 816"/>
                <a:gd name="T42" fmla="*/ 211138 w 215"/>
                <a:gd name="T43" fmla="*/ 719137 h 816"/>
                <a:gd name="T44" fmla="*/ 200025 w 215"/>
                <a:gd name="T45" fmla="*/ 750887 h 816"/>
                <a:gd name="T46" fmla="*/ 190500 w 215"/>
                <a:gd name="T47" fmla="*/ 760412 h 816"/>
                <a:gd name="T48" fmla="*/ 180975 w 215"/>
                <a:gd name="T49" fmla="*/ 781050 h 816"/>
                <a:gd name="T50" fmla="*/ 150813 w 215"/>
                <a:gd name="T51" fmla="*/ 792162 h 816"/>
                <a:gd name="T52" fmla="*/ 139700 w 215"/>
                <a:gd name="T53" fmla="*/ 811212 h 816"/>
                <a:gd name="T54" fmla="*/ 120650 w 215"/>
                <a:gd name="T55" fmla="*/ 811212 h 816"/>
                <a:gd name="T56" fmla="*/ 109538 w 215"/>
                <a:gd name="T57" fmla="*/ 822325 h 816"/>
                <a:gd name="T58" fmla="*/ 100013 w 215"/>
                <a:gd name="T59" fmla="*/ 831850 h 816"/>
                <a:gd name="T60" fmla="*/ 90488 w 215"/>
                <a:gd name="T61" fmla="*/ 852488 h 816"/>
                <a:gd name="T62" fmla="*/ 90488 w 215"/>
                <a:gd name="T63" fmla="*/ 884238 h 816"/>
                <a:gd name="T64" fmla="*/ 79375 w 215"/>
                <a:gd name="T65" fmla="*/ 893763 h 816"/>
                <a:gd name="T66" fmla="*/ 69850 w 215"/>
                <a:gd name="T67" fmla="*/ 925513 h 816"/>
                <a:gd name="T68" fmla="*/ 79375 w 215"/>
                <a:gd name="T69" fmla="*/ 1058863 h 816"/>
                <a:gd name="T70" fmla="*/ 90488 w 215"/>
                <a:gd name="T71" fmla="*/ 1068388 h 816"/>
                <a:gd name="T72" fmla="*/ 90488 w 215"/>
                <a:gd name="T73" fmla="*/ 1079500 h 816"/>
                <a:gd name="T74" fmla="*/ 90488 w 215"/>
                <a:gd name="T75" fmla="*/ 1120775 h 816"/>
                <a:gd name="T76" fmla="*/ 79375 w 215"/>
                <a:gd name="T77" fmla="*/ 1120775 h 816"/>
                <a:gd name="T78" fmla="*/ 69850 w 215"/>
                <a:gd name="T79" fmla="*/ 1171575 h 816"/>
                <a:gd name="T80" fmla="*/ 30163 w 215"/>
                <a:gd name="T81" fmla="*/ 1212850 h 816"/>
                <a:gd name="T82" fmla="*/ 19050 w 215"/>
                <a:gd name="T83" fmla="*/ 1254125 h 816"/>
                <a:gd name="T84" fmla="*/ 9525 w 215"/>
                <a:gd name="T85" fmla="*/ 1263650 h 816"/>
                <a:gd name="T86" fmla="*/ 0 w 215"/>
                <a:gd name="T87" fmla="*/ 1274763 h 816"/>
                <a:gd name="T88" fmla="*/ 0 w 215"/>
                <a:gd name="T89" fmla="*/ 1295400 h 8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5"/>
                <a:gd name="T136" fmla="*/ 0 h 816"/>
                <a:gd name="T137" fmla="*/ 215 w 215"/>
                <a:gd name="T138" fmla="*/ 816 h 8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5" h="816">
                  <a:moveTo>
                    <a:pt x="145" y="0"/>
                  </a:moveTo>
                  <a:lnTo>
                    <a:pt x="158" y="26"/>
                  </a:lnTo>
                  <a:lnTo>
                    <a:pt x="158" y="162"/>
                  </a:lnTo>
                  <a:lnTo>
                    <a:pt x="164" y="162"/>
                  </a:lnTo>
                  <a:lnTo>
                    <a:pt x="164" y="168"/>
                  </a:lnTo>
                  <a:lnTo>
                    <a:pt x="171" y="168"/>
                  </a:lnTo>
                  <a:lnTo>
                    <a:pt x="171" y="175"/>
                  </a:lnTo>
                  <a:lnTo>
                    <a:pt x="189" y="175"/>
                  </a:lnTo>
                  <a:lnTo>
                    <a:pt x="189" y="181"/>
                  </a:lnTo>
                  <a:lnTo>
                    <a:pt x="196" y="181"/>
                  </a:lnTo>
                  <a:lnTo>
                    <a:pt x="196" y="188"/>
                  </a:lnTo>
                  <a:lnTo>
                    <a:pt x="202" y="194"/>
                  </a:lnTo>
                  <a:lnTo>
                    <a:pt x="208" y="194"/>
                  </a:lnTo>
                  <a:lnTo>
                    <a:pt x="208" y="201"/>
                  </a:lnTo>
                  <a:lnTo>
                    <a:pt x="215" y="201"/>
                  </a:lnTo>
                  <a:lnTo>
                    <a:pt x="215" y="253"/>
                  </a:lnTo>
                  <a:lnTo>
                    <a:pt x="208" y="253"/>
                  </a:lnTo>
                  <a:lnTo>
                    <a:pt x="208" y="259"/>
                  </a:lnTo>
                  <a:lnTo>
                    <a:pt x="202" y="259"/>
                  </a:lnTo>
                  <a:lnTo>
                    <a:pt x="202" y="272"/>
                  </a:lnTo>
                  <a:lnTo>
                    <a:pt x="196" y="272"/>
                  </a:lnTo>
                  <a:lnTo>
                    <a:pt x="196" y="291"/>
                  </a:lnTo>
                  <a:lnTo>
                    <a:pt x="189" y="291"/>
                  </a:lnTo>
                  <a:lnTo>
                    <a:pt x="189" y="304"/>
                  </a:lnTo>
                  <a:lnTo>
                    <a:pt x="183" y="304"/>
                  </a:lnTo>
                  <a:lnTo>
                    <a:pt x="183" y="337"/>
                  </a:lnTo>
                  <a:lnTo>
                    <a:pt x="177" y="337"/>
                  </a:lnTo>
                  <a:lnTo>
                    <a:pt x="177" y="395"/>
                  </a:lnTo>
                  <a:lnTo>
                    <a:pt x="171" y="395"/>
                  </a:lnTo>
                  <a:lnTo>
                    <a:pt x="171" y="408"/>
                  </a:lnTo>
                  <a:lnTo>
                    <a:pt x="164" y="408"/>
                  </a:lnTo>
                  <a:lnTo>
                    <a:pt x="164" y="421"/>
                  </a:lnTo>
                  <a:lnTo>
                    <a:pt x="164" y="427"/>
                  </a:lnTo>
                  <a:lnTo>
                    <a:pt x="158" y="427"/>
                  </a:lnTo>
                  <a:lnTo>
                    <a:pt x="158" y="434"/>
                  </a:lnTo>
                  <a:lnTo>
                    <a:pt x="152" y="434"/>
                  </a:lnTo>
                  <a:lnTo>
                    <a:pt x="152" y="447"/>
                  </a:lnTo>
                  <a:lnTo>
                    <a:pt x="145" y="447"/>
                  </a:lnTo>
                  <a:lnTo>
                    <a:pt x="139" y="447"/>
                  </a:lnTo>
                  <a:lnTo>
                    <a:pt x="139" y="453"/>
                  </a:lnTo>
                  <a:lnTo>
                    <a:pt x="133" y="453"/>
                  </a:lnTo>
                  <a:lnTo>
                    <a:pt x="133" y="473"/>
                  </a:lnTo>
                  <a:lnTo>
                    <a:pt x="126" y="473"/>
                  </a:lnTo>
                  <a:lnTo>
                    <a:pt x="126" y="479"/>
                  </a:lnTo>
                  <a:lnTo>
                    <a:pt x="120" y="479"/>
                  </a:lnTo>
                  <a:lnTo>
                    <a:pt x="120" y="492"/>
                  </a:lnTo>
                  <a:lnTo>
                    <a:pt x="114" y="492"/>
                  </a:lnTo>
                  <a:lnTo>
                    <a:pt x="114" y="499"/>
                  </a:lnTo>
                  <a:lnTo>
                    <a:pt x="95" y="499"/>
                  </a:lnTo>
                  <a:lnTo>
                    <a:pt x="95" y="511"/>
                  </a:lnTo>
                  <a:lnTo>
                    <a:pt x="88" y="511"/>
                  </a:lnTo>
                  <a:lnTo>
                    <a:pt x="76" y="511"/>
                  </a:lnTo>
                  <a:lnTo>
                    <a:pt x="76" y="518"/>
                  </a:lnTo>
                  <a:lnTo>
                    <a:pt x="69" y="518"/>
                  </a:lnTo>
                  <a:lnTo>
                    <a:pt x="69" y="524"/>
                  </a:lnTo>
                  <a:lnTo>
                    <a:pt x="63" y="524"/>
                  </a:lnTo>
                  <a:lnTo>
                    <a:pt x="63" y="537"/>
                  </a:lnTo>
                  <a:lnTo>
                    <a:pt x="57" y="537"/>
                  </a:lnTo>
                  <a:lnTo>
                    <a:pt x="57" y="557"/>
                  </a:lnTo>
                  <a:lnTo>
                    <a:pt x="57" y="563"/>
                  </a:lnTo>
                  <a:lnTo>
                    <a:pt x="50" y="563"/>
                  </a:lnTo>
                  <a:lnTo>
                    <a:pt x="50" y="583"/>
                  </a:lnTo>
                  <a:lnTo>
                    <a:pt x="44" y="583"/>
                  </a:lnTo>
                  <a:lnTo>
                    <a:pt x="44" y="667"/>
                  </a:lnTo>
                  <a:lnTo>
                    <a:pt x="50" y="667"/>
                  </a:lnTo>
                  <a:lnTo>
                    <a:pt x="50" y="673"/>
                  </a:lnTo>
                  <a:lnTo>
                    <a:pt x="57" y="673"/>
                  </a:lnTo>
                  <a:lnTo>
                    <a:pt x="57" y="680"/>
                  </a:lnTo>
                  <a:lnTo>
                    <a:pt x="57" y="706"/>
                  </a:lnTo>
                  <a:lnTo>
                    <a:pt x="50" y="706"/>
                  </a:lnTo>
                  <a:lnTo>
                    <a:pt x="50" y="738"/>
                  </a:lnTo>
                  <a:lnTo>
                    <a:pt x="44" y="738"/>
                  </a:lnTo>
                  <a:lnTo>
                    <a:pt x="44" y="764"/>
                  </a:lnTo>
                  <a:lnTo>
                    <a:pt x="19" y="764"/>
                  </a:lnTo>
                  <a:lnTo>
                    <a:pt x="19" y="790"/>
                  </a:lnTo>
                  <a:lnTo>
                    <a:pt x="12" y="790"/>
                  </a:lnTo>
                  <a:lnTo>
                    <a:pt x="12" y="796"/>
                  </a:lnTo>
                  <a:lnTo>
                    <a:pt x="6" y="796"/>
                  </a:lnTo>
                  <a:lnTo>
                    <a:pt x="6" y="803"/>
                  </a:lnTo>
                  <a:lnTo>
                    <a:pt x="0" y="803"/>
                  </a:lnTo>
                  <a:lnTo>
                    <a:pt x="0" y="809"/>
                  </a:lnTo>
                  <a:lnTo>
                    <a:pt x="0" y="816"/>
                  </a:lnTo>
                </a:path>
              </a:pathLst>
            </a:custGeom>
            <a:noFill/>
            <a:ln w="0">
              <a:solidFill>
                <a:srgbClr val="0000FF"/>
              </a:solidFill>
              <a:round/>
              <a:headEnd/>
              <a:tailEnd/>
            </a:ln>
          </p:spPr>
          <p:txBody>
            <a:bodyPr/>
            <a:lstStyle/>
            <a:p>
              <a:endParaRPr lang="es-SV"/>
            </a:p>
          </p:txBody>
        </p:sp>
        <p:sp>
          <p:nvSpPr>
            <p:cNvPr id="16602" name="Freeform 269"/>
            <p:cNvSpPr>
              <a:spLocks/>
            </p:cNvSpPr>
            <p:nvPr/>
          </p:nvSpPr>
          <p:spPr bwMode="auto">
            <a:xfrm>
              <a:off x="5865814" y="496342"/>
              <a:ext cx="220663" cy="533400"/>
            </a:xfrm>
            <a:custGeom>
              <a:avLst/>
              <a:gdLst>
                <a:gd name="T0" fmla="*/ 0 w 139"/>
                <a:gd name="T1" fmla="*/ 533400 h 336"/>
                <a:gd name="T2" fmla="*/ 9525 w 139"/>
                <a:gd name="T3" fmla="*/ 482600 h 336"/>
                <a:gd name="T4" fmla="*/ 30163 w 139"/>
                <a:gd name="T5" fmla="*/ 420688 h 336"/>
                <a:gd name="T6" fmla="*/ 69850 w 139"/>
                <a:gd name="T7" fmla="*/ 328612 h 336"/>
                <a:gd name="T8" fmla="*/ 109538 w 139"/>
                <a:gd name="T9" fmla="*/ 287337 h 336"/>
                <a:gd name="T10" fmla="*/ 139700 w 139"/>
                <a:gd name="T11" fmla="*/ 266700 h 336"/>
                <a:gd name="T12" fmla="*/ 160338 w 139"/>
                <a:gd name="T13" fmla="*/ 255588 h 336"/>
                <a:gd name="T14" fmla="*/ 180975 w 139"/>
                <a:gd name="T15" fmla="*/ 234950 h 336"/>
                <a:gd name="T16" fmla="*/ 190500 w 139"/>
                <a:gd name="T17" fmla="*/ 225425 h 336"/>
                <a:gd name="T18" fmla="*/ 190500 w 139"/>
                <a:gd name="T19" fmla="*/ 215900 h 336"/>
                <a:gd name="T20" fmla="*/ 190500 w 139"/>
                <a:gd name="T21" fmla="*/ 195262 h 336"/>
                <a:gd name="T22" fmla="*/ 190500 w 139"/>
                <a:gd name="T23" fmla="*/ 184150 h 336"/>
                <a:gd name="T24" fmla="*/ 190500 w 139"/>
                <a:gd name="T25" fmla="*/ 163512 h 336"/>
                <a:gd name="T26" fmla="*/ 190500 w 139"/>
                <a:gd name="T27" fmla="*/ 153987 h 336"/>
                <a:gd name="T28" fmla="*/ 190500 w 139"/>
                <a:gd name="T29" fmla="*/ 133350 h 336"/>
                <a:gd name="T30" fmla="*/ 190500 w 139"/>
                <a:gd name="T31" fmla="*/ 112713 h 336"/>
                <a:gd name="T32" fmla="*/ 190500 w 139"/>
                <a:gd name="T33" fmla="*/ 92075 h 336"/>
                <a:gd name="T34" fmla="*/ 190500 w 139"/>
                <a:gd name="T35" fmla="*/ 80962 h 336"/>
                <a:gd name="T36" fmla="*/ 200025 w 139"/>
                <a:gd name="T37" fmla="*/ 60325 h 336"/>
                <a:gd name="T38" fmla="*/ 211138 w 139"/>
                <a:gd name="T39" fmla="*/ 41275 h 336"/>
                <a:gd name="T40" fmla="*/ 211138 w 139"/>
                <a:gd name="T41" fmla="*/ 30163 h 336"/>
                <a:gd name="T42" fmla="*/ 211138 w 139"/>
                <a:gd name="T43" fmla="*/ 20637 h 336"/>
                <a:gd name="T44" fmla="*/ 220663 w 139"/>
                <a:gd name="T45" fmla="*/ 0 h 336"/>
                <a:gd name="T46" fmla="*/ 220663 w 139"/>
                <a:gd name="T47" fmla="*/ 20637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336"/>
                <a:gd name="T74" fmla="*/ 139 w 139"/>
                <a:gd name="T75" fmla="*/ 336 h 3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336">
                  <a:moveTo>
                    <a:pt x="0" y="336"/>
                  </a:moveTo>
                  <a:lnTo>
                    <a:pt x="6" y="304"/>
                  </a:lnTo>
                  <a:lnTo>
                    <a:pt x="19" y="265"/>
                  </a:lnTo>
                  <a:lnTo>
                    <a:pt x="44" y="207"/>
                  </a:lnTo>
                  <a:lnTo>
                    <a:pt x="69" y="181"/>
                  </a:lnTo>
                  <a:lnTo>
                    <a:pt x="88" y="168"/>
                  </a:lnTo>
                  <a:lnTo>
                    <a:pt x="101" y="161"/>
                  </a:lnTo>
                  <a:lnTo>
                    <a:pt x="114" y="148"/>
                  </a:lnTo>
                  <a:lnTo>
                    <a:pt x="120" y="142"/>
                  </a:lnTo>
                  <a:lnTo>
                    <a:pt x="120" y="136"/>
                  </a:lnTo>
                  <a:lnTo>
                    <a:pt x="120" y="123"/>
                  </a:lnTo>
                  <a:lnTo>
                    <a:pt x="120" y="116"/>
                  </a:lnTo>
                  <a:lnTo>
                    <a:pt x="120" y="103"/>
                  </a:lnTo>
                  <a:lnTo>
                    <a:pt x="120" y="97"/>
                  </a:lnTo>
                  <a:lnTo>
                    <a:pt x="120" y="84"/>
                  </a:lnTo>
                  <a:lnTo>
                    <a:pt x="120" y="71"/>
                  </a:lnTo>
                  <a:lnTo>
                    <a:pt x="120" y="58"/>
                  </a:lnTo>
                  <a:lnTo>
                    <a:pt x="120" y="51"/>
                  </a:lnTo>
                  <a:lnTo>
                    <a:pt x="126" y="38"/>
                  </a:lnTo>
                  <a:lnTo>
                    <a:pt x="133" y="26"/>
                  </a:lnTo>
                  <a:lnTo>
                    <a:pt x="133" y="19"/>
                  </a:lnTo>
                  <a:lnTo>
                    <a:pt x="133" y="13"/>
                  </a:lnTo>
                  <a:lnTo>
                    <a:pt x="139" y="0"/>
                  </a:lnTo>
                  <a:lnTo>
                    <a:pt x="139" y="13"/>
                  </a:lnTo>
                </a:path>
              </a:pathLst>
            </a:custGeom>
            <a:noFill/>
            <a:ln w="0">
              <a:solidFill>
                <a:srgbClr val="0000FF"/>
              </a:solidFill>
              <a:round/>
              <a:headEnd/>
              <a:tailEnd/>
            </a:ln>
          </p:spPr>
          <p:txBody>
            <a:bodyPr/>
            <a:lstStyle/>
            <a:p>
              <a:endParaRPr lang="es-SV"/>
            </a:p>
          </p:txBody>
        </p:sp>
        <p:grpSp>
          <p:nvGrpSpPr>
            <p:cNvPr id="13" name="Group 272"/>
            <p:cNvGrpSpPr>
              <a:grpSpLocks/>
            </p:cNvGrpSpPr>
            <p:nvPr/>
          </p:nvGrpSpPr>
          <p:grpSpPr bwMode="auto">
            <a:xfrm>
              <a:off x="7642226" y="1677442"/>
              <a:ext cx="239713" cy="473075"/>
              <a:chOff x="4814" y="1337"/>
              <a:chExt cx="151" cy="298"/>
            </a:xfrm>
          </p:grpSpPr>
          <p:sp>
            <p:nvSpPr>
              <p:cNvPr id="16628" name="Freeform 270"/>
              <p:cNvSpPr>
                <a:spLocks/>
              </p:cNvSpPr>
              <p:nvPr/>
            </p:nvSpPr>
            <p:spPr bwMode="auto">
              <a:xfrm>
                <a:off x="4814" y="1337"/>
                <a:ext cx="151" cy="298"/>
              </a:xfrm>
              <a:custGeom>
                <a:avLst/>
                <a:gdLst>
                  <a:gd name="T0" fmla="*/ 25 w 151"/>
                  <a:gd name="T1" fmla="*/ 0 h 298"/>
                  <a:gd name="T2" fmla="*/ 0 w 151"/>
                  <a:gd name="T3" fmla="*/ 19 h 298"/>
                  <a:gd name="T4" fmla="*/ 12 w 151"/>
                  <a:gd name="T5" fmla="*/ 58 h 298"/>
                  <a:gd name="T6" fmla="*/ 25 w 151"/>
                  <a:gd name="T7" fmla="*/ 78 h 298"/>
                  <a:gd name="T8" fmla="*/ 50 w 151"/>
                  <a:gd name="T9" fmla="*/ 103 h 298"/>
                  <a:gd name="T10" fmla="*/ 19 w 151"/>
                  <a:gd name="T11" fmla="*/ 90 h 298"/>
                  <a:gd name="T12" fmla="*/ 19 w 151"/>
                  <a:gd name="T13" fmla="*/ 90 h 298"/>
                  <a:gd name="T14" fmla="*/ 31 w 151"/>
                  <a:gd name="T15" fmla="*/ 97 h 298"/>
                  <a:gd name="T16" fmla="*/ 31 w 151"/>
                  <a:gd name="T17" fmla="*/ 103 h 298"/>
                  <a:gd name="T18" fmla="*/ 44 w 151"/>
                  <a:gd name="T19" fmla="*/ 110 h 298"/>
                  <a:gd name="T20" fmla="*/ 50 w 151"/>
                  <a:gd name="T21" fmla="*/ 110 h 298"/>
                  <a:gd name="T22" fmla="*/ 50 w 151"/>
                  <a:gd name="T23" fmla="*/ 110 h 298"/>
                  <a:gd name="T24" fmla="*/ 56 w 151"/>
                  <a:gd name="T25" fmla="*/ 116 h 298"/>
                  <a:gd name="T26" fmla="*/ 63 w 151"/>
                  <a:gd name="T27" fmla="*/ 123 h 298"/>
                  <a:gd name="T28" fmla="*/ 63 w 151"/>
                  <a:gd name="T29" fmla="*/ 129 h 298"/>
                  <a:gd name="T30" fmla="*/ 63 w 151"/>
                  <a:gd name="T31" fmla="*/ 136 h 298"/>
                  <a:gd name="T32" fmla="*/ 69 w 151"/>
                  <a:gd name="T33" fmla="*/ 155 h 298"/>
                  <a:gd name="T34" fmla="*/ 63 w 151"/>
                  <a:gd name="T35" fmla="*/ 168 h 298"/>
                  <a:gd name="T36" fmla="*/ 63 w 151"/>
                  <a:gd name="T37" fmla="*/ 168 h 298"/>
                  <a:gd name="T38" fmla="*/ 56 w 151"/>
                  <a:gd name="T39" fmla="*/ 175 h 298"/>
                  <a:gd name="T40" fmla="*/ 50 w 151"/>
                  <a:gd name="T41" fmla="*/ 175 h 298"/>
                  <a:gd name="T42" fmla="*/ 50 w 151"/>
                  <a:gd name="T43" fmla="*/ 181 h 298"/>
                  <a:gd name="T44" fmla="*/ 50 w 151"/>
                  <a:gd name="T45" fmla="*/ 188 h 298"/>
                  <a:gd name="T46" fmla="*/ 44 w 151"/>
                  <a:gd name="T47" fmla="*/ 194 h 298"/>
                  <a:gd name="T48" fmla="*/ 44 w 151"/>
                  <a:gd name="T49" fmla="*/ 201 h 298"/>
                  <a:gd name="T50" fmla="*/ 38 w 151"/>
                  <a:gd name="T51" fmla="*/ 213 h 298"/>
                  <a:gd name="T52" fmla="*/ 31 w 151"/>
                  <a:gd name="T53" fmla="*/ 278 h 298"/>
                  <a:gd name="T54" fmla="*/ 44 w 151"/>
                  <a:gd name="T55" fmla="*/ 233 h 298"/>
                  <a:gd name="T56" fmla="*/ 50 w 151"/>
                  <a:gd name="T57" fmla="*/ 226 h 298"/>
                  <a:gd name="T58" fmla="*/ 50 w 151"/>
                  <a:gd name="T59" fmla="*/ 226 h 298"/>
                  <a:gd name="T60" fmla="*/ 56 w 151"/>
                  <a:gd name="T61" fmla="*/ 213 h 298"/>
                  <a:gd name="T62" fmla="*/ 63 w 151"/>
                  <a:gd name="T63" fmla="*/ 207 h 298"/>
                  <a:gd name="T64" fmla="*/ 63 w 151"/>
                  <a:gd name="T65" fmla="*/ 207 h 298"/>
                  <a:gd name="T66" fmla="*/ 63 w 151"/>
                  <a:gd name="T67" fmla="*/ 201 h 298"/>
                  <a:gd name="T68" fmla="*/ 75 w 151"/>
                  <a:gd name="T69" fmla="*/ 188 h 298"/>
                  <a:gd name="T70" fmla="*/ 75 w 151"/>
                  <a:gd name="T71" fmla="*/ 181 h 298"/>
                  <a:gd name="T72" fmla="*/ 94 w 151"/>
                  <a:gd name="T73" fmla="*/ 168 h 298"/>
                  <a:gd name="T74" fmla="*/ 113 w 151"/>
                  <a:gd name="T75" fmla="*/ 188 h 298"/>
                  <a:gd name="T76" fmla="*/ 151 w 151"/>
                  <a:gd name="T77" fmla="*/ 194 h 298"/>
                  <a:gd name="T78" fmla="*/ 126 w 151"/>
                  <a:gd name="T79" fmla="*/ 181 h 298"/>
                  <a:gd name="T80" fmla="*/ 101 w 151"/>
                  <a:gd name="T81" fmla="*/ 136 h 298"/>
                  <a:gd name="T82" fmla="*/ 101 w 151"/>
                  <a:gd name="T83" fmla="*/ 97 h 298"/>
                  <a:gd name="T84" fmla="*/ 107 w 151"/>
                  <a:gd name="T85" fmla="*/ 97 h 298"/>
                  <a:gd name="T86" fmla="*/ 113 w 151"/>
                  <a:gd name="T87" fmla="*/ 90 h 298"/>
                  <a:gd name="T88" fmla="*/ 113 w 151"/>
                  <a:gd name="T89" fmla="*/ 84 h 298"/>
                  <a:gd name="T90" fmla="*/ 113 w 151"/>
                  <a:gd name="T91" fmla="*/ 78 h 298"/>
                  <a:gd name="T92" fmla="*/ 120 w 151"/>
                  <a:gd name="T93" fmla="*/ 71 h 298"/>
                  <a:gd name="T94" fmla="*/ 88 w 151"/>
                  <a:gd name="T95" fmla="*/ 84 h 298"/>
                  <a:gd name="T96" fmla="*/ 75 w 151"/>
                  <a:gd name="T97" fmla="*/ 78 h 298"/>
                  <a:gd name="T98" fmla="*/ 63 w 151"/>
                  <a:gd name="T99" fmla="*/ 65 h 298"/>
                  <a:gd name="T100" fmla="*/ 88 w 151"/>
                  <a:gd name="T101" fmla="*/ 65 h 298"/>
                  <a:gd name="T102" fmla="*/ 82 w 151"/>
                  <a:gd name="T103" fmla="*/ 65 h 298"/>
                  <a:gd name="T104" fmla="*/ 75 w 151"/>
                  <a:gd name="T105" fmla="*/ 58 h 298"/>
                  <a:gd name="T106" fmla="*/ 50 w 151"/>
                  <a:gd name="T107" fmla="*/ 58 h 298"/>
                  <a:gd name="T108" fmla="*/ 44 w 151"/>
                  <a:gd name="T109" fmla="*/ 58 h 298"/>
                  <a:gd name="T110" fmla="*/ 44 w 151"/>
                  <a:gd name="T111" fmla="*/ 52 h 298"/>
                  <a:gd name="T112" fmla="*/ 38 w 151"/>
                  <a:gd name="T113" fmla="*/ 39 h 298"/>
                  <a:gd name="T114" fmla="*/ 31 w 151"/>
                  <a:gd name="T115" fmla="*/ 32 h 298"/>
                  <a:gd name="T116" fmla="*/ 31 w 151"/>
                  <a:gd name="T117" fmla="*/ 26 h 298"/>
                  <a:gd name="T118" fmla="*/ 31 w 151"/>
                  <a:gd name="T119" fmla="*/ 19 h 298"/>
                  <a:gd name="T120" fmla="*/ 19 w 151"/>
                  <a:gd name="T121" fmla="*/ 19 h 298"/>
                  <a:gd name="T122" fmla="*/ 12 w 151"/>
                  <a:gd name="T123" fmla="*/ 26 h 2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
                  <a:gd name="T187" fmla="*/ 0 h 298"/>
                  <a:gd name="T188" fmla="*/ 151 w 151"/>
                  <a:gd name="T189" fmla="*/ 298 h 2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 h="298">
                    <a:moveTo>
                      <a:pt x="19" y="19"/>
                    </a:moveTo>
                    <a:lnTo>
                      <a:pt x="25" y="0"/>
                    </a:lnTo>
                    <a:lnTo>
                      <a:pt x="6" y="13"/>
                    </a:lnTo>
                    <a:lnTo>
                      <a:pt x="0" y="19"/>
                    </a:lnTo>
                    <a:lnTo>
                      <a:pt x="0" y="45"/>
                    </a:lnTo>
                    <a:lnTo>
                      <a:pt x="12" y="58"/>
                    </a:lnTo>
                    <a:lnTo>
                      <a:pt x="19" y="65"/>
                    </a:lnTo>
                    <a:lnTo>
                      <a:pt x="25" y="78"/>
                    </a:lnTo>
                    <a:lnTo>
                      <a:pt x="31" y="84"/>
                    </a:lnTo>
                    <a:lnTo>
                      <a:pt x="50" y="103"/>
                    </a:lnTo>
                    <a:lnTo>
                      <a:pt x="12" y="90"/>
                    </a:lnTo>
                    <a:lnTo>
                      <a:pt x="19" y="90"/>
                    </a:lnTo>
                    <a:lnTo>
                      <a:pt x="25" y="97"/>
                    </a:lnTo>
                    <a:lnTo>
                      <a:pt x="31" y="97"/>
                    </a:lnTo>
                    <a:lnTo>
                      <a:pt x="31" y="103"/>
                    </a:lnTo>
                    <a:lnTo>
                      <a:pt x="44" y="110"/>
                    </a:lnTo>
                    <a:lnTo>
                      <a:pt x="50" y="110"/>
                    </a:lnTo>
                    <a:lnTo>
                      <a:pt x="50" y="116"/>
                    </a:lnTo>
                    <a:lnTo>
                      <a:pt x="56" y="116"/>
                    </a:lnTo>
                    <a:lnTo>
                      <a:pt x="63" y="123"/>
                    </a:lnTo>
                    <a:lnTo>
                      <a:pt x="63" y="129"/>
                    </a:lnTo>
                    <a:lnTo>
                      <a:pt x="63" y="136"/>
                    </a:lnTo>
                    <a:lnTo>
                      <a:pt x="69" y="136"/>
                    </a:lnTo>
                    <a:lnTo>
                      <a:pt x="69" y="155"/>
                    </a:lnTo>
                    <a:lnTo>
                      <a:pt x="63" y="155"/>
                    </a:lnTo>
                    <a:lnTo>
                      <a:pt x="63" y="168"/>
                    </a:lnTo>
                    <a:lnTo>
                      <a:pt x="56" y="175"/>
                    </a:lnTo>
                    <a:lnTo>
                      <a:pt x="50" y="175"/>
                    </a:lnTo>
                    <a:lnTo>
                      <a:pt x="50" y="181"/>
                    </a:lnTo>
                    <a:lnTo>
                      <a:pt x="50" y="188"/>
                    </a:lnTo>
                    <a:lnTo>
                      <a:pt x="50" y="194"/>
                    </a:lnTo>
                    <a:lnTo>
                      <a:pt x="44" y="194"/>
                    </a:lnTo>
                    <a:lnTo>
                      <a:pt x="44" y="201"/>
                    </a:lnTo>
                    <a:lnTo>
                      <a:pt x="44" y="207"/>
                    </a:lnTo>
                    <a:lnTo>
                      <a:pt x="38" y="213"/>
                    </a:lnTo>
                    <a:lnTo>
                      <a:pt x="12" y="246"/>
                    </a:lnTo>
                    <a:lnTo>
                      <a:pt x="31" y="278"/>
                    </a:lnTo>
                    <a:lnTo>
                      <a:pt x="31" y="298"/>
                    </a:lnTo>
                    <a:lnTo>
                      <a:pt x="44" y="233"/>
                    </a:lnTo>
                    <a:lnTo>
                      <a:pt x="44" y="226"/>
                    </a:lnTo>
                    <a:lnTo>
                      <a:pt x="50" y="226"/>
                    </a:lnTo>
                    <a:lnTo>
                      <a:pt x="50" y="220"/>
                    </a:lnTo>
                    <a:lnTo>
                      <a:pt x="56" y="213"/>
                    </a:lnTo>
                    <a:lnTo>
                      <a:pt x="63" y="207"/>
                    </a:lnTo>
                    <a:lnTo>
                      <a:pt x="63" y="201"/>
                    </a:lnTo>
                    <a:lnTo>
                      <a:pt x="63" y="194"/>
                    </a:lnTo>
                    <a:lnTo>
                      <a:pt x="75" y="188"/>
                    </a:lnTo>
                    <a:lnTo>
                      <a:pt x="75" y="181"/>
                    </a:lnTo>
                    <a:lnTo>
                      <a:pt x="82" y="175"/>
                    </a:lnTo>
                    <a:lnTo>
                      <a:pt x="94" y="168"/>
                    </a:lnTo>
                    <a:lnTo>
                      <a:pt x="94" y="201"/>
                    </a:lnTo>
                    <a:lnTo>
                      <a:pt x="113" y="188"/>
                    </a:lnTo>
                    <a:lnTo>
                      <a:pt x="132" y="194"/>
                    </a:lnTo>
                    <a:lnTo>
                      <a:pt x="151" y="194"/>
                    </a:lnTo>
                    <a:lnTo>
                      <a:pt x="120" y="162"/>
                    </a:lnTo>
                    <a:lnTo>
                      <a:pt x="126" y="181"/>
                    </a:lnTo>
                    <a:lnTo>
                      <a:pt x="120" y="149"/>
                    </a:lnTo>
                    <a:lnTo>
                      <a:pt x="101" y="136"/>
                    </a:lnTo>
                    <a:lnTo>
                      <a:pt x="88" y="129"/>
                    </a:lnTo>
                    <a:lnTo>
                      <a:pt x="101" y="97"/>
                    </a:lnTo>
                    <a:lnTo>
                      <a:pt x="107" y="97"/>
                    </a:lnTo>
                    <a:lnTo>
                      <a:pt x="107" y="90"/>
                    </a:lnTo>
                    <a:lnTo>
                      <a:pt x="113" y="90"/>
                    </a:lnTo>
                    <a:lnTo>
                      <a:pt x="113" y="84"/>
                    </a:lnTo>
                    <a:lnTo>
                      <a:pt x="113" y="78"/>
                    </a:lnTo>
                    <a:lnTo>
                      <a:pt x="120" y="78"/>
                    </a:lnTo>
                    <a:lnTo>
                      <a:pt x="120" y="71"/>
                    </a:lnTo>
                    <a:lnTo>
                      <a:pt x="126" y="65"/>
                    </a:lnTo>
                    <a:lnTo>
                      <a:pt x="88" y="84"/>
                    </a:lnTo>
                    <a:lnTo>
                      <a:pt x="75" y="103"/>
                    </a:lnTo>
                    <a:lnTo>
                      <a:pt x="75" y="78"/>
                    </a:lnTo>
                    <a:lnTo>
                      <a:pt x="56" y="65"/>
                    </a:lnTo>
                    <a:lnTo>
                      <a:pt x="63" y="65"/>
                    </a:lnTo>
                    <a:lnTo>
                      <a:pt x="56" y="58"/>
                    </a:lnTo>
                    <a:lnTo>
                      <a:pt x="88" y="65"/>
                    </a:lnTo>
                    <a:lnTo>
                      <a:pt x="82" y="65"/>
                    </a:lnTo>
                    <a:lnTo>
                      <a:pt x="75" y="58"/>
                    </a:lnTo>
                    <a:lnTo>
                      <a:pt x="63" y="65"/>
                    </a:lnTo>
                    <a:lnTo>
                      <a:pt x="50" y="58"/>
                    </a:lnTo>
                    <a:lnTo>
                      <a:pt x="44" y="58"/>
                    </a:lnTo>
                    <a:lnTo>
                      <a:pt x="44" y="52"/>
                    </a:lnTo>
                    <a:lnTo>
                      <a:pt x="44" y="45"/>
                    </a:lnTo>
                    <a:lnTo>
                      <a:pt x="38" y="39"/>
                    </a:lnTo>
                    <a:lnTo>
                      <a:pt x="38" y="32"/>
                    </a:lnTo>
                    <a:lnTo>
                      <a:pt x="31" y="32"/>
                    </a:lnTo>
                    <a:lnTo>
                      <a:pt x="31" y="26"/>
                    </a:lnTo>
                    <a:lnTo>
                      <a:pt x="31" y="19"/>
                    </a:lnTo>
                    <a:lnTo>
                      <a:pt x="25" y="19"/>
                    </a:lnTo>
                    <a:lnTo>
                      <a:pt x="19" y="19"/>
                    </a:lnTo>
                    <a:lnTo>
                      <a:pt x="38" y="13"/>
                    </a:lnTo>
                    <a:lnTo>
                      <a:pt x="12" y="26"/>
                    </a:lnTo>
                    <a:lnTo>
                      <a:pt x="19" y="19"/>
                    </a:lnTo>
                    <a:close/>
                  </a:path>
                </a:pathLst>
              </a:custGeom>
              <a:solidFill>
                <a:srgbClr val="0000FF"/>
              </a:solidFill>
              <a:ln w="9525">
                <a:noFill/>
                <a:miter lim="800000"/>
                <a:headEnd/>
                <a:tailEnd/>
              </a:ln>
            </p:spPr>
            <p:txBody>
              <a:bodyPr/>
              <a:lstStyle/>
              <a:p>
                <a:endParaRPr lang="es-SV"/>
              </a:p>
            </p:txBody>
          </p:sp>
          <p:sp>
            <p:nvSpPr>
              <p:cNvPr id="16629" name="Freeform 271"/>
              <p:cNvSpPr>
                <a:spLocks/>
              </p:cNvSpPr>
              <p:nvPr/>
            </p:nvSpPr>
            <p:spPr bwMode="auto">
              <a:xfrm>
                <a:off x="4814" y="1337"/>
                <a:ext cx="151" cy="298"/>
              </a:xfrm>
              <a:custGeom>
                <a:avLst/>
                <a:gdLst>
                  <a:gd name="T0" fmla="*/ 25 w 151"/>
                  <a:gd name="T1" fmla="*/ 0 h 298"/>
                  <a:gd name="T2" fmla="*/ 0 w 151"/>
                  <a:gd name="T3" fmla="*/ 19 h 298"/>
                  <a:gd name="T4" fmla="*/ 12 w 151"/>
                  <a:gd name="T5" fmla="*/ 58 h 298"/>
                  <a:gd name="T6" fmla="*/ 25 w 151"/>
                  <a:gd name="T7" fmla="*/ 78 h 298"/>
                  <a:gd name="T8" fmla="*/ 50 w 151"/>
                  <a:gd name="T9" fmla="*/ 103 h 298"/>
                  <a:gd name="T10" fmla="*/ 19 w 151"/>
                  <a:gd name="T11" fmla="*/ 90 h 298"/>
                  <a:gd name="T12" fmla="*/ 19 w 151"/>
                  <a:gd name="T13" fmla="*/ 90 h 298"/>
                  <a:gd name="T14" fmla="*/ 31 w 151"/>
                  <a:gd name="T15" fmla="*/ 97 h 298"/>
                  <a:gd name="T16" fmla="*/ 31 w 151"/>
                  <a:gd name="T17" fmla="*/ 103 h 298"/>
                  <a:gd name="T18" fmla="*/ 44 w 151"/>
                  <a:gd name="T19" fmla="*/ 110 h 298"/>
                  <a:gd name="T20" fmla="*/ 50 w 151"/>
                  <a:gd name="T21" fmla="*/ 110 h 298"/>
                  <a:gd name="T22" fmla="*/ 50 w 151"/>
                  <a:gd name="T23" fmla="*/ 110 h 298"/>
                  <a:gd name="T24" fmla="*/ 56 w 151"/>
                  <a:gd name="T25" fmla="*/ 116 h 298"/>
                  <a:gd name="T26" fmla="*/ 63 w 151"/>
                  <a:gd name="T27" fmla="*/ 123 h 298"/>
                  <a:gd name="T28" fmla="*/ 63 w 151"/>
                  <a:gd name="T29" fmla="*/ 129 h 298"/>
                  <a:gd name="T30" fmla="*/ 63 w 151"/>
                  <a:gd name="T31" fmla="*/ 136 h 298"/>
                  <a:gd name="T32" fmla="*/ 69 w 151"/>
                  <a:gd name="T33" fmla="*/ 155 h 298"/>
                  <a:gd name="T34" fmla="*/ 63 w 151"/>
                  <a:gd name="T35" fmla="*/ 168 h 298"/>
                  <a:gd name="T36" fmla="*/ 63 w 151"/>
                  <a:gd name="T37" fmla="*/ 168 h 298"/>
                  <a:gd name="T38" fmla="*/ 56 w 151"/>
                  <a:gd name="T39" fmla="*/ 175 h 298"/>
                  <a:gd name="T40" fmla="*/ 50 w 151"/>
                  <a:gd name="T41" fmla="*/ 175 h 298"/>
                  <a:gd name="T42" fmla="*/ 50 w 151"/>
                  <a:gd name="T43" fmla="*/ 181 h 298"/>
                  <a:gd name="T44" fmla="*/ 50 w 151"/>
                  <a:gd name="T45" fmla="*/ 188 h 298"/>
                  <a:gd name="T46" fmla="*/ 44 w 151"/>
                  <a:gd name="T47" fmla="*/ 194 h 298"/>
                  <a:gd name="T48" fmla="*/ 44 w 151"/>
                  <a:gd name="T49" fmla="*/ 201 h 298"/>
                  <a:gd name="T50" fmla="*/ 38 w 151"/>
                  <a:gd name="T51" fmla="*/ 213 h 298"/>
                  <a:gd name="T52" fmla="*/ 31 w 151"/>
                  <a:gd name="T53" fmla="*/ 278 h 298"/>
                  <a:gd name="T54" fmla="*/ 44 w 151"/>
                  <a:gd name="T55" fmla="*/ 233 h 298"/>
                  <a:gd name="T56" fmla="*/ 50 w 151"/>
                  <a:gd name="T57" fmla="*/ 226 h 298"/>
                  <a:gd name="T58" fmla="*/ 50 w 151"/>
                  <a:gd name="T59" fmla="*/ 226 h 298"/>
                  <a:gd name="T60" fmla="*/ 56 w 151"/>
                  <a:gd name="T61" fmla="*/ 213 h 298"/>
                  <a:gd name="T62" fmla="*/ 63 w 151"/>
                  <a:gd name="T63" fmla="*/ 207 h 298"/>
                  <a:gd name="T64" fmla="*/ 63 w 151"/>
                  <a:gd name="T65" fmla="*/ 207 h 298"/>
                  <a:gd name="T66" fmla="*/ 63 w 151"/>
                  <a:gd name="T67" fmla="*/ 201 h 298"/>
                  <a:gd name="T68" fmla="*/ 75 w 151"/>
                  <a:gd name="T69" fmla="*/ 188 h 298"/>
                  <a:gd name="T70" fmla="*/ 75 w 151"/>
                  <a:gd name="T71" fmla="*/ 181 h 298"/>
                  <a:gd name="T72" fmla="*/ 94 w 151"/>
                  <a:gd name="T73" fmla="*/ 168 h 298"/>
                  <a:gd name="T74" fmla="*/ 113 w 151"/>
                  <a:gd name="T75" fmla="*/ 188 h 298"/>
                  <a:gd name="T76" fmla="*/ 151 w 151"/>
                  <a:gd name="T77" fmla="*/ 194 h 298"/>
                  <a:gd name="T78" fmla="*/ 126 w 151"/>
                  <a:gd name="T79" fmla="*/ 181 h 298"/>
                  <a:gd name="T80" fmla="*/ 101 w 151"/>
                  <a:gd name="T81" fmla="*/ 136 h 298"/>
                  <a:gd name="T82" fmla="*/ 101 w 151"/>
                  <a:gd name="T83" fmla="*/ 97 h 298"/>
                  <a:gd name="T84" fmla="*/ 107 w 151"/>
                  <a:gd name="T85" fmla="*/ 97 h 298"/>
                  <a:gd name="T86" fmla="*/ 113 w 151"/>
                  <a:gd name="T87" fmla="*/ 90 h 298"/>
                  <a:gd name="T88" fmla="*/ 113 w 151"/>
                  <a:gd name="T89" fmla="*/ 84 h 298"/>
                  <a:gd name="T90" fmla="*/ 113 w 151"/>
                  <a:gd name="T91" fmla="*/ 78 h 298"/>
                  <a:gd name="T92" fmla="*/ 120 w 151"/>
                  <a:gd name="T93" fmla="*/ 71 h 298"/>
                  <a:gd name="T94" fmla="*/ 88 w 151"/>
                  <a:gd name="T95" fmla="*/ 84 h 298"/>
                  <a:gd name="T96" fmla="*/ 75 w 151"/>
                  <a:gd name="T97" fmla="*/ 78 h 298"/>
                  <a:gd name="T98" fmla="*/ 63 w 151"/>
                  <a:gd name="T99" fmla="*/ 65 h 298"/>
                  <a:gd name="T100" fmla="*/ 88 w 151"/>
                  <a:gd name="T101" fmla="*/ 65 h 298"/>
                  <a:gd name="T102" fmla="*/ 82 w 151"/>
                  <a:gd name="T103" fmla="*/ 65 h 298"/>
                  <a:gd name="T104" fmla="*/ 75 w 151"/>
                  <a:gd name="T105" fmla="*/ 58 h 298"/>
                  <a:gd name="T106" fmla="*/ 50 w 151"/>
                  <a:gd name="T107" fmla="*/ 58 h 298"/>
                  <a:gd name="T108" fmla="*/ 44 w 151"/>
                  <a:gd name="T109" fmla="*/ 58 h 298"/>
                  <a:gd name="T110" fmla="*/ 44 w 151"/>
                  <a:gd name="T111" fmla="*/ 52 h 298"/>
                  <a:gd name="T112" fmla="*/ 38 w 151"/>
                  <a:gd name="T113" fmla="*/ 39 h 298"/>
                  <a:gd name="T114" fmla="*/ 31 w 151"/>
                  <a:gd name="T115" fmla="*/ 32 h 298"/>
                  <a:gd name="T116" fmla="*/ 31 w 151"/>
                  <a:gd name="T117" fmla="*/ 26 h 298"/>
                  <a:gd name="T118" fmla="*/ 31 w 151"/>
                  <a:gd name="T119" fmla="*/ 19 h 298"/>
                  <a:gd name="T120" fmla="*/ 19 w 151"/>
                  <a:gd name="T121" fmla="*/ 19 h 298"/>
                  <a:gd name="T122" fmla="*/ 12 w 151"/>
                  <a:gd name="T123" fmla="*/ 26 h 2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1"/>
                  <a:gd name="T187" fmla="*/ 0 h 298"/>
                  <a:gd name="T188" fmla="*/ 151 w 151"/>
                  <a:gd name="T189" fmla="*/ 298 h 2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1" h="298">
                    <a:moveTo>
                      <a:pt x="19" y="19"/>
                    </a:moveTo>
                    <a:lnTo>
                      <a:pt x="25" y="0"/>
                    </a:lnTo>
                    <a:lnTo>
                      <a:pt x="6" y="13"/>
                    </a:lnTo>
                    <a:lnTo>
                      <a:pt x="0" y="19"/>
                    </a:lnTo>
                    <a:lnTo>
                      <a:pt x="0" y="45"/>
                    </a:lnTo>
                    <a:lnTo>
                      <a:pt x="12" y="58"/>
                    </a:lnTo>
                    <a:lnTo>
                      <a:pt x="19" y="65"/>
                    </a:lnTo>
                    <a:lnTo>
                      <a:pt x="25" y="78"/>
                    </a:lnTo>
                    <a:lnTo>
                      <a:pt x="31" y="84"/>
                    </a:lnTo>
                    <a:lnTo>
                      <a:pt x="50" y="103"/>
                    </a:lnTo>
                    <a:lnTo>
                      <a:pt x="12" y="90"/>
                    </a:lnTo>
                    <a:lnTo>
                      <a:pt x="19" y="90"/>
                    </a:lnTo>
                    <a:lnTo>
                      <a:pt x="25" y="97"/>
                    </a:lnTo>
                    <a:lnTo>
                      <a:pt x="31" y="97"/>
                    </a:lnTo>
                    <a:lnTo>
                      <a:pt x="31" y="103"/>
                    </a:lnTo>
                    <a:lnTo>
                      <a:pt x="44" y="110"/>
                    </a:lnTo>
                    <a:lnTo>
                      <a:pt x="50" y="110"/>
                    </a:lnTo>
                    <a:lnTo>
                      <a:pt x="50" y="116"/>
                    </a:lnTo>
                    <a:lnTo>
                      <a:pt x="56" y="116"/>
                    </a:lnTo>
                    <a:lnTo>
                      <a:pt x="63" y="123"/>
                    </a:lnTo>
                    <a:lnTo>
                      <a:pt x="63" y="129"/>
                    </a:lnTo>
                    <a:lnTo>
                      <a:pt x="63" y="136"/>
                    </a:lnTo>
                    <a:lnTo>
                      <a:pt x="69" y="136"/>
                    </a:lnTo>
                    <a:lnTo>
                      <a:pt x="69" y="155"/>
                    </a:lnTo>
                    <a:lnTo>
                      <a:pt x="63" y="155"/>
                    </a:lnTo>
                    <a:lnTo>
                      <a:pt x="63" y="168"/>
                    </a:lnTo>
                    <a:lnTo>
                      <a:pt x="56" y="175"/>
                    </a:lnTo>
                    <a:lnTo>
                      <a:pt x="50" y="175"/>
                    </a:lnTo>
                    <a:lnTo>
                      <a:pt x="50" y="181"/>
                    </a:lnTo>
                    <a:lnTo>
                      <a:pt x="50" y="188"/>
                    </a:lnTo>
                    <a:lnTo>
                      <a:pt x="50" y="194"/>
                    </a:lnTo>
                    <a:lnTo>
                      <a:pt x="44" y="194"/>
                    </a:lnTo>
                    <a:lnTo>
                      <a:pt x="44" y="201"/>
                    </a:lnTo>
                    <a:lnTo>
                      <a:pt x="44" y="207"/>
                    </a:lnTo>
                    <a:lnTo>
                      <a:pt x="38" y="213"/>
                    </a:lnTo>
                    <a:lnTo>
                      <a:pt x="12" y="246"/>
                    </a:lnTo>
                    <a:lnTo>
                      <a:pt x="31" y="278"/>
                    </a:lnTo>
                    <a:lnTo>
                      <a:pt x="31" y="298"/>
                    </a:lnTo>
                    <a:lnTo>
                      <a:pt x="44" y="233"/>
                    </a:lnTo>
                    <a:lnTo>
                      <a:pt x="44" y="226"/>
                    </a:lnTo>
                    <a:lnTo>
                      <a:pt x="50" y="226"/>
                    </a:lnTo>
                    <a:lnTo>
                      <a:pt x="50" y="220"/>
                    </a:lnTo>
                    <a:lnTo>
                      <a:pt x="56" y="213"/>
                    </a:lnTo>
                    <a:lnTo>
                      <a:pt x="63" y="207"/>
                    </a:lnTo>
                    <a:lnTo>
                      <a:pt x="63" y="201"/>
                    </a:lnTo>
                    <a:lnTo>
                      <a:pt x="63" y="194"/>
                    </a:lnTo>
                    <a:lnTo>
                      <a:pt x="75" y="188"/>
                    </a:lnTo>
                    <a:lnTo>
                      <a:pt x="75" y="181"/>
                    </a:lnTo>
                    <a:lnTo>
                      <a:pt x="82" y="175"/>
                    </a:lnTo>
                    <a:lnTo>
                      <a:pt x="94" y="168"/>
                    </a:lnTo>
                    <a:lnTo>
                      <a:pt x="94" y="201"/>
                    </a:lnTo>
                    <a:lnTo>
                      <a:pt x="113" y="188"/>
                    </a:lnTo>
                    <a:lnTo>
                      <a:pt x="132" y="194"/>
                    </a:lnTo>
                    <a:lnTo>
                      <a:pt x="151" y="194"/>
                    </a:lnTo>
                    <a:lnTo>
                      <a:pt x="120" y="162"/>
                    </a:lnTo>
                    <a:lnTo>
                      <a:pt x="126" y="181"/>
                    </a:lnTo>
                    <a:lnTo>
                      <a:pt x="120" y="149"/>
                    </a:lnTo>
                    <a:lnTo>
                      <a:pt x="101" y="136"/>
                    </a:lnTo>
                    <a:lnTo>
                      <a:pt x="88" y="129"/>
                    </a:lnTo>
                    <a:lnTo>
                      <a:pt x="101" y="97"/>
                    </a:lnTo>
                    <a:lnTo>
                      <a:pt x="107" y="97"/>
                    </a:lnTo>
                    <a:lnTo>
                      <a:pt x="107" y="90"/>
                    </a:lnTo>
                    <a:lnTo>
                      <a:pt x="113" y="90"/>
                    </a:lnTo>
                    <a:lnTo>
                      <a:pt x="113" y="84"/>
                    </a:lnTo>
                    <a:lnTo>
                      <a:pt x="113" y="78"/>
                    </a:lnTo>
                    <a:lnTo>
                      <a:pt x="120" y="78"/>
                    </a:lnTo>
                    <a:lnTo>
                      <a:pt x="120" y="71"/>
                    </a:lnTo>
                    <a:lnTo>
                      <a:pt x="126" y="65"/>
                    </a:lnTo>
                    <a:lnTo>
                      <a:pt x="88" y="84"/>
                    </a:lnTo>
                    <a:lnTo>
                      <a:pt x="75" y="103"/>
                    </a:lnTo>
                    <a:lnTo>
                      <a:pt x="75" y="78"/>
                    </a:lnTo>
                    <a:lnTo>
                      <a:pt x="56" y="65"/>
                    </a:lnTo>
                    <a:lnTo>
                      <a:pt x="63" y="65"/>
                    </a:lnTo>
                    <a:lnTo>
                      <a:pt x="56" y="58"/>
                    </a:lnTo>
                    <a:lnTo>
                      <a:pt x="88" y="65"/>
                    </a:lnTo>
                    <a:lnTo>
                      <a:pt x="82" y="65"/>
                    </a:lnTo>
                    <a:lnTo>
                      <a:pt x="75" y="58"/>
                    </a:lnTo>
                    <a:lnTo>
                      <a:pt x="63" y="65"/>
                    </a:lnTo>
                    <a:lnTo>
                      <a:pt x="50" y="58"/>
                    </a:lnTo>
                    <a:lnTo>
                      <a:pt x="44" y="58"/>
                    </a:lnTo>
                    <a:lnTo>
                      <a:pt x="44" y="52"/>
                    </a:lnTo>
                    <a:lnTo>
                      <a:pt x="44" y="45"/>
                    </a:lnTo>
                    <a:lnTo>
                      <a:pt x="38" y="39"/>
                    </a:lnTo>
                    <a:lnTo>
                      <a:pt x="38" y="32"/>
                    </a:lnTo>
                    <a:lnTo>
                      <a:pt x="31" y="32"/>
                    </a:lnTo>
                    <a:lnTo>
                      <a:pt x="31" y="26"/>
                    </a:lnTo>
                    <a:lnTo>
                      <a:pt x="31" y="19"/>
                    </a:lnTo>
                    <a:lnTo>
                      <a:pt x="25" y="19"/>
                    </a:lnTo>
                    <a:lnTo>
                      <a:pt x="19" y="19"/>
                    </a:lnTo>
                    <a:lnTo>
                      <a:pt x="38" y="13"/>
                    </a:lnTo>
                    <a:lnTo>
                      <a:pt x="12" y="26"/>
                    </a:lnTo>
                    <a:lnTo>
                      <a:pt x="19" y="19"/>
                    </a:lnTo>
                  </a:path>
                </a:pathLst>
              </a:custGeom>
              <a:noFill/>
              <a:ln w="0">
                <a:solidFill>
                  <a:srgbClr val="808080"/>
                </a:solidFill>
                <a:round/>
                <a:headEnd/>
                <a:tailEnd/>
              </a:ln>
            </p:spPr>
            <p:txBody>
              <a:bodyPr/>
              <a:lstStyle/>
              <a:p>
                <a:endParaRPr lang="es-SV"/>
              </a:p>
            </p:txBody>
          </p:sp>
        </p:grpSp>
        <p:grpSp>
          <p:nvGrpSpPr>
            <p:cNvPr id="14" name="Group 275"/>
            <p:cNvGrpSpPr>
              <a:grpSpLocks/>
            </p:cNvGrpSpPr>
            <p:nvPr/>
          </p:nvGrpSpPr>
          <p:grpSpPr bwMode="auto">
            <a:xfrm>
              <a:off x="7270751" y="1378992"/>
              <a:ext cx="280988" cy="236537"/>
              <a:chOff x="4580" y="1149"/>
              <a:chExt cx="177" cy="149"/>
            </a:xfrm>
          </p:grpSpPr>
          <p:sp>
            <p:nvSpPr>
              <p:cNvPr id="16626" name="Freeform 273"/>
              <p:cNvSpPr>
                <a:spLocks/>
              </p:cNvSpPr>
              <p:nvPr/>
            </p:nvSpPr>
            <p:spPr bwMode="auto">
              <a:xfrm>
                <a:off x="4580" y="1149"/>
                <a:ext cx="177" cy="149"/>
              </a:xfrm>
              <a:custGeom>
                <a:avLst/>
                <a:gdLst>
                  <a:gd name="T0" fmla="*/ 0 w 177"/>
                  <a:gd name="T1" fmla="*/ 149 h 149"/>
                  <a:gd name="T2" fmla="*/ 25 w 177"/>
                  <a:gd name="T3" fmla="*/ 130 h 149"/>
                  <a:gd name="T4" fmla="*/ 25 w 177"/>
                  <a:gd name="T5" fmla="*/ 123 h 149"/>
                  <a:gd name="T6" fmla="*/ 25 w 177"/>
                  <a:gd name="T7" fmla="*/ 123 h 149"/>
                  <a:gd name="T8" fmla="*/ 25 w 177"/>
                  <a:gd name="T9" fmla="*/ 117 h 149"/>
                  <a:gd name="T10" fmla="*/ 31 w 177"/>
                  <a:gd name="T11" fmla="*/ 110 h 149"/>
                  <a:gd name="T12" fmla="*/ 44 w 177"/>
                  <a:gd name="T13" fmla="*/ 104 h 149"/>
                  <a:gd name="T14" fmla="*/ 50 w 177"/>
                  <a:gd name="T15" fmla="*/ 97 h 149"/>
                  <a:gd name="T16" fmla="*/ 69 w 177"/>
                  <a:gd name="T17" fmla="*/ 91 h 149"/>
                  <a:gd name="T18" fmla="*/ 63 w 177"/>
                  <a:gd name="T19" fmla="*/ 78 h 149"/>
                  <a:gd name="T20" fmla="*/ 50 w 177"/>
                  <a:gd name="T21" fmla="*/ 65 h 149"/>
                  <a:gd name="T22" fmla="*/ 57 w 177"/>
                  <a:gd name="T23" fmla="*/ 65 h 149"/>
                  <a:gd name="T24" fmla="*/ 69 w 177"/>
                  <a:gd name="T25" fmla="*/ 58 h 149"/>
                  <a:gd name="T26" fmla="*/ 63 w 177"/>
                  <a:gd name="T27" fmla="*/ 52 h 149"/>
                  <a:gd name="T28" fmla="*/ 69 w 177"/>
                  <a:gd name="T29" fmla="*/ 45 h 149"/>
                  <a:gd name="T30" fmla="*/ 50 w 177"/>
                  <a:gd name="T31" fmla="*/ 39 h 149"/>
                  <a:gd name="T32" fmla="*/ 57 w 177"/>
                  <a:gd name="T33" fmla="*/ 39 h 149"/>
                  <a:gd name="T34" fmla="*/ 63 w 177"/>
                  <a:gd name="T35" fmla="*/ 39 h 149"/>
                  <a:gd name="T36" fmla="*/ 63 w 177"/>
                  <a:gd name="T37" fmla="*/ 33 h 149"/>
                  <a:gd name="T38" fmla="*/ 50 w 177"/>
                  <a:gd name="T39" fmla="*/ 20 h 149"/>
                  <a:gd name="T40" fmla="*/ 44 w 177"/>
                  <a:gd name="T41" fmla="*/ 0 h 149"/>
                  <a:gd name="T42" fmla="*/ 31 w 177"/>
                  <a:gd name="T43" fmla="*/ 7 h 149"/>
                  <a:gd name="T44" fmla="*/ 57 w 177"/>
                  <a:gd name="T45" fmla="*/ 7 h 149"/>
                  <a:gd name="T46" fmla="*/ 76 w 177"/>
                  <a:gd name="T47" fmla="*/ 20 h 149"/>
                  <a:gd name="T48" fmla="*/ 88 w 177"/>
                  <a:gd name="T49" fmla="*/ 33 h 149"/>
                  <a:gd name="T50" fmla="*/ 101 w 177"/>
                  <a:gd name="T51" fmla="*/ 26 h 149"/>
                  <a:gd name="T52" fmla="*/ 107 w 177"/>
                  <a:gd name="T53" fmla="*/ 33 h 149"/>
                  <a:gd name="T54" fmla="*/ 120 w 177"/>
                  <a:gd name="T55" fmla="*/ 26 h 149"/>
                  <a:gd name="T56" fmla="*/ 126 w 177"/>
                  <a:gd name="T57" fmla="*/ 39 h 149"/>
                  <a:gd name="T58" fmla="*/ 139 w 177"/>
                  <a:gd name="T59" fmla="*/ 39 h 149"/>
                  <a:gd name="T60" fmla="*/ 164 w 177"/>
                  <a:gd name="T61" fmla="*/ 45 h 149"/>
                  <a:gd name="T62" fmla="*/ 139 w 177"/>
                  <a:gd name="T63" fmla="*/ 39 h 149"/>
                  <a:gd name="T64" fmla="*/ 177 w 177"/>
                  <a:gd name="T65" fmla="*/ 45 h 149"/>
                  <a:gd name="T66" fmla="*/ 158 w 177"/>
                  <a:gd name="T67" fmla="*/ 52 h 149"/>
                  <a:gd name="T68" fmla="*/ 145 w 177"/>
                  <a:gd name="T69" fmla="*/ 58 h 149"/>
                  <a:gd name="T70" fmla="*/ 132 w 177"/>
                  <a:gd name="T71" fmla="*/ 65 h 149"/>
                  <a:gd name="T72" fmla="*/ 120 w 177"/>
                  <a:gd name="T73" fmla="*/ 58 h 149"/>
                  <a:gd name="T74" fmla="*/ 120 w 177"/>
                  <a:gd name="T75" fmla="*/ 65 h 149"/>
                  <a:gd name="T76" fmla="*/ 120 w 177"/>
                  <a:gd name="T77" fmla="*/ 71 h 149"/>
                  <a:gd name="T78" fmla="*/ 107 w 177"/>
                  <a:gd name="T79" fmla="*/ 71 h 149"/>
                  <a:gd name="T80" fmla="*/ 107 w 177"/>
                  <a:gd name="T81" fmla="*/ 78 h 149"/>
                  <a:gd name="T82" fmla="*/ 95 w 177"/>
                  <a:gd name="T83" fmla="*/ 78 h 149"/>
                  <a:gd name="T84" fmla="*/ 95 w 177"/>
                  <a:gd name="T85" fmla="*/ 78 h 149"/>
                  <a:gd name="T86" fmla="*/ 88 w 177"/>
                  <a:gd name="T87" fmla="*/ 78 h 149"/>
                  <a:gd name="T88" fmla="*/ 88 w 177"/>
                  <a:gd name="T89" fmla="*/ 91 h 149"/>
                  <a:gd name="T90" fmla="*/ 88 w 177"/>
                  <a:gd name="T91" fmla="*/ 97 h 149"/>
                  <a:gd name="T92" fmla="*/ 76 w 177"/>
                  <a:gd name="T93" fmla="*/ 97 h 149"/>
                  <a:gd name="T94" fmla="*/ 76 w 177"/>
                  <a:gd name="T95" fmla="*/ 104 h 149"/>
                  <a:gd name="T96" fmla="*/ 69 w 177"/>
                  <a:gd name="T97" fmla="*/ 104 h 149"/>
                  <a:gd name="T98" fmla="*/ 69 w 177"/>
                  <a:gd name="T99" fmla="*/ 104 h 149"/>
                  <a:gd name="T100" fmla="*/ 69 w 177"/>
                  <a:gd name="T101" fmla="*/ 110 h 149"/>
                  <a:gd name="T102" fmla="*/ 57 w 177"/>
                  <a:gd name="T103" fmla="*/ 110 h 149"/>
                  <a:gd name="T104" fmla="*/ 57 w 177"/>
                  <a:gd name="T105" fmla="*/ 117 h 149"/>
                  <a:gd name="T106" fmla="*/ 50 w 177"/>
                  <a:gd name="T107" fmla="*/ 123 h 149"/>
                  <a:gd name="T108" fmla="*/ 44 w 177"/>
                  <a:gd name="T109" fmla="*/ 123 h 149"/>
                  <a:gd name="T110" fmla="*/ 31 w 177"/>
                  <a:gd name="T111" fmla="*/ 130 h 149"/>
                  <a:gd name="T112" fmla="*/ 25 w 177"/>
                  <a:gd name="T113" fmla="*/ 130 h 149"/>
                  <a:gd name="T114" fmla="*/ 19 w 177"/>
                  <a:gd name="T115" fmla="*/ 123 h 149"/>
                  <a:gd name="T116" fmla="*/ 6 w 177"/>
                  <a:gd name="T117" fmla="*/ 136 h 149"/>
                  <a:gd name="T118" fmla="*/ 12 w 177"/>
                  <a:gd name="T119" fmla="*/ 123 h 149"/>
                  <a:gd name="T120" fmla="*/ 0 w 177"/>
                  <a:gd name="T121" fmla="*/ 149 h 1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149"/>
                  <a:gd name="T185" fmla="*/ 177 w 177"/>
                  <a:gd name="T186" fmla="*/ 149 h 1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149">
                    <a:moveTo>
                      <a:pt x="0" y="149"/>
                    </a:moveTo>
                    <a:lnTo>
                      <a:pt x="25" y="130"/>
                    </a:lnTo>
                    <a:lnTo>
                      <a:pt x="25" y="123"/>
                    </a:lnTo>
                    <a:lnTo>
                      <a:pt x="25" y="117"/>
                    </a:lnTo>
                    <a:lnTo>
                      <a:pt x="31" y="110"/>
                    </a:lnTo>
                    <a:lnTo>
                      <a:pt x="44" y="104"/>
                    </a:lnTo>
                    <a:lnTo>
                      <a:pt x="50" y="97"/>
                    </a:lnTo>
                    <a:lnTo>
                      <a:pt x="69" y="91"/>
                    </a:lnTo>
                    <a:lnTo>
                      <a:pt x="63" y="78"/>
                    </a:lnTo>
                    <a:lnTo>
                      <a:pt x="50" y="65"/>
                    </a:lnTo>
                    <a:lnTo>
                      <a:pt x="57" y="65"/>
                    </a:lnTo>
                    <a:lnTo>
                      <a:pt x="69" y="58"/>
                    </a:lnTo>
                    <a:lnTo>
                      <a:pt x="63" y="52"/>
                    </a:lnTo>
                    <a:lnTo>
                      <a:pt x="69" y="45"/>
                    </a:lnTo>
                    <a:lnTo>
                      <a:pt x="50" y="39"/>
                    </a:lnTo>
                    <a:lnTo>
                      <a:pt x="57" y="39"/>
                    </a:lnTo>
                    <a:lnTo>
                      <a:pt x="63" y="39"/>
                    </a:lnTo>
                    <a:lnTo>
                      <a:pt x="63" y="33"/>
                    </a:lnTo>
                    <a:lnTo>
                      <a:pt x="50" y="20"/>
                    </a:lnTo>
                    <a:lnTo>
                      <a:pt x="44" y="0"/>
                    </a:lnTo>
                    <a:lnTo>
                      <a:pt x="31" y="7"/>
                    </a:lnTo>
                    <a:lnTo>
                      <a:pt x="57" y="7"/>
                    </a:lnTo>
                    <a:lnTo>
                      <a:pt x="76" y="20"/>
                    </a:lnTo>
                    <a:lnTo>
                      <a:pt x="88" y="33"/>
                    </a:lnTo>
                    <a:lnTo>
                      <a:pt x="101" y="26"/>
                    </a:lnTo>
                    <a:lnTo>
                      <a:pt x="107" y="33"/>
                    </a:lnTo>
                    <a:lnTo>
                      <a:pt x="120" y="26"/>
                    </a:lnTo>
                    <a:lnTo>
                      <a:pt x="126" y="39"/>
                    </a:lnTo>
                    <a:lnTo>
                      <a:pt x="139" y="39"/>
                    </a:lnTo>
                    <a:lnTo>
                      <a:pt x="164" y="45"/>
                    </a:lnTo>
                    <a:lnTo>
                      <a:pt x="139" y="39"/>
                    </a:lnTo>
                    <a:lnTo>
                      <a:pt x="177" y="45"/>
                    </a:lnTo>
                    <a:lnTo>
                      <a:pt x="158" y="52"/>
                    </a:lnTo>
                    <a:lnTo>
                      <a:pt x="145" y="58"/>
                    </a:lnTo>
                    <a:lnTo>
                      <a:pt x="132" y="65"/>
                    </a:lnTo>
                    <a:lnTo>
                      <a:pt x="120" y="58"/>
                    </a:lnTo>
                    <a:lnTo>
                      <a:pt x="120" y="65"/>
                    </a:lnTo>
                    <a:lnTo>
                      <a:pt x="120" y="71"/>
                    </a:lnTo>
                    <a:lnTo>
                      <a:pt x="107" y="71"/>
                    </a:lnTo>
                    <a:lnTo>
                      <a:pt x="107" y="78"/>
                    </a:lnTo>
                    <a:lnTo>
                      <a:pt x="95" y="78"/>
                    </a:lnTo>
                    <a:lnTo>
                      <a:pt x="88" y="78"/>
                    </a:lnTo>
                    <a:lnTo>
                      <a:pt x="88" y="91"/>
                    </a:lnTo>
                    <a:lnTo>
                      <a:pt x="88" y="97"/>
                    </a:lnTo>
                    <a:lnTo>
                      <a:pt x="76" y="97"/>
                    </a:lnTo>
                    <a:lnTo>
                      <a:pt x="76" y="104"/>
                    </a:lnTo>
                    <a:lnTo>
                      <a:pt x="69" y="104"/>
                    </a:lnTo>
                    <a:lnTo>
                      <a:pt x="69" y="110"/>
                    </a:lnTo>
                    <a:lnTo>
                      <a:pt x="57" y="110"/>
                    </a:lnTo>
                    <a:lnTo>
                      <a:pt x="57" y="117"/>
                    </a:lnTo>
                    <a:lnTo>
                      <a:pt x="50" y="123"/>
                    </a:lnTo>
                    <a:lnTo>
                      <a:pt x="44" y="123"/>
                    </a:lnTo>
                    <a:lnTo>
                      <a:pt x="31" y="130"/>
                    </a:lnTo>
                    <a:lnTo>
                      <a:pt x="25" y="130"/>
                    </a:lnTo>
                    <a:lnTo>
                      <a:pt x="19" y="123"/>
                    </a:lnTo>
                    <a:lnTo>
                      <a:pt x="6" y="136"/>
                    </a:lnTo>
                    <a:lnTo>
                      <a:pt x="12" y="123"/>
                    </a:lnTo>
                    <a:lnTo>
                      <a:pt x="0" y="149"/>
                    </a:lnTo>
                    <a:close/>
                  </a:path>
                </a:pathLst>
              </a:custGeom>
              <a:solidFill>
                <a:srgbClr val="0000FF"/>
              </a:solidFill>
              <a:ln w="9525">
                <a:noFill/>
                <a:miter lim="800000"/>
                <a:headEnd/>
                <a:tailEnd/>
              </a:ln>
            </p:spPr>
            <p:txBody>
              <a:bodyPr/>
              <a:lstStyle/>
              <a:p>
                <a:endParaRPr lang="es-SV"/>
              </a:p>
            </p:txBody>
          </p:sp>
          <p:sp>
            <p:nvSpPr>
              <p:cNvPr id="16627" name="Freeform 274"/>
              <p:cNvSpPr>
                <a:spLocks/>
              </p:cNvSpPr>
              <p:nvPr/>
            </p:nvSpPr>
            <p:spPr bwMode="auto">
              <a:xfrm>
                <a:off x="4580" y="1149"/>
                <a:ext cx="177" cy="149"/>
              </a:xfrm>
              <a:custGeom>
                <a:avLst/>
                <a:gdLst>
                  <a:gd name="T0" fmla="*/ 0 w 177"/>
                  <a:gd name="T1" fmla="*/ 149 h 149"/>
                  <a:gd name="T2" fmla="*/ 25 w 177"/>
                  <a:gd name="T3" fmla="*/ 130 h 149"/>
                  <a:gd name="T4" fmla="*/ 25 w 177"/>
                  <a:gd name="T5" fmla="*/ 123 h 149"/>
                  <a:gd name="T6" fmla="*/ 25 w 177"/>
                  <a:gd name="T7" fmla="*/ 123 h 149"/>
                  <a:gd name="T8" fmla="*/ 25 w 177"/>
                  <a:gd name="T9" fmla="*/ 117 h 149"/>
                  <a:gd name="T10" fmla="*/ 31 w 177"/>
                  <a:gd name="T11" fmla="*/ 110 h 149"/>
                  <a:gd name="T12" fmla="*/ 44 w 177"/>
                  <a:gd name="T13" fmla="*/ 104 h 149"/>
                  <a:gd name="T14" fmla="*/ 50 w 177"/>
                  <a:gd name="T15" fmla="*/ 97 h 149"/>
                  <a:gd name="T16" fmla="*/ 69 w 177"/>
                  <a:gd name="T17" fmla="*/ 91 h 149"/>
                  <a:gd name="T18" fmla="*/ 63 w 177"/>
                  <a:gd name="T19" fmla="*/ 78 h 149"/>
                  <a:gd name="T20" fmla="*/ 50 w 177"/>
                  <a:gd name="T21" fmla="*/ 65 h 149"/>
                  <a:gd name="T22" fmla="*/ 57 w 177"/>
                  <a:gd name="T23" fmla="*/ 65 h 149"/>
                  <a:gd name="T24" fmla="*/ 69 w 177"/>
                  <a:gd name="T25" fmla="*/ 58 h 149"/>
                  <a:gd name="T26" fmla="*/ 63 w 177"/>
                  <a:gd name="T27" fmla="*/ 52 h 149"/>
                  <a:gd name="T28" fmla="*/ 69 w 177"/>
                  <a:gd name="T29" fmla="*/ 45 h 149"/>
                  <a:gd name="T30" fmla="*/ 50 w 177"/>
                  <a:gd name="T31" fmla="*/ 39 h 149"/>
                  <a:gd name="T32" fmla="*/ 57 w 177"/>
                  <a:gd name="T33" fmla="*/ 39 h 149"/>
                  <a:gd name="T34" fmla="*/ 63 w 177"/>
                  <a:gd name="T35" fmla="*/ 39 h 149"/>
                  <a:gd name="T36" fmla="*/ 63 w 177"/>
                  <a:gd name="T37" fmla="*/ 33 h 149"/>
                  <a:gd name="T38" fmla="*/ 50 w 177"/>
                  <a:gd name="T39" fmla="*/ 20 h 149"/>
                  <a:gd name="T40" fmla="*/ 44 w 177"/>
                  <a:gd name="T41" fmla="*/ 0 h 149"/>
                  <a:gd name="T42" fmla="*/ 31 w 177"/>
                  <a:gd name="T43" fmla="*/ 7 h 149"/>
                  <a:gd name="T44" fmla="*/ 57 w 177"/>
                  <a:gd name="T45" fmla="*/ 7 h 149"/>
                  <a:gd name="T46" fmla="*/ 76 w 177"/>
                  <a:gd name="T47" fmla="*/ 20 h 149"/>
                  <a:gd name="T48" fmla="*/ 88 w 177"/>
                  <a:gd name="T49" fmla="*/ 33 h 149"/>
                  <a:gd name="T50" fmla="*/ 101 w 177"/>
                  <a:gd name="T51" fmla="*/ 26 h 149"/>
                  <a:gd name="T52" fmla="*/ 107 w 177"/>
                  <a:gd name="T53" fmla="*/ 33 h 149"/>
                  <a:gd name="T54" fmla="*/ 120 w 177"/>
                  <a:gd name="T55" fmla="*/ 26 h 149"/>
                  <a:gd name="T56" fmla="*/ 126 w 177"/>
                  <a:gd name="T57" fmla="*/ 39 h 149"/>
                  <a:gd name="T58" fmla="*/ 139 w 177"/>
                  <a:gd name="T59" fmla="*/ 39 h 149"/>
                  <a:gd name="T60" fmla="*/ 164 w 177"/>
                  <a:gd name="T61" fmla="*/ 45 h 149"/>
                  <a:gd name="T62" fmla="*/ 139 w 177"/>
                  <a:gd name="T63" fmla="*/ 39 h 149"/>
                  <a:gd name="T64" fmla="*/ 177 w 177"/>
                  <a:gd name="T65" fmla="*/ 45 h 149"/>
                  <a:gd name="T66" fmla="*/ 158 w 177"/>
                  <a:gd name="T67" fmla="*/ 52 h 149"/>
                  <a:gd name="T68" fmla="*/ 145 w 177"/>
                  <a:gd name="T69" fmla="*/ 58 h 149"/>
                  <a:gd name="T70" fmla="*/ 132 w 177"/>
                  <a:gd name="T71" fmla="*/ 65 h 149"/>
                  <a:gd name="T72" fmla="*/ 120 w 177"/>
                  <a:gd name="T73" fmla="*/ 58 h 149"/>
                  <a:gd name="T74" fmla="*/ 120 w 177"/>
                  <a:gd name="T75" fmla="*/ 65 h 149"/>
                  <a:gd name="T76" fmla="*/ 120 w 177"/>
                  <a:gd name="T77" fmla="*/ 71 h 149"/>
                  <a:gd name="T78" fmla="*/ 107 w 177"/>
                  <a:gd name="T79" fmla="*/ 71 h 149"/>
                  <a:gd name="T80" fmla="*/ 107 w 177"/>
                  <a:gd name="T81" fmla="*/ 78 h 149"/>
                  <a:gd name="T82" fmla="*/ 95 w 177"/>
                  <a:gd name="T83" fmla="*/ 78 h 149"/>
                  <a:gd name="T84" fmla="*/ 95 w 177"/>
                  <a:gd name="T85" fmla="*/ 78 h 149"/>
                  <a:gd name="T86" fmla="*/ 88 w 177"/>
                  <a:gd name="T87" fmla="*/ 78 h 149"/>
                  <a:gd name="T88" fmla="*/ 88 w 177"/>
                  <a:gd name="T89" fmla="*/ 91 h 149"/>
                  <a:gd name="T90" fmla="*/ 88 w 177"/>
                  <a:gd name="T91" fmla="*/ 97 h 149"/>
                  <a:gd name="T92" fmla="*/ 76 w 177"/>
                  <a:gd name="T93" fmla="*/ 97 h 149"/>
                  <a:gd name="T94" fmla="*/ 76 w 177"/>
                  <a:gd name="T95" fmla="*/ 104 h 149"/>
                  <a:gd name="T96" fmla="*/ 69 w 177"/>
                  <a:gd name="T97" fmla="*/ 104 h 149"/>
                  <a:gd name="T98" fmla="*/ 69 w 177"/>
                  <a:gd name="T99" fmla="*/ 104 h 149"/>
                  <a:gd name="T100" fmla="*/ 69 w 177"/>
                  <a:gd name="T101" fmla="*/ 110 h 149"/>
                  <a:gd name="T102" fmla="*/ 57 w 177"/>
                  <a:gd name="T103" fmla="*/ 110 h 149"/>
                  <a:gd name="T104" fmla="*/ 57 w 177"/>
                  <a:gd name="T105" fmla="*/ 117 h 149"/>
                  <a:gd name="T106" fmla="*/ 50 w 177"/>
                  <a:gd name="T107" fmla="*/ 123 h 149"/>
                  <a:gd name="T108" fmla="*/ 44 w 177"/>
                  <a:gd name="T109" fmla="*/ 123 h 149"/>
                  <a:gd name="T110" fmla="*/ 31 w 177"/>
                  <a:gd name="T111" fmla="*/ 130 h 149"/>
                  <a:gd name="T112" fmla="*/ 25 w 177"/>
                  <a:gd name="T113" fmla="*/ 130 h 149"/>
                  <a:gd name="T114" fmla="*/ 19 w 177"/>
                  <a:gd name="T115" fmla="*/ 123 h 149"/>
                  <a:gd name="T116" fmla="*/ 6 w 177"/>
                  <a:gd name="T117" fmla="*/ 136 h 149"/>
                  <a:gd name="T118" fmla="*/ 12 w 177"/>
                  <a:gd name="T119" fmla="*/ 123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7"/>
                  <a:gd name="T181" fmla="*/ 0 h 149"/>
                  <a:gd name="T182" fmla="*/ 177 w 1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7" h="149">
                    <a:moveTo>
                      <a:pt x="0" y="149"/>
                    </a:moveTo>
                    <a:lnTo>
                      <a:pt x="25" y="130"/>
                    </a:lnTo>
                    <a:lnTo>
                      <a:pt x="25" y="123"/>
                    </a:lnTo>
                    <a:lnTo>
                      <a:pt x="25" y="117"/>
                    </a:lnTo>
                    <a:lnTo>
                      <a:pt x="31" y="110"/>
                    </a:lnTo>
                    <a:lnTo>
                      <a:pt x="44" y="104"/>
                    </a:lnTo>
                    <a:lnTo>
                      <a:pt x="50" y="97"/>
                    </a:lnTo>
                    <a:lnTo>
                      <a:pt x="69" y="91"/>
                    </a:lnTo>
                    <a:lnTo>
                      <a:pt x="63" y="78"/>
                    </a:lnTo>
                    <a:lnTo>
                      <a:pt x="50" y="65"/>
                    </a:lnTo>
                    <a:lnTo>
                      <a:pt x="57" y="65"/>
                    </a:lnTo>
                    <a:lnTo>
                      <a:pt x="69" y="58"/>
                    </a:lnTo>
                    <a:lnTo>
                      <a:pt x="63" y="52"/>
                    </a:lnTo>
                    <a:lnTo>
                      <a:pt x="69" y="45"/>
                    </a:lnTo>
                    <a:lnTo>
                      <a:pt x="50" y="39"/>
                    </a:lnTo>
                    <a:lnTo>
                      <a:pt x="57" y="39"/>
                    </a:lnTo>
                    <a:lnTo>
                      <a:pt x="63" y="39"/>
                    </a:lnTo>
                    <a:lnTo>
                      <a:pt x="63" y="33"/>
                    </a:lnTo>
                    <a:lnTo>
                      <a:pt x="50" y="20"/>
                    </a:lnTo>
                    <a:lnTo>
                      <a:pt x="44" y="0"/>
                    </a:lnTo>
                    <a:lnTo>
                      <a:pt x="31" y="7"/>
                    </a:lnTo>
                    <a:lnTo>
                      <a:pt x="57" y="7"/>
                    </a:lnTo>
                    <a:lnTo>
                      <a:pt x="76" y="20"/>
                    </a:lnTo>
                    <a:lnTo>
                      <a:pt x="88" y="33"/>
                    </a:lnTo>
                    <a:lnTo>
                      <a:pt x="101" y="26"/>
                    </a:lnTo>
                    <a:lnTo>
                      <a:pt x="107" y="33"/>
                    </a:lnTo>
                    <a:lnTo>
                      <a:pt x="120" y="26"/>
                    </a:lnTo>
                    <a:lnTo>
                      <a:pt x="126" y="39"/>
                    </a:lnTo>
                    <a:lnTo>
                      <a:pt x="139" y="39"/>
                    </a:lnTo>
                    <a:lnTo>
                      <a:pt x="164" y="45"/>
                    </a:lnTo>
                    <a:lnTo>
                      <a:pt x="139" y="39"/>
                    </a:lnTo>
                    <a:lnTo>
                      <a:pt x="177" y="45"/>
                    </a:lnTo>
                    <a:lnTo>
                      <a:pt x="158" y="52"/>
                    </a:lnTo>
                    <a:lnTo>
                      <a:pt x="145" y="58"/>
                    </a:lnTo>
                    <a:lnTo>
                      <a:pt x="132" y="65"/>
                    </a:lnTo>
                    <a:lnTo>
                      <a:pt x="120" y="58"/>
                    </a:lnTo>
                    <a:lnTo>
                      <a:pt x="120" y="65"/>
                    </a:lnTo>
                    <a:lnTo>
                      <a:pt x="120" y="71"/>
                    </a:lnTo>
                    <a:lnTo>
                      <a:pt x="107" y="71"/>
                    </a:lnTo>
                    <a:lnTo>
                      <a:pt x="107" y="78"/>
                    </a:lnTo>
                    <a:lnTo>
                      <a:pt x="95" y="78"/>
                    </a:lnTo>
                    <a:lnTo>
                      <a:pt x="88" y="78"/>
                    </a:lnTo>
                    <a:lnTo>
                      <a:pt x="88" y="91"/>
                    </a:lnTo>
                    <a:lnTo>
                      <a:pt x="88" y="97"/>
                    </a:lnTo>
                    <a:lnTo>
                      <a:pt x="76" y="97"/>
                    </a:lnTo>
                    <a:lnTo>
                      <a:pt x="76" y="104"/>
                    </a:lnTo>
                    <a:lnTo>
                      <a:pt x="69" y="104"/>
                    </a:lnTo>
                    <a:lnTo>
                      <a:pt x="69" y="110"/>
                    </a:lnTo>
                    <a:lnTo>
                      <a:pt x="57" y="110"/>
                    </a:lnTo>
                    <a:lnTo>
                      <a:pt x="57" y="117"/>
                    </a:lnTo>
                    <a:lnTo>
                      <a:pt x="50" y="123"/>
                    </a:lnTo>
                    <a:lnTo>
                      <a:pt x="44" y="123"/>
                    </a:lnTo>
                    <a:lnTo>
                      <a:pt x="31" y="130"/>
                    </a:lnTo>
                    <a:lnTo>
                      <a:pt x="25" y="130"/>
                    </a:lnTo>
                    <a:lnTo>
                      <a:pt x="19" y="123"/>
                    </a:lnTo>
                    <a:lnTo>
                      <a:pt x="6" y="136"/>
                    </a:lnTo>
                    <a:lnTo>
                      <a:pt x="12" y="123"/>
                    </a:lnTo>
                  </a:path>
                </a:pathLst>
              </a:custGeom>
              <a:noFill/>
              <a:ln w="0">
                <a:solidFill>
                  <a:srgbClr val="808080"/>
                </a:solidFill>
                <a:round/>
                <a:headEnd/>
                <a:tailEnd/>
              </a:ln>
            </p:spPr>
            <p:txBody>
              <a:bodyPr/>
              <a:lstStyle/>
              <a:p>
                <a:endParaRPr lang="es-SV"/>
              </a:p>
            </p:txBody>
          </p:sp>
        </p:grpSp>
        <p:sp>
          <p:nvSpPr>
            <p:cNvPr id="16605" name="Oval 276"/>
            <p:cNvSpPr>
              <a:spLocks noChangeArrowheads="1"/>
            </p:cNvSpPr>
            <p:nvPr/>
          </p:nvSpPr>
          <p:spPr bwMode="auto">
            <a:xfrm>
              <a:off x="7421564" y="1410742"/>
              <a:ext cx="139700" cy="153987"/>
            </a:xfrm>
            <a:prstGeom prst="ellipse">
              <a:avLst/>
            </a:prstGeom>
            <a:solidFill>
              <a:srgbClr val="FF0000"/>
            </a:solidFill>
            <a:ln w="0">
              <a:solidFill>
                <a:srgbClr val="000000"/>
              </a:solidFill>
              <a:round/>
              <a:headEnd/>
              <a:tailEnd/>
            </a:ln>
          </p:spPr>
          <p:txBody>
            <a:bodyPr/>
            <a:lstStyle/>
            <a:p>
              <a:endParaRPr lang="es-SV"/>
            </a:p>
          </p:txBody>
        </p:sp>
        <p:sp>
          <p:nvSpPr>
            <p:cNvPr id="16606" name="Oval 277"/>
            <p:cNvSpPr>
              <a:spLocks noChangeArrowheads="1"/>
            </p:cNvSpPr>
            <p:nvPr/>
          </p:nvSpPr>
          <p:spPr bwMode="auto">
            <a:xfrm>
              <a:off x="7612064" y="1975892"/>
              <a:ext cx="160338" cy="204787"/>
            </a:xfrm>
            <a:prstGeom prst="ellipse">
              <a:avLst/>
            </a:prstGeom>
            <a:solidFill>
              <a:srgbClr val="FF0000"/>
            </a:solidFill>
            <a:ln w="0">
              <a:solidFill>
                <a:srgbClr val="000000"/>
              </a:solidFill>
              <a:round/>
              <a:headEnd/>
              <a:tailEnd/>
            </a:ln>
          </p:spPr>
          <p:txBody>
            <a:bodyPr/>
            <a:lstStyle/>
            <a:p>
              <a:endParaRPr lang="es-SV"/>
            </a:p>
          </p:txBody>
        </p:sp>
        <p:sp>
          <p:nvSpPr>
            <p:cNvPr id="16607" name="Rectangle 278"/>
            <p:cNvSpPr>
              <a:spLocks noChangeArrowheads="1"/>
            </p:cNvSpPr>
            <p:nvPr/>
          </p:nvSpPr>
          <p:spPr bwMode="auto">
            <a:xfrm>
              <a:off x="6999289" y="1163092"/>
              <a:ext cx="1635125" cy="328612"/>
            </a:xfrm>
            <a:prstGeom prst="rect">
              <a:avLst/>
            </a:prstGeom>
            <a:noFill/>
            <a:ln w="9525">
              <a:noFill/>
              <a:miter lim="800000"/>
              <a:headEnd/>
              <a:tailEnd/>
            </a:ln>
          </p:spPr>
          <p:txBody>
            <a:bodyPr/>
            <a:lstStyle/>
            <a:p>
              <a:endParaRPr lang="es-SV"/>
            </a:p>
          </p:txBody>
        </p:sp>
        <p:sp>
          <p:nvSpPr>
            <p:cNvPr id="16608" name="Rectangle 279"/>
            <p:cNvSpPr>
              <a:spLocks noChangeArrowheads="1"/>
            </p:cNvSpPr>
            <p:nvPr/>
          </p:nvSpPr>
          <p:spPr bwMode="auto">
            <a:xfrm>
              <a:off x="7373569" y="1552929"/>
              <a:ext cx="1333545" cy="200951"/>
            </a:xfrm>
            <a:prstGeom prst="rect">
              <a:avLst/>
            </a:prstGeom>
            <a:noFill/>
            <a:ln w="9525">
              <a:noFill/>
              <a:miter lim="800000"/>
              <a:headEnd/>
              <a:tailEnd/>
            </a:ln>
          </p:spPr>
          <p:txBody>
            <a:bodyPr wrap="none" lIns="0" tIns="0" rIns="0" bIns="0">
              <a:spAutoFit/>
            </a:bodyPr>
            <a:lstStyle/>
            <a:p>
              <a:pPr defTabSz="914400"/>
              <a:r>
                <a:rPr lang="es-SV" sz="1300" b="1" dirty="0">
                  <a:solidFill>
                    <a:srgbClr val="000000"/>
                  </a:solidFill>
                  <a:cs typeface="Arial" charset="0"/>
                </a:rPr>
                <a:t>5  de Noviembre</a:t>
              </a:r>
              <a:endParaRPr lang="es-SV" sz="1300" dirty="0">
                <a:cs typeface="Arial" charset="0"/>
              </a:endParaRPr>
            </a:p>
          </p:txBody>
        </p:sp>
        <p:sp>
          <p:nvSpPr>
            <p:cNvPr id="16609" name="Rectangle 280"/>
            <p:cNvSpPr>
              <a:spLocks noChangeArrowheads="1"/>
            </p:cNvSpPr>
            <p:nvPr/>
          </p:nvSpPr>
          <p:spPr bwMode="auto">
            <a:xfrm>
              <a:off x="6878639" y="2098129"/>
              <a:ext cx="1746250" cy="328612"/>
            </a:xfrm>
            <a:prstGeom prst="rect">
              <a:avLst/>
            </a:prstGeom>
            <a:noFill/>
            <a:ln w="9525">
              <a:noFill/>
              <a:miter lim="800000"/>
              <a:headEnd/>
              <a:tailEnd/>
            </a:ln>
          </p:spPr>
          <p:txBody>
            <a:bodyPr/>
            <a:lstStyle/>
            <a:p>
              <a:endParaRPr lang="es-SV"/>
            </a:p>
          </p:txBody>
        </p:sp>
        <p:sp>
          <p:nvSpPr>
            <p:cNvPr id="16610" name="Rectangle 281"/>
            <p:cNvSpPr>
              <a:spLocks noChangeArrowheads="1"/>
            </p:cNvSpPr>
            <p:nvPr/>
          </p:nvSpPr>
          <p:spPr bwMode="auto">
            <a:xfrm>
              <a:off x="6979282" y="2149364"/>
              <a:ext cx="1429627" cy="200951"/>
            </a:xfrm>
            <a:prstGeom prst="rect">
              <a:avLst/>
            </a:prstGeom>
            <a:noFill/>
            <a:ln w="9525">
              <a:noFill/>
              <a:miter lim="800000"/>
              <a:headEnd/>
              <a:tailEnd/>
            </a:ln>
          </p:spPr>
          <p:txBody>
            <a:bodyPr wrap="none" lIns="0" tIns="0" rIns="0" bIns="0">
              <a:spAutoFit/>
            </a:bodyPr>
            <a:lstStyle/>
            <a:p>
              <a:pPr defTabSz="914400"/>
              <a:r>
                <a:rPr lang="es-SV" sz="1300" b="1">
                  <a:solidFill>
                    <a:srgbClr val="000000"/>
                  </a:solidFill>
                  <a:cs typeface="Arial" charset="0"/>
                </a:rPr>
                <a:t>15 de Septiembre</a:t>
              </a:r>
              <a:endParaRPr lang="es-SV" sz="1300">
                <a:cs typeface="Arial" charset="0"/>
              </a:endParaRPr>
            </a:p>
          </p:txBody>
        </p:sp>
        <p:sp>
          <p:nvSpPr>
            <p:cNvPr id="16611" name="Rectangle 282"/>
            <p:cNvSpPr>
              <a:spLocks noChangeArrowheads="1"/>
            </p:cNvSpPr>
            <p:nvPr/>
          </p:nvSpPr>
          <p:spPr bwMode="auto">
            <a:xfrm>
              <a:off x="5854701" y="845592"/>
              <a:ext cx="933450" cy="328612"/>
            </a:xfrm>
            <a:prstGeom prst="rect">
              <a:avLst/>
            </a:prstGeom>
            <a:noFill/>
            <a:ln w="9525">
              <a:noFill/>
              <a:miter lim="800000"/>
              <a:headEnd/>
              <a:tailEnd/>
            </a:ln>
          </p:spPr>
          <p:txBody>
            <a:bodyPr/>
            <a:lstStyle/>
            <a:p>
              <a:endParaRPr lang="es-SV"/>
            </a:p>
          </p:txBody>
        </p:sp>
        <p:sp>
          <p:nvSpPr>
            <p:cNvPr id="16612" name="Rectangle 283"/>
            <p:cNvSpPr>
              <a:spLocks noChangeArrowheads="1"/>
            </p:cNvSpPr>
            <p:nvPr/>
          </p:nvSpPr>
          <p:spPr bwMode="auto">
            <a:xfrm>
              <a:off x="5945578" y="897038"/>
              <a:ext cx="692449" cy="200951"/>
            </a:xfrm>
            <a:prstGeom prst="rect">
              <a:avLst/>
            </a:prstGeom>
            <a:noFill/>
            <a:ln w="9525">
              <a:noFill/>
              <a:miter lim="800000"/>
              <a:headEnd/>
              <a:tailEnd/>
            </a:ln>
          </p:spPr>
          <p:txBody>
            <a:bodyPr wrap="none" lIns="0" tIns="0" rIns="0" bIns="0">
              <a:spAutoFit/>
            </a:bodyPr>
            <a:lstStyle/>
            <a:p>
              <a:pPr defTabSz="914400"/>
              <a:r>
                <a:rPr lang="es-SV" sz="1300" b="1">
                  <a:solidFill>
                    <a:srgbClr val="000000"/>
                  </a:solidFill>
                  <a:cs typeface="Arial" charset="0"/>
                </a:rPr>
                <a:t>Guajoyo</a:t>
              </a:r>
              <a:endParaRPr lang="es-SV" sz="1300">
                <a:cs typeface="Arial" charset="0"/>
              </a:endParaRPr>
            </a:p>
          </p:txBody>
        </p:sp>
        <p:sp>
          <p:nvSpPr>
            <p:cNvPr id="16613" name="Rectangle 284"/>
            <p:cNvSpPr>
              <a:spLocks noChangeArrowheads="1"/>
            </p:cNvSpPr>
            <p:nvPr/>
          </p:nvSpPr>
          <p:spPr bwMode="auto">
            <a:xfrm>
              <a:off x="6156326" y="1666329"/>
              <a:ext cx="1516063" cy="330200"/>
            </a:xfrm>
            <a:prstGeom prst="rect">
              <a:avLst/>
            </a:prstGeom>
            <a:noFill/>
            <a:ln w="9525">
              <a:noFill/>
              <a:miter lim="800000"/>
              <a:headEnd/>
              <a:tailEnd/>
            </a:ln>
          </p:spPr>
          <p:txBody>
            <a:bodyPr/>
            <a:lstStyle/>
            <a:p>
              <a:endParaRPr lang="es-SV"/>
            </a:p>
          </p:txBody>
        </p:sp>
        <p:sp>
          <p:nvSpPr>
            <p:cNvPr id="16614" name="Rectangle 285"/>
            <p:cNvSpPr>
              <a:spLocks noChangeArrowheads="1"/>
            </p:cNvSpPr>
            <p:nvPr/>
          </p:nvSpPr>
          <p:spPr bwMode="auto">
            <a:xfrm>
              <a:off x="6257014" y="1707272"/>
              <a:ext cx="564893" cy="200951"/>
            </a:xfrm>
            <a:prstGeom prst="rect">
              <a:avLst/>
            </a:prstGeom>
            <a:noFill/>
            <a:ln w="9525">
              <a:noFill/>
              <a:miter lim="800000"/>
              <a:headEnd/>
              <a:tailEnd/>
            </a:ln>
          </p:spPr>
          <p:txBody>
            <a:bodyPr wrap="none" lIns="0" tIns="0" rIns="0" bIns="0">
              <a:spAutoFit/>
            </a:bodyPr>
            <a:lstStyle/>
            <a:p>
              <a:pPr defTabSz="914400"/>
              <a:r>
                <a:rPr lang="es-SV" sz="1300" b="1">
                  <a:solidFill>
                    <a:srgbClr val="000000"/>
                  </a:solidFill>
                  <a:cs typeface="Arial" charset="0"/>
                </a:rPr>
                <a:t>Cerrón</a:t>
              </a:r>
              <a:endParaRPr lang="es-SV" sz="1300">
                <a:cs typeface="Arial" charset="0"/>
              </a:endParaRPr>
            </a:p>
          </p:txBody>
        </p:sp>
        <p:sp>
          <p:nvSpPr>
            <p:cNvPr id="16615" name="Rectangle 286"/>
            <p:cNvSpPr>
              <a:spLocks noChangeArrowheads="1"/>
            </p:cNvSpPr>
            <p:nvPr/>
          </p:nvSpPr>
          <p:spPr bwMode="auto">
            <a:xfrm>
              <a:off x="6868292" y="1718526"/>
              <a:ext cx="54667" cy="231496"/>
            </a:xfrm>
            <a:prstGeom prst="rect">
              <a:avLst/>
            </a:prstGeom>
            <a:noFill/>
            <a:ln w="9525">
              <a:noFill/>
              <a:miter lim="800000"/>
              <a:headEnd/>
              <a:tailEnd/>
            </a:ln>
          </p:spPr>
          <p:txBody>
            <a:bodyPr wrap="none" lIns="0" tIns="0" rIns="0" bIns="0">
              <a:spAutoFit/>
            </a:bodyPr>
            <a:lstStyle/>
            <a:p>
              <a:pPr defTabSz="914400"/>
              <a:r>
                <a:rPr lang="es-SV" sz="1500">
                  <a:solidFill>
                    <a:srgbClr val="000000"/>
                  </a:solidFill>
                  <a:cs typeface="Arial" charset="0"/>
                </a:rPr>
                <a:t> </a:t>
              </a:r>
              <a:endParaRPr lang="es-SV">
                <a:cs typeface="Arial" charset="0"/>
              </a:endParaRPr>
            </a:p>
          </p:txBody>
        </p:sp>
        <p:sp>
          <p:nvSpPr>
            <p:cNvPr id="16616" name="Rectangle 287"/>
            <p:cNvSpPr>
              <a:spLocks noChangeArrowheads="1"/>
            </p:cNvSpPr>
            <p:nvPr/>
          </p:nvSpPr>
          <p:spPr bwMode="auto">
            <a:xfrm>
              <a:off x="6917989" y="1707272"/>
              <a:ext cx="604650" cy="200951"/>
            </a:xfrm>
            <a:prstGeom prst="rect">
              <a:avLst/>
            </a:prstGeom>
            <a:noFill/>
            <a:ln w="9525">
              <a:noFill/>
              <a:miter lim="800000"/>
              <a:headEnd/>
              <a:tailEnd/>
            </a:ln>
          </p:spPr>
          <p:txBody>
            <a:bodyPr wrap="none" lIns="0" tIns="0" rIns="0" bIns="0">
              <a:spAutoFit/>
            </a:bodyPr>
            <a:lstStyle/>
            <a:p>
              <a:pPr defTabSz="914400"/>
              <a:r>
                <a:rPr lang="es-SV" sz="1300" b="1">
                  <a:solidFill>
                    <a:srgbClr val="000000"/>
                  </a:solidFill>
                  <a:cs typeface="Arial" charset="0"/>
                </a:rPr>
                <a:t>Grande</a:t>
              </a:r>
              <a:endParaRPr lang="es-SV" sz="1300">
                <a:cs typeface="Arial" charset="0"/>
              </a:endParaRPr>
            </a:p>
          </p:txBody>
        </p:sp>
        <p:sp>
          <p:nvSpPr>
            <p:cNvPr id="16617" name="Freeform 288"/>
            <p:cNvSpPr>
              <a:spLocks/>
            </p:cNvSpPr>
            <p:nvPr/>
          </p:nvSpPr>
          <p:spPr bwMode="auto">
            <a:xfrm>
              <a:off x="6497639" y="1369467"/>
              <a:ext cx="752475" cy="276225"/>
            </a:xfrm>
            <a:custGeom>
              <a:avLst/>
              <a:gdLst>
                <a:gd name="T0" fmla="*/ 0 w 75"/>
                <a:gd name="T1" fmla="*/ 0 h 27"/>
                <a:gd name="T2" fmla="*/ 140462 w 75"/>
                <a:gd name="T3" fmla="*/ 20461 h 27"/>
                <a:gd name="T4" fmla="*/ 341122 w 75"/>
                <a:gd name="T5" fmla="*/ 235303 h 27"/>
                <a:gd name="T6" fmla="*/ 581914 w 75"/>
                <a:gd name="T7" fmla="*/ 255764 h 27"/>
                <a:gd name="T8" fmla="*/ 752475 w 75"/>
                <a:gd name="T9" fmla="*/ 245533 h 27"/>
                <a:gd name="T10" fmla="*/ 0 60000 65536"/>
                <a:gd name="T11" fmla="*/ 0 60000 65536"/>
                <a:gd name="T12" fmla="*/ 0 60000 65536"/>
                <a:gd name="T13" fmla="*/ 0 60000 65536"/>
                <a:gd name="T14" fmla="*/ 0 60000 65536"/>
                <a:gd name="T15" fmla="*/ 0 w 75"/>
                <a:gd name="T16" fmla="*/ 0 h 27"/>
                <a:gd name="T17" fmla="*/ 75 w 75"/>
                <a:gd name="T18" fmla="*/ 27 h 27"/>
              </a:gdLst>
              <a:ahLst/>
              <a:cxnLst>
                <a:cxn ang="T10">
                  <a:pos x="T0" y="T1"/>
                </a:cxn>
                <a:cxn ang="T11">
                  <a:pos x="T2" y="T3"/>
                </a:cxn>
                <a:cxn ang="T12">
                  <a:pos x="T4" y="T5"/>
                </a:cxn>
                <a:cxn ang="T13">
                  <a:pos x="T6" y="T7"/>
                </a:cxn>
                <a:cxn ang="T14">
                  <a:pos x="T8" y="T9"/>
                </a:cxn>
              </a:cxnLst>
              <a:rect l="T15" t="T16" r="T17" b="T18"/>
              <a:pathLst>
                <a:path w="75" h="27">
                  <a:moveTo>
                    <a:pt x="0" y="0"/>
                  </a:moveTo>
                  <a:cubicBezTo>
                    <a:pt x="2" y="0"/>
                    <a:pt x="11" y="0"/>
                    <a:pt x="14" y="2"/>
                  </a:cubicBezTo>
                  <a:cubicBezTo>
                    <a:pt x="20" y="5"/>
                    <a:pt x="28" y="21"/>
                    <a:pt x="34" y="23"/>
                  </a:cubicBezTo>
                  <a:cubicBezTo>
                    <a:pt x="43" y="27"/>
                    <a:pt x="49" y="24"/>
                    <a:pt x="58" y="25"/>
                  </a:cubicBezTo>
                  <a:cubicBezTo>
                    <a:pt x="64" y="25"/>
                    <a:pt x="75" y="24"/>
                    <a:pt x="75" y="24"/>
                  </a:cubicBezTo>
                </a:path>
              </a:pathLst>
            </a:custGeom>
            <a:noFill/>
            <a:ln w="0">
              <a:solidFill>
                <a:srgbClr val="0000FF"/>
              </a:solidFill>
              <a:round/>
              <a:headEnd/>
              <a:tailEnd/>
            </a:ln>
          </p:spPr>
          <p:txBody>
            <a:bodyPr/>
            <a:lstStyle/>
            <a:p>
              <a:endParaRPr lang="es-SV"/>
            </a:p>
          </p:txBody>
        </p:sp>
        <p:grpSp>
          <p:nvGrpSpPr>
            <p:cNvPr id="15" name="Group 291"/>
            <p:cNvGrpSpPr>
              <a:grpSpLocks/>
            </p:cNvGrpSpPr>
            <p:nvPr/>
          </p:nvGrpSpPr>
          <p:grpSpPr bwMode="auto">
            <a:xfrm>
              <a:off x="6226176" y="1245642"/>
              <a:ext cx="914400" cy="482600"/>
              <a:chOff x="3922" y="1065"/>
              <a:chExt cx="576" cy="304"/>
            </a:xfrm>
          </p:grpSpPr>
          <p:sp>
            <p:nvSpPr>
              <p:cNvPr id="16624" name="Freeform 289"/>
              <p:cNvSpPr>
                <a:spLocks/>
              </p:cNvSpPr>
              <p:nvPr/>
            </p:nvSpPr>
            <p:spPr bwMode="auto">
              <a:xfrm>
                <a:off x="3922" y="1065"/>
                <a:ext cx="576" cy="304"/>
              </a:xfrm>
              <a:custGeom>
                <a:avLst/>
                <a:gdLst>
                  <a:gd name="T0" fmla="*/ 0 w 576"/>
                  <a:gd name="T1" fmla="*/ 32 h 304"/>
                  <a:gd name="T2" fmla="*/ 19 w 576"/>
                  <a:gd name="T3" fmla="*/ 26 h 304"/>
                  <a:gd name="T4" fmla="*/ 89 w 576"/>
                  <a:gd name="T5" fmla="*/ 45 h 304"/>
                  <a:gd name="T6" fmla="*/ 127 w 576"/>
                  <a:gd name="T7" fmla="*/ 32 h 304"/>
                  <a:gd name="T8" fmla="*/ 146 w 576"/>
                  <a:gd name="T9" fmla="*/ 45 h 304"/>
                  <a:gd name="T10" fmla="*/ 165 w 576"/>
                  <a:gd name="T11" fmla="*/ 45 h 304"/>
                  <a:gd name="T12" fmla="*/ 184 w 576"/>
                  <a:gd name="T13" fmla="*/ 58 h 304"/>
                  <a:gd name="T14" fmla="*/ 209 w 576"/>
                  <a:gd name="T15" fmla="*/ 19 h 304"/>
                  <a:gd name="T16" fmla="*/ 241 w 576"/>
                  <a:gd name="T17" fmla="*/ 45 h 304"/>
                  <a:gd name="T18" fmla="*/ 266 w 576"/>
                  <a:gd name="T19" fmla="*/ 45 h 304"/>
                  <a:gd name="T20" fmla="*/ 297 w 576"/>
                  <a:gd name="T21" fmla="*/ 0 h 304"/>
                  <a:gd name="T22" fmla="*/ 316 w 576"/>
                  <a:gd name="T23" fmla="*/ 65 h 304"/>
                  <a:gd name="T24" fmla="*/ 335 w 576"/>
                  <a:gd name="T25" fmla="*/ 110 h 304"/>
                  <a:gd name="T26" fmla="*/ 348 w 576"/>
                  <a:gd name="T27" fmla="*/ 142 h 304"/>
                  <a:gd name="T28" fmla="*/ 373 w 576"/>
                  <a:gd name="T29" fmla="*/ 110 h 304"/>
                  <a:gd name="T30" fmla="*/ 386 w 576"/>
                  <a:gd name="T31" fmla="*/ 155 h 304"/>
                  <a:gd name="T32" fmla="*/ 405 w 576"/>
                  <a:gd name="T33" fmla="*/ 162 h 304"/>
                  <a:gd name="T34" fmla="*/ 405 w 576"/>
                  <a:gd name="T35" fmla="*/ 207 h 304"/>
                  <a:gd name="T36" fmla="*/ 430 w 576"/>
                  <a:gd name="T37" fmla="*/ 227 h 304"/>
                  <a:gd name="T38" fmla="*/ 455 w 576"/>
                  <a:gd name="T39" fmla="*/ 233 h 304"/>
                  <a:gd name="T40" fmla="*/ 462 w 576"/>
                  <a:gd name="T41" fmla="*/ 214 h 304"/>
                  <a:gd name="T42" fmla="*/ 474 w 576"/>
                  <a:gd name="T43" fmla="*/ 207 h 304"/>
                  <a:gd name="T44" fmla="*/ 487 w 576"/>
                  <a:gd name="T45" fmla="*/ 220 h 304"/>
                  <a:gd name="T46" fmla="*/ 512 w 576"/>
                  <a:gd name="T47" fmla="*/ 227 h 304"/>
                  <a:gd name="T48" fmla="*/ 531 w 576"/>
                  <a:gd name="T49" fmla="*/ 214 h 304"/>
                  <a:gd name="T50" fmla="*/ 550 w 576"/>
                  <a:gd name="T51" fmla="*/ 220 h 304"/>
                  <a:gd name="T52" fmla="*/ 576 w 576"/>
                  <a:gd name="T53" fmla="*/ 227 h 304"/>
                  <a:gd name="T54" fmla="*/ 538 w 576"/>
                  <a:gd name="T55" fmla="*/ 240 h 304"/>
                  <a:gd name="T56" fmla="*/ 525 w 576"/>
                  <a:gd name="T57" fmla="*/ 252 h 304"/>
                  <a:gd name="T58" fmla="*/ 512 w 576"/>
                  <a:gd name="T59" fmla="*/ 252 h 304"/>
                  <a:gd name="T60" fmla="*/ 519 w 576"/>
                  <a:gd name="T61" fmla="*/ 272 h 304"/>
                  <a:gd name="T62" fmla="*/ 493 w 576"/>
                  <a:gd name="T63" fmla="*/ 252 h 304"/>
                  <a:gd name="T64" fmla="*/ 474 w 576"/>
                  <a:gd name="T65" fmla="*/ 265 h 304"/>
                  <a:gd name="T66" fmla="*/ 468 w 576"/>
                  <a:gd name="T67" fmla="*/ 298 h 304"/>
                  <a:gd name="T68" fmla="*/ 430 w 576"/>
                  <a:gd name="T69" fmla="*/ 304 h 304"/>
                  <a:gd name="T70" fmla="*/ 411 w 576"/>
                  <a:gd name="T71" fmla="*/ 285 h 304"/>
                  <a:gd name="T72" fmla="*/ 373 w 576"/>
                  <a:gd name="T73" fmla="*/ 285 h 304"/>
                  <a:gd name="T74" fmla="*/ 354 w 576"/>
                  <a:gd name="T75" fmla="*/ 252 h 304"/>
                  <a:gd name="T76" fmla="*/ 329 w 576"/>
                  <a:gd name="T77" fmla="*/ 259 h 304"/>
                  <a:gd name="T78" fmla="*/ 329 w 576"/>
                  <a:gd name="T79" fmla="*/ 227 h 304"/>
                  <a:gd name="T80" fmla="*/ 291 w 576"/>
                  <a:gd name="T81" fmla="*/ 227 h 304"/>
                  <a:gd name="T82" fmla="*/ 285 w 576"/>
                  <a:gd name="T83" fmla="*/ 181 h 304"/>
                  <a:gd name="T84" fmla="*/ 272 w 576"/>
                  <a:gd name="T85" fmla="*/ 175 h 304"/>
                  <a:gd name="T86" fmla="*/ 260 w 576"/>
                  <a:gd name="T87" fmla="*/ 162 h 304"/>
                  <a:gd name="T88" fmla="*/ 253 w 576"/>
                  <a:gd name="T89" fmla="*/ 142 h 304"/>
                  <a:gd name="T90" fmla="*/ 228 w 576"/>
                  <a:gd name="T91" fmla="*/ 136 h 304"/>
                  <a:gd name="T92" fmla="*/ 234 w 576"/>
                  <a:gd name="T93" fmla="*/ 117 h 304"/>
                  <a:gd name="T94" fmla="*/ 177 w 576"/>
                  <a:gd name="T95" fmla="*/ 129 h 304"/>
                  <a:gd name="T96" fmla="*/ 171 w 576"/>
                  <a:gd name="T97" fmla="*/ 117 h 304"/>
                  <a:gd name="T98" fmla="*/ 158 w 576"/>
                  <a:gd name="T99" fmla="*/ 110 h 304"/>
                  <a:gd name="T100" fmla="*/ 152 w 576"/>
                  <a:gd name="T101" fmla="*/ 97 h 304"/>
                  <a:gd name="T102" fmla="*/ 139 w 576"/>
                  <a:gd name="T103" fmla="*/ 84 h 304"/>
                  <a:gd name="T104" fmla="*/ 127 w 576"/>
                  <a:gd name="T105" fmla="*/ 84 h 304"/>
                  <a:gd name="T106" fmla="*/ 101 w 576"/>
                  <a:gd name="T107" fmla="*/ 84 h 304"/>
                  <a:gd name="T108" fmla="*/ 89 w 576"/>
                  <a:gd name="T109" fmla="*/ 84 h 304"/>
                  <a:gd name="T110" fmla="*/ 70 w 576"/>
                  <a:gd name="T111" fmla="*/ 97 h 304"/>
                  <a:gd name="T112" fmla="*/ 64 w 576"/>
                  <a:gd name="T113" fmla="*/ 97 h 304"/>
                  <a:gd name="T114" fmla="*/ 51 w 576"/>
                  <a:gd name="T115" fmla="*/ 71 h 304"/>
                  <a:gd name="T116" fmla="*/ 32 w 576"/>
                  <a:gd name="T117" fmla="*/ 65 h 304"/>
                  <a:gd name="T118" fmla="*/ 0 w 576"/>
                  <a:gd name="T119" fmla="*/ 32 h 3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6"/>
                  <a:gd name="T181" fmla="*/ 0 h 304"/>
                  <a:gd name="T182" fmla="*/ 576 w 576"/>
                  <a:gd name="T183" fmla="*/ 304 h 3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6" h="304">
                    <a:moveTo>
                      <a:pt x="0" y="32"/>
                    </a:moveTo>
                    <a:lnTo>
                      <a:pt x="19" y="26"/>
                    </a:lnTo>
                    <a:lnTo>
                      <a:pt x="89" y="45"/>
                    </a:lnTo>
                    <a:lnTo>
                      <a:pt x="127" y="32"/>
                    </a:lnTo>
                    <a:lnTo>
                      <a:pt x="146" y="45"/>
                    </a:lnTo>
                    <a:lnTo>
                      <a:pt x="165" y="45"/>
                    </a:lnTo>
                    <a:lnTo>
                      <a:pt x="184" y="58"/>
                    </a:lnTo>
                    <a:lnTo>
                      <a:pt x="209" y="19"/>
                    </a:lnTo>
                    <a:lnTo>
                      <a:pt x="241" y="45"/>
                    </a:lnTo>
                    <a:lnTo>
                      <a:pt x="266" y="45"/>
                    </a:lnTo>
                    <a:lnTo>
                      <a:pt x="297" y="0"/>
                    </a:lnTo>
                    <a:lnTo>
                      <a:pt x="316" y="65"/>
                    </a:lnTo>
                    <a:lnTo>
                      <a:pt x="335" y="110"/>
                    </a:lnTo>
                    <a:lnTo>
                      <a:pt x="348" y="142"/>
                    </a:lnTo>
                    <a:lnTo>
                      <a:pt x="373" y="110"/>
                    </a:lnTo>
                    <a:lnTo>
                      <a:pt x="386" y="155"/>
                    </a:lnTo>
                    <a:lnTo>
                      <a:pt x="405" y="162"/>
                    </a:lnTo>
                    <a:lnTo>
                      <a:pt x="405" y="207"/>
                    </a:lnTo>
                    <a:lnTo>
                      <a:pt x="430" y="227"/>
                    </a:lnTo>
                    <a:lnTo>
                      <a:pt x="455" y="233"/>
                    </a:lnTo>
                    <a:lnTo>
                      <a:pt x="462" y="214"/>
                    </a:lnTo>
                    <a:lnTo>
                      <a:pt x="474" y="207"/>
                    </a:lnTo>
                    <a:lnTo>
                      <a:pt x="487" y="220"/>
                    </a:lnTo>
                    <a:lnTo>
                      <a:pt x="512" y="227"/>
                    </a:lnTo>
                    <a:lnTo>
                      <a:pt x="531" y="214"/>
                    </a:lnTo>
                    <a:lnTo>
                      <a:pt x="550" y="220"/>
                    </a:lnTo>
                    <a:lnTo>
                      <a:pt x="576" y="227"/>
                    </a:lnTo>
                    <a:lnTo>
                      <a:pt x="538" y="240"/>
                    </a:lnTo>
                    <a:lnTo>
                      <a:pt x="525" y="252"/>
                    </a:lnTo>
                    <a:lnTo>
                      <a:pt x="512" y="252"/>
                    </a:lnTo>
                    <a:lnTo>
                      <a:pt x="519" y="272"/>
                    </a:lnTo>
                    <a:lnTo>
                      <a:pt x="493" y="252"/>
                    </a:lnTo>
                    <a:lnTo>
                      <a:pt x="474" y="265"/>
                    </a:lnTo>
                    <a:lnTo>
                      <a:pt x="468" y="298"/>
                    </a:lnTo>
                    <a:lnTo>
                      <a:pt x="430" y="304"/>
                    </a:lnTo>
                    <a:lnTo>
                      <a:pt x="411" y="285"/>
                    </a:lnTo>
                    <a:lnTo>
                      <a:pt x="373" y="285"/>
                    </a:lnTo>
                    <a:lnTo>
                      <a:pt x="354" y="252"/>
                    </a:lnTo>
                    <a:lnTo>
                      <a:pt x="329" y="259"/>
                    </a:lnTo>
                    <a:lnTo>
                      <a:pt x="329" y="227"/>
                    </a:lnTo>
                    <a:lnTo>
                      <a:pt x="291" y="227"/>
                    </a:lnTo>
                    <a:lnTo>
                      <a:pt x="285" y="181"/>
                    </a:lnTo>
                    <a:lnTo>
                      <a:pt x="272" y="175"/>
                    </a:lnTo>
                    <a:lnTo>
                      <a:pt x="260" y="162"/>
                    </a:lnTo>
                    <a:lnTo>
                      <a:pt x="253" y="142"/>
                    </a:lnTo>
                    <a:lnTo>
                      <a:pt x="228" y="136"/>
                    </a:lnTo>
                    <a:lnTo>
                      <a:pt x="234" y="117"/>
                    </a:lnTo>
                    <a:lnTo>
                      <a:pt x="177" y="129"/>
                    </a:lnTo>
                    <a:lnTo>
                      <a:pt x="171" y="117"/>
                    </a:lnTo>
                    <a:lnTo>
                      <a:pt x="158" y="110"/>
                    </a:lnTo>
                    <a:lnTo>
                      <a:pt x="152" y="97"/>
                    </a:lnTo>
                    <a:lnTo>
                      <a:pt x="139" y="84"/>
                    </a:lnTo>
                    <a:lnTo>
                      <a:pt x="127" y="84"/>
                    </a:lnTo>
                    <a:lnTo>
                      <a:pt x="101" y="84"/>
                    </a:lnTo>
                    <a:lnTo>
                      <a:pt x="89" y="84"/>
                    </a:lnTo>
                    <a:lnTo>
                      <a:pt x="70" y="97"/>
                    </a:lnTo>
                    <a:lnTo>
                      <a:pt x="64" y="97"/>
                    </a:lnTo>
                    <a:lnTo>
                      <a:pt x="51" y="71"/>
                    </a:lnTo>
                    <a:lnTo>
                      <a:pt x="32" y="65"/>
                    </a:lnTo>
                    <a:lnTo>
                      <a:pt x="0" y="32"/>
                    </a:lnTo>
                    <a:close/>
                  </a:path>
                </a:pathLst>
              </a:custGeom>
              <a:solidFill>
                <a:srgbClr val="0000FF"/>
              </a:solidFill>
              <a:ln w="9525">
                <a:noFill/>
                <a:miter lim="800000"/>
                <a:headEnd/>
                <a:tailEnd/>
              </a:ln>
            </p:spPr>
            <p:txBody>
              <a:bodyPr/>
              <a:lstStyle/>
              <a:p>
                <a:endParaRPr lang="es-SV"/>
              </a:p>
            </p:txBody>
          </p:sp>
          <p:sp>
            <p:nvSpPr>
              <p:cNvPr id="16625" name="Freeform 290"/>
              <p:cNvSpPr>
                <a:spLocks/>
              </p:cNvSpPr>
              <p:nvPr/>
            </p:nvSpPr>
            <p:spPr bwMode="auto">
              <a:xfrm>
                <a:off x="3922" y="1065"/>
                <a:ext cx="576" cy="304"/>
              </a:xfrm>
              <a:custGeom>
                <a:avLst/>
                <a:gdLst>
                  <a:gd name="T0" fmla="*/ 0 w 576"/>
                  <a:gd name="T1" fmla="*/ 32 h 304"/>
                  <a:gd name="T2" fmla="*/ 19 w 576"/>
                  <a:gd name="T3" fmla="*/ 26 h 304"/>
                  <a:gd name="T4" fmla="*/ 89 w 576"/>
                  <a:gd name="T5" fmla="*/ 45 h 304"/>
                  <a:gd name="T6" fmla="*/ 127 w 576"/>
                  <a:gd name="T7" fmla="*/ 32 h 304"/>
                  <a:gd name="T8" fmla="*/ 146 w 576"/>
                  <a:gd name="T9" fmla="*/ 45 h 304"/>
                  <a:gd name="T10" fmla="*/ 165 w 576"/>
                  <a:gd name="T11" fmla="*/ 45 h 304"/>
                  <a:gd name="T12" fmla="*/ 184 w 576"/>
                  <a:gd name="T13" fmla="*/ 58 h 304"/>
                  <a:gd name="T14" fmla="*/ 209 w 576"/>
                  <a:gd name="T15" fmla="*/ 19 h 304"/>
                  <a:gd name="T16" fmla="*/ 241 w 576"/>
                  <a:gd name="T17" fmla="*/ 45 h 304"/>
                  <a:gd name="T18" fmla="*/ 266 w 576"/>
                  <a:gd name="T19" fmla="*/ 45 h 304"/>
                  <a:gd name="T20" fmla="*/ 297 w 576"/>
                  <a:gd name="T21" fmla="*/ 0 h 304"/>
                  <a:gd name="T22" fmla="*/ 316 w 576"/>
                  <a:gd name="T23" fmla="*/ 65 h 304"/>
                  <a:gd name="T24" fmla="*/ 335 w 576"/>
                  <a:gd name="T25" fmla="*/ 110 h 304"/>
                  <a:gd name="T26" fmla="*/ 348 w 576"/>
                  <a:gd name="T27" fmla="*/ 142 h 304"/>
                  <a:gd name="T28" fmla="*/ 373 w 576"/>
                  <a:gd name="T29" fmla="*/ 110 h 304"/>
                  <a:gd name="T30" fmla="*/ 386 w 576"/>
                  <a:gd name="T31" fmla="*/ 155 h 304"/>
                  <a:gd name="T32" fmla="*/ 405 w 576"/>
                  <a:gd name="T33" fmla="*/ 162 h 304"/>
                  <a:gd name="T34" fmla="*/ 405 w 576"/>
                  <a:gd name="T35" fmla="*/ 207 h 304"/>
                  <a:gd name="T36" fmla="*/ 430 w 576"/>
                  <a:gd name="T37" fmla="*/ 227 h 304"/>
                  <a:gd name="T38" fmla="*/ 455 w 576"/>
                  <a:gd name="T39" fmla="*/ 233 h 304"/>
                  <a:gd name="T40" fmla="*/ 462 w 576"/>
                  <a:gd name="T41" fmla="*/ 214 h 304"/>
                  <a:gd name="T42" fmla="*/ 474 w 576"/>
                  <a:gd name="T43" fmla="*/ 207 h 304"/>
                  <a:gd name="T44" fmla="*/ 487 w 576"/>
                  <a:gd name="T45" fmla="*/ 220 h 304"/>
                  <a:gd name="T46" fmla="*/ 512 w 576"/>
                  <a:gd name="T47" fmla="*/ 227 h 304"/>
                  <a:gd name="T48" fmla="*/ 531 w 576"/>
                  <a:gd name="T49" fmla="*/ 214 h 304"/>
                  <a:gd name="T50" fmla="*/ 550 w 576"/>
                  <a:gd name="T51" fmla="*/ 220 h 304"/>
                  <a:gd name="T52" fmla="*/ 576 w 576"/>
                  <a:gd name="T53" fmla="*/ 227 h 304"/>
                  <a:gd name="T54" fmla="*/ 538 w 576"/>
                  <a:gd name="T55" fmla="*/ 240 h 304"/>
                  <a:gd name="T56" fmla="*/ 525 w 576"/>
                  <a:gd name="T57" fmla="*/ 252 h 304"/>
                  <a:gd name="T58" fmla="*/ 512 w 576"/>
                  <a:gd name="T59" fmla="*/ 252 h 304"/>
                  <a:gd name="T60" fmla="*/ 519 w 576"/>
                  <a:gd name="T61" fmla="*/ 272 h 304"/>
                  <a:gd name="T62" fmla="*/ 493 w 576"/>
                  <a:gd name="T63" fmla="*/ 252 h 304"/>
                  <a:gd name="T64" fmla="*/ 474 w 576"/>
                  <a:gd name="T65" fmla="*/ 265 h 304"/>
                  <a:gd name="T66" fmla="*/ 468 w 576"/>
                  <a:gd name="T67" fmla="*/ 298 h 304"/>
                  <a:gd name="T68" fmla="*/ 430 w 576"/>
                  <a:gd name="T69" fmla="*/ 304 h 304"/>
                  <a:gd name="T70" fmla="*/ 411 w 576"/>
                  <a:gd name="T71" fmla="*/ 285 h 304"/>
                  <a:gd name="T72" fmla="*/ 373 w 576"/>
                  <a:gd name="T73" fmla="*/ 285 h 304"/>
                  <a:gd name="T74" fmla="*/ 354 w 576"/>
                  <a:gd name="T75" fmla="*/ 252 h 304"/>
                  <a:gd name="T76" fmla="*/ 329 w 576"/>
                  <a:gd name="T77" fmla="*/ 259 h 304"/>
                  <a:gd name="T78" fmla="*/ 329 w 576"/>
                  <a:gd name="T79" fmla="*/ 227 h 304"/>
                  <a:gd name="T80" fmla="*/ 291 w 576"/>
                  <a:gd name="T81" fmla="*/ 227 h 304"/>
                  <a:gd name="T82" fmla="*/ 285 w 576"/>
                  <a:gd name="T83" fmla="*/ 181 h 304"/>
                  <a:gd name="T84" fmla="*/ 272 w 576"/>
                  <a:gd name="T85" fmla="*/ 175 h 304"/>
                  <a:gd name="T86" fmla="*/ 260 w 576"/>
                  <a:gd name="T87" fmla="*/ 162 h 304"/>
                  <a:gd name="T88" fmla="*/ 253 w 576"/>
                  <a:gd name="T89" fmla="*/ 142 h 304"/>
                  <a:gd name="T90" fmla="*/ 228 w 576"/>
                  <a:gd name="T91" fmla="*/ 136 h 304"/>
                  <a:gd name="T92" fmla="*/ 234 w 576"/>
                  <a:gd name="T93" fmla="*/ 117 h 304"/>
                  <a:gd name="T94" fmla="*/ 177 w 576"/>
                  <a:gd name="T95" fmla="*/ 129 h 304"/>
                  <a:gd name="T96" fmla="*/ 171 w 576"/>
                  <a:gd name="T97" fmla="*/ 117 h 304"/>
                  <a:gd name="T98" fmla="*/ 158 w 576"/>
                  <a:gd name="T99" fmla="*/ 110 h 304"/>
                  <a:gd name="T100" fmla="*/ 152 w 576"/>
                  <a:gd name="T101" fmla="*/ 97 h 304"/>
                  <a:gd name="T102" fmla="*/ 139 w 576"/>
                  <a:gd name="T103" fmla="*/ 84 h 304"/>
                  <a:gd name="T104" fmla="*/ 127 w 576"/>
                  <a:gd name="T105" fmla="*/ 84 h 304"/>
                  <a:gd name="T106" fmla="*/ 101 w 576"/>
                  <a:gd name="T107" fmla="*/ 84 h 304"/>
                  <a:gd name="T108" fmla="*/ 89 w 576"/>
                  <a:gd name="T109" fmla="*/ 84 h 304"/>
                  <a:gd name="T110" fmla="*/ 70 w 576"/>
                  <a:gd name="T111" fmla="*/ 97 h 304"/>
                  <a:gd name="T112" fmla="*/ 64 w 576"/>
                  <a:gd name="T113" fmla="*/ 97 h 304"/>
                  <a:gd name="T114" fmla="*/ 51 w 576"/>
                  <a:gd name="T115" fmla="*/ 71 h 304"/>
                  <a:gd name="T116" fmla="*/ 32 w 576"/>
                  <a:gd name="T117" fmla="*/ 65 h 304"/>
                  <a:gd name="T118" fmla="*/ 0 w 576"/>
                  <a:gd name="T119" fmla="*/ 32 h 3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6"/>
                  <a:gd name="T181" fmla="*/ 0 h 304"/>
                  <a:gd name="T182" fmla="*/ 576 w 576"/>
                  <a:gd name="T183" fmla="*/ 304 h 3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6" h="304">
                    <a:moveTo>
                      <a:pt x="0" y="32"/>
                    </a:moveTo>
                    <a:lnTo>
                      <a:pt x="19" y="26"/>
                    </a:lnTo>
                    <a:lnTo>
                      <a:pt x="89" y="45"/>
                    </a:lnTo>
                    <a:lnTo>
                      <a:pt x="127" y="32"/>
                    </a:lnTo>
                    <a:lnTo>
                      <a:pt x="146" y="45"/>
                    </a:lnTo>
                    <a:lnTo>
                      <a:pt x="165" y="45"/>
                    </a:lnTo>
                    <a:lnTo>
                      <a:pt x="184" y="58"/>
                    </a:lnTo>
                    <a:lnTo>
                      <a:pt x="209" y="19"/>
                    </a:lnTo>
                    <a:lnTo>
                      <a:pt x="241" y="45"/>
                    </a:lnTo>
                    <a:lnTo>
                      <a:pt x="266" y="45"/>
                    </a:lnTo>
                    <a:lnTo>
                      <a:pt x="297" y="0"/>
                    </a:lnTo>
                    <a:lnTo>
                      <a:pt x="316" y="65"/>
                    </a:lnTo>
                    <a:lnTo>
                      <a:pt x="335" y="110"/>
                    </a:lnTo>
                    <a:lnTo>
                      <a:pt x="348" y="142"/>
                    </a:lnTo>
                    <a:lnTo>
                      <a:pt x="373" y="110"/>
                    </a:lnTo>
                    <a:lnTo>
                      <a:pt x="386" y="155"/>
                    </a:lnTo>
                    <a:lnTo>
                      <a:pt x="405" y="162"/>
                    </a:lnTo>
                    <a:lnTo>
                      <a:pt x="405" y="207"/>
                    </a:lnTo>
                    <a:lnTo>
                      <a:pt x="430" y="227"/>
                    </a:lnTo>
                    <a:lnTo>
                      <a:pt x="455" y="233"/>
                    </a:lnTo>
                    <a:lnTo>
                      <a:pt x="462" y="214"/>
                    </a:lnTo>
                    <a:lnTo>
                      <a:pt x="474" y="207"/>
                    </a:lnTo>
                    <a:lnTo>
                      <a:pt x="487" y="220"/>
                    </a:lnTo>
                    <a:lnTo>
                      <a:pt x="512" y="227"/>
                    </a:lnTo>
                    <a:lnTo>
                      <a:pt x="531" y="214"/>
                    </a:lnTo>
                    <a:lnTo>
                      <a:pt x="550" y="220"/>
                    </a:lnTo>
                    <a:lnTo>
                      <a:pt x="576" y="227"/>
                    </a:lnTo>
                    <a:lnTo>
                      <a:pt x="538" y="240"/>
                    </a:lnTo>
                    <a:lnTo>
                      <a:pt x="525" y="252"/>
                    </a:lnTo>
                    <a:lnTo>
                      <a:pt x="512" y="252"/>
                    </a:lnTo>
                    <a:lnTo>
                      <a:pt x="519" y="272"/>
                    </a:lnTo>
                    <a:lnTo>
                      <a:pt x="493" y="252"/>
                    </a:lnTo>
                    <a:lnTo>
                      <a:pt x="474" y="265"/>
                    </a:lnTo>
                    <a:lnTo>
                      <a:pt x="468" y="298"/>
                    </a:lnTo>
                    <a:lnTo>
                      <a:pt x="430" y="304"/>
                    </a:lnTo>
                    <a:lnTo>
                      <a:pt x="411" y="285"/>
                    </a:lnTo>
                    <a:lnTo>
                      <a:pt x="373" y="285"/>
                    </a:lnTo>
                    <a:lnTo>
                      <a:pt x="354" y="252"/>
                    </a:lnTo>
                    <a:lnTo>
                      <a:pt x="329" y="259"/>
                    </a:lnTo>
                    <a:lnTo>
                      <a:pt x="329" y="227"/>
                    </a:lnTo>
                    <a:lnTo>
                      <a:pt x="291" y="227"/>
                    </a:lnTo>
                    <a:lnTo>
                      <a:pt x="285" y="181"/>
                    </a:lnTo>
                    <a:lnTo>
                      <a:pt x="272" y="175"/>
                    </a:lnTo>
                    <a:lnTo>
                      <a:pt x="260" y="162"/>
                    </a:lnTo>
                    <a:lnTo>
                      <a:pt x="253" y="142"/>
                    </a:lnTo>
                    <a:lnTo>
                      <a:pt x="228" y="136"/>
                    </a:lnTo>
                    <a:lnTo>
                      <a:pt x="234" y="117"/>
                    </a:lnTo>
                    <a:lnTo>
                      <a:pt x="177" y="129"/>
                    </a:lnTo>
                    <a:lnTo>
                      <a:pt x="171" y="117"/>
                    </a:lnTo>
                    <a:lnTo>
                      <a:pt x="158" y="110"/>
                    </a:lnTo>
                    <a:lnTo>
                      <a:pt x="152" y="97"/>
                    </a:lnTo>
                    <a:lnTo>
                      <a:pt x="139" y="84"/>
                    </a:lnTo>
                    <a:lnTo>
                      <a:pt x="127" y="84"/>
                    </a:lnTo>
                    <a:lnTo>
                      <a:pt x="101" y="84"/>
                    </a:lnTo>
                    <a:lnTo>
                      <a:pt x="89" y="84"/>
                    </a:lnTo>
                    <a:lnTo>
                      <a:pt x="70" y="97"/>
                    </a:lnTo>
                    <a:lnTo>
                      <a:pt x="64" y="97"/>
                    </a:lnTo>
                    <a:lnTo>
                      <a:pt x="51" y="71"/>
                    </a:lnTo>
                    <a:lnTo>
                      <a:pt x="32" y="65"/>
                    </a:lnTo>
                    <a:lnTo>
                      <a:pt x="0" y="32"/>
                    </a:lnTo>
                  </a:path>
                </a:pathLst>
              </a:custGeom>
              <a:noFill/>
              <a:ln w="0">
                <a:solidFill>
                  <a:srgbClr val="808080"/>
                </a:solidFill>
                <a:round/>
                <a:headEnd/>
                <a:tailEnd/>
              </a:ln>
            </p:spPr>
            <p:txBody>
              <a:bodyPr/>
              <a:lstStyle/>
              <a:p>
                <a:endParaRPr lang="es-SV"/>
              </a:p>
            </p:txBody>
          </p:sp>
        </p:grpSp>
        <p:sp>
          <p:nvSpPr>
            <p:cNvPr id="16619" name="Oval 292"/>
            <p:cNvSpPr>
              <a:spLocks noChangeArrowheads="1"/>
            </p:cNvSpPr>
            <p:nvPr/>
          </p:nvSpPr>
          <p:spPr bwMode="auto">
            <a:xfrm>
              <a:off x="7099301" y="1553617"/>
              <a:ext cx="130175" cy="165100"/>
            </a:xfrm>
            <a:prstGeom prst="ellipse">
              <a:avLst/>
            </a:prstGeom>
            <a:solidFill>
              <a:srgbClr val="FF0000"/>
            </a:solidFill>
            <a:ln w="0">
              <a:solidFill>
                <a:srgbClr val="000000"/>
              </a:solidFill>
              <a:round/>
              <a:headEnd/>
              <a:tailEnd/>
            </a:ln>
          </p:spPr>
          <p:txBody>
            <a:bodyPr/>
            <a:lstStyle/>
            <a:p>
              <a:endParaRPr lang="es-SV"/>
            </a:p>
          </p:txBody>
        </p:sp>
        <p:grpSp>
          <p:nvGrpSpPr>
            <p:cNvPr id="16" name="Group 295"/>
            <p:cNvGrpSpPr>
              <a:grpSpLocks/>
            </p:cNvGrpSpPr>
            <p:nvPr/>
          </p:nvGrpSpPr>
          <p:grpSpPr bwMode="auto">
            <a:xfrm>
              <a:off x="5545139" y="813842"/>
              <a:ext cx="220663" cy="195262"/>
              <a:chOff x="3493" y="793"/>
              <a:chExt cx="139" cy="123"/>
            </a:xfrm>
          </p:grpSpPr>
          <p:sp>
            <p:nvSpPr>
              <p:cNvPr id="16622" name="Freeform 293"/>
              <p:cNvSpPr>
                <a:spLocks/>
              </p:cNvSpPr>
              <p:nvPr/>
            </p:nvSpPr>
            <p:spPr bwMode="auto">
              <a:xfrm>
                <a:off x="3493" y="793"/>
                <a:ext cx="139" cy="123"/>
              </a:xfrm>
              <a:custGeom>
                <a:avLst/>
                <a:gdLst>
                  <a:gd name="T0" fmla="*/ 31 w 139"/>
                  <a:gd name="T1" fmla="*/ 20 h 123"/>
                  <a:gd name="T2" fmla="*/ 56 w 139"/>
                  <a:gd name="T3" fmla="*/ 13 h 123"/>
                  <a:gd name="T4" fmla="*/ 75 w 139"/>
                  <a:gd name="T5" fmla="*/ 0 h 123"/>
                  <a:gd name="T6" fmla="*/ 69 w 139"/>
                  <a:gd name="T7" fmla="*/ 26 h 123"/>
                  <a:gd name="T8" fmla="*/ 69 w 139"/>
                  <a:gd name="T9" fmla="*/ 46 h 123"/>
                  <a:gd name="T10" fmla="*/ 88 w 139"/>
                  <a:gd name="T11" fmla="*/ 52 h 123"/>
                  <a:gd name="T12" fmla="*/ 94 w 139"/>
                  <a:gd name="T13" fmla="*/ 65 h 123"/>
                  <a:gd name="T14" fmla="*/ 101 w 139"/>
                  <a:gd name="T15" fmla="*/ 71 h 123"/>
                  <a:gd name="T16" fmla="*/ 107 w 139"/>
                  <a:gd name="T17" fmla="*/ 58 h 123"/>
                  <a:gd name="T18" fmla="*/ 101 w 139"/>
                  <a:gd name="T19" fmla="*/ 71 h 123"/>
                  <a:gd name="T20" fmla="*/ 113 w 139"/>
                  <a:gd name="T21" fmla="*/ 65 h 123"/>
                  <a:gd name="T22" fmla="*/ 139 w 139"/>
                  <a:gd name="T23" fmla="*/ 91 h 123"/>
                  <a:gd name="T24" fmla="*/ 101 w 139"/>
                  <a:gd name="T25" fmla="*/ 91 h 123"/>
                  <a:gd name="T26" fmla="*/ 94 w 139"/>
                  <a:gd name="T27" fmla="*/ 97 h 123"/>
                  <a:gd name="T28" fmla="*/ 69 w 139"/>
                  <a:gd name="T29" fmla="*/ 97 h 123"/>
                  <a:gd name="T30" fmla="*/ 63 w 139"/>
                  <a:gd name="T31" fmla="*/ 110 h 123"/>
                  <a:gd name="T32" fmla="*/ 50 w 139"/>
                  <a:gd name="T33" fmla="*/ 123 h 123"/>
                  <a:gd name="T34" fmla="*/ 44 w 139"/>
                  <a:gd name="T35" fmla="*/ 110 h 123"/>
                  <a:gd name="T36" fmla="*/ 37 w 139"/>
                  <a:gd name="T37" fmla="*/ 91 h 123"/>
                  <a:gd name="T38" fmla="*/ 31 w 139"/>
                  <a:gd name="T39" fmla="*/ 84 h 123"/>
                  <a:gd name="T40" fmla="*/ 25 w 139"/>
                  <a:gd name="T41" fmla="*/ 78 h 123"/>
                  <a:gd name="T42" fmla="*/ 25 w 139"/>
                  <a:gd name="T43" fmla="*/ 71 h 123"/>
                  <a:gd name="T44" fmla="*/ 18 w 139"/>
                  <a:gd name="T45" fmla="*/ 65 h 123"/>
                  <a:gd name="T46" fmla="*/ 12 w 139"/>
                  <a:gd name="T47" fmla="*/ 65 h 123"/>
                  <a:gd name="T48" fmla="*/ 12 w 139"/>
                  <a:gd name="T49" fmla="*/ 65 h 123"/>
                  <a:gd name="T50" fmla="*/ 25 w 139"/>
                  <a:gd name="T51" fmla="*/ 52 h 123"/>
                  <a:gd name="T52" fmla="*/ 18 w 139"/>
                  <a:gd name="T53" fmla="*/ 39 h 123"/>
                  <a:gd name="T54" fmla="*/ 0 w 139"/>
                  <a:gd name="T55" fmla="*/ 26 h 123"/>
                  <a:gd name="T56" fmla="*/ 18 w 139"/>
                  <a:gd name="T57" fmla="*/ 20 h 123"/>
                  <a:gd name="T58" fmla="*/ 31 w 139"/>
                  <a:gd name="T59" fmla="*/ 20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9"/>
                  <a:gd name="T91" fmla="*/ 0 h 123"/>
                  <a:gd name="T92" fmla="*/ 139 w 139"/>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9" h="123">
                    <a:moveTo>
                      <a:pt x="31" y="20"/>
                    </a:moveTo>
                    <a:lnTo>
                      <a:pt x="56" y="13"/>
                    </a:lnTo>
                    <a:lnTo>
                      <a:pt x="75" y="0"/>
                    </a:lnTo>
                    <a:lnTo>
                      <a:pt x="69" y="26"/>
                    </a:lnTo>
                    <a:lnTo>
                      <a:pt x="69" y="46"/>
                    </a:lnTo>
                    <a:lnTo>
                      <a:pt x="88" y="52"/>
                    </a:lnTo>
                    <a:lnTo>
                      <a:pt x="94" y="65"/>
                    </a:lnTo>
                    <a:lnTo>
                      <a:pt x="101" y="71"/>
                    </a:lnTo>
                    <a:lnTo>
                      <a:pt x="107" y="58"/>
                    </a:lnTo>
                    <a:lnTo>
                      <a:pt x="101" y="71"/>
                    </a:lnTo>
                    <a:lnTo>
                      <a:pt x="113" y="65"/>
                    </a:lnTo>
                    <a:lnTo>
                      <a:pt x="139" y="91"/>
                    </a:lnTo>
                    <a:lnTo>
                      <a:pt x="101" y="91"/>
                    </a:lnTo>
                    <a:lnTo>
                      <a:pt x="94" y="97"/>
                    </a:lnTo>
                    <a:lnTo>
                      <a:pt x="69" y="97"/>
                    </a:lnTo>
                    <a:lnTo>
                      <a:pt x="63" y="110"/>
                    </a:lnTo>
                    <a:lnTo>
                      <a:pt x="50" y="123"/>
                    </a:lnTo>
                    <a:lnTo>
                      <a:pt x="44" y="110"/>
                    </a:lnTo>
                    <a:lnTo>
                      <a:pt x="37" y="91"/>
                    </a:lnTo>
                    <a:lnTo>
                      <a:pt x="31" y="84"/>
                    </a:lnTo>
                    <a:lnTo>
                      <a:pt x="25" y="78"/>
                    </a:lnTo>
                    <a:lnTo>
                      <a:pt x="25" y="71"/>
                    </a:lnTo>
                    <a:lnTo>
                      <a:pt x="18" y="65"/>
                    </a:lnTo>
                    <a:lnTo>
                      <a:pt x="12" y="65"/>
                    </a:lnTo>
                    <a:lnTo>
                      <a:pt x="25" y="52"/>
                    </a:lnTo>
                    <a:lnTo>
                      <a:pt x="18" y="39"/>
                    </a:lnTo>
                    <a:lnTo>
                      <a:pt x="0" y="26"/>
                    </a:lnTo>
                    <a:lnTo>
                      <a:pt x="18" y="20"/>
                    </a:lnTo>
                    <a:lnTo>
                      <a:pt x="31" y="20"/>
                    </a:lnTo>
                    <a:close/>
                  </a:path>
                </a:pathLst>
              </a:custGeom>
              <a:solidFill>
                <a:srgbClr val="0000FF"/>
              </a:solidFill>
              <a:ln w="9525">
                <a:noFill/>
                <a:miter lim="800000"/>
                <a:headEnd/>
                <a:tailEnd/>
              </a:ln>
            </p:spPr>
            <p:txBody>
              <a:bodyPr/>
              <a:lstStyle/>
              <a:p>
                <a:endParaRPr lang="es-SV"/>
              </a:p>
            </p:txBody>
          </p:sp>
          <p:sp>
            <p:nvSpPr>
              <p:cNvPr id="16623" name="Freeform 294"/>
              <p:cNvSpPr>
                <a:spLocks/>
              </p:cNvSpPr>
              <p:nvPr/>
            </p:nvSpPr>
            <p:spPr bwMode="auto">
              <a:xfrm>
                <a:off x="3493" y="793"/>
                <a:ext cx="139" cy="123"/>
              </a:xfrm>
              <a:custGeom>
                <a:avLst/>
                <a:gdLst>
                  <a:gd name="T0" fmla="*/ 31 w 139"/>
                  <a:gd name="T1" fmla="*/ 20 h 123"/>
                  <a:gd name="T2" fmla="*/ 56 w 139"/>
                  <a:gd name="T3" fmla="*/ 13 h 123"/>
                  <a:gd name="T4" fmla="*/ 75 w 139"/>
                  <a:gd name="T5" fmla="*/ 0 h 123"/>
                  <a:gd name="T6" fmla="*/ 69 w 139"/>
                  <a:gd name="T7" fmla="*/ 26 h 123"/>
                  <a:gd name="T8" fmla="*/ 69 w 139"/>
                  <a:gd name="T9" fmla="*/ 46 h 123"/>
                  <a:gd name="T10" fmla="*/ 88 w 139"/>
                  <a:gd name="T11" fmla="*/ 52 h 123"/>
                  <a:gd name="T12" fmla="*/ 94 w 139"/>
                  <a:gd name="T13" fmla="*/ 65 h 123"/>
                  <a:gd name="T14" fmla="*/ 101 w 139"/>
                  <a:gd name="T15" fmla="*/ 71 h 123"/>
                  <a:gd name="T16" fmla="*/ 107 w 139"/>
                  <a:gd name="T17" fmla="*/ 58 h 123"/>
                  <a:gd name="T18" fmla="*/ 101 w 139"/>
                  <a:gd name="T19" fmla="*/ 71 h 123"/>
                  <a:gd name="T20" fmla="*/ 113 w 139"/>
                  <a:gd name="T21" fmla="*/ 65 h 123"/>
                  <a:gd name="T22" fmla="*/ 139 w 139"/>
                  <a:gd name="T23" fmla="*/ 91 h 123"/>
                  <a:gd name="T24" fmla="*/ 101 w 139"/>
                  <a:gd name="T25" fmla="*/ 91 h 123"/>
                  <a:gd name="T26" fmla="*/ 94 w 139"/>
                  <a:gd name="T27" fmla="*/ 97 h 123"/>
                  <a:gd name="T28" fmla="*/ 69 w 139"/>
                  <a:gd name="T29" fmla="*/ 97 h 123"/>
                  <a:gd name="T30" fmla="*/ 63 w 139"/>
                  <a:gd name="T31" fmla="*/ 110 h 123"/>
                  <a:gd name="T32" fmla="*/ 50 w 139"/>
                  <a:gd name="T33" fmla="*/ 123 h 123"/>
                  <a:gd name="T34" fmla="*/ 44 w 139"/>
                  <a:gd name="T35" fmla="*/ 110 h 123"/>
                  <a:gd name="T36" fmla="*/ 37 w 139"/>
                  <a:gd name="T37" fmla="*/ 91 h 123"/>
                  <a:gd name="T38" fmla="*/ 31 w 139"/>
                  <a:gd name="T39" fmla="*/ 84 h 123"/>
                  <a:gd name="T40" fmla="*/ 25 w 139"/>
                  <a:gd name="T41" fmla="*/ 78 h 123"/>
                  <a:gd name="T42" fmla="*/ 25 w 139"/>
                  <a:gd name="T43" fmla="*/ 71 h 123"/>
                  <a:gd name="T44" fmla="*/ 18 w 139"/>
                  <a:gd name="T45" fmla="*/ 65 h 123"/>
                  <a:gd name="T46" fmla="*/ 12 w 139"/>
                  <a:gd name="T47" fmla="*/ 65 h 123"/>
                  <a:gd name="T48" fmla="*/ 12 w 139"/>
                  <a:gd name="T49" fmla="*/ 65 h 123"/>
                  <a:gd name="T50" fmla="*/ 25 w 139"/>
                  <a:gd name="T51" fmla="*/ 52 h 123"/>
                  <a:gd name="T52" fmla="*/ 18 w 139"/>
                  <a:gd name="T53" fmla="*/ 39 h 123"/>
                  <a:gd name="T54" fmla="*/ 0 w 139"/>
                  <a:gd name="T55" fmla="*/ 26 h 123"/>
                  <a:gd name="T56" fmla="*/ 18 w 139"/>
                  <a:gd name="T57" fmla="*/ 20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
                  <a:gd name="T88" fmla="*/ 0 h 123"/>
                  <a:gd name="T89" fmla="*/ 139 w 13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 h="123">
                    <a:moveTo>
                      <a:pt x="31" y="20"/>
                    </a:moveTo>
                    <a:lnTo>
                      <a:pt x="56" y="13"/>
                    </a:lnTo>
                    <a:lnTo>
                      <a:pt x="75" y="0"/>
                    </a:lnTo>
                    <a:lnTo>
                      <a:pt x="69" y="26"/>
                    </a:lnTo>
                    <a:lnTo>
                      <a:pt x="69" y="46"/>
                    </a:lnTo>
                    <a:lnTo>
                      <a:pt x="88" y="52"/>
                    </a:lnTo>
                    <a:lnTo>
                      <a:pt x="94" y="65"/>
                    </a:lnTo>
                    <a:lnTo>
                      <a:pt x="101" y="71"/>
                    </a:lnTo>
                    <a:lnTo>
                      <a:pt x="107" y="58"/>
                    </a:lnTo>
                    <a:lnTo>
                      <a:pt x="101" y="71"/>
                    </a:lnTo>
                    <a:lnTo>
                      <a:pt x="113" y="65"/>
                    </a:lnTo>
                    <a:lnTo>
                      <a:pt x="139" y="91"/>
                    </a:lnTo>
                    <a:lnTo>
                      <a:pt x="101" y="91"/>
                    </a:lnTo>
                    <a:lnTo>
                      <a:pt x="94" y="97"/>
                    </a:lnTo>
                    <a:lnTo>
                      <a:pt x="69" y="97"/>
                    </a:lnTo>
                    <a:lnTo>
                      <a:pt x="63" y="110"/>
                    </a:lnTo>
                    <a:lnTo>
                      <a:pt x="50" y="123"/>
                    </a:lnTo>
                    <a:lnTo>
                      <a:pt x="44" y="110"/>
                    </a:lnTo>
                    <a:lnTo>
                      <a:pt x="37" y="91"/>
                    </a:lnTo>
                    <a:lnTo>
                      <a:pt x="31" y="84"/>
                    </a:lnTo>
                    <a:lnTo>
                      <a:pt x="25" y="78"/>
                    </a:lnTo>
                    <a:lnTo>
                      <a:pt x="25" y="71"/>
                    </a:lnTo>
                    <a:lnTo>
                      <a:pt x="18" y="65"/>
                    </a:lnTo>
                    <a:lnTo>
                      <a:pt x="12" y="65"/>
                    </a:lnTo>
                    <a:lnTo>
                      <a:pt x="25" y="52"/>
                    </a:lnTo>
                    <a:lnTo>
                      <a:pt x="18" y="39"/>
                    </a:lnTo>
                    <a:lnTo>
                      <a:pt x="0" y="26"/>
                    </a:lnTo>
                    <a:lnTo>
                      <a:pt x="18" y="20"/>
                    </a:lnTo>
                  </a:path>
                </a:pathLst>
              </a:custGeom>
              <a:noFill/>
              <a:ln w="0">
                <a:solidFill>
                  <a:srgbClr val="808080"/>
                </a:solidFill>
                <a:round/>
                <a:headEnd/>
                <a:tailEnd/>
              </a:ln>
            </p:spPr>
            <p:txBody>
              <a:bodyPr/>
              <a:lstStyle/>
              <a:p>
                <a:endParaRPr lang="es-SV"/>
              </a:p>
            </p:txBody>
          </p:sp>
        </p:grpSp>
        <p:sp>
          <p:nvSpPr>
            <p:cNvPr id="16621" name="Oval 296"/>
            <p:cNvSpPr>
              <a:spLocks noChangeArrowheads="1"/>
            </p:cNvSpPr>
            <p:nvPr/>
          </p:nvSpPr>
          <p:spPr bwMode="auto">
            <a:xfrm>
              <a:off x="5675314" y="905917"/>
              <a:ext cx="120650" cy="134937"/>
            </a:xfrm>
            <a:prstGeom prst="ellipse">
              <a:avLst/>
            </a:prstGeom>
            <a:solidFill>
              <a:srgbClr val="FF0000"/>
            </a:solidFill>
            <a:ln w="0">
              <a:solidFill>
                <a:srgbClr val="000000"/>
              </a:solidFill>
              <a:round/>
              <a:headEnd/>
              <a:tailEnd/>
            </a:ln>
          </p:spPr>
          <p:txBody>
            <a:bodyPr/>
            <a:lstStyle/>
            <a:p>
              <a:endParaRPr lang="es-SV"/>
            </a:p>
          </p:txBody>
        </p:sp>
      </p:grpSp>
      <p:cxnSp>
        <p:nvCxnSpPr>
          <p:cNvPr id="288" name="287 Conector recto"/>
          <p:cNvCxnSpPr>
            <a:stCxn id="16637" idx="1"/>
            <a:endCxn id="16637" idx="2"/>
          </p:cNvCxnSpPr>
          <p:nvPr/>
        </p:nvCxnSpPr>
        <p:spPr>
          <a:xfrm>
            <a:off x="858838" y="2420938"/>
            <a:ext cx="7223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1" name="290 Conector recto"/>
          <p:cNvCxnSpPr>
            <a:stCxn id="16637" idx="2"/>
            <a:endCxn id="16637" idx="3"/>
          </p:cNvCxnSpPr>
          <p:nvPr/>
        </p:nvCxnSpPr>
        <p:spPr>
          <a:xfrm flipV="1">
            <a:off x="1581150" y="2122488"/>
            <a:ext cx="330200" cy="298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298 Conector recto"/>
          <p:cNvCxnSpPr>
            <a:stCxn id="16561" idx="0"/>
          </p:cNvCxnSpPr>
          <p:nvPr/>
        </p:nvCxnSpPr>
        <p:spPr>
          <a:xfrm flipV="1">
            <a:off x="4229100" y="3284538"/>
            <a:ext cx="90488" cy="15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300 Conector recto"/>
          <p:cNvCxnSpPr>
            <a:endCxn id="16580" idx="23"/>
          </p:cNvCxnSpPr>
          <p:nvPr/>
        </p:nvCxnSpPr>
        <p:spPr>
          <a:xfrm>
            <a:off x="4306888" y="3271838"/>
            <a:ext cx="12700" cy="901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307 Conector recto"/>
          <p:cNvCxnSpPr>
            <a:stCxn id="16653" idx="1"/>
            <a:endCxn id="16653" idx="2"/>
          </p:cNvCxnSpPr>
          <p:nvPr/>
        </p:nvCxnSpPr>
        <p:spPr>
          <a:xfrm flipH="1">
            <a:off x="4219575" y="3284538"/>
            <a:ext cx="30163" cy="8524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310 Conector recto"/>
          <p:cNvCxnSpPr>
            <a:stCxn id="16637" idx="3"/>
            <a:endCxn id="16579" idx="0"/>
          </p:cNvCxnSpPr>
          <p:nvPr/>
        </p:nvCxnSpPr>
        <p:spPr>
          <a:xfrm flipV="1">
            <a:off x="1911350" y="2047875"/>
            <a:ext cx="0" cy="74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313 Conector recto"/>
          <p:cNvCxnSpPr>
            <a:stCxn id="16579" idx="0"/>
            <a:endCxn id="16578" idx="0"/>
          </p:cNvCxnSpPr>
          <p:nvPr/>
        </p:nvCxnSpPr>
        <p:spPr>
          <a:xfrm>
            <a:off x="1911350" y="2047875"/>
            <a:ext cx="50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315 Conector recto"/>
          <p:cNvCxnSpPr>
            <a:stCxn id="16578" idx="0"/>
          </p:cNvCxnSpPr>
          <p:nvPr/>
        </p:nvCxnSpPr>
        <p:spPr>
          <a:xfrm>
            <a:off x="1962150" y="2047875"/>
            <a:ext cx="15875"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880" name="70879 Conector recto"/>
          <p:cNvCxnSpPr>
            <a:stCxn id="16644" idx="2"/>
            <a:endCxn id="16643" idx="1"/>
          </p:cNvCxnSpPr>
          <p:nvPr/>
        </p:nvCxnSpPr>
        <p:spPr>
          <a:xfrm flipV="1">
            <a:off x="4821238" y="4184650"/>
            <a:ext cx="20637" cy="328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70882" name="70881 Conector recto"/>
          <p:cNvCxnSpPr>
            <a:stCxn id="16574" idx="0"/>
            <a:endCxn id="16574" idx="1"/>
          </p:cNvCxnSpPr>
          <p:nvPr/>
        </p:nvCxnSpPr>
        <p:spPr>
          <a:xfrm>
            <a:off x="4841875" y="4184650"/>
            <a:ext cx="603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884" name="70883 Conector recto"/>
          <p:cNvCxnSpPr>
            <a:endCxn id="16580" idx="27"/>
          </p:cNvCxnSpPr>
          <p:nvPr/>
        </p:nvCxnSpPr>
        <p:spPr>
          <a:xfrm>
            <a:off x="4902200" y="4184650"/>
            <a:ext cx="60325" cy="368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890" name="70889 Conector recto"/>
          <p:cNvCxnSpPr>
            <a:stCxn id="16648" idx="2"/>
            <a:endCxn id="16491" idx="0"/>
          </p:cNvCxnSpPr>
          <p:nvPr/>
        </p:nvCxnSpPr>
        <p:spPr>
          <a:xfrm flipV="1">
            <a:off x="6667500" y="5407025"/>
            <a:ext cx="30163" cy="182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0892" name="70891 Conector recto"/>
          <p:cNvCxnSpPr>
            <a:stCxn id="16491" idx="0"/>
            <a:endCxn id="16491" idx="1"/>
          </p:cNvCxnSpPr>
          <p:nvPr/>
        </p:nvCxnSpPr>
        <p:spPr>
          <a:xfrm>
            <a:off x="6697663" y="5407025"/>
            <a:ext cx="603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894" name="70893 Conector recto"/>
          <p:cNvCxnSpPr>
            <a:stCxn id="16491" idx="1"/>
            <a:endCxn id="16490" idx="1"/>
          </p:cNvCxnSpPr>
          <p:nvPr/>
        </p:nvCxnSpPr>
        <p:spPr>
          <a:xfrm>
            <a:off x="6757988" y="5407025"/>
            <a:ext cx="20637" cy="1857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438545"/>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p:cNvSpPr>
            <a:spLocks noChangeArrowheads="1"/>
          </p:cNvSpPr>
          <p:nvPr/>
        </p:nvSpPr>
        <p:spPr bwMode="auto">
          <a:xfrm>
            <a:off x="685800" y="304800"/>
            <a:ext cx="7772400" cy="11430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ctr"/>
            <a:r>
              <a:rPr lang="es-SV" sz="4000" b="1" dirty="0">
                <a:solidFill>
                  <a:srgbClr val="6699FF"/>
                </a:solidFill>
                <a:latin typeface="+mj-lt"/>
              </a:rPr>
              <a:t>Proyectos (Plan de Expansión)</a:t>
            </a:r>
          </a:p>
        </p:txBody>
      </p:sp>
      <p:pic>
        <p:nvPicPr>
          <p:cNvPr id="2050" name="Picture 2"/>
          <p:cNvPicPr>
            <a:picLocks noChangeAspect="1" noChangeArrowheads="1"/>
          </p:cNvPicPr>
          <p:nvPr/>
        </p:nvPicPr>
        <p:blipFill>
          <a:blip r:embed="rId2" cstate="print"/>
          <a:srcRect/>
          <a:stretch>
            <a:fillRect/>
          </a:stretch>
        </p:blipFill>
        <p:spPr bwMode="auto">
          <a:xfrm>
            <a:off x="528638" y="2041525"/>
            <a:ext cx="8086725" cy="27813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23527" y="-27384"/>
            <a:ext cx="8444235" cy="1143000"/>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p>
            <a:pPr algn="ctr"/>
            <a:r>
              <a:rPr lang="es-MX" sz="3600" b="1" dirty="0" smtClean="0">
                <a:solidFill>
                  <a:srgbClr val="6699FF"/>
                </a:solidFill>
                <a:latin typeface="+mj-lt"/>
              </a:rPr>
              <a:t>Actores del Sector Eléctrico de El Salvador</a:t>
            </a:r>
            <a:endParaRPr lang="es-ES" sz="3600" b="1" dirty="0">
              <a:solidFill>
                <a:srgbClr val="6699FF"/>
              </a:solidFill>
              <a:latin typeface="+mj-lt"/>
            </a:endParaRPr>
          </a:p>
        </p:txBody>
      </p:sp>
      <p:sp>
        <p:nvSpPr>
          <p:cNvPr id="4" name="Oval 5"/>
          <p:cNvSpPr>
            <a:spLocks noChangeArrowheads="1"/>
          </p:cNvSpPr>
          <p:nvPr/>
        </p:nvSpPr>
        <p:spPr bwMode="auto">
          <a:xfrm>
            <a:off x="428624" y="4379347"/>
            <a:ext cx="2000235" cy="1714500"/>
          </a:xfrm>
          <a:prstGeom prst="ellipse">
            <a:avLst/>
          </a:prstGeom>
          <a:solidFill>
            <a:schemeClr val="accent4">
              <a:lumMod val="60000"/>
              <a:lumOff val="40000"/>
            </a:schemeClr>
          </a:solidFill>
          <a:ln w="9525" algn="ctr">
            <a:noFill/>
            <a:round/>
            <a:headEnd/>
            <a:tailEnd/>
          </a:ln>
          <a:scene3d>
            <a:camera prst="orthographicFront"/>
            <a:lightRig rig="threePt" dir="t"/>
          </a:scene3d>
          <a:sp3d>
            <a:bevelT/>
          </a:sp3d>
        </p:spPr>
        <p:txBody>
          <a:bodyPr wrap="none" anchor="ctr"/>
          <a:lstStyle/>
          <a:p>
            <a:pPr algn="ctr">
              <a:defRPr/>
            </a:pPr>
            <a:r>
              <a:rPr lang="es-MX" sz="2000" b="1" dirty="0">
                <a:latin typeface="HelveticaNeue LT 45 Light"/>
              </a:rPr>
              <a:t>Generadores</a:t>
            </a:r>
          </a:p>
        </p:txBody>
      </p:sp>
      <p:sp>
        <p:nvSpPr>
          <p:cNvPr id="5" name="Oval 7"/>
          <p:cNvSpPr>
            <a:spLocks noChangeArrowheads="1"/>
          </p:cNvSpPr>
          <p:nvPr/>
        </p:nvSpPr>
        <p:spPr bwMode="auto">
          <a:xfrm>
            <a:off x="6072198" y="4307910"/>
            <a:ext cx="2214578" cy="1857394"/>
          </a:xfrm>
          <a:prstGeom prst="ellipse">
            <a:avLst/>
          </a:prstGeom>
          <a:solidFill>
            <a:schemeClr val="accent4">
              <a:lumMod val="60000"/>
              <a:lumOff val="40000"/>
            </a:schemeClr>
          </a:solidFill>
          <a:ln w="9525" algn="ctr">
            <a:noFill/>
            <a:round/>
            <a:headEnd/>
            <a:tailEnd/>
          </a:ln>
          <a:scene3d>
            <a:camera prst="orthographicFront"/>
            <a:lightRig rig="threePt" dir="t"/>
          </a:scene3d>
          <a:sp3d>
            <a:bevelT/>
          </a:sp3d>
        </p:spPr>
        <p:txBody>
          <a:bodyPr wrap="none" anchor="ctr"/>
          <a:lstStyle/>
          <a:p>
            <a:pPr algn="ctr">
              <a:defRPr/>
            </a:pPr>
            <a:r>
              <a:rPr lang="es-MX" sz="1600" b="1" dirty="0" smtClean="0">
                <a:latin typeface="HelveticaNeue LT 45 Light"/>
              </a:rPr>
              <a:t>Distribuidores</a:t>
            </a:r>
          </a:p>
          <a:p>
            <a:pPr algn="ctr">
              <a:defRPr/>
            </a:pPr>
            <a:endParaRPr lang="es-MX" sz="1600" b="1" dirty="0" smtClean="0">
              <a:latin typeface="HelveticaNeue LT 45 Light"/>
            </a:endParaRPr>
          </a:p>
          <a:p>
            <a:pPr algn="ctr">
              <a:defRPr/>
            </a:pPr>
            <a:r>
              <a:rPr lang="es-MX" sz="1600" b="1" dirty="0" smtClean="0">
                <a:latin typeface="HelveticaNeue LT 45 Light"/>
              </a:rPr>
              <a:t>Comercializadores</a:t>
            </a:r>
            <a:endParaRPr lang="es-MX" sz="1600" b="1" dirty="0">
              <a:latin typeface="HelveticaNeue LT 45 Light"/>
            </a:endParaRPr>
          </a:p>
          <a:p>
            <a:pPr algn="ctr">
              <a:defRPr/>
            </a:pPr>
            <a:endParaRPr lang="es-MX" sz="1600" b="1" dirty="0" smtClean="0">
              <a:latin typeface="HelveticaNeue LT 45 Light"/>
            </a:endParaRPr>
          </a:p>
          <a:p>
            <a:pPr algn="ctr">
              <a:defRPr/>
            </a:pPr>
            <a:r>
              <a:rPr lang="es-MX" sz="1600" b="1" dirty="0" smtClean="0">
                <a:latin typeface="HelveticaNeue LT 45 Light"/>
              </a:rPr>
              <a:t>Grandes usuarios</a:t>
            </a:r>
            <a:endParaRPr lang="es-MX" sz="1600" b="1" dirty="0">
              <a:latin typeface="HelveticaNeue LT 45 Light"/>
            </a:endParaRPr>
          </a:p>
        </p:txBody>
      </p:sp>
      <p:sp>
        <p:nvSpPr>
          <p:cNvPr id="6" name="AutoShape 8"/>
          <p:cNvSpPr>
            <a:spLocks noChangeArrowheads="1"/>
          </p:cNvSpPr>
          <p:nvPr/>
        </p:nvSpPr>
        <p:spPr bwMode="auto">
          <a:xfrm>
            <a:off x="2627323" y="4522230"/>
            <a:ext cx="3373437" cy="1584325"/>
          </a:xfrm>
          <a:prstGeom prst="rightArrow">
            <a:avLst>
              <a:gd name="adj1" fmla="val 63528"/>
              <a:gd name="adj2" fmla="val 49544"/>
            </a:avLst>
          </a:prstGeom>
          <a:solidFill>
            <a:schemeClr val="accent4">
              <a:lumMod val="60000"/>
              <a:lumOff val="40000"/>
            </a:schemeClr>
          </a:solidFill>
          <a:ln w="9525" algn="ctr">
            <a:noFill/>
            <a:miter lim="800000"/>
            <a:headEnd/>
            <a:tailEnd/>
          </a:ln>
          <a:scene3d>
            <a:camera prst="orthographicFront"/>
            <a:lightRig rig="threePt" dir="t"/>
          </a:scene3d>
          <a:sp3d>
            <a:bevelT/>
          </a:sp3d>
        </p:spPr>
        <p:txBody>
          <a:bodyPr wrap="none" anchor="ctr"/>
          <a:lstStyle/>
          <a:p>
            <a:pPr algn="ctr">
              <a:defRPr/>
            </a:pPr>
            <a:r>
              <a:rPr lang="es-MX" sz="2800" b="1" dirty="0" smtClean="0">
                <a:latin typeface="HelveticaNeue LT 45 Light"/>
              </a:rPr>
              <a:t>ETESAL</a:t>
            </a:r>
          </a:p>
          <a:p>
            <a:pPr algn="ctr">
              <a:defRPr/>
            </a:pPr>
            <a:r>
              <a:rPr lang="es-MX" sz="1400" b="1" dirty="0" smtClean="0">
                <a:latin typeface="HelveticaNeue LT 45 Light"/>
              </a:rPr>
              <a:t>Transmisión </a:t>
            </a:r>
            <a:r>
              <a:rPr lang="es-MX" sz="1400" b="1" dirty="0">
                <a:latin typeface="HelveticaNeue LT 45 Light"/>
              </a:rPr>
              <a:t>de energía</a:t>
            </a:r>
          </a:p>
          <a:p>
            <a:pPr algn="ctr">
              <a:defRPr/>
            </a:pPr>
            <a:endParaRPr lang="es-ES" sz="1800" b="1" i="1" dirty="0">
              <a:latin typeface="HelveticaNeue LT 45 Light"/>
            </a:endParaRPr>
          </a:p>
        </p:txBody>
      </p:sp>
      <p:sp>
        <p:nvSpPr>
          <p:cNvPr id="7" name="AutoShape 10"/>
          <p:cNvSpPr>
            <a:spLocks noChangeArrowheads="1"/>
          </p:cNvSpPr>
          <p:nvPr/>
        </p:nvSpPr>
        <p:spPr bwMode="auto">
          <a:xfrm rot="2293303">
            <a:off x="5509002" y="3919740"/>
            <a:ext cx="935038" cy="350838"/>
          </a:xfrm>
          <a:prstGeom prst="rightArrow">
            <a:avLst>
              <a:gd name="adj1" fmla="val 37731"/>
              <a:gd name="adj2" fmla="val 62557"/>
            </a:avLst>
          </a:prstGeom>
          <a:solidFill>
            <a:schemeClr val="bg1">
              <a:lumMod val="65000"/>
            </a:schemeClr>
          </a:solidFill>
          <a:ln w="9525" algn="ctr">
            <a:solidFill>
              <a:schemeClr val="tx1"/>
            </a:solidFill>
            <a:miter lim="800000"/>
            <a:headEnd/>
            <a:tailEnd/>
          </a:ln>
          <a:scene3d>
            <a:camera prst="orthographicFront"/>
            <a:lightRig rig="threePt" dir="t"/>
          </a:scene3d>
          <a:sp3d>
            <a:bevelT/>
          </a:sp3d>
        </p:spPr>
        <p:txBody>
          <a:bodyPr rot="10800000" vert="eaVert" wrap="none" anchor="ctr"/>
          <a:lstStyle/>
          <a:p>
            <a:pPr algn="ctr"/>
            <a:endParaRPr lang="es-SV" sz="3400" b="1">
              <a:latin typeface="HelveticaNeue LT 45 Light" pitchFamily="34" charset="0"/>
            </a:endParaRPr>
          </a:p>
        </p:txBody>
      </p:sp>
      <p:sp>
        <p:nvSpPr>
          <p:cNvPr id="8" name="AutoShape 18"/>
          <p:cNvSpPr>
            <a:spLocks noChangeArrowheads="1"/>
          </p:cNvSpPr>
          <p:nvPr/>
        </p:nvSpPr>
        <p:spPr bwMode="auto">
          <a:xfrm>
            <a:off x="2643188" y="2379097"/>
            <a:ext cx="3071820" cy="1285875"/>
          </a:xfrm>
          <a:prstGeom prst="roundRect">
            <a:avLst>
              <a:gd name="adj" fmla="val 16667"/>
            </a:avLst>
          </a:prstGeom>
          <a:solidFill>
            <a:schemeClr val="accent3">
              <a:lumMod val="75000"/>
            </a:schemeClr>
          </a:solidFill>
          <a:ln w="9525" algn="ctr">
            <a:noFill/>
            <a:round/>
            <a:headEnd/>
            <a:tailEnd/>
          </a:ln>
          <a:scene3d>
            <a:camera prst="orthographicFront"/>
            <a:lightRig rig="threePt" dir="t"/>
          </a:scene3d>
          <a:sp3d>
            <a:bevelT/>
          </a:sp3d>
        </p:spPr>
        <p:txBody>
          <a:bodyPr anchor="ctr">
            <a:normAutofit lnSpcReduction="10000"/>
          </a:bodyPr>
          <a:lstStyle/>
          <a:p>
            <a:pPr algn="ctr">
              <a:lnSpc>
                <a:spcPct val="110000"/>
              </a:lnSpc>
              <a:defRPr/>
            </a:pPr>
            <a:r>
              <a:rPr lang="es-MX" b="1" i="1" dirty="0">
                <a:latin typeface="HelveticaNeue LT 45 Light"/>
              </a:rPr>
              <a:t>UT </a:t>
            </a:r>
          </a:p>
          <a:p>
            <a:pPr algn="ctr">
              <a:lnSpc>
                <a:spcPct val="110000"/>
              </a:lnSpc>
              <a:defRPr/>
            </a:pPr>
            <a:r>
              <a:rPr lang="es-MX" sz="1600" b="1" dirty="0">
                <a:latin typeface="HelveticaNeue LT 45 Light"/>
              </a:rPr>
              <a:t>Operador del Sistema de Transmisión y del Mercado Mayorista de Energía </a:t>
            </a:r>
            <a:r>
              <a:rPr lang="es-MX" sz="1600" b="1" dirty="0" smtClean="0">
                <a:latin typeface="HelveticaNeue LT 45 Light"/>
              </a:rPr>
              <a:t>Eléctrica</a:t>
            </a:r>
            <a:endParaRPr lang="es-ES" sz="1600" b="1" dirty="0">
              <a:latin typeface="HelveticaNeue LT 45 Light"/>
            </a:endParaRPr>
          </a:p>
        </p:txBody>
      </p:sp>
      <p:sp>
        <p:nvSpPr>
          <p:cNvPr id="9" name="AutoShape 19"/>
          <p:cNvSpPr>
            <a:spLocks noChangeArrowheads="1"/>
          </p:cNvSpPr>
          <p:nvPr/>
        </p:nvSpPr>
        <p:spPr bwMode="auto">
          <a:xfrm rot="8450894">
            <a:off x="2006019" y="3920769"/>
            <a:ext cx="935038" cy="350837"/>
          </a:xfrm>
          <a:prstGeom prst="rightArrow">
            <a:avLst>
              <a:gd name="adj1" fmla="val 37731"/>
              <a:gd name="adj2" fmla="val 62557"/>
            </a:avLst>
          </a:prstGeom>
          <a:solidFill>
            <a:schemeClr val="bg1">
              <a:lumMod val="65000"/>
            </a:schemeClr>
          </a:solidFill>
          <a:ln w="9525" algn="ctr">
            <a:solidFill>
              <a:schemeClr val="tx1"/>
            </a:solidFill>
            <a:miter lim="800000"/>
            <a:headEnd/>
            <a:tailEnd/>
          </a:ln>
          <a:scene3d>
            <a:camera prst="orthographicFront"/>
            <a:lightRig rig="threePt" dir="t"/>
          </a:scene3d>
          <a:sp3d>
            <a:bevelT/>
          </a:sp3d>
        </p:spPr>
        <p:txBody>
          <a:bodyPr rot="10800000" vert="eaVert" wrap="none" anchor="ctr"/>
          <a:lstStyle/>
          <a:p>
            <a:pPr algn="ctr"/>
            <a:endParaRPr lang="es-SV" sz="3400" b="1">
              <a:latin typeface="HelveticaNeue LT 45 Light" pitchFamily="34" charset="0"/>
            </a:endParaRPr>
          </a:p>
        </p:txBody>
      </p:sp>
      <p:sp>
        <p:nvSpPr>
          <p:cNvPr id="10" name="AutoShape 19"/>
          <p:cNvSpPr>
            <a:spLocks noChangeArrowheads="1"/>
          </p:cNvSpPr>
          <p:nvPr/>
        </p:nvSpPr>
        <p:spPr bwMode="auto">
          <a:xfrm rot="5400000">
            <a:off x="3779833" y="4022168"/>
            <a:ext cx="935038" cy="350837"/>
          </a:xfrm>
          <a:prstGeom prst="rightArrow">
            <a:avLst>
              <a:gd name="adj1" fmla="val 37731"/>
              <a:gd name="adj2" fmla="val 62557"/>
            </a:avLst>
          </a:prstGeom>
          <a:solidFill>
            <a:schemeClr val="bg1">
              <a:lumMod val="65000"/>
            </a:schemeClr>
          </a:solidFill>
          <a:ln w="9525" algn="ctr">
            <a:solidFill>
              <a:schemeClr val="tx1"/>
            </a:solidFill>
            <a:miter lim="800000"/>
            <a:headEnd/>
            <a:tailEnd/>
          </a:ln>
          <a:scene3d>
            <a:camera prst="orthographicFront"/>
            <a:lightRig rig="threePt" dir="t"/>
          </a:scene3d>
          <a:sp3d>
            <a:bevelT/>
          </a:sp3d>
        </p:spPr>
        <p:txBody>
          <a:bodyPr rot="10800000" vert="eaVert" wrap="none" anchor="ctr"/>
          <a:lstStyle/>
          <a:p>
            <a:pPr algn="ctr"/>
            <a:endParaRPr lang="es-SV" sz="3400" b="1">
              <a:latin typeface="HelveticaNeue LT 45 Light" pitchFamily="34" charset="0"/>
            </a:endParaRPr>
          </a:p>
        </p:txBody>
      </p:sp>
      <p:sp>
        <p:nvSpPr>
          <p:cNvPr id="11" name="AutoShape 18"/>
          <p:cNvSpPr>
            <a:spLocks noChangeArrowheads="1"/>
          </p:cNvSpPr>
          <p:nvPr/>
        </p:nvSpPr>
        <p:spPr bwMode="auto">
          <a:xfrm>
            <a:off x="4143372" y="1164644"/>
            <a:ext cx="4071966" cy="1071570"/>
          </a:xfrm>
          <a:prstGeom prst="roundRect">
            <a:avLst>
              <a:gd name="adj" fmla="val 16667"/>
            </a:avLst>
          </a:prstGeom>
          <a:solidFill>
            <a:schemeClr val="accent1">
              <a:lumMod val="60000"/>
              <a:lumOff val="40000"/>
            </a:schemeClr>
          </a:solidFill>
          <a:ln w="9525" algn="ctr">
            <a:noFill/>
            <a:round/>
            <a:headEnd/>
            <a:tailEnd/>
          </a:ln>
          <a:scene3d>
            <a:camera prst="orthographicFront"/>
            <a:lightRig rig="threePt" dir="t"/>
          </a:scene3d>
          <a:sp3d>
            <a:bevelT/>
          </a:sp3d>
        </p:spPr>
        <p:txBody>
          <a:bodyPr anchor="ctr">
            <a:normAutofit fontScale="25000" lnSpcReduction="20000"/>
          </a:bodyPr>
          <a:lstStyle/>
          <a:p>
            <a:pPr algn="ctr" eaLnBrk="0" hangingPunct="0">
              <a:lnSpc>
                <a:spcPct val="120000"/>
              </a:lnSpc>
            </a:pPr>
            <a:r>
              <a:rPr lang="es-SV" sz="11200" b="1" dirty="0" smtClean="0">
                <a:latin typeface="HelveticaNeue LT 45 Light" pitchFamily="34" charset="0"/>
              </a:rPr>
              <a:t>SIGET</a:t>
            </a:r>
          </a:p>
          <a:p>
            <a:pPr algn="ctr" eaLnBrk="0" hangingPunct="0">
              <a:lnSpc>
                <a:spcPct val="120000"/>
              </a:lnSpc>
            </a:pPr>
            <a:r>
              <a:rPr lang="es-ES_tradnl" sz="5600" b="1" dirty="0" smtClean="0">
                <a:latin typeface="Arial" charset="0"/>
                <a:cs typeface="Arial" charset="0"/>
              </a:rPr>
              <a:t>Ente Regulador que vigila el cumplimiento de la Ley General de Electricidad</a:t>
            </a:r>
            <a:endParaRPr lang="es-ES_tradnl" sz="5600" b="1" dirty="0">
              <a:latin typeface="Arial" charset="0"/>
              <a:cs typeface="Arial" charset="0"/>
            </a:endParaRPr>
          </a:p>
        </p:txBody>
      </p:sp>
      <p:sp>
        <p:nvSpPr>
          <p:cNvPr id="12" name="AutoShape 18"/>
          <p:cNvSpPr>
            <a:spLocks noChangeArrowheads="1"/>
          </p:cNvSpPr>
          <p:nvPr/>
        </p:nvSpPr>
        <p:spPr bwMode="auto">
          <a:xfrm>
            <a:off x="428596" y="1164644"/>
            <a:ext cx="3429024" cy="1071570"/>
          </a:xfrm>
          <a:prstGeom prst="roundRect">
            <a:avLst>
              <a:gd name="adj" fmla="val 16667"/>
            </a:avLst>
          </a:prstGeom>
          <a:solidFill>
            <a:schemeClr val="accent1">
              <a:lumMod val="60000"/>
              <a:lumOff val="40000"/>
            </a:schemeClr>
          </a:solidFill>
          <a:ln w="9525" algn="ctr">
            <a:noFill/>
            <a:round/>
            <a:headEnd/>
            <a:tailEnd/>
          </a:ln>
          <a:scene3d>
            <a:camera prst="orthographicFront"/>
            <a:lightRig rig="threePt" dir="t"/>
          </a:scene3d>
          <a:sp3d>
            <a:bevelT/>
          </a:sp3d>
        </p:spPr>
        <p:txBody>
          <a:bodyPr anchor="ctr">
            <a:normAutofit fontScale="62500" lnSpcReduction="20000"/>
          </a:bodyPr>
          <a:lstStyle/>
          <a:p>
            <a:pPr algn="ctr">
              <a:spcBef>
                <a:spcPct val="50000"/>
              </a:spcBef>
            </a:pPr>
            <a:r>
              <a:rPr kumimoji="1" lang="es-SV" sz="2800" b="1" dirty="0" smtClean="0">
                <a:latin typeface="HelveticaNeue LT 45 Light" pitchFamily="34" charset="0"/>
              </a:rPr>
              <a:t>MINEC Y CNE</a:t>
            </a:r>
          </a:p>
          <a:p>
            <a:pPr algn="ctr">
              <a:spcBef>
                <a:spcPct val="50000"/>
              </a:spcBef>
            </a:pPr>
            <a:r>
              <a:rPr kumimoji="1" lang="es-ES_tradnl" sz="2800" b="1" dirty="0" smtClean="0">
                <a:latin typeface="HelveticaNeue LT 45 Light" pitchFamily="34" charset="0"/>
              </a:rPr>
              <a:t>Dicta la Política Energética Nacional</a:t>
            </a:r>
            <a:endParaRPr kumimoji="1" lang="es-ES" sz="2800" b="1" dirty="0">
              <a:latin typeface="HelveticaNeue LT 45 Light" pitchFamily="34" charset="0"/>
            </a:endParaRPr>
          </a:p>
        </p:txBody>
      </p:sp>
    </p:spTree>
    <p:extLst>
      <p:ext uri="{BB962C8B-B14F-4D97-AF65-F5344CB8AC3E}">
        <p14:creationId xmlns:p14="http://schemas.microsoft.com/office/powerpoint/2010/main" val="216263825"/>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1" name="Rectangle 2"/>
          <p:cNvSpPr>
            <a:spLocks noChangeArrowheads="1"/>
          </p:cNvSpPr>
          <p:nvPr/>
        </p:nvSpPr>
        <p:spPr bwMode="auto">
          <a:xfrm>
            <a:off x="251520" y="-99392"/>
            <a:ext cx="8712968" cy="720080"/>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p>
            <a:pPr algn="ctr"/>
            <a:r>
              <a:rPr lang="es-MX" sz="3600" b="1" dirty="0" smtClean="0">
                <a:solidFill>
                  <a:srgbClr val="6699FF"/>
                </a:solidFill>
                <a:latin typeface="+mj-lt"/>
              </a:rPr>
              <a:t>Participantes del Mercado</a:t>
            </a:r>
            <a:endParaRPr lang="es-ES" sz="3600" b="1" dirty="0">
              <a:solidFill>
                <a:srgbClr val="6699FF"/>
              </a:solidFill>
              <a:latin typeface="+mj-lt"/>
            </a:endParaRPr>
          </a:p>
        </p:txBody>
      </p:sp>
      <p:grpSp>
        <p:nvGrpSpPr>
          <p:cNvPr id="44" name="43 Grupo"/>
          <p:cNvGrpSpPr/>
          <p:nvPr/>
        </p:nvGrpSpPr>
        <p:grpSpPr>
          <a:xfrm>
            <a:off x="2643166" y="2492897"/>
            <a:ext cx="3368994" cy="338137"/>
            <a:chOff x="2643166" y="2636914"/>
            <a:chExt cx="3368994" cy="338137"/>
          </a:xfrm>
        </p:grpSpPr>
        <p:sp>
          <p:nvSpPr>
            <p:cNvPr id="9" name="Text Box 35"/>
            <p:cNvSpPr txBox="1">
              <a:spLocks noChangeArrowheads="1"/>
            </p:cNvSpPr>
            <p:nvPr/>
          </p:nvSpPr>
          <p:spPr bwMode="auto">
            <a:xfrm>
              <a:off x="2643166" y="2636915"/>
              <a:ext cx="1439848" cy="338136"/>
            </a:xfrm>
            <a:prstGeom prst="rect">
              <a:avLst/>
            </a:prstGeom>
            <a:noFill/>
            <a:ln w="9525" algn="ctr">
              <a:noFill/>
              <a:miter lim="800000"/>
              <a:headEnd/>
              <a:tailEnd/>
            </a:ln>
          </p:spPr>
          <p:txBody>
            <a:bodyPr>
              <a:spAutoFit/>
            </a:bodyPr>
            <a:lstStyle/>
            <a:p>
              <a:pPr eaLnBrk="0" hangingPunct="0">
                <a:spcBef>
                  <a:spcPct val="50000"/>
                </a:spcBef>
              </a:pPr>
              <a:r>
                <a:rPr lang="es-ES_tradnl" sz="1600" b="1" dirty="0" smtClean="0">
                  <a:solidFill>
                    <a:schemeClr val="accent1">
                      <a:lumMod val="75000"/>
                    </a:schemeClr>
                  </a:solidFill>
                  <a:latin typeface="HelveticaNeue LT 45 Light"/>
                  <a:cs typeface="Arial" charset="0"/>
                </a:rPr>
                <a:t>Virtuales:</a:t>
              </a:r>
              <a:endParaRPr lang="es-ES_tradnl" sz="1600" b="1" dirty="0">
                <a:solidFill>
                  <a:schemeClr val="accent1">
                    <a:lumMod val="75000"/>
                  </a:schemeClr>
                </a:solidFill>
                <a:latin typeface="HelveticaNeue LT 45 Light"/>
                <a:cs typeface="Arial" charset="0"/>
              </a:endParaRPr>
            </a:p>
          </p:txBody>
        </p:sp>
        <p:sp>
          <p:nvSpPr>
            <p:cNvPr id="13" name="Text Box 36"/>
            <p:cNvSpPr txBox="1">
              <a:spLocks noChangeArrowheads="1"/>
            </p:cNvSpPr>
            <p:nvPr/>
          </p:nvSpPr>
          <p:spPr bwMode="auto">
            <a:xfrm>
              <a:off x="3878582" y="2636914"/>
              <a:ext cx="2133578" cy="338136"/>
            </a:xfrm>
            <a:prstGeom prst="rect">
              <a:avLst/>
            </a:prstGeom>
            <a:noFill/>
            <a:ln w="9525" algn="ctr">
              <a:noFill/>
              <a:miter lim="800000"/>
              <a:headEnd/>
              <a:tailEnd/>
            </a:ln>
          </p:spPr>
          <p:txBody>
            <a:bodyPr>
              <a:spAutoFit/>
            </a:bodyPr>
            <a:lstStyle/>
            <a:p>
              <a:pPr eaLnBrk="0" hangingPunct="0">
                <a:spcBef>
                  <a:spcPct val="50000"/>
                </a:spcBef>
              </a:pPr>
              <a:r>
                <a:rPr lang="es-ES_tradnl" sz="1600" b="1" dirty="0">
                  <a:solidFill>
                    <a:schemeClr val="accent1">
                      <a:lumMod val="75000"/>
                    </a:schemeClr>
                  </a:solidFill>
                  <a:latin typeface="HelveticaNeue LT 45 Light"/>
                  <a:cs typeface="Arial" charset="0"/>
                </a:rPr>
                <a:t>Importaciones (</a:t>
              </a:r>
              <a:r>
                <a:rPr lang="es-ES_tradnl" sz="1600" b="1" dirty="0" err="1">
                  <a:solidFill>
                    <a:schemeClr val="accent1">
                      <a:lumMod val="75000"/>
                    </a:schemeClr>
                  </a:solidFill>
                  <a:latin typeface="HelveticaNeue LT 45 Light"/>
                  <a:cs typeface="Arial" charset="0"/>
                </a:rPr>
                <a:t>MER</a:t>
              </a:r>
              <a:r>
                <a:rPr lang="es-ES_tradnl" sz="1600" b="1" dirty="0">
                  <a:solidFill>
                    <a:schemeClr val="accent1">
                      <a:lumMod val="75000"/>
                    </a:schemeClr>
                  </a:solidFill>
                  <a:latin typeface="HelveticaNeue LT 45 Light"/>
                  <a:cs typeface="Arial" charset="0"/>
                </a:rPr>
                <a:t>)</a:t>
              </a:r>
            </a:p>
          </p:txBody>
        </p:sp>
      </p:grpSp>
      <p:grpSp>
        <p:nvGrpSpPr>
          <p:cNvPr id="38" name="37 Grupo"/>
          <p:cNvGrpSpPr/>
          <p:nvPr/>
        </p:nvGrpSpPr>
        <p:grpSpPr>
          <a:xfrm>
            <a:off x="362764" y="2987431"/>
            <a:ext cx="8096996" cy="585585"/>
            <a:chOff x="344968" y="2915423"/>
            <a:chExt cx="8114792" cy="585585"/>
          </a:xfrm>
        </p:grpSpPr>
        <p:sp>
          <p:nvSpPr>
            <p:cNvPr id="37" name="Text Box 12"/>
            <p:cNvSpPr txBox="1">
              <a:spLocks noChangeArrowheads="1"/>
            </p:cNvSpPr>
            <p:nvPr/>
          </p:nvSpPr>
          <p:spPr bwMode="auto">
            <a:xfrm>
              <a:off x="344968" y="2984479"/>
              <a:ext cx="1978025" cy="338138"/>
            </a:xfrm>
            <a:prstGeom prst="rect">
              <a:avLst/>
            </a:prstGeom>
            <a:noFill/>
            <a:ln w="9525" algn="ctr">
              <a:noFill/>
              <a:miter lim="800000"/>
              <a:headEnd/>
              <a:tailEnd/>
            </a:ln>
          </p:spPr>
          <p:txBody>
            <a:bodyPr>
              <a:spAutoFit/>
            </a:bodyPr>
            <a:lstStyle/>
            <a:p>
              <a:pPr eaLnBrk="0" hangingPunct="0">
                <a:spcBef>
                  <a:spcPct val="50000"/>
                </a:spcBef>
              </a:pPr>
              <a:r>
                <a:rPr lang="es-ES_tradnl" sz="1600" b="1" i="1" u="sng" dirty="0" smtClean="0">
                  <a:solidFill>
                    <a:schemeClr val="accent1">
                      <a:lumMod val="75000"/>
                    </a:schemeClr>
                  </a:solidFill>
                  <a:latin typeface="HelveticaNeue LT 45 Light"/>
                  <a:cs typeface="Arial" charset="0"/>
                </a:rPr>
                <a:t>Transmisor</a:t>
              </a:r>
              <a:r>
                <a:rPr lang="es-ES_tradnl" sz="1600" b="1" dirty="0" smtClean="0">
                  <a:solidFill>
                    <a:schemeClr val="accent1">
                      <a:lumMod val="75000"/>
                    </a:schemeClr>
                  </a:solidFill>
                  <a:latin typeface="HelveticaNeue LT 45 Light"/>
                  <a:cs typeface="Arial" charset="0"/>
                </a:rPr>
                <a:t>:</a:t>
              </a:r>
              <a:endParaRPr lang="es-ES_tradnl" sz="1600" b="1" dirty="0">
                <a:solidFill>
                  <a:schemeClr val="accent1">
                    <a:lumMod val="75000"/>
                  </a:schemeClr>
                </a:solidFill>
                <a:latin typeface="HelveticaNeue LT 45 Light"/>
                <a:cs typeface="Arial" charset="0"/>
              </a:endParaRPr>
            </a:p>
          </p:txBody>
        </p:sp>
        <p:pic>
          <p:nvPicPr>
            <p:cNvPr id="3088" name="Picture 16" descr="http://www.costos.ut.com.sv/image/image_gallery?img_id=10987&amp;t=12023179910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622" y="2988791"/>
              <a:ext cx="1181100"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redondeado"/>
            <p:cNvSpPr/>
            <p:nvPr/>
          </p:nvSpPr>
          <p:spPr>
            <a:xfrm>
              <a:off x="344968" y="2915423"/>
              <a:ext cx="8114792" cy="5855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grpSp>
        <p:nvGrpSpPr>
          <p:cNvPr id="42" name="41 Grupo"/>
          <p:cNvGrpSpPr/>
          <p:nvPr/>
        </p:nvGrpSpPr>
        <p:grpSpPr>
          <a:xfrm>
            <a:off x="2643195" y="980727"/>
            <a:ext cx="3080933" cy="338552"/>
            <a:chOff x="2643195" y="1124744"/>
            <a:chExt cx="3080933" cy="338552"/>
          </a:xfrm>
        </p:grpSpPr>
        <p:sp>
          <p:nvSpPr>
            <p:cNvPr id="7" name="Text Box 27"/>
            <p:cNvSpPr txBox="1">
              <a:spLocks noChangeArrowheads="1"/>
            </p:cNvSpPr>
            <p:nvPr/>
          </p:nvSpPr>
          <p:spPr bwMode="auto">
            <a:xfrm>
              <a:off x="2643195" y="1124744"/>
              <a:ext cx="2151041" cy="338552"/>
            </a:xfrm>
            <a:prstGeom prst="rect">
              <a:avLst/>
            </a:prstGeom>
            <a:noFill/>
            <a:ln w="9525" algn="ctr">
              <a:noFill/>
              <a:miter lim="800000"/>
              <a:headEnd/>
              <a:tailEnd/>
            </a:ln>
          </p:spPr>
          <p:txBody>
            <a:bodyPr>
              <a:spAutoFit/>
            </a:bodyPr>
            <a:lstStyle/>
            <a:p>
              <a:pPr eaLnBrk="0" hangingPunct="0">
                <a:spcBef>
                  <a:spcPct val="50000"/>
                </a:spcBef>
              </a:pPr>
              <a:r>
                <a:rPr lang="es-ES_tradnl" sz="1600" b="1" dirty="0" smtClean="0">
                  <a:solidFill>
                    <a:schemeClr val="accent1">
                      <a:lumMod val="75000"/>
                    </a:schemeClr>
                  </a:solidFill>
                  <a:latin typeface="HelveticaNeue LT 45 Light"/>
                  <a:cs typeface="Arial" charset="0"/>
                </a:rPr>
                <a:t>Hidroeléctrica:</a:t>
              </a:r>
              <a:endParaRPr lang="es-ES_tradnl" sz="1600" b="1" dirty="0">
                <a:solidFill>
                  <a:schemeClr val="accent1">
                    <a:lumMod val="75000"/>
                  </a:schemeClr>
                </a:solidFill>
                <a:latin typeface="HelveticaNeue LT 45 Light"/>
                <a:cs typeface="Arial" charset="0"/>
              </a:endParaRPr>
            </a:p>
          </p:txBody>
        </p:sp>
        <p:pic>
          <p:nvPicPr>
            <p:cNvPr id="3090" name="Picture 18" descr="http://www.costos.ut.com.sv/image/image_gallery?img_id=10947&amp;t=12023116485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4478" y="1196752"/>
              <a:ext cx="1009650" cy="200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39 Grupo"/>
          <p:cNvGrpSpPr/>
          <p:nvPr/>
        </p:nvGrpSpPr>
        <p:grpSpPr>
          <a:xfrm>
            <a:off x="2643195" y="620688"/>
            <a:ext cx="2958646" cy="360039"/>
            <a:chOff x="2643195" y="764705"/>
            <a:chExt cx="2958646" cy="360039"/>
          </a:xfrm>
        </p:grpSpPr>
        <p:sp>
          <p:nvSpPr>
            <p:cNvPr id="6" name="Text Box 9"/>
            <p:cNvSpPr txBox="1">
              <a:spLocks noChangeArrowheads="1"/>
            </p:cNvSpPr>
            <p:nvPr/>
          </p:nvSpPr>
          <p:spPr bwMode="auto">
            <a:xfrm>
              <a:off x="2643195" y="764705"/>
              <a:ext cx="1584309" cy="338552"/>
            </a:xfrm>
            <a:prstGeom prst="rect">
              <a:avLst/>
            </a:prstGeom>
            <a:noFill/>
            <a:ln w="9525" algn="ctr">
              <a:noFill/>
              <a:miter lim="800000"/>
              <a:headEnd/>
              <a:tailEnd/>
            </a:ln>
          </p:spPr>
          <p:txBody>
            <a:bodyPr>
              <a:spAutoFit/>
            </a:bodyPr>
            <a:lstStyle/>
            <a:p>
              <a:pPr eaLnBrk="0" hangingPunct="0">
                <a:spcBef>
                  <a:spcPct val="50000"/>
                </a:spcBef>
              </a:pPr>
              <a:r>
                <a:rPr lang="es-ES_tradnl" sz="1600" b="1" dirty="0" smtClean="0">
                  <a:solidFill>
                    <a:schemeClr val="accent1">
                      <a:lumMod val="75000"/>
                    </a:schemeClr>
                  </a:solidFill>
                  <a:latin typeface="HelveticaNeue LT 45 Light"/>
                  <a:cs typeface="Arial" charset="0"/>
                </a:rPr>
                <a:t>Geotermia:</a:t>
              </a:r>
              <a:endParaRPr lang="es-ES_tradnl" sz="1600" b="1" dirty="0">
                <a:solidFill>
                  <a:schemeClr val="accent1">
                    <a:lumMod val="75000"/>
                  </a:schemeClr>
                </a:solidFill>
                <a:latin typeface="HelveticaNeue LT 45 Light"/>
                <a:cs typeface="Arial" charset="0"/>
              </a:endParaRPr>
            </a:p>
          </p:txBody>
        </p:sp>
        <p:pic>
          <p:nvPicPr>
            <p:cNvPr id="3092" name="Picture 20" descr="http://www.costos.ut.com.sv/image/image_gallery?img_id=11007&amp;t=12023116486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838994"/>
              <a:ext cx="885825" cy="285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38 Grupo"/>
          <p:cNvGrpSpPr/>
          <p:nvPr/>
        </p:nvGrpSpPr>
        <p:grpSpPr>
          <a:xfrm>
            <a:off x="362764" y="3645024"/>
            <a:ext cx="8075556" cy="792087"/>
            <a:chOff x="323528" y="3789040"/>
            <a:chExt cx="8114792" cy="792087"/>
          </a:xfrm>
        </p:grpSpPr>
        <p:sp>
          <p:nvSpPr>
            <p:cNvPr id="29" name="Text Box 20"/>
            <p:cNvSpPr txBox="1">
              <a:spLocks noChangeArrowheads="1"/>
            </p:cNvSpPr>
            <p:nvPr/>
          </p:nvSpPr>
          <p:spPr bwMode="auto">
            <a:xfrm>
              <a:off x="362764" y="3959931"/>
              <a:ext cx="1977997" cy="338260"/>
            </a:xfrm>
            <a:prstGeom prst="rect">
              <a:avLst/>
            </a:prstGeom>
            <a:noFill/>
            <a:ln w="9525" algn="ctr">
              <a:noFill/>
              <a:miter lim="800000"/>
              <a:headEnd/>
              <a:tailEnd/>
            </a:ln>
          </p:spPr>
          <p:txBody>
            <a:bodyPr>
              <a:spAutoFit/>
            </a:bodyPr>
            <a:lstStyle>
              <a:defPPr>
                <a:defRPr lang="es-SV"/>
              </a:defPPr>
              <a:lvl1pPr eaLnBrk="0" hangingPunct="0">
                <a:spcBef>
                  <a:spcPct val="50000"/>
                </a:spcBef>
                <a:defRPr sz="1600" b="1">
                  <a:solidFill>
                    <a:schemeClr val="accent1">
                      <a:lumMod val="75000"/>
                    </a:schemeClr>
                  </a:solidFill>
                  <a:latin typeface="HelveticaNeue LT 45 Light"/>
                  <a:cs typeface="Arial" charset="0"/>
                </a:defRPr>
              </a:lvl1pPr>
            </a:lstStyle>
            <a:p>
              <a:r>
                <a:rPr lang="es-ES_tradnl" i="1" u="sng" dirty="0" smtClean="0"/>
                <a:t>Distribuidores</a:t>
              </a:r>
              <a:r>
                <a:rPr lang="es-ES_tradnl" dirty="0" smtClean="0"/>
                <a:t>:</a:t>
              </a:r>
              <a:endParaRPr lang="es-ES_tradnl" dirty="0"/>
            </a:p>
          </p:txBody>
        </p:sp>
        <p:grpSp>
          <p:nvGrpSpPr>
            <p:cNvPr id="2" name="1 Grupo"/>
            <p:cNvGrpSpPr/>
            <p:nvPr/>
          </p:nvGrpSpPr>
          <p:grpSpPr>
            <a:xfrm>
              <a:off x="2587625" y="3875775"/>
              <a:ext cx="5680699" cy="633345"/>
              <a:chOff x="2587625" y="3580221"/>
              <a:chExt cx="5680699" cy="633345"/>
            </a:xfrm>
          </p:grpSpPr>
          <p:pic>
            <p:nvPicPr>
              <p:cNvPr id="3074" name="Picture 2" descr="http://www.costos.ut.com.sv/image/image_gallery?img_id=10939&amp;t=12023116485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7625" y="3684949"/>
                <a:ext cx="647700" cy="342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ostos.ut.com.sv/image/image_gallery?img_id=10967&amp;t=12023116485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9149" y="3665946"/>
                <a:ext cx="7429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ostos.ut.com.sv/image/image_gallery?img_id=10959&amp;t=120231164854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2729" y="3580221"/>
                <a:ext cx="590550" cy="5429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ostos.ut.com.sv/image/image_gallery?img_id=10995&amp;t=120231164858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71220" y="3694520"/>
                <a:ext cx="666751" cy="42862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ostos.ut.com.sv/image/image_gallery?img_id=10971&amp;t=12023116485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53074" y="3680232"/>
                <a:ext cx="665132" cy="4886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costos.ut.com.sv/image/image_gallery?img_id=10935&amp;t=120231164849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56331" y="3645027"/>
                <a:ext cx="4762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costos.ut.com.sv/image/image_gallery?img_id=10979&amp;t=120231164856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9124" y="3584915"/>
                <a:ext cx="1219200" cy="628651"/>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55 Rectángulo redondeado"/>
            <p:cNvSpPr/>
            <p:nvPr/>
          </p:nvSpPr>
          <p:spPr>
            <a:xfrm>
              <a:off x="323528" y="3789040"/>
              <a:ext cx="8114792" cy="792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grpSp>
        <p:nvGrpSpPr>
          <p:cNvPr id="45" name="44 Grupo"/>
          <p:cNvGrpSpPr/>
          <p:nvPr/>
        </p:nvGrpSpPr>
        <p:grpSpPr>
          <a:xfrm>
            <a:off x="372088" y="4509120"/>
            <a:ext cx="8088344" cy="1244014"/>
            <a:chOff x="336316" y="4797153"/>
            <a:chExt cx="8114792" cy="1244014"/>
          </a:xfrm>
        </p:grpSpPr>
        <p:pic>
          <p:nvPicPr>
            <p:cNvPr id="3116" name="Picture 44" descr="http://www.costos.ut.com.sv/image/image_gallery?uuid=65ae1c94-e38c-4f8b-b3a9-9d5b3ef726c2&amp;groupId=10100&amp;t=1340231864931"/>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3492" r="29570" b="34321"/>
            <a:stretch/>
          </p:blipFill>
          <p:spPr bwMode="auto">
            <a:xfrm>
              <a:off x="7087739" y="4993416"/>
              <a:ext cx="1084661" cy="369093"/>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7"/>
            <p:cNvSpPr txBox="1">
              <a:spLocks noChangeArrowheads="1"/>
            </p:cNvSpPr>
            <p:nvPr/>
          </p:nvSpPr>
          <p:spPr bwMode="auto">
            <a:xfrm>
              <a:off x="362763" y="4891063"/>
              <a:ext cx="1944338" cy="338554"/>
            </a:xfrm>
            <a:prstGeom prst="rect">
              <a:avLst/>
            </a:prstGeom>
            <a:noFill/>
            <a:ln w="9525" algn="ctr">
              <a:noFill/>
              <a:miter lim="800000"/>
              <a:headEnd/>
              <a:tailEnd/>
            </a:ln>
          </p:spPr>
          <p:txBody>
            <a:bodyPr wrap="square">
              <a:spAutoFit/>
            </a:bodyPr>
            <a:lstStyle/>
            <a:p>
              <a:pPr eaLnBrk="0" hangingPunct="0">
                <a:spcBef>
                  <a:spcPct val="50000"/>
                </a:spcBef>
              </a:pPr>
              <a:r>
                <a:rPr lang="es-ES_tradnl" sz="1600" b="1" i="1" u="sng" dirty="0" smtClean="0">
                  <a:solidFill>
                    <a:schemeClr val="accent1">
                      <a:lumMod val="75000"/>
                    </a:schemeClr>
                  </a:solidFill>
                  <a:latin typeface="HelveticaNeue LT 45 Light"/>
                  <a:cs typeface="Arial" charset="0"/>
                </a:rPr>
                <a:t>Comercializadores:</a:t>
              </a:r>
              <a:endParaRPr lang="es-ES_tradnl" sz="1600" b="1" i="1" u="sng" dirty="0">
                <a:solidFill>
                  <a:schemeClr val="accent1">
                    <a:lumMod val="75000"/>
                  </a:schemeClr>
                </a:solidFill>
                <a:latin typeface="HelveticaNeue LT 45 Light"/>
                <a:cs typeface="Arial" charset="0"/>
              </a:endParaRPr>
            </a:p>
          </p:txBody>
        </p:sp>
        <p:pic>
          <p:nvPicPr>
            <p:cNvPr id="3108" name="Picture 36" descr="http://www.costos.ut.com.sv/image/image_gallery?uuid=3dc05b61-0eee-4245-80db-6b9fcc1b2dc1&amp;groupId=10100&amp;t=13045324059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5736" y="4936264"/>
              <a:ext cx="1571625" cy="514351"/>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http://www.costos.ut.com.sv/image/image_gallery?uuid=f03eb7ac-ebb8-4d6c-8d12-520b3adf8153&amp;groupId=10100&amp;t=130453206619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79937" y="4933883"/>
              <a:ext cx="1400175" cy="428626"/>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http://www.costos.ut.com.sv/image/image_gallery?img_id=11023&amp;t=120231413440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58197" y="4993415"/>
              <a:ext cx="13620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http://www.costos.ut.com.sv/image/image_gallery?img_id=10927&amp;t=120231413427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41110" y="5450615"/>
              <a:ext cx="1323975"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http://www.costos.ut.com.sv/image/image_gallery?img_id=11011&amp;t=120231413439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15943" y="5450615"/>
              <a:ext cx="695325" cy="590551"/>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descr="http://www.costos.ut.com.sv/image/image_gallery?img_id=21832&amp;t=121855600363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36801" y="5450615"/>
              <a:ext cx="1019175" cy="514351"/>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http://www.costos.ut.com.sv/image/image_gallery?img_id=10983&amp;t=120231413435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43028" y="5479190"/>
              <a:ext cx="1181100" cy="457200"/>
            </a:xfrm>
            <a:prstGeom prst="rect">
              <a:avLst/>
            </a:prstGeom>
            <a:noFill/>
            <a:extLst>
              <a:ext uri="{909E8E84-426E-40DD-AFC4-6F175D3DCCD1}">
                <a14:hiddenFill xmlns:a14="http://schemas.microsoft.com/office/drawing/2010/main">
                  <a:solidFill>
                    <a:srgbClr val="FFFFFF"/>
                  </a:solidFill>
                </a14:hiddenFill>
              </a:ext>
            </a:extLst>
          </p:spPr>
        </p:pic>
        <p:sp>
          <p:nvSpPr>
            <p:cNvPr id="69" name="68 Rectángulo redondeado"/>
            <p:cNvSpPr/>
            <p:nvPr/>
          </p:nvSpPr>
          <p:spPr>
            <a:xfrm>
              <a:off x="336316" y="4797153"/>
              <a:ext cx="8114792" cy="12440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grpSp>
        <p:nvGrpSpPr>
          <p:cNvPr id="46" name="45 Grupo"/>
          <p:cNvGrpSpPr/>
          <p:nvPr/>
        </p:nvGrpSpPr>
        <p:grpSpPr>
          <a:xfrm>
            <a:off x="362764" y="620688"/>
            <a:ext cx="8117427" cy="2230226"/>
            <a:chOff x="362764" y="744825"/>
            <a:chExt cx="8117427" cy="2230226"/>
          </a:xfrm>
        </p:grpSpPr>
        <p:sp>
          <p:nvSpPr>
            <p:cNvPr id="16" name="Text Box 4"/>
            <p:cNvSpPr txBox="1">
              <a:spLocks noChangeArrowheads="1"/>
            </p:cNvSpPr>
            <p:nvPr/>
          </p:nvSpPr>
          <p:spPr bwMode="auto">
            <a:xfrm>
              <a:off x="530227" y="947723"/>
              <a:ext cx="2057398" cy="338552"/>
            </a:xfrm>
            <a:prstGeom prst="rect">
              <a:avLst/>
            </a:prstGeom>
            <a:noFill/>
            <a:ln w="9525">
              <a:noFill/>
              <a:miter lim="800000"/>
              <a:headEnd/>
              <a:tailEnd/>
            </a:ln>
          </p:spPr>
          <p:txBody>
            <a:bodyPr>
              <a:spAutoFit/>
            </a:bodyPr>
            <a:lstStyle/>
            <a:p>
              <a:pPr eaLnBrk="0" hangingPunct="0">
                <a:spcBef>
                  <a:spcPct val="50000"/>
                </a:spcBef>
              </a:pPr>
              <a:r>
                <a:rPr lang="es-ES_tradnl" sz="1600" b="1" i="1" u="sng" dirty="0">
                  <a:solidFill>
                    <a:schemeClr val="accent1">
                      <a:lumMod val="75000"/>
                    </a:schemeClr>
                  </a:solidFill>
                  <a:latin typeface="HelveticaNeue LT 45 Light"/>
                  <a:cs typeface="Arial" charset="0"/>
                </a:rPr>
                <a:t>Generadores</a:t>
              </a:r>
            </a:p>
          </p:txBody>
        </p:sp>
        <p:sp>
          <p:nvSpPr>
            <p:cNvPr id="70" name="69 Rectángulo redondeado"/>
            <p:cNvSpPr/>
            <p:nvPr/>
          </p:nvSpPr>
          <p:spPr>
            <a:xfrm>
              <a:off x="362764" y="744825"/>
              <a:ext cx="8117427" cy="22302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49" name="AutoShape 60" descr="data:image/jpeg;base64,/9j/4AAQSkZJRgABAQAAAQABAAD/2wCEAAkGBxQTEhUUERIWFhQXGSEaGBcYFhoYHxwaFRcfHSEfHRwYHygiGB8lIBweKDEkJSkrLi4uHCIzOjMsNygtLisBCgoKDg0OGxAQGywkICYsLC40NDQsLCwsLCwsLCwsLCwsLCwsLCwsLCwsLCwsLCwsLCwsLCwsLCwsLCwsLCwsLP/AABEIADsAvgMBEQACEQEDEQH/xAAbAAABBQEBAAAAAAAAAAAAAAAAAQIEBQYHA//EAD0QAAEDAwEHAgMEBwgDAAAAAAECAxEABBIhBQYTIjFBUQdxYYGRFDJSsRUXI0KCocFyg5OiwtHh8CQ0c//EABsBAAIDAQEBAAAAAAAAAAAAAAABAgMEBQYH/8QAKhEAAgICAQQCAQQCAwAAAAAAAAECAwQREgUTITFBUSIUFTJhgbFCkaH/2gAMAwEAAhEDEQA/AO3qUB1o3oN6A0AUe8W76bgSlSm3QOVxJIPsYIkVnvp5oouq5oxNtvHd2LvBuf2iR1B6we6Fd/n/ACrnLIsx5cZejnxyJ48+MvR0jZ12h5CXGzKVaj/n411oSTW4nUhKLW4kypkwoAKACgAoAKACgAoAKACgAoAKACgAoAKACgAoAKACgCn2jcS80wP3pcV/Zbj81FP86rk/y4lcpbnxRTbQ9R7Jh1bTinM0GFQ2oifcdag7ox8M6dPTb7IKUUeH607D8Tn+Gqk8iH2Xfs+UnpxIW3L+32nauPW+RVbmdUlJgiSNeojX5Vnykra2/o5HVOnzguNiH+lV4YeanRJCx8MtD+QP1qnps29xOd05tbho6AVV19HSb8CZ0kmPT2GdALbWxcqA9+gyo+RPf0LNIAypg3oQqoGLNCACaADKkntg/AmVMPjYBVAkwCqGPTCaF5Fv7PBN82VYBac/w5CdPh1pbJ8Ja3rwe4VTIeQyoGLNAbRmNnv8TaDpPQW6I/jUT/tWaE+VzX9Gavbt3H6Pe93QsnFKcctm1LVqpRHU+atnXHTbOnTmZEEkpHKvSjZTVzcOpuG0uJS3IChIByArHjqDb2j0XV8i2FUXGXtl5treRq2ccstl2aFFUh2AogqxggJT1gdSTFWWWLzFHOhhd+vuZcvxIvp9vSGrhDVw0Gy4hLaV6iTkSkqnrlMBQ8VVitQejPLo9VdbtxpbiWW2PU51i6fZNuhSWyUoIKpKoET8Ne1XTyHF6Rpx+j92qM3LRFc9TLppltbls3ktaxBC0wEBBGh1M5HX4UPIlrbRb+zwlY4xn8BtL1KvUkOJswm3UeQuJWMx5y0Antp9aJ3SUdhR0ii3dfPyeu0PUq6WC7aWn/jojNa0qMKMSJSQABPXXzpSlbJx5IjX0iuL7ds9SNHsPftl6yXdOJwLWjiAZ5oBGPnKRE/0q+FqlDbMF/T7a7lVH0zLfrHv3ipdrZAtJOsIW5011UmADGsCYqlWya3FHRfSaatRsn5ZrNxt9k3yVJUjhvI1KZkEfiSTr16g9Kups5+zmZ2DLGe15RB3o9RE2l39n4GaQEla84xz6wnE5ECO4mYqF17g9Iuxul/qK+5vRUv+qrqHBxbBSGjqMlKSvHyAUQfafnUZZDXs0rokbItxntovt7N/E2iWC21xuOkqSM8dNI7HqTFTstUdGLHwZXKfLwol5trbX2e0XcLRqhIOExzGITPuesVZKXGHIz0Y3euVS+Si2bv8hVmq7uG+CnMoQgLzKykDponvP0mahG/8OTNFvTLO/wBmD8oz7vqm+P2gsFcAmAtSlCf4sMZ+Z96qd8vZvj0eub4c/wAjRX+/7aLBF422V5qxDZViQoEhQJg9CD28VY79LZhp6ZZK50t+ilt/VMuustt2olccQlZIT3MQmVQNZMf1qKvbXg02dIjBNTkY/drbbrd67eN2jlypRV9wK5eIZ1KUq1j2rPGc+XJI6mXiwdEa3JI6Pu9vm/cOFD1gu2bSgrU64pQAx7cyANffStcbXrckcPJwo0pSjJSf0Ve0fVIlwosrVT8dVnKPcJQkmPiYqEr3/wAfRfT0jxytlrZO3U9SG7hSkXDfBWkT1lJAIHcAg69DThkJ+yOR0adfmvymV+5+14vUpWIJa4Kj5U0THt0NYKL0reL9nk8a/U/J0pRrrteNHWivlHGvRL/2nv8A5f6xWHFf8kel6012YJfZQbCNz9ouQwpAeJUhQUJKuI5iQn4yfpVKjJtovzJ0fpUpptf0X+1tz71amQ+/ahTSQlHPgcUnT3171aqpJ+TFRmY9NLhCLaf2P2RbJVvA4FpBAWpQkTqEjWiuKc/JfdKcenJkj1zPPaD4Ofm3VmQltFHQ9KM5fJeepqY2SmB0LX9KldrtGXpkk8z/ALHboNg7DIIGrLp/kqiCXaFmT1m738o5fYknZj/j7Q3kf4DE/Os29R8Hf4QeXHfvR2T05w/R1vhH3eaPxzzT8ZrZRx4Hm+pqX6yXP/Bhd11J/TzxZjhy5MdI0n/NVNb1a/o6uVv9vgp/yF3JbTe7WfuFgKCCVoB98UkT4An3pVtTtbYs5SxsWMF42vJN9arxJNuwmC7JVA6gK5QPhkfyp5Wn4RX0OMoqdj8Iok2nH2ra2xPKwlttX9yniKn5yPpUEuU0a1uvCssXzv8A9NT6zbSxt22AeZxeSgDrijX84q/Ib4pI5/RaJTm7JeNGI2pZOLuLWxaCZbbSAlRhJccHFWT7yB8qyyT5KKOnj2QULbn/AGa7bWz9rOMKt3jZpaUAInHRJBGJPiKtkpuPFrRzca7Fharfy2jK7e2e40izsFEFzIuKCTkJfcxRB78on51CxNNQOnjWwnKzL9I6Jvoy3Y7JcbaSEykNiBElZhR9yMq02xUY6RxcOUsjLTb+dkD07i02S5cr0yzc+SZSkfONPeo0+INtl3U08jLjXD48GNvt4bt3ZyjcPKWHnsB0EJbTkoadQSR9KplKTqb2dHHxaY5iSWuK8nUdwdnIt7BnGAVo4i1eSvm1PgAx7CtVUYqCOD1C525Mt796SOWt7J/Sd/dFnRvIryAkdQkfNXMaxThym9HpKctYdEY2ezR78bGXb3BebBDa1ZBQ/dX3B8a6is2VS4Wc4nzTLpcJ7ibHdPeZF0gJWQl4DmT5+KfIrfj5UbPb8m7HyFJa35RVbg7iuWDq3FvIWFIxhKSO8yZNXVVqMmzv5/Uf1Fail6I+83p2ty5+02bwZcPMQZ++dMkkfdnuDPeq5UNvkmWYvVI11dq2PJHnsT04dNym42g/xlJIKR1kjpJV0AOsAVKFL3uTHf1KHb4Ux0WOz9yXG9pLvS6koUTyYmeZIHXp2oVOpbKLM/uY8amvR6eoO5jl+WS26lvh5A5Amc8fH9n+dO2nl6FgZ/6Xltb2T969213dmLdK0oVKDkoEjkjsKlKrcNFWJlqm7va8i7G3dWzYfZCsKVw1JyAIErnsde9JVJQ0K7KVl/e152VG6/p/wba4t7laXUvEapBTGKYnXuOoqNdKUXs05fUnbbG2K00UX6tb1rJFtew0rrqpB9yE6T7RNV9hmxdXpkk7YbkTju6jZOz7p3PO4W2U5xABVygJHWJM+TU+2oVvfsoeTLNvjDWlszW5u5b71sm5trgsu5qSmZALaQB1GoOWXkVTXW3E35nUYRs7c48or/Zrd2PTstPi5vHeO6DKRrAPYkq1UR27Cr6qUv5GDK6r3IOqqPGJE296d3CrxVzaPhvNWWsgoUesEdQajKhuW09Dx+pwVPbsjsZcemDy3m3HLviQUlwrBKlYrkhOsJTGgHkk0PHbe3II9WhGEoRhrZYb5en67m4+02zoadgSCDEo6KBHQwB9KdlG5biyOF1RUVuuUdpkW09OX3nUubTui+lHRA6exJ7eYEnzUo1S5JylsLOpVwg1RBJsnHcVatpJvFuI4aFAobCTIDaMUiZjQwaSq5WcmQXUlHGdCj5fyX29+73222UyVYKkKSqJhSfI7jqPnVs48o6MmHkvGtVnswVn6Y3ZSGnrzFgGcEZHvOgOg+c61ljjv5Z2LOsVJucIfk/k1u3NxmnrNFq3+z4WraomFd58z3q6VC46RzaOoWQtdsvLZlrb05v8OAq+CbfoUpKzp4A00+B0qvsS+zoPquPvn2/yN7uzu61ZNcNkEzqpRiVHyY/KtEK1FHIycmWTLnPwWr1ulaSlYCgeoIkUSipezJJKXsy19uBbqUFNKW0QdMFaD2yBj5VlliJ+Y+DPLFT8x8Gj2ZbLbbCXHS6R+8UhJj4x1961Qi4ryaIxcV5JQNS2mS2mLlRsAmmLYilxRsYs0bATKhPYLyAWKNi2GdLYzN78bvrvmA0h0NjMKUSCZgaDSIquytyNmFkLHs7jLHdzZgtrdpgGcExPk9zUoV8UU5F/ftlNfJZlVS2kU7DKmxCZ0tphtC50NpDb0GYo2gFmmgEyob0DFCqEAooAWgBKACKACKACKAMuw6A+8SW8gtUS4QrRIgYdCKzbamyjzyY1e130p5iglSWlBWOITxspHMqD93ST3pynIJTkh52s+EqVycjPEIAyyJUsDVKoA5QSBPcVHnLQcpDDtRU86kOJQuQpKfDJX0CiCR/3Wjmw5s9dn3632n0qcSmBAcGIxC25k4qIEdes1KMm/ZKLb9ke22jgChvho50hTgUXEapJkEkQoxGp7jrS7mvRWpSQib9RWlagCSG09wCC+pOSRM69e/aoqyWw5PY1O1VTxVrTlw1QkAfsypxCYMq11jUxEGjm0PmyVZ7VdcxBUiIcKzjOQbUAIhRAkHUyanGxsIzfobZ7XXxWUCIISlSYGhLWcpJVkR01iOvcVHuS5pApvekLfXq1PBJUkBDyQG45lQjLKZ6SfEaU5ylsJSkmSNhbSdeCyvDHEEYkSkmZSQCT08wetThKTXklCUn7KqwUk24IKMpanFwrURxkfeB+7VSctbILbWyfthwJfzViscgDfExWk5HVKQYVM9NDy1KcvJOT8kS82qpziomURI0AUChxIiASfqAai7H6I9x70TXtsLAWDCS3oo4zzKXCIkgAFJkkmBNT7rHyZBudruLYIUttEodlUA54KKABComNdCfhUXY2JykySztdxKgAUaKw4RHNARlnMzHyiPjQrJfAc5IutjOrU0lThBUoBXKnECR0gk1fFt+y6O2vJPqZIKACgAoAKAPHgJmcUz5gVDXkj8irbB6geOlDXgGiLtABDLhQACGzEDwDFQl/H/BGXoq9z+dkrUAVKWZMAdNBoNBp4quHyRr9F6hlIEBIA8RV0UWIaLZEY4Jx8QI+lCihaHhpP4R9PHSpuKGkhPsyNeROvXQa+/motIekODKR0SPpRFIekN4CZnET5ijS2LS2C2UzOInzGv1pNCaEQ0kTCQJ6wImpQHEai3QOiE/QUkvxIr+I8spKgSkT5jX60pJbG0tiBlMnlGvXSmorZHS2KWkmZA166dffzUuKAQsJ05Rp00FR4oYoZTM4iYiY1jxPinpAh4EdKmWDxURBT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grpSp>
        <p:nvGrpSpPr>
          <p:cNvPr id="50" name="49 Grupo"/>
          <p:cNvGrpSpPr/>
          <p:nvPr/>
        </p:nvGrpSpPr>
        <p:grpSpPr>
          <a:xfrm>
            <a:off x="2643195" y="1225626"/>
            <a:ext cx="5760603" cy="1127491"/>
            <a:chOff x="2643195" y="1225626"/>
            <a:chExt cx="5760603" cy="1127491"/>
          </a:xfrm>
        </p:grpSpPr>
        <p:grpSp>
          <p:nvGrpSpPr>
            <p:cNvPr id="43" name="42 Grupo"/>
            <p:cNvGrpSpPr/>
            <p:nvPr/>
          </p:nvGrpSpPr>
          <p:grpSpPr>
            <a:xfrm>
              <a:off x="2643195" y="1225626"/>
              <a:ext cx="5644179" cy="1127491"/>
              <a:chOff x="2643195" y="1369643"/>
              <a:chExt cx="5644179" cy="1127491"/>
            </a:xfrm>
          </p:grpSpPr>
          <p:sp>
            <p:nvSpPr>
              <p:cNvPr id="8" name="Text Box 31"/>
              <p:cNvSpPr txBox="1">
                <a:spLocks noChangeArrowheads="1"/>
              </p:cNvSpPr>
              <p:nvPr/>
            </p:nvSpPr>
            <p:spPr bwMode="auto">
              <a:xfrm>
                <a:off x="2643195" y="1556792"/>
                <a:ext cx="1492235" cy="338552"/>
              </a:xfrm>
              <a:prstGeom prst="rect">
                <a:avLst/>
              </a:prstGeom>
              <a:noFill/>
              <a:ln w="9525" algn="ctr">
                <a:noFill/>
                <a:miter lim="800000"/>
                <a:headEnd/>
                <a:tailEnd/>
              </a:ln>
            </p:spPr>
            <p:txBody>
              <a:bodyPr>
                <a:spAutoFit/>
              </a:bodyPr>
              <a:lstStyle/>
              <a:p>
                <a:pPr eaLnBrk="0" hangingPunct="0">
                  <a:spcBef>
                    <a:spcPct val="50000"/>
                  </a:spcBef>
                </a:pPr>
                <a:r>
                  <a:rPr lang="es-ES_tradnl" sz="1600" b="1" dirty="0" smtClean="0">
                    <a:solidFill>
                      <a:schemeClr val="accent1">
                        <a:lumMod val="75000"/>
                      </a:schemeClr>
                    </a:solidFill>
                    <a:latin typeface="HelveticaNeue LT 45 Light"/>
                    <a:cs typeface="Arial" charset="0"/>
                  </a:rPr>
                  <a:t>Térmico:</a:t>
                </a:r>
                <a:endParaRPr lang="es-ES_tradnl" sz="1600" b="1" dirty="0">
                  <a:solidFill>
                    <a:schemeClr val="accent1">
                      <a:lumMod val="75000"/>
                    </a:schemeClr>
                  </a:solidFill>
                  <a:latin typeface="HelveticaNeue LT 45 Light"/>
                  <a:cs typeface="Arial" charset="0"/>
                </a:endParaRPr>
              </a:p>
            </p:txBody>
          </p:sp>
          <p:pic>
            <p:nvPicPr>
              <p:cNvPr id="3094" name="Picture 22" descr="http://www.costos.ut.com.sv/image/image_gallery?img_id=10975&amp;t=120231164855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95936" y="1556792"/>
                <a:ext cx="8953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www.costos.ut.com.sv/image/image_gallery?img_id=11019&amp;t=120231164861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88024" y="1484784"/>
                <a:ext cx="8096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www.costos.ut.com.sv/image/image_gallery?img_id=10955&amp;t=120231164851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52120" y="1412776"/>
                <a:ext cx="5619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ttp://www.costos.ut.com.sv/image/image_gallery?img_id=10943&amp;t=1202311648506"/>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551994" y="2072913"/>
                <a:ext cx="786897" cy="349733"/>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www.costos.ut.com.sv/image/image_gallery?img_id=10999&amp;t=120231164859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95936" y="2087559"/>
                <a:ext cx="14954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ttp://www.costos.ut.com.sv/image/image_gallery?uuid=3fcf590c-cb45-40e1-b45e-739f43d850b8&amp;groupId=10100&amp;t=1323190313886"/>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486951" y="1369643"/>
                <a:ext cx="562173" cy="53005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ttp://www.costos.ut.com.sv/image/image_gallery?uuid=c47f4e2c-71bf-41e2-9377-b345056cd425&amp;groupId=10100&amp;t=132441920248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447898" y="2130701"/>
                <a:ext cx="983923" cy="32329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http://www.costos.ut.com.sv/image/image_gallery?img_id=11031&amp;t=120231413441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049124" y="1547578"/>
                <a:ext cx="1238250" cy="342901"/>
              </a:xfrm>
              <a:prstGeom prst="rect">
                <a:avLst/>
              </a:prstGeom>
              <a:noFill/>
              <a:extLst>
                <a:ext uri="{909E8E84-426E-40DD-AFC4-6F175D3DCCD1}">
                  <a14:hiddenFill xmlns:a14="http://schemas.microsoft.com/office/drawing/2010/main">
                    <a:solidFill>
                      <a:srgbClr val="FFFFFF"/>
                    </a:solidFill>
                  </a14:hiddenFill>
                </a:ext>
              </a:extLst>
            </p:spPr>
          </p:pic>
        </p:grpSp>
        <p:pic>
          <p:nvPicPr>
            <p:cNvPr id="3133" name="Picture 61"/>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506530" y="1943543"/>
              <a:ext cx="897268" cy="27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AutoShape 2" descr="https://encrypted-tbn0.gstatic.com/images?q=tbn:ANd9GcR9kBReuVMuqK90FE223LfssuRpOipTCXZqaUN4j3_mZ8W4R-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grpSp>
        <p:nvGrpSpPr>
          <p:cNvPr id="5" name="4 Grupo"/>
          <p:cNvGrpSpPr/>
          <p:nvPr/>
        </p:nvGrpSpPr>
        <p:grpSpPr>
          <a:xfrm>
            <a:off x="362764" y="5945119"/>
            <a:ext cx="8529716" cy="792087"/>
            <a:chOff x="362764" y="5945119"/>
            <a:chExt cx="8529716" cy="792087"/>
          </a:xfrm>
        </p:grpSpPr>
        <p:grpSp>
          <p:nvGrpSpPr>
            <p:cNvPr id="48" name="47 Grupo"/>
            <p:cNvGrpSpPr/>
            <p:nvPr/>
          </p:nvGrpSpPr>
          <p:grpSpPr>
            <a:xfrm>
              <a:off x="362764" y="5945119"/>
              <a:ext cx="8529716" cy="792087"/>
              <a:chOff x="362764" y="5945119"/>
              <a:chExt cx="8529716" cy="792087"/>
            </a:xfrm>
          </p:grpSpPr>
          <p:sp>
            <p:nvSpPr>
              <p:cNvPr id="47" name="46 Rectángulo"/>
              <p:cNvSpPr/>
              <p:nvPr/>
            </p:nvSpPr>
            <p:spPr>
              <a:xfrm>
                <a:off x="362764" y="5945119"/>
                <a:ext cx="8529716" cy="792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32" name="Text Box 23"/>
              <p:cNvSpPr txBox="1">
                <a:spLocks noChangeArrowheads="1"/>
              </p:cNvSpPr>
              <p:nvPr/>
            </p:nvSpPr>
            <p:spPr bwMode="auto">
              <a:xfrm>
                <a:off x="440255" y="6171887"/>
                <a:ext cx="1755481" cy="338552"/>
              </a:xfrm>
              <a:prstGeom prst="rect">
                <a:avLst/>
              </a:prstGeom>
              <a:noFill/>
              <a:ln w="9525" algn="ctr">
                <a:noFill/>
                <a:miter lim="800000"/>
                <a:headEnd/>
                <a:tailEnd/>
              </a:ln>
            </p:spPr>
            <p:txBody>
              <a:bodyPr wrap="square">
                <a:spAutoFit/>
              </a:bodyPr>
              <a:lstStyle/>
              <a:p>
                <a:pPr eaLnBrk="0" hangingPunct="0">
                  <a:spcBef>
                    <a:spcPct val="50000"/>
                  </a:spcBef>
                </a:pPr>
                <a:r>
                  <a:rPr lang="es-ES_tradnl" sz="1600" b="1" i="1" u="sng" dirty="0">
                    <a:solidFill>
                      <a:schemeClr val="accent1">
                        <a:lumMod val="75000"/>
                      </a:schemeClr>
                    </a:solidFill>
                    <a:latin typeface="HelveticaNeue LT 45 Light"/>
                    <a:cs typeface="Arial" charset="0"/>
                  </a:rPr>
                  <a:t>Usuarios </a:t>
                </a:r>
                <a:r>
                  <a:rPr lang="es-ES_tradnl" sz="1600" b="1" i="1" u="sng" dirty="0" smtClean="0">
                    <a:solidFill>
                      <a:schemeClr val="accent1">
                        <a:lumMod val="75000"/>
                      </a:schemeClr>
                    </a:solidFill>
                    <a:latin typeface="HelveticaNeue LT 45 Light"/>
                    <a:cs typeface="Arial" charset="0"/>
                  </a:rPr>
                  <a:t>finales:</a:t>
                </a:r>
                <a:endParaRPr lang="es-ES_tradnl" sz="1600" b="1" i="1" u="sng" dirty="0">
                  <a:solidFill>
                    <a:schemeClr val="accent1">
                      <a:lumMod val="75000"/>
                    </a:schemeClr>
                  </a:solidFill>
                  <a:latin typeface="HelveticaNeue LT 45 Light"/>
                  <a:cs typeface="Arial" charset="0"/>
                </a:endParaRPr>
              </a:p>
            </p:txBody>
          </p:sp>
          <p:pic>
            <p:nvPicPr>
              <p:cNvPr id="3126" name="Picture 54" descr="http://www.costos.ut.com.sv/image/image_gallery?img_id=10931&amp;t=120231701438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339752" y="6171887"/>
                <a:ext cx="9048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128" name="Picture 56" descr="http://www.costos.ut.com.sv/image/image_gallery?img_id=11003&amp;t=120231701451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471893" y="6280879"/>
                <a:ext cx="12382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30" name="Picture 58" descr="http://www.costos.ut.com.sv/image/image_gallery?img_id=11027&amp;t=1202317991078"/>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076171" y="6182520"/>
                <a:ext cx="1400175" cy="457200"/>
              </a:xfrm>
              <a:prstGeom prst="rect">
                <a:avLst/>
              </a:prstGeom>
              <a:noFill/>
              <a:extLst>
                <a:ext uri="{909E8E84-426E-40DD-AFC4-6F175D3DCCD1}">
                  <a14:hiddenFill xmlns:a14="http://schemas.microsoft.com/office/drawing/2010/main">
                    <a:solidFill>
                      <a:srgbClr val="FFFFFF"/>
                    </a:solidFill>
                  </a14:hiddenFill>
                </a:ext>
              </a:extLst>
            </p:spPr>
          </p:pic>
          <p:sp>
            <p:nvSpPr>
              <p:cNvPr id="80" name="79 Rectángulo redondeado"/>
              <p:cNvSpPr/>
              <p:nvPr/>
            </p:nvSpPr>
            <p:spPr>
              <a:xfrm>
                <a:off x="362764" y="5945119"/>
                <a:ext cx="8075556" cy="7920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pic>
          <p:nvPicPr>
            <p:cNvPr id="1027" name="Picture 3"/>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622050" y="6118027"/>
              <a:ext cx="586185" cy="58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35415" y="6029646"/>
              <a:ext cx="631396" cy="62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2701004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224" r="1069" b="3637"/>
          <a:stretch/>
        </p:blipFill>
        <p:spPr bwMode="auto">
          <a:xfrm>
            <a:off x="395536" y="744279"/>
            <a:ext cx="8121143" cy="459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354" y="5157192"/>
            <a:ext cx="5619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354" y="5805264"/>
            <a:ext cx="695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373216"/>
            <a:ext cx="851906" cy="35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4"/>
          <p:cNvSpPr>
            <a:spLocks noChangeArrowheads="1"/>
          </p:cNvSpPr>
          <p:nvPr/>
        </p:nvSpPr>
        <p:spPr bwMode="auto">
          <a:xfrm>
            <a:off x="1225787" y="5805264"/>
            <a:ext cx="14010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dirty="0" smtClean="0">
                <a:ln>
                  <a:noFill/>
                </a:ln>
                <a:solidFill>
                  <a:srgbClr val="000000"/>
                </a:solidFill>
                <a:effectLst/>
                <a:latin typeface="Calibri" pitchFamily="34" charset="0"/>
                <a:cs typeface="Arial" pitchFamily="34" charset="0"/>
              </a:rPr>
              <a:t>176.20 </a:t>
            </a:r>
            <a:r>
              <a:rPr kumimoji="0" lang="es-SV" sz="1200" b="0" i="0" u="none" strike="noStrike" cap="none" normalizeH="0" baseline="0" dirty="0" err="1" smtClean="0">
                <a:ln>
                  <a:noFill/>
                </a:ln>
                <a:solidFill>
                  <a:srgbClr val="000000"/>
                </a:solidFill>
                <a:effectLst/>
                <a:latin typeface="Calibri" pitchFamily="34" charset="0"/>
                <a:cs typeface="Arial" pitchFamily="34" charset="0"/>
              </a:rPr>
              <a:t>MW</a:t>
            </a:r>
            <a:r>
              <a:rPr kumimoji="0" lang="es-SV" sz="1200" b="0" i="0" u="none" strike="noStrike" cap="none" normalizeH="0" baseline="0" dirty="0" smtClean="0">
                <a:ln>
                  <a:noFill/>
                </a:ln>
                <a:solidFill>
                  <a:srgbClr val="000000"/>
                </a:solidFill>
                <a:effectLst/>
                <a:latin typeface="Calibri" pitchFamily="34" charset="0"/>
                <a:cs typeface="Arial" pitchFamily="34" charset="0"/>
              </a:rPr>
              <a:t>        13.8%</a:t>
            </a:r>
            <a:endParaRPr kumimoji="0" lang="es-SV"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5"/>
          <p:cNvSpPr>
            <a:spLocks noChangeArrowheads="1"/>
          </p:cNvSpPr>
          <p:nvPr/>
        </p:nvSpPr>
        <p:spPr bwMode="auto">
          <a:xfrm>
            <a:off x="1239430" y="5435950"/>
            <a:ext cx="1330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dirty="0" smtClean="0">
                <a:ln>
                  <a:noFill/>
                </a:ln>
                <a:solidFill>
                  <a:srgbClr val="000000"/>
                </a:solidFill>
                <a:effectLst/>
                <a:latin typeface="Calibri" pitchFamily="34" charset="0"/>
                <a:cs typeface="Arial" pitchFamily="34" charset="0"/>
              </a:rPr>
              <a:t>624.10 </a:t>
            </a:r>
            <a:r>
              <a:rPr kumimoji="0" lang="es-SV" sz="1200" b="0" i="0" u="none" strike="noStrike" cap="none" normalizeH="0" baseline="0" dirty="0" err="1" smtClean="0">
                <a:ln>
                  <a:noFill/>
                </a:ln>
                <a:solidFill>
                  <a:srgbClr val="000000"/>
                </a:solidFill>
                <a:effectLst/>
                <a:latin typeface="Calibri" pitchFamily="34" charset="0"/>
                <a:cs typeface="Arial" pitchFamily="34" charset="0"/>
              </a:rPr>
              <a:t>MW</a:t>
            </a:r>
            <a:r>
              <a:rPr kumimoji="0" lang="es-SV" sz="1200" b="0" i="0" u="none" strike="noStrike" cap="none" normalizeH="0" baseline="0" dirty="0" smtClean="0">
                <a:ln>
                  <a:noFill/>
                </a:ln>
                <a:solidFill>
                  <a:srgbClr val="000000"/>
                </a:solidFill>
                <a:effectLst/>
                <a:latin typeface="Calibri" pitchFamily="34" charset="0"/>
                <a:cs typeface="Arial" pitchFamily="34" charset="0"/>
              </a:rPr>
              <a:t>      49.1%</a:t>
            </a:r>
            <a:endParaRPr kumimoji="0" lang="es-SV"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6"/>
          <p:cNvSpPr>
            <a:spLocks noChangeArrowheads="1"/>
          </p:cNvSpPr>
          <p:nvPr/>
        </p:nvSpPr>
        <p:spPr bwMode="auto">
          <a:xfrm>
            <a:off x="1219405" y="5138142"/>
            <a:ext cx="14090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dirty="0" smtClean="0">
                <a:ln>
                  <a:noFill/>
                </a:ln>
                <a:solidFill>
                  <a:srgbClr val="000000"/>
                </a:solidFill>
                <a:effectLst/>
                <a:latin typeface="Calibri" pitchFamily="34" charset="0"/>
                <a:cs typeface="Arial" pitchFamily="34" charset="0"/>
              </a:rPr>
              <a:t>472.00 </a:t>
            </a:r>
            <a:r>
              <a:rPr kumimoji="0" lang="es-SV" sz="1200" b="0" i="0" u="none" strike="noStrike" cap="none" normalizeH="0" baseline="0" dirty="0" err="1" smtClean="0">
                <a:ln>
                  <a:noFill/>
                </a:ln>
                <a:solidFill>
                  <a:srgbClr val="000000"/>
                </a:solidFill>
                <a:effectLst/>
                <a:latin typeface="Calibri" pitchFamily="34" charset="0"/>
                <a:cs typeface="Arial" pitchFamily="34" charset="0"/>
              </a:rPr>
              <a:t>MW</a:t>
            </a:r>
            <a:r>
              <a:rPr kumimoji="0" lang="es-SV" sz="1200" b="0" i="0" u="none" strike="noStrike" cap="none" normalizeH="0" baseline="0" dirty="0" smtClean="0">
                <a:ln>
                  <a:noFill/>
                </a:ln>
                <a:solidFill>
                  <a:srgbClr val="000000"/>
                </a:solidFill>
                <a:effectLst/>
                <a:latin typeface="Calibri" pitchFamily="34" charset="0"/>
                <a:cs typeface="Arial" pitchFamily="34" charset="0"/>
              </a:rPr>
              <a:t>      37.18%</a:t>
            </a:r>
            <a:endParaRPr kumimoji="0" lang="es-SV"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7"/>
          <p:cNvSpPr>
            <a:spLocks noChangeArrowheads="1"/>
          </p:cNvSpPr>
          <p:nvPr/>
        </p:nvSpPr>
        <p:spPr bwMode="auto">
          <a:xfrm>
            <a:off x="767286" y="6169152"/>
            <a:ext cx="18759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dirty="0" smtClean="0">
                <a:ln>
                  <a:noFill/>
                </a:ln>
                <a:solidFill>
                  <a:srgbClr val="000000"/>
                </a:solidFill>
                <a:effectLst/>
                <a:latin typeface="Calibri" pitchFamily="34" charset="0"/>
                <a:cs typeface="Arial" pitchFamily="34" charset="0"/>
              </a:rPr>
              <a:t>TOTAL: 1,272.30 </a:t>
            </a:r>
            <a:r>
              <a:rPr kumimoji="0" lang="es-SV" sz="1200" b="1" i="0" u="none" strike="noStrike" cap="none" normalizeH="0" baseline="0" dirty="0" err="1" smtClean="0">
                <a:ln>
                  <a:noFill/>
                </a:ln>
                <a:solidFill>
                  <a:srgbClr val="000000"/>
                </a:solidFill>
                <a:effectLst/>
                <a:latin typeface="Calibri" pitchFamily="34" charset="0"/>
                <a:cs typeface="Arial" pitchFamily="34" charset="0"/>
              </a:rPr>
              <a:t>MW</a:t>
            </a:r>
            <a:endParaRPr kumimoji="0" lang="es-SV"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8"/>
          <p:cNvSpPr>
            <a:spLocks noChangeArrowheads="1"/>
          </p:cNvSpPr>
          <p:nvPr/>
        </p:nvSpPr>
        <p:spPr bwMode="auto">
          <a:xfrm>
            <a:off x="2643220" y="5781678"/>
            <a:ext cx="3238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       </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9"/>
          <p:cNvSpPr>
            <a:spLocks noChangeArrowheads="1"/>
          </p:cNvSpPr>
          <p:nvPr/>
        </p:nvSpPr>
        <p:spPr bwMode="auto">
          <a:xfrm>
            <a:off x="2843245" y="5781678"/>
            <a:ext cx="114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 </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0"/>
          <p:cNvSpPr>
            <a:spLocks noChangeArrowheads="1"/>
          </p:cNvSpPr>
          <p:nvPr/>
        </p:nvSpPr>
        <p:spPr bwMode="auto">
          <a:xfrm>
            <a:off x="2567020" y="5229228"/>
            <a:ext cx="9525"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3" name="Rectangle 21"/>
          <p:cNvSpPr>
            <a:spLocks noChangeArrowheads="1"/>
          </p:cNvSpPr>
          <p:nvPr/>
        </p:nvSpPr>
        <p:spPr bwMode="auto">
          <a:xfrm>
            <a:off x="3395695" y="5229228"/>
            <a:ext cx="9525"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4" name="Line 22"/>
          <p:cNvSpPr>
            <a:spLocks noChangeShapeType="1"/>
          </p:cNvSpPr>
          <p:nvPr/>
        </p:nvSpPr>
        <p:spPr bwMode="auto">
          <a:xfrm>
            <a:off x="2567020" y="5962653"/>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5" name="Rectangle 23"/>
          <p:cNvSpPr>
            <a:spLocks noChangeArrowheads="1"/>
          </p:cNvSpPr>
          <p:nvPr/>
        </p:nvSpPr>
        <p:spPr bwMode="auto">
          <a:xfrm>
            <a:off x="2567020" y="5962653"/>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6" name="Line 24"/>
          <p:cNvSpPr>
            <a:spLocks noChangeShapeType="1"/>
          </p:cNvSpPr>
          <p:nvPr/>
        </p:nvSpPr>
        <p:spPr bwMode="auto">
          <a:xfrm>
            <a:off x="3395695" y="5962653"/>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7" name="Rectangle 25"/>
          <p:cNvSpPr>
            <a:spLocks noChangeArrowheads="1"/>
          </p:cNvSpPr>
          <p:nvPr/>
        </p:nvSpPr>
        <p:spPr bwMode="auto">
          <a:xfrm>
            <a:off x="3395695" y="5962653"/>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8" name="Line 26"/>
          <p:cNvSpPr>
            <a:spLocks noChangeShapeType="1"/>
          </p:cNvSpPr>
          <p:nvPr/>
        </p:nvSpPr>
        <p:spPr bwMode="auto">
          <a:xfrm>
            <a:off x="3405220" y="5229228"/>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9" name="Rectangle 27"/>
          <p:cNvSpPr>
            <a:spLocks noChangeArrowheads="1"/>
          </p:cNvSpPr>
          <p:nvPr/>
        </p:nvSpPr>
        <p:spPr bwMode="auto">
          <a:xfrm>
            <a:off x="3405220" y="5229228"/>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0" name="Line 28"/>
          <p:cNvSpPr>
            <a:spLocks noChangeShapeType="1"/>
          </p:cNvSpPr>
          <p:nvPr/>
        </p:nvSpPr>
        <p:spPr bwMode="auto">
          <a:xfrm>
            <a:off x="3405220" y="5410203"/>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1" name="Rectangle 29"/>
          <p:cNvSpPr>
            <a:spLocks noChangeArrowheads="1"/>
          </p:cNvSpPr>
          <p:nvPr/>
        </p:nvSpPr>
        <p:spPr bwMode="auto">
          <a:xfrm>
            <a:off x="3405220" y="5410203"/>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2" name="Line 30"/>
          <p:cNvSpPr>
            <a:spLocks noChangeShapeType="1"/>
          </p:cNvSpPr>
          <p:nvPr/>
        </p:nvSpPr>
        <p:spPr bwMode="auto">
          <a:xfrm>
            <a:off x="3405220" y="5591178"/>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3" name="Rectangle 31"/>
          <p:cNvSpPr>
            <a:spLocks noChangeArrowheads="1"/>
          </p:cNvSpPr>
          <p:nvPr/>
        </p:nvSpPr>
        <p:spPr bwMode="auto">
          <a:xfrm>
            <a:off x="3405220" y="5591178"/>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4" name="Line 32"/>
          <p:cNvSpPr>
            <a:spLocks noChangeShapeType="1"/>
          </p:cNvSpPr>
          <p:nvPr/>
        </p:nvSpPr>
        <p:spPr bwMode="auto">
          <a:xfrm>
            <a:off x="3405220" y="5772153"/>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5" name="Rectangle 33"/>
          <p:cNvSpPr>
            <a:spLocks noChangeArrowheads="1"/>
          </p:cNvSpPr>
          <p:nvPr/>
        </p:nvSpPr>
        <p:spPr bwMode="auto">
          <a:xfrm>
            <a:off x="3405220" y="5772153"/>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6" name="Line 34"/>
          <p:cNvSpPr>
            <a:spLocks noChangeShapeType="1"/>
          </p:cNvSpPr>
          <p:nvPr/>
        </p:nvSpPr>
        <p:spPr bwMode="auto">
          <a:xfrm>
            <a:off x="3405220" y="5953128"/>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7" name="Rectangle 35"/>
          <p:cNvSpPr>
            <a:spLocks noChangeArrowheads="1"/>
          </p:cNvSpPr>
          <p:nvPr/>
        </p:nvSpPr>
        <p:spPr bwMode="auto">
          <a:xfrm>
            <a:off x="3405220" y="5953128"/>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cxnSp>
        <p:nvCxnSpPr>
          <p:cNvPr id="29" name="28 Conector recto"/>
          <p:cNvCxnSpPr/>
          <p:nvPr/>
        </p:nvCxnSpPr>
        <p:spPr>
          <a:xfrm>
            <a:off x="1103426" y="6021288"/>
            <a:ext cx="853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1098323" y="6043389"/>
            <a:ext cx="853565"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23077" y="4653136"/>
            <a:ext cx="2238113" cy="369332"/>
          </a:xfrm>
          <a:prstGeom prst="rect">
            <a:avLst/>
          </a:prstGeom>
          <a:noFill/>
        </p:spPr>
        <p:txBody>
          <a:bodyPr wrap="none" rtlCol="0">
            <a:spAutoFit/>
          </a:bodyPr>
          <a:lstStyle/>
          <a:p>
            <a:r>
              <a:rPr lang="es-SV" b="1" u="sng" dirty="0" smtClean="0">
                <a:latin typeface="+mj-lt"/>
              </a:rPr>
              <a:t>Capacidad Disponible</a:t>
            </a:r>
            <a:endParaRPr lang="es-SV" b="1" u="sng" dirty="0">
              <a:latin typeface="+mj-lt"/>
            </a:endParaRPr>
          </a:p>
        </p:txBody>
      </p:sp>
      <p:sp>
        <p:nvSpPr>
          <p:cNvPr id="31" name="Rectangle 2"/>
          <p:cNvSpPr>
            <a:spLocks noChangeArrowheads="1"/>
          </p:cNvSpPr>
          <p:nvPr/>
        </p:nvSpPr>
        <p:spPr bwMode="auto">
          <a:xfrm>
            <a:off x="31384" y="0"/>
            <a:ext cx="5832649" cy="771663"/>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p>
            <a:r>
              <a:rPr lang="es-MX" sz="3200" b="1" dirty="0" smtClean="0">
                <a:solidFill>
                  <a:srgbClr val="6699FF"/>
                </a:solidFill>
                <a:latin typeface="+mj-lt"/>
              </a:rPr>
              <a:t>Parque de Generación Nacional</a:t>
            </a:r>
            <a:endParaRPr lang="es-ES" sz="3200" b="1" dirty="0">
              <a:solidFill>
                <a:srgbClr val="6699FF"/>
              </a:solidFill>
              <a:latin typeface="+mj-lt"/>
            </a:endParaRP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2529" y="4810122"/>
            <a:ext cx="3484295" cy="20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444208" y="5229228"/>
            <a:ext cx="2160240" cy="584775"/>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defPPr>
              <a:defRPr lang="en-US"/>
            </a:defPPr>
            <a:lvl1pPr>
              <a:defRPr sz="3200" b="1">
                <a:solidFill>
                  <a:srgbClr val="6699FF"/>
                </a:solidFill>
                <a:latin typeface="+mj-lt"/>
              </a:defRPr>
            </a:lvl1pPr>
          </a:lstStyle>
          <a:p>
            <a:pPr algn="ctr"/>
            <a:r>
              <a:rPr lang="es-SV" sz="1800" dirty="0"/>
              <a:t>Inyección por </a:t>
            </a:r>
            <a:r>
              <a:rPr lang="es-SV" sz="1800" dirty="0" smtClean="0"/>
              <a:t>Recurso  Año 2013</a:t>
            </a:r>
            <a:endParaRPr lang="es-SV" sz="1800" dirty="0"/>
          </a:p>
        </p:txBody>
      </p:sp>
    </p:spTree>
    <p:extLst>
      <p:ext uri="{BB962C8B-B14F-4D97-AF65-F5344CB8AC3E}">
        <p14:creationId xmlns:p14="http://schemas.microsoft.com/office/powerpoint/2010/main" val="1820371031"/>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81" r="13589"/>
          <a:stretch/>
        </p:blipFill>
        <p:spPr bwMode="auto">
          <a:xfrm>
            <a:off x="2483768" y="3519369"/>
            <a:ext cx="3888432" cy="30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717"/>
          <a:stretch/>
        </p:blipFill>
        <p:spPr bwMode="auto">
          <a:xfrm>
            <a:off x="323528" y="17240"/>
            <a:ext cx="4824536" cy="350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0" t="1283" r="20591" b="10413"/>
          <a:stretch/>
        </p:blipFill>
        <p:spPr bwMode="auto">
          <a:xfrm>
            <a:off x="4716016" y="2570"/>
            <a:ext cx="4320480" cy="364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6756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63715"/>
          </a:xfrm>
          <a:noFill/>
          <a:ln w="9525">
            <a:noFill/>
            <a:miter lim="800000"/>
            <a:headEnd/>
            <a:tailEnd/>
          </a:ln>
          <a:effectLst>
            <a:outerShdw blurRad="50800" dist="38100" dir="8100000" algn="tr" rotWithShape="0">
              <a:prstClr val="black">
                <a:alpha val="24000"/>
              </a:prstClr>
            </a:outerShdw>
          </a:effectLst>
        </p:spPr>
        <p:txBody>
          <a:bodyPr anchor="ctr"/>
          <a:lstStyle/>
          <a:p>
            <a:r>
              <a:rPr lang="es-MX" sz="3600" b="1" dirty="0">
                <a:solidFill>
                  <a:srgbClr val="6699FF"/>
                </a:solidFill>
                <a:latin typeface="+mj-lt"/>
                <a:ea typeface="+mn-ea"/>
                <a:cs typeface="+mn-cs"/>
              </a:rPr>
              <a:t>COMPORTAMIENTO DE LA DEMANDA</a:t>
            </a:r>
            <a:endParaRPr lang="es-SV" sz="3600" b="1" dirty="0">
              <a:solidFill>
                <a:srgbClr val="6699FF"/>
              </a:solidFill>
              <a:latin typeface="+mj-lt"/>
              <a:ea typeface="+mn-ea"/>
              <a:cs typeface="+mn-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40689067"/>
              </p:ext>
            </p:extLst>
          </p:nvPr>
        </p:nvGraphicFramePr>
        <p:xfrm>
          <a:off x="1016605" y="728700"/>
          <a:ext cx="2403267" cy="1764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686343311"/>
              </p:ext>
            </p:extLst>
          </p:nvPr>
        </p:nvGraphicFramePr>
        <p:xfrm>
          <a:off x="6282190" y="1673805"/>
          <a:ext cx="2544071" cy="1066800"/>
        </p:xfrm>
        <a:graphic>
          <a:graphicData uri="http://schemas.openxmlformats.org/drawingml/2006/table">
            <a:tbl>
              <a:tblPr/>
              <a:tblGrid>
                <a:gridCol w="2544071"/>
              </a:tblGrid>
              <a:tr h="152400">
                <a:tc>
                  <a:txBody>
                    <a:bodyPr/>
                    <a:lstStyle/>
                    <a:p>
                      <a:pPr algn="r" fontAlgn="b"/>
                      <a:r>
                        <a:rPr lang="es-ES" sz="1400" b="1" i="0" u="none" strike="noStrike" dirty="0" smtClean="0">
                          <a:latin typeface="Arial"/>
                        </a:rPr>
                        <a:t>Tasa de crecimiento de la energía variación anual</a:t>
                      </a:r>
                      <a:endParaRPr lang="es-ES" sz="1400" b="1" i="0" u="none" strike="noStrike" dirty="0">
                        <a:latin typeface="Arial"/>
                      </a:endParaRPr>
                    </a:p>
                  </a:txBody>
                  <a:tcPr marL="0" marR="0" marT="0" marB="0" anchor="b">
                    <a:lnL>
                      <a:noFill/>
                    </a:lnL>
                    <a:lnR>
                      <a:noFill/>
                    </a:lnR>
                    <a:lnT>
                      <a:noFill/>
                    </a:lnT>
                    <a:lnB>
                      <a:noFill/>
                    </a:lnB>
                    <a:solidFill>
                      <a:srgbClr val="FFFFFF"/>
                    </a:solidFill>
                  </a:tcPr>
                </a:tc>
              </a:tr>
              <a:tr h="152400">
                <a:tc>
                  <a:txBody>
                    <a:bodyPr/>
                    <a:lstStyle/>
                    <a:p>
                      <a:pPr algn="r" fontAlgn="b"/>
                      <a:r>
                        <a:rPr lang="es-ES" sz="1400" b="1" i="0" u="none" strike="noStrike" dirty="0">
                          <a:latin typeface="Arial"/>
                        </a:rPr>
                        <a:t>Promedio móvil doce meses</a:t>
                      </a:r>
                    </a:p>
                  </a:txBody>
                  <a:tcPr marL="0" marR="0" marT="0" marB="0" anchor="b">
                    <a:lnL>
                      <a:noFill/>
                    </a:lnL>
                    <a:lnR>
                      <a:noFill/>
                    </a:lnR>
                    <a:lnT>
                      <a:noFill/>
                    </a:lnT>
                    <a:lnB>
                      <a:noFill/>
                    </a:lnB>
                    <a:solidFill>
                      <a:srgbClr val="FFFFFF"/>
                    </a:solidFill>
                  </a:tcPr>
                </a:tc>
              </a:tr>
              <a:tr h="152400">
                <a:tc>
                  <a:txBody>
                    <a:bodyPr/>
                    <a:lstStyle/>
                    <a:p>
                      <a:pPr algn="r" fontAlgn="b"/>
                      <a:r>
                        <a:rPr lang="es-ES" sz="1400" b="1" i="0" u="none" strike="noStrike" dirty="0">
                          <a:latin typeface="Arial"/>
                        </a:rPr>
                        <a:t>Enero 2000</a:t>
                      </a:r>
                    </a:p>
                  </a:txBody>
                  <a:tcPr marL="0" marR="0" marT="0" marB="0" anchor="b">
                    <a:lnL>
                      <a:noFill/>
                    </a:lnL>
                    <a:lnR>
                      <a:noFill/>
                    </a:lnR>
                    <a:lnT>
                      <a:noFill/>
                    </a:lnT>
                    <a:lnB>
                      <a:noFill/>
                    </a:lnB>
                    <a:solidFill>
                      <a:srgbClr val="FFFFFF"/>
                    </a:solidFill>
                  </a:tcPr>
                </a:tc>
              </a:tr>
              <a:tr h="152400">
                <a:tc>
                  <a:txBody>
                    <a:bodyPr/>
                    <a:lstStyle/>
                    <a:p>
                      <a:pPr algn="r" fontAlgn="b"/>
                      <a:r>
                        <a:rPr lang="es-ES" sz="1400" b="1" i="0" u="none" strike="noStrike" dirty="0" smtClean="0">
                          <a:latin typeface="Arial"/>
                        </a:rPr>
                        <a:t>Julio 2014</a:t>
                      </a:r>
                      <a:endParaRPr lang="es-ES" sz="1400" b="1" i="0" u="none" strike="noStrike" dirty="0">
                        <a:latin typeface="Arial"/>
                      </a:endParaRPr>
                    </a:p>
                  </a:txBody>
                  <a:tcPr marL="0" marR="0" marT="0" marB="0" anchor="b">
                    <a:lnL>
                      <a:noFill/>
                    </a:lnL>
                    <a:lnR>
                      <a:noFill/>
                    </a:lnR>
                    <a:lnT>
                      <a:noFill/>
                    </a:lnT>
                    <a:lnB>
                      <a:noFill/>
                    </a:lnB>
                    <a:solidFill>
                      <a:srgbClr val="FFFFFF"/>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12369612"/>
              </p:ext>
            </p:extLst>
          </p:nvPr>
        </p:nvGraphicFramePr>
        <p:xfrm>
          <a:off x="3806915" y="953725"/>
          <a:ext cx="4770530" cy="640080"/>
        </p:xfrm>
        <a:graphic>
          <a:graphicData uri="http://schemas.openxmlformats.org/drawingml/2006/table">
            <a:tbl>
              <a:tblPr>
                <a:tableStyleId>{D113A9D2-9D6B-4929-AA2D-F23B5EE8CBE7}</a:tableStyleId>
              </a:tblPr>
              <a:tblGrid>
                <a:gridCol w="3243960"/>
                <a:gridCol w="1526570"/>
              </a:tblGrid>
              <a:tr h="288032">
                <a:tc>
                  <a:txBody>
                    <a:bodyPr/>
                    <a:lstStyle/>
                    <a:p>
                      <a:pPr algn="ctr"/>
                      <a:r>
                        <a:rPr lang="es-SV" sz="1800" dirty="0" smtClean="0"/>
                        <a:t>Demanda Máxima Potencia</a:t>
                      </a:r>
                    </a:p>
                    <a:p>
                      <a:pPr algn="ctr"/>
                      <a:r>
                        <a:rPr lang="es-SV" sz="1800" dirty="0" smtClean="0">
                          <a:solidFill>
                            <a:schemeClr val="bg1"/>
                          </a:solidFill>
                        </a:rPr>
                        <a:t>Julio 2014</a:t>
                      </a:r>
                      <a:endParaRPr lang="es-SV" sz="1800" dirty="0">
                        <a:solidFill>
                          <a:schemeClr val="bg1"/>
                        </a:solidFill>
                      </a:endParaRPr>
                    </a:p>
                  </a:txBody>
                  <a:tcPr/>
                </a:tc>
                <a:tc>
                  <a:txBody>
                    <a:bodyPr/>
                    <a:lstStyle/>
                    <a:p>
                      <a:pPr algn="ctr"/>
                      <a:r>
                        <a:rPr lang="es-SV" sz="1800" dirty="0" smtClean="0"/>
                        <a:t>1,035 </a:t>
                      </a:r>
                      <a:r>
                        <a:rPr lang="es-SV" sz="1800" dirty="0" err="1" smtClean="0"/>
                        <a:t>MW</a:t>
                      </a:r>
                      <a:endParaRPr lang="es-SV" sz="1800" dirty="0">
                        <a:solidFill>
                          <a:schemeClr val="tx1"/>
                        </a:solidFill>
                      </a:endParaRPr>
                    </a:p>
                  </a:txBody>
                  <a:tcPr/>
                </a:tc>
              </a:tr>
            </a:tbl>
          </a:graphicData>
        </a:graphic>
      </p:graphicFrame>
      <p:graphicFrame>
        <p:nvGraphicFramePr>
          <p:cNvPr id="9" name="Chart 1"/>
          <p:cNvGraphicFramePr>
            <a:graphicFrameLocks/>
          </p:cNvGraphicFramePr>
          <p:nvPr>
            <p:extLst>
              <p:ext uri="{D42A27DB-BD31-4B8C-83A1-F6EECF244321}">
                <p14:modId xmlns:p14="http://schemas.microsoft.com/office/powerpoint/2010/main" val="4191154198"/>
              </p:ext>
            </p:extLst>
          </p:nvPr>
        </p:nvGraphicFramePr>
        <p:xfrm>
          <a:off x="539552" y="2636912"/>
          <a:ext cx="8325925" cy="365440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951644240"/>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xfrm>
            <a:off x="539552" y="260648"/>
            <a:ext cx="8229600" cy="634082"/>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Aft>
                <a:spcPct val="0"/>
              </a:spcAft>
            </a:pPr>
            <a:r>
              <a:rPr lang="es-SV" sz="3800" b="1" dirty="0">
                <a:solidFill>
                  <a:srgbClr val="6699FF"/>
                </a:solidFill>
                <a:latin typeface="+mj-lt"/>
                <a:ea typeface="+mn-ea"/>
                <a:cs typeface="+mn-cs"/>
              </a:rPr>
              <a:t>Antecedentes</a:t>
            </a:r>
          </a:p>
        </p:txBody>
      </p:sp>
      <p:sp>
        <p:nvSpPr>
          <p:cNvPr id="125955" name="Rectangle 1027"/>
          <p:cNvSpPr>
            <a:spLocks noGrp="1" noChangeArrowheads="1"/>
          </p:cNvSpPr>
          <p:nvPr>
            <p:ph idx="1"/>
          </p:nvPr>
        </p:nvSpPr>
        <p:spPr>
          <a:xfrm>
            <a:off x="539552" y="1135285"/>
            <a:ext cx="8229600" cy="4525963"/>
          </a:xfrm>
        </p:spPr>
        <p:txBody>
          <a:bodyPr>
            <a:noAutofit/>
          </a:bodyPr>
          <a:lstStyle/>
          <a:p>
            <a:pPr algn="just">
              <a:lnSpc>
                <a:spcPct val="120000"/>
              </a:lnSpc>
              <a:spcBef>
                <a:spcPts val="600"/>
              </a:spcBef>
              <a:spcAft>
                <a:spcPts val="600"/>
              </a:spcAft>
            </a:pPr>
            <a:r>
              <a:rPr lang="es-SV" sz="2000" dirty="0">
                <a:solidFill>
                  <a:schemeClr val="tx1"/>
                </a:solidFill>
                <a:latin typeface="+mj-lt"/>
              </a:rPr>
              <a:t>El 3 de octubre de </a:t>
            </a:r>
            <a:r>
              <a:rPr lang="es-SV" sz="2000" dirty="0" smtClean="0">
                <a:solidFill>
                  <a:schemeClr val="tx1"/>
                </a:solidFill>
                <a:latin typeface="+mj-lt"/>
              </a:rPr>
              <a:t>1945 se emitió el Decreto </a:t>
            </a:r>
            <a:r>
              <a:rPr lang="es-SV" sz="2000" dirty="0">
                <a:solidFill>
                  <a:schemeClr val="tx1"/>
                </a:solidFill>
                <a:latin typeface="+mj-lt"/>
              </a:rPr>
              <a:t>Ejecutivo </a:t>
            </a:r>
            <a:r>
              <a:rPr lang="es-SV" sz="2000" dirty="0" smtClean="0">
                <a:solidFill>
                  <a:schemeClr val="tx1"/>
                </a:solidFill>
                <a:latin typeface="+mj-lt"/>
              </a:rPr>
              <a:t>para la Creación </a:t>
            </a:r>
            <a:r>
              <a:rPr lang="es-SV" sz="2000" dirty="0">
                <a:solidFill>
                  <a:schemeClr val="tx1"/>
                </a:solidFill>
                <a:latin typeface="+mj-lt"/>
              </a:rPr>
              <a:t>de la Comisión Ejecutiva Hidroeléctrica del Río Lempa (CEL), que fue publicado en el Diario Oficial No. 139 del 8 de octubre del mismo </a:t>
            </a:r>
            <a:r>
              <a:rPr lang="es-SV" sz="2000" dirty="0" smtClean="0">
                <a:solidFill>
                  <a:schemeClr val="tx1"/>
                </a:solidFill>
                <a:latin typeface="+mj-lt"/>
              </a:rPr>
              <a:t>año.</a:t>
            </a:r>
            <a:endParaRPr lang="es-SV" sz="2000" dirty="0">
              <a:solidFill>
                <a:schemeClr val="tx1"/>
              </a:solidFill>
              <a:latin typeface="+mj-lt"/>
            </a:endParaRPr>
          </a:p>
          <a:p>
            <a:pPr algn="just">
              <a:lnSpc>
                <a:spcPct val="120000"/>
              </a:lnSpc>
              <a:spcBef>
                <a:spcPts val="600"/>
              </a:spcBef>
              <a:spcAft>
                <a:spcPts val="600"/>
              </a:spcAft>
            </a:pPr>
            <a:r>
              <a:rPr lang="es-SV" sz="2000" dirty="0" smtClean="0">
                <a:solidFill>
                  <a:schemeClr val="tx1"/>
                </a:solidFill>
                <a:latin typeface="+mj-lt"/>
              </a:rPr>
              <a:t>Mediante el Decreto </a:t>
            </a:r>
            <a:r>
              <a:rPr lang="es-SV" sz="2000" dirty="0">
                <a:solidFill>
                  <a:schemeClr val="tx1"/>
                </a:solidFill>
                <a:latin typeface="+mj-lt"/>
              </a:rPr>
              <a:t>Legislativo No. 137 en 1948, </a:t>
            </a:r>
            <a:r>
              <a:rPr lang="es-SV" sz="2000" dirty="0" smtClean="0">
                <a:solidFill>
                  <a:schemeClr val="tx1"/>
                </a:solidFill>
                <a:latin typeface="+mj-lt"/>
              </a:rPr>
              <a:t>se emitió </a:t>
            </a:r>
            <a:r>
              <a:rPr lang="es-SV" sz="2000" dirty="0">
                <a:solidFill>
                  <a:schemeClr val="tx1"/>
                </a:solidFill>
                <a:latin typeface="+mj-lt"/>
              </a:rPr>
              <a:t>la Ley de Reorganización de la Comisión Ejecutiva Hidroeléctrica del Río Lempa, confiriéndole el carácter de una corporación </a:t>
            </a:r>
            <a:r>
              <a:rPr lang="es-SV" sz="2000" dirty="0" smtClean="0">
                <a:solidFill>
                  <a:schemeClr val="tx1"/>
                </a:solidFill>
                <a:latin typeface="+mj-lt"/>
              </a:rPr>
              <a:t>autónoma</a:t>
            </a:r>
            <a:r>
              <a:rPr lang="es-SV" sz="2000" dirty="0" smtClean="0">
                <a:solidFill>
                  <a:schemeClr val="tx1"/>
                </a:solidFill>
                <a:latin typeface="+mj-lt"/>
              </a:rPr>
              <a:t>.</a:t>
            </a:r>
            <a:endParaRPr lang="es-SV" sz="2000" dirty="0" smtClean="0">
              <a:solidFill>
                <a:schemeClr val="tx1"/>
              </a:solidFill>
              <a:latin typeface="+mj-lt"/>
            </a:endParaRPr>
          </a:p>
          <a:p>
            <a:pPr algn="just">
              <a:lnSpc>
                <a:spcPct val="120000"/>
              </a:lnSpc>
              <a:spcBef>
                <a:spcPts val="600"/>
              </a:spcBef>
              <a:spcAft>
                <a:spcPts val="600"/>
              </a:spcAft>
            </a:pPr>
            <a:r>
              <a:rPr lang="es-SV" sz="2000" dirty="0" smtClean="0">
                <a:solidFill>
                  <a:schemeClr val="tx1"/>
                </a:solidFill>
                <a:latin typeface="+mj-lt"/>
              </a:rPr>
              <a:t>Gobierno, máxima autoridad: Junta Directiva, 13 Directores (7 propietarios y 6 suplentes) nombrados por los Ministerios (Gobernación, Economía, Hacienda, RREE, Obras Públicas, MAG, Bancos</a:t>
            </a:r>
            <a:r>
              <a:rPr lang="es-SV" sz="2000" dirty="0" smtClean="0">
                <a:solidFill>
                  <a:schemeClr val="tx1"/>
                </a:solidFill>
                <a:latin typeface="+mj-lt"/>
              </a:rPr>
              <a:t>). </a:t>
            </a:r>
            <a:endParaRPr lang="es-SV" sz="2000" dirty="0" smtClean="0">
              <a:solidFill>
                <a:schemeClr val="tx1"/>
              </a:solidFill>
              <a:latin typeface="+mj-lt"/>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67942" name="Rectangle 6"/>
          <p:cNvSpPr>
            <a:spLocks noChangeArrowheads="1"/>
          </p:cNvSpPr>
          <p:nvPr/>
        </p:nvSpPr>
        <p:spPr bwMode="auto">
          <a:xfrm>
            <a:off x="539552" y="117530"/>
            <a:ext cx="8064896" cy="2879422"/>
          </a:xfrm>
          <a:prstGeom prst="rect">
            <a:avLst/>
          </a:prstGeom>
          <a:noFill/>
          <a:ln w="9525">
            <a:noFill/>
            <a:miter lim="800000"/>
            <a:headEnd/>
            <a:tailEnd/>
          </a:ln>
          <a:effectLst>
            <a:outerShdw dist="35921" dir="2700000" algn="ctr" rotWithShape="0">
              <a:schemeClr val="tx1"/>
            </a:outerShdw>
          </a:effectLst>
        </p:spPr>
        <p:txBody>
          <a:bodyPr lIns="92075" tIns="46038" rIns="92075" bIns="46038" anchor="ctr"/>
          <a:lstStyle/>
          <a:p>
            <a:pPr algn="ctr"/>
            <a:r>
              <a:rPr lang="es-SV" sz="4000" b="1" dirty="0" smtClean="0">
                <a:solidFill>
                  <a:srgbClr val="002060"/>
                </a:solidFill>
                <a:effectLst>
                  <a:outerShdw blurRad="38100" dist="38100" dir="2700000" algn="tl">
                    <a:srgbClr val="000000">
                      <a:alpha val="43137"/>
                    </a:srgbClr>
                  </a:outerShdw>
                </a:effectLst>
              </a:rPr>
              <a:t> </a:t>
            </a:r>
            <a:r>
              <a:rPr lang="es-SV" sz="4000" dirty="0" smtClean="0">
                <a:solidFill>
                  <a:srgbClr val="6699FF"/>
                </a:solidFill>
                <a:effectLst>
                  <a:outerShdw blurRad="38100" dist="38100" dir="2700000" algn="tl">
                    <a:srgbClr val="000000">
                      <a:alpha val="43137"/>
                    </a:srgbClr>
                  </a:outerShdw>
                </a:effectLst>
                <a:latin typeface="Arial" charset="0"/>
              </a:rPr>
              <a:t>DESPACHO BASADO EN PRECIOS Y CONTRATOS DE CORTO PLAZO</a:t>
            </a:r>
            <a:endParaRPr lang="es-ES" sz="4000" dirty="0">
              <a:solidFill>
                <a:srgbClr val="6699FF"/>
              </a:solidFill>
              <a:effectLst>
                <a:outerShdw blurRad="38100" dist="38100" dir="2700000" algn="tl">
                  <a:srgbClr val="000000">
                    <a:alpha val="43137"/>
                  </a:srgbClr>
                </a:outerShdw>
              </a:effectLst>
              <a:latin typeface="Arial" charset="0"/>
            </a:endParaRPr>
          </a:p>
        </p:txBody>
      </p:sp>
      <p:sp>
        <p:nvSpPr>
          <p:cNvPr id="2" name="1 CuadroTexto"/>
          <p:cNvSpPr txBox="1"/>
          <p:nvPr/>
        </p:nvSpPr>
        <p:spPr>
          <a:xfrm>
            <a:off x="1331640" y="5661248"/>
            <a:ext cx="6320128" cy="707886"/>
          </a:xfrm>
          <a:prstGeom prst="rect">
            <a:avLst/>
          </a:prstGeom>
          <a:noFill/>
          <a:ln w="9525">
            <a:noFill/>
            <a:miter lim="800000"/>
            <a:headEnd/>
            <a:tailEnd/>
          </a:ln>
          <a:effectLst/>
        </p:spPr>
        <p:txBody>
          <a:bodyPr lIns="92075" tIns="46038" rIns="92075" bIns="46038" anchor="ctr"/>
          <a:lstStyle>
            <a:defPPr>
              <a:defRPr lang="es-SV"/>
            </a:defPPr>
            <a:lvl1pPr algn="ctr">
              <a:defRPr sz="4000" b="1">
                <a:solidFill>
                  <a:srgbClr val="002060"/>
                </a:solidFill>
                <a:effectLst>
                  <a:outerShdw blurRad="38100" dist="38100" dir="2700000" algn="tl">
                    <a:srgbClr val="000000">
                      <a:alpha val="43137"/>
                    </a:srgbClr>
                  </a:outerShdw>
                </a:effectLst>
              </a:defRPr>
            </a:lvl1pPr>
          </a:lstStyle>
          <a:p>
            <a:r>
              <a:rPr lang="es-SV" sz="2800" dirty="0">
                <a:solidFill>
                  <a:schemeClr val="accent1">
                    <a:lumMod val="75000"/>
                  </a:schemeClr>
                </a:solidFill>
              </a:rPr>
              <a:t>Noviembre 1998 – Julio 2011</a:t>
            </a:r>
          </a:p>
        </p:txBody>
      </p:sp>
    </p:spTree>
    <p:extLst>
      <p:ext uri="{BB962C8B-B14F-4D97-AF65-F5344CB8AC3E}">
        <p14:creationId xmlns:p14="http://schemas.microsoft.com/office/powerpoint/2010/main" val="2917401689"/>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23527" y="188640"/>
            <a:ext cx="8444235" cy="792088"/>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p>
            <a:r>
              <a:rPr lang="es-MX" sz="3600" b="1" dirty="0">
                <a:solidFill>
                  <a:srgbClr val="6699FF"/>
                </a:solidFill>
                <a:latin typeface="+mj-lt"/>
              </a:rPr>
              <a:t>EL MERCADO </a:t>
            </a:r>
            <a:r>
              <a:rPr lang="es-MX" sz="3600" b="1" dirty="0" smtClean="0">
                <a:solidFill>
                  <a:srgbClr val="6699FF"/>
                </a:solidFill>
                <a:latin typeface="+mj-lt"/>
              </a:rPr>
              <a:t>MAYORISTA DE ELECTRICIDAD</a:t>
            </a:r>
            <a:endParaRPr lang="es-ES" sz="3600" b="1" dirty="0">
              <a:solidFill>
                <a:srgbClr val="6699FF"/>
              </a:solidFill>
              <a:latin typeface="+mj-lt"/>
            </a:endParaRPr>
          </a:p>
        </p:txBody>
      </p:sp>
      <p:sp>
        <p:nvSpPr>
          <p:cNvPr id="2" name="1 CuadroTexto"/>
          <p:cNvSpPr txBox="1"/>
          <p:nvPr/>
        </p:nvSpPr>
        <p:spPr>
          <a:xfrm>
            <a:off x="395536" y="1056793"/>
            <a:ext cx="8228209" cy="5324535"/>
          </a:xfrm>
          <a:prstGeom prst="rect">
            <a:avLst/>
          </a:prstGeom>
          <a:noFill/>
        </p:spPr>
        <p:txBody>
          <a:bodyPr wrap="square" rtlCol="0">
            <a:spAutoFit/>
          </a:bodyPr>
          <a:lstStyle/>
          <a:p>
            <a:pPr algn="just"/>
            <a:r>
              <a:rPr lang="es-SV" sz="2000" dirty="0">
                <a:solidFill>
                  <a:schemeClr val="accent1">
                    <a:lumMod val="75000"/>
                  </a:schemeClr>
                </a:solidFill>
              </a:rPr>
              <a:t>En mayo de 1998 que se puso en marcha </a:t>
            </a:r>
            <a:r>
              <a:rPr lang="es-SV" sz="2000" dirty="0" smtClean="0">
                <a:solidFill>
                  <a:schemeClr val="accent1">
                    <a:lumMod val="75000"/>
                  </a:schemeClr>
                </a:solidFill>
              </a:rPr>
              <a:t>la Unidad </a:t>
            </a:r>
            <a:r>
              <a:rPr lang="es-SV" sz="2000" dirty="0">
                <a:solidFill>
                  <a:schemeClr val="accent1">
                    <a:lumMod val="75000"/>
                  </a:schemeClr>
                </a:solidFill>
              </a:rPr>
              <a:t>de Transacciones, S.A., de C.V</a:t>
            </a:r>
            <a:r>
              <a:rPr lang="es-SV" sz="2000" dirty="0" smtClean="0">
                <a:solidFill>
                  <a:schemeClr val="accent1">
                    <a:lumMod val="75000"/>
                  </a:schemeClr>
                </a:solidFill>
              </a:rPr>
              <a:t>. (UT), quien trabajó en el </a:t>
            </a:r>
            <a:r>
              <a:rPr lang="es-SV" sz="2000" dirty="0">
                <a:solidFill>
                  <a:schemeClr val="accent1">
                    <a:lumMod val="75000"/>
                  </a:schemeClr>
                </a:solidFill>
              </a:rPr>
              <a:t>desarrollo de las reglas del mercado. </a:t>
            </a:r>
            <a:r>
              <a:rPr lang="es-SV" sz="2000" dirty="0" smtClean="0">
                <a:solidFill>
                  <a:schemeClr val="accent1">
                    <a:lumMod val="75000"/>
                  </a:schemeClr>
                </a:solidFill>
              </a:rPr>
              <a:t>En </a:t>
            </a:r>
            <a:r>
              <a:rPr lang="es-SV" sz="2000" dirty="0">
                <a:solidFill>
                  <a:schemeClr val="accent1">
                    <a:lumMod val="75000"/>
                  </a:schemeClr>
                </a:solidFill>
              </a:rPr>
              <a:t>septiembre del mismo año </a:t>
            </a:r>
            <a:r>
              <a:rPr lang="es-SV" sz="2000" dirty="0" smtClean="0">
                <a:solidFill>
                  <a:schemeClr val="accent1">
                    <a:lumMod val="75000"/>
                  </a:schemeClr>
                </a:solidFill>
              </a:rPr>
              <a:t>inició actividades con </a:t>
            </a:r>
            <a:r>
              <a:rPr lang="es-SV" sz="2000" dirty="0">
                <a:solidFill>
                  <a:schemeClr val="accent1">
                    <a:lumMod val="75000"/>
                  </a:schemeClr>
                </a:solidFill>
              </a:rPr>
              <a:t>las </a:t>
            </a:r>
            <a:r>
              <a:rPr lang="es-SV" sz="2000" dirty="0" smtClean="0">
                <a:solidFill>
                  <a:schemeClr val="accent1">
                    <a:lumMod val="75000"/>
                  </a:schemeClr>
                </a:solidFill>
              </a:rPr>
              <a:t>siguientes funciones:</a:t>
            </a:r>
            <a:endParaRPr lang="es-SV" sz="2000" dirty="0">
              <a:solidFill>
                <a:schemeClr val="accent1">
                  <a:lumMod val="75000"/>
                </a:schemeClr>
              </a:solidFill>
            </a:endParaRPr>
          </a:p>
          <a:p>
            <a:pPr algn="just"/>
            <a:endParaRPr lang="es-SV" sz="2000" dirty="0">
              <a:solidFill>
                <a:schemeClr val="accent1">
                  <a:lumMod val="75000"/>
                </a:schemeClr>
              </a:solidFill>
            </a:endParaRPr>
          </a:p>
          <a:p>
            <a:pPr marL="342900" indent="-342900" algn="just">
              <a:buFont typeface="+mj-lt"/>
              <a:buAutoNum type="alphaLcParenR"/>
            </a:pPr>
            <a:r>
              <a:rPr lang="es-SV" sz="2000" dirty="0" smtClean="0">
                <a:solidFill>
                  <a:schemeClr val="accent1">
                    <a:lumMod val="75000"/>
                  </a:schemeClr>
                </a:solidFill>
              </a:rPr>
              <a:t>Operar </a:t>
            </a:r>
            <a:r>
              <a:rPr lang="es-SV" sz="2000" dirty="0">
                <a:solidFill>
                  <a:schemeClr val="accent1">
                    <a:lumMod val="75000"/>
                  </a:schemeClr>
                </a:solidFill>
              </a:rPr>
              <a:t>el sistema de transmisión, mantener la seguridad del sistema y asegurar la calidad mínima de los servicios y suministros; y,</a:t>
            </a:r>
          </a:p>
          <a:p>
            <a:pPr marL="342900" indent="-342900" algn="just">
              <a:buFont typeface="+mj-lt"/>
              <a:buAutoNum type="alphaLcParenR"/>
            </a:pPr>
            <a:endParaRPr lang="es-SV" sz="2000" dirty="0">
              <a:solidFill>
                <a:schemeClr val="accent1">
                  <a:lumMod val="75000"/>
                </a:schemeClr>
              </a:solidFill>
            </a:endParaRPr>
          </a:p>
          <a:p>
            <a:pPr marL="342900" indent="-342900" algn="just">
              <a:buFont typeface="+mj-lt"/>
              <a:buAutoNum type="alphaLcParenR"/>
            </a:pPr>
            <a:r>
              <a:rPr lang="es-SV" sz="2000" dirty="0" smtClean="0">
                <a:solidFill>
                  <a:schemeClr val="accent1">
                    <a:lumMod val="75000"/>
                  </a:schemeClr>
                </a:solidFill>
              </a:rPr>
              <a:t>Administrar el Mercado Mayorista </a:t>
            </a:r>
            <a:r>
              <a:rPr lang="es-SV" sz="2000" dirty="0">
                <a:solidFill>
                  <a:schemeClr val="accent1">
                    <a:lumMod val="75000"/>
                  </a:schemeClr>
                </a:solidFill>
              </a:rPr>
              <a:t>de </a:t>
            </a:r>
            <a:r>
              <a:rPr lang="es-SV" sz="2000" dirty="0" smtClean="0">
                <a:solidFill>
                  <a:schemeClr val="accent1">
                    <a:lumMod val="75000"/>
                  </a:schemeClr>
                </a:solidFill>
              </a:rPr>
              <a:t>Energía Eléctrica</a:t>
            </a:r>
            <a:r>
              <a:rPr lang="es-SV" sz="2000" dirty="0">
                <a:solidFill>
                  <a:schemeClr val="accent1">
                    <a:lumMod val="75000"/>
                  </a:schemeClr>
                </a:solidFill>
              </a:rPr>
              <a:t>;</a:t>
            </a:r>
          </a:p>
          <a:p>
            <a:pPr algn="just"/>
            <a:endParaRPr lang="es-SV" sz="2000" dirty="0">
              <a:solidFill>
                <a:schemeClr val="accent1">
                  <a:lumMod val="75000"/>
                </a:schemeClr>
              </a:solidFill>
            </a:endParaRPr>
          </a:p>
          <a:p>
            <a:pPr algn="just"/>
            <a:r>
              <a:rPr lang="es-SV" sz="2000" dirty="0" smtClean="0">
                <a:solidFill>
                  <a:schemeClr val="accent1">
                    <a:lumMod val="75000"/>
                  </a:schemeClr>
                </a:solidFill>
              </a:rPr>
              <a:t>El </a:t>
            </a:r>
            <a:r>
              <a:rPr lang="es-SV" sz="2000" dirty="0">
                <a:solidFill>
                  <a:schemeClr val="accent1">
                    <a:lumMod val="75000"/>
                  </a:schemeClr>
                </a:solidFill>
              </a:rPr>
              <a:t>1 de noviembre </a:t>
            </a:r>
            <a:r>
              <a:rPr lang="es-SV" sz="2000" dirty="0" smtClean="0">
                <a:solidFill>
                  <a:schemeClr val="accent1">
                    <a:lumMod val="75000"/>
                  </a:schemeClr>
                </a:solidFill>
              </a:rPr>
              <a:t>de 1998, </a:t>
            </a:r>
            <a:r>
              <a:rPr lang="es-SV" sz="2000" dirty="0">
                <a:solidFill>
                  <a:schemeClr val="accent1">
                    <a:lumMod val="75000"/>
                  </a:schemeClr>
                </a:solidFill>
              </a:rPr>
              <a:t>la UT asume la función de comprar y vender directamente la energía intercambiada en el Mercado Regulador del Sistema (</a:t>
            </a:r>
            <a:r>
              <a:rPr lang="es-SV" sz="2000" dirty="0" err="1">
                <a:solidFill>
                  <a:schemeClr val="accent1">
                    <a:lumMod val="75000"/>
                  </a:schemeClr>
                </a:solidFill>
              </a:rPr>
              <a:t>MRS</a:t>
            </a:r>
            <a:r>
              <a:rPr lang="es-SV" sz="2000" dirty="0">
                <a:solidFill>
                  <a:schemeClr val="accent1">
                    <a:lumMod val="75000"/>
                  </a:schemeClr>
                </a:solidFill>
              </a:rPr>
              <a:t>), función que había estado a cargo </a:t>
            </a:r>
            <a:r>
              <a:rPr lang="es-SV" sz="2000" dirty="0" smtClean="0">
                <a:solidFill>
                  <a:schemeClr val="accent1">
                    <a:lumMod val="75000"/>
                  </a:schemeClr>
                </a:solidFill>
              </a:rPr>
              <a:t>de CEL, forma transitoria. </a:t>
            </a:r>
          </a:p>
          <a:p>
            <a:pPr algn="just"/>
            <a:endParaRPr lang="es-SV" sz="2000" dirty="0">
              <a:solidFill>
                <a:schemeClr val="accent1">
                  <a:lumMod val="75000"/>
                </a:schemeClr>
              </a:solidFill>
            </a:endParaRPr>
          </a:p>
          <a:p>
            <a:pPr algn="just"/>
            <a:r>
              <a:rPr lang="es-SV" sz="2000" dirty="0" smtClean="0">
                <a:solidFill>
                  <a:schemeClr val="accent1">
                    <a:lumMod val="75000"/>
                  </a:schemeClr>
                </a:solidFill>
              </a:rPr>
              <a:t>A </a:t>
            </a:r>
            <a:r>
              <a:rPr lang="es-SV" sz="2000" dirty="0">
                <a:solidFill>
                  <a:schemeClr val="accent1">
                    <a:lumMod val="75000"/>
                  </a:schemeClr>
                </a:solidFill>
              </a:rPr>
              <a:t>finales del año se da un avance más en el mercado y se comienza a administrar las transacciones internacionales con Guatemala en condiciones de contrato con entes privados, función que había sido realizada por las empresas públicas de ambos países</a:t>
            </a:r>
            <a:r>
              <a:rPr lang="es-SV" sz="2000" dirty="0" smtClean="0">
                <a:solidFill>
                  <a:schemeClr val="accent1">
                    <a:lumMod val="75000"/>
                  </a:schemeClr>
                </a:solidFill>
              </a:rPr>
              <a:t>.</a:t>
            </a:r>
            <a:endParaRPr lang="es-SV" sz="2000" dirty="0">
              <a:solidFill>
                <a:schemeClr val="accent1">
                  <a:lumMod val="75000"/>
                </a:schemeClr>
              </a:solidFill>
            </a:endParaRPr>
          </a:p>
        </p:txBody>
      </p:sp>
    </p:spTree>
    <p:extLst>
      <p:ext uri="{BB962C8B-B14F-4D97-AF65-F5344CB8AC3E}">
        <p14:creationId xmlns:p14="http://schemas.microsoft.com/office/powerpoint/2010/main" val="400968471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wipe(left)">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wipe(left)">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2" name="31 Rectángulo redondeado"/>
          <p:cNvSpPr/>
          <p:nvPr/>
        </p:nvSpPr>
        <p:spPr>
          <a:xfrm>
            <a:off x="2707203" y="2492896"/>
            <a:ext cx="3520981" cy="3096344"/>
          </a:xfrm>
          <a:prstGeom prst="round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26 Rectángulo redondeado"/>
          <p:cNvSpPr/>
          <p:nvPr/>
        </p:nvSpPr>
        <p:spPr>
          <a:xfrm>
            <a:off x="2699792" y="4941168"/>
            <a:ext cx="3528392" cy="1584176"/>
          </a:xfrm>
          <a:prstGeom prst="roundRect">
            <a:avLst/>
          </a:prstGeom>
          <a:solidFill>
            <a:schemeClr val="accent3">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002060"/>
              </a:solidFill>
            </a:endParaRPr>
          </a:p>
        </p:txBody>
      </p:sp>
      <p:sp>
        <p:nvSpPr>
          <p:cNvPr id="25" name="24 Rectángulo redondeado"/>
          <p:cNvSpPr/>
          <p:nvPr/>
        </p:nvSpPr>
        <p:spPr>
          <a:xfrm>
            <a:off x="251520" y="1124744"/>
            <a:ext cx="3528392" cy="2448272"/>
          </a:xfrm>
          <a:prstGeom prst="roundRect">
            <a:avLst/>
          </a:prstGeom>
          <a:solidFill>
            <a:schemeClr val="accent1">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rgbClr val="002060"/>
              </a:solidFill>
            </a:endParaRPr>
          </a:p>
        </p:txBody>
      </p:sp>
      <p:sp>
        <p:nvSpPr>
          <p:cNvPr id="20" name="19 Rectángulo redondeado"/>
          <p:cNvSpPr/>
          <p:nvPr/>
        </p:nvSpPr>
        <p:spPr>
          <a:xfrm>
            <a:off x="5004048" y="1151430"/>
            <a:ext cx="3528000" cy="2448000"/>
          </a:xfrm>
          <a:prstGeom prst="roundRect">
            <a:avLst/>
          </a:prstGeom>
          <a:solidFill>
            <a:schemeClr val="accent6">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rgbClr val="002060"/>
              </a:solidFill>
            </a:endParaRPr>
          </a:p>
        </p:txBody>
      </p:sp>
      <p:sp>
        <p:nvSpPr>
          <p:cNvPr id="89110" name="AutoShape 22"/>
          <p:cNvSpPr>
            <a:spLocks noGrp="1" noChangeArrowheads="1"/>
          </p:cNvSpPr>
          <p:nvPr>
            <p:ph type="title"/>
          </p:nvPr>
        </p:nvSpPr>
        <p:spPr bwMode="invGray">
          <a:xfrm>
            <a:off x="0" y="188640"/>
            <a:ext cx="9286908" cy="64807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anchor="ctr"/>
          <a:lstStyle/>
          <a:p>
            <a:pPr algn="l"/>
            <a:r>
              <a:rPr lang="es-MX" sz="3600" b="1" dirty="0" smtClean="0">
                <a:solidFill>
                  <a:srgbClr val="6699FF"/>
                </a:solidFill>
                <a:latin typeface="+mj-lt"/>
                <a:ea typeface="+mn-ea"/>
                <a:cs typeface="+mn-cs"/>
              </a:rPr>
              <a:t>Esquema de Mercado</a:t>
            </a:r>
            <a:endParaRPr lang="es-ES" sz="3600" b="1" dirty="0">
              <a:solidFill>
                <a:srgbClr val="6699FF"/>
              </a:solidFill>
              <a:latin typeface="+mj-lt"/>
              <a:ea typeface="+mn-ea"/>
              <a:cs typeface="+mn-cs"/>
            </a:endParaRPr>
          </a:p>
        </p:txBody>
      </p:sp>
      <p:grpSp>
        <p:nvGrpSpPr>
          <p:cNvPr id="19" name="18 Grupo"/>
          <p:cNvGrpSpPr/>
          <p:nvPr/>
        </p:nvGrpSpPr>
        <p:grpSpPr>
          <a:xfrm>
            <a:off x="1034121" y="1196752"/>
            <a:ext cx="1737679" cy="1526106"/>
            <a:chOff x="1259632" y="1624154"/>
            <a:chExt cx="1881695" cy="1732838"/>
          </a:xfrm>
        </p:grpSpPr>
        <p:sp>
          <p:nvSpPr>
            <p:cNvPr id="2" name="1 Elipse"/>
            <p:cNvSpPr/>
            <p:nvPr/>
          </p:nvSpPr>
          <p:spPr>
            <a:xfrm>
              <a:off x="1259632" y="1624154"/>
              <a:ext cx="1811744" cy="1732838"/>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rgbClr val="002060"/>
                </a:solidFill>
              </a:endParaRPr>
            </a:p>
          </p:txBody>
        </p:sp>
        <p:sp>
          <p:nvSpPr>
            <p:cNvPr id="3" name="2 CuadroTexto"/>
            <p:cNvSpPr txBox="1"/>
            <p:nvPr/>
          </p:nvSpPr>
          <p:spPr>
            <a:xfrm>
              <a:off x="1331640" y="2524254"/>
              <a:ext cx="627095" cy="369332"/>
            </a:xfrm>
            <a:prstGeom prst="rect">
              <a:avLst/>
            </a:prstGeom>
            <a:noFill/>
          </p:spPr>
          <p:txBody>
            <a:bodyPr wrap="none" rtlCol="0">
              <a:spAutoFit/>
            </a:bodyPr>
            <a:lstStyle/>
            <a:p>
              <a:r>
                <a:rPr lang="es-SV" b="1" dirty="0" err="1" smtClean="0">
                  <a:solidFill>
                    <a:srgbClr val="002060"/>
                  </a:solidFill>
                </a:rPr>
                <a:t>PM1</a:t>
              </a:r>
              <a:endParaRPr lang="es-SV" b="1" dirty="0">
                <a:solidFill>
                  <a:srgbClr val="002060"/>
                </a:solidFill>
              </a:endParaRPr>
            </a:p>
          </p:txBody>
        </p:sp>
        <p:sp>
          <p:nvSpPr>
            <p:cNvPr id="6" name="5 CuadroTexto"/>
            <p:cNvSpPr txBox="1"/>
            <p:nvPr/>
          </p:nvSpPr>
          <p:spPr>
            <a:xfrm>
              <a:off x="1439240" y="1909171"/>
              <a:ext cx="804524" cy="369332"/>
            </a:xfrm>
            <a:prstGeom prst="rect">
              <a:avLst/>
            </a:prstGeom>
            <a:noFill/>
          </p:spPr>
          <p:txBody>
            <a:bodyPr wrap="square" rtlCol="0">
              <a:spAutoFit/>
            </a:bodyPr>
            <a:lstStyle/>
            <a:p>
              <a:r>
                <a:rPr lang="es-SV" b="1" dirty="0" err="1" smtClean="0">
                  <a:solidFill>
                    <a:srgbClr val="002060"/>
                  </a:solidFill>
                </a:rPr>
                <a:t>PM2</a:t>
              </a:r>
              <a:endParaRPr lang="es-SV" b="1" dirty="0">
                <a:solidFill>
                  <a:srgbClr val="002060"/>
                </a:solidFill>
              </a:endParaRPr>
            </a:p>
          </p:txBody>
        </p:sp>
        <p:sp>
          <p:nvSpPr>
            <p:cNvPr id="7" name="6 CuadroTexto"/>
            <p:cNvSpPr txBox="1"/>
            <p:nvPr/>
          </p:nvSpPr>
          <p:spPr>
            <a:xfrm>
              <a:off x="2336803" y="2090775"/>
              <a:ext cx="804524" cy="369332"/>
            </a:xfrm>
            <a:prstGeom prst="rect">
              <a:avLst/>
            </a:prstGeom>
            <a:noFill/>
          </p:spPr>
          <p:txBody>
            <a:bodyPr wrap="square" rtlCol="0">
              <a:spAutoFit/>
            </a:bodyPr>
            <a:lstStyle/>
            <a:p>
              <a:r>
                <a:rPr lang="es-SV" b="1" dirty="0" err="1" smtClean="0">
                  <a:solidFill>
                    <a:srgbClr val="002060"/>
                  </a:solidFill>
                </a:rPr>
                <a:t>PM3</a:t>
              </a:r>
              <a:endParaRPr lang="es-SV" b="1" dirty="0">
                <a:solidFill>
                  <a:srgbClr val="002060"/>
                </a:solidFill>
              </a:endParaRPr>
            </a:p>
          </p:txBody>
        </p:sp>
        <p:sp>
          <p:nvSpPr>
            <p:cNvPr id="8" name="7 CuadroTexto"/>
            <p:cNvSpPr txBox="1"/>
            <p:nvPr/>
          </p:nvSpPr>
          <p:spPr>
            <a:xfrm>
              <a:off x="2032086" y="2780928"/>
              <a:ext cx="804524" cy="369332"/>
            </a:xfrm>
            <a:prstGeom prst="rect">
              <a:avLst/>
            </a:prstGeom>
            <a:noFill/>
          </p:spPr>
          <p:txBody>
            <a:bodyPr wrap="square" rtlCol="0">
              <a:spAutoFit/>
            </a:bodyPr>
            <a:lstStyle/>
            <a:p>
              <a:r>
                <a:rPr lang="es-SV" b="1" dirty="0" err="1" smtClean="0">
                  <a:solidFill>
                    <a:srgbClr val="002060"/>
                  </a:solidFill>
                </a:rPr>
                <a:t>PM4</a:t>
              </a:r>
              <a:endParaRPr lang="es-SV" b="1" dirty="0">
                <a:solidFill>
                  <a:srgbClr val="002060"/>
                </a:solidFill>
              </a:endParaRPr>
            </a:p>
          </p:txBody>
        </p:sp>
        <p:cxnSp>
          <p:nvCxnSpPr>
            <p:cNvPr id="5" name="4 Conector recto de flecha"/>
            <p:cNvCxnSpPr>
              <a:endCxn id="3" idx="0"/>
            </p:cNvCxnSpPr>
            <p:nvPr/>
          </p:nvCxnSpPr>
          <p:spPr>
            <a:xfrm flipH="1">
              <a:off x="1645188" y="2278503"/>
              <a:ext cx="98157" cy="24575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1 Conector recto de flecha"/>
            <p:cNvCxnSpPr>
              <a:stCxn id="6" idx="2"/>
            </p:cNvCxnSpPr>
            <p:nvPr/>
          </p:nvCxnSpPr>
          <p:spPr>
            <a:xfrm>
              <a:off x="1841502" y="2278503"/>
              <a:ext cx="381168" cy="4304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15 Conector recto de flecha"/>
            <p:cNvCxnSpPr/>
            <p:nvPr/>
          </p:nvCxnSpPr>
          <p:spPr>
            <a:xfrm flipV="1">
              <a:off x="2434348" y="2401378"/>
              <a:ext cx="193436" cy="37955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8" name="17 Elipse"/>
          <p:cNvSpPr/>
          <p:nvPr/>
        </p:nvSpPr>
        <p:spPr>
          <a:xfrm>
            <a:off x="2915816" y="3071482"/>
            <a:ext cx="1512168" cy="14401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SV" sz="1400" b="1" dirty="0" smtClean="0">
                <a:effectLst>
                  <a:outerShdw blurRad="38100" dist="38100" dir="2700000" algn="tl">
                    <a:srgbClr val="000000">
                      <a:alpha val="43137"/>
                    </a:srgbClr>
                  </a:outerShdw>
                </a:effectLst>
              </a:rPr>
              <a:t>Mercado de Contratos</a:t>
            </a:r>
            <a:endParaRPr lang="es-SV" sz="1400" b="1" dirty="0">
              <a:effectLst>
                <a:outerShdw blurRad="38100" dist="38100" dir="2700000" algn="tl">
                  <a:srgbClr val="000000">
                    <a:alpha val="43137"/>
                  </a:srgbClr>
                </a:outerShdw>
              </a:effectLst>
            </a:endParaRPr>
          </a:p>
          <a:p>
            <a:pPr algn="ctr"/>
            <a:r>
              <a:rPr lang="es-SV" sz="3200" b="1" dirty="0" smtClean="0">
                <a:effectLst>
                  <a:outerShdw blurRad="38100" dist="38100" dir="2700000" algn="tl">
                    <a:srgbClr val="000000">
                      <a:alpha val="43137"/>
                    </a:srgbClr>
                  </a:outerShdw>
                </a:effectLst>
              </a:rPr>
              <a:t>MC</a:t>
            </a:r>
            <a:endParaRPr lang="es-SV" sz="3200" b="1" dirty="0">
              <a:effectLst>
                <a:outerShdw blurRad="38100" dist="38100" dir="2700000" algn="tl">
                  <a:srgbClr val="000000">
                    <a:alpha val="43137"/>
                  </a:srgbClr>
                </a:outerShdw>
              </a:effectLst>
            </a:endParaRPr>
          </a:p>
        </p:txBody>
      </p:sp>
      <p:sp>
        <p:nvSpPr>
          <p:cNvPr id="21" name="20 Elipse"/>
          <p:cNvSpPr/>
          <p:nvPr/>
        </p:nvSpPr>
        <p:spPr>
          <a:xfrm>
            <a:off x="4499992" y="3068960"/>
            <a:ext cx="1512168" cy="144016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SV" sz="1400" b="1" dirty="0" smtClean="0">
                <a:effectLst>
                  <a:outerShdw blurRad="38100" dist="38100" dir="2700000" algn="tl">
                    <a:srgbClr val="000000">
                      <a:alpha val="43137"/>
                    </a:srgbClr>
                  </a:outerShdw>
                </a:effectLst>
              </a:rPr>
              <a:t>Mercado Regulador del Sistema</a:t>
            </a:r>
            <a:endParaRPr lang="es-SV" sz="1400" b="1" dirty="0">
              <a:effectLst>
                <a:outerShdw blurRad="38100" dist="38100" dir="2700000" algn="tl">
                  <a:srgbClr val="000000">
                    <a:alpha val="43137"/>
                  </a:srgbClr>
                </a:outerShdw>
              </a:effectLst>
            </a:endParaRPr>
          </a:p>
          <a:p>
            <a:pPr algn="ctr"/>
            <a:r>
              <a:rPr lang="es-SV" sz="3200" b="1" dirty="0" err="1" smtClean="0">
                <a:effectLst>
                  <a:outerShdw blurRad="38100" dist="38100" dir="2700000" algn="tl">
                    <a:srgbClr val="000000">
                      <a:alpha val="43137"/>
                    </a:srgbClr>
                  </a:outerShdw>
                </a:effectLst>
              </a:rPr>
              <a:t>MRS</a:t>
            </a:r>
            <a:endParaRPr lang="es-SV" sz="3200" b="1" dirty="0">
              <a:effectLst>
                <a:outerShdw blurRad="38100" dist="38100" dir="2700000" algn="tl">
                  <a:srgbClr val="000000">
                    <a:alpha val="43137"/>
                  </a:srgbClr>
                </a:outerShdw>
              </a:effectLst>
            </a:endParaRPr>
          </a:p>
        </p:txBody>
      </p:sp>
      <p:sp>
        <p:nvSpPr>
          <p:cNvPr id="22" name="21 Elipse"/>
          <p:cNvSpPr/>
          <p:nvPr/>
        </p:nvSpPr>
        <p:spPr>
          <a:xfrm>
            <a:off x="3707904" y="4365104"/>
            <a:ext cx="1512168"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SV" sz="1400" b="1" dirty="0" smtClean="0">
                <a:effectLst>
                  <a:outerShdw blurRad="38100" dist="38100" dir="2700000" algn="tl">
                    <a:srgbClr val="000000">
                      <a:alpha val="43137"/>
                    </a:srgbClr>
                  </a:outerShdw>
                </a:effectLst>
              </a:rPr>
              <a:t>Mercado de Servicios Auxiliares</a:t>
            </a:r>
            <a:endParaRPr lang="es-SV" sz="3200" b="1" dirty="0">
              <a:effectLst>
                <a:outerShdw blurRad="38100" dist="38100" dir="2700000" algn="tl">
                  <a:srgbClr val="000000">
                    <a:alpha val="43137"/>
                  </a:srgbClr>
                </a:outerShdw>
              </a:effectLst>
            </a:endParaRPr>
          </a:p>
        </p:txBody>
      </p:sp>
      <p:sp>
        <p:nvSpPr>
          <p:cNvPr id="28" name="27 CuadroTexto"/>
          <p:cNvSpPr txBox="1"/>
          <p:nvPr/>
        </p:nvSpPr>
        <p:spPr>
          <a:xfrm>
            <a:off x="2934813" y="5879013"/>
            <a:ext cx="2952328" cy="461665"/>
          </a:xfrm>
          <a:prstGeom prst="rect">
            <a:avLst/>
          </a:prstGeom>
          <a:noFill/>
        </p:spPr>
        <p:txBody>
          <a:bodyPr wrap="square" rtlCol="0">
            <a:spAutoFit/>
          </a:bodyPr>
          <a:lstStyle/>
          <a:p>
            <a:pPr algn="ctr"/>
            <a:r>
              <a:rPr lang="es-SV" sz="1200" b="1" dirty="0" smtClean="0"/>
              <a:t>Sirven para mantener la integridad, calidad y seguridad del sistema eléctrico</a:t>
            </a:r>
            <a:endParaRPr lang="es-SV" sz="1200" b="1" dirty="0"/>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1255037"/>
            <a:ext cx="2356637" cy="158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30 CuadroTexto"/>
          <p:cNvSpPr txBox="1"/>
          <p:nvPr/>
        </p:nvSpPr>
        <p:spPr>
          <a:xfrm>
            <a:off x="5580112" y="2895327"/>
            <a:ext cx="2952328" cy="461665"/>
          </a:xfrm>
          <a:prstGeom prst="rect">
            <a:avLst/>
          </a:prstGeom>
          <a:noFill/>
        </p:spPr>
        <p:txBody>
          <a:bodyPr wrap="square" rtlCol="0">
            <a:spAutoFit/>
          </a:bodyPr>
          <a:lstStyle/>
          <a:p>
            <a:pPr algn="ctr"/>
            <a:r>
              <a:rPr lang="es-SV" sz="1200" b="1" dirty="0" smtClean="0"/>
              <a:t>Ofertas de Oportunidad de Inyección y Retiro</a:t>
            </a:r>
            <a:endParaRPr lang="es-SV" sz="1200" b="1" dirty="0"/>
          </a:p>
        </p:txBody>
      </p:sp>
      <p:sp>
        <p:nvSpPr>
          <p:cNvPr id="26" name="AutoShape 5" descr="data:image/jpeg;base64,/9j/4AAQSkZJRgABAQAAAQABAAD/2wCEAAkGBxQSERUQEBQRFhQQFxUYFhgVFRgdHhoWFx0YHBcTFhcZHDQsJB8pJxcXIT0lJzUrLzEvGB8/PjM4Nyg0OisBCgoKDQwNGg8PGjckHyU3Nzc2NDQ3Nzc0Nzc0NDc3Nzc3Nyw0ODU3NzA3NzQ0MjQyNzI3MzQ0Ny80NzUvNTQvNP/AABEIADEAWAMBIgACEQEDEQH/xAAbAAABBQEBAAAAAAAAAAAAAAABAAMEBQYCB//EADkQAAIBAgUBBQMJCQEAAAAAAAECAwARBAUSITFBBhNRYYEyUnEHFCJCYpGSobEkJVRygsHR4fAj/8QAGgEAAwEBAQEAAAAAAAAAAAAAAAIDAQQGBf/EACMRAAICAgEDBQEAAAAAAAAAAAABAhEDEjEEQfAUMqGx0SH/2gAMAwEAAhEDEQA/AKxmNzuaAY+Jrorv60czxcGEA+cFnlYXWGPmx4Lt0r07aRyJWFWroHzNVeM7SzxLrOXxogtu+s88b7U3gu1mJmuYcDA+nnSrm1/Hes2dXX0Noy6HxNOxxE8XPwvV72EwMmKQz42CCGO5VFAYMxBsWOo7LyPOtdmOTh9MCWigteQodJcfVhVhuFPLHkiw6muXJ1sYS1o1Y2eaRSi5AYEg2Iv18PjUlK9Bky2NU7tY4xGOFCi35Vm8zwndHUiIVJsQQbgnj4ilx9dGTpqjHAp1Bp1RU7u5P4c/gaiIXPtQOPNVb9Kv6iIaMhrSqRoGxU3B6/2NKrJpq0IUMEwiEuIYXGHjeS3iw2UfeRXm+BZ8Ri0Lks8sqliepJua9HXD96k+HGxnidF/m5X8wKw3YqO2YQrILFXIIPRhfY0J1sy0ODafKxiCuGjjv7cv5KDb9BS+TWF1wLNH7c8xCk8C1l1H4WJofKTk+IxBgMCFwmsMARcMbWO/TmrTBfu3LVMttUA1EA8uxvpHiea47Sw13s3segZLkMCaSy94+13kOo+gOwHkKlYGaPF4ZJJURg+ogEcLqYKB6AVEhzRFj78n/wA1USEjf6AFyR6b1T9gMzWTL4wrBhE0sdwfcdtJ9VKn1r5bUmnJ+cjWScw7PoN8NJLh26aGJX+qNrj7qw2T5lisFiBg8wOuKVisM32uQLnp8dxXo081ZjtpgxLg5D9aEd6h8GTcf4q2CW0tJ8P4EbNh2Nz+TFCRZIwvcnTcNfUQSPDyqozjtpJqngjhUhS8YcvbpbVa1PfJgCuCaZ+XZmPoKxcT6rt77M34iTS48UZZGnwh23Q9l/0bJ4i3qBsf+8aVGDY6vd39eFHqSKFd9yXtJ/zuVHW48aiZxk8eIYTqxhxC2OsC6sRwWA6+YqdbeiBXa1ZNNoZjzPMlFv2KT7Wu1/Mg2qhz3LswxZHfNBpX2UWVQo87eNacCnFWprCk7XnyNuDsPjpsNF81xojMSghHEitZTzG4G+nnccVGyYnKJ5FcM+BxLBkmS5EZ6BwPI287XHUCcFp1LgWubHml9Ord8PlfgbmoTFoyd4roUtfUGFrfGs5nWY/OB3MRAiPtuTbV9lQennUSLAxqbqiDrsAN/GpNqguhUZXYbk/DZzNFB82ifDrHpK77n6XJveq+CAAAAg22+jv/AKrq1IEjiqx6aMW2u4bkmOHi+wHA8/eJ6n9KVcx4kjmxoVdRUVSFbspTya7WhSpjDsU4tKlWgOiu6NKgArRpUqACaFKlQARSpUqx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4888" y="2600310"/>
            <a:ext cx="8382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467544" y="2748316"/>
            <a:ext cx="2952328" cy="646331"/>
          </a:xfrm>
          <a:prstGeom prst="rect">
            <a:avLst/>
          </a:prstGeom>
          <a:noFill/>
        </p:spPr>
        <p:txBody>
          <a:bodyPr wrap="square" rtlCol="0">
            <a:spAutoFit/>
          </a:bodyPr>
          <a:lstStyle/>
          <a:p>
            <a:pPr algn="ctr"/>
            <a:r>
              <a:rPr lang="es-SV" sz="1200" b="1" dirty="0" smtClean="0"/>
              <a:t>Acuerdo entre </a:t>
            </a:r>
            <a:r>
              <a:rPr lang="es-SV" sz="1200" b="1" dirty="0" err="1" smtClean="0"/>
              <a:t>PM´s</a:t>
            </a:r>
            <a:r>
              <a:rPr lang="es-SV" sz="1200" b="1" dirty="0" smtClean="0"/>
              <a:t> pactados libremente, se informa diariamente a la UT solo la potencia pactada</a:t>
            </a:r>
            <a:endParaRPr lang="es-SV" sz="1200" b="1" dirty="0"/>
          </a:p>
        </p:txBody>
      </p:sp>
    </p:spTree>
    <p:extLst>
      <p:ext uri="{BB962C8B-B14F-4D97-AF65-F5344CB8AC3E}">
        <p14:creationId xmlns:p14="http://schemas.microsoft.com/office/powerpoint/2010/main" val="3074462432"/>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up)">
                                      <p:cBhvr>
                                        <p:cTn id="7" dur="500"/>
                                        <p:tgtEl>
                                          <p:spTgt spid="410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22" presetClass="entr" presetSubtype="4" fill="hold" nodeType="withEffect">
                                  <p:stCondLst>
                                    <p:cond delay="0"/>
                                  </p:stCondLst>
                                  <p:childTnLst>
                                    <p:set>
                                      <p:cBhvr>
                                        <p:cTn id="40" dur="1" fill="hold">
                                          <p:stCondLst>
                                            <p:cond delay="0"/>
                                          </p:stCondLst>
                                        </p:cTn>
                                        <p:tgtEl>
                                          <p:spTgt spid="4099"/>
                                        </p:tgtEl>
                                        <p:attrNameLst>
                                          <p:attrName>style.visibility</p:attrName>
                                        </p:attrNameLst>
                                      </p:cBhvr>
                                      <p:to>
                                        <p:strVal val="visible"/>
                                      </p:to>
                                    </p:set>
                                    <p:animEffect transition="in" filter="wipe(down)">
                                      <p:cBhvr>
                                        <p:cTn id="41" dur="500"/>
                                        <p:tgtEl>
                                          <p:spTgt spid="409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up)">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25" grpId="0" animBg="1"/>
      <p:bldP spid="20" grpId="0" animBg="1"/>
      <p:bldP spid="18" grpId="0" animBg="1"/>
      <p:bldP spid="21" grpId="0" animBg="1"/>
      <p:bldP spid="22" grpId="0" animBg="1"/>
      <p:bldP spid="28" grpId="0"/>
      <p:bldP spid="3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8" name="57 Flecha en U"/>
          <p:cNvSpPr/>
          <p:nvPr/>
        </p:nvSpPr>
        <p:spPr bwMode="auto">
          <a:xfrm rot="5400000">
            <a:off x="2000250" y="-285753"/>
            <a:ext cx="5000625" cy="7715250"/>
          </a:xfrm>
          <a:prstGeom prst="uturnArrow">
            <a:avLst>
              <a:gd name="adj1" fmla="val 25000"/>
              <a:gd name="adj2" fmla="val 23792"/>
              <a:gd name="adj3" fmla="val 25000"/>
              <a:gd name="adj4" fmla="val 8213"/>
              <a:gd name="adj5" fmla="val 82469"/>
            </a:avLst>
          </a:prstGeom>
          <a:solidFill>
            <a:srgbClr val="00589A"/>
          </a:solidFill>
          <a:ln w="9525" cap="flat" cmpd="sng" algn="ctr">
            <a:noFill/>
            <a:prstDash val="solid"/>
            <a:round/>
            <a:headEnd type="none" w="med" len="med"/>
            <a:tailEnd type="none" w="med" len="med"/>
          </a:ln>
          <a:effectLst/>
        </p:spPr>
        <p:txBody>
          <a:bodyPr/>
          <a:lstStyle/>
          <a:p>
            <a:pPr eaLnBrk="0" hangingPunct="0">
              <a:defRPr/>
            </a:pPr>
            <a:endParaRPr lang="es-ES">
              <a:latin typeface="Arial" pitchFamily="34" charset="0"/>
              <a:cs typeface="Arial" pitchFamily="34" charset="0"/>
            </a:endParaRPr>
          </a:p>
        </p:txBody>
      </p:sp>
      <p:sp>
        <p:nvSpPr>
          <p:cNvPr id="14340" name="Rectangle 35"/>
          <p:cNvSpPr>
            <a:spLocks noChangeArrowheads="1"/>
          </p:cNvSpPr>
          <p:nvPr/>
        </p:nvSpPr>
        <p:spPr bwMode="auto">
          <a:xfrm>
            <a:off x="6608763" y="4429122"/>
            <a:ext cx="1928812" cy="538162"/>
          </a:xfrm>
          <a:prstGeom prst="rect">
            <a:avLst/>
          </a:prstGeom>
          <a:noFill/>
          <a:ln w="9525" algn="ctr">
            <a:noFill/>
            <a:miter lim="800000"/>
            <a:headEnd/>
            <a:tailEnd/>
          </a:ln>
        </p:spPr>
        <p:txBody>
          <a:bodyPr lIns="92075" tIns="46038" rIns="92075" bIns="46038" anchor="b"/>
          <a:lstStyle/>
          <a:p>
            <a:pPr algn="ctr" eaLnBrk="0" hangingPunct="0"/>
            <a:r>
              <a:rPr kumimoji="1" lang="es-MX" sz="2000" b="1">
                <a:solidFill>
                  <a:srgbClr val="FFFFFF"/>
                </a:solidFill>
                <a:latin typeface="Arial" charset="0"/>
                <a:cs typeface="Arial" charset="0"/>
              </a:rPr>
              <a:t>Despacho</a:t>
            </a:r>
          </a:p>
          <a:p>
            <a:pPr algn="ctr" eaLnBrk="0" hangingPunct="0"/>
            <a:r>
              <a:rPr kumimoji="1" lang="es-MX" sz="2000" b="1">
                <a:solidFill>
                  <a:srgbClr val="FFFFFF"/>
                </a:solidFill>
                <a:latin typeface="Arial" charset="0"/>
                <a:cs typeface="Arial" charset="0"/>
              </a:rPr>
              <a:t>Tiempo Real</a:t>
            </a:r>
            <a:endParaRPr kumimoji="1" lang="es-ES" sz="2000" b="1">
              <a:solidFill>
                <a:srgbClr val="FFFFFF"/>
              </a:solidFill>
              <a:latin typeface="Arial" charset="0"/>
              <a:cs typeface="Arial" charset="0"/>
            </a:endParaRPr>
          </a:p>
        </p:txBody>
      </p:sp>
      <p:sp>
        <p:nvSpPr>
          <p:cNvPr id="14344" name="44 Rectángulo"/>
          <p:cNvSpPr>
            <a:spLocks noChangeArrowheads="1"/>
          </p:cNvSpPr>
          <p:nvPr/>
        </p:nvSpPr>
        <p:spPr bwMode="auto">
          <a:xfrm>
            <a:off x="6786578" y="2643184"/>
            <a:ext cx="1857375" cy="738664"/>
          </a:xfrm>
          <a:prstGeom prst="rect">
            <a:avLst/>
          </a:prstGeom>
          <a:noFill/>
          <a:ln w="9525">
            <a:noFill/>
            <a:miter lim="800000"/>
            <a:headEnd/>
            <a:tailEnd/>
          </a:ln>
        </p:spPr>
        <p:txBody>
          <a:bodyPr>
            <a:spAutoFit/>
          </a:bodyPr>
          <a:lstStyle/>
          <a:p>
            <a:pPr algn="ctr" eaLnBrk="0" hangingPunct="0"/>
            <a:r>
              <a:rPr kumimoji="1" lang="es-SV" sz="1400" b="1" dirty="0" err="1">
                <a:solidFill>
                  <a:schemeClr val="bg1"/>
                </a:solidFill>
                <a:latin typeface="Arial" charset="0"/>
                <a:cs typeface="Arial" charset="0"/>
              </a:rPr>
              <a:t>Predespacho</a:t>
            </a:r>
            <a:endParaRPr kumimoji="1" lang="es-SV" sz="1400" b="1" dirty="0">
              <a:solidFill>
                <a:schemeClr val="bg1"/>
              </a:solidFill>
              <a:latin typeface="Arial" charset="0"/>
              <a:cs typeface="Arial" charset="0"/>
            </a:endParaRPr>
          </a:p>
          <a:p>
            <a:pPr algn="ctr" eaLnBrk="0" hangingPunct="0"/>
            <a:r>
              <a:rPr kumimoji="1" lang="es-SV" sz="1400" b="1" dirty="0">
                <a:solidFill>
                  <a:schemeClr val="bg1"/>
                </a:solidFill>
                <a:latin typeface="Arial" charset="0"/>
                <a:cs typeface="Arial" charset="0"/>
              </a:rPr>
              <a:t>de Unidades</a:t>
            </a:r>
          </a:p>
          <a:p>
            <a:pPr algn="ctr" eaLnBrk="0" hangingPunct="0"/>
            <a:r>
              <a:rPr kumimoji="1" lang="es-SV" sz="1400" b="1" dirty="0">
                <a:solidFill>
                  <a:schemeClr val="bg1"/>
                </a:solidFill>
                <a:latin typeface="Arial" charset="0"/>
                <a:cs typeface="Arial" charset="0"/>
              </a:rPr>
              <a:t>Generadoras</a:t>
            </a:r>
            <a:endParaRPr kumimoji="1" lang="es-ES" sz="1400" b="1" dirty="0">
              <a:solidFill>
                <a:schemeClr val="bg1"/>
              </a:solidFill>
              <a:latin typeface="Arial" charset="0"/>
              <a:cs typeface="Arial" charset="0"/>
            </a:endParaRPr>
          </a:p>
        </p:txBody>
      </p:sp>
      <p:sp>
        <p:nvSpPr>
          <p:cNvPr id="14347" name="Rectangle 35"/>
          <p:cNvSpPr>
            <a:spLocks noChangeArrowheads="1"/>
          </p:cNvSpPr>
          <p:nvPr/>
        </p:nvSpPr>
        <p:spPr bwMode="auto">
          <a:xfrm>
            <a:off x="142844" y="3962415"/>
            <a:ext cx="1857375" cy="1681163"/>
          </a:xfrm>
          <a:prstGeom prst="rect">
            <a:avLst/>
          </a:prstGeom>
          <a:noFill/>
          <a:ln w="9525" algn="ctr">
            <a:noFill/>
            <a:miter lim="800000"/>
            <a:headEnd/>
            <a:tailEnd/>
          </a:ln>
        </p:spPr>
        <p:txBody>
          <a:bodyPr lIns="92075" tIns="46038" rIns="92075" bIns="46038" anchor="b"/>
          <a:lstStyle/>
          <a:p>
            <a:pPr algn="r" eaLnBrk="0" hangingPunct="0"/>
            <a:r>
              <a:rPr lang="es-SV" sz="1600" dirty="0">
                <a:solidFill>
                  <a:srgbClr val="002060"/>
                </a:solidFill>
                <a:latin typeface="Arial" charset="0"/>
                <a:cs typeface="Arial" charset="0"/>
              </a:rPr>
              <a:t>Precio del </a:t>
            </a:r>
            <a:r>
              <a:rPr lang="es-SV" sz="1600" dirty="0" smtClean="0">
                <a:solidFill>
                  <a:srgbClr val="002060"/>
                </a:solidFill>
                <a:latin typeface="Arial" charset="0"/>
                <a:cs typeface="Arial" charset="0"/>
              </a:rPr>
              <a:t>Mercado,</a:t>
            </a:r>
            <a:endParaRPr lang="es-SV" sz="1600" dirty="0">
              <a:solidFill>
                <a:srgbClr val="002060"/>
              </a:solidFill>
              <a:latin typeface="Arial" charset="0"/>
              <a:cs typeface="Arial" charset="0"/>
            </a:endParaRPr>
          </a:p>
          <a:p>
            <a:pPr algn="r" eaLnBrk="0" hangingPunct="0"/>
            <a:r>
              <a:rPr lang="es-SV" sz="1600" dirty="0">
                <a:solidFill>
                  <a:srgbClr val="002060"/>
                </a:solidFill>
                <a:latin typeface="Arial" charset="0"/>
                <a:cs typeface="Arial" charset="0"/>
              </a:rPr>
              <a:t>cargos y abonos</a:t>
            </a:r>
          </a:p>
          <a:p>
            <a:pPr algn="r" eaLnBrk="0" hangingPunct="0"/>
            <a:r>
              <a:rPr lang="es-SV" sz="1600" dirty="0">
                <a:solidFill>
                  <a:srgbClr val="002060"/>
                </a:solidFill>
                <a:latin typeface="Arial" charset="0"/>
                <a:cs typeface="Arial" charset="0"/>
              </a:rPr>
              <a:t>para </a:t>
            </a:r>
            <a:r>
              <a:rPr lang="es-SV" sz="1600" dirty="0" smtClean="0">
                <a:solidFill>
                  <a:srgbClr val="002060"/>
                </a:solidFill>
                <a:latin typeface="Arial" charset="0"/>
                <a:cs typeface="Arial" charset="0"/>
              </a:rPr>
              <a:t>todos </a:t>
            </a:r>
            <a:r>
              <a:rPr lang="es-SV" sz="1600" dirty="0">
                <a:solidFill>
                  <a:srgbClr val="002060"/>
                </a:solidFill>
                <a:latin typeface="Arial" charset="0"/>
                <a:cs typeface="Arial" charset="0"/>
              </a:rPr>
              <a:t>los participantes </a:t>
            </a:r>
          </a:p>
          <a:p>
            <a:pPr algn="r" eaLnBrk="0" hangingPunct="0"/>
            <a:r>
              <a:rPr lang="es-SV" sz="1600" dirty="0">
                <a:solidFill>
                  <a:srgbClr val="002060"/>
                </a:solidFill>
                <a:latin typeface="Arial" charset="0"/>
                <a:cs typeface="Arial" charset="0"/>
              </a:rPr>
              <a:t>del mercado</a:t>
            </a:r>
            <a:endParaRPr lang="es-ES" sz="1600" dirty="0">
              <a:solidFill>
                <a:srgbClr val="002060"/>
              </a:solidFill>
              <a:latin typeface="Arial" charset="0"/>
              <a:cs typeface="Arial" charset="0"/>
            </a:endParaRPr>
          </a:p>
        </p:txBody>
      </p:sp>
      <p:grpSp>
        <p:nvGrpSpPr>
          <p:cNvPr id="2" name="150 Grupo"/>
          <p:cNvGrpSpPr>
            <a:grpSpLocks/>
          </p:cNvGrpSpPr>
          <p:nvPr/>
        </p:nvGrpSpPr>
        <p:grpSpPr bwMode="auto">
          <a:xfrm>
            <a:off x="3429000" y="3908440"/>
            <a:ext cx="3084513" cy="1592262"/>
            <a:chOff x="3428992" y="4605365"/>
            <a:chExt cx="3084512" cy="1592244"/>
          </a:xfrm>
        </p:grpSpPr>
        <p:grpSp>
          <p:nvGrpSpPr>
            <p:cNvPr id="3" name="149 Grupo"/>
            <p:cNvGrpSpPr>
              <a:grpSpLocks/>
            </p:cNvGrpSpPr>
            <p:nvPr/>
          </p:nvGrpSpPr>
          <p:grpSpPr bwMode="auto">
            <a:xfrm>
              <a:off x="3428992" y="4643446"/>
              <a:ext cx="3084512" cy="1554163"/>
              <a:chOff x="5310188" y="4830763"/>
              <a:chExt cx="3084512" cy="1554163"/>
            </a:xfrm>
          </p:grpSpPr>
          <p:sp>
            <p:nvSpPr>
              <p:cNvPr id="29713" name="Line 23"/>
              <p:cNvSpPr>
                <a:spLocks noChangeShapeType="1"/>
              </p:cNvSpPr>
              <p:nvPr/>
            </p:nvSpPr>
            <p:spPr bwMode="auto">
              <a:xfrm>
                <a:off x="5310188" y="6207125"/>
                <a:ext cx="3073400" cy="1588"/>
              </a:xfrm>
              <a:prstGeom prst="line">
                <a:avLst/>
              </a:prstGeom>
              <a:noFill/>
              <a:ln w="0">
                <a:noFill/>
                <a:round/>
                <a:headEnd/>
                <a:tailEnd/>
              </a:ln>
            </p:spPr>
            <p:txBody>
              <a:bodyPr/>
              <a:lstStyle/>
              <a:p>
                <a:endParaRPr lang="en-US"/>
              </a:p>
            </p:txBody>
          </p:sp>
          <p:sp>
            <p:nvSpPr>
              <p:cNvPr id="29714" name="Line 24"/>
              <p:cNvSpPr>
                <a:spLocks noChangeShapeType="1"/>
              </p:cNvSpPr>
              <p:nvPr/>
            </p:nvSpPr>
            <p:spPr bwMode="auto">
              <a:xfrm>
                <a:off x="5310188" y="6032500"/>
                <a:ext cx="3073400" cy="1588"/>
              </a:xfrm>
              <a:prstGeom prst="line">
                <a:avLst/>
              </a:prstGeom>
              <a:noFill/>
              <a:ln w="0">
                <a:noFill/>
                <a:round/>
                <a:headEnd/>
                <a:tailEnd/>
              </a:ln>
            </p:spPr>
            <p:txBody>
              <a:bodyPr/>
              <a:lstStyle/>
              <a:p>
                <a:endParaRPr lang="en-US"/>
              </a:p>
            </p:txBody>
          </p:sp>
          <p:sp>
            <p:nvSpPr>
              <p:cNvPr id="29715" name="Line 25"/>
              <p:cNvSpPr>
                <a:spLocks noChangeShapeType="1"/>
              </p:cNvSpPr>
              <p:nvPr/>
            </p:nvSpPr>
            <p:spPr bwMode="auto">
              <a:xfrm>
                <a:off x="5310188" y="5854700"/>
                <a:ext cx="3073400" cy="1588"/>
              </a:xfrm>
              <a:prstGeom prst="line">
                <a:avLst/>
              </a:prstGeom>
              <a:noFill/>
              <a:ln w="0">
                <a:noFill/>
                <a:round/>
                <a:headEnd/>
                <a:tailEnd/>
              </a:ln>
            </p:spPr>
            <p:txBody>
              <a:bodyPr/>
              <a:lstStyle/>
              <a:p>
                <a:endParaRPr lang="en-US"/>
              </a:p>
            </p:txBody>
          </p:sp>
          <p:sp>
            <p:nvSpPr>
              <p:cNvPr id="29716" name="Line 26"/>
              <p:cNvSpPr>
                <a:spLocks noChangeShapeType="1"/>
              </p:cNvSpPr>
              <p:nvPr/>
            </p:nvSpPr>
            <p:spPr bwMode="auto">
              <a:xfrm>
                <a:off x="5310188" y="5680075"/>
                <a:ext cx="3073400" cy="1588"/>
              </a:xfrm>
              <a:prstGeom prst="line">
                <a:avLst/>
              </a:prstGeom>
              <a:noFill/>
              <a:ln w="0">
                <a:noFill/>
                <a:round/>
                <a:headEnd/>
                <a:tailEnd/>
              </a:ln>
            </p:spPr>
            <p:txBody>
              <a:bodyPr/>
              <a:lstStyle/>
              <a:p>
                <a:endParaRPr lang="en-US"/>
              </a:p>
            </p:txBody>
          </p:sp>
          <p:sp>
            <p:nvSpPr>
              <p:cNvPr id="29717" name="Line 27"/>
              <p:cNvSpPr>
                <a:spLocks noChangeShapeType="1"/>
              </p:cNvSpPr>
              <p:nvPr/>
            </p:nvSpPr>
            <p:spPr bwMode="auto">
              <a:xfrm>
                <a:off x="5310188" y="5500688"/>
                <a:ext cx="3073400" cy="1588"/>
              </a:xfrm>
              <a:prstGeom prst="line">
                <a:avLst/>
              </a:prstGeom>
              <a:noFill/>
              <a:ln w="0">
                <a:noFill/>
                <a:round/>
                <a:headEnd/>
                <a:tailEnd/>
              </a:ln>
            </p:spPr>
            <p:txBody>
              <a:bodyPr/>
              <a:lstStyle/>
              <a:p>
                <a:endParaRPr lang="en-US"/>
              </a:p>
            </p:txBody>
          </p:sp>
          <p:sp>
            <p:nvSpPr>
              <p:cNvPr id="29718" name="Line 28"/>
              <p:cNvSpPr>
                <a:spLocks noChangeShapeType="1"/>
              </p:cNvSpPr>
              <p:nvPr/>
            </p:nvSpPr>
            <p:spPr bwMode="auto">
              <a:xfrm>
                <a:off x="5310188" y="5322888"/>
                <a:ext cx="3073400" cy="1588"/>
              </a:xfrm>
              <a:prstGeom prst="line">
                <a:avLst/>
              </a:prstGeom>
              <a:noFill/>
              <a:ln w="0">
                <a:noFill/>
                <a:round/>
                <a:headEnd/>
                <a:tailEnd/>
              </a:ln>
            </p:spPr>
            <p:txBody>
              <a:bodyPr/>
              <a:lstStyle/>
              <a:p>
                <a:endParaRPr lang="en-US"/>
              </a:p>
            </p:txBody>
          </p:sp>
          <p:sp>
            <p:nvSpPr>
              <p:cNvPr id="29719" name="Freeform 34"/>
              <p:cNvSpPr>
                <a:spLocks/>
              </p:cNvSpPr>
              <p:nvPr/>
            </p:nvSpPr>
            <p:spPr bwMode="auto">
              <a:xfrm>
                <a:off x="5310188" y="6078538"/>
                <a:ext cx="3073400" cy="306388"/>
              </a:xfrm>
              <a:custGeom>
                <a:avLst/>
                <a:gdLst>
                  <a:gd name="T0" fmla="*/ 0 w 1936"/>
                  <a:gd name="T1" fmla="*/ 306388 h 193"/>
                  <a:gd name="T2" fmla="*/ 0 w 1936"/>
                  <a:gd name="T3" fmla="*/ 0 h 193"/>
                  <a:gd name="T4" fmla="*/ 131763 w 1936"/>
                  <a:gd name="T5" fmla="*/ 0 h 193"/>
                  <a:gd name="T6" fmla="*/ 268288 w 1936"/>
                  <a:gd name="T7" fmla="*/ 0 h 193"/>
                  <a:gd name="T8" fmla="*/ 400050 w 1936"/>
                  <a:gd name="T9" fmla="*/ 0 h 193"/>
                  <a:gd name="T10" fmla="*/ 534988 w 1936"/>
                  <a:gd name="T11" fmla="*/ 0 h 193"/>
                  <a:gd name="T12" fmla="*/ 666750 w 1936"/>
                  <a:gd name="T13" fmla="*/ 0 h 193"/>
                  <a:gd name="T14" fmla="*/ 803275 w 1936"/>
                  <a:gd name="T15" fmla="*/ 0 h 193"/>
                  <a:gd name="T16" fmla="*/ 935038 w 1936"/>
                  <a:gd name="T17" fmla="*/ 0 h 193"/>
                  <a:gd name="T18" fmla="*/ 1069975 w 1936"/>
                  <a:gd name="T19" fmla="*/ 0 h 193"/>
                  <a:gd name="T20" fmla="*/ 1201738 w 1936"/>
                  <a:gd name="T21" fmla="*/ 7938 h 193"/>
                  <a:gd name="T22" fmla="*/ 1336675 w 1936"/>
                  <a:gd name="T23" fmla="*/ 11113 h 193"/>
                  <a:gd name="T24" fmla="*/ 1468438 w 1936"/>
                  <a:gd name="T25" fmla="*/ 14288 h 193"/>
                  <a:gd name="T26" fmla="*/ 1604962 w 1936"/>
                  <a:gd name="T27" fmla="*/ 14288 h 193"/>
                  <a:gd name="T28" fmla="*/ 1736725 w 1936"/>
                  <a:gd name="T29" fmla="*/ 14288 h 193"/>
                  <a:gd name="T30" fmla="*/ 1871663 w 1936"/>
                  <a:gd name="T31" fmla="*/ 14288 h 193"/>
                  <a:gd name="T32" fmla="*/ 2003425 w 1936"/>
                  <a:gd name="T33" fmla="*/ 14288 h 193"/>
                  <a:gd name="T34" fmla="*/ 2139950 w 1936"/>
                  <a:gd name="T35" fmla="*/ 14288 h 193"/>
                  <a:gd name="T36" fmla="*/ 2271713 w 1936"/>
                  <a:gd name="T37" fmla="*/ 14288 h 193"/>
                  <a:gd name="T38" fmla="*/ 2406650 w 1936"/>
                  <a:gd name="T39" fmla="*/ 14288 h 193"/>
                  <a:gd name="T40" fmla="*/ 2538413 w 1936"/>
                  <a:gd name="T41" fmla="*/ 14288 h 193"/>
                  <a:gd name="T42" fmla="*/ 2673350 w 1936"/>
                  <a:gd name="T43" fmla="*/ 17463 h 193"/>
                  <a:gd name="T44" fmla="*/ 2805113 w 1936"/>
                  <a:gd name="T45" fmla="*/ 14288 h 193"/>
                  <a:gd name="T46" fmla="*/ 2941638 w 1936"/>
                  <a:gd name="T47" fmla="*/ 7938 h 193"/>
                  <a:gd name="T48" fmla="*/ 3073400 w 1936"/>
                  <a:gd name="T49" fmla="*/ 0 h 193"/>
                  <a:gd name="T50" fmla="*/ 3073400 w 1936"/>
                  <a:gd name="T51" fmla="*/ 306388 h 193"/>
                  <a:gd name="T52" fmla="*/ 2941638 w 1936"/>
                  <a:gd name="T53" fmla="*/ 306388 h 193"/>
                  <a:gd name="T54" fmla="*/ 2805113 w 1936"/>
                  <a:gd name="T55" fmla="*/ 306388 h 193"/>
                  <a:gd name="T56" fmla="*/ 2673350 w 1936"/>
                  <a:gd name="T57" fmla="*/ 306388 h 193"/>
                  <a:gd name="T58" fmla="*/ 2538413 w 1936"/>
                  <a:gd name="T59" fmla="*/ 306388 h 193"/>
                  <a:gd name="T60" fmla="*/ 2406650 w 1936"/>
                  <a:gd name="T61" fmla="*/ 306388 h 193"/>
                  <a:gd name="T62" fmla="*/ 2271713 w 1936"/>
                  <a:gd name="T63" fmla="*/ 306388 h 193"/>
                  <a:gd name="T64" fmla="*/ 2139950 w 1936"/>
                  <a:gd name="T65" fmla="*/ 306388 h 193"/>
                  <a:gd name="T66" fmla="*/ 2003425 w 1936"/>
                  <a:gd name="T67" fmla="*/ 306388 h 193"/>
                  <a:gd name="T68" fmla="*/ 1871663 w 1936"/>
                  <a:gd name="T69" fmla="*/ 306388 h 193"/>
                  <a:gd name="T70" fmla="*/ 1736725 w 1936"/>
                  <a:gd name="T71" fmla="*/ 306388 h 193"/>
                  <a:gd name="T72" fmla="*/ 1604962 w 1936"/>
                  <a:gd name="T73" fmla="*/ 306388 h 193"/>
                  <a:gd name="T74" fmla="*/ 1468438 w 1936"/>
                  <a:gd name="T75" fmla="*/ 306388 h 193"/>
                  <a:gd name="T76" fmla="*/ 1336675 w 1936"/>
                  <a:gd name="T77" fmla="*/ 306388 h 193"/>
                  <a:gd name="T78" fmla="*/ 1201738 w 1936"/>
                  <a:gd name="T79" fmla="*/ 306388 h 193"/>
                  <a:gd name="T80" fmla="*/ 1069975 w 1936"/>
                  <a:gd name="T81" fmla="*/ 306388 h 193"/>
                  <a:gd name="T82" fmla="*/ 935038 w 1936"/>
                  <a:gd name="T83" fmla="*/ 306388 h 193"/>
                  <a:gd name="T84" fmla="*/ 803275 w 1936"/>
                  <a:gd name="T85" fmla="*/ 306388 h 193"/>
                  <a:gd name="T86" fmla="*/ 666750 w 1936"/>
                  <a:gd name="T87" fmla="*/ 306388 h 193"/>
                  <a:gd name="T88" fmla="*/ 534988 w 1936"/>
                  <a:gd name="T89" fmla="*/ 306388 h 193"/>
                  <a:gd name="T90" fmla="*/ 400050 w 1936"/>
                  <a:gd name="T91" fmla="*/ 306388 h 193"/>
                  <a:gd name="T92" fmla="*/ 268288 w 1936"/>
                  <a:gd name="T93" fmla="*/ 306388 h 193"/>
                  <a:gd name="T94" fmla="*/ 131763 w 1936"/>
                  <a:gd name="T95" fmla="*/ 306388 h 193"/>
                  <a:gd name="T96" fmla="*/ 0 w 1936"/>
                  <a:gd name="T97" fmla="*/ 306388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193"/>
                  <a:gd name="T149" fmla="*/ 1936 w 1936"/>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193">
                    <a:moveTo>
                      <a:pt x="0" y="193"/>
                    </a:moveTo>
                    <a:lnTo>
                      <a:pt x="0" y="0"/>
                    </a:lnTo>
                    <a:lnTo>
                      <a:pt x="83" y="0"/>
                    </a:lnTo>
                    <a:lnTo>
                      <a:pt x="169" y="0"/>
                    </a:lnTo>
                    <a:lnTo>
                      <a:pt x="252" y="0"/>
                    </a:lnTo>
                    <a:lnTo>
                      <a:pt x="337" y="0"/>
                    </a:lnTo>
                    <a:lnTo>
                      <a:pt x="420" y="0"/>
                    </a:lnTo>
                    <a:lnTo>
                      <a:pt x="506" y="0"/>
                    </a:lnTo>
                    <a:lnTo>
                      <a:pt x="589" y="0"/>
                    </a:lnTo>
                    <a:lnTo>
                      <a:pt x="674" y="0"/>
                    </a:lnTo>
                    <a:lnTo>
                      <a:pt x="757" y="5"/>
                    </a:lnTo>
                    <a:lnTo>
                      <a:pt x="842" y="7"/>
                    </a:lnTo>
                    <a:lnTo>
                      <a:pt x="925" y="9"/>
                    </a:lnTo>
                    <a:lnTo>
                      <a:pt x="1011" y="9"/>
                    </a:lnTo>
                    <a:lnTo>
                      <a:pt x="1094" y="9"/>
                    </a:lnTo>
                    <a:lnTo>
                      <a:pt x="1179" y="9"/>
                    </a:lnTo>
                    <a:lnTo>
                      <a:pt x="1262" y="9"/>
                    </a:lnTo>
                    <a:lnTo>
                      <a:pt x="1348" y="9"/>
                    </a:lnTo>
                    <a:lnTo>
                      <a:pt x="1431" y="9"/>
                    </a:lnTo>
                    <a:lnTo>
                      <a:pt x="1516" y="9"/>
                    </a:lnTo>
                    <a:lnTo>
                      <a:pt x="1599" y="9"/>
                    </a:lnTo>
                    <a:lnTo>
                      <a:pt x="1684" y="11"/>
                    </a:lnTo>
                    <a:lnTo>
                      <a:pt x="1767" y="9"/>
                    </a:lnTo>
                    <a:lnTo>
                      <a:pt x="1853" y="5"/>
                    </a:lnTo>
                    <a:lnTo>
                      <a:pt x="1936" y="0"/>
                    </a:lnTo>
                    <a:lnTo>
                      <a:pt x="1936" y="193"/>
                    </a:lnTo>
                    <a:lnTo>
                      <a:pt x="1853" y="193"/>
                    </a:lnTo>
                    <a:lnTo>
                      <a:pt x="1767" y="193"/>
                    </a:lnTo>
                    <a:lnTo>
                      <a:pt x="1684" y="193"/>
                    </a:lnTo>
                    <a:lnTo>
                      <a:pt x="1599" y="193"/>
                    </a:lnTo>
                    <a:lnTo>
                      <a:pt x="1516" y="193"/>
                    </a:lnTo>
                    <a:lnTo>
                      <a:pt x="1431" y="193"/>
                    </a:lnTo>
                    <a:lnTo>
                      <a:pt x="1348" y="193"/>
                    </a:lnTo>
                    <a:lnTo>
                      <a:pt x="1262" y="193"/>
                    </a:lnTo>
                    <a:lnTo>
                      <a:pt x="1179" y="193"/>
                    </a:lnTo>
                    <a:lnTo>
                      <a:pt x="1094" y="193"/>
                    </a:lnTo>
                    <a:lnTo>
                      <a:pt x="1011" y="193"/>
                    </a:lnTo>
                    <a:lnTo>
                      <a:pt x="925" y="193"/>
                    </a:lnTo>
                    <a:lnTo>
                      <a:pt x="842" y="193"/>
                    </a:lnTo>
                    <a:lnTo>
                      <a:pt x="757" y="193"/>
                    </a:lnTo>
                    <a:lnTo>
                      <a:pt x="674" y="193"/>
                    </a:lnTo>
                    <a:lnTo>
                      <a:pt x="589" y="193"/>
                    </a:lnTo>
                    <a:lnTo>
                      <a:pt x="506" y="193"/>
                    </a:lnTo>
                    <a:lnTo>
                      <a:pt x="420" y="193"/>
                    </a:lnTo>
                    <a:lnTo>
                      <a:pt x="337" y="193"/>
                    </a:lnTo>
                    <a:lnTo>
                      <a:pt x="252" y="193"/>
                    </a:lnTo>
                    <a:lnTo>
                      <a:pt x="169" y="193"/>
                    </a:lnTo>
                    <a:lnTo>
                      <a:pt x="83" y="193"/>
                    </a:lnTo>
                    <a:lnTo>
                      <a:pt x="0" y="193"/>
                    </a:lnTo>
                    <a:close/>
                  </a:path>
                </a:pathLst>
              </a:custGeom>
              <a:solidFill>
                <a:srgbClr val="CCFFFF"/>
              </a:solidFill>
              <a:ln w="9525">
                <a:noFill/>
                <a:round/>
                <a:headEnd/>
                <a:tailEnd/>
              </a:ln>
            </p:spPr>
            <p:txBody>
              <a:bodyPr/>
              <a:lstStyle/>
              <a:p>
                <a:pPr eaLnBrk="0" hangingPunct="0"/>
                <a:endParaRPr lang="es-ES"/>
              </a:p>
            </p:txBody>
          </p:sp>
          <p:sp>
            <p:nvSpPr>
              <p:cNvPr id="29720" name="Freeform 35"/>
              <p:cNvSpPr>
                <a:spLocks/>
              </p:cNvSpPr>
              <p:nvPr/>
            </p:nvSpPr>
            <p:spPr bwMode="auto">
              <a:xfrm>
                <a:off x="5310188" y="5519738"/>
                <a:ext cx="3073400" cy="576263"/>
              </a:xfrm>
              <a:custGeom>
                <a:avLst/>
                <a:gdLst>
                  <a:gd name="T0" fmla="*/ 0 w 1936"/>
                  <a:gd name="T1" fmla="*/ 558800 h 363"/>
                  <a:gd name="T2" fmla="*/ 0 w 1936"/>
                  <a:gd name="T3" fmla="*/ 434975 h 363"/>
                  <a:gd name="T4" fmla="*/ 131763 w 1936"/>
                  <a:gd name="T5" fmla="*/ 423863 h 363"/>
                  <a:gd name="T6" fmla="*/ 268288 w 1936"/>
                  <a:gd name="T7" fmla="*/ 423863 h 363"/>
                  <a:gd name="T8" fmla="*/ 400050 w 1936"/>
                  <a:gd name="T9" fmla="*/ 415925 h 363"/>
                  <a:gd name="T10" fmla="*/ 534988 w 1936"/>
                  <a:gd name="T11" fmla="*/ 430213 h 363"/>
                  <a:gd name="T12" fmla="*/ 666750 w 1936"/>
                  <a:gd name="T13" fmla="*/ 420688 h 363"/>
                  <a:gd name="T14" fmla="*/ 803275 w 1936"/>
                  <a:gd name="T15" fmla="*/ 415925 h 363"/>
                  <a:gd name="T16" fmla="*/ 935038 w 1936"/>
                  <a:gd name="T17" fmla="*/ 349250 h 363"/>
                  <a:gd name="T18" fmla="*/ 1069975 w 1936"/>
                  <a:gd name="T19" fmla="*/ 203200 h 363"/>
                  <a:gd name="T20" fmla="*/ 1201738 w 1936"/>
                  <a:gd name="T21" fmla="*/ 103188 h 363"/>
                  <a:gd name="T22" fmla="*/ 1336675 w 1936"/>
                  <a:gd name="T23" fmla="*/ 46038 h 363"/>
                  <a:gd name="T24" fmla="*/ 1468438 w 1936"/>
                  <a:gd name="T25" fmla="*/ 0 h 363"/>
                  <a:gd name="T26" fmla="*/ 1604962 w 1936"/>
                  <a:gd name="T27" fmla="*/ 38100 h 363"/>
                  <a:gd name="T28" fmla="*/ 1736725 w 1936"/>
                  <a:gd name="T29" fmla="*/ 46038 h 363"/>
                  <a:gd name="T30" fmla="*/ 1871663 w 1936"/>
                  <a:gd name="T31" fmla="*/ 31750 h 363"/>
                  <a:gd name="T32" fmla="*/ 2003425 w 1936"/>
                  <a:gd name="T33" fmla="*/ 38100 h 363"/>
                  <a:gd name="T34" fmla="*/ 2139950 w 1936"/>
                  <a:gd name="T35" fmla="*/ 88900 h 363"/>
                  <a:gd name="T36" fmla="*/ 2271713 w 1936"/>
                  <a:gd name="T37" fmla="*/ 112713 h 363"/>
                  <a:gd name="T38" fmla="*/ 2406650 w 1936"/>
                  <a:gd name="T39" fmla="*/ 85725 h 363"/>
                  <a:gd name="T40" fmla="*/ 2538413 w 1936"/>
                  <a:gd name="T41" fmla="*/ 112713 h 363"/>
                  <a:gd name="T42" fmla="*/ 2673350 w 1936"/>
                  <a:gd name="T43" fmla="*/ 134938 h 363"/>
                  <a:gd name="T44" fmla="*/ 2805113 w 1936"/>
                  <a:gd name="T45" fmla="*/ 298450 h 363"/>
                  <a:gd name="T46" fmla="*/ 2941638 w 1936"/>
                  <a:gd name="T47" fmla="*/ 444500 h 363"/>
                  <a:gd name="T48" fmla="*/ 3073400 w 1936"/>
                  <a:gd name="T49" fmla="*/ 434975 h 363"/>
                  <a:gd name="T50" fmla="*/ 3073400 w 1936"/>
                  <a:gd name="T51" fmla="*/ 558800 h 363"/>
                  <a:gd name="T52" fmla="*/ 2941638 w 1936"/>
                  <a:gd name="T53" fmla="*/ 566738 h 363"/>
                  <a:gd name="T54" fmla="*/ 2805113 w 1936"/>
                  <a:gd name="T55" fmla="*/ 573088 h 363"/>
                  <a:gd name="T56" fmla="*/ 2673350 w 1936"/>
                  <a:gd name="T57" fmla="*/ 576263 h 363"/>
                  <a:gd name="T58" fmla="*/ 2538413 w 1936"/>
                  <a:gd name="T59" fmla="*/ 573088 h 363"/>
                  <a:gd name="T60" fmla="*/ 2406650 w 1936"/>
                  <a:gd name="T61" fmla="*/ 573088 h 363"/>
                  <a:gd name="T62" fmla="*/ 2271713 w 1936"/>
                  <a:gd name="T63" fmla="*/ 573088 h 363"/>
                  <a:gd name="T64" fmla="*/ 2139950 w 1936"/>
                  <a:gd name="T65" fmla="*/ 573088 h 363"/>
                  <a:gd name="T66" fmla="*/ 2003425 w 1936"/>
                  <a:gd name="T67" fmla="*/ 573088 h 363"/>
                  <a:gd name="T68" fmla="*/ 1871663 w 1936"/>
                  <a:gd name="T69" fmla="*/ 573088 h 363"/>
                  <a:gd name="T70" fmla="*/ 1736725 w 1936"/>
                  <a:gd name="T71" fmla="*/ 573088 h 363"/>
                  <a:gd name="T72" fmla="*/ 1604962 w 1936"/>
                  <a:gd name="T73" fmla="*/ 573088 h 363"/>
                  <a:gd name="T74" fmla="*/ 1468438 w 1936"/>
                  <a:gd name="T75" fmla="*/ 573088 h 363"/>
                  <a:gd name="T76" fmla="*/ 1336675 w 1936"/>
                  <a:gd name="T77" fmla="*/ 569913 h 363"/>
                  <a:gd name="T78" fmla="*/ 1201738 w 1936"/>
                  <a:gd name="T79" fmla="*/ 566738 h 363"/>
                  <a:gd name="T80" fmla="*/ 1069975 w 1936"/>
                  <a:gd name="T81" fmla="*/ 558800 h 363"/>
                  <a:gd name="T82" fmla="*/ 935038 w 1936"/>
                  <a:gd name="T83" fmla="*/ 558800 h 363"/>
                  <a:gd name="T84" fmla="*/ 803275 w 1936"/>
                  <a:gd name="T85" fmla="*/ 558800 h 363"/>
                  <a:gd name="T86" fmla="*/ 666750 w 1936"/>
                  <a:gd name="T87" fmla="*/ 558800 h 363"/>
                  <a:gd name="T88" fmla="*/ 534988 w 1936"/>
                  <a:gd name="T89" fmla="*/ 558800 h 363"/>
                  <a:gd name="T90" fmla="*/ 400050 w 1936"/>
                  <a:gd name="T91" fmla="*/ 558800 h 363"/>
                  <a:gd name="T92" fmla="*/ 268288 w 1936"/>
                  <a:gd name="T93" fmla="*/ 558800 h 363"/>
                  <a:gd name="T94" fmla="*/ 131763 w 1936"/>
                  <a:gd name="T95" fmla="*/ 558800 h 363"/>
                  <a:gd name="T96" fmla="*/ 0 w 1936"/>
                  <a:gd name="T97" fmla="*/ 558800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363"/>
                  <a:gd name="T149" fmla="*/ 1936 w 193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363">
                    <a:moveTo>
                      <a:pt x="0" y="352"/>
                    </a:moveTo>
                    <a:lnTo>
                      <a:pt x="0" y="274"/>
                    </a:lnTo>
                    <a:lnTo>
                      <a:pt x="83" y="267"/>
                    </a:lnTo>
                    <a:lnTo>
                      <a:pt x="169" y="267"/>
                    </a:lnTo>
                    <a:lnTo>
                      <a:pt x="252" y="262"/>
                    </a:lnTo>
                    <a:lnTo>
                      <a:pt x="337" y="271"/>
                    </a:lnTo>
                    <a:lnTo>
                      <a:pt x="420" y="265"/>
                    </a:lnTo>
                    <a:lnTo>
                      <a:pt x="506" y="262"/>
                    </a:lnTo>
                    <a:lnTo>
                      <a:pt x="589" y="220"/>
                    </a:lnTo>
                    <a:lnTo>
                      <a:pt x="674" y="128"/>
                    </a:lnTo>
                    <a:lnTo>
                      <a:pt x="757" y="65"/>
                    </a:lnTo>
                    <a:lnTo>
                      <a:pt x="842" y="29"/>
                    </a:lnTo>
                    <a:lnTo>
                      <a:pt x="925" y="0"/>
                    </a:lnTo>
                    <a:lnTo>
                      <a:pt x="1011" y="24"/>
                    </a:lnTo>
                    <a:lnTo>
                      <a:pt x="1094" y="29"/>
                    </a:lnTo>
                    <a:lnTo>
                      <a:pt x="1179" y="20"/>
                    </a:lnTo>
                    <a:lnTo>
                      <a:pt x="1262" y="24"/>
                    </a:lnTo>
                    <a:lnTo>
                      <a:pt x="1348" y="56"/>
                    </a:lnTo>
                    <a:lnTo>
                      <a:pt x="1431" y="71"/>
                    </a:lnTo>
                    <a:lnTo>
                      <a:pt x="1516" y="54"/>
                    </a:lnTo>
                    <a:lnTo>
                      <a:pt x="1599" y="71"/>
                    </a:lnTo>
                    <a:lnTo>
                      <a:pt x="1684" y="85"/>
                    </a:lnTo>
                    <a:lnTo>
                      <a:pt x="1767" y="188"/>
                    </a:lnTo>
                    <a:lnTo>
                      <a:pt x="1853" y="280"/>
                    </a:lnTo>
                    <a:lnTo>
                      <a:pt x="1936" y="274"/>
                    </a:lnTo>
                    <a:lnTo>
                      <a:pt x="1936" y="352"/>
                    </a:lnTo>
                    <a:lnTo>
                      <a:pt x="1853" y="357"/>
                    </a:lnTo>
                    <a:lnTo>
                      <a:pt x="1767" y="361"/>
                    </a:lnTo>
                    <a:lnTo>
                      <a:pt x="1684" y="363"/>
                    </a:lnTo>
                    <a:lnTo>
                      <a:pt x="1599" y="361"/>
                    </a:lnTo>
                    <a:lnTo>
                      <a:pt x="1516" y="361"/>
                    </a:lnTo>
                    <a:lnTo>
                      <a:pt x="1431" y="361"/>
                    </a:lnTo>
                    <a:lnTo>
                      <a:pt x="1348" y="361"/>
                    </a:lnTo>
                    <a:lnTo>
                      <a:pt x="1262" y="361"/>
                    </a:lnTo>
                    <a:lnTo>
                      <a:pt x="1179" y="361"/>
                    </a:lnTo>
                    <a:lnTo>
                      <a:pt x="1094" y="361"/>
                    </a:lnTo>
                    <a:lnTo>
                      <a:pt x="1011" y="361"/>
                    </a:lnTo>
                    <a:lnTo>
                      <a:pt x="925" y="361"/>
                    </a:lnTo>
                    <a:lnTo>
                      <a:pt x="842" y="359"/>
                    </a:lnTo>
                    <a:lnTo>
                      <a:pt x="757" y="357"/>
                    </a:lnTo>
                    <a:lnTo>
                      <a:pt x="674" y="352"/>
                    </a:lnTo>
                    <a:lnTo>
                      <a:pt x="589" y="352"/>
                    </a:lnTo>
                    <a:lnTo>
                      <a:pt x="506" y="352"/>
                    </a:lnTo>
                    <a:lnTo>
                      <a:pt x="420" y="352"/>
                    </a:lnTo>
                    <a:lnTo>
                      <a:pt x="337" y="352"/>
                    </a:lnTo>
                    <a:lnTo>
                      <a:pt x="252" y="352"/>
                    </a:lnTo>
                    <a:lnTo>
                      <a:pt x="169" y="352"/>
                    </a:lnTo>
                    <a:lnTo>
                      <a:pt x="83" y="352"/>
                    </a:lnTo>
                    <a:lnTo>
                      <a:pt x="0" y="352"/>
                    </a:lnTo>
                    <a:close/>
                  </a:path>
                </a:pathLst>
              </a:custGeom>
              <a:solidFill>
                <a:srgbClr val="9999FF"/>
              </a:solidFill>
              <a:ln w="9525">
                <a:noFill/>
                <a:round/>
                <a:headEnd/>
                <a:tailEnd/>
              </a:ln>
            </p:spPr>
            <p:txBody>
              <a:bodyPr/>
              <a:lstStyle/>
              <a:p>
                <a:pPr eaLnBrk="0" hangingPunct="0"/>
                <a:endParaRPr lang="es-ES"/>
              </a:p>
            </p:txBody>
          </p:sp>
          <p:sp>
            <p:nvSpPr>
              <p:cNvPr id="29721" name="Freeform 36"/>
              <p:cNvSpPr>
                <a:spLocks/>
              </p:cNvSpPr>
              <p:nvPr/>
            </p:nvSpPr>
            <p:spPr bwMode="auto">
              <a:xfrm>
                <a:off x="5310188" y="4953000"/>
                <a:ext cx="3073400" cy="1011238"/>
              </a:xfrm>
              <a:custGeom>
                <a:avLst/>
                <a:gdLst>
                  <a:gd name="T0" fmla="*/ 0 w 1936"/>
                  <a:gd name="T1" fmla="*/ 1001713 h 637"/>
                  <a:gd name="T2" fmla="*/ 0 w 1936"/>
                  <a:gd name="T3" fmla="*/ 615950 h 637"/>
                  <a:gd name="T4" fmla="*/ 131763 w 1936"/>
                  <a:gd name="T5" fmla="*/ 630238 h 637"/>
                  <a:gd name="T6" fmla="*/ 268288 w 1936"/>
                  <a:gd name="T7" fmla="*/ 630238 h 637"/>
                  <a:gd name="T8" fmla="*/ 400050 w 1936"/>
                  <a:gd name="T9" fmla="*/ 619125 h 637"/>
                  <a:gd name="T10" fmla="*/ 534988 w 1936"/>
                  <a:gd name="T11" fmla="*/ 609600 h 637"/>
                  <a:gd name="T12" fmla="*/ 666750 w 1936"/>
                  <a:gd name="T13" fmla="*/ 527050 h 637"/>
                  <a:gd name="T14" fmla="*/ 803275 w 1936"/>
                  <a:gd name="T15" fmla="*/ 452438 h 637"/>
                  <a:gd name="T16" fmla="*/ 935038 w 1936"/>
                  <a:gd name="T17" fmla="*/ 327025 h 637"/>
                  <a:gd name="T18" fmla="*/ 1069975 w 1936"/>
                  <a:gd name="T19" fmla="*/ 192088 h 637"/>
                  <a:gd name="T20" fmla="*/ 1201738 w 1936"/>
                  <a:gd name="T21" fmla="*/ 92075 h 637"/>
                  <a:gd name="T22" fmla="*/ 1336675 w 1936"/>
                  <a:gd name="T23" fmla="*/ 28575 h 637"/>
                  <a:gd name="T24" fmla="*/ 1468438 w 1936"/>
                  <a:gd name="T25" fmla="*/ 0 h 637"/>
                  <a:gd name="T26" fmla="*/ 1604962 w 1936"/>
                  <a:gd name="T27" fmla="*/ 49213 h 637"/>
                  <a:gd name="T28" fmla="*/ 1736725 w 1936"/>
                  <a:gd name="T29" fmla="*/ 31750 h 637"/>
                  <a:gd name="T30" fmla="*/ 1871663 w 1936"/>
                  <a:gd name="T31" fmla="*/ 6350 h 637"/>
                  <a:gd name="T32" fmla="*/ 2003425 w 1936"/>
                  <a:gd name="T33" fmla="*/ 14288 h 637"/>
                  <a:gd name="T34" fmla="*/ 2139950 w 1936"/>
                  <a:gd name="T35" fmla="*/ 63500 h 637"/>
                  <a:gd name="T36" fmla="*/ 2271713 w 1936"/>
                  <a:gd name="T37" fmla="*/ 131763 h 637"/>
                  <a:gd name="T38" fmla="*/ 2406650 w 1936"/>
                  <a:gd name="T39" fmla="*/ 92075 h 637"/>
                  <a:gd name="T40" fmla="*/ 2538413 w 1936"/>
                  <a:gd name="T41" fmla="*/ 74613 h 637"/>
                  <a:gd name="T42" fmla="*/ 2673350 w 1936"/>
                  <a:gd name="T43" fmla="*/ 134938 h 637"/>
                  <a:gd name="T44" fmla="*/ 2805113 w 1936"/>
                  <a:gd name="T45" fmla="*/ 295275 h 637"/>
                  <a:gd name="T46" fmla="*/ 2941638 w 1936"/>
                  <a:gd name="T47" fmla="*/ 455613 h 637"/>
                  <a:gd name="T48" fmla="*/ 3073400 w 1936"/>
                  <a:gd name="T49" fmla="*/ 519113 h 637"/>
                  <a:gd name="T50" fmla="*/ 3073400 w 1936"/>
                  <a:gd name="T51" fmla="*/ 1001713 h 637"/>
                  <a:gd name="T52" fmla="*/ 2941638 w 1936"/>
                  <a:gd name="T53" fmla="*/ 1011238 h 637"/>
                  <a:gd name="T54" fmla="*/ 2805113 w 1936"/>
                  <a:gd name="T55" fmla="*/ 865188 h 637"/>
                  <a:gd name="T56" fmla="*/ 2673350 w 1936"/>
                  <a:gd name="T57" fmla="*/ 701675 h 637"/>
                  <a:gd name="T58" fmla="*/ 2538413 w 1936"/>
                  <a:gd name="T59" fmla="*/ 679450 h 637"/>
                  <a:gd name="T60" fmla="*/ 2406650 w 1936"/>
                  <a:gd name="T61" fmla="*/ 652463 h 637"/>
                  <a:gd name="T62" fmla="*/ 2271713 w 1936"/>
                  <a:gd name="T63" fmla="*/ 679450 h 637"/>
                  <a:gd name="T64" fmla="*/ 2139950 w 1936"/>
                  <a:gd name="T65" fmla="*/ 655638 h 637"/>
                  <a:gd name="T66" fmla="*/ 2003425 w 1936"/>
                  <a:gd name="T67" fmla="*/ 604838 h 637"/>
                  <a:gd name="T68" fmla="*/ 1871663 w 1936"/>
                  <a:gd name="T69" fmla="*/ 598488 h 637"/>
                  <a:gd name="T70" fmla="*/ 1736725 w 1936"/>
                  <a:gd name="T71" fmla="*/ 612775 h 637"/>
                  <a:gd name="T72" fmla="*/ 1604962 w 1936"/>
                  <a:gd name="T73" fmla="*/ 604838 h 637"/>
                  <a:gd name="T74" fmla="*/ 1468438 w 1936"/>
                  <a:gd name="T75" fmla="*/ 566738 h 637"/>
                  <a:gd name="T76" fmla="*/ 1336675 w 1936"/>
                  <a:gd name="T77" fmla="*/ 612775 h 637"/>
                  <a:gd name="T78" fmla="*/ 1201738 w 1936"/>
                  <a:gd name="T79" fmla="*/ 669925 h 637"/>
                  <a:gd name="T80" fmla="*/ 1069975 w 1936"/>
                  <a:gd name="T81" fmla="*/ 769938 h 637"/>
                  <a:gd name="T82" fmla="*/ 935038 w 1936"/>
                  <a:gd name="T83" fmla="*/ 915988 h 637"/>
                  <a:gd name="T84" fmla="*/ 803275 w 1936"/>
                  <a:gd name="T85" fmla="*/ 982663 h 637"/>
                  <a:gd name="T86" fmla="*/ 666750 w 1936"/>
                  <a:gd name="T87" fmla="*/ 987425 h 637"/>
                  <a:gd name="T88" fmla="*/ 534988 w 1936"/>
                  <a:gd name="T89" fmla="*/ 996950 h 637"/>
                  <a:gd name="T90" fmla="*/ 400050 w 1936"/>
                  <a:gd name="T91" fmla="*/ 982663 h 637"/>
                  <a:gd name="T92" fmla="*/ 268288 w 1936"/>
                  <a:gd name="T93" fmla="*/ 990600 h 637"/>
                  <a:gd name="T94" fmla="*/ 131763 w 1936"/>
                  <a:gd name="T95" fmla="*/ 990600 h 637"/>
                  <a:gd name="T96" fmla="*/ 0 w 1936"/>
                  <a:gd name="T97" fmla="*/ 1001713 h 6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637"/>
                  <a:gd name="T149" fmla="*/ 1936 w 1936"/>
                  <a:gd name="T150" fmla="*/ 637 h 6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637">
                    <a:moveTo>
                      <a:pt x="0" y="631"/>
                    </a:moveTo>
                    <a:lnTo>
                      <a:pt x="0" y="388"/>
                    </a:lnTo>
                    <a:lnTo>
                      <a:pt x="83" y="397"/>
                    </a:lnTo>
                    <a:lnTo>
                      <a:pt x="169" y="397"/>
                    </a:lnTo>
                    <a:lnTo>
                      <a:pt x="252" y="390"/>
                    </a:lnTo>
                    <a:lnTo>
                      <a:pt x="337" y="384"/>
                    </a:lnTo>
                    <a:lnTo>
                      <a:pt x="420" y="332"/>
                    </a:lnTo>
                    <a:lnTo>
                      <a:pt x="506" y="285"/>
                    </a:lnTo>
                    <a:lnTo>
                      <a:pt x="589" y="206"/>
                    </a:lnTo>
                    <a:lnTo>
                      <a:pt x="674" y="121"/>
                    </a:lnTo>
                    <a:lnTo>
                      <a:pt x="757" y="58"/>
                    </a:lnTo>
                    <a:lnTo>
                      <a:pt x="842" y="18"/>
                    </a:lnTo>
                    <a:lnTo>
                      <a:pt x="925" y="0"/>
                    </a:lnTo>
                    <a:lnTo>
                      <a:pt x="1011" y="31"/>
                    </a:lnTo>
                    <a:lnTo>
                      <a:pt x="1094" y="20"/>
                    </a:lnTo>
                    <a:lnTo>
                      <a:pt x="1179" y="4"/>
                    </a:lnTo>
                    <a:lnTo>
                      <a:pt x="1262" y="9"/>
                    </a:lnTo>
                    <a:lnTo>
                      <a:pt x="1348" y="40"/>
                    </a:lnTo>
                    <a:lnTo>
                      <a:pt x="1431" y="83"/>
                    </a:lnTo>
                    <a:lnTo>
                      <a:pt x="1516" y="58"/>
                    </a:lnTo>
                    <a:lnTo>
                      <a:pt x="1599" y="47"/>
                    </a:lnTo>
                    <a:lnTo>
                      <a:pt x="1684" y="85"/>
                    </a:lnTo>
                    <a:lnTo>
                      <a:pt x="1767" y="186"/>
                    </a:lnTo>
                    <a:lnTo>
                      <a:pt x="1853" y="287"/>
                    </a:lnTo>
                    <a:lnTo>
                      <a:pt x="1936" y="327"/>
                    </a:lnTo>
                    <a:lnTo>
                      <a:pt x="1936" y="631"/>
                    </a:lnTo>
                    <a:lnTo>
                      <a:pt x="1853" y="637"/>
                    </a:lnTo>
                    <a:lnTo>
                      <a:pt x="1767" y="545"/>
                    </a:lnTo>
                    <a:lnTo>
                      <a:pt x="1684" y="442"/>
                    </a:lnTo>
                    <a:lnTo>
                      <a:pt x="1599" y="428"/>
                    </a:lnTo>
                    <a:lnTo>
                      <a:pt x="1516" y="411"/>
                    </a:lnTo>
                    <a:lnTo>
                      <a:pt x="1431" y="428"/>
                    </a:lnTo>
                    <a:lnTo>
                      <a:pt x="1348" y="413"/>
                    </a:lnTo>
                    <a:lnTo>
                      <a:pt x="1262" y="381"/>
                    </a:lnTo>
                    <a:lnTo>
                      <a:pt x="1179" y="377"/>
                    </a:lnTo>
                    <a:lnTo>
                      <a:pt x="1094" y="386"/>
                    </a:lnTo>
                    <a:lnTo>
                      <a:pt x="1011" y="381"/>
                    </a:lnTo>
                    <a:lnTo>
                      <a:pt x="925" y="357"/>
                    </a:lnTo>
                    <a:lnTo>
                      <a:pt x="842" y="386"/>
                    </a:lnTo>
                    <a:lnTo>
                      <a:pt x="757" y="422"/>
                    </a:lnTo>
                    <a:lnTo>
                      <a:pt x="674" y="485"/>
                    </a:lnTo>
                    <a:lnTo>
                      <a:pt x="589" y="577"/>
                    </a:lnTo>
                    <a:lnTo>
                      <a:pt x="506" y="619"/>
                    </a:lnTo>
                    <a:lnTo>
                      <a:pt x="420" y="622"/>
                    </a:lnTo>
                    <a:lnTo>
                      <a:pt x="337" y="628"/>
                    </a:lnTo>
                    <a:lnTo>
                      <a:pt x="252" y="619"/>
                    </a:lnTo>
                    <a:lnTo>
                      <a:pt x="169" y="624"/>
                    </a:lnTo>
                    <a:lnTo>
                      <a:pt x="83" y="624"/>
                    </a:lnTo>
                    <a:lnTo>
                      <a:pt x="0" y="631"/>
                    </a:lnTo>
                    <a:close/>
                  </a:path>
                </a:pathLst>
              </a:custGeom>
              <a:solidFill>
                <a:srgbClr val="FFFF99"/>
              </a:solidFill>
              <a:ln w="9525">
                <a:noFill/>
                <a:round/>
                <a:headEnd/>
                <a:tailEnd/>
              </a:ln>
            </p:spPr>
            <p:txBody>
              <a:bodyPr/>
              <a:lstStyle/>
              <a:p>
                <a:pPr eaLnBrk="0" hangingPunct="0"/>
                <a:endParaRPr lang="es-ES"/>
              </a:p>
            </p:txBody>
          </p:sp>
          <p:sp>
            <p:nvSpPr>
              <p:cNvPr id="29722" name="Freeform 37"/>
              <p:cNvSpPr>
                <a:spLocks/>
              </p:cNvSpPr>
              <p:nvPr/>
            </p:nvSpPr>
            <p:spPr bwMode="auto">
              <a:xfrm>
                <a:off x="5310188" y="4841875"/>
                <a:ext cx="3073400" cy="741363"/>
              </a:xfrm>
              <a:custGeom>
                <a:avLst/>
                <a:gdLst>
                  <a:gd name="T0" fmla="*/ 0 w 1936"/>
                  <a:gd name="T1" fmla="*/ 727075 h 467"/>
                  <a:gd name="T2" fmla="*/ 0 w 1936"/>
                  <a:gd name="T3" fmla="*/ 706438 h 467"/>
                  <a:gd name="T4" fmla="*/ 131763 w 1936"/>
                  <a:gd name="T5" fmla="*/ 720725 h 467"/>
                  <a:gd name="T6" fmla="*/ 268288 w 1936"/>
                  <a:gd name="T7" fmla="*/ 720725 h 467"/>
                  <a:gd name="T8" fmla="*/ 400050 w 1936"/>
                  <a:gd name="T9" fmla="*/ 709613 h 467"/>
                  <a:gd name="T10" fmla="*/ 534988 w 1936"/>
                  <a:gd name="T11" fmla="*/ 698500 h 467"/>
                  <a:gd name="T12" fmla="*/ 666750 w 1936"/>
                  <a:gd name="T13" fmla="*/ 617538 h 467"/>
                  <a:gd name="T14" fmla="*/ 803275 w 1936"/>
                  <a:gd name="T15" fmla="*/ 541338 h 467"/>
                  <a:gd name="T16" fmla="*/ 935038 w 1936"/>
                  <a:gd name="T17" fmla="*/ 400050 h 467"/>
                  <a:gd name="T18" fmla="*/ 1069975 w 1936"/>
                  <a:gd name="T19" fmla="*/ 217488 h 467"/>
                  <a:gd name="T20" fmla="*/ 1201738 w 1936"/>
                  <a:gd name="T21" fmla="*/ 96838 h 467"/>
                  <a:gd name="T22" fmla="*/ 1336675 w 1936"/>
                  <a:gd name="T23" fmla="*/ 31750 h 467"/>
                  <a:gd name="T24" fmla="*/ 1468438 w 1936"/>
                  <a:gd name="T25" fmla="*/ 0 h 467"/>
                  <a:gd name="T26" fmla="*/ 1604962 w 1936"/>
                  <a:gd name="T27" fmla="*/ 53975 h 467"/>
                  <a:gd name="T28" fmla="*/ 1736725 w 1936"/>
                  <a:gd name="T29" fmla="*/ 36513 h 467"/>
                  <a:gd name="T30" fmla="*/ 1871663 w 1936"/>
                  <a:gd name="T31" fmla="*/ 7938 h 467"/>
                  <a:gd name="T32" fmla="*/ 2003425 w 1936"/>
                  <a:gd name="T33" fmla="*/ 14288 h 467"/>
                  <a:gd name="T34" fmla="*/ 2139950 w 1936"/>
                  <a:gd name="T35" fmla="*/ 103188 h 467"/>
                  <a:gd name="T36" fmla="*/ 2271713 w 1936"/>
                  <a:gd name="T37" fmla="*/ 196850 h 467"/>
                  <a:gd name="T38" fmla="*/ 2406650 w 1936"/>
                  <a:gd name="T39" fmla="*/ 146050 h 467"/>
                  <a:gd name="T40" fmla="*/ 2538413 w 1936"/>
                  <a:gd name="T41" fmla="*/ 79375 h 467"/>
                  <a:gd name="T42" fmla="*/ 2673350 w 1936"/>
                  <a:gd name="T43" fmla="*/ 200025 h 467"/>
                  <a:gd name="T44" fmla="*/ 2805113 w 1936"/>
                  <a:gd name="T45" fmla="*/ 346075 h 467"/>
                  <a:gd name="T46" fmla="*/ 2941638 w 1936"/>
                  <a:gd name="T47" fmla="*/ 509588 h 467"/>
                  <a:gd name="T48" fmla="*/ 3073400 w 1936"/>
                  <a:gd name="T49" fmla="*/ 592138 h 467"/>
                  <a:gd name="T50" fmla="*/ 3073400 w 1936"/>
                  <a:gd name="T51" fmla="*/ 630238 h 467"/>
                  <a:gd name="T52" fmla="*/ 2941638 w 1936"/>
                  <a:gd name="T53" fmla="*/ 566738 h 467"/>
                  <a:gd name="T54" fmla="*/ 2805113 w 1936"/>
                  <a:gd name="T55" fmla="*/ 406400 h 467"/>
                  <a:gd name="T56" fmla="*/ 2673350 w 1936"/>
                  <a:gd name="T57" fmla="*/ 246063 h 467"/>
                  <a:gd name="T58" fmla="*/ 2538413 w 1936"/>
                  <a:gd name="T59" fmla="*/ 185738 h 467"/>
                  <a:gd name="T60" fmla="*/ 2406650 w 1936"/>
                  <a:gd name="T61" fmla="*/ 203200 h 467"/>
                  <a:gd name="T62" fmla="*/ 2271713 w 1936"/>
                  <a:gd name="T63" fmla="*/ 242888 h 467"/>
                  <a:gd name="T64" fmla="*/ 2139950 w 1936"/>
                  <a:gd name="T65" fmla="*/ 174625 h 467"/>
                  <a:gd name="T66" fmla="*/ 2003425 w 1936"/>
                  <a:gd name="T67" fmla="*/ 125413 h 467"/>
                  <a:gd name="T68" fmla="*/ 1871663 w 1936"/>
                  <a:gd name="T69" fmla="*/ 117475 h 467"/>
                  <a:gd name="T70" fmla="*/ 1736725 w 1936"/>
                  <a:gd name="T71" fmla="*/ 142875 h 467"/>
                  <a:gd name="T72" fmla="*/ 1604962 w 1936"/>
                  <a:gd name="T73" fmla="*/ 160338 h 467"/>
                  <a:gd name="T74" fmla="*/ 1468438 w 1936"/>
                  <a:gd name="T75" fmla="*/ 111125 h 467"/>
                  <a:gd name="T76" fmla="*/ 1336675 w 1936"/>
                  <a:gd name="T77" fmla="*/ 139700 h 467"/>
                  <a:gd name="T78" fmla="*/ 1201738 w 1936"/>
                  <a:gd name="T79" fmla="*/ 203200 h 467"/>
                  <a:gd name="T80" fmla="*/ 1069975 w 1936"/>
                  <a:gd name="T81" fmla="*/ 303213 h 467"/>
                  <a:gd name="T82" fmla="*/ 935038 w 1936"/>
                  <a:gd name="T83" fmla="*/ 438150 h 467"/>
                  <a:gd name="T84" fmla="*/ 803275 w 1936"/>
                  <a:gd name="T85" fmla="*/ 563563 h 467"/>
                  <a:gd name="T86" fmla="*/ 666750 w 1936"/>
                  <a:gd name="T87" fmla="*/ 638175 h 467"/>
                  <a:gd name="T88" fmla="*/ 534988 w 1936"/>
                  <a:gd name="T89" fmla="*/ 720725 h 467"/>
                  <a:gd name="T90" fmla="*/ 400050 w 1936"/>
                  <a:gd name="T91" fmla="*/ 730250 h 467"/>
                  <a:gd name="T92" fmla="*/ 268288 w 1936"/>
                  <a:gd name="T93" fmla="*/ 741363 h 467"/>
                  <a:gd name="T94" fmla="*/ 131763 w 1936"/>
                  <a:gd name="T95" fmla="*/ 741363 h 467"/>
                  <a:gd name="T96" fmla="*/ 0 w 1936"/>
                  <a:gd name="T97" fmla="*/ 727075 h 4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467"/>
                  <a:gd name="T149" fmla="*/ 1936 w 1936"/>
                  <a:gd name="T150" fmla="*/ 467 h 4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467">
                    <a:moveTo>
                      <a:pt x="0" y="458"/>
                    </a:moveTo>
                    <a:lnTo>
                      <a:pt x="0" y="445"/>
                    </a:lnTo>
                    <a:lnTo>
                      <a:pt x="83" y="454"/>
                    </a:lnTo>
                    <a:lnTo>
                      <a:pt x="169" y="454"/>
                    </a:lnTo>
                    <a:lnTo>
                      <a:pt x="252" y="447"/>
                    </a:lnTo>
                    <a:lnTo>
                      <a:pt x="337" y="440"/>
                    </a:lnTo>
                    <a:lnTo>
                      <a:pt x="420" y="389"/>
                    </a:lnTo>
                    <a:lnTo>
                      <a:pt x="506" y="341"/>
                    </a:lnTo>
                    <a:lnTo>
                      <a:pt x="589" y="252"/>
                    </a:lnTo>
                    <a:lnTo>
                      <a:pt x="674" y="137"/>
                    </a:lnTo>
                    <a:lnTo>
                      <a:pt x="757" y="61"/>
                    </a:lnTo>
                    <a:lnTo>
                      <a:pt x="842" y="20"/>
                    </a:lnTo>
                    <a:lnTo>
                      <a:pt x="925" y="0"/>
                    </a:lnTo>
                    <a:lnTo>
                      <a:pt x="1011" y="34"/>
                    </a:lnTo>
                    <a:lnTo>
                      <a:pt x="1094" y="23"/>
                    </a:lnTo>
                    <a:lnTo>
                      <a:pt x="1179" y="5"/>
                    </a:lnTo>
                    <a:lnTo>
                      <a:pt x="1262" y="9"/>
                    </a:lnTo>
                    <a:lnTo>
                      <a:pt x="1348" y="65"/>
                    </a:lnTo>
                    <a:lnTo>
                      <a:pt x="1431" y="124"/>
                    </a:lnTo>
                    <a:lnTo>
                      <a:pt x="1516" y="92"/>
                    </a:lnTo>
                    <a:lnTo>
                      <a:pt x="1599" y="50"/>
                    </a:lnTo>
                    <a:lnTo>
                      <a:pt x="1684" y="126"/>
                    </a:lnTo>
                    <a:lnTo>
                      <a:pt x="1767" y="218"/>
                    </a:lnTo>
                    <a:lnTo>
                      <a:pt x="1853" y="321"/>
                    </a:lnTo>
                    <a:lnTo>
                      <a:pt x="1936" y="373"/>
                    </a:lnTo>
                    <a:lnTo>
                      <a:pt x="1936" y="397"/>
                    </a:lnTo>
                    <a:lnTo>
                      <a:pt x="1853" y="357"/>
                    </a:lnTo>
                    <a:lnTo>
                      <a:pt x="1767" y="256"/>
                    </a:lnTo>
                    <a:lnTo>
                      <a:pt x="1684" y="155"/>
                    </a:lnTo>
                    <a:lnTo>
                      <a:pt x="1599" y="117"/>
                    </a:lnTo>
                    <a:lnTo>
                      <a:pt x="1516" y="128"/>
                    </a:lnTo>
                    <a:lnTo>
                      <a:pt x="1431" y="153"/>
                    </a:lnTo>
                    <a:lnTo>
                      <a:pt x="1348" y="110"/>
                    </a:lnTo>
                    <a:lnTo>
                      <a:pt x="1262" y="79"/>
                    </a:lnTo>
                    <a:lnTo>
                      <a:pt x="1179" y="74"/>
                    </a:lnTo>
                    <a:lnTo>
                      <a:pt x="1094" y="90"/>
                    </a:lnTo>
                    <a:lnTo>
                      <a:pt x="1011" y="101"/>
                    </a:lnTo>
                    <a:lnTo>
                      <a:pt x="925" y="70"/>
                    </a:lnTo>
                    <a:lnTo>
                      <a:pt x="842" y="88"/>
                    </a:lnTo>
                    <a:lnTo>
                      <a:pt x="757" y="128"/>
                    </a:lnTo>
                    <a:lnTo>
                      <a:pt x="674" y="191"/>
                    </a:lnTo>
                    <a:lnTo>
                      <a:pt x="589" y="276"/>
                    </a:lnTo>
                    <a:lnTo>
                      <a:pt x="506" y="355"/>
                    </a:lnTo>
                    <a:lnTo>
                      <a:pt x="420" y="402"/>
                    </a:lnTo>
                    <a:lnTo>
                      <a:pt x="337" y="454"/>
                    </a:lnTo>
                    <a:lnTo>
                      <a:pt x="252" y="460"/>
                    </a:lnTo>
                    <a:lnTo>
                      <a:pt x="169" y="467"/>
                    </a:lnTo>
                    <a:lnTo>
                      <a:pt x="83" y="467"/>
                    </a:lnTo>
                    <a:lnTo>
                      <a:pt x="0" y="458"/>
                    </a:lnTo>
                    <a:close/>
                  </a:path>
                </a:pathLst>
              </a:custGeom>
              <a:solidFill>
                <a:srgbClr val="FF0000"/>
              </a:solidFill>
              <a:ln w="9525">
                <a:noFill/>
                <a:round/>
                <a:headEnd/>
                <a:tailEnd/>
              </a:ln>
            </p:spPr>
            <p:txBody>
              <a:bodyPr/>
              <a:lstStyle/>
              <a:p>
                <a:pPr eaLnBrk="0" hangingPunct="0"/>
                <a:endParaRPr lang="es-ES"/>
              </a:p>
            </p:txBody>
          </p:sp>
          <p:sp>
            <p:nvSpPr>
              <p:cNvPr id="29723" name="Freeform 38"/>
              <p:cNvSpPr>
                <a:spLocks/>
              </p:cNvSpPr>
              <p:nvPr/>
            </p:nvSpPr>
            <p:spPr bwMode="auto">
              <a:xfrm>
                <a:off x="5310188" y="4841875"/>
                <a:ext cx="3073400" cy="720725"/>
              </a:xfrm>
              <a:custGeom>
                <a:avLst/>
                <a:gdLst>
                  <a:gd name="T0" fmla="*/ 0 w 1936"/>
                  <a:gd name="T1" fmla="*/ 706438 h 454"/>
                  <a:gd name="T2" fmla="*/ 0 w 1936"/>
                  <a:gd name="T3" fmla="*/ 466725 h 454"/>
                  <a:gd name="T4" fmla="*/ 131763 w 1936"/>
                  <a:gd name="T5" fmla="*/ 466725 h 454"/>
                  <a:gd name="T6" fmla="*/ 268288 w 1936"/>
                  <a:gd name="T7" fmla="*/ 466725 h 454"/>
                  <a:gd name="T8" fmla="*/ 400050 w 1936"/>
                  <a:gd name="T9" fmla="*/ 477838 h 454"/>
                  <a:gd name="T10" fmla="*/ 534988 w 1936"/>
                  <a:gd name="T11" fmla="*/ 466725 h 454"/>
                  <a:gd name="T12" fmla="*/ 666750 w 1936"/>
                  <a:gd name="T13" fmla="*/ 466725 h 454"/>
                  <a:gd name="T14" fmla="*/ 803275 w 1936"/>
                  <a:gd name="T15" fmla="*/ 466725 h 454"/>
                  <a:gd name="T16" fmla="*/ 935038 w 1936"/>
                  <a:gd name="T17" fmla="*/ 366712 h 454"/>
                  <a:gd name="T18" fmla="*/ 1069975 w 1936"/>
                  <a:gd name="T19" fmla="*/ 217488 h 454"/>
                  <a:gd name="T20" fmla="*/ 1201738 w 1936"/>
                  <a:gd name="T21" fmla="*/ 96837 h 454"/>
                  <a:gd name="T22" fmla="*/ 1336675 w 1936"/>
                  <a:gd name="T23" fmla="*/ 31750 h 454"/>
                  <a:gd name="T24" fmla="*/ 1468438 w 1936"/>
                  <a:gd name="T25" fmla="*/ 0 h 454"/>
                  <a:gd name="T26" fmla="*/ 1604962 w 1936"/>
                  <a:gd name="T27" fmla="*/ 53975 h 454"/>
                  <a:gd name="T28" fmla="*/ 1736725 w 1936"/>
                  <a:gd name="T29" fmla="*/ 36513 h 454"/>
                  <a:gd name="T30" fmla="*/ 1871663 w 1936"/>
                  <a:gd name="T31" fmla="*/ 7938 h 454"/>
                  <a:gd name="T32" fmla="*/ 2003425 w 1936"/>
                  <a:gd name="T33" fmla="*/ 14288 h 454"/>
                  <a:gd name="T34" fmla="*/ 2139950 w 1936"/>
                  <a:gd name="T35" fmla="*/ 100012 h 454"/>
                  <a:gd name="T36" fmla="*/ 2271713 w 1936"/>
                  <a:gd name="T37" fmla="*/ 117475 h 454"/>
                  <a:gd name="T38" fmla="*/ 2406650 w 1936"/>
                  <a:gd name="T39" fmla="*/ 103188 h 454"/>
                  <a:gd name="T40" fmla="*/ 2538413 w 1936"/>
                  <a:gd name="T41" fmla="*/ 79375 h 454"/>
                  <a:gd name="T42" fmla="*/ 2673350 w 1936"/>
                  <a:gd name="T43" fmla="*/ 153988 h 454"/>
                  <a:gd name="T44" fmla="*/ 2805113 w 1936"/>
                  <a:gd name="T45" fmla="*/ 285750 h 454"/>
                  <a:gd name="T46" fmla="*/ 2941638 w 1936"/>
                  <a:gd name="T47" fmla="*/ 466725 h 454"/>
                  <a:gd name="T48" fmla="*/ 3073400 w 1936"/>
                  <a:gd name="T49" fmla="*/ 466725 h 454"/>
                  <a:gd name="T50" fmla="*/ 3073400 w 1936"/>
                  <a:gd name="T51" fmla="*/ 592138 h 454"/>
                  <a:gd name="T52" fmla="*/ 2941638 w 1936"/>
                  <a:gd name="T53" fmla="*/ 509588 h 454"/>
                  <a:gd name="T54" fmla="*/ 2805113 w 1936"/>
                  <a:gd name="T55" fmla="*/ 346075 h 454"/>
                  <a:gd name="T56" fmla="*/ 2673350 w 1936"/>
                  <a:gd name="T57" fmla="*/ 200025 h 454"/>
                  <a:gd name="T58" fmla="*/ 2538413 w 1936"/>
                  <a:gd name="T59" fmla="*/ 79375 h 454"/>
                  <a:gd name="T60" fmla="*/ 2406650 w 1936"/>
                  <a:gd name="T61" fmla="*/ 146050 h 454"/>
                  <a:gd name="T62" fmla="*/ 2271713 w 1936"/>
                  <a:gd name="T63" fmla="*/ 196850 h 454"/>
                  <a:gd name="T64" fmla="*/ 2139950 w 1936"/>
                  <a:gd name="T65" fmla="*/ 103188 h 454"/>
                  <a:gd name="T66" fmla="*/ 2003425 w 1936"/>
                  <a:gd name="T67" fmla="*/ 14288 h 454"/>
                  <a:gd name="T68" fmla="*/ 1871663 w 1936"/>
                  <a:gd name="T69" fmla="*/ 7938 h 454"/>
                  <a:gd name="T70" fmla="*/ 1736725 w 1936"/>
                  <a:gd name="T71" fmla="*/ 36513 h 454"/>
                  <a:gd name="T72" fmla="*/ 1604962 w 1936"/>
                  <a:gd name="T73" fmla="*/ 53975 h 454"/>
                  <a:gd name="T74" fmla="*/ 1468438 w 1936"/>
                  <a:gd name="T75" fmla="*/ 0 h 454"/>
                  <a:gd name="T76" fmla="*/ 1336675 w 1936"/>
                  <a:gd name="T77" fmla="*/ 31750 h 454"/>
                  <a:gd name="T78" fmla="*/ 1201738 w 1936"/>
                  <a:gd name="T79" fmla="*/ 96837 h 454"/>
                  <a:gd name="T80" fmla="*/ 1069975 w 1936"/>
                  <a:gd name="T81" fmla="*/ 217488 h 454"/>
                  <a:gd name="T82" fmla="*/ 935038 w 1936"/>
                  <a:gd name="T83" fmla="*/ 400050 h 454"/>
                  <a:gd name="T84" fmla="*/ 803275 w 1936"/>
                  <a:gd name="T85" fmla="*/ 541338 h 454"/>
                  <a:gd name="T86" fmla="*/ 666750 w 1936"/>
                  <a:gd name="T87" fmla="*/ 617538 h 454"/>
                  <a:gd name="T88" fmla="*/ 534988 w 1936"/>
                  <a:gd name="T89" fmla="*/ 698500 h 454"/>
                  <a:gd name="T90" fmla="*/ 400050 w 1936"/>
                  <a:gd name="T91" fmla="*/ 709613 h 454"/>
                  <a:gd name="T92" fmla="*/ 268288 w 1936"/>
                  <a:gd name="T93" fmla="*/ 720725 h 454"/>
                  <a:gd name="T94" fmla="*/ 131763 w 1936"/>
                  <a:gd name="T95" fmla="*/ 720725 h 454"/>
                  <a:gd name="T96" fmla="*/ 0 w 1936"/>
                  <a:gd name="T97" fmla="*/ 706438 h 4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454"/>
                  <a:gd name="T149" fmla="*/ 1936 w 1936"/>
                  <a:gd name="T150" fmla="*/ 454 h 4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454">
                    <a:moveTo>
                      <a:pt x="0" y="445"/>
                    </a:moveTo>
                    <a:lnTo>
                      <a:pt x="0" y="294"/>
                    </a:lnTo>
                    <a:lnTo>
                      <a:pt x="83" y="294"/>
                    </a:lnTo>
                    <a:lnTo>
                      <a:pt x="169" y="294"/>
                    </a:lnTo>
                    <a:lnTo>
                      <a:pt x="252" y="301"/>
                    </a:lnTo>
                    <a:lnTo>
                      <a:pt x="337" y="294"/>
                    </a:lnTo>
                    <a:lnTo>
                      <a:pt x="420" y="294"/>
                    </a:lnTo>
                    <a:lnTo>
                      <a:pt x="506" y="294"/>
                    </a:lnTo>
                    <a:lnTo>
                      <a:pt x="589" y="231"/>
                    </a:lnTo>
                    <a:lnTo>
                      <a:pt x="674" y="137"/>
                    </a:lnTo>
                    <a:lnTo>
                      <a:pt x="757" y="61"/>
                    </a:lnTo>
                    <a:lnTo>
                      <a:pt x="842" y="20"/>
                    </a:lnTo>
                    <a:lnTo>
                      <a:pt x="925" y="0"/>
                    </a:lnTo>
                    <a:lnTo>
                      <a:pt x="1011" y="34"/>
                    </a:lnTo>
                    <a:lnTo>
                      <a:pt x="1094" y="23"/>
                    </a:lnTo>
                    <a:lnTo>
                      <a:pt x="1179" y="5"/>
                    </a:lnTo>
                    <a:lnTo>
                      <a:pt x="1262" y="9"/>
                    </a:lnTo>
                    <a:lnTo>
                      <a:pt x="1348" y="63"/>
                    </a:lnTo>
                    <a:lnTo>
                      <a:pt x="1431" y="74"/>
                    </a:lnTo>
                    <a:lnTo>
                      <a:pt x="1516" y="65"/>
                    </a:lnTo>
                    <a:lnTo>
                      <a:pt x="1599" y="50"/>
                    </a:lnTo>
                    <a:lnTo>
                      <a:pt x="1684" y="97"/>
                    </a:lnTo>
                    <a:lnTo>
                      <a:pt x="1767" y="180"/>
                    </a:lnTo>
                    <a:lnTo>
                      <a:pt x="1853" y="294"/>
                    </a:lnTo>
                    <a:lnTo>
                      <a:pt x="1936" y="294"/>
                    </a:lnTo>
                    <a:lnTo>
                      <a:pt x="1936" y="373"/>
                    </a:lnTo>
                    <a:lnTo>
                      <a:pt x="1853" y="321"/>
                    </a:lnTo>
                    <a:lnTo>
                      <a:pt x="1767" y="218"/>
                    </a:lnTo>
                    <a:lnTo>
                      <a:pt x="1684" y="126"/>
                    </a:lnTo>
                    <a:lnTo>
                      <a:pt x="1599" y="50"/>
                    </a:lnTo>
                    <a:lnTo>
                      <a:pt x="1516" y="92"/>
                    </a:lnTo>
                    <a:lnTo>
                      <a:pt x="1431" y="124"/>
                    </a:lnTo>
                    <a:lnTo>
                      <a:pt x="1348" y="65"/>
                    </a:lnTo>
                    <a:lnTo>
                      <a:pt x="1262" y="9"/>
                    </a:lnTo>
                    <a:lnTo>
                      <a:pt x="1179" y="5"/>
                    </a:lnTo>
                    <a:lnTo>
                      <a:pt x="1094" y="23"/>
                    </a:lnTo>
                    <a:lnTo>
                      <a:pt x="1011" y="34"/>
                    </a:lnTo>
                    <a:lnTo>
                      <a:pt x="925" y="0"/>
                    </a:lnTo>
                    <a:lnTo>
                      <a:pt x="842" y="20"/>
                    </a:lnTo>
                    <a:lnTo>
                      <a:pt x="757" y="61"/>
                    </a:lnTo>
                    <a:lnTo>
                      <a:pt x="674" y="137"/>
                    </a:lnTo>
                    <a:lnTo>
                      <a:pt x="589" y="252"/>
                    </a:lnTo>
                    <a:lnTo>
                      <a:pt x="506" y="341"/>
                    </a:lnTo>
                    <a:lnTo>
                      <a:pt x="420" y="389"/>
                    </a:lnTo>
                    <a:lnTo>
                      <a:pt x="337" y="440"/>
                    </a:lnTo>
                    <a:lnTo>
                      <a:pt x="252" y="447"/>
                    </a:lnTo>
                    <a:lnTo>
                      <a:pt x="169" y="454"/>
                    </a:lnTo>
                    <a:lnTo>
                      <a:pt x="83" y="454"/>
                    </a:lnTo>
                    <a:lnTo>
                      <a:pt x="0" y="445"/>
                    </a:lnTo>
                    <a:close/>
                  </a:path>
                </a:pathLst>
              </a:custGeom>
              <a:solidFill>
                <a:srgbClr val="FFFF00"/>
              </a:solidFill>
              <a:ln w="9525">
                <a:noFill/>
                <a:round/>
                <a:headEnd/>
                <a:tailEnd/>
              </a:ln>
            </p:spPr>
            <p:txBody>
              <a:bodyPr/>
              <a:lstStyle/>
              <a:p>
                <a:pPr eaLnBrk="0" hangingPunct="0"/>
                <a:endParaRPr lang="es-ES"/>
              </a:p>
            </p:txBody>
          </p:sp>
          <p:sp>
            <p:nvSpPr>
              <p:cNvPr id="29724" name="Freeform 40"/>
              <p:cNvSpPr>
                <a:spLocks/>
              </p:cNvSpPr>
              <p:nvPr/>
            </p:nvSpPr>
            <p:spPr bwMode="auto">
              <a:xfrm>
                <a:off x="5310188" y="5519738"/>
                <a:ext cx="3073400" cy="576263"/>
              </a:xfrm>
              <a:custGeom>
                <a:avLst/>
                <a:gdLst>
                  <a:gd name="T0" fmla="*/ 0 w 1936"/>
                  <a:gd name="T1" fmla="*/ 558800 h 363"/>
                  <a:gd name="T2" fmla="*/ 0 w 1936"/>
                  <a:gd name="T3" fmla="*/ 434975 h 363"/>
                  <a:gd name="T4" fmla="*/ 131763 w 1936"/>
                  <a:gd name="T5" fmla="*/ 423863 h 363"/>
                  <a:gd name="T6" fmla="*/ 268288 w 1936"/>
                  <a:gd name="T7" fmla="*/ 423863 h 363"/>
                  <a:gd name="T8" fmla="*/ 400050 w 1936"/>
                  <a:gd name="T9" fmla="*/ 415925 h 363"/>
                  <a:gd name="T10" fmla="*/ 534988 w 1936"/>
                  <a:gd name="T11" fmla="*/ 430213 h 363"/>
                  <a:gd name="T12" fmla="*/ 666750 w 1936"/>
                  <a:gd name="T13" fmla="*/ 420688 h 363"/>
                  <a:gd name="T14" fmla="*/ 803275 w 1936"/>
                  <a:gd name="T15" fmla="*/ 415925 h 363"/>
                  <a:gd name="T16" fmla="*/ 935038 w 1936"/>
                  <a:gd name="T17" fmla="*/ 349250 h 363"/>
                  <a:gd name="T18" fmla="*/ 1069975 w 1936"/>
                  <a:gd name="T19" fmla="*/ 203200 h 363"/>
                  <a:gd name="T20" fmla="*/ 1201738 w 1936"/>
                  <a:gd name="T21" fmla="*/ 103188 h 363"/>
                  <a:gd name="T22" fmla="*/ 1336675 w 1936"/>
                  <a:gd name="T23" fmla="*/ 46038 h 363"/>
                  <a:gd name="T24" fmla="*/ 1468438 w 1936"/>
                  <a:gd name="T25" fmla="*/ 0 h 363"/>
                  <a:gd name="T26" fmla="*/ 1604962 w 1936"/>
                  <a:gd name="T27" fmla="*/ 38100 h 363"/>
                  <a:gd name="T28" fmla="*/ 1736725 w 1936"/>
                  <a:gd name="T29" fmla="*/ 46038 h 363"/>
                  <a:gd name="T30" fmla="*/ 1871663 w 1936"/>
                  <a:gd name="T31" fmla="*/ 31750 h 363"/>
                  <a:gd name="T32" fmla="*/ 2003425 w 1936"/>
                  <a:gd name="T33" fmla="*/ 38100 h 363"/>
                  <a:gd name="T34" fmla="*/ 2139950 w 1936"/>
                  <a:gd name="T35" fmla="*/ 88900 h 363"/>
                  <a:gd name="T36" fmla="*/ 2271713 w 1936"/>
                  <a:gd name="T37" fmla="*/ 112713 h 363"/>
                  <a:gd name="T38" fmla="*/ 2406650 w 1936"/>
                  <a:gd name="T39" fmla="*/ 85725 h 363"/>
                  <a:gd name="T40" fmla="*/ 2538413 w 1936"/>
                  <a:gd name="T41" fmla="*/ 112713 h 363"/>
                  <a:gd name="T42" fmla="*/ 2673350 w 1936"/>
                  <a:gd name="T43" fmla="*/ 134938 h 363"/>
                  <a:gd name="T44" fmla="*/ 2805113 w 1936"/>
                  <a:gd name="T45" fmla="*/ 298450 h 363"/>
                  <a:gd name="T46" fmla="*/ 2941638 w 1936"/>
                  <a:gd name="T47" fmla="*/ 444500 h 363"/>
                  <a:gd name="T48" fmla="*/ 3073400 w 1936"/>
                  <a:gd name="T49" fmla="*/ 434975 h 363"/>
                  <a:gd name="T50" fmla="*/ 3073400 w 1936"/>
                  <a:gd name="T51" fmla="*/ 558800 h 363"/>
                  <a:gd name="T52" fmla="*/ 2941638 w 1936"/>
                  <a:gd name="T53" fmla="*/ 566738 h 363"/>
                  <a:gd name="T54" fmla="*/ 2805113 w 1936"/>
                  <a:gd name="T55" fmla="*/ 573088 h 363"/>
                  <a:gd name="T56" fmla="*/ 2673350 w 1936"/>
                  <a:gd name="T57" fmla="*/ 576263 h 363"/>
                  <a:gd name="T58" fmla="*/ 2538413 w 1936"/>
                  <a:gd name="T59" fmla="*/ 573088 h 363"/>
                  <a:gd name="T60" fmla="*/ 2406650 w 1936"/>
                  <a:gd name="T61" fmla="*/ 573088 h 363"/>
                  <a:gd name="T62" fmla="*/ 2271713 w 1936"/>
                  <a:gd name="T63" fmla="*/ 573088 h 363"/>
                  <a:gd name="T64" fmla="*/ 2139950 w 1936"/>
                  <a:gd name="T65" fmla="*/ 573088 h 363"/>
                  <a:gd name="T66" fmla="*/ 2003425 w 1936"/>
                  <a:gd name="T67" fmla="*/ 573088 h 363"/>
                  <a:gd name="T68" fmla="*/ 1871663 w 1936"/>
                  <a:gd name="T69" fmla="*/ 573088 h 363"/>
                  <a:gd name="T70" fmla="*/ 1736725 w 1936"/>
                  <a:gd name="T71" fmla="*/ 573088 h 363"/>
                  <a:gd name="T72" fmla="*/ 1604962 w 1936"/>
                  <a:gd name="T73" fmla="*/ 573088 h 363"/>
                  <a:gd name="T74" fmla="*/ 1468438 w 1936"/>
                  <a:gd name="T75" fmla="*/ 573088 h 363"/>
                  <a:gd name="T76" fmla="*/ 1336675 w 1936"/>
                  <a:gd name="T77" fmla="*/ 569913 h 363"/>
                  <a:gd name="T78" fmla="*/ 1201738 w 1936"/>
                  <a:gd name="T79" fmla="*/ 566738 h 363"/>
                  <a:gd name="T80" fmla="*/ 1069975 w 1936"/>
                  <a:gd name="T81" fmla="*/ 558800 h 363"/>
                  <a:gd name="T82" fmla="*/ 935038 w 1936"/>
                  <a:gd name="T83" fmla="*/ 558800 h 363"/>
                  <a:gd name="T84" fmla="*/ 803275 w 1936"/>
                  <a:gd name="T85" fmla="*/ 558800 h 363"/>
                  <a:gd name="T86" fmla="*/ 666750 w 1936"/>
                  <a:gd name="T87" fmla="*/ 558800 h 363"/>
                  <a:gd name="T88" fmla="*/ 534988 w 1936"/>
                  <a:gd name="T89" fmla="*/ 558800 h 363"/>
                  <a:gd name="T90" fmla="*/ 400050 w 1936"/>
                  <a:gd name="T91" fmla="*/ 558800 h 363"/>
                  <a:gd name="T92" fmla="*/ 268288 w 1936"/>
                  <a:gd name="T93" fmla="*/ 558800 h 363"/>
                  <a:gd name="T94" fmla="*/ 131763 w 1936"/>
                  <a:gd name="T95" fmla="*/ 558800 h 363"/>
                  <a:gd name="T96" fmla="*/ 0 w 1936"/>
                  <a:gd name="T97" fmla="*/ 558800 h 3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363"/>
                  <a:gd name="T149" fmla="*/ 1936 w 1936"/>
                  <a:gd name="T150" fmla="*/ 363 h 3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363">
                    <a:moveTo>
                      <a:pt x="0" y="352"/>
                    </a:moveTo>
                    <a:lnTo>
                      <a:pt x="0" y="274"/>
                    </a:lnTo>
                    <a:lnTo>
                      <a:pt x="83" y="267"/>
                    </a:lnTo>
                    <a:lnTo>
                      <a:pt x="169" y="267"/>
                    </a:lnTo>
                    <a:lnTo>
                      <a:pt x="252" y="262"/>
                    </a:lnTo>
                    <a:lnTo>
                      <a:pt x="337" y="271"/>
                    </a:lnTo>
                    <a:lnTo>
                      <a:pt x="420" y="265"/>
                    </a:lnTo>
                    <a:lnTo>
                      <a:pt x="506" y="262"/>
                    </a:lnTo>
                    <a:lnTo>
                      <a:pt x="589" y="220"/>
                    </a:lnTo>
                    <a:lnTo>
                      <a:pt x="674" y="128"/>
                    </a:lnTo>
                    <a:lnTo>
                      <a:pt x="757" y="65"/>
                    </a:lnTo>
                    <a:lnTo>
                      <a:pt x="842" y="29"/>
                    </a:lnTo>
                    <a:lnTo>
                      <a:pt x="925" y="0"/>
                    </a:lnTo>
                    <a:lnTo>
                      <a:pt x="1011" y="24"/>
                    </a:lnTo>
                    <a:lnTo>
                      <a:pt x="1094" y="29"/>
                    </a:lnTo>
                    <a:lnTo>
                      <a:pt x="1179" y="20"/>
                    </a:lnTo>
                    <a:lnTo>
                      <a:pt x="1262" y="24"/>
                    </a:lnTo>
                    <a:lnTo>
                      <a:pt x="1348" y="56"/>
                    </a:lnTo>
                    <a:lnTo>
                      <a:pt x="1431" y="71"/>
                    </a:lnTo>
                    <a:lnTo>
                      <a:pt x="1516" y="54"/>
                    </a:lnTo>
                    <a:lnTo>
                      <a:pt x="1599" y="71"/>
                    </a:lnTo>
                    <a:lnTo>
                      <a:pt x="1684" y="85"/>
                    </a:lnTo>
                    <a:lnTo>
                      <a:pt x="1767" y="188"/>
                    </a:lnTo>
                    <a:lnTo>
                      <a:pt x="1853" y="280"/>
                    </a:lnTo>
                    <a:lnTo>
                      <a:pt x="1936" y="274"/>
                    </a:lnTo>
                    <a:lnTo>
                      <a:pt x="1936" y="352"/>
                    </a:lnTo>
                    <a:lnTo>
                      <a:pt x="1853" y="357"/>
                    </a:lnTo>
                    <a:lnTo>
                      <a:pt x="1767" y="361"/>
                    </a:lnTo>
                    <a:lnTo>
                      <a:pt x="1684" y="363"/>
                    </a:lnTo>
                    <a:lnTo>
                      <a:pt x="1599" y="361"/>
                    </a:lnTo>
                    <a:lnTo>
                      <a:pt x="1516" y="361"/>
                    </a:lnTo>
                    <a:lnTo>
                      <a:pt x="1431" y="361"/>
                    </a:lnTo>
                    <a:lnTo>
                      <a:pt x="1348" y="361"/>
                    </a:lnTo>
                    <a:lnTo>
                      <a:pt x="1262" y="361"/>
                    </a:lnTo>
                    <a:lnTo>
                      <a:pt x="1179" y="361"/>
                    </a:lnTo>
                    <a:lnTo>
                      <a:pt x="1094" y="361"/>
                    </a:lnTo>
                    <a:lnTo>
                      <a:pt x="1011" y="361"/>
                    </a:lnTo>
                    <a:lnTo>
                      <a:pt x="925" y="361"/>
                    </a:lnTo>
                    <a:lnTo>
                      <a:pt x="842" y="359"/>
                    </a:lnTo>
                    <a:lnTo>
                      <a:pt x="757" y="357"/>
                    </a:lnTo>
                    <a:lnTo>
                      <a:pt x="674" y="352"/>
                    </a:lnTo>
                    <a:lnTo>
                      <a:pt x="589" y="352"/>
                    </a:lnTo>
                    <a:lnTo>
                      <a:pt x="506" y="352"/>
                    </a:lnTo>
                    <a:lnTo>
                      <a:pt x="420" y="352"/>
                    </a:lnTo>
                    <a:lnTo>
                      <a:pt x="337" y="352"/>
                    </a:lnTo>
                    <a:lnTo>
                      <a:pt x="252" y="352"/>
                    </a:lnTo>
                    <a:lnTo>
                      <a:pt x="169" y="352"/>
                    </a:lnTo>
                    <a:lnTo>
                      <a:pt x="83" y="352"/>
                    </a:lnTo>
                    <a:lnTo>
                      <a:pt x="0" y="352"/>
                    </a:lnTo>
                  </a:path>
                </a:pathLst>
              </a:custGeom>
              <a:noFill/>
              <a:ln w="2">
                <a:noFill/>
                <a:round/>
                <a:headEnd/>
                <a:tailEnd/>
              </a:ln>
            </p:spPr>
            <p:txBody>
              <a:bodyPr/>
              <a:lstStyle/>
              <a:p>
                <a:pPr eaLnBrk="0" hangingPunct="0"/>
                <a:endParaRPr lang="es-ES"/>
              </a:p>
            </p:txBody>
          </p:sp>
          <p:sp>
            <p:nvSpPr>
              <p:cNvPr id="29725" name="Freeform 42"/>
              <p:cNvSpPr>
                <a:spLocks/>
              </p:cNvSpPr>
              <p:nvPr/>
            </p:nvSpPr>
            <p:spPr bwMode="auto">
              <a:xfrm>
                <a:off x="5310188" y="4841875"/>
                <a:ext cx="3073400" cy="741363"/>
              </a:xfrm>
              <a:custGeom>
                <a:avLst/>
                <a:gdLst>
                  <a:gd name="T0" fmla="*/ 0 w 1936"/>
                  <a:gd name="T1" fmla="*/ 727075 h 467"/>
                  <a:gd name="T2" fmla="*/ 0 w 1936"/>
                  <a:gd name="T3" fmla="*/ 706438 h 467"/>
                  <a:gd name="T4" fmla="*/ 131763 w 1936"/>
                  <a:gd name="T5" fmla="*/ 720725 h 467"/>
                  <a:gd name="T6" fmla="*/ 268288 w 1936"/>
                  <a:gd name="T7" fmla="*/ 720725 h 467"/>
                  <a:gd name="T8" fmla="*/ 400050 w 1936"/>
                  <a:gd name="T9" fmla="*/ 709613 h 467"/>
                  <a:gd name="T10" fmla="*/ 534988 w 1936"/>
                  <a:gd name="T11" fmla="*/ 698500 h 467"/>
                  <a:gd name="T12" fmla="*/ 666750 w 1936"/>
                  <a:gd name="T13" fmla="*/ 617538 h 467"/>
                  <a:gd name="T14" fmla="*/ 803275 w 1936"/>
                  <a:gd name="T15" fmla="*/ 541338 h 467"/>
                  <a:gd name="T16" fmla="*/ 935038 w 1936"/>
                  <a:gd name="T17" fmla="*/ 400050 h 467"/>
                  <a:gd name="T18" fmla="*/ 1069975 w 1936"/>
                  <a:gd name="T19" fmla="*/ 217488 h 467"/>
                  <a:gd name="T20" fmla="*/ 1201738 w 1936"/>
                  <a:gd name="T21" fmla="*/ 96838 h 467"/>
                  <a:gd name="T22" fmla="*/ 1336675 w 1936"/>
                  <a:gd name="T23" fmla="*/ 31750 h 467"/>
                  <a:gd name="T24" fmla="*/ 1468438 w 1936"/>
                  <a:gd name="T25" fmla="*/ 0 h 467"/>
                  <a:gd name="T26" fmla="*/ 1604962 w 1936"/>
                  <a:gd name="T27" fmla="*/ 53975 h 467"/>
                  <a:gd name="T28" fmla="*/ 1736725 w 1936"/>
                  <a:gd name="T29" fmla="*/ 36513 h 467"/>
                  <a:gd name="T30" fmla="*/ 1871663 w 1936"/>
                  <a:gd name="T31" fmla="*/ 7938 h 467"/>
                  <a:gd name="T32" fmla="*/ 2003425 w 1936"/>
                  <a:gd name="T33" fmla="*/ 14288 h 467"/>
                  <a:gd name="T34" fmla="*/ 2139950 w 1936"/>
                  <a:gd name="T35" fmla="*/ 103188 h 467"/>
                  <a:gd name="T36" fmla="*/ 2271713 w 1936"/>
                  <a:gd name="T37" fmla="*/ 196850 h 467"/>
                  <a:gd name="T38" fmla="*/ 2406650 w 1936"/>
                  <a:gd name="T39" fmla="*/ 146050 h 467"/>
                  <a:gd name="T40" fmla="*/ 2538413 w 1936"/>
                  <a:gd name="T41" fmla="*/ 79375 h 467"/>
                  <a:gd name="T42" fmla="*/ 2673350 w 1936"/>
                  <a:gd name="T43" fmla="*/ 200025 h 467"/>
                  <a:gd name="T44" fmla="*/ 2805113 w 1936"/>
                  <a:gd name="T45" fmla="*/ 346075 h 467"/>
                  <a:gd name="T46" fmla="*/ 2941638 w 1936"/>
                  <a:gd name="T47" fmla="*/ 509588 h 467"/>
                  <a:gd name="T48" fmla="*/ 3073400 w 1936"/>
                  <a:gd name="T49" fmla="*/ 592138 h 467"/>
                  <a:gd name="T50" fmla="*/ 3073400 w 1936"/>
                  <a:gd name="T51" fmla="*/ 630238 h 467"/>
                  <a:gd name="T52" fmla="*/ 2941638 w 1936"/>
                  <a:gd name="T53" fmla="*/ 566738 h 467"/>
                  <a:gd name="T54" fmla="*/ 2805113 w 1936"/>
                  <a:gd name="T55" fmla="*/ 406400 h 467"/>
                  <a:gd name="T56" fmla="*/ 2673350 w 1936"/>
                  <a:gd name="T57" fmla="*/ 246063 h 467"/>
                  <a:gd name="T58" fmla="*/ 2538413 w 1936"/>
                  <a:gd name="T59" fmla="*/ 185738 h 467"/>
                  <a:gd name="T60" fmla="*/ 2406650 w 1936"/>
                  <a:gd name="T61" fmla="*/ 203200 h 467"/>
                  <a:gd name="T62" fmla="*/ 2271713 w 1936"/>
                  <a:gd name="T63" fmla="*/ 242888 h 467"/>
                  <a:gd name="T64" fmla="*/ 2139950 w 1936"/>
                  <a:gd name="T65" fmla="*/ 174625 h 467"/>
                  <a:gd name="T66" fmla="*/ 2003425 w 1936"/>
                  <a:gd name="T67" fmla="*/ 125413 h 467"/>
                  <a:gd name="T68" fmla="*/ 1871663 w 1936"/>
                  <a:gd name="T69" fmla="*/ 117475 h 467"/>
                  <a:gd name="T70" fmla="*/ 1736725 w 1936"/>
                  <a:gd name="T71" fmla="*/ 142875 h 467"/>
                  <a:gd name="T72" fmla="*/ 1604962 w 1936"/>
                  <a:gd name="T73" fmla="*/ 160338 h 467"/>
                  <a:gd name="T74" fmla="*/ 1468438 w 1936"/>
                  <a:gd name="T75" fmla="*/ 111125 h 467"/>
                  <a:gd name="T76" fmla="*/ 1336675 w 1936"/>
                  <a:gd name="T77" fmla="*/ 139700 h 467"/>
                  <a:gd name="T78" fmla="*/ 1201738 w 1936"/>
                  <a:gd name="T79" fmla="*/ 203200 h 467"/>
                  <a:gd name="T80" fmla="*/ 1069975 w 1936"/>
                  <a:gd name="T81" fmla="*/ 303213 h 467"/>
                  <a:gd name="T82" fmla="*/ 935038 w 1936"/>
                  <a:gd name="T83" fmla="*/ 438150 h 467"/>
                  <a:gd name="T84" fmla="*/ 803275 w 1936"/>
                  <a:gd name="T85" fmla="*/ 563563 h 467"/>
                  <a:gd name="T86" fmla="*/ 666750 w 1936"/>
                  <a:gd name="T87" fmla="*/ 638175 h 467"/>
                  <a:gd name="T88" fmla="*/ 534988 w 1936"/>
                  <a:gd name="T89" fmla="*/ 720725 h 467"/>
                  <a:gd name="T90" fmla="*/ 400050 w 1936"/>
                  <a:gd name="T91" fmla="*/ 730250 h 467"/>
                  <a:gd name="T92" fmla="*/ 268288 w 1936"/>
                  <a:gd name="T93" fmla="*/ 741363 h 467"/>
                  <a:gd name="T94" fmla="*/ 131763 w 1936"/>
                  <a:gd name="T95" fmla="*/ 741363 h 467"/>
                  <a:gd name="T96" fmla="*/ 0 w 1936"/>
                  <a:gd name="T97" fmla="*/ 727075 h 4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467"/>
                  <a:gd name="T149" fmla="*/ 1936 w 1936"/>
                  <a:gd name="T150" fmla="*/ 467 h 4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467">
                    <a:moveTo>
                      <a:pt x="0" y="458"/>
                    </a:moveTo>
                    <a:lnTo>
                      <a:pt x="0" y="445"/>
                    </a:lnTo>
                    <a:lnTo>
                      <a:pt x="83" y="454"/>
                    </a:lnTo>
                    <a:lnTo>
                      <a:pt x="169" y="454"/>
                    </a:lnTo>
                    <a:lnTo>
                      <a:pt x="252" y="447"/>
                    </a:lnTo>
                    <a:lnTo>
                      <a:pt x="337" y="440"/>
                    </a:lnTo>
                    <a:lnTo>
                      <a:pt x="420" y="389"/>
                    </a:lnTo>
                    <a:lnTo>
                      <a:pt x="506" y="341"/>
                    </a:lnTo>
                    <a:lnTo>
                      <a:pt x="589" y="252"/>
                    </a:lnTo>
                    <a:lnTo>
                      <a:pt x="674" y="137"/>
                    </a:lnTo>
                    <a:lnTo>
                      <a:pt x="757" y="61"/>
                    </a:lnTo>
                    <a:lnTo>
                      <a:pt x="842" y="20"/>
                    </a:lnTo>
                    <a:lnTo>
                      <a:pt x="925" y="0"/>
                    </a:lnTo>
                    <a:lnTo>
                      <a:pt x="1011" y="34"/>
                    </a:lnTo>
                    <a:lnTo>
                      <a:pt x="1094" y="23"/>
                    </a:lnTo>
                    <a:lnTo>
                      <a:pt x="1179" y="5"/>
                    </a:lnTo>
                    <a:lnTo>
                      <a:pt x="1262" y="9"/>
                    </a:lnTo>
                    <a:lnTo>
                      <a:pt x="1348" y="65"/>
                    </a:lnTo>
                    <a:lnTo>
                      <a:pt x="1431" y="124"/>
                    </a:lnTo>
                    <a:lnTo>
                      <a:pt x="1516" y="92"/>
                    </a:lnTo>
                    <a:lnTo>
                      <a:pt x="1599" y="50"/>
                    </a:lnTo>
                    <a:lnTo>
                      <a:pt x="1684" y="126"/>
                    </a:lnTo>
                    <a:lnTo>
                      <a:pt x="1767" y="218"/>
                    </a:lnTo>
                    <a:lnTo>
                      <a:pt x="1853" y="321"/>
                    </a:lnTo>
                    <a:lnTo>
                      <a:pt x="1936" y="373"/>
                    </a:lnTo>
                    <a:lnTo>
                      <a:pt x="1936" y="397"/>
                    </a:lnTo>
                    <a:lnTo>
                      <a:pt x="1853" y="357"/>
                    </a:lnTo>
                    <a:lnTo>
                      <a:pt x="1767" y="256"/>
                    </a:lnTo>
                    <a:lnTo>
                      <a:pt x="1684" y="155"/>
                    </a:lnTo>
                    <a:lnTo>
                      <a:pt x="1599" y="117"/>
                    </a:lnTo>
                    <a:lnTo>
                      <a:pt x="1516" y="128"/>
                    </a:lnTo>
                    <a:lnTo>
                      <a:pt x="1431" y="153"/>
                    </a:lnTo>
                    <a:lnTo>
                      <a:pt x="1348" y="110"/>
                    </a:lnTo>
                    <a:lnTo>
                      <a:pt x="1262" y="79"/>
                    </a:lnTo>
                    <a:lnTo>
                      <a:pt x="1179" y="74"/>
                    </a:lnTo>
                    <a:lnTo>
                      <a:pt x="1094" y="90"/>
                    </a:lnTo>
                    <a:lnTo>
                      <a:pt x="1011" y="101"/>
                    </a:lnTo>
                    <a:lnTo>
                      <a:pt x="925" y="70"/>
                    </a:lnTo>
                    <a:lnTo>
                      <a:pt x="842" y="88"/>
                    </a:lnTo>
                    <a:lnTo>
                      <a:pt x="757" y="128"/>
                    </a:lnTo>
                    <a:lnTo>
                      <a:pt x="674" y="191"/>
                    </a:lnTo>
                    <a:lnTo>
                      <a:pt x="589" y="276"/>
                    </a:lnTo>
                    <a:lnTo>
                      <a:pt x="506" y="355"/>
                    </a:lnTo>
                    <a:lnTo>
                      <a:pt x="420" y="402"/>
                    </a:lnTo>
                    <a:lnTo>
                      <a:pt x="337" y="454"/>
                    </a:lnTo>
                    <a:lnTo>
                      <a:pt x="252" y="460"/>
                    </a:lnTo>
                    <a:lnTo>
                      <a:pt x="169" y="467"/>
                    </a:lnTo>
                    <a:lnTo>
                      <a:pt x="83" y="467"/>
                    </a:lnTo>
                    <a:lnTo>
                      <a:pt x="0" y="458"/>
                    </a:lnTo>
                  </a:path>
                </a:pathLst>
              </a:custGeom>
              <a:noFill/>
              <a:ln w="2">
                <a:noFill/>
                <a:round/>
                <a:headEnd/>
                <a:tailEnd/>
              </a:ln>
            </p:spPr>
            <p:txBody>
              <a:bodyPr/>
              <a:lstStyle/>
              <a:p>
                <a:pPr eaLnBrk="0" hangingPunct="0"/>
                <a:endParaRPr lang="es-ES"/>
              </a:p>
            </p:txBody>
          </p:sp>
          <p:sp>
            <p:nvSpPr>
              <p:cNvPr id="29726" name="Freeform 43"/>
              <p:cNvSpPr>
                <a:spLocks/>
              </p:cNvSpPr>
              <p:nvPr/>
            </p:nvSpPr>
            <p:spPr bwMode="auto">
              <a:xfrm>
                <a:off x="5310188" y="4841875"/>
                <a:ext cx="3073400" cy="720725"/>
              </a:xfrm>
              <a:custGeom>
                <a:avLst/>
                <a:gdLst>
                  <a:gd name="T0" fmla="*/ 0 w 1936"/>
                  <a:gd name="T1" fmla="*/ 706438 h 454"/>
                  <a:gd name="T2" fmla="*/ 0 w 1936"/>
                  <a:gd name="T3" fmla="*/ 466725 h 454"/>
                  <a:gd name="T4" fmla="*/ 131763 w 1936"/>
                  <a:gd name="T5" fmla="*/ 466725 h 454"/>
                  <a:gd name="T6" fmla="*/ 268288 w 1936"/>
                  <a:gd name="T7" fmla="*/ 466725 h 454"/>
                  <a:gd name="T8" fmla="*/ 400050 w 1936"/>
                  <a:gd name="T9" fmla="*/ 477838 h 454"/>
                  <a:gd name="T10" fmla="*/ 534988 w 1936"/>
                  <a:gd name="T11" fmla="*/ 466725 h 454"/>
                  <a:gd name="T12" fmla="*/ 666750 w 1936"/>
                  <a:gd name="T13" fmla="*/ 466725 h 454"/>
                  <a:gd name="T14" fmla="*/ 803275 w 1936"/>
                  <a:gd name="T15" fmla="*/ 466725 h 454"/>
                  <a:gd name="T16" fmla="*/ 935038 w 1936"/>
                  <a:gd name="T17" fmla="*/ 366712 h 454"/>
                  <a:gd name="T18" fmla="*/ 1069975 w 1936"/>
                  <a:gd name="T19" fmla="*/ 217488 h 454"/>
                  <a:gd name="T20" fmla="*/ 1201738 w 1936"/>
                  <a:gd name="T21" fmla="*/ 96837 h 454"/>
                  <a:gd name="T22" fmla="*/ 1336675 w 1936"/>
                  <a:gd name="T23" fmla="*/ 31750 h 454"/>
                  <a:gd name="T24" fmla="*/ 1468438 w 1936"/>
                  <a:gd name="T25" fmla="*/ 0 h 454"/>
                  <a:gd name="T26" fmla="*/ 1604962 w 1936"/>
                  <a:gd name="T27" fmla="*/ 53975 h 454"/>
                  <a:gd name="T28" fmla="*/ 1736725 w 1936"/>
                  <a:gd name="T29" fmla="*/ 36513 h 454"/>
                  <a:gd name="T30" fmla="*/ 1871663 w 1936"/>
                  <a:gd name="T31" fmla="*/ 7938 h 454"/>
                  <a:gd name="T32" fmla="*/ 2003425 w 1936"/>
                  <a:gd name="T33" fmla="*/ 14288 h 454"/>
                  <a:gd name="T34" fmla="*/ 2139950 w 1936"/>
                  <a:gd name="T35" fmla="*/ 100012 h 454"/>
                  <a:gd name="T36" fmla="*/ 2271713 w 1936"/>
                  <a:gd name="T37" fmla="*/ 117475 h 454"/>
                  <a:gd name="T38" fmla="*/ 2406650 w 1936"/>
                  <a:gd name="T39" fmla="*/ 103188 h 454"/>
                  <a:gd name="T40" fmla="*/ 2538413 w 1936"/>
                  <a:gd name="T41" fmla="*/ 79375 h 454"/>
                  <a:gd name="T42" fmla="*/ 2673350 w 1936"/>
                  <a:gd name="T43" fmla="*/ 153988 h 454"/>
                  <a:gd name="T44" fmla="*/ 2805113 w 1936"/>
                  <a:gd name="T45" fmla="*/ 285750 h 454"/>
                  <a:gd name="T46" fmla="*/ 2941638 w 1936"/>
                  <a:gd name="T47" fmla="*/ 466725 h 454"/>
                  <a:gd name="T48" fmla="*/ 3073400 w 1936"/>
                  <a:gd name="T49" fmla="*/ 466725 h 454"/>
                  <a:gd name="T50" fmla="*/ 3073400 w 1936"/>
                  <a:gd name="T51" fmla="*/ 592138 h 454"/>
                  <a:gd name="T52" fmla="*/ 2941638 w 1936"/>
                  <a:gd name="T53" fmla="*/ 509588 h 454"/>
                  <a:gd name="T54" fmla="*/ 2805113 w 1936"/>
                  <a:gd name="T55" fmla="*/ 346075 h 454"/>
                  <a:gd name="T56" fmla="*/ 2673350 w 1936"/>
                  <a:gd name="T57" fmla="*/ 200025 h 454"/>
                  <a:gd name="T58" fmla="*/ 2538413 w 1936"/>
                  <a:gd name="T59" fmla="*/ 79375 h 454"/>
                  <a:gd name="T60" fmla="*/ 2406650 w 1936"/>
                  <a:gd name="T61" fmla="*/ 146050 h 454"/>
                  <a:gd name="T62" fmla="*/ 2271713 w 1936"/>
                  <a:gd name="T63" fmla="*/ 196850 h 454"/>
                  <a:gd name="T64" fmla="*/ 2139950 w 1936"/>
                  <a:gd name="T65" fmla="*/ 103188 h 454"/>
                  <a:gd name="T66" fmla="*/ 2003425 w 1936"/>
                  <a:gd name="T67" fmla="*/ 14288 h 454"/>
                  <a:gd name="T68" fmla="*/ 1871663 w 1936"/>
                  <a:gd name="T69" fmla="*/ 7938 h 454"/>
                  <a:gd name="T70" fmla="*/ 1736725 w 1936"/>
                  <a:gd name="T71" fmla="*/ 36513 h 454"/>
                  <a:gd name="T72" fmla="*/ 1604962 w 1936"/>
                  <a:gd name="T73" fmla="*/ 53975 h 454"/>
                  <a:gd name="T74" fmla="*/ 1468438 w 1936"/>
                  <a:gd name="T75" fmla="*/ 0 h 454"/>
                  <a:gd name="T76" fmla="*/ 1336675 w 1936"/>
                  <a:gd name="T77" fmla="*/ 31750 h 454"/>
                  <a:gd name="T78" fmla="*/ 1201738 w 1936"/>
                  <a:gd name="T79" fmla="*/ 96837 h 454"/>
                  <a:gd name="T80" fmla="*/ 1069975 w 1936"/>
                  <a:gd name="T81" fmla="*/ 217488 h 454"/>
                  <a:gd name="T82" fmla="*/ 935038 w 1936"/>
                  <a:gd name="T83" fmla="*/ 400050 h 454"/>
                  <a:gd name="T84" fmla="*/ 803275 w 1936"/>
                  <a:gd name="T85" fmla="*/ 541338 h 454"/>
                  <a:gd name="T86" fmla="*/ 666750 w 1936"/>
                  <a:gd name="T87" fmla="*/ 617538 h 454"/>
                  <a:gd name="T88" fmla="*/ 534988 w 1936"/>
                  <a:gd name="T89" fmla="*/ 698500 h 454"/>
                  <a:gd name="T90" fmla="*/ 400050 w 1936"/>
                  <a:gd name="T91" fmla="*/ 709613 h 454"/>
                  <a:gd name="T92" fmla="*/ 268288 w 1936"/>
                  <a:gd name="T93" fmla="*/ 720725 h 454"/>
                  <a:gd name="T94" fmla="*/ 131763 w 1936"/>
                  <a:gd name="T95" fmla="*/ 720725 h 454"/>
                  <a:gd name="T96" fmla="*/ 0 w 1936"/>
                  <a:gd name="T97" fmla="*/ 706438 h 4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6"/>
                  <a:gd name="T148" fmla="*/ 0 h 454"/>
                  <a:gd name="T149" fmla="*/ 1936 w 1936"/>
                  <a:gd name="T150" fmla="*/ 454 h 4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6" h="454">
                    <a:moveTo>
                      <a:pt x="0" y="445"/>
                    </a:moveTo>
                    <a:lnTo>
                      <a:pt x="0" y="294"/>
                    </a:lnTo>
                    <a:lnTo>
                      <a:pt x="83" y="294"/>
                    </a:lnTo>
                    <a:lnTo>
                      <a:pt x="169" y="294"/>
                    </a:lnTo>
                    <a:lnTo>
                      <a:pt x="252" y="301"/>
                    </a:lnTo>
                    <a:lnTo>
                      <a:pt x="337" y="294"/>
                    </a:lnTo>
                    <a:lnTo>
                      <a:pt x="420" y="294"/>
                    </a:lnTo>
                    <a:lnTo>
                      <a:pt x="506" y="294"/>
                    </a:lnTo>
                    <a:lnTo>
                      <a:pt x="589" y="231"/>
                    </a:lnTo>
                    <a:lnTo>
                      <a:pt x="674" y="137"/>
                    </a:lnTo>
                    <a:lnTo>
                      <a:pt x="757" y="61"/>
                    </a:lnTo>
                    <a:lnTo>
                      <a:pt x="842" y="20"/>
                    </a:lnTo>
                    <a:lnTo>
                      <a:pt x="925" y="0"/>
                    </a:lnTo>
                    <a:lnTo>
                      <a:pt x="1011" y="34"/>
                    </a:lnTo>
                    <a:lnTo>
                      <a:pt x="1094" y="23"/>
                    </a:lnTo>
                    <a:lnTo>
                      <a:pt x="1179" y="5"/>
                    </a:lnTo>
                    <a:lnTo>
                      <a:pt x="1262" y="9"/>
                    </a:lnTo>
                    <a:lnTo>
                      <a:pt x="1348" y="63"/>
                    </a:lnTo>
                    <a:lnTo>
                      <a:pt x="1431" y="74"/>
                    </a:lnTo>
                    <a:lnTo>
                      <a:pt x="1516" y="65"/>
                    </a:lnTo>
                    <a:lnTo>
                      <a:pt x="1599" y="50"/>
                    </a:lnTo>
                    <a:lnTo>
                      <a:pt x="1684" y="97"/>
                    </a:lnTo>
                    <a:lnTo>
                      <a:pt x="1767" y="180"/>
                    </a:lnTo>
                    <a:lnTo>
                      <a:pt x="1853" y="294"/>
                    </a:lnTo>
                    <a:lnTo>
                      <a:pt x="1936" y="294"/>
                    </a:lnTo>
                    <a:lnTo>
                      <a:pt x="1936" y="373"/>
                    </a:lnTo>
                    <a:lnTo>
                      <a:pt x="1853" y="321"/>
                    </a:lnTo>
                    <a:lnTo>
                      <a:pt x="1767" y="218"/>
                    </a:lnTo>
                    <a:lnTo>
                      <a:pt x="1684" y="126"/>
                    </a:lnTo>
                    <a:lnTo>
                      <a:pt x="1599" y="50"/>
                    </a:lnTo>
                    <a:lnTo>
                      <a:pt x="1516" y="92"/>
                    </a:lnTo>
                    <a:lnTo>
                      <a:pt x="1431" y="124"/>
                    </a:lnTo>
                    <a:lnTo>
                      <a:pt x="1348" y="65"/>
                    </a:lnTo>
                    <a:lnTo>
                      <a:pt x="1262" y="9"/>
                    </a:lnTo>
                    <a:lnTo>
                      <a:pt x="1179" y="5"/>
                    </a:lnTo>
                    <a:lnTo>
                      <a:pt x="1094" y="23"/>
                    </a:lnTo>
                    <a:lnTo>
                      <a:pt x="1011" y="34"/>
                    </a:lnTo>
                    <a:lnTo>
                      <a:pt x="925" y="0"/>
                    </a:lnTo>
                    <a:lnTo>
                      <a:pt x="842" y="20"/>
                    </a:lnTo>
                    <a:lnTo>
                      <a:pt x="757" y="61"/>
                    </a:lnTo>
                    <a:lnTo>
                      <a:pt x="674" y="137"/>
                    </a:lnTo>
                    <a:lnTo>
                      <a:pt x="589" y="252"/>
                    </a:lnTo>
                    <a:lnTo>
                      <a:pt x="506" y="341"/>
                    </a:lnTo>
                    <a:lnTo>
                      <a:pt x="420" y="389"/>
                    </a:lnTo>
                    <a:lnTo>
                      <a:pt x="337" y="440"/>
                    </a:lnTo>
                    <a:lnTo>
                      <a:pt x="252" y="447"/>
                    </a:lnTo>
                    <a:lnTo>
                      <a:pt x="169" y="454"/>
                    </a:lnTo>
                    <a:lnTo>
                      <a:pt x="83" y="454"/>
                    </a:lnTo>
                    <a:lnTo>
                      <a:pt x="0" y="445"/>
                    </a:lnTo>
                  </a:path>
                </a:pathLst>
              </a:custGeom>
              <a:noFill/>
              <a:ln w="2">
                <a:noFill/>
                <a:round/>
                <a:headEnd/>
                <a:tailEnd/>
              </a:ln>
            </p:spPr>
            <p:txBody>
              <a:bodyPr/>
              <a:lstStyle/>
              <a:p>
                <a:pPr eaLnBrk="0" hangingPunct="0"/>
                <a:endParaRPr lang="es-ES"/>
              </a:p>
            </p:txBody>
          </p:sp>
          <p:sp>
            <p:nvSpPr>
              <p:cNvPr id="29727" name="Freeform 82"/>
              <p:cNvSpPr>
                <a:spLocks/>
              </p:cNvSpPr>
              <p:nvPr/>
            </p:nvSpPr>
            <p:spPr bwMode="auto">
              <a:xfrm>
                <a:off x="5310188" y="4841875"/>
                <a:ext cx="3073400" cy="720725"/>
              </a:xfrm>
              <a:custGeom>
                <a:avLst/>
                <a:gdLst>
                  <a:gd name="T0" fmla="*/ 0 w 862"/>
                  <a:gd name="T1" fmla="*/ 706453 h 202"/>
                  <a:gd name="T2" fmla="*/ 131921 w 862"/>
                  <a:gd name="T3" fmla="*/ 720725 h 202"/>
                  <a:gd name="T4" fmla="*/ 267407 w 862"/>
                  <a:gd name="T5" fmla="*/ 720725 h 202"/>
                  <a:gd name="T6" fmla="*/ 399328 w 862"/>
                  <a:gd name="T7" fmla="*/ 710021 h 202"/>
                  <a:gd name="T8" fmla="*/ 534814 w 862"/>
                  <a:gd name="T9" fmla="*/ 699317 h 202"/>
                  <a:gd name="T10" fmla="*/ 666735 w 862"/>
                  <a:gd name="T11" fmla="*/ 617255 h 202"/>
                  <a:gd name="T12" fmla="*/ 802222 w 862"/>
                  <a:gd name="T13" fmla="*/ 542328 h 202"/>
                  <a:gd name="T14" fmla="*/ 934143 w 862"/>
                  <a:gd name="T15" fmla="*/ 399610 h 202"/>
                  <a:gd name="T16" fmla="*/ 1069629 w 862"/>
                  <a:gd name="T17" fmla="*/ 217645 h 202"/>
                  <a:gd name="T18" fmla="*/ 1201550 w 862"/>
                  <a:gd name="T19" fmla="*/ 96335 h 202"/>
                  <a:gd name="T20" fmla="*/ 1337036 w 862"/>
                  <a:gd name="T21" fmla="*/ 32112 h 202"/>
                  <a:gd name="T22" fmla="*/ 1468957 w 862"/>
                  <a:gd name="T23" fmla="*/ 0 h 202"/>
                  <a:gd name="T24" fmla="*/ 1604443 w 862"/>
                  <a:gd name="T25" fmla="*/ 53519 h 202"/>
                  <a:gd name="T26" fmla="*/ 1736364 w 862"/>
                  <a:gd name="T27" fmla="*/ 35679 h 202"/>
                  <a:gd name="T28" fmla="*/ 1871851 w 862"/>
                  <a:gd name="T29" fmla="*/ 7136 h 202"/>
                  <a:gd name="T30" fmla="*/ 2003772 w 862"/>
                  <a:gd name="T31" fmla="*/ 14272 h 202"/>
                  <a:gd name="T32" fmla="*/ 2139258 w 862"/>
                  <a:gd name="T33" fmla="*/ 103470 h 202"/>
                  <a:gd name="T34" fmla="*/ 2271179 w 862"/>
                  <a:gd name="T35" fmla="*/ 196237 h 202"/>
                  <a:gd name="T36" fmla="*/ 2406665 w 862"/>
                  <a:gd name="T37" fmla="*/ 146286 h 202"/>
                  <a:gd name="T38" fmla="*/ 2538586 w 862"/>
                  <a:gd name="T39" fmla="*/ 78495 h 202"/>
                  <a:gd name="T40" fmla="*/ 2674072 w 862"/>
                  <a:gd name="T41" fmla="*/ 199805 h 202"/>
                  <a:gd name="T42" fmla="*/ 2805993 w 862"/>
                  <a:gd name="T43" fmla="*/ 346091 h 202"/>
                  <a:gd name="T44" fmla="*/ 2941479 w 862"/>
                  <a:gd name="T45" fmla="*/ 510216 h 202"/>
                  <a:gd name="T46" fmla="*/ 3073400 w 862"/>
                  <a:gd name="T47" fmla="*/ 592279 h 2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2"/>
                  <a:gd name="T73" fmla="*/ 0 h 202"/>
                  <a:gd name="T74" fmla="*/ 862 w 862"/>
                  <a:gd name="T75" fmla="*/ 202 h 2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2" h="202">
                    <a:moveTo>
                      <a:pt x="0" y="198"/>
                    </a:moveTo>
                    <a:lnTo>
                      <a:pt x="37" y="202"/>
                    </a:lnTo>
                    <a:lnTo>
                      <a:pt x="75" y="202"/>
                    </a:lnTo>
                    <a:lnTo>
                      <a:pt x="112" y="199"/>
                    </a:lnTo>
                    <a:lnTo>
                      <a:pt x="150" y="196"/>
                    </a:lnTo>
                    <a:lnTo>
                      <a:pt x="187" y="173"/>
                    </a:lnTo>
                    <a:lnTo>
                      <a:pt x="225" y="152"/>
                    </a:lnTo>
                    <a:lnTo>
                      <a:pt x="262" y="112"/>
                    </a:lnTo>
                    <a:lnTo>
                      <a:pt x="300" y="61"/>
                    </a:lnTo>
                    <a:lnTo>
                      <a:pt x="337" y="27"/>
                    </a:lnTo>
                    <a:lnTo>
                      <a:pt x="375" y="9"/>
                    </a:lnTo>
                    <a:lnTo>
                      <a:pt x="412" y="0"/>
                    </a:lnTo>
                    <a:lnTo>
                      <a:pt x="450" y="15"/>
                    </a:lnTo>
                    <a:lnTo>
                      <a:pt x="487" y="10"/>
                    </a:lnTo>
                    <a:lnTo>
                      <a:pt x="525" y="2"/>
                    </a:lnTo>
                    <a:lnTo>
                      <a:pt x="562" y="4"/>
                    </a:lnTo>
                    <a:lnTo>
                      <a:pt x="600" y="29"/>
                    </a:lnTo>
                    <a:lnTo>
                      <a:pt x="637" y="55"/>
                    </a:lnTo>
                    <a:lnTo>
                      <a:pt x="675" y="41"/>
                    </a:lnTo>
                    <a:lnTo>
                      <a:pt x="712" y="22"/>
                    </a:lnTo>
                    <a:lnTo>
                      <a:pt x="750" y="56"/>
                    </a:lnTo>
                    <a:lnTo>
                      <a:pt x="787" y="97"/>
                    </a:lnTo>
                    <a:lnTo>
                      <a:pt x="825" y="143"/>
                    </a:lnTo>
                    <a:lnTo>
                      <a:pt x="862" y="166"/>
                    </a:lnTo>
                  </a:path>
                </a:pathLst>
              </a:custGeom>
              <a:noFill/>
              <a:ln w="2">
                <a:noFill/>
                <a:round/>
                <a:headEnd/>
                <a:tailEnd/>
              </a:ln>
            </p:spPr>
            <p:txBody>
              <a:bodyPr/>
              <a:lstStyle/>
              <a:p>
                <a:pPr eaLnBrk="0" hangingPunct="0"/>
                <a:endParaRPr lang="es-ES"/>
              </a:p>
            </p:txBody>
          </p:sp>
          <p:sp>
            <p:nvSpPr>
              <p:cNvPr id="29728" name="Freeform 85"/>
              <p:cNvSpPr>
                <a:spLocks/>
              </p:cNvSpPr>
              <p:nvPr/>
            </p:nvSpPr>
            <p:spPr bwMode="auto">
              <a:xfrm>
                <a:off x="5567363" y="5551488"/>
                <a:ext cx="20638" cy="20638"/>
              </a:xfrm>
              <a:custGeom>
                <a:avLst/>
                <a:gdLst>
                  <a:gd name="T0" fmla="*/ 11113 w 13"/>
                  <a:gd name="T1" fmla="*/ 0 h 13"/>
                  <a:gd name="T2" fmla="*/ 20638 w 13"/>
                  <a:gd name="T3" fmla="*/ 11113 h 13"/>
                  <a:gd name="T4" fmla="*/ 11113 w 13"/>
                  <a:gd name="T5" fmla="*/ 20638 h 13"/>
                  <a:gd name="T6" fmla="*/ 0 w 13"/>
                  <a:gd name="T7" fmla="*/ 11113 h 13"/>
                  <a:gd name="T8" fmla="*/ 11113 w 13"/>
                  <a:gd name="T9" fmla="*/ 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7" y="0"/>
                    </a:moveTo>
                    <a:lnTo>
                      <a:pt x="13"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29" name="Freeform 86"/>
              <p:cNvSpPr>
                <a:spLocks/>
              </p:cNvSpPr>
              <p:nvPr/>
            </p:nvSpPr>
            <p:spPr bwMode="auto">
              <a:xfrm>
                <a:off x="5699125" y="5540375"/>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0" name="Freeform 87"/>
              <p:cNvSpPr>
                <a:spLocks/>
              </p:cNvSpPr>
              <p:nvPr/>
            </p:nvSpPr>
            <p:spPr bwMode="auto">
              <a:xfrm>
                <a:off x="5834063" y="5529263"/>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1" name="Freeform 88"/>
              <p:cNvSpPr>
                <a:spLocks/>
              </p:cNvSpPr>
              <p:nvPr/>
            </p:nvSpPr>
            <p:spPr bwMode="auto">
              <a:xfrm>
                <a:off x="5965825" y="5448300"/>
                <a:ext cx="22225" cy="20638"/>
              </a:xfrm>
              <a:custGeom>
                <a:avLst/>
                <a:gdLst>
                  <a:gd name="T0" fmla="*/ 11113 w 14"/>
                  <a:gd name="T1" fmla="*/ 0 h 13"/>
                  <a:gd name="T2" fmla="*/ 22225 w 14"/>
                  <a:gd name="T3" fmla="*/ 11113 h 13"/>
                  <a:gd name="T4" fmla="*/ 11113 w 14"/>
                  <a:gd name="T5" fmla="*/ 20638 h 13"/>
                  <a:gd name="T6" fmla="*/ 0 w 14"/>
                  <a:gd name="T7" fmla="*/ 11113 h 13"/>
                  <a:gd name="T8" fmla="*/ 11113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2" name="Freeform 89"/>
              <p:cNvSpPr>
                <a:spLocks/>
              </p:cNvSpPr>
              <p:nvPr/>
            </p:nvSpPr>
            <p:spPr bwMode="auto">
              <a:xfrm>
                <a:off x="6102350" y="5373688"/>
                <a:ext cx="20638" cy="20638"/>
              </a:xfrm>
              <a:custGeom>
                <a:avLst/>
                <a:gdLst>
                  <a:gd name="T0" fmla="*/ 11113 w 13"/>
                  <a:gd name="T1" fmla="*/ 0 h 13"/>
                  <a:gd name="T2" fmla="*/ 20638 w 13"/>
                  <a:gd name="T3" fmla="*/ 9525 h 13"/>
                  <a:gd name="T4" fmla="*/ 11113 w 13"/>
                  <a:gd name="T5" fmla="*/ 20638 h 13"/>
                  <a:gd name="T6" fmla="*/ 0 w 13"/>
                  <a:gd name="T7" fmla="*/ 9525 h 13"/>
                  <a:gd name="T8" fmla="*/ 11113 w 13"/>
                  <a:gd name="T9" fmla="*/ 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7" y="0"/>
                    </a:moveTo>
                    <a:lnTo>
                      <a:pt x="13" y="6"/>
                    </a:lnTo>
                    <a:lnTo>
                      <a:pt x="7" y="13"/>
                    </a:lnTo>
                    <a:lnTo>
                      <a:pt x="0" y="6"/>
                    </a:lnTo>
                    <a:lnTo>
                      <a:pt x="7" y="0"/>
                    </a:lnTo>
                    <a:close/>
                  </a:path>
                </a:pathLst>
              </a:custGeom>
              <a:solidFill>
                <a:srgbClr val="000000"/>
              </a:solidFill>
              <a:ln w="2">
                <a:noFill/>
                <a:round/>
                <a:headEnd/>
                <a:tailEnd/>
              </a:ln>
            </p:spPr>
            <p:txBody>
              <a:bodyPr/>
              <a:lstStyle/>
              <a:p>
                <a:pPr eaLnBrk="0" hangingPunct="0"/>
                <a:endParaRPr lang="es-ES"/>
              </a:p>
            </p:txBody>
          </p:sp>
          <p:sp>
            <p:nvSpPr>
              <p:cNvPr id="29733" name="Freeform 90"/>
              <p:cNvSpPr>
                <a:spLocks/>
              </p:cNvSpPr>
              <p:nvPr/>
            </p:nvSpPr>
            <p:spPr bwMode="auto">
              <a:xfrm>
                <a:off x="6234113" y="5230813"/>
                <a:ext cx="20638" cy="20638"/>
              </a:xfrm>
              <a:custGeom>
                <a:avLst/>
                <a:gdLst>
                  <a:gd name="T0" fmla="*/ 11113 w 13"/>
                  <a:gd name="T1" fmla="*/ 0 h 13"/>
                  <a:gd name="T2" fmla="*/ 20638 w 13"/>
                  <a:gd name="T3" fmla="*/ 11113 h 13"/>
                  <a:gd name="T4" fmla="*/ 11113 w 13"/>
                  <a:gd name="T5" fmla="*/ 20638 h 13"/>
                  <a:gd name="T6" fmla="*/ 0 w 13"/>
                  <a:gd name="T7" fmla="*/ 11113 h 13"/>
                  <a:gd name="T8" fmla="*/ 11113 w 13"/>
                  <a:gd name="T9" fmla="*/ 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7" y="0"/>
                    </a:moveTo>
                    <a:lnTo>
                      <a:pt x="13"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4" name="Freeform 91"/>
              <p:cNvSpPr>
                <a:spLocks/>
              </p:cNvSpPr>
              <p:nvPr/>
            </p:nvSpPr>
            <p:spPr bwMode="auto">
              <a:xfrm>
                <a:off x="6369050" y="5048250"/>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5" name="Freeform 92"/>
              <p:cNvSpPr>
                <a:spLocks/>
              </p:cNvSpPr>
              <p:nvPr/>
            </p:nvSpPr>
            <p:spPr bwMode="auto">
              <a:xfrm>
                <a:off x="6500813" y="4927600"/>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6" name="Freeform 93"/>
              <p:cNvSpPr>
                <a:spLocks/>
              </p:cNvSpPr>
              <p:nvPr/>
            </p:nvSpPr>
            <p:spPr bwMode="auto">
              <a:xfrm>
                <a:off x="6637338" y="4864100"/>
                <a:ext cx="20638" cy="20638"/>
              </a:xfrm>
              <a:custGeom>
                <a:avLst/>
                <a:gdLst>
                  <a:gd name="T0" fmla="*/ 9525 w 13"/>
                  <a:gd name="T1" fmla="*/ 0 h 13"/>
                  <a:gd name="T2" fmla="*/ 20638 w 13"/>
                  <a:gd name="T3" fmla="*/ 9525 h 13"/>
                  <a:gd name="T4" fmla="*/ 9525 w 13"/>
                  <a:gd name="T5" fmla="*/ 20638 h 13"/>
                  <a:gd name="T6" fmla="*/ 0 w 13"/>
                  <a:gd name="T7" fmla="*/ 9525 h 13"/>
                  <a:gd name="T8" fmla="*/ 9525 w 13"/>
                  <a:gd name="T9" fmla="*/ 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6" y="0"/>
                    </a:moveTo>
                    <a:lnTo>
                      <a:pt x="13" y="6"/>
                    </a:lnTo>
                    <a:lnTo>
                      <a:pt x="6" y="13"/>
                    </a:lnTo>
                    <a:lnTo>
                      <a:pt x="0" y="6"/>
                    </a:lnTo>
                    <a:lnTo>
                      <a:pt x="6" y="0"/>
                    </a:lnTo>
                    <a:close/>
                  </a:path>
                </a:pathLst>
              </a:custGeom>
              <a:solidFill>
                <a:srgbClr val="000000"/>
              </a:solidFill>
              <a:ln w="2">
                <a:noFill/>
                <a:round/>
                <a:headEnd/>
                <a:tailEnd/>
              </a:ln>
            </p:spPr>
            <p:txBody>
              <a:bodyPr/>
              <a:lstStyle/>
              <a:p>
                <a:pPr eaLnBrk="0" hangingPunct="0"/>
                <a:endParaRPr lang="es-ES"/>
              </a:p>
            </p:txBody>
          </p:sp>
          <p:sp>
            <p:nvSpPr>
              <p:cNvPr id="29737" name="Freeform 94"/>
              <p:cNvSpPr>
                <a:spLocks/>
              </p:cNvSpPr>
              <p:nvPr/>
            </p:nvSpPr>
            <p:spPr bwMode="auto">
              <a:xfrm>
                <a:off x="6769100" y="4830763"/>
                <a:ext cx="20638" cy="22225"/>
              </a:xfrm>
              <a:custGeom>
                <a:avLst/>
                <a:gdLst>
                  <a:gd name="T0" fmla="*/ 9525 w 13"/>
                  <a:gd name="T1" fmla="*/ 0 h 14"/>
                  <a:gd name="T2" fmla="*/ 20638 w 13"/>
                  <a:gd name="T3" fmla="*/ 11113 h 14"/>
                  <a:gd name="T4" fmla="*/ 9525 w 13"/>
                  <a:gd name="T5" fmla="*/ 22225 h 14"/>
                  <a:gd name="T6" fmla="*/ 0 w 13"/>
                  <a:gd name="T7" fmla="*/ 11113 h 14"/>
                  <a:gd name="T8" fmla="*/ 9525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6" y="0"/>
                    </a:moveTo>
                    <a:lnTo>
                      <a:pt x="13" y="7"/>
                    </a:lnTo>
                    <a:lnTo>
                      <a:pt x="6" y="14"/>
                    </a:lnTo>
                    <a:lnTo>
                      <a:pt x="0" y="7"/>
                    </a:lnTo>
                    <a:lnTo>
                      <a:pt x="6" y="0"/>
                    </a:lnTo>
                    <a:close/>
                  </a:path>
                </a:pathLst>
              </a:custGeom>
              <a:solidFill>
                <a:srgbClr val="000000"/>
              </a:solidFill>
              <a:ln w="2">
                <a:noFill/>
                <a:round/>
                <a:headEnd/>
                <a:tailEnd/>
              </a:ln>
            </p:spPr>
            <p:txBody>
              <a:bodyPr/>
              <a:lstStyle/>
              <a:p>
                <a:pPr eaLnBrk="0" hangingPunct="0"/>
                <a:endParaRPr lang="es-ES"/>
              </a:p>
            </p:txBody>
          </p:sp>
          <p:sp>
            <p:nvSpPr>
              <p:cNvPr id="29738" name="Freeform 95"/>
              <p:cNvSpPr>
                <a:spLocks/>
              </p:cNvSpPr>
              <p:nvPr/>
            </p:nvSpPr>
            <p:spPr bwMode="auto">
              <a:xfrm>
                <a:off x="6904038" y="4884738"/>
                <a:ext cx="20638" cy="22225"/>
              </a:xfrm>
              <a:custGeom>
                <a:avLst/>
                <a:gdLst>
                  <a:gd name="T0" fmla="*/ 11113 w 13"/>
                  <a:gd name="T1" fmla="*/ 0 h 14"/>
                  <a:gd name="T2" fmla="*/ 20638 w 13"/>
                  <a:gd name="T3" fmla="*/ 11113 h 14"/>
                  <a:gd name="T4" fmla="*/ 11113 w 13"/>
                  <a:gd name="T5" fmla="*/ 22225 h 14"/>
                  <a:gd name="T6" fmla="*/ 0 w 13"/>
                  <a:gd name="T7" fmla="*/ 11113 h 14"/>
                  <a:gd name="T8" fmla="*/ 11113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7" y="0"/>
                    </a:moveTo>
                    <a:lnTo>
                      <a:pt x="13"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39" name="Freeform 96"/>
              <p:cNvSpPr>
                <a:spLocks/>
              </p:cNvSpPr>
              <p:nvPr/>
            </p:nvSpPr>
            <p:spPr bwMode="auto">
              <a:xfrm>
                <a:off x="7035800" y="4867275"/>
                <a:ext cx="22225" cy="20638"/>
              </a:xfrm>
              <a:custGeom>
                <a:avLst/>
                <a:gdLst>
                  <a:gd name="T0" fmla="*/ 11113 w 14"/>
                  <a:gd name="T1" fmla="*/ 0 h 13"/>
                  <a:gd name="T2" fmla="*/ 22225 w 14"/>
                  <a:gd name="T3" fmla="*/ 11113 h 13"/>
                  <a:gd name="T4" fmla="*/ 11113 w 14"/>
                  <a:gd name="T5" fmla="*/ 20638 h 13"/>
                  <a:gd name="T6" fmla="*/ 0 w 14"/>
                  <a:gd name="T7" fmla="*/ 11113 h 13"/>
                  <a:gd name="T8" fmla="*/ 11113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0" name="Freeform 97"/>
              <p:cNvSpPr>
                <a:spLocks/>
              </p:cNvSpPr>
              <p:nvPr/>
            </p:nvSpPr>
            <p:spPr bwMode="auto">
              <a:xfrm>
                <a:off x="7170738" y="4838700"/>
                <a:ext cx="22225" cy="20638"/>
              </a:xfrm>
              <a:custGeom>
                <a:avLst/>
                <a:gdLst>
                  <a:gd name="T0" fmla="*/ 11113 w 14"/>
                  <a:gd name="T1" fmla="*/ 0 h 13"/>
                  <a:gd name="T2" fmla="*/ 22225 w 14"/>
                  <a:gd name="T3" fmla="*/ 11113 h 13"/>
                  <a:gd name="T4" fmla="*/ 11113 w 14"/>
                  <a:gd name="T5" fmla="*/ 20638 h 13"/>
                  <a:gd name="T6" fmla="*/ 0 w 14"/>
                  <a:gd name="T7" fmla="*/ 11113 h 13"/>
                  <a:gd name="T8" fmla="*/ 11113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1" name="Freeform 98"/>
              <p:cNvSpPr>
                <a:spLocks/>
              </p:cNvSpPr>
              <p:nvPr/>
            </p:nvSpPr>
            <p:spPr bwMode="auto">
              <a:xfrm>
                <a:off x="7302500" y="4845050"/>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2" name="Freeform 99"/>
              <p:cNvSpPr>
                <a:spLocks/>
              </p:cNvSpPr>
              <p:nvPr/>
            </p:nvSpPr>
            <p:spPr bwMode="auto">
              <a:xfrm>
                <a:off x="7439025" y="4935538"/>
                <a:ext cx="20638" cy="20638"/>
              </a:xfrm>
              <a:custGeom>
                <a:avLst/>
                <a:gdLst>
                  <a:gd name="T0" fmla="*/ 11113 w 13"/>
                  <a:gd name="T1" fmla="*/ 0 h 13"/>
                  <a:gd name="T2" fmla="*/ 20638 w 13"/>
                  <a:gd name="T3" fmla="*/ 9525 h 13"/>
                  <a:gd name="T4" fmla="*/ 11113 w 13"/>
                  <a:gd name="T5" fmla="*/ 20638 h 13"/>
                  <a:gd name="T6" fmla="*/ 0 w 13"/>
                  <a:gd name="T7" fmla="*/ 9525 h 13"/>
                  <a:gd name="T8" fmla="*/ 11113 w 13"/>
                  <a:gd name="T9" fmla="*/ 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7" y="0"/>
                    </a:moveTo>
                    <a:lnTo>
                      <a:pt x="13" y="6"/>
                    </a:lnTo>
                    <a:lnTo>
                      <a:pt x="7" y="13"/>
                    </a:lnTo>
                    <a:lnTo>
                      <a:pt x="0" y="6"/>
                    </a:lnTo>
                    <a:lnTo>
                      <a:pt x="7" y="0"/>
                    </a:lnTo>
                    <a:close/>
                  </a:path>
                </a:pathLst>
              </a:custGeom>
              <a:solidFill>
                <a:srgbClr val="000000"/>
              </a:solidFill>
              <a:ln w="2">
                <a:noFill/>
                <a:round/>
                <a:headEnd/>
                <a:tailEnd/>
              </a:ln>
            </p:spPr>
            <p:txBody>
              <a:bodyPr/>
              <a:lstStyle/>
              <a:p>
                <a:pPr eaLnBrk="0" hangingPunct="0"/>
                <a:endParaRPr lang="es-ES"/>
              </a:p>
            </p:txBody>
          </p:sp>
          <p:sp>
            <p:nvSpPr>
              <p:cNvPr id="29743" name="Freeform 100"/>
              <p:cNvSpPr>
                <a:spLocks/>
              </p:cNvSpPr>
              <p:nvPr/>
            </p:nvSpPr>
            <p:spPr bwMode="auto">
              <a:xfrm>
                <a:off x="7570788" y="5027613"/>
                <a:ext cx="20638" cy="20638"/>
              </a:xfrm>
              <a:custGeom>
                <a:avLst/>
                <a:gdLst>
                  <a:gd name="T0" fmla="*/ 11113 w 13"/>
                  <a:gd name="T1" fmla="*/ 0 h 13"/>
                  <a:gd name="T2" fmla="*/ 20638 w 13"/>
                  <a:gd name="T3" fmla="*/ 11113 h 13"/>
                  <a:gd name="T4" fmla="*/ 11113 w 13"/>
                  <a:gd name="T5" fmla="*/ 20638 h 13"/>
                  <a:gd name="T6" fmla="*/ 0 w 13"/>
                  <a:gd name="T7" fmla="*/ 11113 h 13"/>
                  <a:gd name="T8" fmla="*/ 11113 w 13"/>
                  <a:gd name="T9" fmla="*/ 0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7" y="0"/>
                    </a:moveTo>
                    <a:lnTo>
                      <a:pt x="13"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4" name="Freeform 101"/>
              <p:cNvSpPr>
                <a:spLocks/>
              </p:cNvSpPr>
              <p:nvPr/>
            </p:nvSpPr>
            <p:spPr bwMode="auto">
              <a:xfrm>
                <a:off x="7705725" y="4976813"/>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5" name="Freeform 102"/>
              <p:cNvSpPr>
                <a:spLocks/>
              </p:cNvSpPr>
              <p:nvPr/>
            </p:nvSpPr>
            <p:spPr bwMode="auto">
              <a:xfrm>
                <a:off x="7837488" y="4910138"/>
                <a:ext cx="22225" cy="20638"/>
              </a:xfrm>
              <a:custGeom>
                <a:avLst/>
                <a:gdLst>
                  <a:gd name="T0" fmla="*/ 11113 w 14"/>
                  <a:gd name="T1" fmla="*/ 0 h 13"/>
                  <a:gd name="T2" fmla="*/ 22225 w 14"/>
                  <a:gd name="T3" fmla="*/ 11113 h 13"/>
                  <a:gd name="T4" fmla="*/ 11113 w 14"/>
                  <a:gd name="T5" fmla="*/ 20638 h 13"/>
                  <a:gd name="T6" fmla="*/ 0 w 14"/>
                  <a:gd name="T7" fmla="*/ 11113 h 13"/>
                  <a:gd name="T8" fmla="*/ 11113 w 14"/>
                  <a:gd name="T9" fmla="*/ 0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7" y="0"/>
                    </a:moveTo>
                    <a:lnTo>
                      <a:pt x="14" y="7"/>
                    </a:lnTo>
                    <a:lnTo>
                      <a:pt x="7" y="13"/>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6" name="Freeform 103"/>
              <p:cNvSpPr>
                <a:spLocks/>
              </p:cNvSpPr>
              <p:nvPr/>
            </p:nvSpPr>
            <p:spPr bwMode="auto">
              <a:xfrm>
                <a:off x="7974013" y="5030788"/>
                <a:ext cx="20638" cy="22225"/>
              </a:xfrm>
              <a:custGeom>
                <a:avLst/>
                <a:gdLst>
                  <a:gd name="T0" fmla="*/ 9525 w 13"/>
                  <a:gd name="T1" fmla="*/ 0 h 14"/>
                  <a:gd name="T2" fmla="*/ 20638 w 13"/>
                  <a:gd name="T3" fmla="*/ 11113 h 14"/>
                  <a:gd name="T4" fmla="*/ 9525 w 13"/>
                  <a:gd name="T5" fmla="*/ 22225 h 14"/>
                  <a:gd name="T6" fmla="*/ 0 w 13"/>
                  <a:gd name="T7" fmla="*/ 11113 h 14"/>
                  <a:gd name="T8" fmla="*/ 9525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6" y="0"/>
                    </a:moveTo>
                    <a:lnTo>
                      <a:pt x="13" y="7"/>
                    </a:lnTo>
                    <a:lnTo>
                      <a:pt x="6" y="14"/>
                    </a:lnTo>
                    <a:lnTo>
                      <a:pt x="0" y="7"/>
                    </a:lnTo>
                    <a:lnTo>
                      <a:pt x="6" y="0"/>
                    </a:lnTo>
                    <a:close/>
                  </a:path>
                </a:pathLst>
              </a:custGeom>
              <a:solidFill>
                <a:srgbClr val="000000"/>
              </a:solidFill>
              <a:ln w="2">
                <a:noFill/>
                <a:round/>
                <a:headEnd/>
                <a:tailEnd/>
              </a:ln>
            </p:spPr>
            <p:txBody>
              <a:bodyPr/>
              <a:lstStyle/>
              <a:p>
                <a:pPr eaLnBrk="0" hangingPunct="0"/>
                <a:endParaRPr lang="es-ES"/>
              </a:p>
            </p:txBody>
          </p:sp>
          <p:sp>
            <p:nvSpPr>
              <p:cNvPr id="29747" name="Freeform 104"/>
              <p:cNvSpPr>
                <a:spLocks/>
              </p:cNvSpPr>
              <p:nvPr/>
            </p:nvSpPr>
            <p:spPr bwMode="auto">
              <a:xfrm>
                <a:off x="8105775" y="5176838"/>
                <a:ext cx="20638" cy="22225"/>
              </a:xfrm>
              <a:custGeom>
                <a:avLst/>
                <a:gdLst>
                  <a:gd name="T0" fmla="*/ 9525 w 13"/>
                  <a:gd name="T1" fmla="*/ 0 h 14"/>
                  <a:gd name="T2" fmla="*/ 20638 w 13"/>
                  <a:gd name="T3" fmla="*/ 11113 h 14"/>
                  <a:gd name="T4" fmla="*/ 9525 w 13"/>
                  <a:gd name="T5" fmla="*/ 22225 h 14"/>
                  <a:gd name="T6" fmla="*/ 0 w 13"/>
                  <a:gd name="T7" fmla="*/ 11113 h 14"/>
                  <a:gd name="T8" fmla="*/ 9525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6" y="0"/>
                    </a:moveTo>
                    <a:lnTo>
                      <a:pt x="13" y="7"/>
                    </a:lnTo>
                    <a:lnTo>
                      <a:pt x="6" y="14"/>
                    </a:lnTo>
                    <a:lnTo>
                      <a:pt x="0" y="7"/>
                    </a:lnTo>
                    <a:lnTo>
                      <a:pt x="6" y="0"/>
                    </a:lnTo>
                    <a:close/>
                  </a:path>
                </a:pathLst>
              </a:custGeom>
              <a:solidFill>
                <a:srgbClr val="000000"/>
              </a:solidFill>
              <a:ln w="2">
                <a:noFill/>
                <a:round/>
                <a:headEnd/>
                <a:tailEnd/>
              </a:ln>
            </p:spPr>
            <p:txBody>
              <a:bodyPr/>
              <a:lstStyle/>
              <a:p>
                <a:pPr eaLnBrk="0" hangingPunct="0"/>
                <a:endParaRPr lang="es-ES"/>
              </a:p>
            </p:txBody>
          </p:sp>
          <p:sp>
            <p:nvSpPr>
              <p:cNvPr id="29748" name="Freeform 105"/>
              <p:cNvSpPr>
                <a:spLocks/>
              </p:cNvSpPr>
              <p:nvPr/>
            </p:nvSpPr>
            <p:spPr bwMode="auto">
              <a:xfrm>
                <a:off x="8240713" y="5340350"/>
                <a:ext cx="20638" cy="22225"/>
              </a:xfrm>
              <a:custGeom>
                <a:avLst/>
                <a:gdLst>
                  <a:gd name="T0" fmla="*/ 11113 w 13"/>
                  <a:gd name="T1" fmla="*/ 0 h 14"/>
                  <a:gd name="T2" fmla="*/ 20638 w 13"/>
                  <a:gd name="T3" fmla="*/ 11113 h 14"/>
                  <a:gd name="T4" fmla="*/ 11113 w 13"/>
                  <a:gd name="T5" fmla="*/ 22225 h 14"/>
                  <a:gd name="T6" fmla="*/ 0 w 13"/>
                  <a:gd name="T7" fmla="*/ 11113 h 14"/>
                  <a:gd name="T8" fmla="*/ 11113 w 13"/>
                  <a:gd name="T9" fmla="*/ 0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7" y="0"/>
                    </a:moveTo>
                    <a:lnTo>
                      <a:pt x="13"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sp>
            <p:nvSpPr>
              <p:cNvPr id="29749" name="Freeform 106"/>
              <p:cNvSpPr>
                <a:spLocks/>
              </p:cNvSpPr>
              <p:nvPr/>
            </p:nvSpPr>
            <p:spPr bwMode="auto">
              <a:xfrm>
                <a:off x="8372475" y="5422900"/>
                <a:ext cx="22225" cy="22225"/>
              </a:xfrm>
              <a:custGeom>
                <a:avLst/>
                <a:gdLst>
                  <a:gd name="T0" fmla="*/ 11113 w 14"/>
                  <a:gd name="T1" fmla="*/ 0 h 14"/>
                  <a:gd name="T2" fmla="*/ 22225 w 14"/>
                  <a:gd name="T3" fmla="*/ 11113 h 14"/>
                  <a:gd name="T4" fmla="*/ 11113 w 14"/>
                  <a:gd name="T5" fmla="*/ 22225 h 14"/>
                  <a:gd name="T6" fmla="*/ 0 w 14"/>
                  <a:gd name="T7" fmla="*/ 11113 h 14"/>
                  <a:gd name="T8" fmla="*/ 11113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00"/>
              </a:solidFill>
              <a:ln w="2">
                <a:noFill/>
                <a:round/>
                <a:headEnd/>
                <a:tailEnd/>
              </a:ln>
            </p:spPr>
            <p:txBody>
              <a:bodyPr/>
              <a:lstStyle/>
              <a:p>
                <a:pPr eaLnBrk="0" hangingPunct="0"/>
                <a:endParaRPr lang="es-ES"/>
              </a:p>
            </p:txBody>
          </p:sp>
        </p:grpSp>
        <p:sp>
          <p:nvSpPr>
            <p:cNvPr id="29709" name="Rectangle 35"/>
            <p:cNvSpPr>
              <a:spLocks noChangeArrowheads="1"/>
            </p:cNvSpPr>
            <p:nvPr/>
          </p:nvSpPr>
          <p:spPr bwMode="auto">
            <a:xfrm>
              <a:off x="4822033" y="5929330"/>
              <a:ext cx="857243" cy="252395"/>
            </a:xfrm>
            <a:prstGeom prst="rect">
              <a:avLst/>
            </a:prstGeom>
            <a:noFill/>
            <a:ln w="9525" algn="ctr">
              <a:noFill/>
              <a:miter lim="800000"/>
              <a:headEnd/>
              <a:tailEnd/>
            </a:ln>
          </p:spPr>
          <p:txBody>
            <a:bodyPr lIns="92075" tIns="46038" rIns="92075" bIns="46038" anchor="b"/>
            <a:lstStyle/>
            <a:p>
              <a:pPr algn="ctr" eaLnBrk="0" hangingPunct="0"/>
              <a:r>
                <a:rPr lang="es-SV" sz="900">
                  <a:latin typeface="Arial" charset="0"/>
                  <a:cs typeface="Arial" charset="0"/>
                </a:rPr>
                <a:t>LaGeo</a:t>
              </a:r>
              <a:endParaRPr lang="es-ES" sz="900">
                <a:latin typeface="Arial" charset="0"/>
                <a:cs typeface="Arial" charset="0"/>
              </a:endParaRPr>
            </a:p>
          </p:txBody>
        </p:sp>
        <p:sp>
          <p:nvSpPr>
            <p:cNvPr id="29710" name="Rectangle 35"/>
            <p:cNvSpPr>
              <a:spLocks noChangeArrowheads="1"/>
            </p:cNvSpPr>
            <p:nvPr/>
          </p:nvSpPr>
          <p:spPr bwMode="auto">
            <a:xfrm>
              <a:off x="4822033" y="5572140"/>
              <a:ext cx="857243" cy="252395"/>
            </a:xfrm>
            <a:prstGeom prst="rect">
              <a:avLst/>
            </a:prstGeom>
            <a:noFill/>
            <a:ln w="9525" algn="ctr">
              <a:noFill/>
              <a:miter lim="800000"/>
              <a:headEnd/>
              <a:tailEnd/>
            </a:ln>
          </p:spPr>
          <p:txBody>
            <a:bodyPr lIns="92075" tIns="46038" rIns="92075" bIns="46038" anchor="b"/>
            <a:lstStyle/>
            <a:p>
              <a:pPr algn="ctr" eaLnBrk="0" hangingPunct="0"/>
              <a:r>
                <a:rPr lang="es-SV" sz="900">
                  <a:latin typeface="Arial" charset="0"/>
                  <a:cs typeface="Arial" charset="0"/>
                </a:rPr>
                <a:t>CEL</a:t>
              </a:r>
              <a:endParaRPr lang="es-ES" sz="900">
                <a:latin typeface="Arial" charset="0"/>
                <a:cs typeface="Arial" charset="0"/>
              </a:endParaRPr>
            </a:p>
          </p:txBody>
        </p:sp>
        <p:sp>
          <p:nvSpPr>
            <p:cNvPr id="29711" name="Rectangle 35"/>
            <p:cNvSpPr>
              <a:spLocks noChangeArrowheads="1"/>
            </p:cNvSpPr>
            <p:nvPr/>
          </p:nvSpPr>
          <p:spPr bwMode="auto">
            <a:xfrm>
              <a:off x="4714876" y="5000636"/>
              <a:ext cx="1071557" cy="252395"/>
            </a:xfrm>
            <a:prstGeom prst="rect">
              <a:avLst/>
            </a:prstGeom>
            <a:noFill/>
            <a:ln w="9525" algn="ctr">
              <a:noFill/>
              <a:miter lim="800000"/>
              <a:headEnd/>
              <a:tailEnd/>
            </a:ln>
          </p:spPr>
          <p:txBody>
            <a:bodyPr lIns="92075" tIns="46038" rIns="92075" bIns="46038" anchor="b"/>
            <a:lstStyle/>
            <a:p>
              <a:pPr algn="ctr" eaLnBrk="0" hangingPunct="0"/>
              <a:r>
                <a:rPr lang="es-SV" sz="900">
                  <a:latin typeface="Arial" charset="0"/>
                  <a:cs typeface="Arial" charset="0"/>
                </a:rPr>
                <a:t>Térmicos</a:t>
              </a:r>
              <a:endParaRPr lang="es-ES" sz="900">
                <a:latin typeface="Arial" charset="0"/>
                <a:cs typeface="Arial" charset="0"/>
              </a:endParaRPr>
            </a:p>
          </p:txBody>
        </p:sp>
        <p:sp>
          <p:nvSpPr>
            <p:cNvPr id="29712" name="Rectangle 35"/>
            <p:cNvSpPr>
              <a:spLocks noChangeArrowheads="1"/>
            </p:cNvSpPr>
            <p:nvPr/>
          </p:nvSpPr>
          <p:spPr bwMode="auto">
            <a:xfrm>
              <a:off x="4929190" y="4605365"/>
              <a:ext cx="642929" cy="252395"/>
            </a:xfrm>
            <a:prstGeom prst="rect">
              <a:avLst/>
            </a:prstGeom>
            <a:noFill/>
            <a:ln w="9525" algn="ctr">
              <a:noFill/>
              <a:miter lim="800000"/>
              <a:headEnd/>
              <a:tailEnd/>
            </a:ln>
          </p:spPr>
          <p:txBody>
            <a:bodyPr lIns="92075" tIns="46038" rIns="92075" bIns="46038" anchor="b"/>
            <a:lstStyle/>
            <a:p>
              <a:pPr algn="ctr" eaLnBrk="0" hangingPunct="0"/>
              <a:r>
                <a:rPr lang="es-SV" sz="900">
                  <a:latin typeface="Arial" charset="0"/>
                  <a:cs typeface="Arial" charset="0"/>
                </a:rPr>
                <a:t>RFC</a:t>
              </a:r>
              <a:endParaRPr lang="es-ES" sz="900">
                <a:latin typeface="Arial" charset="0"/>
                <a:cs typeface="Arial" charset="0"/>
              </a:endParaRPr>
            </a:p>
          </p:txBody>
        </p:sp>
      </p:grpSp>
      <p:sp>
        <p:nvSpPr>
          <p:cNvPr id="152" name="Rectangle 3"/>
          <p:cNvSpPr txBox="1">
            <a:spLocks noChangeArrowheads="1"/>
          </p:cNvSpPr>
          <p:nvPr/>
        </p:nvSpPr>
        <p:spPr bwMode="auto">
          <a:xfrm>
            <a:off x="71406" y="71414"/>
            <a:ext cx="4714908" cy="5334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lvl1pPr>
              <a:spcBef>
                <a:spcPct val="0"/>
              </a:spcBef>
              <a:buNone/>
              <a:defRPr sz="3600" b="1">
                <a:solidFill>
                  <a:srgbClr val="6699FF"/>
                </a:solidFill>
                <a:latin typeface="+mj-lt"/>
              </a:defRPr>
            </a:lvl1pPr>
          </a:lstStyle>
          <a:p>
            <a:r>
              <a:rPr lang="es-ES_tradnl" dirty="0"/>
              <a:t>Operación del mercado</a:t>
            </a:r>
          </a:p>
        </p:txBody>
      </p:sp>
      <p:sp>
        <p:nvSpPr>
          <p:cNvPr id="14339" name="Rectangle 30"/>
          <p:cNvSpPr>
            <a:spLocks noChangeArrowheads="1"/>
          </p:cNvSpPr>
          <p:nvPr/>
        </p:nvSpPr>
        <p:spPr bwMode="auto">
          <a:xfrm>
            <a:off x="500050" y="1285872"/>
            <a:ext cx="2214562" cy="500062"/>
          </a:xfrm>
          <a:prstGeom prst="rect">
            <a:avLst/>
          </a:prstGeom>
          <a:noFill/>
          <a:ln w="9525" algn="ctr">
            <a:noFill/>
            <a:miter lim="800000"/>
            <a:headEnd/>
            <a:tailEnd/>
          </a:ln>
        </p:spPr>
        <p:txBody>
          <a:bodyPr lIns="92075" tIns="46038" rIns="92075" bIns="46038" anchor="b"/>
          <a:lstStyle/>
          <a:p>
            <a:pPr algn="ctr" eaLnBrk="0" hangingPunct="0">
              <a:lnSpc>
                <a:spcPct val="70000"/>
              </a:lnSpc>
            </a:pPr>
            <a:r>
              <a:rPr kumimoji="1" lang="es-MX" sz="2000" b="1" dirty="0">
                <a:solidFill>
                  <a:srgbClr val="FFFFFF"/>
                </a:solidFill>
                <a:latin typeface="Arial" charset="0"/>
                <a:cs typeface="Arial" charset="0"/>
              </a:rPr>
              <a:t>PM</a:t>
            </a:r>
          </a:p>
          <a:p>
            <a:pPr algn="ctr" eaLnBrk="0" hangingPunct="0">
              <a:lnSpc>
                <a:spcPct val="70000"/>
              </a:lnSpc>
            </a:pPr>
            <a:r>
              <a:rPr kumimoji="1" lang="es-MX" sz="2000" b="1" dirty="0">
                <a:solidFill>
                  <a:srgbClr val="FFFFFF"/>
                </a:solidFill>
                <a:latin typeface="Arial" charset="0"/>
                <a:cs typeface="Arial" charset="0"/>
              </a:rPr>
              <a:t> Generadores</a:t>
            </a:r>
            <a:endParaRPr kumimoji="1" lang="es-ES" sz="2000" b="1" dirty="0">
              <a:solidFill>
                <a:srgbClr val="FFFFFF"/>
              </a:solidFill>
              <a:latin typeface="Arial" charset="0"/>
              <a:cs typeface="Arial" charset="0"/>
            </a:endParaRPr>
          </a:p>
        </p:txBody>
      </p:sp>
      <p:sp>
        <p:nvSpPr>
          <p:cNvPr id="14345" name="Rectangle 41"/>
          <p:cNvSpPr>
            <a:spLocks noChangeArrowheads="1"/>
          </p:cNvSpPr>
          <p:nvPr/>
        </p:nvSpPr>
        <p:spPr bwMode="auto">
          <a:xfrm>
            <a:off x="6357950" y="1312852"/>
            <a:ext cx="1782762" cy="615950"/>
          </a:xfrm>
          <a:prstGeom prst="rect">
            <a:avLst/>
          </a:prstGeom>
          <a:noFill/>
          <a:ln w="9525">
            <a:noFill/>
            <a:miter lim="800000"/>
            <a:headEnd/>
            <a:tailEnd/>
          </a:ln>
        </p:spPr>
        <p:txBody>
          <a:bodyPr wrap="none" lIns="0" tIns="0" rIns="0" bIns="0">
            <a:spAutoFit/>
          </a:bodyPr>
          <a:lstStyle/>
          <a:p>
            <a:pPr algn="ctr" eaLnBrk="0" hangingPunct="0"/>
            <a:r>
              <a:rPr lang="es-SV" sz="2000" b="1" dirty="0">
                <a:solidFill>
                  <a:srgbClr val="FFFFFF"/>
                </a:solidFill>
                <a:latin typeface="Arial" charset="0"/>
                <a:cs typeface="Arial" charset="0"/>
              </a:rPr>
              <a:t>Unidad de</a:t>
            </a:r>
          </a:p>
          <a:p>
            <a:pPr algn="ctr" eaLnBrk="0" hangingPunct="0"/>
            <a:r>
              <a:rPr lang="es-SV" sz="2000" b="1" dirty="0">
                <a:solidFill>
                  <a:srgbClr val="FFFFFF"/>
                </a:solidFill>
                <a:latin typeface="Arial" charset="0"/>
                <a:cs typeface="Arial" charset="0"/>
              </a:rPr>
              <a:t>Transacciones</a:t>
            </a:r>
            <a:endParaRPr lang="es-ES" sz="2000" b="1" dirty="0">
              <a:latin typeface="Arial" charset="0"/>
              <a:cs typeface="Arial" charset="0"/>
            </a:endParaRPr>
          </a:p>
        </p:txBody>
      </p:sp>
      <p:grpSp>
        <p:nvGrpSpPr>
          <p:cNvPr id="4" name="152 Grupo"/>
          <p:cNvGrpSpPr>
            <a:grpSpLocks/>
          </p:cNvGrpSpPr>
          <p:nvPr/>
        </p:nvGrpSpPr>
        <p:grpSpPr bwMode="auto">
          <a:xfrm>
            <a:off x="3357554" y="642918"/>
            <a:ext cx="2214562" cy="1628775"/>
            <a:chOff x="3357563" y="1785938"/>
            <a:chExt cx="2214562" cy="1628775"/>
          </a:xfrm>
        </p:grpSpPr>
        <p:sp>
          <p:nvSpPr>
            <p:cNvPr id="29706" name="36 Rectángulo"/>
            <p:cNvSpPr>
              <a:spLocks noChangeArrowheads="1"/>
            </p:cNvSpPr>
            <p:nvPr/>
          </p:nvSpPr>
          <p:spPr bwMode="auto">
            <a:xfrm>
              <a:off x="3357563" y="1785938"/>
              <a:ext cx="2214562" cy="400050"/>
            </a:xfrm>
            <a:prstGeom prst="rect">
              <a:avLst/>
            </a:prstGeom>
            <a:noFill/>
            <a:ln w="9525">
              <a:noFill/>
              <a:miter lim="800000"/>
              <a:headEnd/>
              <a:tailEnd/>
            </a:ln>
          </p:spPr>
          <p:txBody>
            <a:bodyPr>
              <a:spAutoFit/>
            </a:bodyPr>
            <a:lstStyle/>
            <a:p>
              <a:pPr algn="ctr" eaLnBrk="0" hangingPunct="0">
                <a:spcBef>
                  <a:spcPct val="50000"/>
                </a:spcBef>
              </a:pPr>
              <a:r>
                <a:rPr kumimoji="1" lang="es-SV" sz="2000" b="1" dirty="0">
                  <a:solidFill>
                    <a:srgbClr val="002060"/>
                  </a:solidFill>
                  <a:latin typeface="Arial" charset="0"/>
                  <a:cs typeface="Arial" charset="0"/>
                </a:rPr>
                <a:t>Ofertas</a:t>
              </a:r>
            </a:p>
          </p:txBody>
        </p:sp>
        <p:sp>
          <p:nvSpPr>
            <p:cNvPr id="29707" name="48 Rectángulo"/>
            <p:cNvSpPr>
              <a:spLocks noChangeArrowheads="1"/>
            </p:cNvSpPr>
            <p:nvPr/>
          </p:nvSpPr>
          <p:spPr bwMode="auto">
            <a:xfrm>
              <a:off x="3571875" y="2214563"/>
              <a:ext cx="2000250" cy="1200150"/>
            </a:xfrm>
            <a:prstGeom prst="rect">
              <a:avLst/>
            </a:prstGeom>
            <a:noFill/>
            <a:ln w="9525">
              <a:noFill/>
              <a:miter lim="800000"/>
              <a:headEnd/>
              <a:tailEnd/>
            </a:ln>
          </p:spPr>
          <p:txBody>
            <a:bodyPr>
              <a:spAutoFit/>
            </a:bodyPr>
            <a:lstStyle/>
            <a:p>
              <a:pPr eaLnBrk="0" hangingPunct="0"/>
              <a:r>
                <a:rPr kumimoji="1" lang="es-SV" sz="1200" dirty="0" err="1">
                  <a:solidFill>
                    <a:schemeClr val="bg1"/>
                  </a:solidFill>
                  <a:latin typeface="Arial" charset="0"/>
                  <a:cs typeface="Arial" charset="0"/>
                </a:rPr>
                <a:t>Cgra</a:t>
              </a:r>
              <a:r>
                <a:rPr kumimoji="1" lang="es-SV" sz="1200" dirty="0">
                  <a:solidFill>
                    <a:schemeClr val="bg1"/>
                  </a:solidFill>
                  <a:latin typeface="Arial" charset="0"/>
                  <a:cs typeface="Arial" charset="0"/>
                </a:rPr>
                <a:t> 80MW - $70</a:t>
              </a:r>
            </a:p>
            <a:p>
              <a:pPr eaLnBrk="0" hangingPunct="0"/>
              <a:r>
                <a:rPr kumimoji="1" lang="es-SV" sz="1200" dirty="0" err="1">
                  <a:solidFill>
                    <a:schemeClr val="bg1"/>
                  </a:solidFill>
                  <a:latin typeface="Arial" charset="0"/>
                  <a:cs typeface="Arial" charset="0"/>
                </a:rPr>
                <a:t>Ahua</a:t>
              </a:r>
              <a:r>
                <a:rPr kumimoji="1" lang="es-SV" sz="1200" dirty="0">
                  <a:solidFill>
                    <a:schemeClr val="bg1"/>
                  </a:solidFill>
                  <a:latin typeface="Arial" charset="0"/>
                  <a:cs typeface="Arial" charset="0"/>
                </a:rPr>
                <a:t> 3MW   $85</a:t>
              </a:r>
            </a:p>
            <a:p>
              <a:pPr eaLnBrk="0" hangingPunct="0"/>
              <a:r>
                <a:rPr kumimoji="1" lang="es-SV" sz="1200" dirty="0" err="1">
                  <a:solidFill>
                    <a:schemeClr val="bg1"/>
                  </a:solidFill>
                  <a:latin typeface="Arial" charset="0"/>
                  <a:cs typeface="Arial" charset="0"/>
                </a:rPr>
                <a:t>Nepo</a:t>
              </a:r>
              <a:r>
                <a:rPr kumimoji="1" lang="es-SV" sz="1200" dirty="0">
                  <a:solidFill>
                    <a:schemeClr val="bg1"/>
                  </a:solidFill>
                  <a:latin typeface="Arial" charset="0"/>
                  <a:cs typeface="Arial" charset="0"/>
                </a:rPr>
                <a:t> 30MW   $92</a:t>
              </a:r>
            </a:p>
            <a:p>
              <a:pPr eaLnBrk="0" hangingPunct="0"/>
              <a:r>
                <a:rPr kumimoji="1" lang="es-SV" sz="1200" dirty="0" err="1">
                  <a:solidFill>
                    <a:schemeClr val="bg1"/>
                  </a:solidFill>
                  <a:latin typeface="Arial" charset="0"/>
                  <a:cs typeface="Arial" charset="0"/>
                </a:rPr>
                <a:t>Taln</a:t>
              </a:r>
              <a:r>
                <a:rPr kumimoji="1" lang="es-SV" sz="1200" dirty="0">
                  <a:solidFill>
                    <a:schemeClr val="bg1"/>
                  </a:solidFill>
                  <a:latin typeface="Arial" charset="0"/>
                  <a:cs typeface="Arial" charset="0"/>
                </a:rPr>
                <a:t> </a:t>
              </a:r>
              <a:r>
                <a:rPr kumimoji="1" lang="es-SV" sz="1200" dirty="0">
                  <a:solidFill>
                    <a:schemeClr val="bg1"/>
                  </a:solidFill>
                  <a:latin typeface="Arial" charset="0"/>
                  <a:cs typeface="Arial" charset="0"/>
                </a:rPr>
                <a:t>4</a:t>
              </a:r>
              <a:r>
                <a:rPr kumimoji="1" lang="es-SV" sz="1200" dirty="0" smtClean="0">
                  <a:solidFill>
                    <a:schemeClr val="bg1"/>
                  </a:solidFill>
                  <a:latin typeface="Arial" charset="0"/>
                  <a:cs typeface="Arial" charset="0"/>
                </a:rPr>
                <a:t>0 </a:t>
              </a:r>
              <a:r>
                <a:rPr kumimoji="1" lang="es-SV" sz="1200" dirty="0">
                  <a:solidFill>
                    <a:schemeClr val="bg1"/>
                  </a:solidFill>
                  <a:latin typeface="Arial" charset="0"/>
                  <a:cs typeface="Arial" charset="0"/>
                </a:rPr>
                <a:t>MW   $100</a:t>
              </a:r>
            </a:p>
            <a:p>
              <a:pPr eaLnBrk="0" hangingPunct="0"/>
              <a:r>
                <a:rPr kumimoji="1" lang="es-SV" sz="1200" dirty="0">
                  <a:solidFill>
                    <a:schemeClr val="bg1"/>
                  </a:solidFill>
                  <a:latin typeface="Arial" charset="0"/>
                  <a:cs typeface="Arial" charset="0"/>
                </a:rPr>
                <a:t>Acaj-g3 50 MW   $120</a:t>
              </a:r>
            </a:p>
            <a:p>
              <a:pPr eaLnBrk="0" hangingPunct="0"/>
              <a:r>
                <a:rPr kumimoji="1" lang="es-SV" sz="1200" dirty="0" err="1">
                  <a:solidFill>
                    <a:schemeClr val="bg1"/>
                  </a:solidFill>
                  <a:latin typeface="Arial" charset="0"/>
                  <a:cs typeface="Arial" charset="0"/>
                </a:rPr>
                <a:t>Etc</a:t>
              </a:r>
              <a:r>
                <a:rPr kumimoji="1" lang="es-SV" sz="1200" dirty="0">
                  <a:solidFill>
                    <a:schemeClr val="bg1"/>
                  </a:solidFill>
                  <a:latin typeface="Arial" charset="0"/>
                  <a:cs typeface="Arial" charset="0"/>
                </a:rPr>
                <a:t>…</a:t>
              </a:r>
            </a:p>
          </p:txBody>
        </p:sp>
      </p:grpSp>
    </p:spTree>
    <p:extLst>
      <p:ext uri="{BB962C8B-B14F-4D97-AF65-F5344CB8AC3E}">
        <p14:creationId xmlns:p14="http://schemas.microsoft.com/office/powerpoint/2010/main" val="32315691"/>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5"/>
                                        </p:tgtEl>
                                        <p:attrNameLst>
                                          <p:attrName>style.visibility</p:attrName>
                                        </p:attrNameLst>
                                      </p:cBhvr>
                                      <p:to>
                                        <p:strVal val="visible"/>
                                      </p:to>
                                    </p:set>
                                    <p:animEffect transition="in" filter="fade">
                                      <p:cBhvr>
                                        <p:cTn id="22" dur="500"/>
                                        <p:tgtEl>
                                          <p:spTgt spid="143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fade">
                                      <p:cBhvr>
                                        <p:cTn id="27" dur="500"/>
                                        <p:tgtEl>
                                          <p:spTgt spid="143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340"/>
                                        </p:tgtEl>
                                        <p:attrNameLst>
                                          <p:attrName>style.visibility</p:attrName>
                                        </p:attrNameLst>
                                      </p:cBhvr>
                                      <p:to>
                                        <p:strVal val="visible"/>
                                      </p:to>
                                    </p:set>
                                    <p:animEffect transition="in" filter="fade">
                                      <p:cBhvr>
                                        <p:cTn id="32" dur="500"/>
                                        <p:tgtEl>
                                          <p:spTgt spid="143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Effect transition="in" filter="fade">
                                      <p:cBhvr>
                                        <p:cTn id="4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4340" grpId="0"/>
      <p:bldP spid="14344" grpId="0"/>
      <p:bldP spid="14347" grpId="0"/>
      <p:bldP spid="14339" grpId="0"/>
      <p:bldP spid="143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52" name="Rectangle 3"/>
          <p:cNvSpPr txBox="1">
            <a:spLocks noChangeArrowheads="1"/>
          </p:cNvSpPr>
          <p:nvPr/>
        </p:nvSpPr>
        <p:spPr bwMode="auto">
          <a:xfrm>
            <a:off x="214282" y="23409"/>
            <a:ext cx="4714908" cy="5334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lvl1pPr>
              <a:spcBef>
                <a:spcPct val="0"/>
              </a:spcBef>
              <a:buNone/>
              <a:defRPr sz="3600" b="1">
                <a:solidFill>
                  <a:srgbClr val="6699FF"/>
                </a:solidFill>
                <a:latin typeface="+mj-lt"/>
              </a:defRPr>
            </a:lvl1pPr>
          </a:lstStyle>
          <a:p>
            <a:r>
              <a:rPr lang="es-ES_tradnl" dirty="0"/>
              <a:t>Ofertas de Inyección</a:t>
            </a:r>
          </a:p>
        </p:txBody>
      </p:sp>
      <p:sp>
        <p:nvSpPr>
          <p:cNvPr id="56" name="Text Box 6"/>
          <p:cNvSpPr txBox="1">
            <a:spLocks noChangeArrowheads="1"/>
          </p:cNvSpPr>
          <p:nvPr/>
        </p:nvSpPr>
        <p:spPr bwMode="auto">
          <a:xfrm>
            <a:off x="467544" y="692696"/>
            <a:ext cx="8424936" cy="5620000"/>
          </a:xfrm>
          <a:prstGeom prst="rect">
            <a:avLst/>
          </a:prstGeom>
          <a:noFill/>
          <a:ln w="9525">
            <a:noFill/>
            <a:miter lim="800000"/>
            <a:headEnd/>
            <a:tailEnd/>
          </a:ln>
          <a:effectLst/>
        </p:spPr>
        <p:txBody>
          <a:bodyPr wrap="square">
            <a:spAutoFit/>
          </a:bodyPr>
          <a:lstStyle/>
          <a:p>
            <a:pPr marL="457200" indent="-457200">
              <a:lnSpc>
                <a:spcPct val="120000"/>
              </a:lnSpc>
            </a:pPr>
            <a:r>
              <a:rPr lang="es-SV" sz="1900" dirty="0">
                <a:solidFill>
                  <a:schemeClr val="accent1">
                    <a:lumMod val="75000"/>
                  </a:schemeClr>
                </a:solidFill>
              </a:rPr>
              <a:t>Las Ofertas de Inyección determinaban:</a:t>
            </a:r>
          </a:p>
          <a:p>
            <a:pPr marL="808038" indent="-457200">
              <a:lnSpc>
                <a:spcPct val="120000"/>
              </a:lnSpc>
              <a:buFontTx/>
              <a:buAutoNum type="arabicPeriod"/>
            </a:pPr>
            <a:r>
              <a:rPr lang="es-SV" sz="1900" dirty="0">
                <a:solidFill>
                  <a:schemeClr val="accent1">
                    <a:lumMod val="75000"/>
                  </a:schemeClr>
                </a:solidFill>
              </a:rPr>
              <a:t>Despacho de las unidades generadoras.</a:t>
            </a:r>
          </a:p>
          <a:p>
            <a:pPr marL="808038" indent="-457200">
              <a:lnSpc>
                <a:spcPct val="120000"/>
              </a:lnSpc>
              <a:buFontTx/>
              <a:buAutoNum type="arabicPeriod"/>
            </a:pPr>
            <a:r>
              <a:rPr lang="es-SV" sz="1900" dirty="0">
                <a:solidFill>
                  <a:schemeClr val="accent1">
                    <a:lumMod val="75000"/>
                  </a:schemeClr>
                </a:solidFill>
              </a:rPr>
              <a:t>Manejo del recurso </a:t>
            </a:r>
            <a:r>
              <a:rPr lang="es-SV" sz="1900" dirty="0" smtClean="0">
                <a:solidFill>
                  <a:schemeClr val="accent1">
                    <a:lumMod val="75000"/>
                  </a:schemeClr>
                </a:solidFill>
              </a:rPr>
              <a:t>hidroeléctrico.</a:t>
            </a:r>
            <a:endParaRPr lang="es-SV" sz="1900" dirty="0">
              <a:solidFill>
                <a:schemeClr val="accent1">
                  <a:lumMod val="75000"/>
                </a:schemeClr>
              </a:solidFill>
            </a:endParaRPr>
          </a:p>
          <a:p>
            <a:pPr marL="808038" indent="-457200">
              <a:lnSpc>
                <a:spcPct val="120000"/>
              </a:lnSpc>
              <a:buFontTx/>
              <a:buAutoNum type="arabicPeriod"/>
            </a:pPr>
            <a:r>
              <a:rPr lang="es-SV" sz="1900" dirty="0" smtClean="0">
                <a:solidFill>
                  <a:schemeClr val="accent1">
                    <a:lumMod val="75000"/>
                  </a:schemeClr>
                </a:solidFill>
              </a:rPr>
              <a:t>Ingresos </a:t>
            </a:r>
            <a:r>
              <a:rPr lang="es-SV" sz="1900" dirty="0">
                <a:solidFill>
                  <a:schemeClr val="accent1">
                    <a:lumMod val="75000"/>
                  </a:schemeClr>
                </a:solidFill>
              </a:rPr>
              <a:t>que serán percibidos por la energía inyectada</a:t>
            </a:r>
            <a:r>
              <a:rPr lang="es-SV" sz="1900" dirty="0" smtClean="0">
                <a:solidFill>
                  <a:schemeClr val="accent1">
                    <a:lumMod val="75000"/>
                  </a:schemeClr>
                </a:solidFill>
              </a:rPr>
              <a:t>.</a:t>
            </a:r>
          </a:p>
          <a:p>
            <a:pPr marL="457200" indent="-457200">
              <a:lnSpc>
                <a:spcPct val="120000"/>
              </a:lnSpc>
              <a:buFontTx/>
              <a:buAutoNum type="arabicPeriod"/>
            </a:pPr>
            <a:endParaRPr lang="es-SV" sz="500" dirty="0">
              <a:solidFill>
                <a:schemeClr val="accent1">
                  <a:lumMod val="75000"/>
                </a:schemeClr>
              </a:solidFill>
            </a:endParaRPr>
          </a:p>
          <a:p>
            <a:pPr marL="457200" indent="-457200">
              <a:lnSpc>
                <a:spcPct val="120000"/>
              </a:lnSpc>
            </a:pPr>
            <a:r>
              <a:rPr lang="es-SV" sz="1900" dirty="0">
                <a:solidFill>
                  <a:schemeClr val="accent1">
                    <a:lumMod val="75000"/>
                  </a:schemeClr>
                </a:solidFill>
              </a:rPr>
              <a:t>Características de las Ofertas de Inyección:</a:t>
            </a:r>
          </a:p>
          <a:p>
            <a:pPr marL="808038" indent="-457200">
              <a:lnSpc>
                <a:spcPct val="120000"/>
              </a:lnSpc>
              <a:spcBef>
                <a:spcPct val="20000"/>
              </a:spcBef>
              <a:buFontTx/>
              <a:buAutoNum type="arabicPeriod"/>
            </a:pPr>
            <a:r>
              <a:rPr lang="es-SV" sz="1900" dirty="0">
                <a:solidFill>
                  <a:schemeClr val="accent1">
                    <a:lumMod val="75000"/>
                  </a:schemeClr>
                </a:solidFill>
              </a:rPr>
              <a:t>Ofertas horarias (24 ofertas por día),</a:t>
            </a:r>
          </a:p>
          <a:p>
            <a:pPr marL="808038" indent="-457200">
              <a:lnSpc>
                <a:spcPct val="120000"/>
              </a:lnSpc>
              <a:spcBef>
                <a:spcPct val="20000"/>
              </a:spcBef>
              <a:buFontTx/>
              <a:buAutoNum type="arabicPeriod"/>
            </a:pPr>
            <a:r>
              <a:rPr lang="es-SV" sz="1900" dirty="0">
                <a:solidFill>
                  <a:schemeClr val="accent1">
                    <a:lumMod val="75000"/>
                  </a:schemeClr>
                </a:solidFill>
              </a:rPr>
              <a:t>La capacidad máxima puede dividirse en hasta cinco (5) bloques, cada uno con un precio diferente,</a:t>
            </a:r>
          </a:p>
          <a:p>
            <a:pPr marL="808038" indent="-457200">
              <a:lnSpc>
                <a:spcPct val="120000"/>
              </a:lnSpc>
              <a:spcBef>
                <a:spcPct val="20000"/>
              </a:spcBef>
              <a:buFontTx/>
              <a:buAutoNum type="arabicPeriod"/>
            </a:pPr>
            <a:r>
              <a:rPr lang="es-SV" sz="1900" dirty="0">
                <a:solidFill>
                  <a:schemeClr val="accent1">
                    <a:lumMod val="75000"/>
                  </a:schemeClr>
                </a:solidFill>
              </a:rPr>
              <a:t>Se ofertaba la capacidad máxima de la central (MW),</a:t>
            </a:r>
          </a:p>
          <a:p>
            <a:pPr marL="808038" indent="-457200">
              <a:lnSpc>
                <a:spcPct val="120000"/>
              </a:lnSpc>
              <a:spcBef>
                <a:spcPct val="20000"/>
              </a:spcBef>
              <a:buFontTx/>
              <a:buAutoNum type="arabicPeriod"/>
            </a:pPr>
            <a:r>
              <a:rPr lang="es-SV" sz="1900" dirty="0">
                <a:solidFill>
                  <a:schemeClr val="accent1">
                    <a:lumMod val="75000"/>
                  </a:schemeClr>
                </a:solidFill>
              </a:rPr>
              <a:t>Las unidades de una misma central podían ser ofertadas como unidades independientes o como un grupo generador,</a:t>
            </a:r>
          </a:p>
          <a:p>
            <a:pPr marL="808038" indent="-457200">
              <a:lnSpc>
                <a:spcPct val="120000"/>
              </a:lnSpc>
              <a:spcBef>
                <a:spcPct val="20000"/>
              </a:spcBef>
              <a:buFontTx/>
              <a:buAutoNum type="arabicPeriod"/>
            </a:pPr>
            <a:r>
              <a:rPr lang="es-SV" sz="1900" dirty="0">
                <a:solidFill>
                  <a:schemeClr val="accent1">
                    <a:lumMod val="75000"/>
                  </a:schemeClr>
                </a:solidFill>
              </a:rPr>
              <a:t>Debía ofertarse </a:t>
            </a:r>
            <a:r>
              <a:rPr lang="es-SV" sz="1900" dirty="0" smtClean="0">
                <a:solidFill>
                  <a:schemeClr val="accent1">
                    <a:lumMod val="75000"/>
                  </a:schemeClr>
                </a:solidFill>
              </a:rPr>
              <a:t>el </a:t>
            </a:r>
            <a:r>
              <a:rPr lang="es-SV" sz="1900" dirty="0">
                <a:solidFill>
                  <a:schemeClr val="accent1">
                    <a:lumMod val="75000"/>
                  </a:schemeClr>
                </a:solidFill>
              </a:rPr>
              <a:t>precio de la energía </a:t>
            </a:r>
            <a:r>
              <a:rPr lang="es-SV" sz="1900" dirty="0" smtClean="0">
                <a:solidFill>
                  <a:schemeClr val="accent1">
                    <a:lumMod val="75000"/>
                  </a:schemeClr>
                </a:solidFill>
              </a:rPr>
              <a:t>identificando y declarando por separado los </a:t>
            </a:r>
            <a:r>
              <a:rPr lang="es-SV" sz="1900" dirty="0">
                <a:solidFill>
                  <a:schemeClr val="accent1">
                    <a:lumMod val="75000"/>
                  </a:schemeClr>
                </a:solidFill>
              </a:rPr>
              <a:t>costos del </a:t>
            </a:r>
            <a:r>
              <a:rPr lang="es-SV" sz="1900" dirty="0" smtClean="0">
                <a:solidFill>
                  <a:schemeClr val="accent1">
                    <a:lumMod val="75000"/>
                  </a:schemeClr>
                </a:solidFill>
              </a:rPr>
              <a:t>sector.</a:t>
            </a:r>
            <a:endParaRPr lang="es-SV" sz="800" dirty="0" smtClean="0">
              <a:solidFill>
                <a:schemeClr val="accent1">
                  <a:lumMod val="75000"/>
                </a:schemeClr>
              </a:solidFill>
            </a:endParaRPr>
          </a:p>
          <a:p>
            <a:pPr>
              <a:lnSpc>
                <a:spcPct val="120000"/>
              </a:lnSpc>
              <a:spcBef>
                <a:spcPct val="20000"/>
              </a:spcBef>
            </a:pPr>
            <a:r>
              <a:rPr lang="es-SV" sz="1900" dirty="0" smtClean="0">
                <a:solidFill>
                  <a:schemeClr val="accent1">
                    <a:lumMod val="75000"/>
                  </a:schemeClr>
                </a:solidFill>
              </a:rPr>
              <a:t>Los </a:t>
            </a:r>
            <a:r>
              <a:rPr lang="es-SV" sz="1900" dirty="0" err="1" smtClean="0">
                <a:solidFill>
                  <a:schemeClr val="accent1">
                    <a:lumMod val="75000"/>
                  </a:schemeClr>
                </a:solidFill>
              </a:rPr>
              <a:t>PM´s</a:t>
            </a:r>
            <a:r>
              <a:rPr lang="es-SV" sz="1900" dirty="0" smtClean="0">
                <a:solidFill>
                  <a:schemeClr val="accent1">
                    <a:lumMod val="75000"/>
                  </a:schemeClr>
                </a:solidFill>
              </a:rPr>
              <a:t> </a:t>
            </a:r>
            <a:r>
              <a:rPr lang="es-SV" sz="1900" dirty="0">
                <a:solidFill>
                  <a:schemeClr val="accent1">
                    <a:lumMod val="75000"/>
                  </a:schemeClr>
                </a:solidFill>
              </a:rPr>
              <a:t>podían presentar ofertas para participar en el Mercado Eléctrico Regional</a:t>
            </a:r>
            <a:endParaRPr lang="es-ES" sz="1900" dirty="0">
              <a:solidFill>
                <a:schemeClr val="accent1">
                  <a:lumMod val="75000"/>
                </a:schemeClr>
              </a:solidFill>
            </a:endParaRPr>
          </a:p>
        </p:txBody>
      </p:sp>
    </p:spTree>
    <p:extLst>
      <p:ext uri="{BB962C8B-B14F-4D97-AF65-F5344CB8AC3E}">
        <p14:creationId xmlns:p14="http://schemas.microsoft.com/office/powerpoint/2010/main" val="2739194129"/>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left)">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
                                            <p:txEl>
                                              <p:pRg st="1" end="1"/>
                                            </p:txEl>
                                          </p:spTgt>
                                        </p:tgtEl>
                                        <p:attrNameLst>
                                          <p:attrName>style.visibility</p:attrName>
                                        </p:attrNameLst>
                                      </p:cBhvr>
                                      <p:to>
                                        <p:strVal val="visible"/>
                                      </p:to>
                                    </p:set>
                                    <p:animEffect transition="in" filter="wipe(left)">
                                      <p:cBhvr>
                                        <p:cTn id="12" dur="500"/>
                                        <p:tgtEl>
                                          <p:spTgt spid="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wipe(left)">
                                      <p:cBhvr>
                                        <p:cTn id="17" dur="500"/>
                                        <p:tgtEl>
                                          <p:spTgt spid="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xEl>
                                              <p:pRg st="3" end="3"/>
                                            </p:txEl>
                                          </p:spTgt>
                                        </p:tgtEl>
                                        <p:attrNameLst>
                                          <p:attrName>style.visibility</p:attrName>
                                        </p:attrNameLst>
                                      </p:cBhvr>
                                      <p:to>
                                        <p:strVal val="visible"/>
                                      </p:to>
                                    </p:set>
                                    <p:animEffect transition="in" filter="wipe(left)">
                                      <p:cBhvr>
                                        <p:cTn id="22" dur="500"/>
                                        <p:tgtEl>
                                          <p:spTgt spid="5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
                                            <p:txEl>
                                              <p:pRg st="5" end="5"/>
                                            </p:txEl>
                                          </p:spTgt>
                                        </p:tgtEl>
                                        <p:attrNameLst>
                                          <p:attrName>style.visibility</p:attrName>
                                        </p:attrNameLst>
                                      </p:cBhvr>
                                      <p:to>
                                        <p:strVal val="visible"/>
                                      </p:to>
                                    </p:set>
                                    <p:animEffect transition="in" filter="wipe(left)">
                                      <p:cBhvr>
                                        <p:cTn id="27" dur="500"/>
                                        <p:tgtEl>
                                          <p:spTgt spid="5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wipe(left)">
                                      <p:cBhvr>
                                        <p:cTn id="32" dur="500"/>
                                        <p:tgtEl>
                                          <p:spTgt spid="5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
                                            <p:txEl>
                                              <p:pRg st="7" end="7"/>
                                            </p:txEl>
                                          </p:spTgt>
                                        </p:tgtEl>
                                        <p:attrNameLst>
                                          <p:attrName>style.visibility</p:attrName>
                                        </p:attrNameLst>
                                      </p:cBhvr>
                                      <p:to>
                                        <p:strVal val="visible"/>
                                      </p:to>
                                    </p:set>
                                    <p:animEffect transition="in" filter="wipe(left)">
                                      <p:cBhvr>
                                        <p:cTn id="37" dur="500"/>
                                        <p:tgtEl>
                                          <p:spTgt spid="5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
                                            <p:txEl>
                                              <p:pRg st="8" end="8"/>
                                            </p:txEl>
                                          </p:spTgt>
                                        </p:tgtEl>
                                        <p:attrNameLst>
                                          <p:attrName>style.visibility</p:attrName>
                                        </p:attrNameLst>
                                      </p:cBhvr>
                                      <p:to>
                                        <p:strVal val="visible"/>
                                      </p:to>
                                    </p:set>
                                    <p:animEffect transition="in" filter="wipe(left)">
                                      <p:cBhvr>
                                        <p:cTn id="42" dur="500"/>
                                        <p:tgtEl>
                                          <p:spTgt spid="5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xEl>
                                              <p:pRg st="9" end="9"/>
                                            </p:txEl>
                                          </p:spTgt>
                                        </p:tgtEl>
                                        <p:attrNameLst>
                                          <p:attrName>style.visibility</p:attrName>
                                        </p:attrNameLst>
                                      </p:cBhvr>
                                      <p:to>
                                        <p:strVal val="visible"/>
                                      </p:to>
                                    </p:set>
                                    <p:animEffect transition="in" filter="wipe(left)">
                                      <p:cBhvr>
                                        <p:cTn id="47" dur="500"/>
                                        <p:tgtEl>
                                          <p:spTgt spid="5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
                                            <p:txEl>
                                              <p:pRg st="10" end="10"/>
                                            </p:txEl>
                                          </p:spTgt>
                                        </p:tgtEl>
                                        <p:attrNameLst>
                                          <p:attrName>style.visibility</p:attrName>
                                        </p:attrNameLst>
                                      </p:cBhvr>
                                      <p:to>
                                        <p:strVal val="visible"/>
                                      </p:to>
                                    </p:set>
                                    <p:animEffect transition="in" filter="wipe(left)">
                                      <p:cBhvr>
                                        <p:cTn id="52" dur="500"/>
                                        <p:tgtEl>
                                          <p:spTgt spid="5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6">
                                            <p:txEl>
                                              <p:pRg st="11" end="11"/>
                                            </p:txEl>
                                          </p:spTgt>
                                        </p:tgtEl>
                                        <p:attrNameLst>
                                          <p:attrName>style.visibility</p:attrName>
                                        </p:attrNameLst>
                                      </p:cBhvr>
                                      <p:to>
                                        <p:strVal val="visible"/>
                                      </p:to>
                                    </p:set>
                                    <p:animEffect transition="in" filter="wipe(left)">
                                      <p:cBhvr>
                                        <p:cTn id="57" dur="500"/>
                                        <p:tgtEl>
                                          <p:spTgt spid="5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32" y="-109558"/>
            <a:ext cx="7772400" cy="609600"/>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p>
            <a:r>
              <a:rPr lang="es-ES_tradnl" sz="3600" b="1" dirty="0" smtClean="0">
                <a:solidFill>
                  <a:srgbClr val="6699FF"/>
                </a:solidFill>
                <a:latin typeface="+mj-lt"/>
              </a:rPr>
              <a:t>Preparación </a:t>
            </a:r>
            <a:r>
              <a:rPr lang="es-ES_tradnl" sz="3600" b="1" dirty="0">
                <a:solidFill>
                  <a:srgbClr val="6699FF"/>
                </a:solidFill>
                <a:latin typeface="+mj-lt"/>
              </a:rPr>
              <a:t>de </a:t>
            </a:r>
            <a:r>
              <a:rPr lang="es-ES_tradnl" sz="3600" b="1" dirty="0" smtClean="0">
                <a:solidFill>
                  <a:srgbClr val="6699FF"/>
                </a:solidFill>
                <a:latin typeface="+mj-lt"/>
              </a:rPr>
              <a:t>Ofertas de Inyección</a:t>
            </a:r>
            <a:endParaRPr lang="es-ES_tradnl" sz="3600" b="1" dirty="0">
              <a:solidFill>
                <a:srgbClr val="6699FF"/>
              </a:solidFill>
              <a:latin typeface="+mj-lt"/>
            </a:endParaRPr>
          </a:p>
        </p:txBody>
      </p:sp>
      <p:sp>
        <p:nvSpPr>
          <p:cNvPr id="304131" name="Text Box 3"/>
          <p:cNvSpPr txBox="1">
            <a:spLocks noChangeArrowheads="1"/>
          </p:cNvSpPr>
          <p:nvPr/>
        </p:nvSpPr>
        <p:spPr bwMode="auto">
          <a:xfrm>
            <a:off x="6781800" y="4886324"/>
            <a:ext cx="1905000" cy="586957"/>
          </a:xfrm>
          <a:prstGeom prst="rect">
            <a:avLst/>
          </a:prstGeom>
          <a:gradFill rotWithShape="0">
            <a:gsLst>
              <a:gs pos="0">
                <a:srgbClr val="CC99FF">
                  <a:gamma/>
                  <a:shade val="46275"/>
                  <a:invGamma/>
                </a:srgbClr>
              </a:gs>
              <a:gs pos="50000">
                <a:srgbClr val="CC99FF"/>
              </a:gs>
              <a:gs pos="100000">
                <a:srgbClr val="CC99FF">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dirty="0">
                <a:solidFill>
                  <a:schemeClr val="bg1"/>
                </a:solidFill>
                <a:effectLst>
                  <a:outerShdw blurRad="38100" dist="38100" dir="2700000" algn="tl">
                    <a:srgbClr val="000000"/>
                  </a:outerShdw>
                </a:effectLst>
                <a:latin typeface="Arial" pitchFamily="34" charset="0"/>
                <a:cs typeface="Arial" pitchFamily="34" charset="0"/>
              </a:rPr>
              <a:t>Proyección de Demanda</a:t>
            </a:r>
            <a:endParaRPr lang="es-ES" sz="1600"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304132" name="Text Box 4"/>
          <p:cNvSpPr txBox="1">
            <a:spLocks noChangeArrowheads="1"/>
          </p:cNvSpPr>
          <p:nvPr/>
        </p:nvSpPr>
        <p:spPr bwMode="auto">
          <a:xfrm>
            <a:off x="228600" y="3362324"/>
            <a:ext cx="2057400" cy="586957"/>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dirty="0">
                <a:solidFill>
                  <a:schemeClr val="bg1"/>
                </a:solidFill>
                <a:latin typeface="Arial" pitchFamily="34" charset="0"/>
                <a:cs typeface="Arial" pitchFamily="34" charset="0"/>
              </a:rPr>
              <a:t>Disponibilidad de las </a:t>
            </a:r>
            <a:r>
              <a:rPr lang="es-SV" sz="1600" dirty="0" smtClean="0">
                <a:solidFill>
                  <a:schemeClr val="bg1"/>
                </a:solidFill>
                <a:latin typeface="Arial" pitchFamily="34" charset="0"/>
                <a:cs typeface="Arial" pitchFamily="34" charset="0"/>
              </a:rPr>
              <a:t>unidades </a:t>
            </a:r>
            <a:r>
              <a:rPr lang="es-SV" sz="1600" dirty="0" err="1">
                <a:solidFill>
                  <a:schemeClr val="bg1"/>
                </a:solidFill>
                <a:latin typeface="Arial" pitchFamily="34" charset="0"/>
                <a:cs typeface="Arial" pitchFamily="34" charset="0"/>
              </a:rPr>
              <a:t>Hidro</a:t>
            </a:r>
            <a:endParaRPr lang="es-ES" sz="1600" dirty="0">
              <a:solidFill>
                <a:schemeClr val="bg1"/>
              </a:solidFill>
              <a:latin typeface="Arial" pitchFamily="34" charset="0"/>
              <a:cs typeface="Arial" pitchFamily="34" charset="0"/>
            </a:endParaRPr>
          </a:p>
        </p:txBody>
      </p:sp>
      <p:sp>
        <p:nvSpPr>
          <p:cNvPr id="304133" name="Text Box 5"/>
          <p:cNvSpPr txBox="1">
            <a:spLocks noChangeArrowheads="1"/>
          </p:cNvSpPr>
          <p:nvPr/>
        </p:nvSpPr>
        <p:spPr bwMode="auto">
          <a:xfrm>
            <a:off x="6553200" y="3133724"/>
            <a:ext cx="2286000" cy="833178"/>
          </a:xfrm>
          <a:prstGeom prst="rect">
            <a:avLst/>
          </a:prstGeom>
          <a:gradFill rotWithShape="0">
            <a:gsLst>
              <a:gs pos="0">
                <a:srgbClr val="006600">
                  <a:gamma/>
                  <a:shade val="46275"/>
                  <a:invGamma/>
                </a:srgbClr>
              </a:gs>
              <a:gs pos="50000">
                <a:srgbClr val="006600"/>
              </a:gs>
              <a:gs pos="100000">
                <a:srgbClr val="006600">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a:solidFill>
                  <a:schemeClr val="bg1"/>
                </a:solidFill>
                <a:effectLst>
                  <a:outerShdw blurRad="38100" dist="38100" dir="2700000" algn="tl">
                    <a:srgbClr val="000000"/>
                  </a:outerShdw>
                </a:effectLst>
                <a:latin typeface="Arial" pitchFamily="34" charset="0"/>
                <a:cs typeface="Arial" pitchFamily="34" charset="0"/>
              </a:rPr>
              <a:t>Importaciones y Exportaciones del día en curso</a:t>
            </a:r>
            <a:endParaRPr lang="es-ES" sz="1600">
              <a:solidFill>
                <a:schemeClr val="bg1"/>
              </a:solidFill>
              <a:effectLst>
                <a:outerShdw blurRad="38100" dist="38100" dir="2700000" algn="tl">
                  <a:srgbClr val="000000"/>
                </a:outerShdw>
              </a:effectLst>
              <a:latin typeface="Arial" pitchFamily="34" charset="0"/>
              <a:cs typeface="Arial" pitchFamily="34" charset="0"/>
            </a:endParaRPr>
          </a:p>
        </p:txBody>
      </p:sp>
      <p:sp>
        <p:nvSpPr>
          <p:cNvPr id="304134" name="Text Box 6"/>
          <p:cNvSpPr txBox="1">
            <a:spLocks noChangeArrowheads="1"/>
          </p:cNvSpPr>
          <p:nvPr/>
        </p:nvSpPr>
        <p:spPr bwMode="auto">
          <a:xfrm>
            <a:off x="228600" y="4429124"/>
            <a:ext cx="2286000" cy="586957"/>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dirty="0">
                <a:solidFill>
                  <a:schemeClr val="bg1"/>
                </a:solidFill>
                <a:latin typeface="Arial" pitchFamily="34" charset="0"/>
                <a:cs typeface="Arial" pitchFamily="34" charset="0"/>
              </a:rPr>
              <a:t>Contratos a ser </a:t>
            </a:r>
            <a:r>
              <a:rPr lang="es-SV" sz="1600" dirty="0" smtClean="0">
                <a:solidFill>
                  <a:schemeClr val="bg1"/>
                </a:solidFill>
                <a:latin typeface="Arial" pitchFamily="34" charset="0"/>
                <a:cs typeface="Arial" pitchFamily="34" charset="0"/>
              </a:rPr>
              <a:t>suministrados </a:t>
            </a:r>
            <a:r>
              <a:rPr lang="es-SV" sz="1600" dirty="0">
                <a:solidFill>
                  <a:schemeClr val="bg1"/>
                </a:solidFill>
                <a:latin typeface="Arial" pitchFamily="34" charset="0"/>
                <a:cs typeface="Arial" pitchFamily="34" charset="0"/>
              </a:rPr>
              <a:t>por CEL</a:t>
            </a:r>
            <a:endParaRPr lang="es-ES" sz="1600" dirty="0">
              <a:solidFill>
                <a:schemeClr val="bg1"/>
              </a:solidFill>
              <a:latin typeface="Arial" pitchFamily="34" charset="0"/>
              <a:cs typeface="Arial" pitchFamily="34" charset="0"/>
            </a:endParaRPr>
          </a:p>
        </p:txBody>
      </p:sp>
      <p:sp>
        <p:nvSpPr>
          <p:cNvPr id="304135" name="Text Box 7"/>
          <p:cNvSpPr txBox="1">
            <a:spLocks noChangeArrowheads="1"/>
          </p:cNvSpPr>
          <p:nvPr/>
        </p:nvSpPr>
        <p:spPr bwMode="auto">
          <a:xfrm>
            <a:off x="228600" y="1838324"/>
            <a:ext cx="2362200" cy="833178"/>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dirty="0">
                <a:solidFill>
                  <a:schemeClr val="bg1"/>
                </a:solidFill>
                <a:latin typeface="Arial" pitchFamily="34" charset="0"/>
                <a:cs typeface="Arial" pitchFamily="34" charset="0"/>
              </a:rPr>
              <a:t>Influjos promedios del día </a:t>
            </a:r>
            <a:r>
              <a:rPr lang="es-SV" sz="1600" dirty="0" smtClean="0">
                <a:solidFill>
                  <a:schemeClr val="bg1"/>
                </a:solidFill>
                <a:latin typeface="Arial" pitchFamily="34" charset="0"/>
                <a:cs typeface="Arial" pitchFamily="34" charset="0"/>
              </a:rPr>
              <a:t>anterior </a:t>
            </a:r>
            <a:r>
              <a:rPr lang="es-SV" sz="1600" dirty="0">
                <a:solidFill>
                  <a:schemeClr val="bg1"/>
                </a:solidFill>
                <a:latin typeface="Arial" pitchFamily="34" charset="0"/>
                <a:cs typeface="Arial" pitchFamily="34" charset="0"/>
              </a:rPr>
              <a:t>e influjos a las 6:00 horas</a:t>
            </a:r>
            <a:endParaRPr lang="es-ES" sz="1600" dirty="0">
              <a:solidFill>
                <a:schemeClr val="bg1"/>
              </a:solidFill>
              <a:latin typeface="Arial" pitchFamily="34" charset="0"/>
              <a:cs typeface="Arial" pitchFamily="34" charset="0"/>
            </a:endParaRPr>
          </a:p>
        </p:txBody>
      </p:sp>
      <p:sp>
        <p:nvSpPr>
          <p:cNvPr id="304136" name="Text Box 8"/>
          <p:cNvSpPr txBox="1">
            <a:spLocks noChangeArrowheads="1"/>
          </p:cNvSpPr>
          <p:nvPr/>
        </p:nvSpPr>
        <p:spPr bwMode="auto">
          <a:xfrm>
            <a:off x="1600200" y="739774"/>
            <a:ext cx="2286000" cy="586957"/>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a:solidFill>
                  <a:schemeClr val="bg1"/>
                </a:solidFill>
                <a:latin typeface="Arial" pitchFamily="34" charset="0"/>
                <a:cs typeface="Arial" pitchFamily="34" charset="0"/>
              </a:rPr>
              <a:t>Niveles a las 0:00 del día en curso</a:t>
            </a:r>
            <a:endParaRPr lang="es-ES" sz="1600">
              <a:solidFill>
                <a:schemeClr val="bg1"/>
              </a:solidFill>
              <a:latin typeface="Arial" pitchFamily="34" charset="0"/>
              <a:cs typeface="Arial" pitchFamily="34" charset="0"/>
            </a:endParaRPr>
          </a:p>
        </p:txBody>
      </p:sp>
      <p:sp>
        <p:nvSpPr>
          <p:cNvPr id="304137" name="Text Box 9"/>
          <p:cNvSpPr txBox="1">
            <a:spLocks noChangeArrowheads="1"/>
          </p:cNvSpPr>
          <p:nvPr/>
        </p:nvSpPr>
        <p:spPr bwMode="auto">
          <a:xfrm>
            <a:off x="228600" y="5572124"/>
            <a:ext cx="2286000" cy="586957"/>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dirty="0">
                <a:solidFill>
                  <a:schemeClr val="bg1"/>
                </a:solidFill>
                <a:latin typeface="Arial" pitchFamily="34" charset="0"/>
                <a:cs typeface="Arial" pitchFamily="34" charset="0"/>
              </a:rPr>
              <a:t>Unidades disponibles para </a:t>
            </a:r>
            <a:r>
              <a:rPr lang="es-SV" sz="1600" dirty="0" smtClean="0">
                <a:solidFill>
                  <a:schemeClr val="bg1"/>
                </a:solidFill>
                <a:latin typeface="Arial" pitchFamily="34" charset="0"/>
                <a:cs typeface="Arial" pitchFamily="34" charset="0"/>
              </a:rPr>
              <a:t> </a:t>
            </a:r>
            <a:r>
              <a:rPr lang="es-SV" sz="1600" dirty="0" err="1" smtClean="0">
                <a:solidFill>
                  <a:schemeClr val="bg1"/>
                </a:solidFill>
                <a:latin typeface="Arial" pitchFamily="34" charset="0"/>
                <a:cs typeface="Arial" pitchFamily="34" charset="0"/>
              </a:rPr>
              <a:t>AGC</a:t>
            </a:r>
            <a:r>
              <a:rPr lang="es-SV" sz="1600" dirty="0" smtClean="0">
                <a:solidFill>
                  <a:schemeClr val="bg1"/>
                </a:solidFill>
                <a:latin typeface="Arial" pitchFamily="34" charset="0"/>
                <a:cs typeface="Arial" pitchFamily="34" charset="0"/>
              </a:rPr>
              <a:t> </a:t>
            </a:r>
            <a:endParaRPr lang="es-ES" sz="1600" dirty="0">
              <a:solidFill>
                <a:schemeClr val="bg1"/>
              </a:solidFill>
              <a:latin typeface="Arial" pitchFamily="34" charset="0"/>
              <a:cs typeface="Arial" pitchFamily="34" charset="0"/>
            </a:endParaRPr>
          </a:p>
        </p:txBody>
      </p:sp>
      <p:sp>
        <p:nvSpPr>
          <p:cNvPr id="304138" name="Text Box 10"/>
          <p:cNvSpPr txBox="1">
            <a:spLocks noChangeArrowheads="1"/>
          </p:cNvSpPr>
          <p:nvPr/>
        </p:nvSpPr>
        <p:spPr bwMode="auto">
          <a:xfrm>
            <a:off x="6172200" y="1685924"/>
            <a:ext cx="2743200" cy="586957"/>
          </a:xfrm>
          <a:prstGeom prst="rect">
            <a:avLst/>
          </a:prstGeom>
          <a:gradFill rotWithShape="0">
            <a:gsLst>
              <a:gs pos="0">
                <a:srgbClr val="CC9900">
                  <a:gamma/>
                  <a:shade val="46275"/>
                  <a:invGamma/>
                </a:srgbClr>
              </a:gs>
              <a:gs pos="50000">
                <a:srgbClr val="CC9900"/>
              </a:gs>
              <a:gs pos="100000">
                <a:srgbClr val="CC9900">
                  <a:gamma/>
                  <a:shade val="46275"/>
                  <a:invGamma/>
                </a:srgbClr>
              </a:gs>
            </a:gsLst>
            <a:lin ang="5400000" scaled="1"/>
          </a:gradFill>
          <a:ln w="9525">
            <a:noFill/>
            <a:miter lim="800000"/>
            <a:headEnd/>
            <a:tailEnd/>
          </a:ln>
          <a:effectLst/>
        </p:spPr>
        <p:txBody>
          <a:bodyPr lIns="93600" tIns="46800" rIns="93600" bIns="46800">
            <a:spAutoFit/>
          </a:bodyPr>
          <a:lstStyle/>
          <a:p>
            <a:pPr>
              <a:spcBef>
                <a:spcPct val="50000"/>
              </a:spcBef>
            </a:pPr>
            <a:r>
              <a:rPr lang="es-SV" sz="1600">
                <a:solidFill>
                  <a:schemeClr val="bg1"/>
                </a:solidFill>
                <a:effectLst>
                  <a:outerShdw blurRad="38100" dist="38100" dir="2700000" algn="tl">
                    <a:srgbClr val="000000"/>
                  </a:outerShdw>
                </a:effectLst>
                <a:latin typeface="Arial" pitchFamily="34" charset="0"/>
                <a:cs typeface="Arial" pitchFamily="34" charset="0"/>
              </a:rPr>
              <a:t>Oferta de los participantes del día en curso</a:t>
            </a:r>
            <a:endParaRPr lang="es-ES" sz="1600">
              <a:solidFill>
                <a:schemeClr val="bg1"/>
              </a:solidFill>
              <a:effectLst>
                <a:outerShdw blurRad="38100" dist="38100" dir="2700000" algn="tl">
                  <a:srgbClr val="000000"/>
                </a:outerShdw>
              </a:effectLst>
              <a:latin typeface="Arial" pitchFamily="34" charset="0"/>
              <a:cs typeface="Arial" pitchFamily="34" charset="0"/>
            </a:endParaRPr>
          </a:p>
        </p:txBody>
      </p:sp>
      <p:grpSp>
        <p:nvGrpSpPr>
          <p:cNvPr id="2" name="Group 11"/>
          <p:cNvGrpSpPr>
            <a:grpSpLocks/>
          </p:cNvGrpSpPr>
          <p:nvPr/>
        </p:nvGrpSpPr>
        <p:grpSpPr bwMode="auto">
          <a:xfrm>
            <a:off x="2286000" y="1133492"/>
            <a:ext cx="4800600" cy="4724400"/>
            <a:chOff x="1440" y="816"/>
            <a:chExt cx="3024" cy="2976"/>
          </a:xfrm>
        </p:grpSpPr>
        <p:sp>
          <p:nvSpPr>
            <p:cNvPr id="304140" name="Text Box 12"/>
            <p:cNvSpPr txBox="1">
              <a:spLocks noChangeArrowheads="1"/>
            </p:cNvSpPr>
            <p:nvPr/>
          </p:nvSpPr>
          <p:spPr bwMode="auto">
            <a:xfrm>
              <a:off x="2295" y="1682"/>
              <a:ext cx="1200" cy="467"/>
            </a:xfrm>
            <a:prstGeom prst="rect">
              <a:avLst/>
            </a:prstGeom>
            <a:gradFill rotWithShape="0">
              <a:gsLst>
                <a:gs pos="0">
                  <a:srgbClr val="996633">
                    <a:gamma/>
                    <a:shade val="46275"/>
                    <a:invGamma/>
                  </a:srgbClr>
                </a:gs>
                <a:gs pos="50000">
                  <a:srgbClr val="996633"/>
                </a:gs>
                <a:gs pos="100000">
                  <a:srgbClr val="996633">
                    <a:gamma/>
                    <a:shade val="46275"/>
                    <a:invGamma/>
                  </a:srgbClr>
                </a:gs>
              </a:gsLst>
              <a:lin ang="5400000" scaled="1"/>
            </a:gradFill>
            <a:ln w="9525">
              <a:noFill/>
              <a:miter lim="800000"/>
              <a:headEnd/>
              <a:tailEnd/>
            </a:ln>
            <a:effectLst/>
          </p:spPr>
          <p:txBody>
            <a:bodyPr lIns="93600" tIns="46800" rIns="93600" bIns="46800">
              <a:spAutoFit/>
            </a:bodyPr>
            <a:lstStyle/>
            <a:p>
              <a:pPr algn="ctr">
                <a:spcBef>
                  <a:spcPct val="50000"/>
                </a:spcBef>
              </a:pPr>
              <a:r>
                <a:rPr lang="es-SV" sz="2100" dirty="0">
                  <a:solidFill>
                    <a:schemeClr val="bg1"/>
                  </a:solidFill>
                  <a:effectLst>
                    <a:outerShdw blurRad="38100" dist="38100" dir="2700000" algn="tl">
                      <a:srgbClr val="000000"/>
                    </a:outerShdw>
                  </a:effectLst>
                  <a:latin typeface="Arial" pitchFamily="34" charset="0"/>
                  <a:cs typeface="Arial" pitchFamily="34" charset="0"/>
                </a:rPr>
                <a:t>Análisis </a:t>
              </a:r>
              <a:r>
                <a:rPr lang="es-SV" sz="2100" dirty="0" smtClean="0">
                  <a:solidFill>
                    <a:schemeClr val="bg1"/>
                  </a:solidFill>
                  <a:effectLst>
                    <a:outerShdw blurRad="38100" dist="38100" dir="2700000" algn="tl">
                      <a:srgbClr val="000000"/>
                    </a:outerShdw>
                  </a:effectLst>
                  <a:latin typeface="Arial" pitchFamily="34" charset="0"/>
                  <a:cs typeface="Arial" pitchFamily="34" charset="0"/>
                </a:rPr>
                <a:t>y Optimización</a:t>
              </a:r>
              <a:endParaRPr lang="es-ES" sz="2100"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304141" name="Line 13"/>
            <p:cNvSpPr>
              <a:spLocks noChangeShapeType="1"/>
            </p:cNvSpPr>
            <p:nvPr/>
          </p:nvSpPr>
          <p:spPr bwMode="auto">
            <a:xfrm flipV="1">
              <a:off x="1584" y="2475"/>
              <a:ext cx="711" cy="1317"/>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2" name="Line 14"/>
            <p:cNvSpPr>
              <a:spLocks noChangeShapeType="1"/>
            </p:cNvSpPr>
            <p:nvPr/>
          </p:nvSpPr>
          <p:spPr bwMode="auto">
            <a:xfrm flipV="1">
              <a:off x="1584" y="2304"/>
              <a:ext cx="672" cy="768"/>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3" name="Line 15"/>
            <p:cNvSpPr>
              <a:spLocks noChangeShapeType="1"/>
            </p:cNvSpPr>
            <p:nvPr/>
          </p:nvSpPr>
          <p:spPr bwMode="auto">
            <a:xfrm flipV="1">
              <a:off x="1440" y="2208"/>
              <a:ext cx="816" cy="144"/>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4" name="Line 16"/>
            <p:cNvSpPr>
              <a:spLocks noChangeShapeType="1"/>
            </p:cNvSpPr>
            <p:nvPr/>
          </p:nvSpPr>
          <p:spPr bwMode="auto">
            <a:xfrm>
              <a:off x="1632" y="1488"/>
              <a:ext cx="624" cy="528"/>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5" name="Line 17"/>
            <p:cNvSpPr>
              <a:spLocks noChangeShapeType="1"/>
            </p:cNvSpPr>
            <p:nvPr/>
          </p:nvSpPr>
          <p:spPr bwMode="auto">
            <a:xfrm>
              <a:off x="1872" y="960"/>
              <a:ext cx="519" cy="629"/>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6" name="Line 18"/>
            <p:cNvSpPr>
              <a:spLocks noChangeShapeType="1"/>
            </p:cNvSpPr>
            <p:nvPr/>
          </p:nvSpPr>
          <p:spPr bwMode="auto">
            <a:xfrm flipH="1">
              <a:off x="3208" y="816"/>
              <a:ext cx="536" cy="820"/>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7" name="Line 19"/>
            <p:cNvSpPr>
              <a:spLocks noChangeShapeType="1"/>
            </p:cNvSpPr>
            <p:nvPr/>
          </p:nvSpPr>
          <p:spPr bwMode="auto">
            <a:xfrm flipH="1">
              <a:off x="3504" y="1536"/>
              <a:ext cx="960" cy="480"/>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8" name="Line 20"/>
            <p:cNvSpPr>
              <a:spLocks noChangeShapeType="1"/>
            </p:cNvSpPr>
            <p:nvPr/>
          </p:nvSpPr>
          <p:spPr bwMode="auto">
            <a:xfrm flipH="1" flipV="1">
              <a:off x="3456" y="2352"/>
              <a:ext cx="768" cy="960"/>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49" name="Line 21"/>
            <p:cNvSpPr>
              <a:spLocks noChangeShapeType="1"/>
            </p:cNvSpPr>
            <p:nvPr/>
          </p:nvSpPr>
          <p:spPr bwMode="auto">
            <a:xfrm flipH="1" flipV="1">
              <a:off x="3504" y="2112"/>
              <a:ext cx="624" cy="192"/>
            </a:xfrm>
            <a:prstGeom prst="line">
              <a:avLst/>
            </a:prstGeom>
            <a:noFill/>
            <a:ln w="9525">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grpSp>
      <p:sp>
        <p:nvSpPr>
          <p:cNvPr id="304150" name="Text Box 22"/>
          <p:cNvSpPr txBox="1">
            <a:spLocks noChangeArrowheads="1"/>
          </p:cNvSpPr>
          <p:nvPr/>
        </p:nvSpPr>
        <p:spPr bwMode="auto">
          <a:xfrm>
            <a:off x="5929313" y="733424"/>
            <a:ext cx="2286000" cy="586957"/>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9525">
            <a:noFill/>
            <a:miter lim="800000"/>
            <a:headEnd/>
            <a:tailEnd/>
          </a:ln>
          <a:effectLst/>
        </p:spPr>
        <p:txBody>
          <a:bodyPr lIns="93600" tIns="46800" rIns="93600" bIns="46800">
            <a:spAutoFit/>
          </a:bodyPr>
          <a:lstStyle/>
          <a:p>
            <a:pPr algn="ctr">
              <a:spcBef>
                <a:spcPct val="50000"/>
              </a:spcBef>
            </a:pPr>
            <a:r>
              <a:rPr lang="es-SV" sz="1600" dirty="0" smtClean="0">
                <a:solidFill>
                  <a:schemeClr val="bg1"/>
                </a:solidFill>
                <a:latin typeface="Arial" pitchFamily="34" charset="0"/>
                <a:cs typeface="Arial" pitchFamily="34" charset="0"/>
              </a:rPr>
              <a:t>Requerimiento Financiero CEL</a:t>
            </a:r>
            <a:endParaRPr lang="es-ES" sz="1600" dirty="0">
              <a:solidFill>
                <a:schemeClr val="bg1"/>
              </a:solidFill>
              <a:latin typeface="Arial" pitchFamily="34" charset="0"/>
              <a:cs typeface="Arial" pitchFamily="34" charset="0"/>
            </a:endParaRPr>
          </a:p>
        </p:txBody>
      </p:sp>
      <p:grpSp>
        <p:nvGrpSpPr>
          <p:cNvPr id="3" name="Group 23"/>
          <p:cNvGrpSpPr>
            <a:grpSpLocks/>
          </p:cNvGrpSpPr>
          <p:nvPr/>
        </p:nvGrpSpPr>
        <p:grpSpPr bwMode="auto">
          <a:xfrm>
            <a:off x="3543300" y="3356976"/>
            <a:ext cx="2057400" cy="2733198"/>
            <a:chOff x="2232" y="2005"/>
            <a:chExt cx="1296" cy="1904"/>
          </a:xfrm>
        </p:grpSpPr>
        <p:sp>
          <p:nvSpPr>
            <p:cNvPr id="304152" name="Text Box 24"/>
            <p:cNvSpPr txBox="1">
              <a:spLocks noChangeArrowheads="1"/>
            </p:cNvSpPr>
            <p:nvPr/>
          </p:nvSpPr>
          <p:spPr bwMode="auto">
            <a:xfrm>
              <a:off x="2232" y="2400"/>
              <a:ext cx="1296" cy="452"/>
            </a:xfrm>
            <a:prstGeom prst="rect">
              <a:avLst/>
            </a:prstGeom>
            <a:gradFill rotWithShape="0">
              <a:gsLst>
                <a:gs pos="0">
                  <a:srgbClr val="CC3300">
                    <a:gamma/>
                    <a:shade val="46275"/>
                    <a:invGamma/>
                  </a:srgbClr>
                </a:gs>
                <a:gs pos="50000">
                  <a:srgbClr val="CC3300"/>
                </a:gs>
                <a:gs pos="100000">
                  <a:srgbClr val="CC3300">
                    <a:gamma/>
                    <a:shade val="46275"/>
                    <a:invGamma/>
                  </a:srgbClr>
                </a:gs>
              </a:gsLst>
              <a:lin ang="5400000" scaled="1"/>
            </a:gradFill>
            <a:ln w="9525">
              <a:noFill/>
              <a:miter lim="800000"/>
              <a:headEnd/>
              <a:tailEnd/>
            </a:ln>
            <a:effectLst/>
          </p:spPr>
          <p:txBody>
            <a:bodyPr lIns="93600" tIns="46800" rIns="93600" bIns="46800">
              <a:spAutoFit/>
            </a:bodyPr>
            <a:lstStyle/>
            <a:p>
              <a:pPr algn="ctr">
                <a:spcBef>
                  <a:spcPct val="50000"/>
                </a:spcBef>
              </a:pPr>
              <a:r>
                <a:rPr lang="es-SV" sz="1800" dirty="0" smtClean="0">
                  <a:solidFill>
                    <a:schemeClr val="bg1"/>
                  </a:solidFill>
                  <a:latin typeface="Arial" pitchFamily="34" charset="0"/>
                  <a:cs typeface="Arial" pitchFamily="34" charset="0"/>
                </a:rPr>
                <a:t>Estrategia de ofertas</a:t>
              </a:r>
              <a:endParaRPr lang="es-ES" sz="1800" dirty="0">
                <a:solidFill>
                  <a:schemeClr val="bg1"/>
                </a:solidFill>
                <a:latin typeface="Arial" pitchFamily="34" charset="0"/>
                <a:cs typeface="Arial" pitchFamily="34" charset="0"/>
              </a:endParaRPr>
            </a:p>
          </p:txBody>
        </p:sp>
        <p:sp>
          <p:nvSpPr>
            <p:cNvPr id="304153" name="Text Box 25"/>
            <p:cNvSpPr txBox="1">
              <a:spLocks noChangeArrowheads="1"/>
            </p:cNvSpPr>
            <p:nvPr/>
          </p:nvSpPr>
          <p:spPr bwMode="auto">
            <a:xfrm>
              <a:off x="2280" y="3200"/>
              <a:ext cx="1200" cy="709"/>
            </a:xfrm>
            <a:prstGeom prst="rect">
              <a:avLst/>
            </a:prstGeom>
            <a:gradFill rotWithShape="0">
              <a:gsLst>
                <a:gs pos="0">
                  <a:srgbClr val="00CC66">
                    <a:gamma/>
                    <a:shade val="46275"/>
                    <a:invGamma/>
                  </a:srgbClr>
                </a:gs>
                <a:gs pos="50000">
                  <a:srgbClr val="00CC66"/>
                </a:gs>
                <a:gs pos="100000">
                  <a:srgbClr val="00CC66">
                    <a:gamma/>
                    <a:shade val="46275"/>
                    <a:invGamma/>
                  </a:srgbClr>
                </a:gs>
              </a:gsLst>
              <a:lin ang="5400000" scaled="1"/>
            </a:gradFill>
            <a:ln w="9525">
              <a:noFill/>
              <a:miter lim="800000"/>
              <a:headEnd/>
              <a:tailEnd/>
            </a:ln>
            <a:effectLst/>
          </p:spPr>
          <p:txBody>
            <a:bodyPr lIns="93600" tIns="46800" rIns="93600" bIns="46800">
              <a:spAutoFit/>
            </a:bodyPr>
            <a:lstStyle/>
            <a:p>
              <a:pPr algn="ctr">
                <a:spcBef>
                  <a:spcPct val="50000"/>
                </a:spcBef>
              </a:pPr>
              <a:r>
                <a:rPr lang="es-SV" sz="3000" b="1" dirty="0">
                  <a:solidFill>
                    <a:schemeClr val="bg1"/>
                  </a:solidFill>
                  <a:effectLst>
                    <a:outerShdw blurRad="38100" dist="38100" dir="2700000" algn="tl">
                      <a:srgbClr val="000000"/>
                    </a:outerShdw>
                  </a:effectLst>
                  <a:latin typeface="Arial" pitchFamily="34" charset="0"/>
                  <a:cs typeface="Arial" pitchFamily="34" charset="0"/>
                </a:rPr>
                <a:t>Oferta CEL</a:t>
              </a:r>
              <a:endParaRPr lang="es-ES" sz="3000" b="1"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304154" name="Line 26"/>
            <p:cNvSpPr>
              <a:spLocks noChangeShapeType="1"/>
            </p:cNvSpPr>
            <p:nvPr/>
          </p:nvSpPr>
          <p:spPr bwMode="auto">
            <a:xfrm>
              <a:off x="2880" y="2851"/>
              <a:ext cx="0" cy="336"/>
            </a:xfrm>
            <a:prstGeom prst="line">
              <a:avLst/>
            </a:prstGeom>
            <a:noFill/>
            <a:ln w="76200" cmpd="tri">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sp>
          <p:nvSpPr>
            <p:cNvPr id="304155" name="Line 27"/>
            <p:cNvSpPr>
              <a:spLocks noChangeShapeType="1"/>
            </p:cNvSpPr>
            <p:nvPr/>
          </p:nvSpPr>
          <p:spPr bwMode="auto">
            <a:xfrm>
              <a:off x="2880" y="2005"/>
              <a:ext cx="0" cy="389"/>
            </a:xfrm>
            <a:prstGeom prst="line">
              <a:avLst/>
            </a:prstGeom>
            <a:noFill/>
            <a:ln w="76200" cmpd="tri">
              <a:solidFill>
                <a:schemeClr val="tx2">
                  <a:lumMod val="75000"/>
                </a:schemeClr>
              </a:solidFill>
              <a:round/>
              <a:headEnd/>
              <a:tailEnd type="triangle" w="med" len="med"/>
            </a:ln>
            <a:effectLst/>
          </p:spPr>
          <p:txBody>
            <a:bodyPr wrap="none" lIns="93600" tIns="46800" rIns="93600" bIns="46800"/>
            <a:lstStyle/>
            <a:p>
              <a:endParaRPr lang="es-ES">
                <a:latin typeface="Arial" pitchFamily="34" charset="0"/>
                <a:cs typeface="Arial" pitchFamily="34" charset="0"/>
              </a:endParaRPr>
            </a:p>
          </p:txBody>
        </p:sp>
      </p:grpSp>
    </p:spTree>
    <p:extLst>
      <p:ext uri="{BB962C8B-B14F-4D97-AF65-F5344CB8AC3E}">
        <p14:creationId xmlns:p14="http://schemas.microsoft.com/office/powerpoint/2010/main" val="1873499628"/>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4136"/>
                                        </p:tgtEl>
                                        <p:attrNameLst>
                                          <p:attrName>style.visibility</p:attrName>
                                        </p:attrNameLst>
                                      </p:cBhvr>
                                      <p:to>
                                        <p:strVal val="visible"/>
                                      </p:to>
                                    </p:set>
                                    <p:anim calcmode="lin" valueType="num">
                                      <p:cBhvr>
                                        <p:cTn id="7" dur="500" fill="hold"/>
                                        <p:tgtEl>
                                          <p:spTgt spid="304136"/>
                                        </p:tgtEl>
                                        <p:attrNameLst>
                                          <p:attrName>ppt_w</p:attrName>
                                        </p:attrNameLst>
                                      </p:cBhvr>
                                      <p:tavLst>
                                        <p:tav tm="0">
                                          <p:val>
                                            <p:fltVal val="0"/>
                                          </p:val>
                                        </p:tav>
                                        <p:tav tm="100000">
                                          <p:val>
                                            <p:strVal val="#ppt_w"/>
                                          </p:val>
                                        </p:tav>
                                      </p:tavLst>
                                    </p:anim>
                                    <p:anim calcmode="lin" valueType="num">
                                      <p:cBhvr>
                                        <p:cTn id="8" dur="500" fill="hold"/>
                                        <p:tgtEl>
                                          <p:spTgt spid="3041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04135"/>
                                        </p:tgtEl>
                                        <p:attrNameLst>
                                          <p:attrName>style.visibility</p:attrName>
                                        </p:attrNameLst>
                                      </p:cBhvr>
                                      <p:to>
                                        <p:strVal val="visible"/>
                                      </p:to>
                                    </p:set>
                                    <p:anim calcmode="lin" valueType="num">
                                      <p:cBhvr>
                                        <p:cTn id="12" dur="500" fill="hold"/>
                                        <p:tgtEl>
                                          <p:spTgt spid="304135"/>
                                        </p:tgtEl>
                                        <p:attrNameLst>
                                          <p:attrName>ppt_w</p:attrName>
                                        </p:attrNameLst>
                                      </p:cBhvr>
                                      <p:tavLst>
                                        <p:tav tm="0">
                                          <p:val>
                                            <p:fltVal val="0"/>
                                          </p:val>
                                        </p:tav>
                                        <p:tav tm="100000">
                                          <p:val>
                                            <p:strVal val="#ppt_w"/>
                                          </p:val>
                                        </p:tav>
                                      </p:tavLst>
                                    </p:anim>
                                    <p:anim calcmode="lin" valueType="num">
                                      <p:cBhvr>
                                        <p:cTn id="13" dur="500" fill="hold"/>
                                        <p:tgtEl>
                                          <p:spTgt spid="30413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04132"/>
                                        </p:tgtEl>
                                        <p:attrNameLst>
                                          <p:attrName>style.visibility</p:attrName>
                                        </p:attrNameLst>
                                      </p:cBhvr>
                                      <p:to>
                                        <p:strVal val="visible"/>
                                      </p:to>
                                    </p:set>
                                    <p:anim calcmode="lin" valueType="num">
                                      <p:cBhvr>
                                        <p:cTn id="17" dur="500" fill="hold"/>
                                        <p:tgtEl>
                                          <p:spTgt spid="304132"/>
                                        </p:tgtEl>
                                        <p:attrNameLst>
                                          <p:attrName>ppt_w</p:attrName>
                                        </p:attrNameLst>
                                      </p:cBhvr>
                                      <p:tavLst>
                                        <p:tav tm="0">
                                          <p:val>
                                            <p:fltVal val="0"/>
                                          </p:val>
                                        </p:tav>
                                        <p:tav tm="100000">
                                          <p:val>
                                            <p:strVal val="#ppt_w"/>
                                          </p:val>
                                        </p:tav>
                                      </p:tavLst>
                                    </p:anim>
                                    <p:anim calcmode="lin" valueType="num">
                                      <p:cBhvr>
                                        <p:cTn id="18" dur="500" fill="hold"/>
                                        <p:tgtEl>
                                          <p:spTgt spid="30413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04134"/>
                                        </p:tgtEl>
                                        <p:attrNameLst>
                                          <p:attrName>style.visibility</p:attrName>
                                        </p:attrNameLst>
                                      </p:cBhvr>
                                      <p:to>
                                        <p:strVal val="visible"/>
                                      </p:to>
                                    </p:set>
                                    <p:anim calcmode="lin" valueType="num">
                                      <p:cBhvr>
                                        <p:cTn id="22" dur="500" fill="hold"/>
                                        <p:tgtEl>
                                          <p:spTgt spid="304134"/>
                                        </p:tgtEl>
                                        <p:attrNameLst>
                                          <p:attrName>ppt_w</p:attrName>
                                        </p:attrNameLst>
                                      </p:cBhvr>
                                      <p:tavLst>
                                        <p:tav tm="0">
                                          <p:val>
                                            <p:fltVal val="0"/>
                                          </p:val>
                                        </p:tav>
                                        <p:tav tm="100000">
                                          <p:val>
                                            <p:strVal val="#ppt_w"/>
                                          </p:val>
                                        </p:tav>
                                      </p:tavLst>
                                    </p:anim>
                                    <p:anim calcmode="lin" valueType="num">
                                      <p:cBhvr>
                                        <p:cTn id="23" dur="500" fill="hold"/>
                                        <p:tgtEl>
                                          <p:spTgt spid="30413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04137"/>
                                        </p:tgtEl>
                                        <p:attrNameLst>
                                          <p:attrName>style.visibility</p:attrName>
                                        </p:attrNameLst>
                                      </p:cBhvr>
                                      <p:to>
                                        <p:strVal val="visible"/>
                                      </p:to>
                                    </p:set>
                                    <p:anim calcmode="lin" valueType="num">
                                      <p:cBhvr>
                                        <p:cTn id="27" dur="500" fill="hold"/>
                                        <p:tgtEl>
                                          <p:spTgt spid="304137"/>
                                        </p:tgtEl>
                                        <p:attrNameLst>
                                          <p:attrName>ppt_w</p:attrName>
                                        </p:attrNameLst>
                                      </p:cBhvr>
                                      <p:tavLst>
                                        <p:tav tm="0">
                                          <p:val>
                                            <p:fltVal val="0"/>
                                          </p:val>
                                        </p:tav>
                                        <p:tav tm="100000">
                                          <p:val>
                                            <p:strVal val="#ppt_w"/>
                                          </p:val>
                                        </p:tav>
                                      </p:tavLst>
                                    </p:anim>
                                    <p:anim calcmode="lin" valueType="num">
                                      <p:cBhvr>
                                        <p:cTn id="28" dur="500" fill="hold"/>
                                        <p:tgtEl>
                                          <p:spTgt spid="304137"/>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304150"/>
                                        </p:tgtEl>
                                        <p:attrNameLst>
                                          <p:attrName>style.visibility</p:attrName>
                                        </p:attrNameLst>
                                      </p:cBhvr>
                                      <p:to>
                                        <p:strVal val="visible"/>
                                      </p:to>
                                    </p:set>
                                    <p:anim calcmode="lin" valueType="num">
                                      <p:cBhvr>
                                        <p:cTn id="32" dur="500" fill="hold"/>
                                        <p:tgtEl>
                                          <p:spTgt spid="304150"/>
                                        </p:tgtEl>
                                        <p:attrNameLst>
                                          <p:attrName>ppt_w</p:attrName>
                                        </p:attrNameLst>
                                      </p:cBhvr>
                                      <p:tavLst>
                                        <p:tav tm="0">
                                          <p:val>
                                            <p:fltVal val="0"/>
                                          </p:val>
                                        </p:tav>
                                        <p:tav tm="100000">
                                          <p:val>
                                            <p:strVal val="#ppt_w"/>
                                          </p:val>
                                        </p:tav>
                                      </p:tavLst>
                                    </p:anim>
                                    <p:anim calcmode="lin" valueType="num">
                                      <p:cBhvr>
                                        <p:cTn id="33" dur="500" fill="hold"/>
                                        <p:tgtEl>
                                          <p:spTgt spid="30415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04138"/>
                                        </p:tgtEl>
                                        <p:attrNameLst>
                                          <p:attrName>style.visibility</p:attrName>
                                        </p:attrNameLst>
                                      </p:cBhvr>
                                      <p:to>
                                        <p:strVal val="visible"/>
                                      </p:to>
                                    </p:set>
                                    <p:anim calcmode="lin" valueType="num">
                                      <p:cBhvr>
                                        <p:cTn id="37" dur="500" fill="hold"/>
                                        <p:tgtEl>
                                          <p:spTgt spid="304138"/>
                                        </p:tgtEl>
                                        <p:attrNameLst>
                                          <p:attrName>ppt_w</p:attrName>
                                        </p:attrNameLst>
                                      </p:cBhvr>
                                      <p:tavLst>
                                        <p:tav tm="0">
                                          <p:val>
                                            <p:fltVal val="0"/>
                                          </p:val>
                                        </p:tav>
                                        <p:tav tm="100000">
                                          <p:val>
                                            <p:strVal val="#ppt_w"/>
                                          </p:val>
                                        </p:tav>
                                      </p:tavLst>
                                    </p:anim>
                                    <p:anim calcmode="lin" valueType="num">
                                      <p:cBhvr>
                                        <p:cTn id="38" dur="500" fill="hold"/>
                                        <p:tgtEl>
                                          <p:spTgt spid="30413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04133"/>
                                        </p:tgtEl>
                                        <p:attrNameLst>
                                          <p:attrName>style.visibility</p:attrName>
                                        </p:attrNameLst>
                                      </p:cBhvr>
                                      <p:to>
                                        <p:strVal val="visible"/>
                                      </p:to>
                                    </p:set>
                                    <p:anim calcmode="lin" valueType="num">
                                      <p:cBhvr>
                                        <p:cTn id="42" dur="500" fill="hold"/>
                                        <p:tgtEl>
                                          <p:spTgt spid="304133"/>
                                        </p:tgtEl>
                                        <p:attrNameLst>
                                          <p:attrName>ppt_w</p:attrName>
                                        </p:attrNameLst>
                                      </p:cBhvr>
                                      <p:tavLst>
                                        <p:tav tm="0">
                                          <p:val>
                                            <p:fltVal val="0"/>
                                          </p:val>
                                        </p:tav>
                                        <p:tav tm="100000">
                                          <p:val>
                                            <p:strVal val="#ppt_w"/>
                                          </p:val>
                                        </p:tav>
                                      </p:tavLst>
                                    </p:anim>
                                    <p:anim calcmode="lin" valueType="num">
                                      <p:cBhvr>
                                        <p:cTn id="43" dur="500" fill="hold"/>
                                        <p:tgtEl>
                                          <p:spTgt spid="304133"/>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04131"/>
                                        </p:tgtEl>
                                        <p:attrNameLst>
                                          <p:attrName>style.visibility</p:attrName>
                                        </p:attrNameLst>
                                      </p:cBhvr>
                                      <p:to>
                                        <p:strVal val="visible"/>
                                      </p:to>
                                    </p:set>
                                    <p:anim calcmode="lin" valueType="num">
                                      <p:cBhvr>
                                        <p:cTn id="47" dur="500" fill="hold"/>
                                        <p:tgtEl>
                                          <p:spTgt spid="304131"/>
                                        </p:tgtEl>
                                        <p:attrNameLst>
                                          <p:attrName>ppt_w</p:attrName>
                                        </p:attrNameLst>
                                      </p:cBhvr>
                                      <p:tavLst>
                                        <p:tav tm="0">
                                          <p:val>
                                            <p:fltVal val="0"/>
                                          </p:val>
                                        </p:tav>
                                        <p:tav tm="100000">
                                          <p:val>
                                            <p:strVal val="#ppt_w"/>
                                          </p:val>
                                        </p:tav>
                                      </p:tavLst>
                                    </p:anim>
                                    <p:anim calcmode="lin" valueType="num">
                                      <p:cBhvr>
                                        <p:cTn id="48" dur="500" fill="hold"/>
                                        <p:tgtEl>
                                          <p:spTgt spid="304131"/>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up)">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animBg="1" autoUpdateAnimBg="0"/>
      <p:bldP spid="304132" grpId="0" animBg="1" autoUpdateAnimBg="0"/>
      <p:bldP spid="304133" grpId="0" animBg="1" autoUpdateAnimBg="0"/>
      <p:bldP spid="304134" grpId="0" animBg="1" autoUpdateAnimBg="0"/>
      <p:bldP spid="304135" grpId="0" animBg="1" autoUpdateAnimBg="0"/>
      <p:bldP spid="304136" grpId="0" animBg="1" autoUpdateAnimBg="0"/>
      <p:bldP spid="304137" grpId="0" animBg="1" autoUpdateAnimBg="0"/>
      <p:bldP spid="304138" grpId="0" animBg="1" autoUpdateAnimBg="0"/>
      <p:bldP spid="30415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pSp>
        <p:nvGrpSpPr>
          <p:cNvPr id="45" name="44 Grupo"/>
          <p:cNvGrpSpPr/>
          <p:nvPr/>
        </p:nvGrpSpPr>
        <p:grpSpPr bwMode="invGray">
          <a:xfrm>
            <a:off x="304076" y="1785926"/>
            <a:ext cx="2267660" cy="4857784"/>
            <a:chOff x="304076" y="1785926"/>
            <a:chExt cx="2267660" cy="4857784"/>
          </a:xfrm>
        </p:grpSpPr>
        <p:grpSp>
          <p:nvGrpSpPr>
            <p:cNvPr id="44" name="43 Grupo"/>
            <p:cNvGrpSpPr/>
            <p:nvPr/>
          </p:nvGrpSpPr>
          <p:grpSpPr bwMode="invGray">
            <a:xfrm>
              <a:off x="304076" y="1785926"/>
              <a:ext cx="2267660" cy="4857784"/>
              <a:chOff x="304076" y="1785926"/>
              <a:chExt cx="2267660" cy="4857784"/>
            </a:xfrm>
          </p:grpSpPr>
          <p:grpSp>
            <p:nvGrpSpPr>
              <p:cNvPr id="41" name="40 Grupo"/>
              <p:cNvGrpSpPr/>
              <p:nvPr/>
            </p:nvGrpSpPr>
            <p:grpSpPr bwMode="invGray">
              <a:xfrm>
                <a:off x="357158" y="1785926"/>
                <a:ext cx="2214578" cy="634189"/>
                <a:chOff x="357158" y="1785926"/>
                <a:chExt cx="2214578" cy="634189"/>
              </a:xfrm>
            </p:grpSpPr>
            <p:sp>
              <p:nvSpPr>
                <p:cNvPr id="19" name="18 Rectángulo"/>
                <p:cNvSpPr/>
                <p:nvPr/>
              </p:nvSpPr>
              <p:spPr bwMode="invGray">
                <a:xfrm>
                  <a:off x="1071538" y="1785926"/>
                  <a:ext cx="1500198" cy="357190"/>
                </a:xfrm>
                <a:prstGeom prst="rect">
                  <a:avLst/>
                </a:prstGeom>
                <a:gradFill rotWithShape="1">
                  <a:gsLst>
                    <a:gs pos="0">
                      <a:srgbClr val="333300"/>
                    </a:gs>
                    <a:gs pos="50000">
                      <a:srgbClr val="808000"/>
                    </a:gs>
                    <a:gs pos="100000">
                      <a:srgbClr val="333300"/>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err="1" smtClean="0">
                      <a:solidFill>
                        <a:schemeClr val="bg1"/>
                      </a:solidFill>
                      <a:effectLst>
                        <a:outerShdw blurRad="38100" dist="38100" dir="2700000" algn="tl">
                          <a:srgbClr val="000000"/>
                        </a:outerShdw>
                      </a:effectLst>
                      <a:latin typeface="Arial" pitchFamily="34" charset="0"/>
                    </a:rPr>
                    <a:t>Nejapa</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20" name="19 CuadroTexto"/>
                <p:cNvSpPr txBox="1"/>
                <p:nvPr/>
              </p:nvSpPr>
              <p:spPr bwMode="invGray">
                <a:xfrm>
                  <a:off x="357158" y="2143116"/>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$ 224.1</a:t>
                  </a:r>
                  <a:endParaRPr lang="es-SV" sz="1200" b="1" dirty="0">
                    <a:solidFill>
                      <a:srgbClr val="002060"/>
                    </a:solidFill>
                    <a:latin typeface="Arial" pitchFamily="34" charset="0"/>
                    <a:cs typeface="Arial" pitchFamily="34" charset="0"/>
                  </a:endParaRPr>
                </a:p>
              </p:txBody>
            </p:sp>
          </p:grpSp>
          <p:grpSp>
            <p:nvGrpSpPr>
              <p:cNvPr id="42" name="41 Grupo"/>
              <p:cNvGrpSpPr/>
              <p:nvPr/>
            </p:nvGrpSpPr>
            <p:grpSpPr bwMode="invGray">
              <a:xfrm>
                <a:off x="357158" y="1785926"/>
                <a:ext cx="2214578" cy="714380"/>
                <a:chOff x="357158" y="1785926"/>
                <a:chExt cx="2214578" cy="714380"/>
              </a:xfrm>
            </p:grpSpPr>
            <p:sp>
              <p:nvSpPr>
                <p:cNvPr id="23" name="22 Rectángulo"/>
                <p:cNvSpPr/>
                <p:nvPr/>
              </p:nvSpPr>
              <p:spPr bwMode="invGray">
                <a:xfrm>
                  <a:off x="1071538" y="2214554"/>
                  <a:ext cx="1500198" cy="285752"/>
                </a:xfrm>
                <a:prstGeom prst="rect">
                  <a:avLst/>
                </a:prstGeom>
                <a:gradFill rotWithShape="1">
                  <a:gsLst>
                    <a:gs pos="0">
                      <a:srgbClr val="6600CC"/>
                    </a:gs>
                    <a:gs pos="50000">
                      <a:srgbClr val="9966FF"/>
                    </a:gs>
                    <a:gs pos="100000">
                      <a:srgbClr val="6600CC"/>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err="1" smtClean="0">
                      <a:solidFill>
                        <a:schemeClr val="bg1"/>
                      </a:solidFill>
                      <a:effectLst>
                        <a:outerShdw blurRad="38100" dist="38100" dir="2700000" algn="tl">
                          <a:srgbClr val="000000"/>
                        </a:outerShdw>
                      </a:effectLst>
                      <a:latin typeface="Arial" pitchFamily="34" charset="0"/>
                    </a:rPr>
                    <a:t>Duke</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24" name="23 CuadroTexto"/>
                <p:cNvSpPr txBox="1"/>
                <p:nvPr/>
              </p:nvSpPr>
              <p:spPr bwMode="invGray">
                <a:xfrm>
                  <a:off x="357158" y="1785926"/>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$ 231.5</a:t>
                  </a:r>
                  <a:endParaRPr lang="es-SV" sz="1200" b="1" dirty="0">
                    <a:solidFill>
                      <a:srgbClr val="002060"/>
                    </a:solidFill>
                    <a:latin typeface="Arial" pitchFamily="34" charset="0"/>
                    <a:cs typeface="Arial" pitchFamily="34" charset="0"/>
                  </a:endParaRPr>
                </a:p>
              </p:txBody>
            </p:sp>
          </p:grpSp>
          <p:sp>
            <p:nvSpPr>
              <p:cNvPr id="14" name="13 Rectángulo"/>
              <p:cNvSpPr/>
              <p:nvPr/>
            </p:nvSpPr>
            <p:spPr bwMode="invGray">
              <a:xfrm>
                <a:off x="1071538" y="3286124"/>
                <a:ext cx="1500198" cy="285752"/>
              </a:xfrm>
              <a:prstGeom prst="rect">
                <a:avLst/>
              </a:prstGeom>
              <a:gradFill rotWithShape="1">
                <a:gsLst>
                  <a:gs pos="0">
                    <a:srgbClr val="CC6600"/>
                  </a:gs>
                  <a:gs pos="50000">
                    <a:srgbClr val="CC9900"/>
                  </a:gs>
                  <a:gs pos="100000">
                    <a:srgbClr val="CC6600"/>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smtClean="0">
                    <a:solidFill>
                      <a:schemeClr val="bg1"/>
                    </a:solidFill>
                    <a:effectLst>
                      <a:outerShdw blurRad="38100" dist="38100" dir="2700000" algn="tl">
                        <a:srgbClr val="000000"/>
                      </a:outerShdw>
                    </a:effectLst>
                    <a:latin typeface="Arial" pitchFamily="34" charset="0"/>
                  </a:rPr>
                  <a:t>TALNIQUE</a:t>
                </a:r>
                <a:endParaRPr lang="es-SV" sz="1400" b="1" dirty="0">
                  <a:solidFill>
                    <a:schemeClr val="bg1"/>
                  </a:solidFill>
                  <a:effectLst>
                    <a:outerShdw blurRad="38100" dist="38100" dir="2700000" algn="tl">
                      <a:srgbClr val="000000"/>
                    </a:outerShdw>
                  </a:effectLst>
                  <a:latin typeface="Arial" pitchFamily="34" charset="0"/>
                </a:endParaRPr>
              </a:p>
            </p:txBody>
          </p:sp>
          <p:grpSp>
            <p:nvGrpSpPr>
              <p:cNvPr id="38" name="37 Grupo"/>
              <p:cNvGrpSpPr/>
              <p:nvPr/>
            </p:nvGrpSpPr>
            <p:grpSpPr bwMode="invGray">
              <a:xfrm>
                <a:off x="357158" y="4509323"/>
                <a:ext cx="2214578" cy="1062817"/>
                <a:chOff x="357158" y="4509323"/>
                <a:chExt cx="2214578" cy="1062817"/>
              </a:xfrm>
            </p:grpSpPr>
            <p:sp>
              <p:nvSpPr>
                <p:cNvPr id="11" name="10 Rectángulo"/>
                <p:cNvSpPr/>
                <p:nvPr/>
              </p:nvSpPr>
              <p:spPr bwMode="invGray">
                <a:xfrm>
                  <a:off x="1071538" y="4572008"/>
                  <a:ext cx="1500198" cy="1000132"/>
                </a:xfrm>
                <a:prstGeom prst="rect">
                  <a:avLst/>
                </a:prstGeom>
                <a:gradFill rotWithShape="1">
                  <a:gsLst>
                    <a:gs pos="0">
                      <a:srgbClr val="0000CC"/>
                    </a:gs>
                    <a:gs pos="50000">
                      <a:srgbClr val="6699FF"/>
                    </a:gs>
                    <a:gs pos="100000">
                      <a:srgbClr val="0000CC"/>
                    </a:gs>
                  </a:gsLst>
                  <a:lin ang="5400000" scaled="1"/>
                </a:gradFill>
                <a:ln w="9525">
                  <a:noFill/>
                  <a:miter lim="800000"/>
                  <a:headEnd/>
                  <a:tailEnd/>
                </a:ln>
              </p:spPr>
              <p:txBody>
                <a:bodyPr anchor="ctr" anchorCtr="0"/>
                <a:lstStyle/>
                <a:p>
                  <a:pPr marL="0" marR="0" indent="0" algn="ctr" defTabSz="914400" latinLnBrk="0">
                    <a:lnSpc>
                      <a:spcPct val="100000"/>
                    </a:lnSpc>
                    <a:buClrTx/>
                    <a:buSzTx/>
                    <a:buFontTx/>
                    <a:buNone/>
                    <a:tabLst/>
                  </a:pPr>
                  <a:r>
                    <a:rPr lang="es-SV" sz="1400" b="1" dirty="0" smtClean="0">
                      <a:solidFill>
                        <a:schemeClr val="bg1"/>
                      </a:solidFill>
                      <a:effectLst>
                        <a:outerShdw blurRad="38100" dist="38100" dir="2700000" algn="tl">
                          <a:srgbClr val="000000"/>
                        </a:outerShdw>
                      </a:effectLst>
                      <a:latin typeface="Arial" pitchFamily="34" charset="0"/>
                    </a:rPr>
                    <a:t>CEL</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13" name="12 CuadroTexto"/>
                <p:cNvSpPr txBox="1"/>
                <p:nvPr/>
              </p:nvSpPr>
              <p:spPr bwMode="invGray">
                <a:xfrm>
                  <a:off x="357158" y="4509323"/>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$ 105.3</a:t>
                  </a:r>
                  <a:endParaRPr lang="es-SV" sz="1200" b="1" dirty="0">
                    <a:solidFill>
                      <a:srgbClr val="002060"/>
                    </a:solidFill>
                    <a:latin typeface="Arial" pitchFamily="34" charset="0"/>
                    <a:cs typeface="Arial" pitchFamily="34" charset="0"/>
                  </a:endParaRPr>
                </a:p>
              </p:txBody>
            </p:sp>
          </p:grpSp>
          <p:grpSp>
            <p:nvGrpSpPr>
              <p:cNvPr id="40" name="39 Grupo"/>
              <p:cNvGrpSpPr/>
              <p:nvPr/>
            </p:nvGrpSpPr>
            <p:grpSpPr bwMode="invGray">
              <a:xfrm>
                <a:off x="304076" y="2643182"/>
                <a:ext cx="2267660" cy="357190"/>
                <a:chOff x="304076" y="2643182"/>
                <a:chExt cx="2267660" cy="357190"/>
              </a:xfrm>
            </p:grpSpPr>
            <p:sp>
              <p:nvSpPr>
                <p:cNvPr id="18" name="17 Rectángulo"/>
                <p:cNvSpPr/>
                <p:nvPr/>
              </p:nvSpPr>
              <p:spPr bwMode="invGray">
                <a:xfrm>
                  <a:off x="1071538" y="2714620"/>
                  <a:ext cx="1500198" cy="285752"/>
                </a:xfrm>
                <a:prstGeom prst="rect">
                  <a:avLst/>
                </a:prstGeom>
                <a:gradFill rotWithShape="1">
                  <a:gsLst>
                    <a:gs pos="0">
                      <a:srgbClr val="6600CC"/>
                    </a:gs>
                    <a:gs pos="50000">
                      <a:srgbClr val="9966FF"/>
                    </a:gs>
                    <a:gs pos="100000">
                      <a:srgbClr val="6600CC"/>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err="1" smtClean="0">
                      <a:solidFill>
                        <a:schemeClr val="bg1"/>
                      </a:solidFill>
                      <a:effectLst>
                        <a:outerShdw blurRad="38100" dist="38100" dir="2700000" algn="tl">
                          <a:srgbClr val="000000"/>
                        </a:outerShdw>
                      </a:effectLst>
                      <a:latin typeface="Arial" pitchFamily="34" charset="0"/>
                    </a:rPr>
                    <a:t>Duke</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16" name="15 CuadroTexto"/>
                <p:cNvSpPr txBox="1"/>
                <p:nvPr/>
              </p:nvSpPr>
              <p:spPr bwMode="invGray">
                <a:xfrm>
                  <a:off x="304076" y="2643182"/>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$ 169.1</a:t>
                  </a:r>
                  <a:endParaRPr lang="es-SV" sz="1200" b="1" dirty="0">
                    <a:solidFill>
                      <a:srgbClr val="002060"/>
                    </a:solidFill>
                    <a:latin typeface="Arial" pitchFamily="34" charset="0"/>
                    <a:cs typeface="Arial" pitchFamily="34" charset="0"/>
                  </a:endParaRPr>
                </a:p>
              </p:txBody>
            </p:sp>
          </p:grpSp>
          <p:grpSp>
            <p:nvGrpSpPr>
              <p:cNvPr id="39" name="38 Grupo"/>
              <p:cNvGrpSpPr/>
              <p:nvPr/>
            </p:nvGrpSpPr>
            <p:grpSpPr bwMode="invGray">
              <a:xfrm>
                <a:off x="357158" y="3643314"/>
                <a:ext cx="2214578" cy="357190"/>
                <a:chOff x="357158" y="3643314"/>
                <a:chExt cx="2214578" cy="357190"/>
              </a:xfrm>
            </p:grpSpPr>
            <p:sp>
              <p:nvSpPr>
                <p:cNvPr id="21" name="20 Rectángulo"/>
                <p:cNvSpPr/>
                <p:nvPr/>
              </p:nvSpPr>
              <p:spPr bwMode="invGray">
                <a:xfrm>
                  <a:off x="1071538" y="3714752"/>
                  <a:ext cx="1500198" cy="285752"/>
                </a:xfrm>
                <a:prstGeom prst="rect">
                  <a:avLst/>
                </a:prstGeom>
                <a:gradFill rotWithShape="1">
                  <a:gsLst>
                    <a:gs pos="0">
                      <a:srgbClr val="663300"/>
                    </a:gs>
                    <a:gs pos="50000">
                      <a:srgbClr val="996600"/>
                    </a:gs>
                    <a:gs pos="100000">
                      <a:srgbClr val="663300"/>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smtClean="0">
                      <a:solidFill>
                        <a:schemeClr val="bg1"/>
                      </a:solidFill>
                      <a:effectLst>
                        <a:outerShdw blurRad="38100" dist="38100" dir="2700000" algn="tl">
                          <a:srgbClr val="000000"/>
                        </a:outerShdw>
                      </a:effectLst>
                      <a:latin typeface="Arial" pitchFamily="34" charset="0"/>
                    </a:rPr>
                    <a:t>CESSA</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22" name="21 CuadroTexto"/>
                <p:cNvSpPr txBox="1"/>
                <p:nvPr/>
              </p:nvSpPr>
              <p:spPr bwMode="invGray">
                <a:xfrm>
                  <a:off x="357158" y="3643314"/>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$ 134.7</a:t>
                  </a:r>
                  <a:endParaRPr lang="es-SV" sz="1200" b="1" dirty="0">
                    <a:solidFill>
                      <a:srgbClr val="002060"/>
                    </a:solidFill>
                    <a:latin typeface="Arial" pitchFamily="34" charset="0"/>
                    <a:cs typeface="Arial" pitchFamily="34" charset="0"/>
                  </a:endParaRPr>
                </a:p>
              </p:txBody>
            </p:sp>
          </p:grpSp>
          <p:grpSp>
            <p:nvGrpSpPr>
              <p:cNvPr id="37" name="36 Grupo"/>
              <p:cNvGrpSpPr/>
              <p:nvPr/>
            </p:nvGrpSpPr>
            <p:grpSpPr bwMode="invGray">
              <a:xfrm>
                <a:off x="428596" y="5715016"/>
                <a:ext cx="2143140" cy="928694"/>
                <a:chOff x="428596" y="5715016"/>
                <a:chExt cx="2143140" cy="928694"/>
              </a:xfrm>
            </p:grpSpPr>
            <p:sp>
              <p:nvSpPr>
                <p:cNvPr id="10" name="9 Rectángulo"/>
                <p:cNvSpPr/>
                <p:nvPr/>
              </p:nvSpPr>
              <p:spPr bwMode="invGray">
                <a:xfrm>
                  <a:off x="1071538" y="5786454"/>
                  <a:ext cx="1500198" cy="857256"/>
                </a:xfrm>
                <a:prstGeom prst="rect">
                  <a:avLst/>
                </a:prstGeom>
                <a:gradFill rotWithShape="1">
                  <a:gsLst>
                    <a:gs pos="0">
                      <a:schemeClr val="accent1">
                        <a:lumMod val="50000"/>
                      </a:schemeClr>
                    </a:gs>
                    <a:gs pos="50000">
                      <a:srgbClr val="92D050"/>
                    </a:gs>
                    <a:gs pos="100000">
                      <a:schemeClr val="accent1">
                        <a:lumMod val="50000"/>
                      </a:schemeClr>
                    </a:gs>
                  </a:gsLst>
                  <a:lin ang="5400000" scaled="1"/>
                </a:gradFill>
                <a:ln w="9525">
                  <a:noFill/>
                  <a:miter lim="800000"/>
                  <a:headEnd/>
                  <a:tailEnd/>
                </a:ln>
              </p:spPr>
              <p:txBody>
                <a:bodyPr anchor="ctr" anchorCtr="0"/>
                <a:lstStyle/>
                <a:p>
                  <a:pPr marL="0" marR="0" indent="0" algn="ctr" defTabSz="914400" latinLnBrk="0">
                    <a:lnSpc>
                      <a:spcPct val="100000"/>
                    </a:lnSpc>
                    <a:buClrTx/>
                    <a:buSzTx/>
                    <a:buFontTx/>
                    <a:buNone/>
                    <a:tabLst/>
                  </a:pPr>
                  <a:r>
                    <a:rPr lang="es-SV" sz="1400" b="1" dirty="0" err="1" smtClean="0">
                      <a:solidFill>
                        <a:schemeClr val="bg1"/>
                      </a:solidFill>
                      <a:effectLst>
                        <a:outerShdw blurRad="38100" dist="38100" dir="2700000" algn="tl">
                          <a:srgbClr val="000000"/>
                        </a:outerShdw>
                      </a:effectLst>
                      <a:latin typeface="Arial" pitchFamily="34" charset="0"/>
                    </a:rPr>
                    <a:t>LaGEO</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12" name="11 CuadroTexto"/>
                <p:cNvSpPr txBox="1"/>
                <p:nvPr/>
              </p:nvSpPr>
              <p:spPr bwMode="invGray">
                <a:xfrm>
                  <a:off x="428596" y="5715016"/>
                  <a:ext cx="611065"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$ 87.5</a:t>
                  </a:r>
                  <a:endParaRPr lang="es-SV" sz="1200" b="1" dirty="0">
                    <a:solidFill>
                      <a:srgbClr val="002060"/>
                    </a:solidFill>
                    <a:latin typeface="Arial" pitchFamily="34" charset="0"/>
                    <a:cs typeface="Arial" pitchFamily="34" charset="0"/>
                  </a:endParaRPr>
                </a:p>
              </p:txBody>
            </p:sp>
          </p:grpSp>
        </p:grpSp>
        <p:sp>
          <p:nvSpPr>
            <p:cNvPr id="15" name="14 CuadroTexto"/>
            <p:cNvSpPr txBox="1"/>
            <p:nvPr/>
          </p:nvSpPr>
          <p:spPr bwMode="invGray">
            <a:xfrm>
              <a:off x="357158" y="3214686"/>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$ 147.3</a:t>
              </a:r>
              <a:endParaRPr lang="es-SV" sz="1200" b="1" dirty="0">
                <a:solidFill>
                  <a:srgbClr val="002060"/>
                </a:solidFill>
                <a:latin typeface="Arial" pitchFamily="34" charset="0"/>
                <a:cs typeface="Arial" pitchFamily="34" charset="0"/>
              </a:endParaRPr>
            </a:p>
          </p:txBody>
        </p:sp>
      </p:grpSp>
      <p:grpSp>
        <p:nvGrpSpPr>
          <p:cNvPr id="43" name="42 Grupo"/>
          <p:cNvGrpSpPr/>
          <p:nvPr/>
        </p:nvGrpSpPr>
        <p:grpSpPr bwMode="invGray">
          <a:xfrm>
            <a:off x="375514" y="1285860"/>
            <a:ext cx="2196222" cy="357190"/>
            <a:chOff x="375514" y="1285860"/>
            <a:chExt cx="2196222" cy="357190"/>
          </a:xfrm>
        </p:grpSpPr>
        <p:sp>
          <p:nvSpPr>
            <p:cNvPr id="8" name="7 Rectángulo"/>
            <p:cNvSpPr/>
            <p:nvPr/>
          </p:nvSpPr>
          <p:spPr bwMode="invGray">
            <a:xfrm>
              <a:off x="1071538" y="1285860"/>
              <a:ext cx="1500198" cy="357190"/>
            </a:xfrm>
            <a:prstGeom prst="rect">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a:solidFill>
                    <a:schemeClr val="bg1"/>
                  </a:solidFill>
                  <a:effectLst>
                    <a:outerShdw blurRad="38100" dist="38100" dir="2700000" algn="tl">
                      <a:srgbClr val="000000"/>
                    </a:outerShdw>
                  </a:effectLst>
                  <a:latin typeface="Arial" pitchFamily="34" charset="0"/>
                </a:rPr>
                <a:t>URF</a:t>
              </a:r>
            </a:p>
          </p:txBody>
        </p:sp>
        <p:sp>
          <p:nvSpPr>
            <p:cNvPr id="9" name="8 CuadroTexto"/>
            <p:cNvSpPr txBox="1"/>
            <p:nvPr/>
          </p:nvSpPr>
          <p:spPr bwMode="invGray">
            <a:xfrm>
              <a:off x="375514" y="1285860"/>
              <a:ext cx="696024"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$ 307.8</a:t>
              </a:r>
              <a:endParaRPr lang="es-SV" sz="1200" b="1" dirty="0">
                <a:solidFill>
                  <a:srgbClr val="002060"/>
                </a:solidFill>
                <a:latin typeface="Arial" pitchFamily="34" charset="0"/>
                <a:cs typeface="Arial" pitchFamily="34" charset="0"/>
              </a:endParaRPr>
            </a:p>
          </p:txBody>
        </p:sp>
      </p:grpSp>
      <p:sp>
        <p:nvSpPr>
          <p:cNvPr id="152" name="Rectangle 3"/>
          <p:cNvSpPr txBox="1">
            <a:spLocks noChangeArrowheads="1"/>
          </p:cNvSpPr>
          <p:nvPr/>
        </p:nvSpPr>
        <p:spPr bwMode="auto">
          <a:xfrm>
            <a:off x="71406" y="116632"/>
            <a:ext cx="8245010" cy="5334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defPPr>
              <a:defRPr lang="es-SV"/>
            </a:defPPr>
            <a:lvl1pPr>
              <a:spcBef>
                <a:spcPct val="0"/>
              </a:spcBef>
              <a:buNone/>
              <a:defRPr sz="3600" b="1">
                <a:solidFill>
                  <a:srgbClr val="6699FF"/>
                </a:solidFill>
                <a:latin typeface="+mj-lt"/>
              </a:defRPr>
            </a:lvl1pPr>
          </a:lstStyle>
          <a:p>
            <a:r>
              <a:rPr lang="es-ES_tradnl" dirty="0" smtClean="0"/>
              <a:t>Determinación del Precio del </a:t>
            </a:r>
            <a:r>
              <a:rPr lang="es-ES_tradnl" dirty="0" err="1" smtClean="0"/>
              <a:t>MRS</a:t>
            </a:r>
            <a:endParaRPr lang="es-ES_tradnl" dirty="0"/>
          </a:p>
        </p:txBody>
      </p:sp>
      <p:cxnSp>
        <p:nvCxnSpPr>
          <p:cNvPr id="5" name="4 Conector recto"/>
          <p:cNvCxnSpPr/>
          <p:nvPr/>
        </p:nvCxnSpPr>
        <p:spPr bwMode="invGray">
          <a:xfrm rot="5400000">
            <a:off x="-1607387" y="3964785"/>
            <a:ext cx="5357850" cy="158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 name="6 Conector recto"/>
          <p:cNvCxnSpPr/>
          <p:nvPr/>
        </p:nvCxnSpPr>
        <p:spPr bwMode="invGray">
          <a:xfrm>
            <a:off x="1071538" y="6643710"/>
            <a:ext cx="2928958" cy="158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nvGrpSpPr>
          <p:cNvPr id="33" name="32 Grupo"/>
          <p:cNvGrpSpPr/>
          <p:nvPr/>
        </p:nvGrpSpPr>
        <p:grpSpPr bwMode="invGray">
          <a:xfrm>
            <a:off x="71406" y="1500174"/>
            <a:ext cx="4786346" cy="358778"/>
            <a:chOff x="71406" y="1500174"/>
            <a:chExt cx="4786346" cy="358778"/>
          </a:xfrm>
        </p:grpSpPr>
        <p:cxnSp>
          <p:nvCxnSpPr>
            <p:cNvPr id="29" name="28 Conector recto"/>
            <p:cNvCxnSpPr/>
            <p:nvPr/>
          </p:nvCxnSpPr>
          <p:spPr bwMode="invGray">
            <a:xfrm>
              <a:off x="71406" y="1857364"/>
              <a:ext cx="4786346" cy="1588"/>
            </a:xfrm>
            <a:prstGeom prst="line">
              <a:avLst/>
            </a:prstGeom>
            <a:solidFill>
              <a:schemeClr val="accent1"/>
            </a:solidFill>
            <a:ln w="107950" cap="flat" cmpd="tri" algn="ctr">
              <a:solidFill>
                <a:srgbClr val="FF0000"/>
              </a:solidFill>
              <a:prstDash val="solid"/>
              <a:round/>
              <a:headEnd type="none" w="med" len="med"/>
              <a:tailEnd type="none" w="med" len="med"/>
            </a:ln>
            <a:effectLst/>
          </p:spPr>
        </p:cxnSp>
        <p:sp>
          <p:nvSpPr>
            <p:cNvPr id="30" name="29 CuadroTexto"/>
            <p:cNvSpPr txBox="1"/>
            <p:nvPr/>
          </p:nvSpPr>
          <p:spPr bwMode="invGray">
            <a:xfrm>
              <a:off x="3428992" y="1500174"/>
              <a:ext cx="681597" cy="307777"/>
            </a:xfrm>
            <a:prstGeom prst="rect">
              <a:avLst/>
            </a:prstGeom>
            <a:noFill/>
          </p:spPr>
          <p:txBody>
            <a:bodyPr wrap="none" rtlCol="0">
              <a:spAutoFit/>
            </a:bodyPr>
            <a:lstStyle/>
            <a:p>
              <a:r>
                <a:rPr lang="es-SV" sz="1400" b="1" dirty="0" smtClean="0">
                  <a:solidFill>
                    <a:srgbClr val="002060"/>
                  </a:solidFill>
                  <a:latin typeface="Arial" pitchFamily="34" charset="0"/>
                  <a:cs typeface="Arial" pitchFamily="34" charset="0"/>
                </a:rPr>
                <a:t>Punta</a:t>
              </a:r>
              <a:endParaRPr lang="es-SV" sz="1400" b="1" dirty="0">
                <a:solidFill>
                  <a:srgbClr val="002060"/>
                </a:solidFill>
                <a:latin typeface="Arial" pitchFamily="34" charset="0"/>
                <a:cs typeface="Arial" pitchFamily="34" charset="0"/>
              </a:endParaRPr>
            </a:p>
          </p:txBody>
        </p:sp>
      </p:grpSp>
      <p:grpSp>
        <p:nvGrpSpPr>
          <p:cNvPr id="34" name="33 Grupo"/>
          <p:cNvGrpSpPr/>
          <p:nvPr/>
        </p:nvGrpSpPr>
        <p:grpSpPr bwMode="invGray">
          <a:xfrm>
            <a:off x="71406" y="2214554"/>
            <a:ext cx="4786346" cy="430216"/>
            <a:chOff x="71406" y="2357430"/>
            <a:chExt cx="4786346" cy="430216"/>
          </a:xfrm>
        </p:grpSpPr>
        <p:cxnSp>
          <p:nvCxnSpPr>
            <p:cNvPr id="28" name="27 Conector recto"/>
            <p:cNvCxnSpPr/>
            <p:nvPr/>
          </p:nvCxnSpPr>
          <p:spPr bwMode="invGray">
            <a:xfrm>
              <a:off x="71406" y="2786058"/>
              <a:ext cx="4786346" cy="1588"/>
            </a:xfrm>
            <a:prstGeom prst="line">
              <a:avLst/>
            </a:prstGeom>
            <a:solidFill>
              <a:schemeClr val="accent1"/>
            </a:solidFill>
            <a:ln w="107950" cap="flat" cmpd="tri" algn="ctr">
              <a:solidFill>
                <a:srgbClr val="FF0000"/>
              </a:solidFill>
              <a:prstDash val="solid"/>
              <a:round/>
              <a:headEnd type="none" w="med" len="med"/>
              <a:tailEnd type="none" w="med" len="med"/>
            </a:ln>
            <a:effectLst/>
          </p:spPr>
        </p:cxnSp>
        <p:sp>
          <p:nvSpPr>
            <p:cNvPr id="31" name="30 CuadroTexto"/>
            <p:cNvSpPr txBox="1"/>
            <p:nvPr/>
          </p:nvSpPr>
          <p:spPr bwMode="invGray">
            <a:xfrm>
              <a:off x="3428992" y="2357430"/>
              <a:ext cx="681597" cy="307777"/>
            </a:xfrm>
            <a:prstGeom prst="rect">
              <a:avLst/>
            </a:prstGeom>
            <a:noFill/>
          </p:spPr>
          <p:txBody>
            <a:bodyPr wrap="none" rtlCol="0">
              <a:spAutoFit/>
            </a:bodyPr>
            <a:lstStyle/>
            <a:p>
              <a:r>
                <a:rPr lang="es-SV" sz="1400" b="1" dirty="0" smtClean="0">
                  <a:solidFill>
                    <a:srgbClr val="002060"/>
                  </a:solidFill>
                  <a:latin typeface="Arial" pitchFamily="34" charset="0"/>
                  <a:cs typeface="Arial" pitchFamily="34" charset="0"/>
                </a:rPr>
                <a:t>Resto</a:t>
              </a:r>
              <a:endParaRPr lang="es-SV" sz="1400" b="1" dirty="0">
                <a:solidFill>
                  <a:srgbClr val="002060"/>
                </a:solidFill>
                <a:latin typeface="Arial" pitchFamily="34" charset="0"/>
                <a:cs typeface="Arial" pitchFamily="34" charset="0"/>
              </a:endParaRPr>
            </a:p>
          </p:txBody>
        </p:sp>
      </p:grpSp>
      <p:grpSp>
        <p:nvGrpSpPr>
          <p:cNvPr id="35" name="34 Grupo"/>
          <p:cNvGrpSpPr/>
          <p:nvPr/>
        </p:nvGrpSpPr>
        <p:grpSpPr bwMode="invGray">
          <a:xfrm>
            <a:off x="71406" y="3335537"/>
            <a:ext cx="4786346" cy="379215"/>
            <a:chOff x="71406" y="3335537"/>
            <a:chExt cx="4786346" cy="379215"/>
          </a:xfrm>
        </p:grpSpPr>
        <p:cxnSp>
          <p:nvCxnSpPr>
            <p:cNvPr id="26" name="25 Conector recto"/>
            <p:cNvCxnSpPr/>
            <p:nvPr/>
          </p:nvCxnSpPr>
          <p:spPr bwMode="invGray">
            <a:xfrm>
              <a:off x="71406" y="3713164"/>
              <a:ext cx="4786346" cy="1588"/>
            </a:xfrm>
            <a:prstGeom prst="line">
              <a:avLst/>
            </a:prstGeom>
            <a:solidFill>
              <a:schemeClr val="accent1"/>
            </a:solidFill>
            <a:ln w="107950" cap="flat" cmpd="tri" algn="ctr">
              <a:solidFill>
                <a:srgbClr val="FF0000"/>
              </a:solidFill>
              <a:prstDash val="solid"/>
              <a:round/>
              <a:headEnd type="none" w="med" len="med"/>
              <a:tailEnd type="none" w="med" len="med"/>
            </a:ln>
            <a:effectLst/>
          </p:spPr>
        </p:cxnSp>
        <p:sp>
          <p:nvSpPr>
            <p:cNvPr id="32" name="31 CuadroTexto"/>
            <p:cNvSpPr txBox="1"/>
            <p:nvPr/>
          </p:nvSpPr>
          <p:spPr bwMode="invGray">
            <a:xfrm>
              <a:off x="3550196" y="3335537"/>
              <a:ext cx="593176" cy="307777"/>
            </a:xfrm>
            <a:prstGeom prst="rect">
              <a:avLst/>
            </a:prstGeom>
            <a:noFill/>
          </p:spPr>
          <p:txBody>
            <a:bodyPr wrap="none" rtlCol="0">
              <a:spAutoFit/>
            </a:bodyPr>
            <a:lstStyle/>
            <a:p>
              <a:r>
                <a:rPr lang="es-SV" sz="1400" b="1" dirty="0" smtClean="0">
                  <a:solidFill>
                    <a:srgbClr val="002060"/>
                  </a:solidFill>
                  <a:latin typeface="Arial" pitchFamily="34" charset="0"/>
                  <a:cs typeface="Arial" pitchFamily="34" charset="0"/>
                </a:rPr>
                <a:t>Valle</a:t>
              </a:r>
              <a:endParaRPr lang="es-SV" sz="1400" b="1" dirty="0">
                <a:solidFill>
                  <a:srgbClr val="002060"/>
                </a:solidFill>
                <a:latin typeface="Arial" pitchFamily="34" charset="0"/>
                <a:cs typeface="Arial" pitchFamily="34" charset="0"/>
              </a:endParaRPr>
            </a:p>
          </p:txBody>
        </p:sp>
      </p:grpSp>
      <p:sp>
        <p:nvSpPr>
          <p:cNvPr id="36" name="35 CuadroTexto"/>
          <p:cNvSpPr txBox="1"/>
          <p:nvPr/>
        </p:nvSpPr>
        <p:spPr>
          <a:xfrm>
            <a:off x="5114624" y="1280949"/>
            <a:ext cx="3744416" cy="4524315"/>
          </a:xfrm>
          <a:prstGeom prst="rect">
            <a:avLst/>
          </a:prstGeom>
          <a:noFill/>
        </p:spPr>
        <p:txBody>
          <a:bodyPr wrap="square" rtlCol="0">
            <a:spAutoFit/>
          </a:bodyPr>
          <a:lstStyle/>
          <a:p>
            <a:pPr algn="just"/>
            <a:r>
              <a:rPr lang="es-SV" sz="1900" dirty="0">
                <a:solidFill>
                  <a:schemeClr val="accent1">
                    <a:lumMod val="75000"/>
                  </a:schemeClr>
                </a:solidFill>
              </a:rPr>
              <a:t>Para cada hora, la UT ordenaba las ofertas de menor a mayor precio, el despacho de las unidades se determinaba cuando la demanda y la oferta se cruzaban.</a:t>
            </a:r>
          </a:p>
          <a:p>
            <a:pPr algn="just"/>
            <a:endParaRPr lang="es-SV" sz="1900" dirty="0">
              <a:solidFill>
                <a:schemeClr val="accent1">
                  <a:lumMod val="75000"/>
                </a:schemeClr>
              </a:solidFill>
            </a:endParaRPr>
          </a:p>
          <a:p>
            <a:pPr algn="just"/>
            <a:r>
              <a:rPr lang="es-SV" sz="1900" dirty="0">
                <a:solidFill>
                  <a:schemeClr val="accent1">
                    <a:lumMod val="75000"/>
                  </a:schemeClr>
                </a:solidFill>
              </a:rPr>
              <a:t>Inicialmente el precio del </a:t>
            </a:r>
            <a:r>
              <a:rPr lang="es-SV" sz="1900" dirty="0" err="1">
                <a:solidFill>
                  <a:schemeClr val="accent1">
                    <a:lumMod val="75000"/>
                  </a:schemeClr>
                </a:solidFill>
              </a:rPr>
              <a:t>MRS</a:t>
            </a:r>
            <a:r>
              <a:rPr lang="es-SV" sz="1900" dirty="0">
                <a:solidFill>
                  <a:schemeClr val="accent1">
                    <a:lumMod val="75000"/>
                  </a:schemeClr>
                </a:solidFill>
              </a:rPr>
              <a:t> era igual al precio de la oferta de la última unidad requerida para cubrir la demanda.</a:t>
            </a:r>
          </a:p>
          <a:p>
            <a:pPr algn="just"/>
            <a:endParaRPr lang="es-SV" sz="1900" dirty="0">
              <a:solidFill>
                <a:schemeClr val="accent1">
                  <a:lumMod val="75000"/>
                </a:schemeClr>
              </a:solidFill>
            </a:endParaRPr>
          </a:p>
          <a:p>
            <a:pPr algn="just"/>
            <a:r>
              <a:rPr lang="es-SV" sz="1900" dirty="0">
                <a:solidFill>
                  <a:schemeClr val="accent1">
                    <a:lumMod val="75000"/>
                  </a:schemeClr>
                </a:solidFill>
              </a:rPr>
              <a:t>La Reserva Fría por Confiablidad (RFC) se utilizaba cuando la oferta no era suficiente para cubrir la demanda.</a:t>
            </a:r>
          </a:p>
        </p:txBody>
      </p:sp>
      <p:grpSp>
        <p:nvGrpSpPr>
          <p:cNvPr id="50" name="49 Grupo"/>
          <p:cNvGrpSpPr/>
          <p:nvPr/>
        </p:nvGrpSpPr>
        <p:grpSpPr bwMode="invGray">
          <a:xfrm>
            <a:off x="142844" y="857232"/>
            <a:ext cx="4917980" cy="357190"/>
            <a:chOff x="142844" y="857232"/>
            <a:chExt cx="4917980" cy="357190"/>
          </a:xfrm>
        </p:grpSpPr>
        <p:grpSp>
          <p:nvGrpSpPr>
            <p:cNvPr id="46" name="45 Grupo"/>
            <p:cNvGrpSpPr/>
            <p:nvPr/>
          </p:nvGrpSpPr>
          <p:grpSpPr bwMode="invGray">
            <a:xfrm>
              <a:off x="142844" y="857232"/>
              <a:ext cx="2428892" cy="357190"/>
              <a:chOff x="142844" y="1285860"/>
              <a:chExt cx="2428892" cy="357190"/>
            </a:xfrm>
          </p:grpSpPr>
          <p:sp>
            <p:nvSpPr>
              <p:cNvPr id="47" name="46 Rectángulo"/>
              <p:cNvSpPr/>
              <p:nvPr/>
            </p:nvSpPr>
            <p:spPr bwMode="invGray">
              <a:xfrm>
                <a:off x="1071538" y="1285860"/>
                <a:ext cx="1500198" cy="357190"/>
              </a:xfrm>
              <a:prstGeom prst="rect">
                <a:avLst/>
              </a:prstGeom>
              <a:gradFill rotWithShape="1">
                <a:gsLst>
                  <a:gs pos="0">
                    <a:schemeClr val="accent1">
                      <a:lumMod val="50000"/>
                    </a:schemeClr>
                  </a:gs>
                  <a:gs pos="50000">
                    <a:schemeClr val="accent1"/>
                  </a:gs>
                  <a:gs pos="100000">
                    <a:schemeClr val="accent1">
                      <a:lumMod val="50000"/>
                    </a:schemeClr>
                  </a:gs>
                </a:gsLst>
                <a:lin ang="5400000" scaled="1"/>
              </a:gradFill>
              <a:ln w="9525">
                <a:noFill/>
                <a:miter lim="800000"/>
                <a:headEnd/>
                <a:tailEnd/>
              </a:ln>
            </p:spPr>
            <p:txBody>
              <a:bodyPr/>
              <a:lstStyle/>
              <a:p>
                <a:pPr marL="0" marR="0" indent="0" algn="ctr" defTabSz="914400" latinLnBrk="0">
                  <a:lnSpc>
                    <a:spcPct val="100000"/>
                  </a:lnSpc>
                  <a:buClrTx/>
                  <a:buSzTx/>
                  <a:buFontTx/>
                  <a:buNone/>
                  <a:tabLst/>
                </a:pPr>
                <a:r>
                  <a:rPr lang="es-SV" sz="1400" b="1" dirty="0" smtClean="0">
                    <a:solidFill>
                      <a:schemeClr val="bg1"/>
                    </a:solidFill>
                    <a:effectLst>
                      <a:outerShdw blurRad="38100" dist="38100" dir="2700000" algn="tl">
                        <a:srgbClr val="000000"/>
                      </a:outerShdw>
                    </a:effectLst>
                    <a:latin typeface="Arial" pitchFamily="34" charset="0"/>
                  </a:rPr>
                  <a:t>RFC</a:t>
                </a:r>
                <a:endParaRPr lang="es-SV" sz="1400" b="1" dirty="0">
                  <a:solidFill>
                    <a:schemeClr val="bg1"/>
                  </a:solidFill>
                  <a:effectLst>
                    <a:outerShdw blurRad="38100" dist="38100" dir="2700000" algn="tl">
                      <a:srgbClr val="000000"/>
                    </a:outerShdw>
                  </a:effectLst>
                  <a:latin typeface="Arial" pitchFamily="34" charset="0"/>
                </a:endParaRPr>
              </a:p>
            </p:txBody>
          </p:sp>
          <p:sp>
            <p:nvSpPr>
              <p:cNvPr id="48" name="47 CuadroTexto"/>
              <p:cNvSpPr txBox="1"/>
              <p:nvPr/>
            </p:nvSpPr>
            <p:spPr bwMode="invGray">
              <a:xfrm>
                <a:off x="142844" y="1285860"/>
                <a:ext cx="843501" cy="276999"/>
              </a:xfrm>
              <a:prstGeom prst="rect">
                <a:avLst/>
              </a:prstGeom>
              <a:noFill/>
            </p:spPr>
            <p:txBody>
              <a:bodyPr wrap="none" rtlCol="0">
                <a:spAutoFit/>
              </a:bodyPr>
              <a:lstStyle/>
              <a:p>
                <a:r>
                  <a:rPr lang="es-SV" sz="1200" b="1" dirty="0" smtClean="0">
                    <a:solidFill>
                      <a:srgbClr val="002060"/>
                    </a:solidFill>
                    <a:latin typeface="Arial" pitchFamily="34" charset="0"/>
                    <a:cs typeface="Arial" pitchFamily="34" charset="0"/>
                  </a:rPr>
                  <a:t>Factor PI</a:t>
                </a:r>
                <a:endParaRPr lang="es-SV" sz="1200" b="1" dirty="0">
                  <a:solidFill>
                    <a:srgbClr val="002060"/>
                  </a:solidFill>
                  <a:latin typeface="Arial" pitchFamily="34" charset="0"/>
                  <a:cs typeface="Arial" pitchFamily="34" charset="0"/>
                </a:endParaRPr>
              </a:p>
            </p:txBody>
          </p:sp>
        </p:grpSp>
        <p:sp>
          <p:nvSpPr>
            <p:cNvPr id="49" name="48 CuadroTexto"/>
            <p:cNvSpPr txBox="1"/>
            <p:nvPr/>
          </p:nvSpPr>
          <p:spPr bwMode="invGray">
            <a:xfrm>
              <a:off x="2643174" y="928670"/>
              <a:ext cx="2417650" cy="276999"/>
            </a:xfrm>
            <a:prstGeom prst="rect">
              <a:avLst/>
            </a:prstGeom>
            <a:noFill/>
          </p:spPr>
          <p:txBody>
            <a:bodyPr wrap="none" rtlCol="0">
              <a:spAutoFit/>
            </a:bodyPr>
            <a:lstStyle/>
            <a:p>
              <a:r>
                <a:rPr lang="es-SV" sz="1200" b="1" dirty="0" smtClean="0">
                  <a:solidFill>
                    <a:schemeClr val="bg1"/>
                  </a:solidFill>
                  <a:latin typeface="Arial" pitchFamily="34" charset="0"/>
                  <a:cs typeface="Arial" pitchFamily="34" charset="0"/>
                </a:rPr>
                <a:t>Reserva Fría por Confiabilidad</a:t>
              </a:r>
              <a:endParaRPr lang="es-SV" sz="12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79455212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wipe(up)">
                                      <p:cBhvr>
                                        <p:cTn id="37" dur="500"/>
                                        <p:tgtEl>
                                          <p:spTgt spid="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6">
                                            <p:txEl>
                                              <p:pRg st="2" end="2"/>
                                            </p:txEl>
                                          </p:spTgt>
                                        </p:tgtEl>
                                        <p:attrNameLst>
                                          <p:attrName>style.visibility</p:attrName>
                                        </p:attrNameLst>
                                      </p:cBhvr>
                                      <p:to>
                                        <p:strVal val="visible"/>
                                      </p:to>
                                    </p:set>
                                    <p:animEffect transition="in" filter="wipe(up)">
                                      <p:cBhvr>
                                        <p:cTn id="42" dur="500"/>
                                        <p:tgtEl>
                                          <p:spTgt spid="3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6">
                                            <p:txEl>
                                              <p:pRg st="4" end="4"/>
                                            </p:txEl>
                                          </p:spTgt>
                                        </p:tgtEl>
                                        <p:attrNameLst>
                                          <p:attrName>style.visibility</p:attrName>
                                        </p:attrNameLst>
                                      </p:cBhvr>
                                      <p:to>
                                        <p:strVal val="visible"/>
                                      </p:to>
                                    </p:set>
                                    <p:animEffect transition="in" filter="wipe(up)">
                                      <p:cBhvr>
                                        <p:cTn id="4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5234" name="Text Box 2"/>
          <p:cNvSpPr txBox="1">
            <a:spLocks noChangeArrowheads="1"/>
          </p:cNvSpPr>
          <p:nvPr/>
        </p:nvSpPr>
        <p:spPr bwMode="invGray">
          <a:xfrm>
            <a:off x="3902075" y="687388"/>
            <a:ext cx="187325" cy="579437"/>
          </a:xfrm>
          <a:prstGeom prst="rect">
            <a:avLst/>
          </a:prstGeom>
          <a:noFill/>
          <a:ln w="9525">
            <a:noFill/>
            <a:miter lim="800000"/>
            <a:headEnd/>
            <a:tailEnd/>
          </a:ln>
          <a:effectLst>
            <a:outerShdw dist="35921" dir="2700000" algn="ctr" rotWithShape="0">
              <a:schemeClr val="bg2"/>
            </a:outerShdw>
          </a:effectLst>
        </p:spPr>
        <p:txBody>
          <a:bodyPr wrap="none" lIns="93600" tIns="46800" rIns="93600" bIns="46800">
            <a:spAutoFit/>
          </a:bodyPr>
          <a:lstStyle/>
          <a:p>
            <a:pPr algn="ctr"/>
            <a:endParaRPr lang="es-ES" sz="3200" b="1" i="1">
              <a:solidFill>
                <a:schemeClr val="bg1"/>
              </a:solidFill>
            </a:endParaRPr>
          </a:p>
        </p:txBody>
      </p:sp>
      <p:sp>
        <p:nvSpPr>
          <p:cNvPr id="95235" name="Rectangle 3"/>
          <p:cNvSpPr>
            <a:spLocks noChangeArrowheads="1"/>
          </p:cNvSpPr>
          <p:nvPr/>
        </p:nvSpPr>
        <p:spPr bwMode="invGray">
          <a:xfrm>
            <a:off x="179710" y="155574"/>
            <a:ext cx="8424738" cy="753145"/>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ES_tradnl" sz="3200" b="1" dirty="0">
                <a:solidFill>
                  <a:srgbClr val="6699FF"/>
                </a:solidFill>
                <a:latin typeface="+mj-lt"/>
              </a:rPr>
              <a:t>Mecanismo Transitorio para el Cálculo del Precio del MRS</a:t>
            </a:r>
          </a:p>
        </p:txBody>
      </p:sp>
      <p:sp>
        <p:nvSpPr>
          <p:cNvPr id="95236" name="Line 4"/>
          <p:cNvSpPr>
            <a:spLocks noChangeShapeType="1"/>
          </p:cNvSpPr>
          <p:nvPr/>
        </p:nvSpPr>
        <p:spPr bwMode="invGray">
          <a:xfrm flipH="1">
            <a:off x="877888" y="1368425"/>
            <a:ext cx="12700" cy="5132388"/>
          </a:xfrm>
          <a:prstGeom prst="line">
            <a:avLst/>
          </a:prstGeom>
          <a:noFill/>
          <a:ln w="28575">
            <a:solidFill>
              <a:schemeClr val="tx1">
                <a:lumMod val="50000"/>
                <a:lumOff val="50000"/>
              </a:schemeClr>
            </a:solidFill>
            <a:round/>
            <a:headEnd/>
            <a:tailEnd/>
          </a:ln>
          <a:effectLst/>
        </p:spPr>
        <p:txBody>
          <a:bodyPr lIns="107524" tIns="53762" rIns="107524" bIns="53762"/>
          <a:lstStyle/>
          <a:p>
            <a:endParaRPr lang="es-SV"/>
          </a:p>
        </p:txBody>
      </p:sp>
      <p:sp>
        <p:nvSpPr>
          <p:cNvPr id="95237" name="Line 5"/>
          <p:cNvSpPr>
            <a:spLocks noChangeShapeType="1"/>
          </p:cNvSpPr>
          <p:nvPr/>
        </p:nvSpPr>
        <p:spPr bwMode="invGray">
          <a:xfrm flipV="1">
            <a:off x="863600" y="6488113"/>
            <a:ext cx="2974975" cy="12700"/>
          </a:xfrm>
          <a:prstGeom prst="line">
            <a:avLst/>
          </a:prstGeom>
          <a:noFill/>
          <a:ln w="28575">
            <a:solidFill>
              <a:schemeClr val="bg1">
                <a:lumMod val="85000"/>
              </a:schemeClr>
            </a:solidFill>
            <a:round/>
            <a:headEnd/>
            <a:tailEnd/>
          </a:ln>
          <a:effectLst/>
        </p:spPr>
        <p:txBody>
          <a:bodyPr lIns="107524" tIns="53762" rIns="107524" bIns="53762"/>
          <a:lstStyle/>
          <a:p>
            <a:endParaRPr lang="es-SV"/>
          </a:p>
        </p:txBody>
      </p:sp>
      <p:grpSp>
        <p:nvGrpSpPr>
          <p:cNvPr id="2" name="Group 6"/>
          <p:cNvGrpSpPr>
            <a:grpSpLocks/>
          </p:cNvGrpSpPr>
          <p:nvPr/>
        </p:nvGrpSpPr>
        <p:grpSpPr bwMode="invGray">
          <a:xfrm>
            <a:off x="133350" y="1433513"/>
            <a:ext cx="2349500" cy="339725"/>
            <a:chOff x="697" y="896"/>
            <a:chExt cx="1503" cy="214"/>
          </a:xfrm>
        </p:grpSpPr>
        <p:sp>
          <p:nvSpPr>
            <p:cNvPr id="95239" name="Text Box 7"/>
            <p:cNvSpPr txBox="1">
              <a:spLocks noChangeArrowheads="1"/>
            </p:cNvSpPr>
            <p:nvPr/>
          </p:nvSpPr>
          <p:spPr bwMode="invGray">
            <a:xfrm>
              <a:off x="1180" y="902"/>
              <a:ext cx="1020" cy="208"/>
            </a:xfrm>
            <a:prstGeom prst="rect">
              <a:avLst/>
            </a:prstGeom>
            <a:gradFill rotWithShape="1">
              <a:gsLst>
                <a:gs pos="0">
                  <a:srgbClr val="990000"/>
                </a:gs>
                <a:gs pos="50000">
                  <a:srgbClr val="CC3300"/>
                </a:gs>
                <a:gs pos="100000">
                  <a:srgbClr val="990000"/>
                </a:gs>
              </a:gsLst>
              <a:lin ang="5400000" scaled="1"/>
            </a:gradFill>
            <a:ln w="9525" algn="ctr">
              <a:solidFill>
                <a:schemeClr val="bg2"/>
              </a:solidFill>
              <a:miter lim="800000"/>
              <a:headEnd/>
              <a:tailEnd/>
            </a:ln>
            <a:effectLst>
              <a:outerShdw dist="35921" dir="2700000" algn="ctr" rotWithShape="0">
                <a:schemeClr val="tx2"/>
              </a:outerShdw>
            </a:effectLst>
          </p:spPr>
          <p:txBody>
            <a:bodyPr lIns="93600" tIns="46800" rIns="93600" bIns="46800">
              <a:spAutoFit/>
            </a:bodyPr>
            <a:lstStyle/>
            <a:p>
              <a:pPr algn="ctr"/>
              <a:r>
                <a:rPr lang="es-MX" sz="1500" b="1" i="1" dirty="0">
                  <a:solidFill>
                    <a:schemeClr val="bg1"/>
                  </a:solidFill>
                  <a:effectLst>
                    <a:outerShdw blurRad="38100" dist="38100" dir="2700000" algn="tl">
                      <a:srgbClr val="000000"/>
                    </a:outerShdw>
                  </a:effectLst>
                  <a:latin typeface="Arial Narrow" pitchFamily="34" charset="0"/>
                </a:rPr>
                <a:t>URF</a:t>
              </a:r>
              <a:endParaRPr lang="es-ES" sz="1500" b="1" i="1" dirty="0">
                <a:solidFill>
                  <a:schemeClr val="bg1"/>
                </a:solidFill>
                <a:effectLst>
                  <a:outerShdw blurRad="38100" dist="38100" dir="2700000" algn="tl">
                    <a:srgbClr val="000000"/>
                  </a:outerShdw>
                </a:effectLst>
                <a:latin typeface="Arial Narrow" pitchFamily="34" charset="0"/>
              </a:endParaRPr>
            </a:p>
          </p:txBody>
        </p:sp>
        <p:sp>
          <p:nvSpPr>
            <p:cNvPr id="95240" name="Text Box 8"/>
            <p:cNvSpPr txBox="1">
              <a:spLocks noChangeArrowheads="1"/>
            </p:cNvSpPr>
            <p:nvPr/>
          </p:nvSpPr>
          <p:spPr bwMode="invGray">
            <a:xfrm>
              <a:off x="697" y="896"/>
              <a:ext cx="432" cy="185"/>
            </a:xfrm>
            <a:prstGeom prst="rect">
              <a:avLst/>
            </a:prstGeom>
            <a:noFill/>
            <a:ln w="9525" algn="ctr">
              <a:noFill/>
              <a:miter lim="800000"/>
              <a:headEnd/>
              <a:tailEnd/>
            </a:ln>
            <a:effectLst/>
          </p:spPr>
          <p:txBody>
            <a:bodyPr wrap="none" lIns="107524" tIns="53762" rIns="107524" bIns="53762">
              <a:spAutoFit/>
            </a:bodyPr>
            <a:lstStyle/>
            <a:p>
              <a:pPr algn="ctr"/>
              <a:r>
                <a:rPr lang="es-MX" sz="1200" b="1" dirty="0" smtClean="0">
                  <a:solidFill>
                    <a:srgbClr val="002060"/>
                  </a:solidFill>
                  <a:latin typeface="Arial Narrow" pitchFamily="34" charset="0"/>
                </a:rPr>
                <a:t>$307.82</a:t>
              </a:r>
              <a:endParaRPr lang="es-ES" sz="1200" b="1" dirty="0">
                <a:solidFill>
                  <a:srgbClr val="002060"/>
                </a:solidFill>
                <a:latin typeface="Arial Narrow" pitchFamily="34" charset="0"/>
              </a:endParaRPr>
            </a:p>
          </p:txBody>
        </p:sp>
      </p:grpSp>
      <p:grpSp>
        <p:nvGrpSpPr>
          <p:cNvPr id="3" name="Group 9"/>
          <p:cNvGrpSpPr>
            <a:grpSpLocks/>
          </p:cNvGrpSpPr>
          <p:nvPr/>
        </p:nvGrpSpPr>
        <p:grpSpPr bwMode="invGray">
          <a:xfrm>
            <a:off x="239713" y="5395913"/>
            <a:ext cx="2241550" cy="1084262"/>
            <a:chOff x="772" y="3392"/>
            <a:chExt cx="1412" cy="683"/>
          </a:xfrm>
        </p:grpSpPr>
        <p:sp>
          <p:nvSpPr>
            <p:cNvPr id="95242" name="Text Box 10"/>
            <p:cNvSpPr txBox="1">
              <a:spLocks noChangeArrowheads="1"/>
            </p:cNvSpPr>
            <p:nvPr/>
          </p:nvSpPr>
          <p:spPr bwMode="invGray">
            <a:xfrm>
              <a:off x="1186" y="3435"/>
              <a:ext cx="998" cy="640"/>
            </a:xfrm>
            <a:prstGeom prst="rect">
              <a:avLst/>
            </a:prstGeom>
            <a:gradFill rotWithShape="1">
              <a:gsLst>
                <a:gs pos="0">
                  <a:srgbClr val="33CC33">
                    <a:gamma/>
                    <a:shade val="46275"/>
                    <a:invGamma/>
                  </a:srgbClr>
                </a:gs>
                <a:gs pos="50000">
                  <a:srgbClr val="33CC33"/>
                </a:gs>
                <a:gs pos="100000">
                  <a:srgbClr val="33CC33">
                    <a:gamma/>
                    <a:shade val="46275"/>
                    <a:invGamma/>
                  </a:srgbClr>
                </a:gs>
              </a:gsLst>
              <a:lin ang="5400000" scaled="1"/>
            </a:gradFill>
            <a:ln w="9525" algn="ctr">
              <a:solidFill>
                <a:schemeClr val="bg2"/>
              </a:solidFill>
              <a:miter lim="800000"/>
              <a:headEnd/>
              <a:tailEnd/>
            </a:ln>
            <a:effectLst/>
          </p:spPr>
          <p:txBody>
            <a:bodyPr lIns="93600" tIns="46800" rIns="93600" bIns="46800">
              <a:spAutoFit/>
            </a:bodyPr>
            <a:lstStyle/>
            <a:p>
              <a:pPr algn="ctr"/>
              <a:endParaRPr lang="es-MX" sz="1500" b="1" i="1" dirty="0">
                <a:solidFill>
                  <a:schemeClr val="bg1"/>
                </a:solidFill>
                <a:effectLst>
                  <a:outerShdw blurRad="38100" dist="38100" dir="2700000" algn="tl">
                    <a:srgbClr val="000000"/>
                  </a:outerShdw>
                </a:effectLst>
                <a:latin typeface="Arial Narrow" pitchFamily="34" charset="0"/>
              </a:endParaRPr>
            </a:p>
            <a:p>
              <a:pPr algn="ctr"/>
              <a:r>
                <a:rPr lang="es-MX" sz="1500" b="1" i="1" dirty="0">
                  <a:solidFill>
                    <a:schemeClr val="bg1"/>
                  </a:solidFill>
                  <a:effectLst>
                    <a:outerShdw blurRad="38100" dist="38100" dir="2700000" algn="tl">
                      <a:srgbClr val="000000"/>
                    </a:outerShdw>
                  </a:effectLst>
                  <a:latin typeface="Arial Narrow" pitchFamily="34" charset="0"/>
                </a:rPr>
                <a:t>Inflexibles </a:t>
              </a:r>
            </a:p>
            <a:p>
              <a:pPr algn="ctr"/>
              <a:r>
                <a:rPr lang="es-MX" sz="1500" b="1" i="1" dirty="0">
                  <a:solidFill>
                    <a:schemeClr val="bg1"/>
                  </a:solidFill>
                  <a:effectLst>
                    <a:outerShdw blurRad="38100" dist="38100" dir="2700000" algn="tl">
                      <a:srgbClr val="000000"/>
                    </a:outerShdw>
                  </a:effectLst>
                  <a:latin typeface="Arial Narrow" pitchFamily="34" charset="0"/>
                </a:rPr>
                <a:t>300 </a:t>
              </a:r>
              <a:r>
                <a:rPr lang="es-MX" sz="1500" b="1" i="1" dirty="0" smtClean="0">
                  <a:solidFill>
                    <a:schemeClr val="bg1"/>
                  </a:solidFill>
                  <a:effectLst>
                    <a:outerShdw blurRad="38100" dist="38100" dir="2700000" algn="tl">
                      <a:srgbClr val="000000"/>
                    </a:outerShdw>
                  </a:effectLst>
                  <a:latin typeface="Arial Narrow" pitchFamily="34" charset="0"/>
                </a:rPr>
                <a:t>MW</a:t>
              </a:r>
              <a:endParaRPr lang="es-MX" sz="1500" b="1" i="1" dirty="0">
                <a:solidFill>
                  <a:schemeClr val="bg1"/>
                </a:solidFill>
                <a:effectLst>
                  <a:outerShdw blurRad="38100" dist="38100" dir="2700000" algn="tl">
                    <a:srgbClr val="000000"/>
                  </a:outerShdw>
                </a:effectLst>
                <a:latin typeface="Arial Narrow" pitchFamily="34" charset="0"/>
              </a:endParaRPr>
            </a:p>
            <a:p>
              <a:pPr algn="ctr"/>
              <a:endParaRPr lang="es-ES" sz="1500" b="1" i="1" dirty="0">
                <a:solidFill>
                  <a:schemeClr val="bg1"/>
                </a:solidFill>
                <a:effectLst>
                  <a:outerShdw blurRad="38100" dist="38100" dir="2700000" algn="tl">
                    <a:srgbClr val="000000"/>
                  </a:outerShdw>
                </a:effectLst>
                <a:latin typeface="Arial Narrow" pitchFamily="34" charset="0"/>
              </a:endParaRPr>
            </a:p>
          </p:txBody>
        </p:sp>
        <p:sp>
          <p:nvSpPr>
            <p:cNvPr id="95243" name="Text Box 11"/>
            <p:cNvSpPr txBox="1">
              <a:spLocks noChangeArrowheads="1"/>
            </p:cNvSpPr>
            <p:nvPr/>
          </p:nvSpPr>
          <p:spPr bwMode="invGray">
            <a:xfrm>
              <a:off x="772" y="3392"/>
              <a:ext cx="334" cy="183"/>
            </a:xfrm>
            <a:prstGeom prst="rect">
              <a:avLst/>
            </a:prstGeom>
            <a:noFill/>
            <a:ln w="9525" algn="ctr">
              <a:noFill/>
              <a:miter lim="800000"/>
              <a:headEnd/>
              <a:tailEnd/>
            </a:ln>
            <a:effectLst/>
          </p:spPr>
          <p:txBody>
            <a:bodyPr wrap="none" lIns="107524" tIns="53762" rIns="107524" bIns="53762">
              <a:spAutoFit/>
            </a:bodyPr>
            <a:lstStyle/>
            <a:p>
              <a:pPr algn="ctr"/>
              <a:r>
                <a:rPr lang="es-MX" sz="1200" b="1">
                  <a:solidFill>
                    <a:srgbClr val="FFFFFF"/>
                  </a:solidFill>
                  <a:latin typeface="Arial Narrow" pitchFamily="34" charset="0"/>
                </a:rPr>
                <a:t>$0.00</a:t>
              </a:r>
              <a:endParaRPr lang="es-ES" sz="1200" b="1">
                <a:solidFill>
                  <a:srgbClr val="FFFFFF"/>
                </a:solidFill>
                <a:latin typeface="Arial Narrow" pitchFamily="34" charset="0"/>
              </a:endParaRPr>
            </a:p>
          </p:txBody>
        </p:sp>
      </p:grpSp>
      <p:grpSp>
        <p:nvGrpSpPr>
          <p:cNvPr id="4" name="Group 12"/>
          <p:cNvGrpSpPr>
            <a:grpSpLocks/>
          </p:cNvGrpSpPr>
          <p:nvPr/>
        </p:nvGrpSpPr>
        <p:grpSpPr bwMode="invGray">
          <a:xfrm>
            <a:off x="193675" y="4497388"/>
            <a:ext cx="2274888" cy="862012"/>
            <a:chOff x="743" y="2826"/>
            <a:chExt cx="1433" cy="543"/>
          </a:xfrm>
        </p:grpSpPr>
        <p:sp>
          <p:nvSpPr>
            <p:cNvPr id="95245" name="Text Box 13"/>
            <p:cNvSpPr txBox="1">
              <a:spLocks noChangeArrowheads="1"/>
            </p:cNvSpPr>
            <p:nvPr/>
          </p:nvSpPr>
          <p:spPr bwMode="invGray">
            <a:xfrm>
              <a:off x="1178" y="2863"/>
              <a:ext cx="998" cy="506"/>
            </a:xfrm>
            <a:prstGeom prst="rect">
              <a:avLst/>
            </a:prstGeom>
            <a:gradFill rotWithShape="1">
              <a:gsLst>
                <a:gs pos="0">
                  <a:srgbClr val="6666FF">
                    <a:gamma/>
                    <a:shade val="46275"/>
                    <a:invGamma/>
                  </a:srgbClr>
                </a:gs>
                <a:gs pos="50000">
                  <a:srgbClr val="6666FF"/>
                </a:gs>
                <a:gs pos="100000">
                  <a:srgbClr val="6666FF">
                    <a:gamma/>
                    <a:shade val="46275"/>
                    <a:invGamma/>
                  </a:srgbClr>
                </a:gs>
              </a:gsLst>
              <a:lin ang="5400000" scaled="1"/>
            </a:gradFill>
            <a:ln w="9525" algn="ctr">
              <a:solidFill>
                <a:schemeClr val="bg2"/>
              </a:solidFill>
              <a:miter lim="800000"/>
              <a:headEnd/>
              <a:tailEnd/>
            </a:ln>
            <a:effectLst>
              <a:outerShdw dist="35921" dir="2700000" algn="ctr" rotWithShape="0">
                <a:schemeClr val="tx2"/>
              </a:outerShdw>
            </a:effectLst>
          </p:spPr>
          <p:txBody>
            <a:bodyPr lIns="93600" tIns="46800" rIns="93600" bIns="46800">
              <a:spAutoFit/>
            </a:bodyPr>
            <a:lstStyle/>
            <a:p>
              <a:pPr algn="ctr"/>
              <a:endParaRPr lang="es-MX" sz="800" b="1" i="1">
                <a:solidFill>
                  <a:schemeClr val="bg1"/>
                </a:solidFill>
                <a:effectLst>
                  <a:outerShdw blurRad="38100" dist="38100" dir="2700000" algn="tl">
                    <a:srgbClr val="000000"/>
                  </a:outerShdw>
                </a:effectLst>
                <a:latin typeface="Arial Narrow" pitchFamily="34" charset="0"/>
              </a:endParaRPr>
            </a:p>
            <a:p>
              <a:pPr algn="ctr"/>
              <a:r>
                <a:rPr lang="es-MX" sz="1500" b="1" i="1">
                  <a:solidFill>
                    <a:schemeClr val="bg1"/>
                  </a:solidFill>
                  <a:effectLst>
                    <a:outerShdw blurRad="38100" dist="38100" dir="2700000" algn="tl">
                      <a:srgbClr val="000000"/>
                    </a:outerShdw>
                  </a:effectLst>
                  <a:latin typeface="Arial Narrow" pitchFamily="34" charset="0"/>
                </a:rPr>
                <a:t>G1</a:t>
              </a:r>
            </a:p>
            <a:p>
              <a:pPr algn="ctr"/>
              <a:r>
                <a:rPr lang="es-MX" sz="1500" b="1" i="1">
                  <a:solidFill>
                    <a:schemeClr val="bg1"/>
                  </a:solidFill>
                  <a:effectLst>
                    <a:outerShdw blurRad="38100" dist="38100" dir="2700000" algn="tl">
                      <a:srgbClr val="000000"/>
                    </a:outerShdw>
                  </a:effectLst>
                  <a:latin typeface="Arial Narrow" pitchFamily="34" charset="0"/>
                </a:rPr>
                <a:t>175 MW</a:t>
              </a:r>
            </a:p>
            <a:p>
              <a:pPr algn="ctr"/>
              <a:endParaRPr lang="es-ES" sz="800" b="1" i="1">
                <a:solidFill>
                  <a:schemeClr val="bg1"/>
                </a:solidFill>
                <a:effectLst>
                  <a:outerShdw blurRad="38100" dist="38100" dir="2700000" algn="tl">
                    <a:srgbClr val="000000"/>
                  </a:outerShdw>
                </a:effectLst>
                <a:latin typeface="Arial Narrow" pitchFamily="34" charset="0"/>
              </a:endParaRPr>
            </a:p>
          </p:txBody>
        </p:sp>
        <p:sp>
          <p:nvSpPr>
            <p:cNvPr id="95246" name="Text Box 14"/>
            <p:cNvSpPr txBox="1">
              <a:spLocks noChangeArrowheads="1"/>
            </p:cNvSpPr>
            <p:nvPr/>
          </p:nvSpPr>
          <p:spPr bwMode="invGray">
            <a:xfrm>
              <a:off x="743" y="2826"/>
              <a:ext cx="381" cy="185"/>
            </a:xfrm>
            <a:prstGeom prst="rect">
              <a:avLst/>
            </a:prstGeom>
            <a:noFill/>
            <a:ln w="9525" algn="ctr">
              <a:noFill/>
              <a:miter lim="800000"/>
              <a:headEnd/>
              <a:tailEnd/>
            </a:ln>
            <a:effectLst/>
          </p:spPr>
          <p:txBody>
            <a:bodyPr wrap="none" lIns="107524" tIns="53762" rIns="107524" bIns="53762">
              <a:spAutoFit/>
            </a:bodyPr>
            <a:lstStyle/>
            <a:p>
              <a:pPr algn="ctr"/>
              <a:r>
                <a:rPr lang="es-MX" sz="1200" b="1" dirty="0" smtClean="0">
                  <a:solidFill>
                    <a:srgbClr val="FFFFFF"/>
                  </a:solidFill>
                  <a:latin typeface="Arial Narrow" pitchFamily="34" charset="0"/>
                </a:rPr>
                <a:t>$95.00</a:t>
              </a:r>
              <a:endParaRPr lang="es-ES" sz="1200" b="1" dirty="0">
                <a:solidFill>
                  <a:srgbClr val="FFFFFF"/>
                </a:solidFill>
                <a:latin typeface="Arial Narrow" pitchFamily="34" charset="0"/>
              </a:endParaRPr>
            </a:p>
          </p:txBody>
        </p:sp>
      </p:grpSp>
      <p:grpSp>
        <p:nvGrpSpPr>
          <p:cNvPr id="5" name="Group 15"/>
          <p:cNvGrpSpPr>
            <a:grpSpLocks/>
          </p:cNvGrpSpPr>
          <p:nvPr/>
        </p:nvGrpSpPr>
        <p:grpSpPr bwMode="invGray">
          <a:xfrm>
            <a:off x="180975" y="3670300"/>
            <a:ext cx="2289175" cy="655638"/>
            <a:chOff x="735" y="2305"/>
            <a:chExt cx="1442" cy="413"/>
          </a:xfrm>
        </p:grpSpPr>
        <p:sp>
          <p:nvSpPr>
            <p:cNvPr id="95248" name="Text Box 16"/>
            <p:cNvSpPr txBox="1">
              <a:spLocks noChangeArrowheads="1"/>
            </p:cNvSpPr>
            <p:nvPr/>
          </p:nvSpPr>
          <p:spPr bwMode="invGray">
            <a:xfrm>
              <a:off x="1179" y="2366"/>
              <a:ext cx="998" cy="352"/>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9525" algn="ctr">
              <a:solidFill>
                <a:schemeClr val="bg2"/>
              </a:solidFill>
              <a:miter lim="800000"/>
              <a:headEnd/>
              <a:tailEnd/>
            </a:ln>
            <a:effectLst>
              <a:outerShdw dist="35921" dir="2700000" algn="ctr" rotWithShape="0">
                <a:schemeClr val="tx1"/>
              </a:outerShdw>
            </a:effectLst>
          </p:spPr>
          <p:txBody>
            <a:bodyPr lIns="93600" tIns="46800" rIns="93600" bIns="46800">
              <a:spAutoFit/>
            </a:bodyPr>
            <a:lstStyle/>
            <a:p>
              <a:pPr algn="ctr"/>
              <a:r>
                <a:rPr lang="es-MX" sz="1500" b="1" i="1" dirty="0">
                  <a:solidFill>
                    <a:schemeClr val="accent6">
                      <a:lumMod val="50000"/>
                    </a:schemeClr>
                  </a:solidFill>
                  <a:latin typeface="Arial Narrow" pitchFamily="34" charset="0"/>
                </a:rPr>
                <a:t>G2</a:t>
              </a:r>
            </a:p>
            <a:p>
              <a:pPr algn="ctr"/>
              <a:r>
                <a:rPr lang="es-MX" sz="1500" b="1" i="1" dirty="0">
                  <a:solidFill>
                    <a:schemeClr val="accent6">
                      <a:lumMod val="50000"/>
                    </a:schemeClr>
                  </a:solidFill>
                  <a:latin typeface="Arial Narrow" pitchFamily="34" charset="0"/>
                </a:rPr>
                <a:t>95 MW</a:t>
              </a:r>
              <a:endParaRPr lang="es-ES" sz="1500" b="1" i="1" dirty="0">
                <a:solidFill>
                  <a:schemeClr val="accent6">
                    <a:lumMod val="50000"/>
                  </a:schemeClr>
                </a:solidFill>
                <a:latin typeface="Arial Narrow" pitchFamily="34" charset="0"/>
              </a:endParaRPr>
            </a:p>
          </p:txBody>
        </p:sp>
        <p:sp>
          <p:nvSpPr>
            <p:cNvPr id="95249" name="Text Box 17"/>
            <p:cNvSpPr txBox="1">
              <a:spLocks noChangeArrowheads="1"/>
            </p:cNvSpPr>
            <p:nvPr/>
          </p:nvSpPr>
          <p:spPr bwMode="invGray">
            <a:xfrm>
              <a:off x="735" y="2305"/>
              <a:ext cx="426" cy="185"/>
            </a:xfrm>
            <a:prstGeom prst="rect">
              <a:avLst/>
            </a:prstGeom>
            <a:noFill/>
            <a:ln w="9525" algn="ctr">
              <a:noFill/>
              <a:miter lim="800000"/>
              <a:headEnd/>
              <a:tailEnd/>
            </a:ln>
            <a:effectLst/>
          </p:spPr>
          <p:txBody>
            <a:bodyPr wrap="none" lIns="107524" tIns="53762" rIns="107524" bIns="53762">
              <a:spAutoFit/>
            </a:bodyPr>
            <a:lstStyle/>
            <a:p>
              <a:pPr algn="ctr"/>
              <a:r>
                <a:rPr lang="es-MX" sz="1200" b="1" dirty="0" smtClean="0">
                  <a:solidFill>
                    <a:srgbClr val="002060"/>
                  </a:solidFill>
                  <a:latin typeface="Arial Narrow" pitchFamily="34" charset="0"/>
                </a:rPr>
                <a:t>$105.00</a:t>
              </a:r>
              <a:endParaRPr lang="es-ES" sz="1200" b="1" dirty="0">
                <a:solidFill>
                  <a:srgbClr val="002060"/>
                </a:solidFill>
                <a:latin typeface="Arial Narrow" pitchFamily="34" charset="0"/>
              </a:endParaRPr>
            </a:p>
          </p:txBody>
        </p:sp>
      </p:grpSp>
      <p:grpSp>
        <p:nvGrpSpPr>
          <p:cNvPr id="6" name="Group 18"/>
          <p:cNvGrpSpPr>
            <a:grpSpLocks/>
          </p:cNvGrpSpPr>
          <p:nvPr/>
        </p:nvGrpSpPr>
        <p:grpSpPr bwMode="invGray">
          <a:xfrm>
            <a:off x="182563" y="2905125"/>
            <a:ext cx="2303462" cy="684213"/>
            <a:chOff x="736" y="1775"/>
            <a:chExt cx="1451" cy="431"/>
          </a:xfrm>
        </p:grpSpPr>
        <p:sp>
          <p:nvSpPr>
            <p:cNvPr id="95251" name="Text Box 19"/>
            <p:cNvSpPr txBox="1">
              <a:spLocks noChangeArrowheads="1"/>
            </p:cNvSpPr>
            <p:nvPr/>
          </p:nvSpPr>
          <p:spPr bwMode="invGray">
            <a:xfrm>
              <a:off x="1189" y="1854"/>
              <a:ext cx="998" cy="35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bg2"/>
              </a:solidFill>
              <a:miter lim="800000"/>
              <a:headEnd/>
              <a:tailEnd/>
            </a:ln>
            <a:effectLst>
              <a:outerShdw dist="35921" dir="2700000" algn="ctr" rotWithShape="0">
                <a:schemeClr val="tx2"/>
              </a:outerShdw>
            </a:effectLst>
          </p:spPr>
          <p:txBody>
            <a:bodyPr lIns="93600" tIns="46800" rIns="93600" bIns="46800">
              <a:spAutoFit/>
            </a:bodyPr>
            <a:lstStyle/>
            <a:p>
              <a:pPr algn="ctr"/>
              <a:r>
                <a:rPr lang="es-MX" sz="1500" b="1" i="1" dirty="0">
                  <a:solidFill>
                    <a:schemeClr val="bg1"/>
                  </a:solidFill>
                  <a:effectLst>
                    <a:outerShdw blurRad="38100" dist="38100" dir="2700000" algn="tl">
                      <a:srgbClr val="000000"/>
                    </a:outerShdw>
                  </a:effectLst>
                  <a:latin typeface="Arial Narrow" pitchFamily="34" charset="0"/>
                </a:rPr>
                <a:t>G3</a:t>
              </a:r>
            </a:p>
            <a:p>
              <a:pPr algn="ctr"/>
              <a:r>
                <a:rPr lang="es-MX" sz="1500" b="1" i="1" dirty="0">
                  <a:solidFill>
                    <a:schemeClr val="bg1"/>
                  </a:solidFill>
                  <a:effectLst>
                    <a:outerShdw blurRad="38100" dist="38100" dir="2700000" algn="tl">
                      <a:srgbClr val="000000"/>
                    </a:outerShdw>
                  </a:effectLst>
                  <a:latin typeface="Arial Narrow" pitchFamily="34" charset="0"/>
                </a:rPr>
                <a:t>80 MW</a:t>
              </a:r>
              <a:endParaRPr lang="es-ES" sz="1500" b="1" i="1" dirty="0">
                <a:solidFill>
                  <a:schemeClr val="bg1"/>
                </a:solidFill>
                <a:effectLst>
                  <a:outerShdw blurRad="38100" dist="38100" dir="2700000" algn="tl">
                    <a:srgbClr val="000000"/>
                  </a:outerShdw>
                </a:effectLst>
                <a:latin typeface="Arial Narrow" pitchFamily="34" charset="0"/>
              </a:endParaRPr>
            </a:p>
          </p:txBody>
        </p:sp>
        <p:sp>
          <p:nvSpPr>
            <p:cNvPr id="95252" name="Text Box 20"/>
            <p:cNvSpPr txBox="1">
              <a:spLocks noChangeArrowheads="1"/>
            </p:cNvSpPr>
            <p:nvPr/>
          </p:nvSpPr>
          <p:spPr bwMode="invGray">
            <a:xfrm>
              <a:off x="736" y="1775"/>
              <a:ext cx="426" cy="185"/>
            </a:xfrm>
            <a:prstGeom prst="rect">
              <a:avLst/>
            </a:prstGeom>
            <a:noFill/>
            <a:ln w="9525" algn="ctr">
              <a:noFill/>
              <a:miter lim="800000"/>
              <a:headEnd/>
              <a:tailEnd/>
            </a:ln>
            <a:effectLst/>
          </p:spPr>
          <p:txBody>
            <a:bodyPr wrap="none" lIns="107524" tIns="53762" rIns="107524" bIns="53762">
              <a:spAutoFit/>
            </a:bodyPr>
            <a:lstStyle/>
            <a:p>
              <a:pPr algn="ctr"/>
              <a:r>
                <a:rPr lang="es-MX" sz="1200" b="1" dirty="0" smtClean="0">
                  <a:solidFill>
                    <a:srgbClr val="002060"/>
                  </a:solidFill>
                  <a:latin typeface="Arial Narrow" pitchFamily="34" charset="0"/>
                </a:rPr>
                <a:t>$190.00</a:t>
              </a:r>
              <a:endParaRPr lang="es-ES" sz="1200" b="1" dirty="0">
                <a:solidFill>
                  <a:srgbClr val="002060"/>
                </a:solidFill>
                <a:latin typeface="Arial Narrow" pitchFamily="34" charset="0"/>
              </a:endParaRPr>
            </a:p>
          </p:txBody>
        </p:sp>
      </p:grpSp>
      <p:grpSp>
        <p:nvGrpSpPr>
          <p:cNvPr id="7" name="Group 21"/>
          <p:cNvGrpSpPr>
            <a:grpSpLocks/>
          </p:cNvGrpSpPr>
          <p:nvPr/>
        </p:nvGrpSpPr>
        <p:grpSpPr bwMode="invGray">
          <a:xfrm>
            <a:off x="134938" y="2225675"/>
            <a:ext cx="2338387" cy="698500"/>
            <a:chOff x="706" y="1227"/>
            <a:chExt cx="1473" cy="440"/>
          </a:xfrm>
        </p:grpSpPr>
        <p:sp>
          <p:nvSpPr>
            <p:cNvPr id="95254" name="Text Box 22"/>
            <p:cNvSpPr txBox="1">
              <a:spLocks noChangeArrowheads="1"/>
            </p:cNvSpPr>
            <p:nvPr/>
          </p:nvSpPr>
          <p:spPr bwMode="invGray">
            <a:xfrm>
              <a:off x="1181" y="1315"/>
              <a:ext cx="998" cy="35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bg2"/>
              </a:solidFill>
              <a:miter lim="800000"/>
              <a:headEnd/>
              <a:tailEnd/>
            </a:ln>
            <a:effectLst>
              <a:outerShdw dist="35921" dir="2700000" algn="ctr" rotWithShape="0">
                <a:schemeClr val="tx2"/>
              </a:outerShdw>
            </a:effectLst>
          </p:spPr>
          <p:txBody>
            <a:bodyPr lIns="93600" tIns="46800" rIns="93600" bIns="46800">
              <a:spAutoFit/>
            </a:bodyPr>
            <a:lstStyle/>
            <a:p>
              <a:pPr algn="ctr"/>
              <a:r>
                <a:rPr lang="es-MX" sz="1500" b="1" i="1" dirty="0">
                  <a:solidFill>
                    <a:schemeClr val="bg1"/>
                  </a:solidFill>
                  <a:effectLst>
                    <a:outerShdw blurRad="38100" dist="38100" dir="2700000" algn="tl">
                      <a:srgbClr val="000000"/>
                    </a:outerShdw>
                  </a:effectLst>
                  <a:latin typeface="Arial Narrow" pitchFamily="34" charset="0"/>
                </a:rPr>
                <a:t>G4</a:t>
              </a:r>
            </a:p>
            <a:p>
              <a:pPr algn="ctr"/>
              <a:r>
                <a:rPr lang="es-MX" sz="1500" b="1" i="1" dirty="0">
                  <a:solidFill>
                    <a:schemeClr val="bg1"/>
                  </a:solidFill>
                  <a:effectLst>
                    <a:outerShdw blurRad="38100" dist="38100" dir="2700000" algn="tl">
                      <a:srgbClr val="000000"/>
                    </a:outerShdw>
                  </a:effectLst>
                  <a:latin typeface="Arial Narrow" pitchFamily="34" charset="0"/>
                </a:rPr>
                <a:t>60 MW</a:t>
              </a:r>
              <a:endParaRPr lang="es-ES" sz="1500" b="1" i="1" dirty="0">
                <a:solidFill>
                  <a:schemeClr val="bg1"/>
                </a:solidFill>
                <a:effectLst>
                  <a:outerShdw blurRad="38100" dist="38100" dir="2700000" algn="tl">
                    <a:srgbClr val="000000"/>
                  </a:outerShdw>
                </a:effectLst>
                <a:latin typeface="Arial Narrow" pitchFamily="34" charset="0"/>
              </a:endParaRPr>
            </a:p>
          </p:txBody>
        </p:sp>
        <p:sp>
          <p:nvSpPr>
            <p:cNvPr id="95255" name="Text Box 23"/>
            <p:cNvSpPr txBox="1">
              <a:spLocks noChangeArrowheads="1"/>
            </p:cNvSpPr>
            <p:nvPr/>
          </p:nvSpPr>
          <p:spPr bwMode="invGray">
            <a:xfrm>
              <a:off x="706" y="1227"/>
              <a:ext cx="426" cy="185"/>
            </a:xfrm>
            <a:prstGeom prst="rect">
              <a:avLst/>
            </a:prstGeom>
            <a:noFill/>
            <a:ln w="9525" algn="ctr">
              <a:noFill/>
              <a:miter lim="800000"/>
              <a:headEnd/>
              <a:tailEnd/>
            </a:ln>
            <a:effectLst/>
          </p:spPr>
          <p:txBody>
            <a:bodyPr wrap="none" lIns="107524" tIns="53762" rIns="107524" bIns="53762">
              <a:spAutoFit/>
            </a:bodyPr>
            <a:lstStyle/>
            <a:p>
              <a:pPr algn="ctr"/>
              <a:r>
                <a:rPr lang="es-MX" sz="1200" b="1" dirty="0" smtClean="0">
                  <a:solidFill>
                    <a:srgbClr val="002060"/>
                  </a:solidFill>
                  <a:latin typeface="Arial Narrow" pitchFamily="34" charset="0"/>
                </a:rPr>
                <a:t>$205.00</a:t>
              </a:r>
              <a:endParaRPr lang="es-ES" sz="1200" b="1" dirty="0">
                <a:solidFill>
                  <a:srgbClr val="002060"/>
                </a:solidFill>
                <a:latin typeface="Arial Narrow" pitchFamily="34" charset="0"/>
              </a:endParaRPr>
            </a:p>
          </p:txBody>
        </p:sp>
      </p:grpSp>
      <p:grpSp>
        <p:nvGrpSpPr>
          <p:cNvPr id="8" name="Group 24"/>
          <p:cNvGrpSpPr>
            <a:grpSpLocks/>
          </p:cNvGrpSpPr>
          <p:nvPr/>
        </p:nvGrpSpPr>
        <p:grpSpPr bwMode="invGray">
          <a:xfrm>
            <a:off x="392113" y="2066927"/>
            <a:ext cx="4162425" cy="714376"/>
            <a:chOff x="868" y="1308"/>
            <a:chExt cx="2622" cy="450"/>
          </a:xfrm>
        </p:grpSpPr>
        <p:sp>
          <p:nvSpPr>
            <p:cNvPr id="95257" name="Line 25"/>
            <p:cNvSpPr>
              <a:spLocks noChangeShapeType="1"/>
            </p:cNvSpPr>
            <p:nvPr/>
          </p:nvSpPr>
          <p:spPr bwMode="invGray">
            <a:xfrm flipV="1">
              <a:off x="868" y="1519"/>
              <a:ext cx="2622" cy="2"/>
            </a:xfrm>
            <a:prstGeom prst="line">
              <a:avLst/>
            </a:prstGeom>
            <a:noFill/>
            <a:ln w="38100" cmpd="dbl">
              <a:solidFill>
                <a:srgbClr val="FF0000"/>
              </a:solidFill>
              <a:round/>
              <a:headEnd/>
              <a:tailEnd/>
            </a:ln>
            <a:effectLst>
              <a:outerShdw dist="35921" dir="2700000" algn="ctr" rotWithShape="0">
                <a:schemeClr val="tx2"/>
              </a:outerShdw>
            </a:effectLst>
          </p:spPr>
          <p:txBody>
            <a:bodyPr lIns="107524" tIns="53762" rIns="107524" bIns="53762"/>
            <a:lstStyle/>
            <a:p>
              <a:endParaRPr lang="es-SV"/>
            </a:p>
          </p:txBody>
        </p:sp>
        <p:sp>
          <p:nvSpPr>
            <p:cNvPr id="95258" name="Text Box 26"/>
            <p:cNvSpPr txBox="1">
              <a:spLocks noChangeArrowheads="1"/>
            </p:cNvSpPr>
            <p:nvPr/>
          </p:nvSpPr>
          <p:spPr bwMode="invGray">
            <a:xfrm>
              <a:off x="2171" y="1308"/>
              <a:ext cx="1224" cy="204"/>
            </a:xfrm>
            <a:prstGeom prst="rect">
              <a:avLst/>
            </a:prstGeom>
            <a:noFill/>
            <a:ln w="9525" algn="ctr">
              <a:noFill/>
              <a:miter lim="800000"/>
              <a:headEnd/>
              <a:tailEnd/>
            </a:ln>
            <a:effectLst/>
          </p:spPr>
          <p:txBody>
            <a:bodyPr wrap="none" lIns="107524" tIns="53762" rIns="107524" bIns="53762">
              <a:spAutoFit/>
            </a:bodyPr>
            <a:lstStyle/>
            <a:p>
              <a:pPr algn="ctr"/>
              <a:r>
                <a:rPr lang="es-MX" sz="1400" b="1" dirty="0">
                  <a:solidFill>
                    <a:srgbClr val="FF0000"/>
                  </a:solidFill>
                  <a:latin typeface="Arial" pitchFamily="34" charset="0"/>
                </a:rPr>
                <a:t>Demanda = 700 MW </a:t>
              </a:r>
              <a:endParaRPr lang="es-ES" sz="1400" b="1" dirty="0">
                <a:solidFill>
                  <a:srgbClr val="FF0000"/>
                </a:solidFill>
                <a:latin typeface="Arial" pitchFamily="34" charset="0"/>
              </a:endParaRPr>
            </a:p>
          </p:txBody>
        </p:sp>
        <p:sp>
          <p:nvSpPr>
            <p:cNvPr id="95259" name="Text Box 27"/>
            <p:cNvSpPr txBox="1">
              <a:spLocks noChangeArrowheads="1"/>
            </p:cNvSpPr>
            <p:nvPr/>
          </p:nvSpPr>
          <p:spPr bwMode="invGray">
            <a:xfrm>
              <a:off x="2351" y="1554"/>
              <a:ext cx="1033" cy="204"/>
            </a:xfrm>
            <a:prstGeom prst="rect">
              <a:avLst/>
            </a:prstGeom>
            <a:noFill/>
            <a:ln w="9525" algn="ctr">
              <a:noFill/>
              <a:miter lim="800000"/>
              <a:headEnd/>
              <a:tailEnd/>
            </a:ln>
            <a:effectLst/>
          </p:spPr>
          <p:txBody>
            <a:bodyPr wrap="none" lIns="107524" tIns="53762" rIns="107524" bIns="53762">
              <a:spAutoFit/>
            </a:bodyPr>
            <a:lstStyle/>
            <a:p>
              <a:pPr algn="ctr"/>
              <a:r>
                <a:rPr lang="es-MX" sz="1400" b="1" dirty="0">
                  <a:solidFill>
                    <a:srgbClr val="FF0000"/>
                  </a:solidFill>
                  <a:latin typeface="Arial" pitchFamily="34" charset="0"/>
                </a:rPr>
                <a:t>PSMT </a:t>
              </a:r>
              <a:r>
                <a:rPr lang="es-MX" sz="1400" b="1" dirty="0" smtClean="0">
                  <a:solidFill>
                    <a:srgbClr val="FF0000"/>
                  </a:solidFill>
                  <a:latin typeface="Arial" pitchFamily="34" charset="0"/>
                </a:rPr>
                <a:t>$205/</a:t>
              </a:r>
              <a:r>
                <a:rPr lang="es-MX" sz="1400" b="1" dirty="0" err="1" smtClean="0">
                  <a:solidFill>
                    <a:srgbClr val="FF0000"/>
                  </a:solidFill>
                  <a:latin typeface="Arial" pitchFamily="34" charset="0"/>
                </a:rPr>
                <a:t>MWh</a:t>
              </a:r>
              <a:endParaRPr lang="es-ES" sz="1400" b="1" dirty="0">
                <a:solidFill>
                  <a:srgbClr val="FF0000"/>
                </a:solidFill>
                <a:latin typeface="Arial" pitchFamily="34" charset="0"/>
              </a:endParaRPr>
            </a:p>
          </p:txBody>
        </p:sp>
      </p:grpSp>
      <p:sp>
        <p:nvSpPr>
          <p:cNvPr id="95260" name="Text Box 28"/>
          <p:cNvSpPr txBox="1">
            <a:spLocks noChangeArrowheads="1"/>
          </p:cNvSpPr>
          <p:nvPr/>
        </p:nvSpPr>
        <p:spPr bwMode="invGray">
          <a:xfrm>
            <a:off x="5580063" y="2133600"/>
            <a:ext cx="3262312" cy="4363375"/>
          </a:xfrm>
          <a:prstGeom prst="rect">
            <a:avLst/>
          </a:prstGeom>
          <a:noFill/>
          <a:ln w="9525">
            <a:noFill/>
            <a:miter lim="800000"/>
            <a:headEnd/>
            <a:tailEnd/>
          </a:ln>
          <a:effectLst/>
        </p:spPr>
        <p:txBody>
          <a:bodyPr lIns="93600" tIns="46800" rIns="93600" bIns="46800">
            <a:spAutoFit/>
          </a:bodyPr>
          <a:lstStyle/>
          <a:p>
            <a:pPr algn="ctr"/>
            <a:r>
              <a:rPr lang="es-MX" sz="2000" b="1" i="1" u="sng" dirty="0">
                <a:solidFill>
                  <a:schemeClr val="accent1">
                    <a:lumMod val="75000"/>
                  </a:schemeClr>
                </a:solidFill>
                <a:latin typeface="Arial Narrow" pitchFamily="34" charset="0"/>
              </a:rPr>
              <a:t>Resultado:</a:t>
            </a:r>
          </a:p>
          <a:p>
            <a:pPr algn="ctr"/>
            <a:endParaRPr lang="es-MX" sz="800" b="1" i="1" u="sng" dirty="0">
              <a:solidFill>
                <a:schemeClr val="accent1">
                  <a:lumMod val="75000"/>
                </a:schemeClr>
              </a:solidFill>
              <a:latin typeface="Arial Narrow" pitchFamily="34" charset="0"/>
            </a:endParaRPr>
          </a:p>
          <a:p>
            <a:r>
              <a:rPr lang="es-MX" sz="2000" b="1" i="1" u="sng" dirty="0">
                <a:solidFill>
                  <a:schemeClr val="accent1">
                    <a:lumMod val="75000"/>
                  </a:schemeClr>
                </a:solidFill>
                <a:latin typeface="Arial Narrow" pitchFamily="34" charset="0"/>
              </a:rPr>
              <a:t>Precio Marginal</a:t>
            </a:r>
            <a:r>
              <a:rPr lang="es-MX" sz="2000" b="1" i="1" dirty="0">
                <a:solidFill>
                  <a:schemeClr val="accent1">
                    <a:lumMod val="75000"/>
                  </a:schemeClr>
                </a:solidFill>
                <a:latin typeface="Arial Narrow" pitchFamily="34" charset="0"/>
              </a:rPr>
              <a:t>: </a:t>
            </a:r>
            <a:r>
              <a:rPr lang="es-MX" sz="2000" b="1" i="1" dirty="0" smtClean="0">
                <a:solidFill>
                  <a:schemeClr val="accent1">
                    <a:lumMod val="75000"/>
                  </a:schemeClr>
                </a:solidFill>
                <a:latin typeface="Arial Narrow" pitchFamily="34" charset="0"/>
              </a:rPr>
              <a:t>$205/</a:t>
            </a:r>
            <a:r>
              <a:rPr lang="es-MX" sz="2000" b="1" i="1" dirty="0" err="1" smtClean="0">
                <a:solidFill>
                  <a:schemeClr val="accent1">
                    <a:lumMod val="75000"/>
                  </a:schemeClr>
                </a:solidFill>
                <a:latin typeface="Arial Narrow" pitchFamily="34" charset="0"/>
              </a:rPr>
              <a:t>MWh</a:t>
            </a:r>
            <a:endParaRPr lang="es-MX" sz="2000" b="1" i="1" dirty="0">
              <a:solidFill>
                <a:schemeClr val="accent1">
                  <a:lumMod val="75000"/>
                </a:schemeClr>
              </a:solidFill>
              <a:latin typeface="Arial Narrow" pitchFamily="34" charset="0"/>
            </a:endParaRPr>
          </a:p>
          <a:p>
            <a:endParaRPr lang="es-MX" sz="2000" b="1" i="1" u="sng" dirty="0">
              <a:solidFill>
                <a:schemeClr val="accent1">
                  <a:lumMod val="75000"/>
                </a:schemeClr>
              </a:solidFill>
              <a:latin typeface="Arial Narrow" pitchFamily="34" charset="0"/>
            </a:endParaRPr>
          </a:p>
          <a:p>
            <a:r>
              <a:rPr lang="es-MX" sz="2000" b="1" i="1" u="sng" dirty="0">
                <a:solidFill>
                  <a:schemeClr val="accent1">
                    <a:lumMod val="75000"/>
                  </a:schemeClr>
                </a:solidFill>
                <a:latin typeface="Arial Narrow" pitchFamily="34" charset="0"/>
              </a:rPr>
              <a:t>Precio Psis</a:t>
            </a:r>
            <a:r>
              <a:rPr lang="es-MX" sz="2000" b="1" i="1" dirty="0">
                <a:solidFill>
                  <a:schemeClr val="accent1">
                    <a:lumMod val="75000"/>
                  </a:schemeClr>
                </a:solidFill>
                <a:latin typeface="Arial Narrow" pitchFamily="34" charset="0"/>
              </a:rPr>
              <a:t>: </a:t>
            </a:r>
            <a:r>
              <a:rPr lang="es-MX" sz="2000" b="1" i="1" dirty="0" smtClean="0">
                <a:solidFill>
                  <a:schemeClr val="accent1">
                    <a:lumMod val="75000"/>
                  </a:schemeClr>
                </a:solidFill>
                <a:latin typeface="Arial Narrow" pitchFamily="34" charset="0"/>
              </a:rPr>
              <a:t>$105/</a:t>
            </a:r>
            <a:r>
              <a:rPr lang="es-MX" sz="2000" b="1" i="1" dirty="0" err="1" smtClean="0">
                <a:solidFill>
                  <a:schemeClr val="accent1">
                    <a:lumMod val="75000"/>
                  </a:schemeClr>
                </a:solidFill>
                <a:latin typeface="Arial Narrow" pitchFamily="34" charset="0"/>
              </a:rPr>
              <a:t>MWh</a:t>
            </a:r>
            <a:endParaRPr lang="es-MX" sz="2000" b="1" i="1" dirty="0">
              <a:solidFill>
                <a:schemeClr val="accent1">
                  <a:lumMod val="75000"/>
                </a:schemeClr>
              </a:solidFill>
              <a:latin typeface="Arial Narrow" pitchFamily="34" charset="0"/>
            </a:endParaRPr>
          </a:p>
          <a:p>
            <a:pPr algn="ctr"/>
            <a:endParaRPr lang="es-MX" sz="2000" b="1" i="1" dirty="0">
              <a:solidFill>
                <a:schemeClr val="accent1">
                  <a:lumMod val="75000"/>
                </a:schemeClr>
              </a:solidFill>
              <a:latin typeface="Arial Narrow" pitchFamily="34" charset="0"/>
            </a:endParaRPr>
          </a:p>
          <a:p>
            <a:r>
              <a:rPr lang="es-MX" sz="2000" b="1" i="1" u="sng" dirty="0">
                <a:solidFill>
                  <a:schemeClr val="accent1">
                    <a:lumMod val="75000"/>
                  </a:schemeClr>
                </a:solidFill>
                <a:latin typeface="Arial Narrow" pitchFamily="34" charset="0"/>
              </a:rPr>
              <a:t>Precio Pest</a:t>
            </a:r>
            <a:r>
              <a:rPr lang="es-MX" sz="2000" b="1" i="1" dirty="0">
                <a:solidFill>
                  <a:schemeClr val="accent1">
                    <a:lumMod val="75000"/>
                  </a:schemeClr>
                </a:solidFill>
                <a:latin typeface="Arial Narrow" pitchFamily="34" charset="0"/>
              </a:rPr>
              <a:t>: </a:t>
            </a:r>
            <a:r>
              <a:rPr lang="es-MX" sz="2000" b="1" i="1" dirty="0" smtClean="0">
                <a:solidFill>
                  <a:schemeClr val="accent1">
                    <a:lumMod val="75000"/>
                  </a:schemeClr>
                </a:solidFill>
                <a:latin typeface="Arial Narrow" pitchFamily="34" charset="0"/>
              </a:rPr>
              <a:t>$18.29/</a:t>
            </a:r>
            <a:r>
              <a:rPr lang="es-MX" sz="2000" b="1" i="1" dirty="0" err="1" smtClean="0">
                <a:solidFill>
                  <a:schemeClr val="accent1">
                    <a:lumMod val="75000"/>
                  </a:schemeClr>
                </a:solidFill>
                <a:latin typeface="Arial Narrow" pitchFamily="34" charset="0"/>
              </a:rPr>
              <a:t>MWh</a:t>
            </a:r>
            <a:endParaRPr lang="es-MX" sz="2000" b="1" i="1" dirty="0">
              <a:solidFill>
                <a:schemeClr val="accent1">
                  <a:lumMod val="75000"/>
                </a:schemeClr>
              </a:solidFill>
              <a:latin typeface="Arial Narrow" pitchFamily="34" charset="0"/>
            </a:endParaRPr>
          </a:p>
          <a:p>
            <a:endParaRPr lang="es-MX" sz="2000" b="1" i="1" dirty="0">
              <a:solidFill>
                <a:schemeClr val="accent1">
                  <a:lumMod val="75000"/>
                </a:schemeClr>
              </a:solidFill>
              <a:latin typeface="Arial Narrow" pitchFamily="34" charset="0"/>
            </a:endParaRPr>
          </a:p>
          <a:p>
            <a:pPr algn="ctr"/>
            <a:endParaRPr lang="es-MX" sz="2000" b="1" i="1" u="sng" dirty="0">
              <a:solidFill>
                <a:schemeClr val="accent1">
                  <a:lumMod val="75000"/>
                </a:schemeClr>
              </a:solidFill>
              <a:latin typeface="Arial Narrow" pitchFamily="34" charset="0"/>
            </a:endParaRPr>
          </a:p>
          <a:p>
            <a:pPr algn="ctr"/>
            <a:r>
              <a:rPr lang="es-MX" sz="2000" b="1" i="1" u="sng" dirty="0">
                <a:solidFill>
                  <a:schemeClr val="accent1">
                    <a:lumMod val="75000"/>
                  </a:schemeClr>
                </a:solidFill>
                <a:latin typeface="Arial Narrow" pitchFamily="34" charset="0"/>
              </a:rPr>
              <a:t>Precio del MRS</a:t>
            </a:r>
          </a:p>
          <a:p>
            <a:endParaRPr lang="es-MX" sz="1000" b="1" i="1" dirty="0">
              <a:solidFill>
                <a:schemeClr val="accent1">
                  <a:lumMod val="75000"/>
                </a:schemeClr>
              </a:solidFill>
              <a:latin typeface="Arial Narrow" pitchFamily="34" charset="0"/>
            </a:endParaRPr>
          </a:p>
          <a:p>
            <a:pPr>
              <a:spcBef>
                <a:spcPct val="35000"/>
              </a:spcBef>
            </a:pPr>
            <a:r>
              <a:rPr lang="es-MX" sz="2000" b="1" i="1" dirty="0">
                <a:solidFill>
                  <a:schemeClr val="accent1">
                    <a:lumMod val="75000"/>
                  </a:schemeClr>
                </a:solidFill>
                <a:latin typeface="Arial Narrow" pitchFamily="34" charset="0"/>
              </a:rPr>
              <a:t>PMRS = Psis + Pest</a:t>
            </a:r>
          </a:p>
          <a:p>
            <a:pPr>
              <a:spcBef>
                <a:spcPct val="35000"/>
              </a:spcBef>
            </a:pPr>
            <a:r>
              <a:rPr lang="es-MX" b="1" i="1" dirty="0">
                <a:solidFill>
                  <a:schemeClr val="accent1">
                    <a:lumMod val="75000"/>
                  </a:schemeClr>
                </a:solidFill>
                <a:latin typeface="Arial Narrow" pitchFamily="34" charset="0"/>
              </a:rPr>
              <a:t>PMRS = </a:t>
            </a:r>
            <a:r>
              <a:rPr lang="es-MX" b="1" i="1" dirty="0" smtClean="0">
                <a:solidFill>
                  <a:schemeClr val="accent1">
                    <a:lumMod val="75000"/>
                  </a:schemeClr>
                </a:solidFill>
                <a:latin typeface="Arial Narrow" pitchFamily="34" charset="0"/>
              </a:rPr>
              <a:t>$123.28/</a:t>
            </a:r>
            <a:r>
              <a:rPr lang="es-MX" b="1" i="1" dirty="0" err="1" smtClean="0">
                <a:solidFill>
                  <a:schemeClr val="accent1">
                    <a:lumMod val="75000"/>
                  </a:schemeClr>
                </a:solidFill>
                <a:latin typeface="Arial Narrow" pitchFamily="34" charset="0"/>
              </a:rPr>
              <a:t>MWh</a:t>
            </a:r>
            <a:endParaRPr lang="es-MX" b="1" i="1" dirty="0">
              <a:solidFill>
                <a:schemeClr val="accent1">
                  <a:lumMod val="75000"/>
                </a:schemeClr>
              </a:solidFill>
              <a:latin typeface="Arial Narrow" pitchFamily="34" charset="0"/>
            </a:endParaRPr>
          </a:p>
          <a:p>
            <a:pPr algn="ctr"/>
            <a:endParaRPr lang="es-MX" sz="2000" b="1" i="1" dirty="0">
              <a:solidFill>
                <a:schemeClr val="accent1">
                  <a:lumMod val="75000"/>
                </a:schemeClr>
              </a:solidFill>
              <a:latin typeface="Arial Narrow" pitchFamily="34" charset="0"/>
            </a:endParaRPr>
          </a:p>
        </p:txBody>
      </p:sp>
      <p:sp>
        <p:nvSpPr>
          <p:cNvPr id="95261" name="Text Box 29"/>
          <p:cNvSpPr txBox="1">
            <a:spLocks noChangeArrowheads="1"/>
          </p:cNvSpPr>
          <p:nvPr/>
        </p:nvSpPr>
        <p:spPr bwMode="invGray">
          <a:xfrm>
            <a:off x="2838056" y="800100"/>
            <a:ext cx="3377401" cy="402291"/>
          </a:xfrm>
          <a:prstGeom prst="rect">
            <a:avLst/>
          </a:prstGeom>
          <a:noFill/>
          <a:ln w="9525">
            <a:noFill/>
            <a:miter lim="800000"/>
            <a:headEnd/>
            <a:tailEnd/>
          </a:ln>
          <a:effectLst/>
        </p:spPr>
        <p:txBody>
          <a:bodyPr wrap="none" lIns="93600" tIns="46800" rIns="93600" bIns="46800">
            <a:spAutoFit/>
          </a:bodyPr>
          <a:lstStyle/>
          <a:p>
            <a:pPr algn="ctr"/>
            <a:r>
              <a:rPr lang="es-MX" sz="2000" b="1" i="1" u="sng" dirty="0">
                <a:solidFill>
                  <a:srgbClr val="002060"/>
                </a:solidFill>
                <a:latin typeface="Arial Narrow" pitchFamily="34" charset="0"/>
              </a:rPr>
              <a:t>12:00 horas – Demanda 700 MW</a:t>
            </a:r>
          </a:p>
        </p:txBody>
      </p:sp>
      <p:grpSp>
        <p:nvGrpSpPr>
          <p:cNvPr id="9" name="Group 30"/>
          <p:cNvGrpSpPr>
            <a:grpSpLocks/>
          </p:cNvGrpSpPr>
          <p:nvPr/>
        </p:nvGrpSpPr>
        <p:grpSpPr bwMode="invGray">
          <a:xfrm>
            <a:off x="393700" y="3573461"/>
            <a:ext cx="4162425" cy="357187"/>
            <a:chOff x="868" y="1296"/>
            <a:chExt cx="2622" cy="225"/>
          </a:xfrm>
        </p:grpSpPr>
        <p:sp>
          <p:nvSpPr>
            <p:cNvPr id="95263" name="Line 31"/>
            <p:cNvSpPr>
              <a:spLocks noChangeShapeType="1"/>
            </p:cNvSpPr>
            <p:nvPr/>
          </p:nvSpPr>
          <p:spPr bwMode="invGray">
            <a:xfrm flipV="1">
              <a:off x="868" y="1519"/>
              <a:ext cx="2622" cy="2"/>
            </a:xfrm>
            <a:prstGeom prst="line">
              <a:avLst/>
            </a:prstGeom>
            <a:noFill/>
            <a:ln w="38100" cmpd="dbl">
              <a:solidFill>
                <a:srgbClr val="FF0000"/>
              </a:solidFill>
              <a:round/>
              <a:headEnd/>
              <a:tailEnd/>
            </a:ln>
            <a:effectLst>
              <a:outerShdw dist="35921" dir="2700000" algn="ctr" rotWithShape="0">
                <a:schemeClr val="tx2"/>
              </a:outerShdw>
            </a:effectLst>
          </p:spPr>
          <p:txBody>
            <a:bodyPr lIns="107524" tIns="53762" rIns="107524" bIns="53762"/>
            <a:lstStyle/>
            <a:p>
              <a:endParaRPr lang="es-SV"/>
            </a:p>
          </p:txBody>
        </p:sp>
        <p:sp>
          <p:nvSpPr>
            <p:cNvPr id="95264" name="Text Box 32"/>
            <p:cNvSpPr txBox="1">
              <a:spLocks noChangeArrowheads="1"/>
            </p:cNvSpPr>
            <p:nvPr/>
          </p:nvSpPr>
          <p:spPr bwMode="invGray">
            <a:xfrm>
              <a:off x="2715" y="1308"/>
              <a:ext cx="136" cy="202"/>
            </a:xfrm>
            <a:prstGeom prst="rect">
              <a:avLst/>
            </a:prstGeom>
            <a:noFill/>
            <a:ln w="9525" algn="ctr">
              <a:noFill/>
              <a:miter lim="800000"/>
              <a:headEnd/>
              <a:tailEnd/>
            </a:ln>
            <a:effectLst>
              <a:outerShdw dist="35921" dir="2700000" algn="ctr" rotWithShape="0">
                <a:schemeClr val="tx2"/>
              </a:outerShdw>
            </a:effectLst>
          </p:spPr>
          <p:txBody>
            <a:bodyPr wrap="none" lIns="107524" tIns="53762" rIns="107524" bIns="53762">
              <a:spAutoFit/>
            </a:bodyPr>
            <a:lstStyle/>
            <a:p>
              <a:pPr algn="ctr"/>
              <a:endParaRPr lang="es-ES" sz="1400" b="1">
                <a:solidFill>
                  <a:schemeClr val="hlink"/>
                </a:solidFill>
                <a:effectLst>
                  <a:outerShdw blurRad="38100" dist="38100" dir="2700000" algn="tl">
                    <a:srgbClr val="000000"/>
                  </a:outerShdw>
                </a:effectLst>
                <a:latin typeface="Arial" pitchFamily="34" charset="0"/>
              </a:endParaRPr>
            </a:p>
          </p:txBody>
        </p:sp>
        <p:sp>
          <p:nvSpPr>
            <p:cNvPr id="95265" name="Text Box 33"/>
            <p:cNvSpPr txBox="1">
              <a:spLocks noChangeArrowheads="1"/>
            </p:cNvSpPr>
            <p:nvPr/>
          </p:nvSpPr>
          <p:spPr bwMode="invGray">
            <a:xfrm>
              <a:off x="2423" y="1296"/>
              <a:ext cx="952" cy="204"/>
            </a:xfrm>
            <a:prstGeom prst="rect">
              <a:avLst/>
            </a:prstGeom>
            <a:noFill/>
            <a:ln w="9525" algn="ctr">
              <a:noFill/>
              <a:miter lim="800000"/>
              <a:headEnd/>
              <a:tailEnd/>
            </a:ln>
            <a:effectLst/>
          </p:spPr>
          <p:txBody>
            <a:bodyPr wrap="none" lIns="107524" tIns="53762" rIns="107524" bIns="53762">
              <a:spAutoFit/>
            </a:bodyPr>
            <a:lstStyle/>
            <a:p>
              <a:pPr algn="ctr"/>
              <a:r>
                <a:rPr lang="es-MX" sz="1400" b="1" dirty="0">
                  <a:solidFill>
                    <a:srgbClr val="FF0000"/>
                  </a:solidFill>
                  <a:latin typeface="Arial" pitchFamily="34" charset="0"/>
                </a:rPr>
                <a:t>Psis </a:t>
              </a:r>
              <a:r>
                <a:rPr lang="es-MX" sz="1400" b="1" dirty="0" smtClean="0">
                  <a:solidFill>
                    <a:srgbClr val="FF0000"/>
                  </a:solidFill>
                  <a:latin typeface="Arial" pitchFamily="34" charset="0"/>
                </a:rPr>
                <a:t>$105/</a:t>
              </a:r>
              <a:r>
                <a:rPr lang="es-MX" sz="1400" b="1" dirty="0" err="1" smtClean="0">
                  <a:solidFill>
                    <a:srgbClr val="FF0000"/>
                  </a:solidFill>
                  <a:latin typeface="Arial" pitchFamily="34" charset="0"/>
                </a:rPr>
                <a:t>MWh</a:t>
              </a:r>
              <a:endParaRPr lang="es-ES" sz="1400" b="1" dirty="0">
                <a:solidFill>
                  <a:srgbClr val="FF0000"/>
                </a:solidFill>
                <a:latin typeface="Arial" pitchFamily="34" charset="0"/>
              </a:endParaRPr>
            </a:p>
          </p:txBody>
        </p:sp>
      </p:grpSp>
      <p:sp>
        <p:nvSpPr>
          <p:cNvPr id="95266" name="Line 34"/>
          <p:cNvSpPr>
            <a:spLocks noChangeShapeType="1"/>
          </p:cNvSpPr>
          <p:nvPr/>
        </p:nvSpPr>
        <p:spPr bwMode="invGray">
          <a:xfrm>
            <a:off x="747713" y="2438400"/>
            <a:ext cx="12700" cy="1189038"/>
          </a:xfrm>
          <a:prstGeom prst="line">
            <a:avLst/>
          </a:prstGeom>
          <a:noFill/>
          <a:ln w="38100">
            <a:solidFill>
              <a:srgbClr val="FF0000"/>
            </a:solidFill>
            <a:round/>
            <a:headEnd/>
            <a:tailEnd type="arrow" w="med" len="med"/>
          </a:ln>
          <a:effectLst/>
        </p:spPr>
        <p:txBody>
          <a:bodyPr lIns="107524" tIns="53762" rIns="107524" bIns="53762"/>
          <a:lstStyle/>
          <a:p>
            <a:endParaRPr lang="es-SV"/>
          </a:p>
        </p:txBody>
      </p:sp>
      <p:grpSp>
        <p:nvGrpSpPr>
          <p:cNvPr id="10" name="Group 36"/>
          <p:cNvGrpSpPr>
            <a:grpSpLocks/>
          </p:cNvGrpSpPr>
          <p:nvPr/>
        </p:nvGrpSpPr>
        <p:grpSpPr bwMode="invGray">
          <a:xfrm>
            <a:off x="160338" y="1790700"/>
            <a:ext cx="2335212" cy="404813"/>
            <a:chOff x="714" y="2305"/>
            <a:chExt cx="1463" cy="255"/>
          </a:xfrm>
        </p:grpSpPr>
        <p:sp>
          <p:nvSpPr>
            <p:cNvPr id="95269" name="Text Box 37"/>
            <p:cNvSpPr txBox="1">
              <a:spLocks noChangeArrowheads="1"/>
            </p:cNvSpPr>
            <p:nvPr/>
          </p:nvSpPr>
          <p:spPr bwMode="invGray">
            <a:xfrm>
              <a:off x="1179" y="2366"/>
              <a:ext cx="998" cy="194"/>
            </a:xfrm>
            <a:prstGeom prst="rect">
              <a:avLst/>
            </a:prstGeom>
            <a:gradFill rotWithShape="1">
              <a:gsLst>
                <a:gs pos="0">
                  <a:srgbClr val="FFFF00">
                    <a:gamma/>
                    <a:shade val="46275"/>
                    <a:invGamma/>
                  </a:srgbClr>
                </a:gs>
                <a:gs pos="50000">
                  <a:srgbClr val="FFFF00"/>
                </a:gs>
                <a:gs pos="100000">
                  <a:srgbClr val="FFFF00">
                    <a:gamma/>
                    <a:shade val="46275"/>
                    <a:invGamma/>
                  </a:srgbClr>
                </a:gs>
              </a:gsLst>
              <a:lin ang="5400000" scaled="1"/>
            </a:gradFill>
            <a:ln w="9525" algn="ctr">
              <a:solidFill>
                <a:schemeClr val="bg2"/>
              </a:solidFill>
              <a:miter lim="800000"/>
              <a:headEnd/>
              <a:tailEnd/>
            </a:ln>
            <a:effectLst>
              <a:outerShdw dist="35921" dir="2700000" algn="ctr" rotWithShape="0">
                <a:schemeClr val="tx2"/>
              </a:outerShdw>
            </a:effectLst>
          </p:spPr>
          <p:txBody>
            <a:bodyPr lIns="93600" tIns="46800" rIns="93600" bIns="46800">
              <a:spAutoFit/>
            </a:bodyPr>
            <a:lstStyle/>
            <a:p>
              <a:pPr algn="ctr">
                <a:lnSpc>
                  <a:spcPct val="90000"/>
                </a:lnSpc>
              </a:pPr>
              <a:r>
                <a:rPr lang="es-MX" sz="1500" b="1" i="1" dirty="0">
                  <a:solidFill>
                    <a:schemeClr val="accent6"/>
                  </a:solidFill>
                  <a:latin typeface="Arial Narrow" pitchFamily="34" charset="0"/>
                </a:rPr>
                <a:t>G5  15 MW</a:t>
              </a:r>
              <a:endParaRPr lang="es-ES" sz="1500" b="1" i="1" dirty="0">
                <a:solidFill>
                  <a:schemeClr val="accent6"/>
                </a:solidFill>
                <a:latin typeface="Arial Narrow" pitchFamily="34" charset="0"/>
              </a:endParaRPr>
            </a:p>
          </p:txBody>
        </p:sp>
        <p:sp>
          <p:nvSpPr>
            <p:cNvPr id="95270" name="Text Box 38"/>
            <p:cNvSpPr txBox="1">
              <a:spLocks noChangeArrowheads="1"/>
            </p:cNvSpPr>
            <p:nvPr/>
          </p:nvSpPr>
          <p:spPr bwMode="invGray">
            <a:xfrm>
              <a:off x="714" y="2305"/>
              <a:ext cx="423" cy="185"/>
            </a:xfrm>
            <a:prstGeom prst="rect">
              <a:avLst/>
            </a:prstGeom>
            <a:noFill/>
            <a:ln w="9525" algn="ctr">
              <a:noFill/>
              <a:miter lim="800000"/>
              <a:headEnd/>
              <a:tailEnd/>
            </a:ln>
            <a:effectLst/>
          </p:spPr>
          <p:txBody>
            <a:bodyPr wrap="none" lIns="107524" tIns="53762" rIns="107524" bIns="53762">
              <a:spAutoFit/>
            </a:bodyPr>
            <a:lstStyle/>
            <a:p>
              <a:pPr algn="ctr"/>
              <a:r>
                <a:rPr lang="es-MX" sz="1200" b="1" dirty="0" smtClean="0">
                  <a:solidFill>
                    <a:srgbClr val="002060"/>
                  </a:solidFill>
                  <a:latin typeface="Arial Narrow" pitchFamily="34" charset="0"/>
                </a:rPr>
                <a:t>$227.00</a:t>
              </a:r>
              <a:endParaRPr lang="es-ES" sz="1200" b="1" dirty="0">
                <a:solidFill>
                  <a:srgbClr val="002060"/>
                </a:solidFill>
                <a:latin typeface="Arial Narrow" pitchFamily="34" charset="0"/>
              </a:endParaRPr>
            </a:p>
          </p:txBody>
        </p:sp>
      </p:grpSp>
      <p:sp>
        <p:nvSpPr>
          <p:cNvPr id="95271" name="Text Box 39"/>
          <p:cNvSpPr txBox="1">
            <a:spLocks noChangeArrowheads="1"/>
          </p:cNvSpPr>
          <p:nvPr/>
        </p:nvSpPr>
        <p:spPr bwMode="invGray">
          <a:xfrm>
            <a:off x="2771775" y="1333500"/>
            <a:ext cx="5245100" cy="371513"/>
          </a:xfrm>
          <a:prstGeom prst="rect">
            <a:avLst/>
          </a:prstGeom>
          <a:gradFill>
            <a:gsLst>
              <a:gs pos="0">
                <a:srgbClr val="003300"/>
              </a:gs>
              <a:gs pos="50000">
                <a:srgbClr val="33CC33"/>
              </a:gs>
              <a:gs pos="100000">
                <a:srgbClr val="003300"/>
              </a:gs>
            </a:gsLst>
            <a:lin ang="5400000" scaled="1"/>
          </a:gradFill>
          <a:ln w="9525">
            <a:noFill/>
            <a:miter lim="800000"/>
            <a:headEnd/>
            <a:tailEnd/>
          </a:ln>
          <a:effectLst/>
        </p:spPr>
        <p:txBody>
          <a:bodyPr lIns="93600" tIns="46800" rIns="93600" bIns="46800">
            <a:spAutoFit/>
          </a:bodyPr>
          <a:lstStyle/>
          <a:p>
            <a:pPr algn="ctr"/>
            <a:r>
              <a:rPr lang="es-MX" sz="1800" b="1" i="1" dirty="0">
                <a:solidFill>
                  <a:schemeClr val="bg1"/>
                </a:solidFill>
                <a:effectLst>
                  <a:outerShdw blurRad="38100" dist="38100" dir="2700000" algn="tl">
                    <a:srgbClr val="000000"/>
                  </a:outerShdw>
                </a:effectLst>
                <a:latin typeface="Arial Narrow" pitchFamily="34" charset="0"/>
              </a:rPr>
              <a:t>Grupo Generador Identificado (GGI): G3 </a:t>
            </a:r>
            <a:r>
              <a:rPr lang="es-MX" sz="1800" b="1" i="1" dirty="0" smtClean="0">
                <a:solidFill>
                  <a:schemeClr val="bg1"/>
                </a:solidFill>
                <a:effectLst>
                  <a:outerShdw blurRad="38100" dist="38100" dir="2700000" algn="tl">
                    <a:srgbClr val="000000"/>
                  </a:outerShdw>
                </a:effectLst>
                <a:latin typeface="Arial Narrow" pitchFamily="34" charset="0"/>
              </a:rPr>
              <a:t>, G4 y G5</a:t>
            </a:r>
            <a:endParaRPr lang="es-MX" sz="1800" b="1" i="1" dirty="0">
              <a:solidFill>
                <a:schemeClr val="bg1"/>
              </a:solidFill>
              <a:effectLst>
                <a:outerShdw blurRad="38100" dist="38100" dir="2700000" algn="tl">
                  <a:srgbClr val="000000"/>
                </a:outerShdw>
              </a:effectLst>
              <a:latin typeface="Arial Narrow" pitchFamily="34" charset="0"/>
            </a:endParaRPr>
          </a:p>
        </p:txBody>
      </p:sp>
      <p:sp>
        <p:nvSpPr>
          <p:cNvPr id="95272" name="Text Box 40"/>
          <p:cNvSpPr txBox="1">
            <a:spLocks noChangeArrowheads="1"/>
          </p:cNvSpPr>
          <p:nvPr/>
        </p:nvSpPr>
        <p:spPr bwMode="invGray">
          <a:xfrm>
            <a:off x="2627314" y="4293096"/>
            <a:ext cx="2767012" cy="1846659"/>
          </a:xfrm>
          <a:prstGeom prst="rect">
            <a:avLst/>
          </a:prstGeom>
          <a:noFill/>
          <a:ln w="9525">
            <a:noFill/>
            <a:miter lim="800000"/>
            <a:headEnd/>
            <a:tailEnd/>
          </a:ln>
          <a:effectLst/>
        </p:spPr>
        <p:txBody>
          <a:bodyPr wrap="square">
            <a:spAutoFit/>
          </a:bodyPr>
          <a:lstStyle/>
          <a:p>
            <a:pPr algn="just">
              <a:spcBef>
                <a:spcPct val="50000"/>
              </a:spcBef>
            </a:pPr>
            <a:r>
              <a:rPr lang="es-SV" sz="1900" b="1" dirty="0">
                <a:solidFill>
                  <a:schemeClr val="accent1">
                    <a:lumMod val="75000"/>
                  </a:schemeClr>
                </a:solidFill>
              </a:rPr>
              <a:t>Cada generador recibía su precio de oferta si era mayor que el Precio del Sistema y si era menor recibía el Precio del Sistema. </a:t>
            </a:r>
            <a:endParaRPr lang="es-ES" sz="1900" b="1" dirty="0">
              <a:solidFill>
                <a:schemeClr val="accent1">
                  <a:lumMod val="75000"/>
                </a:schemeClr>
              </a:solidFill>
            </a:endParaRPr>
          </a:p>
        </p:txBody>
      </p:sp>
      <p:grpSp>
        <p:nvGrpSpPr>
          <p:cNvPr id="47" name="46 Grupo"/>
          <p:cNvGrpSpPr/>
          <p:nvPr/>
        </p:nvGrpSpPr>
        <p:grpSpPr bwMode="invGray">
          <a:xfrm>
            <a:off x="2500298" y="2643182"/>
            <a:ext cx="1768433" cy="991379"/>
            <a:chOff x="2500298" y="2643182"/>
            <a:chExt cx="1768433" cy="991379"/>
          </a:xfrm>
        </p:grpSpPr>
        <p:sp>
          <p:nvSpPr>
            <p:cNvPr id="41" name="40 CuadroTexto"/>
            <p:cNvSpPr txBox="1"/>
            <p:nvPr/>
          </p:nvSpPr>
          <p:spPr bwMode="invGray">
            <a:xfrm>
              <a:off x="2571736" y="2643182"/>
              <a:ext cx="1510350" cy="276999"/>
            </a:xfrm>
            <a:prstGeom prst="rect">
              <a:avLst/>
            </a:prstGeom>
            <a:noFill/>
          </p:spPr>
          <p:txBody>
            <a:bodyPr wrap="none" rtlCol="0">
              <a:spAutoFit/>
            </a:bodyPr>
            <a:lstStyle/>
            <a:p>
              <a:r>
                <a:rPr lang="es-SV" sz="1200" b="1" dirty="0" smtClean="0">
                  <a:latin typeface="Arial" pitchFamily="34" charset="0"/>
                  <a:cs typeface="Arial" pitchFamily="34" charset="0"/>
                </a:rPr>
                <a:t>60 x $100 = $6,000</a:t>
              </a:r>
              <a:endParaRPr lang="es-SV" sz="1200" b="1" dirty="0">
                <a:latin typeface="Arial" pitchFamily="34" charset="0"/>
                <a:cs typeface="Arial" pitchFamily="34" charset="0"/>
              </a:endParaRPr>
            </a:p>
          </p:txBody>
        </p:sp>
        <p:sp>
          <p:nvSpPr>
            <p:cNvPr id="42" name="41 CuadroTexto"/>
            <p:cNvSpPr txBox="1"/>
            <p:nvPr/>
          </p:nvSpPr>
          <p:spPr bwMode="invGray">
            <a:xfrm>
              <a:off x="2571736" y="3000372"/>
              <a:ext cx="1511952" cy="276999"/>
            </a:xfrm>
            <a:prstGeom prst="rect">
              <a:avLst/>
            </a:prstGeom>
            <a:noFill/>
          </p:spPr>
          <p:txBody>
            <a:bodyPr wrap="none" rtlCol="0">
              <a:spAutoFit/>
            </a:bodyPr>
            <a:lstStyle/>
            <a:p>
              <a:r>
                <a:rPr lang="es-SV" sz="1200" b="1" dirty="0" smtClean="0">
                  <a:latin typeface="Arial" pitchFamily="34" charset="0"/>
                  <a:cs typeface="Arial" pitchFamily="34" charset="0"/>
                </a:rPr>
                <a:t>  80 x $85 = $6,800</a:t>
              </a:r>
              <a:endParaRPr lang="es-SV" sz="1200" b="1" dirty="0">
                <a:latin typeface="Arial" pitchFamily="34" charset="0"/>
                <a:cs typeface="Arial" pitchFamily="34" charset="0"/>
              </a:endParaRPr>
            </a:p>
          </p:txBody>
        </p:sp>
        <p:sp>
          <p:nvSpPr>
            <p:cNvPr id="43" name="42 CuadroTexto"/>
            <p:cNvSpPr txBox="1"/>
            <p:nvPr/>
          </p:nvSpPr>
          <p:spPr bwMode="invGray">
            <a:xfrm>
              <a:off x="2500298" y="3357562"/>
              <a:ext cx="1768433" cy="276999"/>
            </a:xfrm>
            <a:prstGeom prst="rect">
              <a:avLst/>
            </a:prstGeom>
            <a:noFill/>
          </p:spPr>
          <p:txBody>
            <a:bodyPr wrap="none" rtlCol="0">
              <a:spAutoFit/>
            </a:bodyPr>
            <a:lstStyle/>
            <a:p>
              <a:r>
                <a:rPr lang="es-SV" sz="1200" b="1" dirty="0" smtClean="0">
                  <a:latin typeface="Arial" pitchFamily="34" charset="0"/>
                  <a:cs typeface="Arial" pitchFamily="34" charset="0"/>
                </a:rPr>
                <a:t>  12,800 / 700 = $18.29</a:t>
              </a:r>
              <a:endParaRPr lang="es-SV" sz="1200" b="1" dirty="0">
                <a:latin typeface="Arial" pitchFamily="34" charset="0"/>
                <a:cs typeface="Arial" pitchFamily="34" charset="0"/>
              </a:endParaRPr>
            </a:p>
          </p:txBody>
        </p:sp>
        <p:cxnSp>
          <p:nvCxnSpPr>
            <p:cNvPr id="45" name="44 Conector recto"/>
            <p:cNvCxnSpPr/>
            <p:nvPr/>
          </p:nvCxnSpPr>
          <p:spPr bwMode="invGray">
            <a:xfrm>
              <a:off x="2571736" y="3286124"/>
              <a:ext cx="1571636" cy="1588"/>
            </a:xfrm>
            <a:prstGeom prst="line">
              <a:avLst/>
            </a:prstGeom>
            <a:solidFill>
              <a:schemeClr val="accent1"/>
            </a:solidFill>
            <a:ln w="50800" cap="flat" cmpd="dbl"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9932302"/>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5271">
                                            <p:bg/>
                                          </p:spTgt>
                                        </p:tgtEl>
                                        <p:attrNameLst>
                                          <p:attrName>style.visibility</p:attrName>
                                        </p:attrNameLst>
                                      </p:cBhvr>
                                      <p:to>
                                        <p:strVal val="visible"/>
                                      </p:to>
                                    </p:set>
                                    <p:animEffect transition="in" filter="wipe(left)">
                                      <p:cBhvr>
                                        <p:cTn id="41" dur="500"/>
                                        <p:tgtEl>
                                          <p:spTgt spid="95271">
                                            <p:bg/>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5271">
                                            <p:txEl>
                                              <p:pRg st="0" end="0"/>
                                            </p:txEl>
                                          </p:spTgt>
                                        </p:tgtEl>
                                        <p:attrNameLst>
                                          <p:attrName>style.visibility</p:attrName>
                                        </p:attrNameLst>
                                      </p:cBhvr>
                                      <p:to>
                                        <p:strVal val="visible"/>
                                      </p:to>
                                    </p:set>
                                    <p:animEffect transition="in" filter="wipe(left)">
                                      <p:cBhvr>
                                        <p:cTn id="44" dur="500"/>
                                        <p:tgtEl>
                                          <p:spTgt spid="9527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95266"/>
                                        </p:tgtEl>
                                        <p:attrNameLst>
                                          <p:attrName>style.visibility</p:attrName>
                                        </p:attrNameLst>
                                      </p:cBhvr>
                                      <p:to>
                                        <p:strVal val="visible"/>
                                      </p:to>
                                    </p:set>
                                    <p:animEffect transition="in" filter="wipe(up)">
                                      <p:cBhvr>
                                        <p:cTn id="49" dur="500"/>
                                        <p:tgtEl>
                                          <p:spTgt spid="95266"/>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5260">
                                            <p:txEl>
                                              <p:pRg st="0" end="0"/>
                                            </p:txEl>
                                          </p:spTgt>
                                        </p:tgtEl>
                                        <p:attrNameLst>
                                          <p:attrName>style.visibility</p:attrName>
                                        </p:attrNameLst>
                                      </p:cBhvr>
                                      <p:to>
                                        <p:strVal val="visible"/>
                                      </p:to>
                                    </p:set>
                                    <p:animEffect transition="in" filter="wipe(left)">
                                      <p:cBhvr>
                                        <p:cTn id="58" dur="500"/>
                                        <p:tgtEl>
                                          <p:spTgt spid="9526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5260">
                                            <p:txEl>
                                              <p:pRg st="2" end="2"/>
                                            </p:txEl>
                                          </p:spTgt>
                                        </p:tgtEl>
                                        <p:attrNameLst>
                                          <p:attrName>style.visibility</p:attrName>
                                        </p:attrNameLst>
                                      </p:cBhvr>
                                      <p:to>
                                        <p:strVal val="visible"/>
                                      </p:to>
                                    </p:set>
                                    <p:animEffect transition="in" filter="wipe(left)">
                                      <p:cBhvr>
                                        <p:cTn id="63" dur="500"/>
                                        <p:tgtEl>
                                          <p:spTgt spid="95260">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260">
                                            <p:txEl>
                                              <p:pRg st="4" end="4"/>
                                            </p:txEl>
                                          </p:spTgt>
                                        </p:tgtEl>
                                        <p:attrNameLst>
                                          <p:attrName>style.visibility</p:attrName>
                                        </p:attrNameLst>
                                      </p:cBhvr>
                                      <p:to>
                                        <p:strVal val="visible"/>
                                      </p:to>
                                    </p:set>
                                    <p:animEffect transition="in" filter="wipe(left)">
                                      <p:cBhvr>
                                        <p:cTn id="68" dur="500"/>
                                        <p:tgtEl>
                                          <p:spTgt spid="95260">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up)">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5260">
                                            <p:txEl>
                                              <p:pRg st="6" end="6"/>
                                            </p:txEl>
                                          </p:spTgt>
                                        </p:tgtEl>
                                        <p:attrNameLst>
                                          <p:attrName>style.visibility</p:attrName>
                                        </p:attrNameLst>
                                      </p:cBhvr>
                                      <p:to>
                                        <p:strVal val="visible"/>
                                      </p:to>
                                    </p:set>
                                    <p:animEffect transition="in" filter="wipe(left)">
                                      <p:cBhvr>
                                        <p:cTn id="78" dur="500"/>
                                        <p:tgtEl>
                                          <p:spTgt spid="95260">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95260">
                                            <p:txEl>
                                              <p:pRg st="9" end="9"/>
                                            </p:txEl>
                                          </p:spTgt>
                                        </p:tgtEl>
                                        <p:attrNameLst>
                                          <p:attrName>style.visibility</p:attrName>
                                        </p:attrNameLst>
                                      </p:cBhvr>
                                      <p:to>
                                        <p:strVal val="visible"/>
                                      </p:to>
                                    </p:set>
                                    <p:animEffect transition="in" filter="wipe(left)">
                                      <p:cBhvr>
                                        <p:cTn id="83" dur="500"/>
                                        <p:tgtEl>
                                          <p:spTgt spid="95260">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95260">
                                            <p:txEl>
                                              <p:pRg st="11" end="11"/>
                                            </p:txEl>
                                          </p:spTgt>
                                        </p:tgtEl>
                                        <p:attrNameLst>
                                          <p:attrName>style.visibility</p:attrName>
                                        </p:attrNameLst>
                                      </p:cBhvr>
                                      <p:to>
                                        <p:strVal val="visible"/>
                                      </p:to>
                                    </p:set>
                                    <p:animEffect transition="in" filter="wipe(left)">
                                      <p:cBhvr>
                                        <p:cTn id="88" dur="500"/>
                                        <p:tgtEl>
                                          <p:spTgt spid="95260">
                                            <p:txEl>
                                              <p:pRg st="11" end="1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95260">
                                            <p:txEl>
                                              <p:pRg st="12" end="12"/>
                                            </p:txEl>
                                          </p:spTgt>
                                        </p:tgtEl>
                                        <p:attrNameLst>
                                          <p:attrName>style.visibility</p:attrName>
                                        </p:attrNameLst>
                                      </p:cBhvr>
                                      <p:to>
                                        <p:strVal val="visible"/>
                                      </p:to>
                                    </p:set>
                                    <p:animEffect transition="in" filter="wipe(left)">
                                      <p:cBhvr>
                                        <p:cTn id="93" dur="500"/>
                                        <p:tgtEl>
                                          <p:spTgt spid="95260">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95272"/>
                                        </p:tgtEl>
                                        <p:attrNameLst>
                                          <p:attrName>style.visibility</p:attrName>
                                        </p:attrNameLst>
                                      </p:cBhvr>
                                      <p:to>
                                        <p:strVal val="visible"/>
                                      </p:to>
                                    </p:set>
                                    <p:animEffect transition="in" filter="wipe(left)">
                                      <p:cBhvr>
                                        <p:cTn id="98" dur="500"/>
                                        <p:tgtEl>
                                          <p:spTgt spid="95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0" grpId="0" build="p"/>
      <p:bldP spid="95266" grpId="0" animBg="1"/>
      <p:bldP spid="95271" grpId="0" build="allAtOnce" animBg="1"/>
      <p:bldP spid="9527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43" name="1 Título"/>
          <p:cNvSpPr>
            <a:spLocks noGrp="1"/>
          </p:cNvSpPr>
          <p:nvPr>
            <p:ph type="title"/>
          </p:nvPr>
        </p:nvSpPr>
        <p:spPr>
          <a:xfrm>
            <a:off x="71438" y="142852"/>
            <a:ext cx="7000892" cy="500066"/>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l"/>
            <a:r>
              <a:rPr lang="es-ES" sz="3200" b="1" dirty="0">
                <a:solidFill>
                  <a:srgbClr val="6699FF"/>
                </a:solidFill>
                <a:latin typeface="+mj-lt"/>
                <a:ea typeface="+mn-ea"/>
                <a:cs typeface="+mn-cs"/>
              </a:rPr>
              <a:t>Fondo Transitorio de Liquidación</a:t>
            </a:r>
            <a:endParaRPr lang="es-SV" sz="3200" b="1" dirty="0">
              <a:solidFill>
                <a:srgbClr val="6699FF"/>
              </a:solidFill>
              <a:latin typeface="+mj-lt"/>
              <a:ea typeface="+mn-ea"/>
              <a:cs typeface="+mn-cs"/>
            </a:endParaRPr>
          </a:p>
        </p:txBody>
      </p:sp>
      <p:sp>
        <p:nvSpPr>
          <p:cNvPr id="5" name="4 Rectángulo redondeado"/>
          <p:cNvSpPr/>
          <p:nvPr/>
        </p:nvSpPr>
        <p:spPr>
          <a:xfrm>
            <a:off x="428596" y="3143269"/>
            <a:ext cx="857250" cy="85725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s-ES" sz="3600" dirty="0" err="1">
                <a:solidFill>
                  <a:schemeClr val="bg1"/>
                </a:solidFill>
                <a:effectLst>
                  <a:outerShdw blurRad="38100" dist="38100" dir="2700000" algn="tl">
                    <a:srgbClr val="000000">
                      <a:alpha val="43137"/>
                    </a:srgbClr>
                  </a:outerShdw>
                </a:effectLst>
                <a:latin typeface="Arial" pitchFamily="34" charset="0"/>
                <a:cs typeface="Arial" pitchFamily="34" charset="0"/>
              </a:rPr>
              <a:t>Dx</a:t>
            </a:r>
            <a:endParaRPr lang="es-SV"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5 Rectángulo redondeado"/>
          <p:cNvSpPr/>
          <p:nvPr/>
        </p:nvSpPr>
        <p:spPr>
          <a:xfrm>
            <a:off x="5500694" y="3143248"/>
            <a:ext cx="85725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s-ES" sz="3600" dirty="0" err="1">
                <a:solidFill>
                  <a:schemeClr val="bg1"/>
                </a:solidFill>
                <a:effectLst>
                  <a:outerShdw blurRad="38100" dist="38100" dir="2700000" algn="tl">
                    <a:srgbClr val="000000">
                      <a:alpha val="43137"/>
                    </a:srgbClr>
                  </a:outerShdw>
                </a:effectLst>
                <a:latin typeface="Arial" pitchFamily="34" charset="0"/>
                <a:cs typeface="Arial" pitchFamily="34" charset="0"/>
              </a:rPr>
              <a:t>Gx</a:t>
            </a:r>
            <a:endParaRPr lang="es-SV"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Rectángulo redondeado"/>
          <p:cNvSpPr/>
          <p:nvPr/>
        </p:nvSpPr>
        <p:spPr>
          <a:xfrm>
            <a:off x="3000364" y="3143270"/>
            <a:ext cx="1000132" cy="85725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sz="3600" b="1" dirty="0">
                <a:solidFill>
                  <a:schemeClr val="bg1"/>
                </a:solidFill>
                <a:effectLst>
                  <a:outerShdw blurRad="38100" dist="38100" dir="2700000" algn="tl">
                    <a:srgbClr val="000000">
                      <a:alpha val="43137"/>
                    </a:srgbClr>
                  </a:outerShdw>
                </a:effectLst>
                <a:latin typeface="Arial" pitchFamily="34" charset="0"/>
                <a:cs typeface="Arial" pitchFamily="34" charset="0"/>
              </a:rPr>
              <a:t>UT</a:t>
            </a:r>
            <a:endParaRPr lang="es-SV"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38 Grupo"/>
          <p:cNvGrpSpPr/>
          <p:nvPr/>
        </p:nvGrpSpPr>
        <p:grpSpPr>
          <a:xfrm>
            <a:off x="827584" y="2204864"/>
            <a:ext cx="2357454" cy="1438469"/>
            <a:chOff x="1827716" y="2419157"/>
            <a:chExt cx="2357454" cy="1438469"/>
          </a:xfrm>
        </p:grpSpPr>
        <p:cxnSp>
          <p:nvCxnSpPr>
            <p:cNvPr id="19" name="18 Conector angular"/>
            <p:cNvCxnSpPr>
              <a:stCxn id="5" idx="3"/>
              <a:endCxn id="7" idx="1"/>
            </p:cNvCxnSpPr>
            <p:nvPr/>
          </p:nvCxnSpPr>
          <p:spPr>
            <a:xfrm>
              <a:off x="2285978" y="3857625"/>
              <a:ext cx="1714518" cy="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53" name="32 CuadroTexto"/>
            <p:cNvSpPr txBox="1">
              <a:spLocks noChangeArrowheads="1"/>
            </p:cNvSpPr>
            <p:nvPr/>
          </p:nvSpPr>
          <p:spPr bwMode="auto">
            <a:xfrm>
              <a:off x="1827716" y="2419157"/>
              <a:ext cx="2357454" cy="969496"/>
            </a:xfrm>
            <a:prstGeom prst="rect">
              <a:avLst/>
            </a:prstGeom>
            <a:noFill/>
            <a:ln w="9525">
              <a:noFill/>
              <a:miter lim="800000"/>
              <a:headEnd/>
              <a:tailEnd/>
            </a:ln>
          </p:spPr>
          <p:txBody>
            <a:bodyPr wrap="square">
              <a:spAutoFit/>
            </a:bodyPr>
            <a:lstStyle/>
            <a:p>
              <a:pPr algn="ctr"/>
              <a:r>
                <a:rPr lang="es-ES" sz="1900" b="1" dirty="0">
                  <a:solidFill>
                    <a:schemeClr val="accent1">
                      <a:lumMod val="75000"/>
                    </a:schemeClr>
                  </a:solidFill>
                </a:rPr>
                <a:t>Precio de Referencia </a:t>
              </a:r>
            </a:p>
            <a:p>
              <a:pPr algn="ctr"/>
              <a:r>
                <a:rPr lang="es-ES" sz="1900" b="1" dirty="0">
                  <a:solidFill>
                    <a:schemeClr val="accent1">
                      <a:lumMod val="75000"/>
                    </a:schemeClr>
                  </a:solidFill>
                </a:rPr>
                <a:t>Retiros en el MRS</a:t>
              </a:r>
            </a:p>
            <a:p>
              <a:pPr algn="ctr"/>
              <a:r>
                <a:rPr lang="es-ES" sz="1900" b="1" dirty="0">
                  <a:solidFill>
                    <a:schemeClr val="accent1">
                      <a:lumMod val="75000"/>
                    </a:schemeClr>
                  </a:solidFill>
                </a:rPr>
                <a:t>Peo = 64.4 $/</a:t>
              </a:r>
              <a:r>
                <a:rPr lang="es-ES" sz="1900" b="1" dirty="0" err="1">
                  <a:solidFill>
                    <a:schemeClr val="accent1">
                      <a:lumMod val="75000"/>
                    </a:schemeClr>
                  </a:solidFill>
                </a:rPr>
                <a:t>MWh</a:t>
              </a:r>
              <a:endParaRPr lang="es-SV" sz="1900" b="1" dirty="0">
                <a:solidFill>
                  <a:schemeClr val="accent1">
                    <a:lumMod val="75000"/>
                  </a:schemeClr>
                </a:solidFill>
              </a:endParaRPr>
            </a:p>
          </p:txBody>
        </p:sp>
      </p:grpSp>
      <p:grpSp>
        <p:nvGrpSpPr>
          <p:cNvPr id="3" name="40 Grupo"/>
          <p:cNvGrpSpPr/>
          <p:nvPr/>
        </p:nvGrpSpPr>
        <p:grpSpPr>
          <a:xfrm>
            <a:off x="3944480" y="2132856"/>
            <a:ext cx="2931776" cy="1512168"/>
            <a:chOff x="4944612" y="2347149"/>
            <a:chExt cx="2931776" cy="1512168"/>
          </a:xfrm>
        </p:grpSpPr>
        <p:cxnSp>
          <p:nvCxnSpPr>
            <p:cNvPr id="22" name="21 Conector angular"/>
            <p:cNvCxnSpPr/>
            <p:nvPr/>
          </p:nvCxnSpPr>
          <p:spPr>
            <a:xfrm flipV="1">
              <a:off x="5000628" y="3859295"/>
              <a:ext cx="1500198" cy="2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256" name="36 CuadroTexto"/>
            <p:cNvSpPr txBox="1">
              <a:spLocks noChangeArrowheads="1"/>
            </p:cNvSpPr>
            <p:nvPr/>
          </p:nvSpPr>
          <p:spPr bwMode="auto">
            <a:xfrm>
              <a:off x="4944612" y="2347149"/>
              <a:ext cx="2931776" cy="969496"/>
            </a:xfrm>
            <a:prstGeom prst="rect">
              <a:avLst/>
            </a:prstGeom>
            <a:noFill/>
            <a:ln w="9525">
              <a:noFill/>
              <a:miter lim="800000"/>
              <a:headEnd/>
              <a:tailEnd/>
            </a:ln>
          </p:spPr>
          <p:txBody>
            <a:bodyPr wrap="square">
              <a:spAutoFit/>
            </a:bodyPr>
            <a:lstStyle/>
            <a:p>
              <a:pPr algn="ctr"/>
              <a:r>
                <a:rPr lang="es-ES" sz="1900" b="1" dirty="0">
                  <a:solidFill>
                    <a:schemeClr val="accent1">
                      <a:lumMod val="75000"/>
                    </a:schemeClr>
                  </a:solidFill>
                </a:rPr>
                <a:t>Precio de la Energía </a:t>
              </a:r>
              <a:r>
                <a:rPr lang="es-ES" sz="1900" b="1" dirty="0" smtClean="0">
                  <a:solidFill>
                    <a:schemeClr val="accent1">
                      <a:lumMod val="75000"/>
                    </a:schemeClr>
                  </a:solidFill>
                </a:rPr>
                <a:t>en el </a:t>
              </a:r>
              <a:r>
                <a:rPr lang="es-ES" sz="1900" b="1" dirty="0" err="1" smtClean="0">
                  <a:solidFill>
                    <a:schemeClr val="accent1">
                      <a:lumMod val="75000"/>
                    </a:schemeClr>
                  </a:solidFill>
                </a:rPr>
                <a:t>MRS</a:t>
              </a:r>
              <a:endParaRPr lang="es-ES" sz="1900" b="1" dirty="0">
                <a:solidFill>
                  <a:schemeClr val="accent1">
                    <a:lumMod val="75000"/>
                  </a:schemeClr>
                </a:solidFill>
              </a:endParaRPr>
            </a:p>
            <a:p>
              <a:pPr algn="ctr"/>
              <a:r>
                <a:rPr lang="es-ES" sz="1900" b="1" dirty="0">
                  <a:solidFill>
                    <a:schemeClr val="accent1">
                      <a:lumMod val="75000"/>
                    </a:schemeClr>
                  </a:solidFill>
                </a:rPr>
                <a:t>PMRS=  142.24 $/</a:t>
              </a:r>
              <a:r>
                <a:rPr lang="es-ES" sz="1900" b="1" dirty="0" err="1">
                  <a:solidFill>
                    <a:schemeClr val="accent1">
                      <a:lumMod val="75000"/>
                    </a:schemeClr>
                  </a:solidFill>
                </a:rPr>
                <a:t>MWh</a:t>
              </a:r>
              <a:endParaRPr lang="es-SV" sz="1900" b="1" dirty="0">
                <a:solidFill>
                  <a:schemeClr val="accent1">
                    <a:lumMod val="75000"/>
                  </a:schemeClr>
                </a:solidFill>
              </a:endParaRPr>
            </a:p>
          </p:txBody>
        </p:sp>
      </p:grpSp>
      <p:grpSp>
        <p:nvGrpSpPr>
          <p:cNvPr id="4" name="48 Grupo"/>
          <p:cNvGrpSpPr>
            <a:grpSpLocks/>
          </p:cNvGrpSpPr>
          <p:nvPr/>
        </p:nvGrpSpPr>
        <p:grpSpPr bwMode="auto">
          <a:xfrm>
            <a:off x="2214770" y="3916381"/>
            <a:ext cx="2714405" cy="1918663"/>
            <a:chOff x="4857092" y="4131246"/>
            <a:chExt cx="2358114" cy="1918202"/>
          </a:xfrm>
        </p:grpSpPr>
        <p:sp>
          <p:nvSpPr>
            <p:cNvPr id="40" name="39 Rectángulo redondeado"/>
            <p:cNvSpPr/>
            <p:nvPr/>
          </p:nvSpPr>
          <p:spPr>
            <a:xfrm>
              <a:off x="5105332" y="4906440"/>
              <a:ext cx="1857388" cy="1143008"/>
            </a:xfrm>
            <a:prstGeom prst="roundRect">
              <a:avLst/>
            </a:prstGeom>
            <a:ln>
              <a:no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ES" sz="1600" dirty="0">
                  <a:solidFill>
                    <a:schemeClr val="bg1"/>
                  </a:solidFill>
                  <a:effectLst>
                    <a:outerShdw blurRad="38100" dist="38100" dir="2700000" algn="tl">
                      <a:srgbClr val="000000">
                        <a:alpha val="43137"/>
                      </a:srgbClr>
                    </a:outerShdw>
                  </a:effectLst>
                  <a:latin typeface="Arial" pitchFamily="34" charset="0"/>
                  <a:cs typeface="Arial" pitchFamily="34" charset="0"/>
                </a:rPr>
                <a:t>Esta diferencia origina </a:t>
              </a: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 carga al </a:t>
              </a:r>
              <a:r>
                <a:rPr lang="es-ES" sz="16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FTL</a:t>
              </a:r>
              <a:endParaRPr lang="es-ES"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r>
                <a:rPr lang="es-E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DPr</a:t>
              </a:r>
              <a:r>
                <a:rPr lang="es-ES" sz="1600" dirty="0">
                  <a:solidFill>
                    <a:schemeClr val="bg1"/>
                  </a:solidFill>
                  <a:effectLst>
                    <a:outerShdw blurRad="38100" dist="38100" dir="2700000" algn="tl">
                      <a:srgbClr val="000000">
                        <a:alpha val="43137"/>
                      </a:srgbClr>
                    </a:outerShdw>
                  </a:effectLst>
                  <a:latin typeface="Arial" pitchFamily="34" charset="0"/>
                  <a:cs typeface="Arial" pitchFamily="34" charset="0"/>
                </a:rPr>
                <a:t> = E (</a:t>
              </a:r>
              <a:r>
                <a:rPr lang="es-ES" sz="1600" dirty="0" err="1">
                  <a:solidFill>
                    <a:schemeClr val="bg1"/>
                  </a:solidFill>
                  <a:effectLst>
                    <a:outerShdw blurRad="38100" dist="38100" dir="2700000" algn="tl">
                      <a:srgbClr val="000000">
                        <a:alpha val="43137"/>
                      </a:srgbClr>
                    </a:outerShdw>
                  </a:effectLst>
                  <a:latin typeface="Arial" pitchFamily="34" charset="0"/>
                  <a:cs typeface="Arial" pitchFamily="34" charset="0"/>
                </a:rPr>
                <a:t>PEo</a:t>
              </a:r>
              <a:r>
                <a:rPr lang="es-ES" sz="1600" dirty="0">
                  <a:solidFill>
                    <a:schemeClr val="bg1"/>
                  </a:solidFill>
                  <a:effectLst>
                    <a:outerShdw blurRad="38100" dist="38100" dir="2700000" algn="tl">
                      <a:srgbClr val="000000">
                        <a:alpha val="43137"/>
                      </a:srgbClr>
                    </a:outerShdw>
                  </a:effectLst>
                  <a:latin typeface="Arial" pitchFamily="34" charset="0"/>
                  <a:cs typeface="Arial" pitchFamily="34" charset="0"/>
                </a:rPr>
                <a:t>-P</a:t>
              </a:r>
              <a:r>
                <a:rPr lang="es-ES" sz="1600" baseline="-25000" dirty="0">
                  <a:solidFill>
                    <a:schemeClr val="bg1"/>
                  </a:solidFill>
                  <a:effectLst>
                    <a:outerShdw blurRad="38100" dist="38100" dir="2700000" algn="tl">
                      <a:srgbClr val="000000">
                        <a:alpha val="43137"/>
                      </a:srgbClr>
                    </a:outerShdw>
                  </a:effectLst>
                  <a:latin typeface="Arial" pitchFamily="34" charset="0"/>
                  <a:cs typeface="Arial" pitchFamily="34" charset="0"/>
                </a:rPr>
                <a:t>MRS</a:t>
              </a:r>
              <a:r>
                <a:rPr lang="es-ES" sz="1600" dirty="0">
                  <a:solidFill>
                    <a:schemeClr val="bg1"/>
                  </a:solidFill>
                  <a:effectLst>
                    <a:outerShdw blurRad="38100" dist="38100" dir="2700000" algn="tl">
                      <a:srgbClr val="000000">
                        <a:alpha val="43137"/>
                      </a:srgbClr>
                    </a:outerShdw>
                  </a:effectLst>
                  <a:latin typeface="Arial" pitchFamily="34" charset="0"/>
                  <a:cs typeface="Arial" pitchFamily="34" charset="0"/>
                </a:rPr>
                <a:t>)</a:t>
              </a:r>
              <a:endParaRPr lang="es-SV"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2" name="41 Conector recto"/>
            <p:cNvCxnSpPr/>
            <p:nvPr/>
          </p:nvCxnSpPr>
          <p:spPr>
            <a:xfrm rot="10800000">
              <a:off x="4858680" y="5715192"/>
              <a:ext cx="284244" cy="15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3" name="42 Conector recto"/>
            <p:cNvCxnSpPr/>
            <p:nvPr/>
          </p:nvCxnSpPr>
          <p:spPr>
            <a:xfrm rot="10800000">
              <a:off x="6962721" y="5716780"/>
              <a:ext cx="252485"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5" name="44 Conector recto de flecha"/>
            <p:cNvCxnSpPr/>
            <p:nvPr/>
          </p:nvCxnSpPr>
          <p:spPr>
            <a:xfrm rot="5400000" flipH="1" flipV="1">
              <a:off x="4065119" y="4923219"/>
              <a:ext cx="158553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45 Conector recto de flecha"/>
            <p:cNvCxnSpPr/>
            <p:nvPr/>
          </p:nvCxnSpPr>
          <p:spPr>
            <a:xfrm rot="16200000" flipV="1">
              <a:off x="6429582" y="4929569"/>
              <a:ext cx="15712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8" name="37 Grupo"/>
          <p:cNvGrpSpPr/>
          <p:nvPr/>
        </p:nvGrpSpPr>
        <p:grpSpPr>
          <a:xfrm>
            <a:off x="2643174" y="928691"/>
            <a:ext cx="1714502" cy="2214579"/>
            <a:chOff x="3643291" y="1142984"/>
            <a:chExt cx="1714502" cy="2214579"/>
          </a:xfrm>
        </p:grpSpPr>
        <p:sp>
          <p:nvSpPr>
            <p:cNvPr id="52" name="51 Elipse"/>
            <p:cNvSpPr/>
            <p:nvPr/>
          </p:nvSpPr>
          <p:spPr bwMode="auto">
            <a:xfrm>
              <a:off x="3643291" y="1142984"/>
              <a:ext cx="1714502" cy="1357313"/>
            </a:xfrm>
            <a:prstGeom prst="ellipse">
              <a:avLst/>
            </a:prstGeom>
            <a:solidFill>
              <a:srgbClr val="00B050"/>
            </a:solidFill>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 sz="1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Fondo Transitorio de Liquidación FTL</a:t>
              </a:r>
              <a:endParaRPr lang="es-SV" sz="1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53" name="52 Conector recto de flecha"/>
            <p:cNvCxnSpPr>
              <a:stCxn id="7" idx="0"/>
              <a:endCxn id="52" idx="4"/>
            </p:cNvCxnSpPr>
            <p:nvPr/>
          </p:nvCxnSpPr>
          <p:spPr bwMode="auto">
            <a:xfrm rot="16200000" flipV="1">
              <a:off x="4071912" y="2928927"/>
              <a:ext cx="857266" cy="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58" name="57 Flecha derecha"/>
          <p:cNvSpPr/>
          <p:nvPr/>
        </p:nvSpPr>
        <p:spPr>
          <a:xfrm>
            <a:off x="1500166" y="3786190"/>
            <a:ext cx="1260475" cy="571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800" dirty="0">
                <a:solidFill>
                  <a:schemeClr val="tx1"/>
                </a:solidFill>
                <a:latin typeface="Arial" pitchFamily="34" charset="0"/>
                <a:cs typeface="Arial" pitchFamily="34" charset="0"/>
              </a:rPr>
              <a:t>1/2 </a:t>
            </a:r>
            <a:r>
              <a:rPr lang="es-ES" sz="1800" dirty="0" err="1">
                <a:solidFill>
                  <a:schemeClr val="tx1"/>
                </a:solidFill>
                <a:latin typeface="Arial" pitchFamily="34" charset="0"/>
                <a:cs typeface="Arial" pitchFamily="34" charset="0"/>
              </a:rPr>
              <a:t>DPr</a:t>
            </a:r>
            <a:endParaRPr lang="es-SV" sz="1800" dirty="0">
              <a:solidFill>
                <a:schemeClr val="tx1"/>
              </a:solidFill>
              <a:latin typeface="Arial" pitchFamily="34" charset="0"/>
              <a:cs typeface="Arial" pitchFamily="34" charset="0"/>
            </a:endParaRPr>
          </a:p>
        </p:txBody>
      </p:sp>
      <p:sp>
        <p:nvSpPr>
          <p:cNvPr id="60" name="59 Flecha izquierda"/>
          <p:cNvSpPr/>
          <p:nvPr/>
        </p:nvSpPr>
        <p:spPr>
          <a:xfrm>
            <a:off x="4071934" y="3786190"/>
            <a:ext cx="1260475" cy="5715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800" dirty="0">
                <a:solidFill>
                  <a:schemeClr val="tx1"/>
                </a:solidFill>
                <a:latin typeface="Arial" pitchFamily="34" charset="0"/>
                <a:cs typeface="Arial" pitchFamily="34" charset="0"/>
              </a:rPr>
              <a:t>1/2 </a:t>
            </a:r>
            <a:r>
              <a:rPr lang="es-ES" sz="1800" dirty="0" err="1">
                <a:solidFill>
                  <a:schemeClr val="tx1"/>
                </a:solidFill>
                <a:latin typeface="Arial" pitchFamily="34" charset="0"/>
                <a:cs typeface="Arial" pitchFamily="34" charset="0"/>
              </a:rPr>
              <a:t>DPr</a:t>
            </a:r>
            <a:endParaRPr lang="es-SV" sz="1800" dirty="0">
              <a:solidFill>
                <a:schemeClr val="tx1"/>
              </a:solidFill>
              <a:latin typeface="Arial" pitchFamily="34" charset="0"/>
              <a:cs typeface="Arial" pitchFamily="34" charset="0"/>
            </a:endParaRPr>
          </a:p>
        </p:txBody>
      </p:sp>
      <p:sp>
        <p:nvSpPr>
          <p:cNvPr id="44" name="43 CuadroTexto"/>
          <p:cNvSpPr txBox="1"/>
          <p:nvPr/>
        </p:nvSpPr>
        <p:spPr>
          <a:xfrm>
            <a:off x="5500694" y="4357715"/>
            <a:ext cx="3247770" cy="1846659"/>
          </a:xfrm>
          <a:prstGeom prst="rect">
            <a:avLst/>
          </a:prstGeom>
          <a:noFill/>
        </p:spPr>
        <p:txBody>
          <a:bodyPr wrap="square" rtlCol="0">
            <a:spAutoFit/>
          </a:bodyPr>
          <a:lstStyle/>
          <a:p>
            <a:pPr algn="just"/>
            <a:r>
              <a:rPr lang="es-SV" sz="1900" b="1" dirty="0">
                <a:solidFill>
                  <a:schemeClr val="accent1">
                    <a:lumMod val="75000"/>
                  </a:schemeClr>
                </a:solidFill>
              </a:rPr>
              <a:t>El ½ DPR es descontado mensualmente a los Generadores, el mismo se liquida en cuotas mensuales luego del ajuste tarifario (semestral – trimestral).</a:t>
            </a:r>
          </a:p>
        </p:txBody>
      </p:sp>
    </p:spTree>
    <p:extLst>
      <p:ext uri="{BB962C8B-B14F-4D97-AF65-F5344CB8AC3E}">
        <p14:creationId xmlns:p14="http://schemas.microsoft.com/office/powerpoint/2010/main" val="1255403871"/>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right)">
                                      <p:cBhvr>
                                        <p:cTn id="26" dur="500"/>
                                        <p:tgtEl>
                                          <p:spTgt spid="60"/>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6" name="Rectangle 3"/>
          <p:cNvSpPr txBox="1">
            <a:spLocks noChangeArrowheads="1"/>
          </p:cNvSpPr>
          <p:nvPr/>
        </p:nvSpPr>
        <p:spPr bwMode="auto">
          <a:xfrm>
            <a:off x="183976" y="303312"/>
            <a:ext cx="7772400" cy="5334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lvl1pPr>
              <a:spcBef>
                <a:spcPct val="0"/>
              </a:spcBef>
              <a:buNone/>
              <a:defRPr sz="3200" b="1">
                <a:solidFill>
                  <a:srgbClr val="6699FF"/>
                </a:solidFill>
                <a:latin typeface="+mj-lt"/>
              </a:defRPr>
            </a:lvl1pPr>
          </a:lstStyle>
          <a:p>
            <a:r>
              <a:rPr lang="es-ES_tradnl" dirty="0"/>
              <a:t>Evolución del Precio del </a:t>
            </a:r>
            <a:r>
              <a:rPr lang="es-ES_tradnl" dirty="0" err="1"/>
              <a:t>MRS</a:t>
            </a:r>
            <a:r>
              <a:rPr lang="es-ES_tradnl" dirty="0"/>
              <a:t> (US$/MWh)</a:t>
            </a:r>
          </a:p>
        </p:txBody>
      </p:sp>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75" y="1340768"/>
            <a:ext cx="8094663"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2186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xfrm>
            <a:off x="539552" y="260648"/>
            <a:ext cx="8229600" cy="634082"/>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Aft>
                <a:spcPct val="0"/>
              </a:spcAft>
            </a:pPr>
            <a:r>
              <a:rPr lang="es-SV" sz="3800" b="1" dirty="0">
                <a:solidFill>
                  <a:srgbClr val="6699FF"/>
                </a:solidFill>
                <a:latin typeface="+mj-lt"/>
                <a:ea typeface="+mn-ea"/>
                <a:cs typeface="+mn-cs"/>
              </a:rPr>
              <a:t>Antecedentes</a:t>
            </a:r>
          </a:p>
        </p:txBody>
      </p:sp>
      <p:sp>
        <p:nvSpPr>
          <p:cNvPr id="125955" name="Rectangle 1027"/>
          <p:cNvSpPr>
            <a:spLocks noGrp="1" noChangeArrowheads="1"/>
          </p:cNvSpPr>
          <p:nvPr>
            <p:ph idx="1"/>
          </p:nvPr>
        </p:nvSpPr>
        <p:spPr>
          <a:xfrm>
            <a:off x="539552" y="1052736"/>
            <a:ext cx="8229600" cy="5040560"/>
          </a:xfrm>
        </p:spPr>
        <p:txBody>
          <a:bodyPr>
            <a:noAutofit/>
          </a:bodyPr>
          <a:lstStyle/>
          <a:p>
            <a:pPr algn="just">
              <a:lnSpc>
                <a:spcPct val="120000"/>
              </a:lnSpc>
              <a:spcBef>
                <a:spcPts val="600"/>
              </a:spcBef>
              <a:spcAft>
                <a:spcPts val="600"/>
              </a:spcAft>
            </a:pPr>
            <a:r>
              <a:rPr lang="es-SV" sz="2200" dirty="0" smtClean="0">
                <a:solidFill>
                  <a:schemeClr val="tx1"/>
                </a:solidFill>
                <a:latin typeface="+mj-lt"/>
              </a:rPr>
              <a:t>CEL es una Institución </a:t>
            </a:r>
            <a:r>
              <a:rPr lang="es-SV" sz="2200" dirty="0" smtClean="0">
                <a:solidFill>
                  <a:schemeClr val="tx1"/>
                </a:solidFill>
                <a:latin typeface="+mj-lt"/>
              </a:rPr>
              <a:t>Autónoma de Servicio Público, sin fin lucrativo.</a:t>
            </a:r>
          </a:p>
          <a:p>
            <a:pPr algn="just">
              <a:lnSpc>
                <a:spcPct val="120000"/>
              </a:lnSpc>
              <a:spcBef>
                <a:spcPts val="600"/>
              </a:spcBef>
              <a:spcAft>
                <a:spcPts val="600"/>
              </a:spcAft>
            </a:pPr>
            <a:r>
              <a:rPr lang="es-SV" sz="2200" dirty="0" smtClean="0">
                <a:solidFill>
                  <a:schemeClr val="tx1"/>
                </a:solidFill>
                <a:latin typeface="+mj-lt"/>
              </a:rPr>
              <a:t>Objeto: desarrollar, conservar, administrar y utilizar los recursos energéticos y fuentes de energía de El Salvador.</a:t>
            </a:r>
          </a:p>
          <a:p>
            <a:pPr algn="just">
              <a:lnSpc>
                <a:spcPct val="120000"/>
              </a:lnSpc>
              <a:spcBef>
                <a:spcPts val="600"/>
              </a:spcBef>
              <a:spcAft>
                <a:spcPts val="600"/>
              </a:spcAft>
            </a:pPr>
            <a:r>
              <a:rPr lang="es-SV" sz="2200" dirty="0" smtClean="0">
                <a:solidFill>
                  <a:schemeClr val="tx1"/>
                </a:solidFill>
                <a:latin typeface="+mj-lt"/>
              </a:rPr>
              <a:t>En principio responsable de satisfacer la demanda nacional de energía y planificar la expansión de los sistemas de generación y transmisión</a:t>
            </a:r>
            <a:r>
              <a:rPr lang="es-SV" sz="2200" dirty="0" smtClean="0">
                <a:solidFill>
                  <a:schemeClr val="tx1"/>
                </a:solidFill>
                <a:latin typeface="+mj-lt"/>
              </a:rPr>
              <a:t>.</a:t>
            </a:r>
          </a:p>
          <a:p>
            <a:pPr algn="just">
              <a:lnSpc>
                <a:spcPct val="120000"/>
              </a:lnSpc>
              <a:spcBef>
                <a:spcPts val="600"/>
              </a:spcBef>
              <a:spcAft>
                <a:spcPts val="600"/>
              </a:spcAft>
            </a:pPr>
            <a:r>
              <a:rPr lang="es-SV" sz="2200" dirty="0">
                <a:solidFill>
                  <a:schemeClr val="tx1"/>
                </a:solidFill>
                <a:latin typeface="+mj-lt"/>
              </a:rPr>
              <a:t>Hasta la entrada en vigencia de la reforma del sector eléctrico en 1996, CEL fue un monopolio estatal, encargado de la generación (hidroeléctrica, geotérmica y térmica), transmisión y distribución de energía </a:t>
            </a:r>
            <a:r>
              <a:rPr lang="es-SV" sz="2200" dirty="0" smtClean="0">
                <a:solidFill>
                  <a:schemeClr val="tx1"/>
                </a:solidFill>
                <a:latin typeface="+mj-lt"/>
              </a:rPr>
              <a:t>eléctrica.</a:t>
            </a:r>
            <a:endParaRPr lang="es-SV" sz="2200" dirty="0">
              <a:solidFill>
                <a:schemeClr val="tx1"/>
              </a:solidFill>
              <a:latin typeface="+mj-lt"/>
            </a:endParaRPr>
          </a:p>
        </p:txBody>
      </p:sp>
    </p:spTree>
    <p:extLst>
      <p:ext uri="{BB962C8B-B14F-4D97-AF65-F5344CB8AC3E}">
        <p14:creationId xmlns:p14="http://schemas.microsoft.com/office/powerpoint/2010/main" val="354765291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4675" y="116632"/>
            <a:ext cx="7993063" cy="574675"/>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l"/>
            <a:r>
              <a:rPr lang="es-SV" sz="3200" b="1" dirty="0">
                <a:solidFill>
                  <a:srgbClr val="6699FF"/>
                </a:solidFill>
                <a:latin typeface="+mj-lt"/>
                <a:ea typeface="+mn-ea"/>
                <a:cs typeface="+mn-cs"/>
              </a:rPr>
              <a:t>Proceso de Reformas del Mercado Mayorista</a:t>
            </a:r>
          </a:p>
        </p:txBody>
      </p:sp>
      <p:grpSp>
        <p:nvGrpSpPr>
          <p:cNvPr id="52" name="51 Grupo"/>
          <p:cNvGrpSpPr/>
          <p:nvPr/>
        </p:nvGrpSpPr>
        <p:grpSpPr>
          <a:xfrm>
            <a:off x="90488" y="764704"/>
            <a:ext cx="4464050" cy="5688013"/>
            <a:chOff x="90488" y="764704"/>
            <a:chExt cx="4464050" cy="5688013"/>
          </a:xfrm>
        </p:grpSpPr>
        <p:sp>
          <p:nvSpPr>
            <p:cNvPr id="5" name="4 Rectángulo"/>
            <p:cNvSpPr/>
            <p:nvPr/>
          </p:nvSpPr>
          <p:spPr>
            <a:xfrm>
              <a:off x="2016125" y="764704"/>
              <a:ext cx="611188"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2003</a:t>
              </a:r>
            </a:p>
          </p:txBody>
        </p:sp>
        <p:sp>
          <p:nvSpPr>
            <p:cNvPr id="6" name="5 Rectángulo"/>
            <p:cNvSpPr/>
            <p:nvPr/>
          </p:nvSpPr>
          <p:spPr>
            <a:xfrm>
              <a:off x="2016125" y="1828329"/>
              <a:ext cx="611188"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2004</a:t>
              </a:r>
            </a:p>
          </p:txBody>
        </p:sp>
        <p:sp>
          <p:nvSpPr>
            <p:cNvPr id="7" name="6 Rectángulo"/>
            <p:cNvSpPr/>
            <p:nvPr/>
          </p:nvSpPr>
          <p:spPr>
            <a:xfrm>
              <a:off x="2016125" y="2907829"/>
              <a:ext cx="611188" cy="1081088"/>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2005</a:t>
              </a:r>
            </a:p>
          </p:txBody>
        </p:sp>
        <p:sp>
          <p:nvSpPr>
            <p:cNvPr id="8" name="7 Rectángulo"/>
            <p:cNvSpPr/>
            <p:nvPr/>
          </p:nvSpPr>
          <p:spPr>
            <a:xfrm>
              <a:off x="2016125" y="3988917"/>
              <a:ext cx="611188"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2006</a:t>
              </a:r>
            </a:p>
          </p:txBody>
        </p:sp>
        <p:sp>
          <p:nvSpPr>
            <p:cNvPr id="9" name="8 Rectángulo"/>
            <p:cNvSpPr/>
            <p:nvPr/>
          </p:nvSpPr>
          <p:spPr>
            <a:xfrm>
              <a:off x="2016125" y="5068417"/>
              <a:ext cx="611188"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2007</a:t>
              </a:r>
            </a:p>
          </p:txBody>
        </p:sp>
        <p:sp>
          <p:nvSpPr>
            <p:cNvPr id="14" name="13 Combinar"/>
            <p:cNvSpPr/>
            <p:nvPr/>
          </p:nvSpPr>
          <p:spPr>
            <a:xfrm>
              <a:off x="2016125" y="6228879"/>
              <a:ext cx="539750" cy="223838"/>
            </a:xfrm>
            <a:prstGeom prst="flowChartMerge">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sz="1000" b="1"/>
            </a:p>
          </p:txBody>
        </p:sp>
        <p:grpSp>
          <p:nvGrpSpPr>
            <p:cNvPr id="49" name="48 Grupo"/>
            <p:cNvGrpSpPr/>
            <p:nvPr/>
          </p:nvGrpSpPr>
          <p:grpSpPr>
            <a:xfrm>
              <a:off x="179388" y="909167"/>
              <a:ext cx="1836737" cy="719137"/>
              <a:chOff x="179388" y="1125538"/>
              <a:chExt cx="1836737" cy="719137"/>
            </a:xfrm>
          </p:grpSpPr>
          <p:cxnSp>
            <p:nvCxnSpPr>
              <p:cNvPr id="3" name="2 Conector recto de flecha"/>
              <p:cNvCxnSpPr/>
              <p:nvPr/>
            </p:nvCxnSpPr>
            <p:spPr>
              <a:xfrm flipV="1">
                <a:off x="1836738" y="1520825"/>
                <a:ext cx="179387" cy="4763"/>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179388" y="1125538"/>
                <a:ext cx="1655762" cy="719137"/>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err="1">
                    <a:solidFill>
                      <a:schemeClr val="tx1"/>
                    </a:solidFill>
                  </a:rPr>
                  <a:t>May</a:t>
                </a:r>
                <a:r>
                  <a:rPr lang="es-SV" sz="1100" b="1" dirty="0">
                    <a:solidFill>
                      <a:schemeClr val="tx1"/>
                    </a:solidFill>
                  </a:rPr>
                  <a:t>/03: </a:t>
                </a:r>
                <a:r>
                  <a:rPr lang="es-SV" sz="1100" dirty="0">
                    <a:solidFill>
                      <a:schemeClr val="tx1"/>
                    </a:solidFill>
                  </a:rPr>
                  <a:t>1ra. Reforma a la Ley General de Electricidad</a:t>
                </a:r>
                <a:endParaRPr lang="es-SV" sz="1100" b="1" dirty="0">
                  <a:solidFill>
                    <a:schemeClr val="tx1"/>
                  </a:solidFill>
                </a:endParaRPr>
              </a:p>
            </p:txBody>
          </p:sp>
        </p:grpSp>
        <p:grpSp>
          <p:nvGrpSpPr>
            <p:cNvPr id="51" name="50 Grupo"/>
            <p:cNvGrpSpPr/>
            <p:nvPr/>
          </p:nvGrpSpPr>
          <p:grpSpPr>
            <a:xfrm>
              <a:off x="2700338" y="1699742"/>
              <a:ext cx="1854200" cy="649287"/>
              <a:chOff x="2700338" y="1916113"/>
              <a:chExt cx="1854200" cy="649287"/>
            </a:xfrm>
          </p:grpSpPr>
          <p:cxnSp>
            <p:nvCxnSpPr>
              <p:cNvPr id="4" name="3 Conector recto de flecha"/>
              <p:cNvCxnSpPr/>
              <p:nvPr/>
            </p:nvCxnSpPr>
            <p:spPr>
              <a:xfrm flipH="1" flipV="1">
                <a:off x="2700338" y="2268538"/>
                <a:ext cx="179387"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2898775" y="1916113"/>
                <a:ext cx="1655763" cy="649287"/>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Nov/03 - </a:t>
                </a:r>
                <a:r>
                  <a:rPr lang="es-SV" sz="1100" b="1" dirty="0" err="1">
                    <a:solidFill>
                      <a:schemeClr val="tx1"/>
                    </a:solidFill>
                  </a:rPr>
                  <a:t>May</a:t>
                </a:r>
                <a:r>
                  <a:rPr lang="es-SV" sz="1100" b="1" dirty="0">
                    <a:solidFill>
                      <a:schemeClr val="tx1"/>
                    </a:solidFill>
                  </a:rPr>
                  <a:t>/04: </a:t>
                </a:r>
                <a:r>
                  <a:rPr lang="es-SV" sz="1100" dirty="0">
                    <a:solidFill>
                      <a:schemeClr val="tx1"/>
                    </a:solidFill>
                  </a:rPr>
                  <a:t>Diagnóstico y Diseño  General del Mercado</a:t>
                </a:r>
                <a:endParaRPr lang="es-SV" sz="1100" b="1" dirty="0">
                  <a:solidFill>
                    <a:schemeClr val="tx1"/>
                  </a:solidFill>
                </a:endParaRPr>
              </a:p>
            </p:txBody>
          </p:sp>
        </p:grpSp>
        <p:sp>
          <p:nvSpPr>
            <p:cNvPr id="18" name="17 Cerrar llave"/>
            <p:cNvSpPr/>
            <p:nvPr/>
          </p:nvSpPr>
          <p:spPr>
            <a:xfrm>
              <a:off x="2627313" y="1699742"/>
              <a:ext cx="73025" cy="663575"/>
            </a:xfrm>
            <a:prstGeom prst="rightBrace">
              <a:avLst/>
            </a:prstGeom>
            <a:ln>
              <a:solidFill>
                <a:schemeClr val="bg2">
                  <a:lumMod val="50000"/>
                </a:schemeClr>
              </a:solidFill>
              <a:prstDash val="solid"/>
            </a:ln>
            <a:effectLst>
              <a:outerShdw blurRad="508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SV" sz="1100"/>
            </a:p>
          </p:txBody>
        </p:sp>
        <p:sp>
          <p:nvSpPr>
            <p:cNvPr id="21" name="20 Cerrar llave"/>
            <p:cNvSpPr/>
            <p:nvPr/>
          </p:nvSpPr>
          <p:spPr>
            <a:xfrm flipH="1">
              <a:off x="1925638" y="3196754"/>
              <a:ext cx="73025" cy="987425"/>
            </a:xfrm>
            <a:prstGeom prst="rightBrace">
              <a:avLst/>
            </a:prstGeom>
            <a:ln>
              <a:solidFill>
                <a:schemeClr val="bg2">
                  <a:lumMod val="50000"/>
                </a:schemeClr>
              </a:solidFill>
              <a:prstDash val="solid"/>
            </a:ln>
            <a:effectLst>
              <a:outerShdw blurRad="508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SV" sz="1100"/>
            </a:p>
          </p:txBody>
        </p:sp>
        <p:cxnSp>
          <p:nvCxnSpPr>
            <p:cNvPr id="22" name="21 Conector recto de flecha"/>
            <p:cNvCxnSpPr/>
            <p:nvPr/>
          </p:nvCxnSpPr>
          <p:spPr>
            <a:xfrm flipV="1">
              <a:off x="1746250" y="3688879"/>
              <a:ext cx="179388" cy="4763"/>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90488" y="3357092"/>
              <a:ext cx="1655762"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Mar/05 - Mar/06: </a:t>
              </a:r>
              <a:r>
                <a:rPr lang="es-SV" sz="1100" dirty="0">
                  <a:solidFill>
                    <a:schemeClr val="tx1"/>
                  </a:solidFill>
                </a:rPr>
                <a:t>Diseño  de Detalle del Mercado Mayorista</a:t>
              </a:r>
              <a:endParaRPr lang="es-SV" sz="1100" b="1" dirty="0">
                <a:solidFill>
                  <a:schemeClr val="tx1"/>
                </a:solidFill>
              </a:endParaRPr>
            </a:p>
          </p:txBody>
        </p:sp>
        <p:grpSp>
          <p:nvGrpSpPr>
            <p:cNvPr id="50" name="49 Grupo"/>
            <p:cNvGrpSpPr/>
            <p:nvPr/>
          </p:nvGrpSpPr>
          <p:grpSpPr>
            <a:xfrm>
              <a:off x="179388" y="2060104"/>
              <a:ext cx="1836737" cy="647700"/>
              <a:chOff x="179388" y="2276475"/>
              <a:chExt cx="1836737" cy="647700"/>
            </a:xfrm>
          </p:grpSpPr>
          <p:cxnSp>
            <p:nvCxnSpPr>
              <p:cNvPr id="24" name="23 Conector recto de flecha"/>
              <p:cNvCxnSpPr/>
              <p:nvPr/>
            </p:nvCxnSpPr>
            <p:spPr>
              <a:xfrm flipV="1">
                <a:off x="1836738" y="2673350"/>
                <a:ext cx="179387"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179388" y="2276475"/>
                <a:ext cx="1655762"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Jul/04: </a:t>
                </a:r>
                <a:r>
                  <a:rPr lang="es-SV" sz="1100" dirty="0">
                    <a:solidFill>
                      <a:schemeClr val="tx1"/>
                    </a:solidFill>
                  </a:rPr>
                  <a:t>Creación  Depto. de Mercado Mayorista</a:t>
                </a:r>
                <a:endParaRPr lang="es-SV" sz="1100" b="1" dirty="0">
                  <a:solidFill>
                    <a:schemeClr val="tx1"/>
                  </a:solidFill>
                </a:endParaRPr>
              </a:p>
            </p:txBody>
          </p:sp>
        </p:grpSp>
        <p:cxnSp>
          <p:nvCxnSpPr>
            <p:cNvPr id="26" name="25 Conector recto de flecha"/>
            <p:cNvCxnSpPr/>
            <p:nvPr/>
          </p:nvCxnSpPr>
          <p:spPr>
            <a:xfrm flipH="1" flipV="1">
              <a:off x="2573338" y="4428654"/>
              <a:ext cx="180975"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2771775" y="4076229"/>
              <a:ext cx="1655763" cy="649288"/>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err="1">
                  <a:solidFill>
                    <a:schemeClr val="tx1"/>
                  </a:solidFill>
                </a:rPr>
                <a:t>May</a:t>
              </a:r>
              <a:r>
                <a:rPr lang="es-SV" sz="1100" b="1" dirty="0">
                  <a:solidFill>
                    <a:schemeClr val="tx1"/>
                  </a:solidFill>
                </a:rPr>
                <a:t>/06: </a:t>
              </a:r>
              <a:r>
                <a:rPr lang="es-SV" sz="1100" dirty="0">
                  <a:solidFill>
                    <a:schemeClr val="tx1"/>
                  </a:solidFill>
                </a:rPr>
                <a:t>Decreto Ejecutivo No. 57 (lineamientos)</a:t>
              </a:r>
              <a:endParaRPr lang="es-SV" sz="1100" b="1" dirty="0">
                <a:solidFill>
                  <a:schemeClr val="tx1"/>
                </a:solidFill>
              </a:endParaRPr>
            </a:p>
          </p:txBody>
        </p:sp>
        <p:cxnSp>
          <p:nvCxnSpPr>
            <p:cNvPr id="28" name="27 Conector recto de flecha"/>
            <p:cNvCxnSpPr/>
            <p:nvPr/>
          </p:nvCxnSpPr>
          <p:spPr>
            <a:xfrm flipV="1">
              <a:off x="1836738" y="4833467"/>
              <a:ext cx="179387"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179388" y="4400079"/>
              <a:ext cx="1655762" cy="757238"/>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Oct/06: </a:t>
              </a:r>
              <a:r>
                <a:rPr lang="es-SV" sz="1100" dirty="0">
                  <a:solidFill>
                    <a:schemeClr val="tx1"/>
                  </a:solidFill>
                </a:rPr>
                <a:t>Ac. No. 269-E-2006 «Normas Contratos de Largo Plazo»</a:t>
              </a:r>
              <a:endParaRPr lang="es-SV" sz="1100" b="1" dirty="0">
                <a:solidFill>
                  <a:schemeClr val="tx1"/>
                </a:solidFill>
              </a:endParaRPr>
            </a:p>
          </p:txBody>
        </p:sp>
        <p:cxnSp>
          <p:nvCxnSpPr>
            <p:cNvPr id="41" name="40 Conector recto de flecha"/>
            <p:cNvCxnSpPr/>
            <p:nvPr/>
          </p:nvCxnSpPr>
          <p:spPr>
            <a:xfrm flipH="1" flipV="1">
              <a:off x="2555875" y="5292254"/>
              <a:ext cx="179388"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41 Rectángulo"/>
            <p:cNvSpPr/>
            <p:nvPr/>
          </p:nvSpPr>
          <p:spPr>
            <a:xfrm>
              <a:off x="2754313" y="4836642"/>
              <a:ext cx="1655762" cy="752475"/>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Mar/07: </a:t>
              </a:r>
              <a:r>
                <a:rPr lang="es-SV" sz="1100" dirty="0">
                  <a:solidFill>
                    <a:schemeClr val="tx1"/>
                  </a:solidFill>
                </a:rPr>
                <a:t>Acuerdo conjunto SIGET y Superintendencia de Competencia</a:t>
              </a:r>
              <a:endParaRPr lang="es-SV" sz="1100" b="1" dirty="0">
                <a:solidFill>
                  <a:schemeClr val="tx1"/>
                </a:solidFill>
              </a:endParaRPr>
            </a:p>
          </p:txBody>
        </p:sp>
        <p:cxnSp>
          <p:nvCxnSpPr>
            <p:cNvPr id="43" name="42 Conector recto de flecha"/>
            <p:cNvCxnSpPr/>
            <p:nvPr/>
          </p:nvCxnSpPr>
          <p:spPr>
            <a:xfrm flipV="1">
              <a:off x="1836738" y="5841529"/>
              <a:ext cx="179387"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179388" y="5444654"/>
              <a:ext cx="1655762"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err="1">
                  <a:solidFill>
                    <a:schemeClr val="tx1"/>
                  </a:solidFill>
                </a:rPr>
                <a:t>Sep</a:t>
              </a:r>
              <a:r>
                <a:rPr lang="es-SV" sz="1100" b="1" dirty="0">
                  <a:solidFill>
                    <a:schemeClr val="tx1"/>
                  </a:solidFill>
                </a:rPr>
                <a:t>/07: </a:t>
              </a:r>
              <a:r>
                <a:rPr lang="es-SV" sz="1100" b="1" u="sng" dirty="0">
                  <a:solidFill>
                    <a:schemeClr val="tx1"/>
                  </a:solidFill>
                </a:rPr>
                <a:t>2da. Reforma </a:t>
              </a:r>
              <a:r>
                <a:rPr lang="es-SV" sz="1100" dirty="0">
                  <a:solidFill>
                    <a:schemeClr val="tx1"/>
                  </a:solidFill>
                </a:rPr>
                <a:t>a la Ley General de Electricidad</a:t>
              </a:r>
              <a:endParaRPr lang="es-SV" sz="1100" b="1" dirty="0">
                <a:solidFill>
                  <a:schemeClr val="tx1"/>
                </a:solidFill>
              </a:endParaRPr>
            </a:p>
          </p:txBody>
        </p:sp>
      </p:grpSp>
      <p:grpSp>
        <p:nvGrpSpPr>
          <p:cNvPr id="53" name="52 Grupo"/>
          <p:cNvGrpSpPr/>
          <p:nvPr/>
        </p:nvGrpSpPr>
        <p:grpSpPr>
          <a:xfrm>
            <a:off x="4643438" y="1196504"/>
            <a:ext cx="4356100" cy="4895850"/>
            <a:chOff x="4643438" y="1196504"/>
            <a:chExt cx="4356100" cy="4895850"/>
          </a:xfrm>
        </p:grpSpPr>
        <p:sp>
          <p:nvSpPr>
            <p:cNvPr id="10" name="9 Rectángulo"/>
            <p:cNvSpPr/>
            <p:nvPr/>
          </p:nvSpPr>
          <p:spPr>
            <a:xfrm>
              <a:off x="6588125" y="1501304"/>
              <a:ext cx="665163"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2008</a:t>
              </a:r>
            </a:p>
          </p:txBody>
        </p:sp>
        <p:sp>
          <p:nvSpPr>
            <p:cNvPr id="11" name="10 Rectángulo"/>
            <p:cNvSpPr/>
            <p:nvPr/>
          </p:nvSpPr>
          <p:spPr>
            <a:xfrm>
              <a:off x="6588125" y="2564929"/>
              <a:ext cx="665163"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2009</a:t>
              </a:r>
            </a:p>
          </p:txBody>
        </p:sp>
        <p:sp>
          <p:nvSpPr>
            <p:cNvPr id="12" name="11 Rectángulo"/>
            <p:cNvSpPr/>
            <p:nvPr/>
          </p:nvSpPr>
          <p:spPr>
            <a:xfrm>
              <a:off x="6588125" y="3644429"/>
              <a:ext cx="665163" cy="1081088"/>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2010</a:t>
              </a:r>
            </a:p>
          </p:txBody>
        </p:sp>
        <p:sp>
          <p:nvSpPr>
            <p:cNvPr id="13" name="12 Rectángulo"/>
            <p:cNvSpPr/>
            <p:nvPr/>
          </p:nvSpPr>
          <p:spPr>
            <a:xfrm>
              <a:off x="6588125" y="4725517"/>
              <a:ext cx="665163" cy="1079500"/>
            </a:xfrm>
            <a:prstGeom prst="rect">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000" b="1" dirty="0">
                  <a:solidFill>
                    <a:schemeClr val="tx1"/>
                  </a:solidFill>
                </a:rPr>
                <a:t>2011</a:t>
              </a:r>
            </a:p>
          </p:txBody>
        </p:sp>
        <p:sp>
          <p:nvSpPr>
            <p:cNvPr id="15" name="14 Combinar"/>
            <p:cNvSpPr/>
            <p:nvPr/>
          </p:nvSpPr>
          <p:spPr>
            <a:xfrm>
              <a:off x="6588125" y="1196504"/>
              <a:ext cx="539750" cy="223838"/>
            </a:xfrm>
            <a:prstGeom prst="flowChartMerge">
              <a:avLst/>
            </a:prstGeom>
            <a:gradFill>
              <a:gsLst>
                <a:gs pos="0">
                  <a:schemeClr val="accent1">
                    <a:lumMod val="20000"/>
                    <a:lumOff val="80000"/>
                  </a:schemeClr>
                </a:gs>
                <a:gs pos="50000">
                  <a:schemeClr val="bg1"/>
                </a:gs>
                <a:gs pos="93000">
                  <a:schemeClr val="accent1">
                    <a:lumMod val="20000"/>
                    <a:lumOff val="80000"/>
                  </a:schemeClr>
                </a:gs>
              </a:gsLst>
              <a:lin ang="5400000" scaled="0"/>
            </a:gra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sz="1100" b="1"/>
            </a:p>
          </p:txBody>
        </p:sp>
        <p:cxnSp>
          <p:nvCxnSpPr>
            <p:cNvPr id="19" name="18 Conector recto de flecha"/>
            <p:cNvCxnSpPr/>
            <p:nvPr/>
          </p:nvCxnSpPr>
          <p:spPr>
            <a:xfrm flipV="1">
              <a:off x="6408738" y="2312517"/>
              <a:ext cx="179387" cy="4762"/>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4787900" y="1917229"/>
              <a:ext cx="1655763"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Oct/08: </a:t>
              </a:r>
              <a:r>
                <a:rPr lang="es-SV" sz="1100" dirty="0">
                  <a:solidFill>
                    <a:schemeClr val="tx1"/>
                  </a:solidFill>
                </a:rPr>
                <a:t>Aprobación del ROBCP</a:t>
              </a:r>
              <a:endParaRPr lang="es-SV" sz="1100" b="1" dirty="0">
                <a:solidFill>
                  <a:schemeClr val="tx1"/>
                </a:solidFill>
              </a:endParaRPr>
            </a:p>
          </p:txBody>
        </p:sp>
        <p:cxnSp>
          <p:nvCxnSpPr>
            <p:cNvPr id="30" name="29 Conector recto de flecha"/>
            <p:cNvCxnSpPr/>
            <p:nvPr/>
          </p:nvCxnSpPr>
          <p:spPr>
            <a:xfrm flipH="1" flipV="1">
              <a:off x="7164388" y="3141192"/>
              <a:ext cx="179387"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7343775" y="2780829"/>
              <a:ext cx="1655763"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31/Jul/09: </a:t>
              </a:r>
              <a:r>
                <a:rPr lang="es-SV" sz="1100" dirty="0">
                  <a:solidFill>
                    <a:schemeClr val="tx1"/>
                  </a:solidFill>
                </a:rPr>
                <a:t>Publicación del ROBCP en Diario Oficial</a:t>
              </a:r>
              <a:endParaRPr lang="es-SV" sz="1100" b="1" dirty="0">
                <a:solidFill>
                  <a:schemeClr val="tx1"/>
                </a:solidFill>
              </a:endParaRPr>
            </a:p>
          </p:txBody>
        </p:sp>
        <p:sp>
          <p:nvSpPr>
            <p:cNvPr id="32" name="31 Cerrar llave"/>
            <p:cNvSpPr/>
            <p:nvPr/>
          </p:nvSpPr>
          <p:spPr>
            <a:xfrm flipH="1">
              <a:off x="6497638" y="3212629"/>
              <a:ext cx="73025" cy="1979613"/>
            </a:xfrm>
            <a:prstGeom prst="rightBrace">
              <a:avLst/>
            </a:prstGeom>
            <a:ln>
              <a:solidFill>
                <a:schemeClr val="bg2">
                  <a:lumMod val="50000"/>
                </a:schemeClr>
              </a:solidFill>
              <a:prstDash val="solid"/>
            </a:ln>
            <a:effectLst>
              <a:outerShdw blurRad="50800" dist="889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SV" sz="1000"/>
            </a:p>
          </p:txBody>
        </p:sp>
        <p:cxnSp>
          <p:nvCxnSpPr>
            <p:cNvPr id="33" name="32 Conector recto de flecha"/>
            <p:cNvCxnSpPr/>
            <p:nvPr/>
          </p:nvCxnSpPr>
          <p:spPr>
            <a:xfrm flipV="1">
              <a:off x="6300788" y="4193704"/>
              <a:ext cx="179387" cy="4763"/>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33 Rectángulo"/>
            <p:cNvSpPr/>
            <p:nvPr/>
          </p:nvSpPr>
          <p:spPr>
            <a:xfrm>
              <a:off x="4643438" y="3860329"/>
              <a:ext cx="1657350"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err="1">
                  <a:solidFill>
                    <a:schemeClr val="tx1"/>
                  </a:solidFill>
                </a:rPr>
                <a:t>Ago</a:t>
              </a:r>
              <a:r>
                <a:rPr lang="es-SV" sz="1100" b="1" dirty="0">
                  <a:solidFill>
                    <a:schemeClr val="tx1"/>
                  </a:solidFill>
                </a:rPr>
                <a:t>/09 - </a:t>
              </a:r>
              <a:r>
                <a:rPr lang="es-SV" sz="1100" b="1" dirty="0" err="1">
                  <a:solidFill>
                    <a:schemeClr val="tx1"/>
                  </a:solidFill>
                </a:rPr>
                <a:t>May</a:t>
              </a:r>
              <a:r>
                <a:rPr lang="es-SV" sz="1100" b="1" dirty="0">
                  <a:solidFill>
                    <a:schemeClr val="tx1"/>
                  </a:solidFill>
                </a:rPr>
                <a:t>/11: </a:t>
              </a:r>
              <a:r>
                <a:rPr lang="es-SV" sz="1100" dirty="0">
                  <a:solidFill>
                    <a:schemeClr val="tx1"/>
                  </a:solidFill>
                </a:rPr>
                <a:t>Implementación del ROBCP (UT y SIGET)</a:t>
              </a:r>
              <a:endParaRPr lang="es-SV" sz="1100" b="1" dirty="0">
                <a:solidFill>
                  <a:schemeClr val="tx1"/>
                </a:solidFill>
              </a:endParaRPr>
            </a:p>
          </p:txBody>
        </p:sp>
        <p:cxnSp>
          <p:nvCxnSpPr>
            <p:cNvPr id="35" name="34 Conector recto de flecha"/>
            <p:cNvCxnSpPr/>
            <p:nvPr/>
          </p:nvCxnSpPr>
          <p:spPr>
            <a:xfrm flipH="1" flipV="1">
              <a:off x="7164388" y="5297017"/>
              <a:ext cx="179387" cy="3175"/>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7343775" y="4941417"/>
              <a:ext cx="1655763" cy="4318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Jun/11-Jul/11: </a:t>
              </a:r>
              <a:r>
                <a:rPr lang="es-SV" sz="1100" dirty="0">
                  <a:solidFill>
                    <a:schemeClr val="tx1"/>
                  </a:solidFill>
                </a:rPr>
                <a:t>Período de Pruebas</a:t>
              </a:r>
              <a:endParaRPr lang="es-SV" sz="1100" b="1" dirty="0">
                <a:solidFill>
                  <a:schemeClr val="tx1"/>
                </a:solidFill>
              </a:endParaRPr>
            </a:p>
          </p:txBody>
        </p:sp>
        <p:cxnSp>
          <p:nvCxnSpPr>
            <p:cNvPr id="37" name="36 Conector recto de flecha"/>
            <p:cNvCxnSpPr/>
            <p:nvPr/>
          </p:nvCxnSpPr>
          <p:spPr>
            <a:xfrm flipV="1">
              <a:off x="6408738" y="5336704"/>
              <a:ext cx="179387" cy="4763"/>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4643438" y="4941417"/>
              <a:ext cx="1800225" cy="647700"/>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Jun/11: </a:t>
              </a:r>
              <a:r>
                <a:rPr lang="es-SV" sz="1100" dirty="0">
                  <a:solidFill>
                    <a:schemeClr val="tx1"/>
                  </a:solidFill>
                </a:rPr>
                <a:t>Decreto Ejecutivo No. 76</a:t>
              </a:r>
            </a:p>
            <a:p>
              <a:pPr algn="ctr">
                <a:defRPr/>
              </a:pPr>
              <a:r>
                <a:rPr lang="es-SV" sz="1100" dirty="0">
                  <a:solidFill>
                    <a:schemeClr val="tx1"/>
                  </a:solidFill>
                </a:rPr>
                <a:t>(Porcentajes Mínimos CLP)</a:t>
              </a:r>
            </a:p>
          </p:txBody>
        </p:sp>
        <p:cxnSp>
          <p:nvCxnSpPr>
            <p:cNvPr id="39" name="38 Conector recto de flecha"/>
            <p:cNvCxnSpPr/>
            <p:nvPr/>
          </p:nvCxnSpPr>
          <p:spPr>
            <a:xfrm flipH="1" flipV="1">
              <a:off x="7164388" y="5444654"/>
              <a:ext cx="179387" cy="4763"/>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7343775" y="5444654"/>
              <a:ext cx="1655763" cy="647700"/>
            </a:xfrm>
            <a:prstGeom prst="rect">
              <a:avLst/>
            </a:prstGeom>
            <a:solidFill>
              <a:schemeClr val="tx2">
                <a:lumMod val="50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bg1"/>
                  </a:solidFill>
                </a:rPr>
                <a:t>01/</a:t>
              </a:r>
              <a:r>
                <a:rPr lang="es-SV" sz="1100" b="1" dirty="0" err="1">
                  <a:solidFill>
                    <a:schemeClr val="bg1"/>
                  </a:solidFill>
                </a:rPr>
                <a:t>Ago</a:t>
              </a:r>
              <a:r>
                <a:rPr lang="es-SV" sz="1100" b="1" dirty="0">
                  <a:solidFill>
                    <a:schemeClr val="bg1"/>
                  </a:solidFill>
                </a:rPr>
                <a:t>/11: Fecha de Inicio aplicación ROBCP</a:t>
              </a:r>
            </a:p>
          </p:txBody>
        </p:sp>
        <p:cxnSp>
          <p:nvCxnSpPr>
            <p:cNvPr id="45" name="44 Conector recto de flecha"/>
            <p:cNvCxnSpPr/>
            <p:nvPr/>
          </p:nvCxnSpPr>
          <p:spPr>
            <a:xfrm flipH="1" flipV="1">
              <a:off x="7164388" y="1628304"/>
              <a:ext cx="179387" cy="4763"/>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6" name="45 Rectángulo"/>
            <p:cNvSpPr/>
            <p:nvPr/>
          </p:nvSpPr>
          <p:spPr>
            <a:xfrm>
              <a:off x="7343775" y="1196504"/>
              <a:ext cx="1655763" cy="720725"/>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Ene/08: </a:t>
              </a:r>
              <a:r>
                <a:rPr lang="es-SV" sz="1100" dirty="0">
                  <a:solidFill>
                    <a:schemeClr val="tx1"/>
                  </a:solidFill>
                </a:rPr>
                <a:t>Decreto Ejecutivo No. 11 (Porcentajes mínimos CLP)</a:t>
              </a:r>
              <a:endParaRPr lang="es-SV" sz="1100" b="1" dirty="0">
                <a:solidFill>
                  <a:schemeClr val="tx1"/>
                </a:solidFill>
              </a:endParaRPr>
            </a:p>
          </p:txBody>
        </p:sp>
        <p:cxnSp>
          <p:nvCxnSpPr>
            <p:cNvPr id="47" name="46 Conector recto de flecha"/>
            <p:cNvCxnSpPr/>
            <p:nvPr/>
          </p:nvCxnSpPr>
          <p:spPr>
            <a:xfrm flipH="1" flipV="1">
              <a:off x="7164388" y="4220692"/>
              <a:ext cx="179387" cy="4762"/>
            </a:xfrm>
            <a:prstGeom prst="straightConnector1">
              <a:avLst/>
            </a:prstGeom>
            <a:ln>
              <a:solidFill>
                <a:schemeClr val="bg2">
                  <a:lumMod val="50000"/>
                </a:schemeClr>
              </a:solidFill>
              <a:prstDash val="solid"/>
              <a:tailEnd type="arrow"/>
            </a:ln>
            <a:effectLst>
              <a:outerShdw blurRad="50800" dist="1016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47 Rectángulo"/>
            <p:cNvSpPr/>
            <p:nvPr/>
          </p:nvSpPr>
          <p:spPr>
            <a:xfrm>
              <a:off x="7343775" y="3860329"/>
              <a:ext cx="1655763" cy="720725"/>
            </a:xfrm>
            <a:prstGeom prst="rect">
              <a:avLst/>
            </a:prstGeom>
            <a:solidFill>
              <a:schemeClr val="bg1">
                <a:lumMod val="85000"/>
              </a:schemeClr>
            </a:solidFill>
            <a:ln>
              <a:solidFill>
                <a:schemeClr val="bg2">
                  <a:lumMod val="50000"/>
                </a:schemeClr>
              </a:solidFill>
              <a:prstDash val="solid"/>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SV" sz="1100" b="1" dirty="0">
                  <a:solidFill>
                    <a:schemeClr val="tx1"/>
                  </a:solidFill>
                </a:rPr>
                <a:t>Jul/10: </a:t>
              </a:r>
              <a:r>
                <a:rPr lang="es-SV" sz="1100" dirty="0">
                  <a:solidFill>
                    <a:schemeClr val="tx1"/>
                  </a:solidFill>
                </a:rPr>
                <a:t>Decreto Ejecutivo No. 88 (Porcentajes Mínimos CLP)</a:t>
              </a:r>
              <a:endParaRPr lang="es-SV" sz="1100" b="1" dirty="0">
                <a:solidFill>
                  <a:schemeClr val="tx1"/>
                </a:solidFill>
              </a:endParaRPr>
            </a:p>
          </p:txBody>
        </p:sp>
      </p:grpSp>
    </p:spTree>
    <p:extLst>
      <p:ext uri="{BB962C8B-B14F-4D97-AF65-F5344CB8AC3E}">
        <p14:creationId xmlns:p14="http://schemas.microsoft.com/office/powerpoint/2010/main" val="1468889667"/>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123" name="Rectangle 1"/>
          <p:cNvSpPr>
            <a:spLocks noGrp="1" noChangeArrowheads="1"/>
          </p:cNvSpPr>
          <p:nvPr>
            <p:ph type="title"/>
          </p:nvPr>
        </p:nvSpPr>
        <p:spPr>
          <a:xfrm>
            <a:off x="574675" y="304800"/>
            <a:ext cx="8001000" cy="1216025"/>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r>
              <a:rPr lang="es-ES" sz="3200" b="1" dirty="0">
                <a:solidFill>
                  <a:srgbClr val="6699FF"/>
                </a:solidFill>
                <a:latin typeface="+mj-lt"/>
                <a:ea typeface="+mn-ea"/>
                <a:cs typeface="+mn-cs"/>
              </a:rPr>
              <a:t>Pilares de la Reforma al Mercado Mayorista de Electricidad</a:t>
            </a:r>
            <a:r>
              <a:rPr lang="es-MX" sz="3200" b="1" dirty="0">
                <a:solidFill>
                  <a:srgbClr val="6699FF"/>
                </a:solidFill>
                <a:latin typeface="+mj-lt"/>
                <a:ea typeface="+mn-ea"/>
                <a:cs typeface="+mn-cs"/>
              </a:rPr>
              <a:t> </a:t>
            </a:r>
          </a:p>
        </p:txBody>
      </p:sp>
      <p:sp>
        <p:nvSpPr>
          <p:cNvPr id="5124" name="AutoShape 2"/>
          <p:cNvSpPr>
            <a:spLocks noChangeArrowheads="1"/>
          </p:cNvSpPr>
          <p:nvPr/>
        </p:nvSpPr>
        <p:spPr bwMode="auto">
          <a:xfrm>
            <a:off x="3203575" y="3500438"/>
            <a:ext cx="2668588" cy="2287587"/>
          </a:xfrm>
          <a:prstGeom prst="triangle">
            <a:avLst>
              <a:gd name="adj" fmla="val 50000"/>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1880" tIns="51120" rIns="101880" bIns="51120" anchor="ctr"/>
          <a:lstStyle/>
          <a:p>
            <a:pPr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SV" sz="1400" b="1" dirty="0" smtClean="0">
                <a:solidFill>
                  <a:srgbClr val="FFFFFF"/>
                </a:solidFill>
                <a:effectLst>
                  <a:outerShdw blurRad="38100" dist="38100" dir="2700000" algn="tl">
                    <a:srgbClr val="000000">
                      <a:alpha val="43137"/>
                    </a:srgbClr>
                  </a:outerShdw>
                </a:effectLst>
              </a:rPr>
              <a:t>Reformas a la</a:t>
            </a:r>
          </a:p>
          <a:p>
            <a:pPr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SV" sz="1400" b="1" dirty="0" smtClean="0">
                <a:solidFill>
                  <a:srgbClr val="FFFFFF"/>
                </a:solidFill>
                <a:effectLst>
                  <a:outerShdw blurRad="38100" dist="38100" dir="2700000" algn="tl">
                    <a:srgbClr val="000000">
                      <a:alpha val="43137"/>
                    </a:srgbClr>
                  </a:outerShdw>
                </a:effectLst>
              </a:rPr>
              <a:t>Ley General de</a:t>
            </a:r>
          </a:p>
          <a:p>
            <a:pPr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SV" sz="1400" b="1" dirty="0" smtClean="0">
                <a:solidFill>
                  <a:srgbClr val="FFFFFF"/>
                </a:solidFill>
                <a:effectLst>
                  <a:outerShdw blurRad="38100" dist="38100" dir="2700000" algn="tl">
                    <a:srgbClr val="000000">
                      <a:alpha val="43137"/>
                    </a:srgbClr>
                  </a:outerShdw>
                </a:effectLst>
              </a:rPr>
              <a:t>Electricidad</a:t>
            </a:r>
          </a:p>
          <a:p>
            <a:pPr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SV" sz="1400" b="1" dirty="0" smtClean="0">
                <a:solidFill>
                  <a:srgbClr val="FFFFFF"/>
                </a:solidFill>
                <a:effectLst>
                  <a:outerShdw blurRad="38100" dist="38100" dir="2700000" algn="tl">
                    <a:srgbClr val="000000">
                      <a:alpha val="43137"/>
                    </a:srgbClr>
                  </a:outerShdw>
                </a:effectLst>
              </a:rPr>
              <a:t>Años 2003 y 2007</a:t>
            </a:r>
          </a:p>
          <a:p>
            <a:pPr algn="ct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s-SV" sz="1400" b="1" dirty="0">
              <a:solidFill>
                <a:srgbClr val="FFFFFF"/>
              </a:solidFill>
              <a:effectLst>
                <a:outerShdw blurRad="38100" dist="38100" dir="2700000" algn="tl">
                  <a:srgbClr val="000000">
                    <a:alpha val="43137"/>
                  </a:srgbClr>
                </a:outerShdw>
              </a:effectLst>
            </a:endParaRPr>
          </a:p>
        </p:txBody>
      </p:sp>
      <p:sp>
        <p:nvSpPr>
          <p:cNvPr id="5125" name="Rectangle 3"/>
          <p:cNvSpPr>
            <a:spLocks noChangeArrowheads="1"/>
          </p:cNvSpPr>
          <p:nvPr/>
        </p:nvSpPr>
        <p:spPr bwMode="auto">
          <a:xfrm>
            <a:off x="139700" y="4365625"/>
            <a:ext cx="3027363" cy="1593850"/>
          </a:xfrm>
          <a:prstGeom prst="rect">
            <a:avLst/>
          </a:prstGeom>
          <a:solidFill>
            <a:srgbClr val="A3B2C1"/>
          </a:solidFill>
          <a:ln>
            <a:noFill/>
          </a:ln>
          <a:extLst>
            <a:ext uri="{91240B29-F687-4F45-9708-019B960494DF}">
              <a14:hiddenLine xmlns:a14="http://schemas.microsoft.com/office/drawing/2010/main" w="9525">
                <a:solidFill>
                  <a:srgbClr val="000000"/>
                </a:solidFill>
                <a:round/>
                <a:headEnd/>
                <a:tailEnd/>
              </a14:hiddenLine>
            </a:ext>
          </a:extLst>
        </p:spPr>
        <p:txBody>
          <a:bodyPr lIns="97920" tIns="48960" rIns="97920" bIns="48960" anchor="ctr" anchorCtr="1"/>
          <a:lstStyle/>
          <a:p>
            <a:pPr algn="ct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s-MX" sz="1600" b="1" dirty="0">
                <a:solidFill>
                  <a:schemeClr val="bg1"/>
                </a:solidFill>
                <a:effectLst>
                  <a:outerShdw blurRad="38100" dist="38100" dir="2700000" algn="tl">
                    <a:srgbClr val="000000">
                      <a:alpha val="43137"/>
                    </a:srgbClr>
                  </a:outerShdw>
                </a:effectLst>
                <a:latin typeface="Verdana" pitchFamily="34" charset="0"/>
              </a:rPr>
              <a:t>Contratos de Largo Plazo Trasladables a Tarifas</a:t>
            </a:r>
          </a:p>
        </p:txBody>
      </p:sp>
      <p:sp>
        <p:nvSpPr>
          <p:cNvPr id="5126" name="Rectangle 4"/>
          <p:cNvSpPr>
            <a:spLocks noChangeArrowheads="1"/>
          </p:cNvSpPr>
          <p:nvPr/>
        </p:nvSpPr>
        <p:spPr bwMode="auto">
          <a:xfrm>
            <a:off x="5940425" y="4292600"/>
            <a:ext cx="3027363" cy="1593850"/>
          </a:xfrm>
          <a:prstGeom prst="rect">
            <a:avLst/>
          </a:prstGeom>
          <a:solidFill>
            <a:srgbClr val="A3B2C1"/>
          </a:solidFill>
          <a:ln>
            <a:noFill/>
          </a:ln>
          <a:extLst>
            <a:ext uri="{91240B29-F687-4F45-9708-019B960494DF}">
              <a14:hiddenLine xmlns:a14="http://schemas.microsoft.com/office/drawing/2010/main" w="9525">
                <a:solidFill>
                  <a:srgbClr val="000000"/>
                </a:solidFill>
                <a:round/>
                <a:headEnd/>
                <a:tailEnd/>
              </a14:hiddenLine>
            </a:ext>
          </a:extLst>
        </p:spPr>
        <p:txBody>
          <a:bodyPr lIns="97920" tIns="48960" rIns="97920" bIns="48960" anchor="ctr" anchorCtr="1"/>
          <a:lstStyle/>
          <a:p>
            <a:pPr algn="ctr" eaLnBrk="0" hangingPunct="0">
              <a:spcBef>
                <a:spcPts val="800"/>
              </a:spcBef>
              <a:tabLst>
                <a:tab pos="0" algn="l"/>
                <a:tab pos="265113" algn="l"/>
                <a:tab pos="873125" algn="l"/>
                <a:tab pos="1754188" algn="l"/>
                <a:tab pos="2635250" algn="l"/>
                <a:tab pos="3516313" algn="l"/>
                <a:tab pos="4397375" algn="l"/>
                <a:tab pos="5278438" algn="l"/>
                <a:tab pos="6159500" algn="l"/>
                <a:tab pos="7040563" algn="l"/>
                <a:tab pos="7921625" algn="l"/>
                <a:tab pos="8802688" algn="l"/>
                <a:tab pos="9683750" algn="l"/>
                <a:tab pos="10564813" algn="l"/>
              </a:tabLst>
            </a:pPr>
            <a:r>
              <a:rPr lang="es-MX" sz="1600" b="1">
                <a:solidFill>
                  <a:schemeClr val="bg1"/>
                </a:solidFill>
                <a:effectLst>
                  <a:outerShdw blurRad="38100" dist="38100" dir="2700000" algn="tl">
                    <a:srgbClr val="000000">
                      <a:alpha val="43137"/>
                    </a:srgbClr>
                  </a:outerShdw>
                </a:effectLst>
                <a:latin typeface="Verdana" pitchFamily="34" charset="0"/>
              </a:rPr>
              <a:t>	Reglamento de Operación basado en Costos de Producción</a:t>
            </a:r>
          </a:p>
          <a:p>
            <a:pPr algn="ctr" eaLnBrk="0" hangingPunct="0">
              <a:spcBef>
                <a:spcPts val="800"/>
              </a:spcBef>
              <a:tabLst>
                <a:tab pos="0" algn="l"/>
                <a:tab pos="265113" algn="l"/>
                <a:tab pos="873125" algn="l"/>
                <a:tab pos="1754188" algn="l"/>
                <a:tab pos="2635250" algn="l"/>
                <a:tab pos="3516313" algn="l"/>
                <a:tab pos="4397375" algn="l"/>
                <a:tab pos="5278438" algn="l"/>
                <a:tab pos="6159500" algn="l"/>
                <a:tab pos="7040563" algn="l"/>
                <a:tab pos="7921625" algn="l"/>
                <a:tab pos="8802688" algn="l"/>
                <a:tab pos="9683750" algn="l"/>
                <a:tab pos="10564813" algn="l"/>
              </a:tabLst>
            </a:pPr>
            <a:r>
              <a:rPr lang="es-MX" sz="1600" b="1">
                <a:solidFill>
                  <a:schemeClr val="bg1"/>
                </a:solidFill>
                <a:effectLst>
                  <a:outerShdw blurRad="38100" dist="38100" dir="2700000" algn="tl">
                    <a:srgbClr val="000000">
                      <a:alpha val="43137"/>
                    </a:srgbClr>
                  </a:outerShdw>
                </a:effectLst>
                <a:latin typeface="Verdana" pitchFamily="34" charset="0"/>
              </a:rPr>
              <a:t>(ROBCP)</a:t>
            </a:r>
          </a:p>
        </p:txBody>
      </p:sp>
      <p:sp>
        <p:nvSpPr>
          <p:cNvPr id="5127" name="Rectangle 5"/>
          <p:cNvSpPr>
            <a:spLocks noChangeArrowheads="1"/>
          </p:cNvSpPr>
          <p:nvPr/>
        </p:nvSpPr>
        <p:spPr bwMode="auto">
          <a:xfrm>
            <a:off x="3059113" y="1844675"/>
            <a:ext cx="3027362" cy="1593850"/>
          </a:xfrm>
          <a:prstGeom prst="rect">
            <a:avLst/>
          </a:prstGeom>
          <a:solidFill>
            <a:srgbClr val="A3B2C1"/>
          </a:solidFill>
          <a:ln>
            <a:noFill/>
          </a:ln>
          <a:extLst>
            <a:ext uri="{91240B29-F687-4F45-9708-019B960494DF}">
              <a14:hiddenLine xmlns:a14="http://schemas.microsoft.com/office/drawing/2010/main" w="9525">
                <a:solidFill>
                  <a:srgbClr val="000000"/>
                </a:solidFill>
                <a:round/>
                <a:headEnd/>
                <a:tailEnd/>
              </a14:hiddenLine>
            </a:ext>
          </a:extLst>
        </p:spPr>
        <p:txBody>
          <a:bodyPr lIns="97920" tIns="48960" rIns="97920" bIns="48960" anchor="ctr" anchorCtr="1"/>
          <a:lstStyle/>
          <a:p>
            <a:pPr algn="ctr" eaLnBrk="0" hangingPunct="0">
              <a:spcBef>
                <a:spcPts val="800"/>
              </a:spcBef>
              <a:tabLst>
                <a:tab pos="0" algn="l"/>
                <a:tab pos="265113" algn="l"/>
                <a:tab pos="873125" algn="l"/>
                <a:tab pos="1754188" algn="l"/>
                <a:tab pos="2635250" algn="l"/>
                <a:tab pos="3516313" algn="l"/>
                <a:tab pos="4397375" algn="l"/>
                <a:tab pos="5278438" algn="l"/>
                <a:tab pos="6159500" algn="l"/>
                <a:tab pos="7040563" algn="l"/>
                <a:tab pos="7921625" algn="l"/>
                <a:tab pos="8802688" algn="l"/>
                <a:tab pos="9683750" algn="l"/>
                <a:tab pos="10564813" algn="l"/>
              </a:tabLst>
            </a:pPr>
            <a:r>
              <a:rPr lang="es-MX" sz="1600" b="1" dirty="0">
                <a:solidFill>
                  <a:schemeClr val="bg1"/>
                </a:solidFill>
                <a:effectLst>
                  <a:outerShdw blurRad="38100" dist="38100" dir="2700000" algn="tl">
                    <a:srgbClr val="000000">
                      <a:alpha val="43137"/>
                    </a:srgbClr>
                  </a:outerShdw>
                </a:effectLst>
                <a:latin typeface="Verdana" pitchFamily="34" charset="0"/>
              </a:rPr>
              <a:t>	Regulación y vigilancia del Mercado Mayorista</a:t>
            </a:r>
          </a:p>
        </p:txBody>
      </p:sp>
    </p:spTree>
    <p:extLst>
      <p:ext uri="{BB962C8B-B14F-4D97-AF65-F5344CB8AC3E}">
        <p14:creationId xmlns:p14="http://schemas.microsoft.com/office/powerpoint/2010/main" val="3417701108"/>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9750" y="116632"/>
            <a:ext cx="8280722" cy="75565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r>
              <a:rPr lang="es-SV" sz="3200" b="1" dirty="0">
                <a:solidFill>
                  <a:srgbClr val="6699FF"/>
                </a:solidFill>
                <a:latin typeface="+mj-lt"/>
                <a:ea typeface="+mn-ea"/>
                <a:cs typeface="+mn-cs"/>
              </a:rPr>
              <a:t>Artículo 112-E de la Ley General de Electricidad</a:t>
            </a:r>
            <a:endParaRPr lang="es-MX" sz="3200" b="1" dirty="0">
              <a:solidFill>
                <a:srgbClr val="6699FF"/>
              </a:solidFill>
              <a:latin typeface="+mj-lt"/>
              <a:ea typeface="+mn-ea"/>
              <a:cs typeface="+mn-cs"/>
            </a:endParaRPr>
          </a:p>
        </p:txBody>
      </p:sp>
      <p:sp>
        <p:nvSpPr>
          <p:cNvPr id="13316" name="Rectangle 3"/>
          <p:cNvSpPr>
            <a:spLocks noGrp="1" noChangeArrowheads="1"/>
          </p:cNvSpPr>
          <p:nvPr>
            <p:ph idx="1"/>
          </p:nvPr>
        </p:nvSpPr>
        <p:spPr>
          <a:xfrm>
            <a:off x="539552" y="1052736"/>
            <a:ext cx="8181975" cy="5400600"/>
          </a:xfrm>
        </p:spPr>
        <p:txBody>
          <a:bodyPr>
            <a:noAutofit/>
          </a:bodyPr>
          <a:lstStyle/>
          <a:p>
            <a:pPr marL="0" indent="0">
              <a:spcBef>
                <a:spcPts val="600"/>
              </a:spcBef>
              <a:buNone/>
              <a:defRPr/>
            </a:pPr>
            <a:r>
              <a:rPr lang="es-SV" sz="1900" b="1" dirty="0" smtClean="0">
                <a:solidFill>
                  <a:schemeClr val="tx2"/>
                </a:solidFill>
                <a:latin typeface="+mj-lt"/>
              </a:rPr>
              <a:t>Art. 112-E</a:t>
            </a:r>
          </a:p>
          <a:p>
            <a:pPr marL="0" indent="0" algn="just">
              <a:lnSpc>
                <a:spcPct val="150000"/>
              </a:lnSpc>
              <a:spcBef>
                <a:spcPts val="600"/>
              </a:spcBef>
              <a:buNone/>
              <a:defRPr/>
            </a:pPr>
            <a:r>
              <a:rPr lang="es-SV" sz="1900" dirty="0" smtClean="0">
                <a:solidFill>
                  <a:schemeClr val="tx2"/>
                </a:solidFill>
                <a:latin typeface="+mj-lt"/>
              </a:rPr>
              <a:t>En tanto no existan condiciones que garanticen la competencia en los precios ofertados al MRS, </a:t>
            </a:r>
            <a:r>
              <a:rPr lang="es-SV" sz="1900" b="1" i="1" dirty="0" smtClean="0">
                <a:solidFill>
                  <a:schemeClr val="tx2"/>
                </a:solidFill>
                <a:latin typeface="+mj-lt"/>
              </a:rPr>
              <a:t>la UT se regirá por un reglamento interno que propicie comportamientos de ofertas que asemejen un mercado competitivo, según la metodología establecida en el Reglamento de esta Ley, la que se basará en costos marginales de producción, costos fijos y de inversión</a:t>
            </a:r>
            <a:r>
              <a:rPr lang="es-SV" sz="1900" dirty="0" smtClean="0">
                <a:solidFill>
                  <a:schemeClr val="tx2"/>
                </a:solidFill>
                <a:latin typeface="+mj-lt"/>
              </a:rPr>
              <a:t>. En el caso de centrales hidroeléctricas se basará en el valor de reemplazo del agua. Para tales efectos, </a:t>
            </a:r>
            <a:r>
              <a:rPr lang="es-SV" sz="1900" b="1" i="1" dirty="0" smtClean="0">
                <a:solidFill>
                  <a:schemeClr val="tx2"/>
                </a:solidFill>
                <a:latin typeface="+mj-lt"/>
              </a:rPr>
              <a:t>la condición del mercado será establecida por el Superintendente General de Electricidad y Telecomunicaciones y el Superintendente de Competencia de manera conjunta</a:t>
            </a:r>
            <a:r>
              <a:rPr lang="es-SV" sz="1900" dirty="0" smtClean="0">
                <a:solidFill>
                  <a:schemeClr val="tx2"/>
                </a:solidFill>
                <a:latin typeface="+mj-lt"/>
              </a:rPr>
              <a:t>, mediante un Acuerdo fundamentado en índices técnicos internacionalmente aceptados para medir competencia en los mercados eléctricos.</a:t>
            </a:r>
          </a:p>
          <a:p>
            <a:pPr marL="0" indent="0" algn="just" eaLnBrk="1" hangingPunct="1">
              <a:lnSpc>
                <a:spcPct val="90000"/>
              </a:lnSpc>
              <a:spcBef>
                <a:spcPts val="600"/>
              </a:spcBef>
              <a:buClr>
                <a:srgbClr val="000080"/>
              </a:buClr>
              <a:buSzPct val="65000"/>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defRPr/>
            </a:pPr>
            <a:endParaRPr lang="es-MX" sz="1800" dirty="0" smtClean="0">
              <a:solidFill>
                <a:schemeClr val="tx2"/>
              </a:solidFill>
            </a:endParaRPr>
          </a:p>
        </p:txBody>
      </p:sp>
    </p:spTree>
    <p:extLst>
      <p:ext uri="{BB962C8B-B14F-4D97-AF65-F5344CB8AC3E}">
        <p14:creationId xmlns:p14="http://schemas.microsoft.com/office/powerpoint/2010/main" val="3337801722"/>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left)">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9750" y="188640"/>
            <a:ext cx="8001000" cy="75565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r>
              <a:rPr lang="es-MX" sz="3200" b="1" dirty="0">
                <a:solidFill>
                  <a:srgbClr val="6699FF"/>
                </a:solidFill>
                <a:latin typeface="+mj-lt"/>
                <a:ea typeface="+mn-ea"/>
                <a:cs typeface="+mn-cs"/>
              </a:rPr>
              <a:t>Art. 79 de la Ley General de Electricidad</a:t>
            </a:r>
          </a:p>
        </p:txBody>
      </p:sp>
      <p:sp>
        <p:nvSpPr>
          <p:cNvPr id="13316" name="Rectangle 3"/>
          <p:cNvSpPr>
            <a:spLocks noGrp="1" noChangeArrowheads="1"/>
          </p:cNvSpPr>
          <p:nvPr>
            <p:ph idx="1"/>
          </p:nvPr>
        </p:nvSpPr>
        <p:spPr>
          <a:xfrm>
            <a:off x="395288" y="1071547"/>
            <a:ext cx="8424862" cy="5094304"/>
          </a:xfrm>
        </p:spPr>
        <p:txBody>
          <a:bodyPr>
            <a:noAutofit/>
          </a:bodyPr>
          <a:lstStyle/>
          <a:p>
            <a:pPr marL="0" indent="0" algn="just">
              <a:spcBef>
                <a:spcPts val="0"/>
              </a:spcBef>
              <a:buFontTx/>
              <a:buNone/>
              <a:defRPr/>
            </a:pPr>
            <a:r>
              <a:rPr lang="es-ES" sz="1900" b="1" dirty="0" smtClean="0">
                <a:solidFill>
                  <a:schemeClr val="tx2"/>
                </a:solidFill>
                <a:latin typeface="+mj-lt"/>
              </a:rPr>
              <a:t>Los precios incluidos en los pliegos tarifarios a que se refiere el artículo anterior, deberán basarse en:</a:t>
            </a:r>
          </a:p>
          <a:p>
            <a:pPr marL="0" indent="0" algn="just">
              <a:spcBef>
                <a:spcPts val="0"/>
              </a:spcBef>
              <a:buFontTx/>
              <a:buNone/>
              <a:defRPr/>
            </a:pPr>
            <a:endParaRPr lang="es-ES" sz="1900" b="1" dirty="0" smtClean="0">
              <a:solidFill>
                <a:schemeClr val="tx2"/>
              </a:solidFill>
              <a:latin typeface="+mj-lt"/>
            </a:endParaRPr>
          </a:p>
          <a:p>
            <a:pPr algn="just">
              <a:lnSpc>
                <a:spcPct val="90000"/>
              </a:lnSpc>
              <a:buFont typeface="+mj-lt"/>
              <a:buAutoNum type="alphaLcParenR"/>
              <a:defRPr/>
            </a:pPr>
            <a:r>
              <a:rPr lang="es-ES" sz="1900" dirty="0" smtClean="0">
                <a:solidFill>
                  <a:schemeClr val="tx2"/>
                </a:solidFill>
                <a:latin typeface="+mj-lt"/>
              </a:rPr>
              <a:t>Los precios de energía y capacidad contenida </a:t>
            </a:r>
            <a:r>
              <a:rPr lang="es-ES" sz="1900" b="1" i="1" dirty="0" smtClean="0">
                <a:solidFill>
                  <a:schemeClr val="tx2"/>
                </a:solidFill>
                <a:latin typeface="+mj-lt"/>
              </a:rPr>
              <a:t>en contratos de largo plazo aprobados por la SIGET</a:t>
            </a:r>
            <a:r>
              <a:rPr lang="es-ES" sz="1900" dirty="0" smtClean="0">
                <a:solidFill>
                  <a:schemeClr val="tx2"/>
                </a:solidFill>
                <a:latin typeface="+mj-lt"/>
              </a:rPr>
              <a:t>, de acuerdo a la metodología que se definirá en forma reglamentaria. Estos contratos serán públicos y se adjudicarán mediante proceso de libre concurrencia que cumpla con los parámetros y procedimientos establecidos por la SIGET. </a:t>
            </a:r>
            <a:r>
              <a:rPr lang="es-ES" sz="1900" b="1" i="1" dirty="0" smtClean="0">
                <a:solidFill>
                  <a:schemeClr val="tx2"/>
                </a:solidFill>
                <a:latin typeface="+mj-lt"/>
              </a:rPr>
              <a:t>Las distribuidoras tendrán la obligatoriedad de suscribir  contratos de largo plazo, tomando en cuenta los porcentajes mínimos de contratación establecidos en forma reglamentaria</a:t>
            </a:r>
            <a:r>
              <a:rPr lang="es-ES" sz="1900" dirty="0" smtClean="0">
                <a:solidFill>
                  <a:schemeClr val="tx2"/>
                </a:solidFill>
                <a:latin typeface="+mj-lt"/>
              </a:rPr>
              <a:t>;</a:t>
            </a:r>
          </a:p>
          <a:p>
            <a:pPr algn="just">
              <a:lnSpc>
                <a:spcPct val="90000"/>
              </a:lnSpc>
              <a:buFont typeface="+mj-lt"/>
              <a:buAutoNum type="alphaLcParenR"/>
              <a:defRPr/>
            </a:pPr>
            <a:endParaRPr lang="es-ES" sz="1900" b="1" dirty="0" smtClean="0">
              <a:solidFill>
                <a:schemeClr val="tx2"/>
              </a:solidFill>
              <a:latin typeface="+mj-lt"/>
            </a:endParaRPr>
          </a:p>
          <a:p>
            <a:pPr algn="just">
              <a:lnSpc>
                <a:spcPct val="90000"/>
              </a:lnSpc>
              <a:buFont typeface="+mj-lt"/>
              <a:buAutoNum type="alphaLcParenR"/>
              <a:defRPr/>
            </a:pPr>
            <a:r>
              <a:rPr lang="es-ES" sz="1900" dirty="0" smtClean="0">
                <a:solidFill>
                  <a:schemeClr val="tx2"/>
                </a:solidFill>
                <a:latin typeface="+mj-lt"/>
              </a:rPr>
              <a:t>El</a:t>
            </a:r>
            <a:r>
              <a:rPr lang="es-ES" sz="1900" b="1" dirty="0" smtClean="0">
                <a:solidFill>
                  <a:schemeClr val="tx2"/>
                </a:solidFill>
                <a:latin typeface="+mj-lt"/>
              </a:rPr>
              <a:t> </a:t>
            </a:r>
            <a:r>
              <a:rPr lang="es-ES" sz="1900" b="1" i="1" dirty="0" smtClean="0">
                <a:solidFill>
                  <a:schemeClr val="tx2"/>
                </a:solidFill>
                <a:latin typeface="+mj-lt"/>
              </a:rPr>
              <a:t>precio promedio de la energía en el MRS en el nodo respectivo</a:t>
            </a:r>
            <a:r>
              <a:rPr lang="es-ES" sz="1900" dirty="0" smtClean="0">
                <a:solidFill>
                  <a:schemeClr val="tx2"/>
                </a:solidFill>
                <a:latin typeface="+mj-lt"/>
              </a:rPr>
              <a:t>, de conformidad con el período establecido en el reglamento de la presente Ley;</a:t>
            </a:r>
          </a:p>
          <a:p>
            <a:pPr algn="just">
              <a:lnSpc>
                <a:spcPct val="90000"/>
              </a:lnSpc>
              <a:buFont typeface="+mj-lt"/>
              <a:buAutoNum type="alphaLcParenR"/>
              <a:defRPr/>
            </a:pPr>
            <a:endParaRPr lang="es-ES" sz="1900" b="1" dirty="0" smtClean="0">
              <a:solidFill>
                <a:schemeClr val="tx2"/>
              </a:solidFill>
              <a:latin typeface="+mj-lt"/>
            </a:endParaRPr>
          </a:p>
          <a:p>
            <a:pPr algn="just">
              <a:lnSpc>
                <a:spcPct val="90000"/>
              </a:lnSpc>
              <a:buFont typeface="+mj-lt"/>
              <a:buAutoNum type="alphaLcParenR"/>
              <a:defRPr/>
            </a:pPr>
            <a:r>
              <a:rPr lang="es-ES" sz="1900" dirty="0" smtClean="0">
                <a:solidFill>
                  <a:schemeClr val="tx2"/>
                </a:solidFill>
                <a:latin typeface="+mj-lt"/>
              </a:rPr>
              <a:t>Los</a:t>
            </a:r>
            <a:r>
              <a:rPr lang="es-ES" sz="1900" b="1" dirty="0" smtClean="0">
                <a:solidFill>
                  <a:schemeClr val="tx2"/>
                </a:solidFill>
                <a:latin typeface="+mj-lt"/>
              </a:rPr>
              <a:t> </a:t>
            </a:r>
            <a:r>
              <a:rPr lang="es-ES" sz="1900" b="1" i="1" dirty="0" smtClean="0">
                <a:solidFill>
                  <a:schemeClr val="tx2"/>
                </a:solidFill>
                <a:latin typeface="+mj-lt"/>
              </a:rPr>
              <a:t>cargos de distribución</a:t>
            </a:r>
            <a:r>
              <a:rPr lang="es-ES" sz="1900" b="1" dirty="0" smtClean="0">
                <a:solidFill>
                  <a:schemeClr val="tx2"/>
                </a:solidFill>
                <a:latin typeface="+mj-lt"/>
              </a:rPr>
              <a:t> determinados</a:t>
            </a:r>
            <a:r>
              <a:rPr lang="es-ES" sz="1900" dirty="0" smtClean="0">
                <a:solidFill>
                  <a:schemeClr val="tx2"/>
                </a:solidFill>
                <a:latin typeface="+mj-lt"/>
              </a:rPr>
              <a:t>, de acuerdo con lo dispuesto en el Art. 67 de la presente ley; y,</a:t>
            </a:r>
          </a:p>
          <a:p>
            <a:pPr algn="just">
              <a:lnSpc>
                <a:spcPct val="90000"/>
              </a:lnSpc>
              <a:buFont typeface="+mj-lt"/>
              <a:buAutoNum type="alphaLcParenR"/>
              <a:defRPr/>
            </a:pPr>
            <a:endParaRPr lang="es-ES" sz="1900" b="1" dirty="0" smtClean="0">
              <a:solidFill>
                <a:schemeClr val="tx2"/>
              </a:solidFill>
              <a:latin typeface="+mj-lt"/>
            </a:endParaRPr>
          </a:p>
          <a:p>
            <a:pPr algn="just">
              <a:lnSpc>
                <a:spcPct val="90000"/>
              </a:lnSpc>
              <a:buFont typeface="+mj-lt"/>
              <a:buAutoNum type="alphaLcParenR"/>
              <a:defRPr/>
            </a:pPr>
            <a:r>
              <a:rPr lang="es-ES" sz="1900" dirty="0" smtClean="0">
                <a:solidFill>
                  <a:schemeClr val="tx2"/>
                </a:solidFill>
                <a:latin typeface="+mj-lt"/>
              </a:rPr>
              <a:t>Los</a:t>
            </a:r>
            <a:r>
              <a:rPr lang="es-ES" sz="1900" b="1" dirty="0" smtClean="0">
                <a:solidFill>
                  <a:schemeClr val="tx2"/>
                </a:solidFill>
                <a:latin typeface="+mj-lt"/>
              </a:rPr>
              <a:t> cargos de comercialización. </a:t>
            </a:r>
          </a:p>
          <a:p>
            <a:pPr marL="0" indent="0" algn="just" eaLnBrk="1" hangingPunct="1">
              <a:lnSpc>
                <a:spcPct val="90000"/>
              </a:lnSpc>
              <a:spcBef>
                <a:spcPts val="600"/>
              </a:spcBef>
              <a:buClr>
                <a:srgbClr val="000080"/>
              </a:buClr>
              <a:buSzPct val="65000"/>
              <a:tabLst>
                <a:tab pos="461963" algn="l"/>
                <a:tab pos="574675" algn="l"/>
                <a:tab pos="1031875" algn="l"/>
                <a:tab pos="1489075" algn="l"/>
                <a:tab pos="1946275" algn="l"/>
                <a:tab pos="2403475" algn="l"/>
                <a:tab pos="2860675" algn="l"/>
                <a:tab pos="3317875" algn="l"/>
                <a:tab pos="3775075" algn="l"/>
                <a:tab pos="4232275" algn="l"/>
                <a:tab pos="4689475" algn="l"/>
                <a:tab pos="5146675" algn="l"/>
                <a:tab pos="5603875" algn="l"/>
                <a:tab pos="6061075" algn="l"/>
                <a:tab pos="6518275" algn="l"/>
                <a:tab pos="6975475" algn="l"/>
                <a:tab pos="7432675" algn="l"/>
                <a:tab pos="7889875" algn="l"/>
                <a:tab pos="8347075" algn="l"/>
                <a:tab pos="8804275" algn="l"/>
                <a:tab pos="9261475" algn="l"/>
              </a:tabLst>
              <a:defRPr/>
            </a:pPr>
            <a:endParaRPr lang="es-MX" sz="1900" dirty="0" smtClean="0">
              <a:solidFill>
                <a:schemeClr val="tx2"/>
              </a:solidFill>
              <a:latin typeface="+mj-lt"/>
            </a:endParaRPr>
          </a:p>
        </p:txBody>
      </p:sp>
    </p:spTree>
    <p:extLst>
      <p:ext uri="{BB962C8B-B14F-4D97-AF65-F5344CB8AC3E}">
        <p14:creationId xmlns:p14="http://schemas.microsoft.com/office/powerpoint/2010/main" val="2453741758"/>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wipe(left)">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wipe(left)">
                                      <p:cBhvr>
                                        <p:cTn id="12" dur="500"/>
                                        <p:tgtEl>
                                          <p:spTgt spid="133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wipe(left)">
                                      <p:cBhvr>
                                        <p:cTn id="17" dur="500"/>
                                        <p:tgtEl>
                                          <p:spTgt spid="133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6">
                                            <p:txEl>
                                              <p:pRg st="6" end="6"/>
                                            </p:txEl>
                                          </p:spTgt>
                                        </p:tgtEl>
                                        <p:attrNameLst>
                                          <p:attrName>style.visibility</p:attrName>
                                        </p:attrNameLst>
                                      </p:cBhvr>
                                      <p:to>
                                        <p:strVal val="visible"/>
                                      </p:to>
                                    </p:set>
                                    <p:animEffect transition="in" filter="wipe(left)">
                                      <p:cBhvr>
                                        <p:cTn id="22" dur="500"/>
                                        <p:tgtEl>
                                          <p:spTgt spid="133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6">
                                            <p:txEl>
                                              <p:pRg st="8" end="8"/>
                                            </p:txEl>
                                          </p:spTgt>
                                        </p:tgtEl>
                                        <p:attrNameLst>
                                          <p:attrName>style.visibility</p:attrName>
                                        </p:attrNameLst>
                                      </p:cBhvr>
                                      <p:to>
                                        <p:strVal val="visible"/>
                                      </p:to>
                                    </p:set>
                                    <p:animEffect transition="in" filter="wipe(left)">
                                      <p:cBhvr>
                                        <p:cTn id="27" dur="500"/>
                                        <p:tgtEl>
                                          <p:spTgt spid="133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67942" name="Rectangle 6"/>
          <p:cNvSpPr>
            <a:spLocks noChangeArrowheads="1"/>
          </p:cNvSpPr>
          <p:nvPr/>
        </p:nvSpPr>
        <p:spPr bwMode="auto">
          <a:xfrm>
            <a:off x="539552" y="332656"/>
            <a:ext cx="8064896" cy="2879422"/>
          </a:xfrm>
          <a:prstGeom prst="rect">
            <a:avLst/>
          </a:prstGeom>
          <a:noFill/>
          <a:ln w="9525">
            <a:noFill/>
            <a:miter lim="800000"/>
            <a:headEnd/>
            <a:tailEnd/>
          </a:ln>
          <a:effectLst>
            <a:outerShdw dist="35921" dir="2700000" algn="ctr" rotWithShape="0">
              <a:schemeClr val="tx1"/>
            </a:outerShdw>
          </a:effectLst>
        </p:spPr>
        <p:txBody>
          <a:bodyPr lIns="92075" tIns="46038" rIns="92075" bIns="46038" anchor="ctr"/>
          <a:lstStyle/>
          <a:p>
            <a:pPr algn="ctr"/>
            <a:r>
              <a:rPr lang="es-SV" sz="4000" b="1" dirty="0" smtClean="0">
                <a:solidFill>
                  <a:srgbClr val="002060"/>
                </a:solidFill>
                <a:effectLst>
                  <a:outerShdw blurRad="38100" dist="38100" dir="2700000" algn="tl">
                    <a:srgbClr val="000000">
                      <a:alpha val="43137"/>
                    </a:srgbClr>
                  </a:outerShdw>
                </a:effectLst>
              </a:rPr>
              <a:t> </a:t>
            </a:r>
            <a:r>
              <a:rPr lang="es-SV" sz="4000" dirty="0">
                <a:solidFill>
                  <a:srgbClr val="6699FF"/>
                </a:solidFill>
                <a:effectLst>
                  <a:outerShdw blurRad="38100" dist="38100" dir="2700000" algn="tl">
                    <a:srgbClr val="000000">
                      <a:alpha val="43137"/>
                    </a:srgbClr>
                  </a:outerShdw>
                </a:effectLst>
                <a:latin typeface="Arial" charset="0"/>
              </a:rPr>
              <a:t>DESPACHO BASADO EN COSTOS </a:t>
            </a:r>
            <a:r>
              <a:rPr lang="es-SV" sz="4000" dirty="0" smtClean="0">
                <a:solidFill>
                  <a:srgbClr val="6699FF"/>
                </a:solidFill>
                <a:effectLst>
                  <a:outerShdw blurRad="38100" dist="38100" dir="2700000" algn="tl">
                    <a:srgbClr val="000000">
                      <a:alpha val="43137"/>
                    </a:srgbClr>
                  </a:outerShdw>
                </a:effectLst>
                <a:latin typeface="Arial" charset="0"/>
              </a:rPr>
              <a:t>DE PRODUCCIÓN Y </a:t>
            </a:r>
            <a:r>
              <a:rPr lang="es-SV" sz="4000" dirty="0">
                <a:solidFill>
                  <a:srgbClr val="6699FF"/>
                </a:solidFill>
                <a:effectLst>
                  <a:outerShdw blurRad="38100" dist="38100" dir="2700000" algn="tl">
                    <a:srgbClr val="000000">
                      <a:alpha val="43137"/>
                    </a:srgbClr>
                  </a:outerShdw>
                </a:effectLst>
                <a:latin typeface="Arial" charset="0"/>
              </a:rPr>
              <a:t>CONTRATOS DE LARGO PLAZO</a:t>
            </a:r>
          </a:p>
          <a:p>
            <a:pPr algn="ctr"/>
            <a:endParaRPr lang="es-ES" sz="4000" dirty="0">
              <a:solidFill>
                <a:srgbClr val="6699FF"/>
              </a:solidFill>
              <a:effectLst>
                <a:outerShdw blurRad="38100" dist="38100" dir="2700000" algn="tl">
                  <a:srgbClr val="000000">
                    <a:alpha val="43137"/>
                  </a:srgbClr>
                </a:outerShdw>
              </a:effectLst>
              <a:latin typeface="Arial" charset="0"/>
            </a:endParaRPr>
          </a:p>
        </p:txBody>
      </p:sp>
      <p:sp>
        <p:nvSpPr>
          <p:cNvPr id="2" name="1 CuadroTexto"/>
          <p:cNvSpPr txBox="1"/>
          <p:nvPr/>
        </p:nvSpPr>
        <p:spPr>
          <a:xfrm>
            <a:off x="1331640" y="5661248"/>
            <a:ext cx="6320128" cy="707886"/>
          </a:xfrm>
          <a:prstGeom prst="rect">
            <a:avLst/>
          </a:prstGeom>
          <a:noFill/>
          <a:ln w="9525">
            <a:noFill/>
            <a:miter lim="800000"/>
            <a:headEnd/>
            <a:tailEnd/>
          </a:ln>
          <a:effectLst/>
        </p:spPr>
        <p:txBody>
          <a:bodyPr lIns="92075" tIns="46038" rIns="92075" bIns="46038" anchor="ctr"/>
          <a:lstStyle>
            <a:defPPr>
              <a:defRPr lang="es-SV"/>
            </a:defPPr>
            <a:lvl1pPr algn="ctr">
              <a:defRPr sz="4000" b="1">
                <a:solidFill>
                  <a:srgbClr val="002060"/>
                </a:solidFill>
                <a:effectLst>
                  <a:outerShdw blurRad="38100" dist="38100" dir="2700000" algn="tl">
                    <a:srgbClr val="000000">
                      <a:alpha val="43137"/>
                    </a:srgbClr>
                  </a:outerShdw>
                </a:effectLst>
              </a:defRPr>
            </a:lvl1pPr>
          </a:lstStyle>
          <a:p>
            <a:r>
              <a:rPr lang="es-SV" sz="2800" dirty="0" smtClean="0">
                <a:solidFill>
                  <a:schemeClr val="accent1">
                    <a:lumMod val="75000"/>
                  </a:schemeClr>
                </a:solidFill>
              </a:rPr>
              <a:t>A partir del 1 de </a:t>
            </a:r>
            <a:r>
              <a:rPr lang="es-SV" sz="2800" dirty="0" smtClean="0">
                <a:solidFill>
                  <a:schemeClr val="accent1">
                    <a:lumMod val="75000"/>
                  </a:schemeClr>
                </a:solidFill>
              </a:rPr>
              <a:t>agosto </a:t>
            </a:r>
            <a:r>
              <a:rPr lang="es-SV" sz="2800" dirty="0" smtClean="0">
                <a:solidFill>
                  <a:schemeClr val="accent1">
                    <a:lumMod val="75000"/>
                  </a:schemeClr>
                </a:solidFill>
              </a:rPr>
              <a:t>2011</a:t>
            </a:r>
            <a:endParaRPr lang="es-SV" sz="2800" dirty="0">
              <a:solidFill>
                <a:schemeClr val="accent1">
                  <a:lumMod val="75000"/>
                </a:schemeClr>
              </a:solidFill>
            </a:endParaRPr>
          </a:p>
        </p:txBody>
      </p:sp>
    </p:spTree>
    <p:extLst>
      <p:ext uri="{BB962C8B-B14F-4D97-AF65-F5344CB8AC3E}">
        <p14:creationId xmlns:p14="http://schemas.microsoft.com/office/powerpoint/2010/main" val="124952173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1 Marcador de contenido"/>
          <p:cNvSpPr>
            <a:spLocks noGrp="1"/>
          </p:cNvSpPr>
          <p:nvPr>
            <p:ph/>
          </p:nvPr>
        </p:nvSpPr>
        <p:spPr>
          <a:xfrm>
            <a:off x="540000" y="1285200"/>
            <a:ext cx="8072494" cy="4429156"/>
          </a:xfrm>
        </p:spPr>
        <p:txBody>
          <a:bodyPr>
            <a:normAutofit/>
          </a:bodyPr>
          <a:lstStyle/>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smtClean="0">
                <a:solidFill>
                  <a:srgbClr val="000066"/>
                </a:solidFill>
                <a:latin typeface="+mj-lt"/>
              </a:rPr>
              <a:t>El despacho de las unidades generadoras se realiza </a:t>
            </a:r>
            <a:r>
              <a:rPr lang="es-SV" sz="2300" b="1" i="1" dirty="0" smtClean="0">
                <a:solidFill>
                  <a:srgbClr val="000066"/>
                </a:solidFill>
                <a:latin typeface="+mj-lt"/>
              </a:rPr>
              <a:t>de en base a los costos variables de producción</a:t>
            </a:r>
            <a:r>
              <a:rPr lang="es-SV" sz="2300" dirty="0" smtClean="0">
                <a:solidFill>
                  <a:srgbClr val="000066"/>
                </a:solidFill>
                <a:latin typeface="+mj-lt"/>
              </a:rPr>
              <a:t>, buscando la </a:t>
            </a:r>
            <a:r>
              <a:rPr lang="es-SV" sz="2300" b="1" i="1" dirty="0" smtClean="0">
                <a:solidFill>
                  <a:srgbClr val="000066"/>
                </a:solidFill>
                <a:latin typeface="+mj-lt"/>
              </a:rPr>
              <a:t>minimización del costo total del sistema</a:t>
            </a:r>
            <a:r>
              <a:rPr lang="es-SV" sz="2300" dirty="0" smtClean="0">
                <a:solidFill>
                  <a:srgbClr val="000066"/>
                </a:solidFill>
                <a:latin typeface="+mj-lt"/>
              </a:rPr>
              <a:t>.</a:t>
            </a: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b="1" i="1" dirty="0" smtClean="0">
                <a:solidFill>
                  <a:srgbClr val="000066"/>
                </a:solidFill>
                <a:latin typeface="+mj-lt"/>
              </a:rPr>
              <a:t>La energía en el </a:t>
            </a:r>
            <a:r>
              <a:rPr lang="es-SV" sz="2300" b="1" i="1" dirty="0" err="1" smtClean="0">
                <a:solidFill>
                  <a:srgbClr val="000066"/>
                </a:solidFill>
                <a:latin typeface="+mj-lt"/>
              </a:rPr>
              <a:t>MRS</a:t>
            </a:r>
            <a:r>
              <a:rPr lang="es-SV" sz="2300" b="1" i="1" dirty="0" smtClean="0">
                <a:solidFill>
                  <a:srgbClr val="000066"/>
                </a:solidFill>
                <a:latin typeface="+mj-lt"/>
              </a:rPr>
              <a:t> se remunera al valor del </a:t>
            </a:r>
            <a:r>
              <a:rPr lang="es-SV" sz="2300" b="1" i="1" dirty="0">
                <a:solidFill>
                  <a:srgbClr val="000066"/>
                </a:solidFill>
                <a:latin typeface="+mj-lt"/>
              </a:rPr>
              <a:t>C</a:t>
            </a:r>
            <a:r>
              <a:rPr lang="es-SV" sz="2300" b="1" i="1" dirty="0" smtClean="0">
                <a:solidFill>
                  <a:srgbClr val="000066"/>
                </a:solidFill>
                <a:latin typeface="+mj-lt"/>
              </a:rPr>
              <a:t>osto </a:t>
            </a:r>
            <a:r>
              <a:rPr lang="es-SV" sz="2300" b="1" i="1" dirty="0">
                <a:solidFill>
                  <a:srgbClr val="000066"/>
                </a:solidFill>
                <a:latin typeface="+mj-lt"/>
              </a:rPr>
              <a:t>M</a:t>
            </a:r>
            <a:r>
              <a:rPr lang="es-SV" sz="2300" b="1" i="1" dirty="0" smtClean="0">
                <a:solidFill>
                  <a:srgbClr val="000066"/>
                </a:solidFill>
                <a:latin typeface="+mj-lt"/>
              </a:rPr>
              <a:t>arginal de Operación </a:t>
            </a:r>
            <a:r>
              <a:rPr lang="es-SV" sz="2300" dirty="0" smtClean="0">
                <a:solidFill>
                  <a:srgbClr val="000066"/>
                </a:solidFill>
                <a:latin typeface="+mj-lt"/>
              </a:rPr>
              <a:t>(CMO - Costo variable de la última máquina necesaria para cubrir la demanda).  </a:t>
            </a: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smtClean="0">
                <a:solidFill>
                  <a:srgbClr val="000066"/>
                </a:solidFill>
                <a:latin typeface="+mj-lt"/>
              </a:rPr>
              <a:t>Se reconoce un </a:t>
            </a:r>
            <a:r>
              <a:rPr lang="es-SV" sz="2300" b="1" i="1" dirty="0" smtClean="0">
                <a:solidFill>
                  <a:srgbClr val="000066"/>
                </a:solidFill>
                <a:latin typeface="+mj-lt"/>
              </a:rPr>
              <a:t>pago por la Capacidad Firme </a:t>
            </a:r>
            <a:r>
              <a:rPr lang="es-SV" sz="2300" dirty="0" smtClean="0">
                <a:solidFill>
                  <a:srgbClr val="000066"/>
                </a:solidFill>
                <a:latin typeface="+mj-lt"/>
              </a:rPr>
              <a:t>a razón de </a:t>
            </a:r>
            <a:r>
              <a:rPr lang="es-SV" sz="2300" dirty="0" err="1" smtClean="0">
                <a:solidFill>
                  <a:srgbClr val="000066"/>
                </a:solidFill>
                <a:latin typeface="+mj-lt"/>
              </a:rPr>
              <a:t>US$7.74</a:t>
            </a:r>
            <a:r>
              <a:rPr lang="es-SV" sz="2300" dirty="0" smtClean="0">
                <a:solidFill>
                  <a:srgbClr val="000066"/>
                </a:solidFill>
                <a:latin typeface="+mj-lt"/>
              </a:rPr>
              <a:t>/kW-mes.</a:t>
            </a: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smtClean="0">
                <a:solidFill>
                  <a:srgbClr val="000066"/>
                </a:solidFill>
                <a:latin typeface="+mj-lt"/>
              </a:rPr>
              <a:t>No existen ofertas de inyección por parte de los generadores.  </a:t>
            </a:r>
          </a:p>
        </p:txBody>
      </p:sp>
      <p:sp>
        <p:nvSpPr>
          <p:cNvPr id="4099" name="AutoShape 3"/>
          <p:cNvSpPr>
            <a:spLocks noChangeArrowheads="1"/>
          </p:cNvSpPr>
          <p:nvPr/>
        </p:nvSpPr>
        <p:spPr bwMode="auto">
          <a:xfrm>
            <a:off x="146866" y="266400"/>
            <a:ext cx="4929190"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ctr">
              <a:spcBef>
                <a:spcPct val="0"/>
              </a:spcBef>
            </a:pPr>
            <a:r>
              <a:rPr lang="es-MX" sz="3200" b="1" dirty="0">
                <a:solidFill>
                  <a:srgbClr val="6699FF"/>
                </a:solidFill>
                <a:latin typeface="+mj-lt"/>
              </a:rPr>
              <a:t>Características Generales</a:t>
            </a:r>
            <a:endParaRPr lang="es-ES" sz="3200" b="1" dirty="0">
              <a:solidFill>
                <a:srgbClr val="6699FF"/>
              </a:solidFill>
              <a:latin typeface="+mj-lt"/>
            </a:endParaRPr>
          </a:p>
        </p:txBody>
      </p:sp>
    </p:spTree>
    <p:extLst>
      <p:ext uri="{BB962C8B-B14F-4D97-AF65-F5344CB8AC3E}">
        <p14:creationId xmlns:p14="http://schemas.microsoft.com/office/powerpoint/2010/main" val="408443972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wipe(left)">
                                      <p:cBhvr>
                                        <p:cTn id="7" dur="500"/>
                                        <p:tgtEl>
                                          <p:spTgt spid="4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wipe(left)">
                                      <p:cBhvr>
                                        <p:cTn id="12" dur="500"/>
                                        <p:tgtEl>
                                          <p:spTgt spid="4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wipe(left)">
                                      <p:cBhvr>
                                        <p:cTn id="17" dur="500"/>
                                        <p:tgtEl>
                                          <p:spTgt spid="4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transition="in" filter="wipe(left)">
                                      <p:cBhvr>
                                        <p:cTn id="22" dur="500"/>
                                        <p:tgtEl>
                                          <p:spTgt spid="4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1 Marcador de contenido"/>
          <p:cNvSpPr>
            <a:spLocks noGrp="1"/>
          </p:cNvSpPr>
          <p:nvPr>
            <p:ph/>
          </p:nvPr>
        </p:nvSpPr>
        <p:spPr>
          <a:xfrm>
            <a:off x="539552" y="1340768"/>
            <a:ext cx="7992888" cy="4447966"/>
          </a:xfrm>
        </p:spPr>
        <p:txBody>
          <a:bodyPr>
            <a:normAutofit lnSpcReduction="10000"/>
          </a:bodyPr>
          <a:lstStyle/>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smtClean="0">
                <a:solidFill>
                  <a:srgbClr val="000066"/>
                </a:solidFill>
                <a:latin typeface="+mj-lt"/>
              </a:rPr>
              <a:t>Los </a:t>
            </a:r>
            <a:r>
              <a:rPr lang="es-SV" sz="2300" dirty="0" err="1" smtClean="0">
                <a:solidFill>
                  <a:srgbClr val="000066"/>
                </a:solidFill>
                <a:latin typeface="+mj-lt"/>
              </a:rPr>
              <a:t>PM’s</a:t>
            </a:r>
            <a:r>
              <a:rPr lang="es-SV" sz="2300" dirty="0" smtClean="0">
                <a:solidFill>
                  <a:srgbClr val="000066"/>
                </a:solidFill>
                <a:latin typeface="+mj-lt"/>
              </a:rPr>
              <a:t> que retiran energía pueden manejar su demanda mediante ofertas de oportunidad. </a:t>
            </a: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b="1" i="1" dirty="0" smtClean="0">
                <a:solidFill>
                  <a:srgbClr val="000066"/>
                </a:solidFill>
                <a:latin typeface="+mj-lt"/>
              </a:rPr>
              <a:t>La programación de la generación </a:t>
            </a:r>
            <a:r>
              <a:rPr lang="es-SV" sz="2300" dirty="0" smtClean="0">
                <a:solidFill>
                  <a:srgbClr val="000066"/>
                </a:solidFill>
                <a:latin typeface="+mj-lt"/>
              </a:rPr>
              <a:t>de todas las unidades </a:t>
            </a:r>
            <a:r>
              <a:rPr lang="es-SV" sz="2300" b="1" i="1" dirty="0" smtClean="0">
                <a:solidFill>
                  <a:srgbClr val="000066"/>
                </a:solidFill>
                <a:latin typeface="+mj-lt"/>
              </a:rPr>
              <a:t>es responsabilidad de la Unidad de Transacciones</a:t>
            </a:r>
            <a:r>
              <a:rPr lang="es-SV" sz="2300" dirty="0" smtClean="0">
                <a:solidFill>
                  <a:srgbClr val="000066"/>
                </a:solidFill>
                <a:latin typeface="+mj-lt"/>
              </a:rPr>
              <a:t>.</a:t>
            </a: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a:solidFill>
                  <a:srgbClr val="000066"/>
                </a:solidFill>
              </a:rPr>
              <a:t>La administración del recurso hidroeléctrico es responsabilidad de la Unidad de Transacciones</a:t>
            </a:r>
            <a:r>
              <a:rPr lang="es-SV" sz="2300" dirty="0" smtClean="0">
                <a:solidFill>
                  <a:srgbClr val="000066"/>
                </a:solidFill>
              </a:rPr>
              <a:t>.</a:t>
            </a:r>
            <a:endParaRPr lang="es-SV" sz="2300" dirty="0" smtClean="0">
              <a:solidFill>
                <a:srgbClr val="000066"/>
              </a:solidFill>
              <a:latin typeface="+mj-lt"/>
            </a:endParaRP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smtClean="0">
                <a:solidFill>
                  <a:srgbClr val="000066"/>
                </a:solidFill>
                <a:latin typeface="+mj-lt"/>
              </a:rPr>
              <a:t>Los Contratos son de </a:t>
            </a:r>
            <a:r>
              <a:rPr lang="es-SV" sz="2300" b="1" i="1" dirty="0" smtClean="0">
                <a:solidFill>
                  <a:srgbClr val="000066"/>
                </a:solidFill>
                <a:latin typeface="+mj-lt"/>
              </a:rPr>
              <a:t>tipo financiero </a:t>
            </a:r>
            <a:r>
              <a:rPr lang="es-SV" sz="2300" dirty="0" smtClean="0">
                <a:solidFill>
                  <a:srgbClr val="000066"/>
                </a:solidFill>
                <a:latin typeface="+mj-lt"/>
              </a:rPr>
              <a:t>y no afectarán la prioridad del despacho.</a:t>
            </a:r>
          </a:p>
          <a:p>
            <a:pPr marL="514350" indent="-514350" algn="just">
              <a:spcBef>
                <a:spcPts val="1200"/>
              </a:spcBef>
              <a:spcAft>
                <a:spcPts val="600"/>
              </a:spcAft>
              <a:buClr>
                <a:schemeClr val="accent2">
                  <a:lumMod val="50000"/>
                </a:schemeClr>
              </a:buClr>
              <a:buSzPct val="75000"/>
              <a:buFont typeface="Wingdings" pitchFamily="2" charset="2"/>
              <a:buChar char="q"/>
            </a:pPr>
            <a:r>
              <a:rPr lang="es-SV" sz="2300" dirty="0" smtClean="0">
                <a:solidFill>
                  <a:srgbClr val="000066"/>
                </a:solidFill>
                <a:latin typeface="+mj-lt"/>
              </a:rPr>
              <a:t>El precio del </a:t>
            </a:r>
            <a:r>
              <a:rPr lang="es-SV" sz="2300" dirty="0" err="1" smtClean="0">
                <a:solidFill>
                  <a:srgbClr val="000066"/>
                </a:solidFill>
                <a:latin typeface="+mj-lt"/>
              </a:rPr>
              <a:t>MRS</a:t>
            </a:r>
            <a:r>
              <a:rPr lang="es-SV" sz="2300" dirty="0" smtClean="0">
                <a:solidFill>
                  <a:srgbClr val="000066"/>
                </a:solidFill>
                <a:latin typeface="+mj-lt"/>
              </a:rPr>
              <a:t> está compuesto por el Costo </a:t>
            </a:r>
            <a:r>
              <a:rPr lang="es-SV" sz="2300" dirty="0">
                <a:solidFill>
                  <a:srgbClr val="000066"/>
                </a:solidFill>
                <a:latin typeface="+mj-lt"/>
              </a:rPr>
              <a:t>M</a:t>
            </a:r>
            <a:r>
              <a:rPr lang="es-SV" sz="2300" dirty="0" smtClean="0">
                <a:solidFill>
                  <a:srgbClr val="000066"/>
                </a:solidFill>
                <a:latin typeface="+mj-lt"/>
              </a:rPr>
              <a:t>arginal de Operación más los cargos del sistema.</a:t>
            </a:r>
          </a:p>
        </p:txBody>
      </p:sp>
      <p:sp>
        <p:nvSpPr>
          <p:cNvPr id="4099" name="AutoShape 3"/>
          <p:cNvSpPr>
            <a:spLocks noChangeArrowheads="1"/>
          </p:cNvSpPr>
          <p:nvPr/>
        </p:nvSpPr>
        <p:spPr bwMode="auto">
          <a:xfrm>
            <a:off x="146866" y="264662"/>
            <a:ext cx="4929190"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ctr">
              <a:spcBef>
                <a:spcPct val="0"/>
              </a:spcBef>
            </a:pPr>
            <a:r>
              <a:rPr lang="es-MX" sz="3200" b="1" dirty="0">
                <a:solidFill>
                  <a:srgbClr val="6699FF"/>
                </a:solidFill>
                <a:latin typeface="+mj-lt"/>
              </a:rPr>
              <a:t>Características Generales</a:t>
            </a:r>
            <a:endParaRPr lang="es-ES" sz="3200" b="1" dirty="0">
              <a:solidFill>
                <a:srgbClr val="6699FF"/>
              </a:solidFill>
              <a:latin typeface="+mj-lt"/>
            </a:endParaRPr>
          </a:p>
        </p:txBody>
      </p:sp>
    </p:spTree>
    <p:extLst>
      <p:ext uri="{BB962C8B-B14F-4D97-AF65-F5344CB8AC3E}">
        <p14:creationId xmlns:p14="http://schemas.microsoft.com/office/powerpoint/2010/main" val="145339964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wipe(left)">
                                      <p:cBhvr>
                                        <p:cTn id="7" dur="500"/>
                                        <p:tgtEl>
                                          <p:spTgt spid="4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wipe(left)">
                                      <p:cBhvr>
                                        <p:cTn id="12" dur="500"/>
                                        <p:tgtEl>
                                          <p:spTgt spid="4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wipe(left)">
                                      <p:cBhvr>
                                        <p:cTn id="17" dur="500"/>
                                        <p:tgtEl>
                                          <p:spTgt spid="4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transition="in" filter="wipe(left)">
                                      <p:cBhvr>
                                        <p:cTn id="22" dur="500"/>
                                        <p:tgtEl>
                                          <p:spTgt spid="40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8">
                                            <p:txEl>
                                              <p:pRg st="4" end="4"/>
                                            </p:txEl>
                                          </p:spTgt>
                                        </p:tgtEl>
                                        <p:attrNameLst>
                                          <p:attrName>style.visibility</p:attrName>
                                        </p:attrNameLst>
                                      </p:cBhvr>
                                      <p:to>
                                        <p:strVal val="visible"/>
                                      </p:to>
                                    </p:set>
                                    <p:animEffect transition="in" filter="wipe(left)">
                                      <p:cBhvr>
                                        <p:cTn id="27" dur="500"/>
                                        <p:tgtEl>
                                          <p:spTgt spid="40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4624"/>
            <a:ext cx="9147084" cy="681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ChangeArrowheads="1"/>
          </p:cNvSpPr>
          <p:nvPr/>
        </p:nvSpPr>
        <p:spPr bwMode="auto">
          <a:xfrm>
            <a:off x="0" y="188640"/>
            <a:ext cx="2880321" cy="2304256"/>
          </a:xfrm>
          <a:prstGeom prst="rect">
            <a:avLst/>
          </a:prstGeom>
          <a:noFill/>
          <a:ln w="9525">
            <a:noFill/>
            <a:miter lim="800000"/>
            <a:headEnd/>
            <a:tailEnd/>
          </a:ln>
          <a:effectLst>
            <a:outerShdw blurRad="50800" dist="38100" dir="8100000" algn="tr" rotWithShape="0">
              <a:prstClr val="black">
                <a:alpha val="24000"/>
              </a:prstClr>
            </a:outerShdw>
          </a:effectLst>
        </p:spPr>
        <p:txBody>
          <a:bodyPr anchor="ctr"/>
          <a:lstStyle/>
          <a:p>
            <a:pPr algn="ctr"/>
            <a:r>
              <a:rPr lang="es-MX" sz="3600" b="1" dirty="0" smtClean="0">
                <a:solidFill>
                  <a:srgbClr val="6699FF"/>
                </a:solidFill>
                <a:latin typeface="+mj-lt"/>
              </a:rPr>
              <a:t>Estructura jerárquica</a:t>
            </a:r>
          </a:p>
          <a:p>
            <a:pPr algn="ctr"/>
            <a:r>
              <a:rPr lang="es-MX" sz="3600" b="1" dirty="0">
                <a:solidFill>
                  <a:srgbClr val="6699FF"/>
                </a:solidFill>
                <a:latin typeface="+mj-lt"/>
              </a:rPr>
              <a:t>d</a:t>
            </a:r>
            <a:r>
              <a:rPr lang="es-MX" sz="3600" b="1" dirty="0" smtClean="0">
                <a:solidFill>
                  <a:srgbClr val="6699FF"/>
                </a:solidFill>
                <a:latin typeface="+mj-lt"/>
              </a:rPr>
              <a:t>el Mercado</a:t>
            </a:r>
            <a:endParaRPr lang="es-ES" sz="3600" b="1" dirty="0">
              <a:solidFill>
                <a:srgbClr val="6699FF"/>
              </a:solidFill>
              <a:latin typeface="+mj-lt"/>
            </a:endParaRPr>
          </a:p>
        </p:txBody>
      </p:sp>
    </p:spTree>
    <p:extLst>
      <p:ext uri="{BB962C8B-B14F-4D97-AF65-F5344CB8AC3E}">
        <p14:creationId xmlns:p14="http://schemas.microsoft.com/office/powerpoint/2010/main" val="779101232"/>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up)">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8" name="17 Grupo"/>
          <p:cNvGrpSpPr/>
          <p:nvPr/>
        </p:nvGrpSpPr>
        <p:grpSpPr>
          <a:xfrm>
            <a:off x="1583669" y="771575"/>
            <a:ext cx="2640682" cy="3226618"/>
            <a:chOff x="1583669" y="771575"/>
            <a:chExt cx="2640682" cy="3226618"/>
          </a:xfrm>
        </p:grpSpPr>
        <p:sp>
          <p:nvSpPr>
            <p:cNvPr id="6" name="5 Triángulo isósceles"/>
            <p:cNvSpPr/>
            <p:nvPr/>
          </p:nvSpPr>
          <p:spPr>
            <a:xfrm rot="16200000">
              <a:off x="1361823" y="1641494"/>
              <a:ext cx="2279896" cy="18362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6 Elipse"/>
            <p:cNvSpPr/>
            <p:nvPr/>
          </p:nvSpPr>
          <p:spPr>
            <a:xfrm>
              <a:off x="2568167" y="2492896"/>
              <a:ext cx="1656184" cy="150529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SV" dirty="0" smtClean="0"/>
                <a:t>Mercado Regulador del Sistema</a:t>
              </a:r>
              <a:endParaRPr lang="es-SV" dirty="0"/>
            </a:p>
          </p:txBody>
        </p:sp>
        <p:sp>
          <p:nvSpPr>
            <p:cNvPr id="10" name="9 Elipse"/>
            <p:cNvSpPr/>
            <p:nvPr/>
          </p:nvSpPr>
          <p:spPr>
            <a:xfrm>
              <a:off x="2501771" y="771575"/>
              <a:ext cx="1656184" cy="150529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SV" dirty="0" smtClean="0"/>
                <a:t>Mercado de Contratos</a:t>
              </a:r>
              <a:endParaRPr lang="es-SV" dirty="0"/>
            </a:p>
          </p:txBody>
        </p:sp>
      </p:grpSp>
      <p:sp>
        <p:nvSpPr>
          <p:cNvPr id="2" name="1 Título"/>
          <p:cNvSpPr>
            <a:spLocks noGrp="1"/>
          </p:cNvSpPr>
          <p:nvPr>
            <p:ph type="title"/>
          </p:nvPr>
        </p:nvSpPr>
        <p:spPr>
          <a:xfrm>
            <a:off x="35496" y="-99392"/>
            <a:ext cx="6573416" cy="72008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l"/>
            <a:r>
              <a:rPr lang="es-SV" sz="3200" b="1" dirty="0">
                <a:solidFill>
                  <a:srgbClr val="6699FF"/>
                </a:solidFill>
                <a:latin typeface="+mj-lt"/>
                <a:ea typeface="+mn-ea"/>
                <a:cs typeface="+mn-cs"/>
              </a:rPr>
              <a:t>Nuevo esquema de Mercado</a:t>
            </a:r>
          </a:p>
        </p:txBody>
      </p:sp>
      <p:sp>
        <p:nvSpPr>
          <p:cNvPr id="5" name="4 Elipse"/>
          <p:cNvSpPr/>
          <p:nvPr/>
        </p:nvSpPr>
        <p:spPr>
          <a:xfrm>
            <a:off x="683568" y="1732039"/>
            <a:ext cx="1800200" cy="1656184"/>
          </a:xfrm>
          <a:prstGeom prst="ellipse">
            <a:avLst/>
          </a:prstGeom>
          <a:solidFill>
            <a:schemeClr val="bg2">
              <a:lumMod val="2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s-SV" dirty="0" smtClean="0"/>
              <a:t>MERCADO MAYORISTA</a:t>
            </a:r>
            <a:endParaRPr lang="es-SV" dirty="0"/>
          </a:p>
        </p:txBody>
      </p:sp>
      <p:grpSp>
        <p:nvGrpSpPr>
          <p:cNvPr id="27" name="26 Grupo"/>
          <p:cNvGrpSpPr/>
          <p:nvPr/>
        </p:nvGrpSpPr>
        <p:grpSpPr>
          <a:xfrm>
            <a:off x="4243004" y="979390"/>
            <a:ext cx="3960440" cy="1160337"/>
            <a:chOff x="4243004" y="979390"/>
            <a:chExt cx="3960440" cy="1160337"/>
          </a:xfrm>
        </p:grpSpPr>
        <p:sp>
          <p:nvSpPr>
            <p:cNvPr id="8" name="7 Rectángulo redondeado"/>
            <p:cNvSpPr/>
            <p:nvPr/>
          </p:nvSpPr>
          <p:spPr>
            <a:xfrm>
              <a:off x="4891076" y="979390"/>
              <a:ext cx="3312368"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SV" b="1" dirty="0" smtClean="0">
                  <a:effectLst>
                    <a:outerShdw blurRad="38100" dist="38100" dir="2700000" algn="tl">
                      <a:srgbClr val="000000">
                        <a:alpha val="43137"/>
                      </a:srgbClr>
                    </a:outerShdw>
                  </a:effectLst>
                </a:rPr>
                <a:t>BILATERALES</a:t>
              </a:r>
              <a:endParaRPr lang="es-SV" b="1" dirty="0">
                <a:effectLst>
                  <a:outerShdw blurRad="38100" dist="38100" dir="2700000" algn="tl">
                    <a:srgbClr val="000000">
                      <a:alpha val="43137"/>
                    </a:srgbClr>
                  </a:outerShdw>
                </a:effectLst>
              </a:endParaRPr>
            </a:p>
          </p:txBody>
        </p:sp>
        <p:sp>
          <p:nvSpPr>
            <p:cNvPr id="12" name="11 Rectángulo redondeado"/>
            <p:cNvSpPr/>
            <p:nvPr/>
          </p:nvSpPr>
          <p:spPr>
            <a:xfrm>
              <a:off x="4891076" y="1635671"/>
              <a:ext cx="3312368"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SV" b="1" dirty="0" smtClean="0">
                  <a:effectLst>
                    <a:outerShdw blurRad="38100" dist="38100" dir="2700000" algn="tl">
                      <a:srgbClr val="000000">
                        <a:alpha val="43137"/>
                      </a:srgbClr>
                    </a:outerShdw>
                  </a:effectLst>
                </a:rPr>
                <a:t>LIBRE CONCURRENCIA</a:t>
              </a:r>
              <a:endParaRPr lang="es-SV" b="1" dirty="0">
                <a:effectLst>
                  <a:outerShdw blurRad="38100" dist="38100" dir="2700000" algn="tl">
                    <a:srgbClr val="000000">
                      <a:alpha val="43137"/>
                    </a:srgbClr>
                  </a:outerShdw>
                </a:effectLst>
              </a:endParaRPr>
            </a:p>
          </p:txBody>
        </p:sp>
        <p:sp>
          <p:nvSpPr>
            <p:cNvPr id="11" name="10 Flecha derecha"/>
            <p:cNvSpPr/>
            <p:nvPr/>
          </p:nvSpPr>
          <p:spPr>
            <a:xfrm>
              <a:off x="4243004" y="1344233"/>
              <a:ext cx="576064" cy="40425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SV"/>
            </a:p>
          </p:txBody>
        </p:sp>
      </p:grpSp>
      <p:grpSp>
        <p:nvGrpSpPr>
          <p:cNvPr id="28" name="27 Grupo"/>
          <p:cNvGrpSpPr/>
          <p:nvPr/>
        </p:nvGrpSpPr>
        <p:grpSpPr>
          <a:xfrm>
            <a:off x="4283968" y="2708920"/>
            <a:ext cx="3930886" cy="1152128"/>
            <a:chOff x="4283968" y="2708920"/>
            <a:chExt cx="3930886" cy="1152128"/>
          </a:xfrm>
        </p:grpSpPr>
        <p:sp>
          <p:nvSpPr>
            <p:cNvPr id="14" name="13 Rectángulo redondeado"/>
            <p:cNvSpPr/>
            <p:nvPr/>
          </p:nvSpPr>
          <p:spPr>
            <a:xfrm>
              <a:off x="4902486" y="2708920"/>
              <a:ext cx="3312368" cy="504056"/>
            </a:xfrm>
            <a:prstGeom prst="roundRect">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SV" b="1" dirty="0" smtClean="0">
                  <a:effectLst>
                    <a:outerShdw blurRad="38100" dist="38100" dir="2700000" algn="tl">
                      <a:srgbClr val="000000">
                        <a:alpha val="43137"/>
                      </a:srgbClr>
                    </a:outerShdw>
                  </a:effectLst>
                </a:rPr>
                <a:t>BALANCE DE ENERGÍA</a:t>
              </a:r>
              <a:endParaRPr lang="es-SV" b="1" dirty="0">
                <a:effectLst>
                  <a:outerShdw blurRad="38100" dist="38100" dir="2700000" algn="tl">
                    <a:srgbClr val="000000">
                      <a:alpha val="43137"/>
                    </a:srgbClr>
                  </a:outerShdw>
                </a:effectLst>
              </a:endParaRPr>
            </a:p>
          </p:txBody>
        </p:sp>
        <p:sp>
          <p:nvSpPr>
            <p:cNvPr id="15" name="14 Rectángulo redondeado"/>
            <p:cNvSpPr/>
            <p:nvPr/>
          </p:nvSpPr>
          <p:spPr>
            <a:xfrm>
              <a:off x="4902486" y="3356992"/>
              <a:ext cx="3312368" cy="504056"/>
            </a:xfrm>
            <a:prstGeom prst="roundRect">
              <a:avLst/>
            </a:prstGeom>
            <a:solidFill>
              <a:srgbClr val="CC99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SV" b="1" dirty="0" smtClean="0">
                  <a:effectLst>
                    <a:outerShdw blurRad="38100" dist="38100" dir="2700000" algn="tl">
                      <a:srgbClr val="000000">
                        <a:alpha val="43137"/>
                      </a:srgbClr>
                    </a:outerShdw>
                  </a:effectLst>
                </a:rPr>
                <a:t>BALANCE DE CAPACIDAD FIRME</a:t>
              </a:r>
              <a:endParaRPr lang="es-SV" b="1" dirty="0">
                <a:effectLst>
                  <a:outerShdw blurRad="38100" dist="38100" dir="2700000" algn="tl">
                    <a:srgbClr val="000000">
                      <a:alpha val="43137"/>
                    </a:srgbClr>
                  </a:outerShdw>
                </a:effectLst>
              </a:endParaRPr>
            </a:p>
          </p:txBody>
        </p:sp>
        <p:sp>
          <p:nvSpPr>
            <p:cNvPr id="16" name="15 Flecha derecha"/>
            <p:cNvSpPr/>
            <p:nvPr/>
          </p:nvSpPr>
          <p:spPr>
            <a:xfrm>
              <a:off x="4283968" y="2996952"/>
              <a:ext cx="576064" cy="40425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SV"/>
            </a:p>
          </p:txBody>
        </p:sp>
      </p:grpSp>
      <p:sp>
        <p:nvSpPr>
          <p:cNvPr id="13" name="12 Rectángulo redondeado"/>
          <p:cNvSpPr/>
          <p:nvPr/>
        </p:nvSpPr>
        <p:spPr>
          <a:xfrm>
            <a:off x="467544" y="4149080"/>
            <a:ext cx="8064896" cy="20162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nvGrpSpPr>
          <p:cNvPr id="29" name="28 Grupo"/>
          <p:cNvGrpSpPr/>
          <p:nvPr/>
        </p:nvGrpSpPr>
        <p:grpSpPr>
          <a:xfrm>
            <a:off x="827584" y="4221088"/>
            <a:ext cx="7416824" cy="648072"/>
            <a:chOff x="827584" y="4221088"/>
            <a:chExt cx="7416824" cy="648072"/>
          </a:xfrm>
        </p:grpSpPr>
        <p:sp>
          <p:nvSpPr>
            <p:cNvPr id="17" name="16 Rectángulo redondeado"/>
            <p:cNvSpPr/>
            <p:nvPr/>
          </p:nvSpPr>
          <p:spPr>
            <a:xfrm>
              <a:off x="827584" y="4365104"/>
              <a:ext cx="2592288"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SV" dirty="0" smtClean="0"/>
                <a:t>Mercado de Capacidad</a:t>
              </a:r>
              <a:endParaRPr lang="es-SV" dirty="0"/>
            </a:p>
          </p:txBody>
        </p:sp>
        <p:sp>
          <p:nvSpPr>
            <p:cNvPr id="21" name="20 Flecha derecha"/>
            <p:cNvSpPr/>
            <p:nvPr/>
          </p:nvSpPr>
          <p:spPr>
            <a:xfrm>
              <a:off x="3653899" y="4379001"/>
              <a:ext cx="576064" cy="40425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SV"/>
            </a:p>
          </p:txBody>
        </p:sp>
        <p:sp>
          <p:nvSpPr>
            <p:cNvPr id="24" name="23 Rectángulo redondeado"/>
            <p:cNvSpPr/>
            <p:nvPr/>
          </p:nvSpPr>
          <p:spPr>
            <a:xfrm>
              <a:off x="4427984" y="4221088"/>
              <a:ext cx="3816424" cy="64807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SV" dirty="0" smtClean="0"/>
                <a:t>Capacidad Firme y Demanda Reconocida Provisoria y definitiva</a:t>
              </a:r>
              <a:endParaRPr lang="es-SV" dirty="0"/>
            </a:p>
          </p:txBody>
        </p:sp>
      </p:grpSp>
      <p:grpSp>
        <p:nvGrpSpPr>
          <p:cNvPr id="30" name="29 Grupo"/>
          <p:cNvGrpSpPr/>
          <p:nvPr/>
        </p:nvGrpSpPr>
        <p:grpSpPr>
          <a:xfrm>
            <a:off x="827584" y="4941168"/>
            <a:ext cx="7416824" cy="648072"/>
            <a:chOff x="827584" y="4941168"/>
            <a:chExt cx="7416824" cy="648072"/>
          </a:xfrm>
        </p:grpSpPr>
        <p:sp>
          <p:nvSpPr>
            <p:cNvPr id="19" name="18 Rectángulo redondeado"/>
            <p:cNvSpPr/>
            <p:nvPr/>
          </p:nvSpPr>
          <p:spPr>
            <a:xfrm>
              <a:off x="827584" y="5049180"/>
              <a:ext cx="2592288"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SV" dirty="0" smtClean="0"/>
                <a:t>Servicios Auxiliares</a:t>
              </a:r>
              <a:endParaRPr lang="es-SV" dirty="0"/>
            </a:p>
          </p:txBody>
        </p:sp>
        <p:sp>
          <p:nvSpPr>
            <p:cNvPr id="22" name="21 Flecha derecha"/>
            <p:cNvSpPr/>
            <p:nvPr/>
          </p:nvSpPr>
          <p:spPr>
            <a:xfrm>
              <a:off x="3653899" y="5049180"/>
              <a:ext cx="576064" cy="40425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SV"/>
            </a:p>
          </p:txBody>
        </p:sp>
        <p:sp>
          <p:nvSpPr>
            <p:cNvPr id="25" name="24 Rectángulo redondeado"/>
            <p:cNvSpPr/>
            <p:nvPr/>
          </p:nvSpPr>
          <p:spPr>
            <a:xfrm>
              <a:off x="4427984" y="4941168"/>
              <a:ext cx="3816424" cy="64807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SV" dirty="0" smtClean="0"/>
                <a:t>Calidad, Confiabilidad y Seguridad del Sistema</a:t>
              </a:r>
              <a:endParaRPr lang="es-SV" dirty="0"/>
            </a:p>
          </p:txBody>
        </p:sp>
      </p:grpSp>
      <p:grpSp>
        <p:nvGrpSpPr>
          <p:cNvPr id="31" name="30 Grupo"/>
          <p:cNvGrpSpPr/>
          <p:nvPr/>
        </p:nvGrpSpPr>
        <p:grpSpPr>
          <a:xfrm>
            <a:off x="827584" y="5661248"/>
            <a:ext cx="7416824" cy="432048"/>
            <a:chOff x="827584" y="5661248"/>
            <a:chExt cx="7416824" cy="432048"/>
          </a:xfrm>
        </p:grpSpPr>
        <p:sp>
          <p:nvSpPr>
            <p:cNvPr id="20" name="19 Rectángulo redondeado"/>
            <p:cNvSpPr/>
            <p:nvPr/>
          </p:nvSpPr>
          <p:spPr>
            <a:xfrm>
              <a:off x="827584" y="5661248"/>
              <a:ext cx="2592288"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SV" dirty="0" smtClean="0"/>
                <a:t>Compensaciones</a:t>
              </a:r>
              <a:endParaRPr lang="es-SV" dirty="0"/>
            </a:p>
          </p:txBody>
        </p:sp>
        <p:sp>
          <p:nvSpPr>
            <p:cNvPr id="23" name="22 Flecha derecha"/>
            <p:cNvSpPr/>
            <p:nvPr/>
          </p:nvSpPr>
          <p:spPr>
            <a:xfrm>
              <a:off x="3653899" y="5675145"/>
              <a:ext cx="576064" cy="40425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SV"/>
            </a:p>
          </p:txBody>
        </p:sp>
        <p:sp>
          <p:nvSpPr>
            <p:cNvPr id="26" name="25 Rectángulo redondeado"/>
            <p:cNvSpPr/>
            <p:nvPr/>
          </p:nvSpPr>
          <p:spPr>
            <a:xfrm>
              <a:off x="4427984" y="5661248"/>
              <a:ext cx="3816424" cy="4073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SV" dirty="0" smtClean="0"/>
                <a:t>Energía No Servida</a:t>
              </a:r>
              <a:endParaRPr lang="es-SV" dirty="0"/>
            </a:p>
          </p:txBody>
        </p:sp>
      </p:grpSp>
    </p:spTree>
    <p:extLst>
      <p:ext uri="{BB962C8B-B14F-4D97-AF65-F5344CB8AC3E}">
        <p14:creationId xmlns:p14="http://schemas.microsoft.com/office/powerpoint/2010/main" val="1645147643"/>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5336" name="AutoShape 24"/>
          <p:cNvSpPr>
            <a:spLocks noChangeArrowheads="1"/>
          </p:cNvSpPr>
          <p:nvPr/>
        </p:nvSpPr>
        <p:spPr bwMode="auto">
          <a:xfrm>
            <a:off x="0" y="0"/>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ctr">
              <a:spcBef>
                <a:spcPct val="0"/>
              </a:spcBef>
            </a:pPr>
            <a:r>
              <a:rPr lang="es-BO" sz="3200" b="1" dirty="0">
                <a:solidFill>
                  <a:srgbClr val="6699FF"/>
                </a:solidFill>
                <a:latin typeface="+mj-lt"/>
              </a:rPr>
              <a:t>Programación de la Generación </a:t>
            </a:r>
            <a:endParaRPr lang="es-ES" sz="3200" b="1" dirty="0">
              <a:solidFill>
                <a:srgbClr val="6699FF"/>
              </a:solidFill>
              <a:latin typeface="+mj-lt"/>
            </a:endParaRPr>
          </a:p>
        </p:txBody>
      </p:sp>
      <p:grpSp>
        <p:nvGrpSpPr>
          <p:cNvPr id="29" name="28 Grupo"/>
          <p:cNvGrpSpPr/>
          <p:nvPr/>
        </p:nvGrpSpPr>
        <p:grpSpPr>
          <a:xfrm>
            <a:off x="2243097" y="774034"/>
            <a:ext cx="4013689" cy="638742"/>
            <a:chOff x="2243097" y="1124220"/>
            <a:chExt cx="4013689" cy="638742"/>
          </a:xfrm>
        </p:grpSpPr>
        <p:sp>
          <p:nvSpPr>
            <p:cNvPr id="525317" name="AutoShape 5"/>
            <p:cNvSpPr>
              <a:spLocks noChangeArrowheads="1"/>
            </p:cNvSpPr>
            <p:nvPr/>
          </p:nvSpPr>
          <p:spPr bwMode="auto">
            <a:xfrm>
              <a:off x="2243097" y="1124220"/>
              <a:ext cx="4013689" cy="638742"/>
            </a:xfrm>
            <a:prstGeom prst="roundRect">
              <a:avLst>
                <a:gd name="adj" fmla="val 16667"/>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lIns="84646" tIns="42323" rIns="84646" bIns="42323" anchor="ctr"/>
            <a:lstStyle/>
            <a:p>
              <a:endParaRPr lang="en-US">
                <a:solidFill>
                  <a:schemeClr val="accent2">
                    <a:lumMod val="50000"/>
                  </a:schemeClr>
                </a:solidFill>
              </a:endParaRPr>
            </a:p>
          </p:txBody>
        </p:sp>
        <p:sp>
          <p:nvSpPr>
            <p:cNvPr id="27" name="Text Box 22"/>
            <p:cNvSpPr txBox="1">
              <a:spLocks noChangeArrowheads="1"/>
            </p:cNvSpPr>
            <p:nvPr/>
          </p:nvSpPr>
          <p:spPr bwMode="auto">
            <a:xfrm>
              <a:off x="3957609" y="1124220"/>
              <a:ext cx="527676" cy="400095"/>
            </a:xfrm>
            <a:prstGeom prst="rect">
              <a:avLst/>
            </a:prstGeom>
            <a:noFill/>
            <a:ln w="12700">
              <a:noFill/>
              <a:miter lim="800000"/>
              <a:headEnd type="none" w="sm" len="sm"/>
              <a:tailEnd type="none" w="sm" len="sm"/>
            </a:ln>
            <a:effectLst/>
          </p:spPr>
          <p:txBody>
            <a:bodyPr wrap="none" lIns="91424" tIns="45713" rIns="91424" bIns="45713">
              <a:spAutoFit/>
            </a:bodyPr>
            <a:lstStyle/>
            <a:p>
              <a:pPr defTabSz="914059" eaLnBrk="1" hangingPunct="1"/>
              <a:r>
                <a:rPr lang="es-BO" sz="2000" b="1" dirty="0" smtClean="0">
                  <a:solidFill>
                    <a:schemeClr val="accent2">
                      <a:lumMod val="50000"/>
                    </a:schemeClr>
                  </a:solidFill>
                  <a:latin typeface="Arial" charset="0"/>
                </a:rPr>
                <a:t>UT</a:t>
              </a:r>
              <a:endParaRPr lang="es-BO" sz="2000" b="1" dirty="0">
                <a:solidFill>
                  <a:schemeClr val="accent2">
                    <a:lumMod val="50000"/>
                  </a:schemeClr>
                </a:solidFill>
                <a:latin typeface="Arial" charset="0"/>
              </a:endParaRPr>
            </a:p>
          </p:txBody>
        </p:sp>
        <p:sp>
          <p:nvSpPr>
            <p:cNvPr id="28" name="Text Box 23"/>
            <p:cNvSpPr txBox="1">
              <a:spLocks noChangeArrowheads="1"/>
            </p:cNvSpPr>
            <p:nvPr/>
          </p:nvSpPr>
          <p:spPr bwMode="auto">
            <a:xfrm>
              <a:off x="3214678" y="1338535"/>
              <a:ext cx="2060331" cy="369318"/>
            </a:xfrm>
            <a:prstGeom prst="rect">
              <a:avLst/>
            </a:prstGeom>
            <a:noFill/>
            <a:ln w="12700">
              <a:noFill/>
              <a:miter lim="800000"/>
              <a:headEnd type="none" w="sm" len="sm"/>
              <a:tailEnd type="none" w="sm" len="sm"/>
            </a:ln>
            <a:effectLst/>
          </p:spPr>
          <p:txBody>
            <a:bodyPr wrap="square" lIns="91424" tIns="45713" rIns="91424" bIns="45713">
              <a:spAutoFit/>
            </a:bodyPr>
            <a:lstStyle/>
            <a:p>
              <a:pPr algn="ctr" defTabSz="914059" eaLnBrk="1" hangingPunct="1"/>
              <a:r>
                <a:rPr lang="es-BO" sz="1800" b="1" dirty="0" smtClean="0">
                  <a:solidFill>
                    <a:schemeClr val="accent2">
                      <a:lumMod val="50000"/>
                    </a:schemeClr>
                  </a:solidFill>
                  <a:latin typeface="Arial" charset="0"/>
                </a:rPr>
                <a:t>Administrador</a:t>
              </a:r>
              <a:endParaRPr lang="es-BO" sz="1800" b="1" dirty="0">
                <a:solidFill>
                  <a:schemeClr val="accent2">
                    <a:lumMod val="50000"/>
                  </a:schemeClr>
                </a:solidFill>
                <a:latin typeface="Arial" charset="0"/>
              </a:endParaRPr>
            </a:p>
          </p:txBody>
        </p:sp>
      </p:grpSp>
      <p:grpSp>
        <p:nvGrpSpPr>
          <p:cNvPr id="20" name="19 Grupo"/>
          <p:cNvGrpSpPr/>
          <p:nvPr/>
        </p:nvGrpSpPr>
        <p:grpSpPr>
          <a:xfrm>
            <a:off x="2987824" y="1412776"/>
            <a:ext cx="2520280" cy="1562472"/>
            <a:chOff x="2987824" y="1412776"/>
            <a:chExt cx="2520280" cy="1562472"/>
          </a:xfrm>
        </p:grpSpPr>
        <p:sp>
          <p:nvSpPr>
            <p:cNvPr id="31" name="30 Rectángulo redondeado"/>
            <p:cNvSpPr/>
            <p:nvPr/>
          </p:nvSpPr>
          <p:spPr bwMode="auto">
            <a:xfrm>
              <a:off x="2987824" y="2060848"/>
              <a:ext cx="2520280" cy="914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kumimoji="0" lang="es-SV" sz="2200" dirty="0" smtClean="0">
                  <a:latin typeface="Arial" pitchFamily="34" charset="0"/>
                  <a:cs typeface="Arial" pitchFamily="34" charset="0"/>
                </a:rPr>
                <a:t>Programación anual</a:t>
              </a:r>
            </a:p>
          </p:txBody>
        </p:sp>
        <p:cxnSp>
          <p:nvCxnSpPr>
            <p:cNvPr id="35" name="34 Conector recto de flecha"/>
            <p:cNvCxnSpPr>
              <a:stCxn id="525317" idx="2"/>
              <a:endCxn id="31" idx="0"/>
            </p:cNvCxnSpPr>
            <p:nvPr/>
          </p:nvCxnSpPr>
          <p:spPr bwMode="auto">
            <a:xfrm rot="5400000">
              <a:off x="3924917" y="1735823"/>
              <a:ext cx="648072" cy="1978"/>
            </a:xfrm>
            <a:prstGeom prst="straightConnector1">
              <a:avLst/>
            </a:prstGeom>
            <a:solidFill>
              <a:schemeClr val="accent1"/>
            </a:solidFill>
            <a:ln w="57150" cap="flat" cmpd="thickThin" algn="ctr">
              <a:solidFill>
                <a:schemeClr val="tx1"/>
              </a:solidFill>
              <a:prstDash val="solid"/>
              <a:round/>
              <a:headEnd type="none" w="med" len="med"/>
              <a:tailEnd type="arrow"/>
            </a:ln>
            <a:effectLst/>
          </p:spPr>
        </p:cxnSp>
      </p:grpSp>
      <p:grpSp>
        <p:nvGrpSpPr>
          <p:cNvPr id="21" name="20 Grupo"/>
          <p:cNvGrpSpPr/>
          <p:nvPr/>
        </p:nvGrpSpPr>
        <p:grpSpPr>
          <a:xfrm>
            <a:off x="2962259" y="2975247"/>
            <a:ext cx="2592288" cy="1608916"/>
            <a:chOff x="2962259" y="2975247"/>
            <a:chExt cx="2592288" cy="1608916"/>
          </a:xfrm>
        </p:grpSpPr>
        <p:sp>
          <p:nvSpPr>
            <p:cNvPr id="32" name="31 Rectángulo redondeado"/>
            <p:cNvSpPr/>
            <p:nvPr/>
          </p:nvSpPr>
          <p:spPr bwMode="auto">
            <a:xfrm>
              <a:off x="2962259" y="3669763"/>
              <a:ext cx="2592288" cy="914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kumimoji="0" lang="es-SV" sz="2200" dirty="0" smtClean="0">
                  <a:latin typeface="Arial" pitchFamily="34" charset="0"/>
                  <a:cs typeface="Arial" pitchFamily="34" charset="0"/>
                </a:rPr>
                <a:t>Programación Semanal</a:t>
              </a:r>
            </a:p>
          </p:txBody>
        </p:sp>
        <p:cxnSp>
          <p:nvCxnSpPr>
            <p:cNvPr id="37" name="36 Conector recto de flecha"/>
            <p:cNvCxnSpPr>
              <a:stCxn id="31" idx="2"/>
              <a:endCxn id="32" idx="0"/>
            </p:cNvCxnSpPr>
            <p:nvPr/>
          </p:nvCxnSpPr>
          <p:spPr bwMode="auto">
            <a:xfrm rot="16200000" flipH="1">
              <a:off x="3905926" y="3317285"/>
              <a:ext cx="694515" cy="10439"/>
            </a:xfrm>
            <a:prstGeom prst="straightConnector1">
              <a:avLst/>
            </a:prstGeom>
            <a:solidFill>
              <a:schemeClr val="accent1"/>
            </a:solidFill>
            <a:ln w="57150" cap="flat" cmpd="thickThin" algn="ctr">
              <a:solidFill>
                <a:schemeClr val="tx1"/>
              </a:solidFill>
              <a:prstDash val="solid"/>
              <a:round/>
              <a:headEnd type="none" w="med" len="med"/>
              <a:tailEnd type="arrow"/>
            </a:ln>
            <a:effectLst/>
          </p:spPr>
        </p:cxnSp>
      </p:grpSp>
      <p:grpSp>
        <p:nvGrpSpPr>
          <p:cNvPr id="22" name="21 Grupo"/>
          <p:cNvGrpSpPr/>
          <p:nvPr/>
        </p:nvGrpSpPr>
        <p:grpSpPr>
          <a:xfrm>
            <a:off x="2928926" y="4584163"/>
            <a:ext cx="2664296" cy="1453968"/>
            <a:chOff x="2928926" y="4584163"/>
            <a:chExt cx="2664296" cy="1453968"/>
          </a:xfrm>
        </p:grpSpPr>
        <p:sp>
          <p:nvSpPr>
            <p:cNvPr id="33" name="32 Rectángulo redondeado"/>
            <p:cNvSpPr/>
            <p:nvPr/>
          </p:nvSpPr>
          <p:spPr bwMode="auto">
            <a:xfrm>
              <a:off x="2928926" y="5174035"/>
              <a:ext cx="2664296" cy="86409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0" hangingPunct="0"/>
              <a:r>
                <a:rPr kumimoji="0" lang="es-SV" sz="18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Programación Diaria  </a:t>
              </a:r>
              <a:r>
                <a:rPr kumimoji="0" lang="es-SV" sz="18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Predespacho</a:t>
              </a:r>
              <a:endParaRPr kumimoji="0" lang="es-SV" sz="18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3" name="42 Conector recto de flecha"/>
            <p:cNvCxnSpPr>
              <a:stCxn id="32" idx="2"/>
              <a:endCxn id="33" idx="0"/>
            </p:cNvCxnSpPr>
            <p:nvPr/>
          </p:nvCxnSpPr>
          <p:spPr bwMode="auto">
            <a:xfrm>
              <a:off x="4258403" y="4584163"/>
              <a:ext cx="2671" cy="589872"/>
            </a:xfrm>
            <a:prstGeom prst="straightConnector1">
              <a:avLst/>
            </a:prstGeom>
            <a:solidFill>
              <a:schemeClr val="accent1"/>
            </a:solidFill>
            <a:ln w="57150" cap="flat" cmpd="thickThin" algn="ctr">
              <a:solidFill>
                <a:schemeClr val="tx1"/>
              </a:solidFill>
              <a:prstDash val="solid"/>
              <a:round/>
              <a:headEnd type="none" w="med" len="med"/>
              <a:tailEnd type="arrow"/>
            </a:ln>
            <a:effectLst/>
          </p:spPr>
        </p:cxnSp>
      </p:grpSp>
      <p:sp>
        <p:nvSpPr>
          <p:cNvPr id="14" name="13 CuadroTexto"/>
          <p:cNvSpPr txBox="1"/>
          <p:nvPr/>
        </p:nvSpPr>
        <p:spPr>
          <a:xfrm>
            <a:off x="5572132" y="1628800"/>
            <a:ext cx="3071834" cy="1384995"/>
          </a:xfrm>
          <a:prstGeom prst="rect">
            <a:avLst/>
          </a:prstGeom>
          <a:noFill/>
        </p:spPr>
        <p:txBody>
          <a:bodyPr wrap="square" rtlCol="0">
            <a:spAutoFit/>
          </a:bodyPr>
          <a:lstStyle/>
          <a:p>
            <a:pPr algn="just"/>
            <a:r>
              <a:rPr lang="es-SV" sz="1400" b="1" dirty="0" smtClean="0">
                <a:solidFill>
                  <a:srgbClr val="002060"/>
                </a:solidFill>
                <a:latin typeface="+mj-lt"/>
                <a:cs typeface="Arial" pitchFamily="34" charset="0"/>
              </a:rPr>
              <a:t>Programación indicativa de los resultados de la operación del sistema (Generación por unidad, operación de los embalses, riesgos de vertimiento, consumo de combustible). Se actualizará mensualmente.</a:t>
            </a:r>
            <a:endParaRPr lang="es-ES" sz="1400" b="1" dirty="0">
              <a:solidFill>
                <a:srgbClr val="002060"/>
              </a:solidFill>
              <a:latin typeface="+mj-lt"/>
              <a:cs typeface="Arial" pitchFamily="34" charset="0"/>
            </a:endParaRPr>
          </a:p>
        </p:txBody>
      </p:sp>
      <p:sp>
        <p:nvSpPr>
          <p:cNvPr id="15" name="14 CuadroTexto"/>
          <p:cNvSpPr txBox="1"/>
          <p:nvPr/>
        </p:nvSpPr>
        <p:spPr>
          <a:xfrm>
            <a:off x="35496" y="1984709"/>
            <a:ext cx="2857488" cy="1600438"/>
          </a:xfrm>
          <a:prstGeom prst="rect">
            <a:avLst/>
          </a:prstGeom>
          <a:noFill/>
        </p:spPr>
        <p:txBody>
          <a:bodyPr wrap="square" rtlCol="0">
            <a:spAutoFit/>
          </a:bodyPr>
          <a:lstStyle>
            <a:defPPr>
              <a:defRPr lang="es-SV"/>
            </a:defPPr>
            <a:lvl1pPr algn="just">
              <a:defRPr sz="1400" b="1">
                <a:solidFill>
                  <a:srgbClr val="002060"/>
                </a:solidFill>
                <a:latin typeface="+mj-lt"/>
                <a:cs typeface="Arial" pitchFamily="34" charset="0"/>
              </a:defRPr>
            </a:lvl1pPr>
          </a:lstStyle>
          <a:p>
            <a:pPr algn="ctr"/>
            <a:r>
              <a:rPr lang="es-SV" dirty="0"/>
              <a:t>INFORMACIÓN:</a:t>
            </a:r>
          </a:p>
          <a:p>
            <a:pPr marL="285750" indent="-285750">
              <a:buFont typeface="Arial" pitchFamily="34" charset="0"/>
              <a:buChar char="•"/>
            </a:pPr>
            <a:r>
              <a:rPr lang="es-SV" dirty="0"/>
              <a:t>Estadística de Caudales</a:t>
            </a:r>
            <a:endParaRPr lang="es-ES" dirty="0"/>
          </a:p>
          <a:p>
            <a:pPr marL="285750" indent="-285750">
              <a:buFont typeface="Arial" pitchFamily="34" charset="0"/>
              <a:buChar char="•"/>
            </a:pPr>
            <a:r>
              <a:rPr lang="es-SV" dirty="0"/>
              <a:t>Pronóstico de Caudales</a:t>
            </a:r>
          </a:p>
          <a:p>
            <a:pPr marL="285750" indent="-285750">
              <a:buFont typeface="Arial" pitchFamily="34" charset="0"/>
              <a:buChar char="•"/>
            </a:pPr>
            <a:r>
              <a:rPr lang="es-SV" dirty="0"/>
              <a:t>Datos operativos de las centrales</a:t>
            </a:r>
          </a:p>
          <a:p>
            <a:pPr marL="285750" indent="-285750">
              <a:buFont typeface="Arial" pitchFamily="34" charset="0"/>
              <a:buChar char="•"/>
            </a:pPr>
            <a:r>
              <a:rPr lang="es-SV" dirty="0"/>
              <a:t>Programas de mantenimientos</a:t>
            </a:r>
          </a:p>
          <a:p>
            <a:pPr marL="285750" indent="-285750">
              <a:buFont typeface="Arial" pitchFamily="34" charset="0"/>
              <a:buChar char="•"/>
            </a:pPr>
            <a:r>
              <a:rPr lang="es-SV" dirty="0"/>
              <a:t>Proyección de demanda</a:t>
            </a:r>
          </a:p>
        </p:txBody>
      </p:sp>
      <p:sp>
        <p:nvSpPr>
          <p:cNvPr id="16" name="15 CuadroTexto"/>
          <p:cNvSpPr txBox="1"/>
          <p:nvPr/>
        </p:nvSpPr>
        <p:spPr>
          <a:xfrm>
            <a:off x="5643570" y="3284984"/>
            <a:ext cx="3071834" cy="1169551"/>
          </a:xfrm>
          <a:prstGeom prst="rect">
            <a:avLst/>
          </a:prstGeom>
          <a:noFill/>
        </p:spPr>
        <p:txBody>
          <a:bodyPr wrap="square" rtlCol="0">
            <a:spAutoFit/>
          </a:bodyPr>
          <a:lstStyle>
            <a:defPPr>
              <a:defRPr lang="es-SV"/>
            </a:defPPr>
            <a:lvl1pPr algn="just">
              <a:defRPr sz="1400" b="1">
                <a:solidFill>
                  <a:srgbClr val="002060"/>
                </a:solidFill>
                <a:latin typeface="+mj-lt"/>
                <a:cs typeface="Arial" pitchFamily="34" charset="0"/>
              </a:defRPr>
            </a:lvl1pPr>
          </a:lstStyle>
          <a:p>
            <a:r>
              <a:rPr lang="es-SV" dirty="0"/>
              <a:t>Programación de la generación en etapas horarias para 7 días (lunes a domingo). Se determinará el valor del agua. Se desarrolla el jueves de la semana anterior.</a:t>
            </a:r>
            <a:endParaRPr lang="es-ES" dirty="0"/>
          </a:p>
        </p:txBody>
      </p:sp>
      <p:sp>
        <p:nvSpPr>
          <p:cNvPr id="17" name="16 CuadroTexto"/>
          <p:cNvSpPr txBox="1"/>
          <p:nvPr/>
        </p:nvSpPr>
        <p:spPr>
          <a:xfrm>
            <a:off x="0" y="3929066"/>
            <a:ext cx="2857488" cy="2031325"/>
          </a:xfrm>
          <a:prstGeom prst="rect">
            <a:avLst/>
          </a:prstGeom>
          <a:noFill/>
        </p:spPr>
        <p:txBody>
          <a:bodyPr wrap="square" rtlCol="0">
            <a:spAutoFit/>
          </a:bodyPr>
          <a:lstStyle>
            <a:defPPr>
              <a:defRPr lang="es-SV"/>
            </a:defPPr>
            <a:lvl1pPr algn="ctr">
              <a:defRPr sz="1400" b="1">
                <a:solidFill>
                  <a:srgbClr val="002060"/>
                </a:solidFill>
                <a:latin typeface="+mj-lt"/>
                <a:cs typeface="Arial" pitchFamily="34" charset="0"/>
              </a:defRPr>
            </a:lvl1pPr>
          </a:lstStyle>
          <a:p>
            <a:r>
              <a:rPr lang="es-SV" dirty="0"/>
              <a:t>INFORMACIÓN:</a:t>
            </a:r>
          </a:p>
          <a:p>
            <a:pPr marL="285750" indent="-285750" algn="l">
              <a:buFont typeface="Arial" pitchFamily="34" charset="0"/>
              <a:buChar char="•"/>
            </a:pPr>
            <a:r>
              <a:rPr lang="es-SV" dirty="0"/>
              <a:t>Proyección de demanda horaria</a:t>
            </a:r>
          </a:p>
          <a:p>
            <a:pPr marL="285750" indent="-285750" algn="l">
              <a:buFont typeface="Arial" pitchFamily="34" charset="0"/>
              <a:buChar char="•"/>
            </a:pPr>
            <a:r>
              <a:rPr lang="es-SV" dirty="0"/>
              <a:t>Pronóstico de influjos horarios</a:t>
            </a:r>
          </a:p>
          <a:p>
            <a:pPr marL="285750" indent="-285750" algn="l">
              <a:buFont typeface="Arial" pitchFamily="34" charset="0"/>
              <a:buChar char="•"/>
            </a:pPr>
            <a:r>
              <a:rPr lang="es-SV" dirty="0"/>
              <a:t>Niveles esperados de acuerdo a programación vigente</a:t>
            </a:r>
          </a:p>
          <a:p>
            <a:pPr marL="285750" indent="-285750" algn="l">
              <a:buFont typeface="Arial" pitchFamily="34" charset="0"/>
              <a:buChar char="•"/>
            </a:pPr>
            <a:r>
              <a:rPr lang="es-SV" dirty="0"/>
              <a:t>Capacidad de unidades, costos de arranque, costo variable combustible y no combustible.</a:t>
            </a:r>
          </a:p>
          <a:p>
            <a:endParaRPr lang="es-SV" dirty="0"/>
          </a:p>
        </p:txBody>
      </p:sp>
      <p:sp>
        <p:nvSpPr>
          <p:cNvPr id="19" name="18 CuadroTexto"/>
          <p:cNvSpPr txBox="1"/>
          <p:nvPr/>
        </p:nvSpPr>
        <p:spPr>
          <a:xfrm>
            <a:off x="5643570" y="4653136"/>
            <a:ext cx="3071834" cy="1600438"/>
          </a:xfrm>
          <a:prstGeom prst="rect">
            <a:avLst/>
          </a:prstGeom>
          <a:noFill/>
        </p:spPr>
        <p:txBody>
          <a:bodyPr wrap="square" rtlCol="0">
            <a:spAutoFit/>
          </a:bodyPr>
          <a:lstStyle>
            <a:defPPr>
              <a:defRPr lang="es-SV"/>
            </a:defPPr>
            <a:lvl1pPr algn="just">
              <a:defRPr sz="1400" b="1">
                <a:solidFill>
                  <a:srgbClr val="002060"/>
                </a:solidFill>
                <a:latin typeface="+mj-lt"/>
                <a:cs typeface="Arial" pitchFamily="34" charset="0"/>
              </a:defRPr>
            </a:lvl1pPr>
          </a:lstStyle>
          <a:p>
            <a:r>
              <a:rPr lang="es-SV" dirty="0"/>
              <a:t>Programación de la generación para el día siguiente, en base a los resultados de la programación semanal, tomando en cuenta la potencia disponible, costos variables, valor del agua, ofertas de retiro, declaraciones de importación - exportación.</a:t>
            </a:r>
            <a:endParaRPr lang="es-ES" dirty="0"/>
          </a:p>
        </p:txBody>
      </p:sp>
    </p:spTree>
    <p:extLst>
      <p:ext uri="{BB962C8B-B14F-4D97-AF65-F5344CB8AC3E}">
        <p14:creationId xmlns:p14="http://schemas.microsoft.com/office/powerpoint/2010/main" val="463741523"/>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500"/>
                            </p:stCondLst>
                            <p:childTnLst>
                              <p:par>
                                <p:cTn id="37" presetID="22" presetClass="entr" presetSubtype="8"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Aft>
                <a:spcPct val="0"/>
              </a:spcAft>
            </a:pPr>
            <a:r>
              <a:rPr lang="es-SV" sz="3800" b="1" dirty="0">
                <a:solidFill>
                  <a:srgbClr val="6699FF"/>
                </a:solidFill>
                <a:latin typeface="+mj-lt"/>
                <a:ea typeface="+mn-ea"/>
                <a:cs typeface="+mn-cs"/>
              </a:rPr>
              <a:t>Antecedentes</a:t>
            </a:r>
          </a:p>
        </p:txBody>
      </p:sp>
      <p:sp>
        <p:nvSpPr>
          <p:cNvPr id="125955" name="Rectangle 1027"/>
          <p:cNvSpPr>
            <a:spLocks noGrp="1" noChangeArrowheads="1"/>
          </p:cNvSpPr>
          <p:nvPr>
            <p:ph idx="1"/>
          </p:nvPr>
        </p:nvSpPr>
        <p:spPr>
          <a:xfrm>
            <a:off x="467544" y="1268760"/>
            <a:ext cx="8229600" cy="4525963"/>
          </a:xfrm>
        </p:spPr>
        <p:txBody>
          <a:bodyPr>
            <a:normAutofit fontScale="85000" lnSpcReduction="20000"/>
          </a:bodyPr>
          <a:lstStyle/>
          <a:p>
            <a:pPr algn="just">
              <a:lnSpc>
                <a:spcPct val="170000"/>
              </a:lnSpc>
            </a:pPr>
            <a:r>
              <a:rPr lang="es-SV" dirty="0" smtClean="0">
                <a:solidFill>
                  <a:schemeClr val="tx1"/>
                </a:solidFill>
                <a:latin typeface="+mj-lt"/>
              </a:rPr>
              <a:t>Realizó las siguientes inversiones:</a:t>
            </a:r>
          </a:p>
          <a:p>
            <a:pPr lvl="1" algn="just">
              <a:lnSpc>
                <a:spcPct val="170000"/>
              </a:lnSpc>
            </a:pPr>
            <a:r>
              <a:rPr lang="es-SV" dirty="0" smtClean="0">
                <a:solidFill>
                  <a:schemeClr val="tx1"/>
                </a:solidFill>
                <a:latin typeface="+mj-lt"/>
              </a:rPr>
              <a:t>4 centrales hidroeléctricas (1954, 1964, 1973, 1983)</a:t>
            </a:r>
          </a:p>
          <a:p>
            <a:pPr lvl="1" algn="just">
              <a:lnSpc>
                <a:spcPct val="170000"/>
              </a:lnSpc>
            </a:pPr>
            <a:r>
              <a:rPr lang="es-SV" dirty="0" smtClean="0">
                <a:solidFill>
                  <a:schemeClr val="tx1"/>
                </a:solidFill>
                <a:latin typeface="+mj-lt"/>
              </a:rPr>
              <a:t>Operación del sistema de potencia (COS)</a:t>
            </a:r>
          </a:p>
          <a:p>
            <a:pPr lvl="1" algn="just">
              <a:lnSpc>
                <a:spcPct val="170000"/>
              </a:lnSpc>
            </a:pPr>
            <a:r>
              <a:rPr lang="es-SV" dirty="0" smtClean="0">
                <a:solidFill>
                  <a:schemeClr val="tx1"/>
                </a:solidFill>
                <a:latin typeface="+mj-lt"/>
              </a:rPr>
              <a:t>3 centrales térmicas (1965, 1972, 1984)</a:t>
            </a:r>
          </a:p>
          <a:p>
            <a:pPr lvl="1" algn="just">
              <a:lnSpc>
                <a:spcPct val="170000"/>
              </a:lnSpc>
            </a:pPr>
            <a:r>
              <a:rPr lang="es-SV" dirty="0" smtClean="0">
                <a:solidFill>
                  <a:schemeClr val="tx1"/>
                </a:solidFill>
                <a:latin typeface="+mj-lt"/>
              </a:rPr>
              <a:t>Dos geotérmicas (1983, 1997)</a:t>
            </a:r>
          </a:p>
          <a:p>
            <a:pPr lvl="1" algn="just">
              <a:lnSpc>
                <a:spcPct val="170000"/>
              </a:lnSpc>
            </a:pPr>
            <a:r>
              <a:rPr lang="es-SV" dirty="0" smtClean="0">
                <a:solidFill>
                  <a:schemeClr val="tx1"/>
                </a:solidFill>
                <a:latin typeface="+mj-lt"/>
              </a:rPr>
              <a:t>Sistema de Transmisión en todo el país a 115 </a:t>
            </a:r>
            <a:r>
              <a:rPr lang="es-SV" dirty="0" smtClean="0">
                <a:solidFill>
                  <a:schemeClr val="tx1"/>
                </a:solidFill>
                <a:latin typeface="+mj-lt"/>
              </a:rPr>
              <a:t>kV, e interconexiones </a:t>
            </a:r>
            <a:r>
              <a:rPr lang="es-SV" dirty="0" smtClean="0">
                <a:solidFill>
                  <a:schemeClr val="tx1"/>
                </a:solidFill>
                <a:latin typeface="+mj-lt"/>
              </a:rPr>
              <a:t>con Guatemala y </a:t>
            </a:r>
            <a:r>
              <a:rPr lang="es-SV" dirty="0" smtClean="0">
                <a:solidFill>
                  <a:schemeClr val="tx1"/>
                </a:solidFill>
                <a:latin typeface="+mj-lt"/>
              </a:rPr>
              <a:t>Honduras a 203 kV.</a:t>
            </a:r>
            <a:endParaRPr lang="es-SV" dirty="0" smtClean="0">
              <a:solidFill>
                <a:schemeClr val="tx1"/>
              </a:solidFill>
              <a:latin typeface="+mj-lt"/>
            </a:endParaRPr>
          </a:p>
          <a:p>
            <a:pPr lvl="1" algn="just">
              <a:lnSpc>
                <a:spcPct val="170000"/>
              </a:lnSpc>
            </a:pPr>
            <a:r>
              <a:rPr lang="es-SV" dirty="0" smtClean="0">
                <a:solidFill>
                  <a:schemeClr val="tx1"/>
                </a:solidFill>
                <a:latin typeface="+mj-lt"/>
              </a:rPr>
              <a:t>Líneas de distribución rural.</a:t>
            </a:r>
          </a:p>
          <a:p>
            <a:pPr lvl="1" algn="just">
              <a:lnSpc>
                <a:spcPct val="170000"/>
              </a:lnSpc>
            </a:pPr>
            <a:r>
              <a:rPr lang="es-SV" dirty="0" smtClean="0">
                <a:solidFill>
                  <a:schemeClr val="tx1"/>
                </a:solidFill>
                <a:latin typeface="+mj-lt"/>
              </a:rPr>
              <a:t>Administró a las empresas distribuidoras de energía en todo el país (desde la finalización de la concesión a privados en 1986)</a:t>
            </a:r>
          </a:p>
          <a:p>
            <a:pPr lvl="1" algn="just">
              <a:lnSpc>
                <a:spcPct val="170000"/>
              </a:lnSpc>
            </a:pPr>
            <a:endParaRPr lang="es-SV" dirty="0">
              <a:solidFill>
                <a:schemeClr val="tx1"/>
              </a:solidFill>
              <a:latin typeface="+mj-lt"/>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5336" name="AutoShape 24"/>
          <p:cNvSpPr>
            <a:spLocks noChangeArrowheads="1"/>
          </p:cNvSpPr>
          <p:nvPr/>
        </p:nvSpPr>
        <p:spPr bwMode="auto">
          <a:xfrm>
            <a:off x="177076" y="336670"/>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smtClean="0">
                <a:solidFill>
                  <a:srgbClr val="6699FF"/>
                </a:solidFill>
                <a:latin typeface="+mj-lt"/>
              </a:rPr>
              <a:t>Precio de la Energía (Teoría </a:t>
            </a:r>
            <a:r>
              <a:rPr lang="es-BO" sz="3200" b="1" dirty="0">
                <a:solidFill>
                  <a:srgbClr val="6699FF"/>
                </a:solidFill>
                <a:latin typeface="+mj-lt"/>
              </a:rPr>
              <a:t>del </a:t>
            </a:r>
            <a:r>
              <a:rPr lang="es-BO" sz="3200" b="1" dirty="0" smtClean="0">
                <a:solidFill>
                  <a:srgbClr val="6699FF"/>
                </a:solidFill>
                <a:latin typeface="+mj-lt"/>
              </a:rPr>
              <a:t>Costo Marginal)</a:t>
            </a:r>
            <a:endParaRPr lang="es-ES" sz="3200" b="1" dirty="0">
              <a:solidFill>
                <a:srgbClr val="6699FF"/>
              </a:solidFill>
              <a:latin typeface="+mj-lt"/>
            </a:endParaRPr>
          </a:p>
        </p:txBody>
      </p:sp>
      <p:sp>
        <p:nvSpPr>
          <p:cNvPr id="82" name="1 Marcador de contenido"/>
          <p:cNvSpPr txBox="1">
            <a:spLocks/>
          </p:cNvSpPr>
          <p:nvPr/>
        </p:nvSpPr>
        <p:spPr>
          <a:xfrm>
            <a:off x="467544" y="1124744"/>
            <a:ext cx="8208912" cy="4896544"/>
          </a:xfrm>
          <a:prstGeom prst="rect">
            <a:avLst/>
          </a:prstGeom>
        </p:spPr>
        <p:txBody>
          <a:bodyPr/>
          <a:lstStyle/>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200" b="0" i="0" u="none" strike="noStrike" kern="0" cap="none" spc="0" normalizeH="0" baseline="0" noProof="0" dirty="0" smtClean="0">
                <a:ln>
                  <a:noFill/>
                </a:ln>
                <a:solidFill>
                  <a:srgbClr val="000066"/>
                </a:solidFill>
                <a:effectLst/>
                <a:uLnTx/>
                <a:uFillTx/>
                <a:latin typeface="+mj-lt"/>
                <a:cs typeface="Arial" pitchFamily="34" charset="0"/>
              </a:rPr>
              <a:t>El costo marginal del sistema es determinado por el costo variable de la última unidad necesaria para cubrir</a:t>
            </a:r>
            <a:r>
              <a:rPr kumimoji="0" lang="es-SV" sz="2200" b="0" i="0" u="none" strike="noStrike" kern="0" cap="none" spc="0" normalizeH="0" noProof="0" dirty="0" smtClean="0">
                <a:ln>
                  <a:noFill/>
                </a:ln>
                <a:solidFill>
                  <a:srgbClr val="000066"/>
                </a:solidFill>
                <a:effectLst/>
                <a:uLnTx/>
                <a:uFillTx/>
                <a:latin typeface="+mj-lt"/>
                <a:cs typeface="Arial" pitchFamily="34" charset="0"/>
              </a:rPr>
              <a:t> la demanda.</a:t>
            </a:r>
          </a:p>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200" kern="0" baseline="0" dirty="0" smtClean="0">
                <a:solidFill>
                  <a:srgbClr val="000066"/>
                </a:solidFill>
                <a:latin typeface="+mj-lt"/>
                <a:cs typeface="Arial" pitchFamily="34" charset="0"/>
              </a:rPr>
              <a:t>La unidad marginal puede ser una</a:t>
            </a:r>
            <a:r>
              <a:rPr kumimoji="0" lang="es-SV" sz="2200" kern="0" dirty="0" smtClean="0">
                <a:solidFill>
                  <a:srgbClr val="000066"/>
                </a:solidFill>
                <a:latin typeface="+mj-lt"/>
                <a:cs typeface="Arial" pitchFamily="34" charset="0"/>
              </a:rPr>
              <a:t> unidad térmica, geotérmica, hidroeléctrica, cogenerador, auto productor, no convencional, </a:t>
            </a:r>
            <a:r>
              <a:rPr kumimoji="0" lang="es-SV" sz="2200" kern="0" dirty="0" smtClean="0">
                <a:solidFill>
                  <a:srgbClr val="000066"/>
                </a:solidFill>
                <a:latin typeface="+mj-lt"/>
                <a:cs typeface="Arial" pitchFamily="34" charset="0"/>
              </a:rPr>
              <a:t>o </a:t>
            </a:r>
            <a:r>
              <a:rPr kumimoji="0" lang="es-SV" sz="2200" kern="0" dirty="0" smtClean="0">
                <a:solidFill>
                  <a:srgbClr val="000066"/>
                </a:solidFill>
                <a:latin typeface="+mj-lt"/>
                <a:cs typeface="Arial" pitchFamily="34" charset="0"/>
              </a:rPr>
              <a:t>la unidad de racionamiento forzado.</a:t>
            </a:r>
          </a:p>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200" kern="0" dirty="0" smtClean="0">
                <a:solidFill>
                  <a:srgbClr val="000066"/>
                </a:solidFill>
                <a:latin typeface="+mj-lt"/>
                <a:cs typeface="Arial" pitchFamily="34" charset="0"/>
              </a:rPr>
              <a:t>El costo marginal del sistema es pagado a todos los generadores que inyecten energía al MRS.</a:t>
            </a:r>
          </a:p>
          <a:p>
            <a:pPr lvl="0" algn="just" eaLnBrk="0" fontAlgn="base" hangingPunct="0">
              <a:spcBef>
                <a:spcPts val="1200"/>
              </a:spcBef>
              <a:spcAft>
                <a:spcPts val="600"/>
              </a:spcAft>
              <a:buClr>
                <a:schemeClr val="accent2">
                  <a:lumMod val="50000"/>
                </a:schemeClr>
              </a:buClr>
              <a:buSzPct val="75000"/>
              <a:defRPr/>
            </a:pPr>
            <a:r>
              <a:rPr lang="es-SV" sz="2200" kern="0" dirty="0" smtClean="0">
                <a:solidFill>
                  <a:srgbClr val="000066"/>
                </a:solidFill>
                <a:latin typeface="+mj-lt"/>
                <a:cs typeface="Arial" pitchFamily="34" charset="0"/>
              </a:rPr>
              <a:t>Asimismo se reconocerse un pago de capacidad que de acuerdo a la teoría, </a:t>
            </a:r>
            <a:r>
              <a:rPr lang="es-SV" sz="2200" kern="0" dirty="0">
                <a:solidFill>
                  <a:srgbClr val="000066"/>
                </a:solidFill>
                <a:latin typeface="+mj-lt"/>
                <a:cs typeface="Arial" pitchFamily="34" charset="0"/>
              </a:rPr>
              <a:t>debe ser tal que permita la recuperación de la inversión de la máquina marginal ideal adaptada al </a:t>
            </a:r>
            <a:r>
              <a:rPr lang="es-SV" sz="2200" kern="0" dirty="0" smtClean="0">
                <a:solidFill>
                  <a:srgbClr val="000066"/>
                </a:solidFill>
                <a:latin typeface="+mj-lt"/>
                <a:cs typeface="Arial" pitchFamily="34" charset="0"/>
              </a:rPr>
              <a:t>sistema. </a:t>
            </a:r>
            <a:r>
              <a:rPr lang="es-SV" sz="2200" kern="0" dirty="0">
                <a:solidFill>
                  <a:srgbClr val="000066"/>
                </a:solidFill>
                <a:latin typeface="+mj-lt"/>
                <a:cs typeface="Arial" pitchFamily="34" charset="0"/>
              </a:rPr>
              <a:t>SIGET ha calculado este valor en base a una máquina de gas, actualmente </a:t>
            </a:r>
            <a:r>
              <a:rPr lang="es-SV" sz="2200" b="1" i="1" kern="0" dirty="0" err="1" smtClean="0">
                <a:solidFill>
                  <a:srgbClr val="000066"/>
                </a:solidFill>
                <a:latin typeface="+mj-lt"/>
                <a:cs typeface="Arial" pitchFamily="34" charset="0"/>
              </a:rPr>
              <a:t>US$7.74</a:t>
            </a:r>
            <a:r>
              <a:rPr lang="es-SV" sz="2200" b="1" i="1" kern="0" dirty="0" smtClean="0">
                <a:solidFill>
                  <a:srgbClr val="000066"/>
                </a:solidFill>
                <a:latin typeface="+mj-lt"/>
                <a:cs typeface="Arial" pitchFamily="34" charset="0"/>
              </a:rPr>
              <a:t>/kW-mes.</a:t>
            </a:r>
            <a:endParaRPr lang="es-SV" sz="2200" b="1" i="1" kern="0" dirty="0">
              <a:solidFill>
                <a:srgbClr val="000066"/>
              </a:solidFill>
              <a:latin typeface="+mj-lt"/>
              <a:cs typeface="Arial" pitchFamily="34" charset="0"/>
            </a:endParaRPr>
          </a:p>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200" kern="0" dirty="0" smtClean="0">
                <a:solidFill>
                  <a:srgbClr val="000066"/>
                </a:solidFill>
                <a:latin typeface="+mj-lt"/>
                <a:cs typeface="Arial" pitchFamily="34" charset="0"/>
              </a:rPr>
              <a:t> </a:t>
            </a:r>
            <a:r>
              <a:rPr kumimoji="0" lang="es-SV" sz="2200" b="0" i="0" u="none" strike="noStrike" kern="0" cap="none" spc="0" normalizeH="0" baseline="0" noProof="0" dirty="0" smtClean="0">
                <a:ln>
                  <a:noFill/>
                </a:ln>
                <a:solidFill>
                  <a:srgbClr val="000066"/>
                </a:solidFill>
                <a:effectLst/>
                <a:uLnTx/>
                <a:uFillTx/>
                <a:latin typeface="+mj-lt"/>
                <a:cs typeface="Arial" pitchFamily="34" charset="0"/>
              </a:rPr>
              <a:t> </a:t>
            </a:r>
            <a:r>
              <a:rPr kumimoji="0" lang="es-SV" sz="2200" kern="0" dirty="0" smtClean="0">
                <a:solidFill>
                  <a:srgbClr val="000066"/>
                </a:solidFill>
                <a:latin typeface="+mj-lt"/>
                <a:cs typeface="Arial" pitchFamily="34" charset="0"/>
              </a:rPr>
              <a:t> </a:t>
            </a:r>
          </a:p>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200" kern="0" dirty="0" smtClean="0">
                <a:solidFill>
                  <a:srgbClr val="000066"/>
                </a:solidFill>
                <a:latin typeface="+mj-lt"/>
                <a:cs typeface="Arial" pitchFamily="34" charset="0"/>
              </a:rPr>
              <a:t> </a:t>
            </a:r>
            <a:endParaRPr kumimoji="0" lang="es-SV" sz="2200" b="0" i="0" u="none" strike="noStrike" kern="0" cap="none" spc="0" normalizeH="0" baseline="0" noProof="0" dirty="0" smtClean="0">
              <a:ln>
                <a:noFill/>
              </a:ln>
              <a:solidFill>
                <a:srgbClr val="000066"/>
              </a:solidFill>
              <a:effectLst/>
              <a:uLnTx/>
              <a:uFillTx/>
              <a:latin typeface="+mj-lt"/>
              <a:cs typeface="Arial" pitchFamily="34" charset="0"/>
            </a:endParaRPr>
          </a:p>
        </p:txBody>
      </p:sp>
    </p:spTree>
    <p:extLst>
      <p:ext uri="{BB962C8B-B14F-4D97-AF65-F5344CB8AC3E}">
        <p14:creationId xmlns:p14="http://schemas.microsoft.com/office/powerpoint/2010/main" val="1808002612"/>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wipe(left)">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wipe(left)">
                                      <p:cBhvr>
                                        <p:cTn id="12" dur="5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wipe(left)">
                                      <p:cBhvr>
                                        <p:cTn id="17" dur="5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wipe(left)">
                                      <p:cBhvr>
                                        <p:cTn id="22" dur="500"/>
                                        <p:tgtEl>
                                          <p:spTgt spid="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92" name="191 Grupo"/>
          <p:cNvGrpSpPr/>
          <p:nvPr/>
        </p:nvGrpSpPr>
        <p:grpSpPr>
          <a:xfrm>
            <a:off x="635001" y="3943821"/>
            <a:ext cx="7600950" cy="2149475"/>
            <a:chOff x="635001" y="4427538"/>
            <a:chExt cx="7600950" cy="2149475"/>
          </a:xfrm>
        </p:grpSpPr>
        <p:sp>
          <p:nvSpPr>
            <p:cNvPr id="2112" name="Freeform 64"/>
            <p:cNvSpPr>
              <a:spLocks/>
            </p:cNvSpPr>
            <p:nvPr/>
          </p:nvSpPr>
          <p:spPr bwMode="auto">
            <a:xfrm>
              <a:off x="635001" y="4427538"/>
              <a:ext cx="7600950" cy="1366838"/>
            </a:xfrm>
            <a:custGeom>
              <a:avLst/>
              <a:gdLst/>
              <a:ahLst/>
              <a:cxnLst>
                <a:cxn ang="0">
                  <a:pos x="144" y="0"/>
                </a:cxn>
                <a:cxn ang="0">
                  <a:pos x="316" y="0"/>
                </a:cxn>
                <a:cxn ang="0">
                  <a:pos x="488" y="0"/>
                </a:cxn>
                <a:cxn ang="0">
                  <a:pos x="660" y="0"/>
                </a:cxn>
                <a:cxn ang="0">
                  <a:pos x="832" y="0"/>
                </a:cxn>
                <a:cxn ang="0">
                  <a:pos x="1004" y="0"/>
                </a:cxn>
                <a:cxn ang="0">
                  <a:pos x="1176" y="0"/>
                </a:cxn>
                <a:cxn ang="0">
                  <a:pos x="1348" y="0"/>
                </a:cxn>
                <a:cxn ang="0">
                  <a:pos x="1520" y="0"/>
                </a:cxn>
                <a:cxn ang="0">
                  <a:pos x="1692" y="0"/>
                </a:cxn>
                <a:cxn ang="0">
                  <a:pos x="1864" y="0"/>
                </a:cxn>
                <a:cxn ang="0">
                  <a:pos x="2036" y="0"/>
                </a:cxn>
                <a:cxn ang="0">
                  <a:pos x="2208" y="0"/>
                </a:cxn>
                <a:cxn ang="0">
                  <a:pos x="2380" y="0"/>
                </a:cxn>
                <a:cxn ang="0">
                  <a:pos x="2552" y="0"/>
                </a:cxn>
                <a:cxn ang="0">
                  <a:pos x="2724" y="0"/>
                </a:cxn>
                <a:cxn ang="0">
                  <a:pos x="2896" y="0"/>
                </a:cxn>
                <a:cxn ang="0">
                  <a:pos x="3068" y="0"/>
                </a:cxn>
                <a:cxn ang="0">
                  <a:pos x="3240" y="0"/>
                </a:cxn>
                <a:cxn ang="0">
                  <a:pos x="3412" y="0"/>
                </a:cxn>
                <a:cxn ang="0">
                  <a:pos x="3584" y="6"/>
                </a:cxn>
                <a:cxn ang="0">
                  <a:pos x="3756" y="21"/>
                </a:cxn>
                <a:cxn ang="0">
                  <a:pos x="3928" y="21"/>
                </a:cxn>
                <a:cxn ang="0">
                  <a:pos x="4100" y="22"/>
                </a:cxn>
                <a:cxn ang="0">
                  <a:pos x="4272" y="24"/>
                </a:cxn>
                <a:cxn ang="0">
                  <a:pos x="4444" y="26"/>
                </a:cxn>
                <a:cxn ang="0">
                  <a:pos x="4616" y="44"/>
                </a:cxn>
                <a:cxn ang="0">
                  <a:pos x="4788" y="55"/>
                </a:cxn>
                <a:cxn ang="0">
                  <a:pos x="4645" y="861"/>
                </a:cxn>
                <a:cxn ang="0">
                  <a:pos x="4473" y="861"/>
                </a:cxn>
                <a:cxn ang="0">
                  <a:pos x="4301" y="861"/>
                </a:cxn>
                <a:cxn ang="0">
                  <a:pos x="4129" y="861"/>
                </a:cxn>
                <a:cxn ang="0">
                  <a:pos x="3957" y="861"/>
                </a:cxn>
                <a:cxn ang="0">
                  <a:pos x="3785" y="861"/>
                </a:cxn>
                <a:cxn ang="0">
                  <a:pos x="3613" y="861"/>
                </a:cxn>
                <a:cxn ang="0">
                  <a:pos x="3441" y="861"/>
                </a:cxn>
                <a:cxn ang="0">
                  <a:pos x="3269" y="861"/>
                </a:cxn>
                <a:cxn ang="0">
                  <a:pos x="3097" y="861"/>
                </a:cxn>
                <a:cxn ang="0">
                  <a:pos x="2925" y="861"/>
                </a:cxn>
                <a:cxn ang="0">
                  <a:pos x="2753" y="861"/>
                </a:cxn>
                <a:cxn ang="0">
                  <a:pos x="2581" y="861"/>
                </a:cxn>
                <a:cxn ang="0">
                  <a:pos x="2409" y="861"/>
                </a:cxn>
                <a:cxn ang="0">
                  <a:pos x="2237" y="861"/>
                </a:cxn>
                <a:cxn ang="0">
                  <a:pos x="2065" y="861"/>
                </a:cxn>
                <a:cxn ang="0">
                  <a:pos x="1893" y="861"/>
                </a:cxn>
                <a:cxn ang="0">
                  <a:pos x="1721" y="861"/>
                </a:cxn>
                <a:cxn ang="0">
                  <a:pos x="1549" y="861"/>
                </a:cxn>
                <a:cxn ang="0">
                  <a:pos x="1377" y="861"/>
                </a:cxn>
                <a:cxn ang="0">
                  <a:pos x="1205" y="861"/>
                </a:cxn>
                <a:cxn ang="0">
                  <a:pos x="1033" y="861"/>
                </a:cxn>
                <a:cxn ang="0">
                  <a:pos x="861" y="861"/>
                </a:cxn>
                <a:cxn ang="0">
                  <a:pos x="688" y="861"/>
                </a:cxn>
                <a:cxn ang="0">
                  <a:pos x="516" y="861"/>
                </a:cxn>
                <a:cxn ang="0">
                  <a:pos x="344" y="861"/>
                </a:cxn>
                <a:cxn ang="0">
                  <a:pos x="172" y="861"/>
                </a:cxn>
                <a:cxn ang="0">
                  <a:pos x="0" y="861"/>
                </a:cxn>
              </a:cxnLst>
              <a:rect l="0" t="0" r="r" b="b"/>
              <a:pathLst>
                <a:path w="4788" h="861">
                  <a:moveTo>
                    <a:pt x="0" y="0"/>
                  </a:moveTo>
                  <a:lnTo>
                    <a:pt x="29" y="0"/>
                  </a:lnTo>
                  <a:lnTo>
                    <a:pt x="58" y="0"/>
                  </a:lnTo>
                  <a:lnTo>
                    <a:pt x="87" y="0"/>
                  </a:lnTo>
                  <a:lnTo>
                    <a:pt x="115" y="0"/>
                  </a:lnTo>
                  <a:lnTo>
                    <a:pt x="144" y="0"/>
                  </a:lnTo>
                  <a:lnTo>
                    <a:pt x="172" y="0"/>
                  </a:lnTo>
                  <a:lnTo>
                    <a:pt x="202" y="0"/>
                  </a:lnTo>
                  <a:lnTo>
                    <a:pt x="230" y="0"/>
                  </a:lnTo>
                  <a:lnTo>
                    <a:pt x="259" y="0"/>
                  </a:lnTo>
                  <a:lnTo>
                    <a:pt x="287" y="0"/>
                  </a:lnTo>
                  <a:lnTo>
                    <a:pt x="316" y="0"/>
                  </a:lnTo>
                  <a:lnTo>
                    <a:pt x="344" y="0"/>
                  </a:lnTo>
                  <a:lnTo>
                    <a:pt x="374" y="0"/>
                  </a:lnTo>
                  <a:lnTo>
                    <a:pt x="402" y="0"/>
                  </a:lnTo>
                  <a:lnTo>
                    <a:pt x="431" y="0"/>
                  </a:lnTo>
                  <a:lnTo>
                    <a:pt x="459" y="0"/>
                  </a:lnTo>
                  <a:lnTo>
                    <a:pt x="488" y="0"/>
                  </a:lnTo>
                  <a:lnTo>
                    <a:pt x="516" y="0"/>
                  </a:lnTo>
                  <a:lnTo>
                    <a:pt x="546" y="0"/>
                  </a:lnTo>
                  <a:lnTo>
                    <a:pt x="574" y="0"/>
                  </a:lnTo>
                  <a:lnTo>
                    <a:pt x="603" y="0"/>
                  </a:lnTo>
                  <a:lnTo>
                    <a:pt x="631" y="0"/>
                  </a:lnTo>
                  <a:lnTo>
                    <a:pt x="660" y="0"/>
                  </a:lnTo>
                  <a:lnTo>
                    <a:pt x="688" y="0"/>
                  </a:lnTo>
                  <a:lnTo>
                    <a:pt x="718" y="0"/>
                  </a:lnTo>
                  <a:lnTo>
                    <a:pt x="746" y="0"/>
                  </a:lnTo>
                  <a:lnTo>
                    <a:pt x="775" y="0"/>
                  </a:lnTo>
                  <a:lnTo>
                    <a:pt x="803" y="0"/>
                  </a:lnTo>
                  <a:lnTo>
                    <a:pt x="832" y="0"/>
                  </a:lnTo>
                  <a:lnTo>
                    <a:pt x="861" y="0"/>
                  </a:lnTo>
                  <a:lnTo>
                    <a:pt x="890" y="0"/>
                  </a:lnTo>
                  <a:lnTo>
                    <a:pt x="918" y="0"/>
                  </a:lnTo>
                  <a:lnTo>
                    <a:pt x="947" y="0"/>
                  </a:lnTo>
                  <a:lnTo>
                    <a:pt x="975" y="0"/>
                  </a:lnTo>
                  <a:lnTo>
                    <a:pt x="1004" y="0"/>
                  </a:lnTo>
                  <a:lnTo>
                    <a:pt x="1033" y="0"/>
                  </a:lnTo>
                  <a:lnTo>
                    <a:pt x="1062" y="0"/>
                  </a:lnTo>
                  <a:lnTo>
                    <a:pt x="1090" y="0"/>
                  </a:lnTo>
                  <a:lnTo>
                    <a:pt x="1119" y="0"/>
                  </a:lnTo>
                  <a:lnTo>
                    <a:pt x="1147" y="0"/>
                  </a:lnTo>
                  <a:lnTo>
                    <a:pt x="1176" y="0"/>
                  </a:lnTo>
                  <a:lnTo>
                    <a:pt x="1205" y="0"/>
                  </a:lnTo>
                  <a:lnTo>
                    <a:pt x="1234" y="0"/>
                  </a:lnTo>
                  <a:lnTo>
                    <a:pt x="1262" y="0"/>
                  </a:lnTo>
                  <a:lnTo>
                    <a:pt x="1291" y="0"/>
                  </a:lnTo>
                  <a:lnTo>
                    <a:pt x="1319" y="0"/>
                  </a:lnTo>
                  <a:lnTo>
                    <a:pt x="1348" y="0"/>
                  </a:lnTo>
                  <a:lnTo>
                    <a:pt x="1377" y="0"/>
                  </a:lnTo>
                  <a:lnTo>
                    <a:pt x="1406" y="0"/>
                  </a:lnTo>
                  <a:lnTo>
                    <a:pt x="1434" y="0"/>
                  </a:lnTo>
                  <a:lnTo>
                    <a:pt x="1463" y="0"/>
                  </a:lnTo>
                  <a:lnTo>
                    <a:pt x="1491" y="0"/>
                  </a:lnTo>
                  <a:lnTo>
                    <a:pt x="1520" y="0"/>
                  </a:lnTo>
                  <a:lnTo>
                    <a:pt x="1549" y="0"/>
                  </a:lnTo>
                  <a:lnTo>
                    <a:pt x="1578" y="0"/>
                  </a:lnTo>
                  <a:lnTo>
                    <a:pt x="1606" y="0"/>
                  </a:lnTo>
                  <a:lnTo>
                    <a:pt x="1635" y="0"/>
                  </a:lnTo>
                  <a:lnTo>
                    <a:pt x="1663" y="0"/>
                  </a:lnTo>
                  <a:lnTo>
                    <a:pt x="1692" y="0"/>
                  </a:lnTo>
                  <a:lnTo>
                    <a:pt x="1721" y="0"/>
                  </a:lnTo>
                  <a:lnTo>
                    <a:pt x="1750" y="0"/>
                  </a:lnTo>
                  <a:lnTo>
                    <a:pt x="1778" y="0"/>
                  </a:lnTo>
                  <a:lnTo>
                    <a:pt x="1807" y="0"/>
                  </a:lnTo>
                  <a:lnTo>
                    <a:pt x="1835" y="0"/>
                  </a:lnTo>
                  <a:lnTo>
                    <a:pt x="1864" y="0"/>
                  </a:lnTo>
                  <a:lnTo>
                    <a:pt x="1893" y="0"/>
                  </a:lnTo>
                  <a:lnTo>
                    <a:pt x="1922" y="0"/>
                  </a:lnTo>
                  <a:lnTo>
                    <a:pt x="1950" y="0"/>
                  </a:lnTo>
                  <a:lnTo>
                    <a:pt x="1979" y="0"/>
                  </a:lnTo>
                  <a:lnTo>
                    <a:pt x="2007" y="0"/>
                  </a:lnTo>
                  <a:lnTo>
                    <a:pt x="2036" y="0"/>
                  </a:lnTo>
                  <a:lnTo>
                    <a:pt x="2065" y="0"/>
                  </a:lnTo>
                  <a:lnTo>
                    <a:pt x="2094" y="0"/>
                  </a:lnTo>
                  <a:lnTo>
                    <a:pt x="2122" y="0"/>
                  </a:lnTo>
                  <a:lnTo>
                    <a:pt x="2151" y="0"/>
                  </a:lnTo>
                  <a:lnTo>
                    <a:pt x="2179" y="0"/>
                  </a:lnTo>
                  <a:lnTo>
                    <a:pt x="2208" y="0"/>
                  </a:lnTo>
                  <a:lnTo>
                    <a:pt x="2237" y="0"/>
                  </a:lnTo>
                  <a:lnTo>
                    <a:pt x="2266" y="0"/>
                  </a:lnTo>
                  <a:lnTo>
                    <a:pt x="2294" y="0"/>
                  </a:lnTo>
                  <a:lnTo>
                    <a:pt x="2323" y="0"/>
                  </a:lnTo>
                  <a:lnTo>
                    <a:pt x="2351" y="0"/>
                  </a:lnTo>
                  <a:lnTo>
                    <a:pt x="2380" y="0"/>
                  </a:lnTo>
                  <a:lnTo>
                    <a:pt x="2409" y="0"/>
                  </a:lnTo>
                  <a:lnTo>
                    <a:pt x="2438" y="0"/>
                  </a:lnTo>
                  <a:lnTo>
                    <a:pt x="2466" y="0"/>
                  </a:lnTo>
                  <a:lnTo>
                    <a:pt x="2495" y="0"/>
                  </a:lnTo>
                  <a:lnTo>
                    <a:pt x="2523" y="0"/>
                  </a:lnTo>
                  <a:lnTo>
                    <a:pt x="2552" y="0"/>
                  </a:lnTo>
                  <a:lnTo>
                    <a:pt x="2581" y="0"/>
                  </a:lnTo>
                  <a:lnTo>
                    <a:pt x="2610" y="0"/>
                  </a:lnTo>
                  <a:lnTo>
                    <a:pt x="2638" y="0"/>
                  </a:lnTo>
                  <a:lnTo>
                    <a:pt x="2667" y="0"/>
                  </a:lnTo>
                  <a:lnTo>
                    <a:pt x="2696" y="0"/>
                  </a:lnTo>
                  <a:lnTo>
                    <a:pt x="2724" y="0"/>
                  </a:lnTo>
                  <a:lnTo>
                    <a:pt x="2753" y="0"/>
                  </a:lnTo>
                  <a:lnTo>
                    <a:pt x="2782" y="0"/>
                  </a:lnTo>
                  <a:lnTo>
                    <a:pt x="2810" y="0"/>
                  </a:lnTo>
                  <a:lnTo>
                    <a:pt x="2839" y="0"/>
                  </a:lnTo>
                  <a:lnTo>
                    <a:pt x="2868" y="0"/>
                  </a:lnTo>
                  <a:lnTo>
                    <a:pt x="2896" y="0"/>
                  </a:lnTo>
                  <a:lnTo>
                    <a:pt x="2925" y="0"/>
                  </a:lnTo>
                  <a:lnTo>
                    <a:pt x="2954" y="0"/>
                  </a:lnTo>
                  <a:lnTo>
                    <a:pt x="2982" y="0"/>
                  </a:lnTo>
                  <a:lnTo>
                    <a:pt x="3011" y="0"/>
                  </a:lnTo>
                  <a:lnTo>
                    <a:pt x="3040" y="0"/>
                  </a:lnTo>
                  <a:lnTo>
                    <a:pt x="3068" y="0"/>
                  </a:lnTo>
                  <a:lnTo>
                    <a:pt x="3097" y="0"/>
                  </a:lnTo>
                  <a:lnTo>
                    <a:pt x="3126" y="0"/>
                  </a:lnTo>
                  <a:lnTo>
                    <a:pt x="3154" y="0"/>
                  </a:lnTo>
                  <a:lnTo>
                    <a:pt x="3183" y="0"/>
                  </a:lnTo>
                  <a:lnTo>
                    <a:pt x="3212" y="0"/>
                  </a:lnTo>
                  <a:lnTo>
                    <a:pt x="3240" y="0"/>
                  </a:lnTo>
                  <a:lnTo>
                    <a:pt x="3269" y="0"/>
                  </a:lnTo>
                  <a:lnTo>
                    <a:pt x="3298" y="0"/>
                  </a:lnTo>
                  <a:lnTo>
                    <a:pt x="3326" y="0"/>
                  </a:lnTo>
                  <a:lnTo>
                    <a:pt x="3355" y="0"/>
                  </a:lnTo>
                  <a:lnTo>
                    <a:pt x="3384" y="0"/>
                  </a:lnTo>
                  <a:lnTo>
                    <a:pt x="3412" y="0"/>
                  </a:lnTo>
                  <a:lnTo>
                    <a:pt x="3441" y="0"/>
                  </a:lnTo>
                  <a:lnTo>
                    <a:pt x="3470" y="0"/>
                  </a:lnTo>
                  <a:lnTo>
                    <a:pt x="3498" y="1"/>
                  </a:lnTo>
                  <a:lnTo>
                    <a:pt x="3527" y="2"/>
                  </a:lnTo>
                  <a:lnTo>
                    <a:pt x="3556" y="6"/>
                  </a:lnTo>
                  <a:lnTo>
                    <a:pt x="3584" y="6"/>
                  </a:lnTo>
                  <a:lnTo>
                    <a:pt x="3613" y="6"/>
                  </a:lnTo>
                  <a:lnTo>
                    <a:pt x="3642" y="12"/>
                  </a:lnTo>
                  <a:lnTo>
                    <a:pt x="3670" y="14"/>
                  </a:lnTo>
                  <a:lnTo>
                    <a:pt x="3699" y="20"/>
                  </a:lnTo>
                  <a:lnTo>
                    <a:pt x="3728" y="21"/>
                  </a:lnTo>
                  <a:lnTo>
                    <a:pt x="3756" y="21"/>
                  </a:lnTo>
                  <a:lnTo>
                    <a:pt x="3785" y="21"/>
                  </a:lnTo>
                  <a:lnTo>
                    <a:pt x="3814" y="21"/>
                  </a:lnTo>
                  <a:lnTo>
                    <a:pt x="3842" y="21"/>
                  </a:lnTo>
                  <a:lnTo>
                    <a:pt x="3871" y="21"/>
                  </a:lnTo>
                  <a:lnTo>
                    <a:pt x="3900" y="21"/>
                  </a:lnTo>
                  <a:lnTo>
                    <a:pt x="3928" y="21"/>
                  </a:lnTo>
                  <a:lnTo>
                    <a:pt x="3957" y="21"/>
                  </a:lnTo>
                  <a:lnTo>
                    <a:pt x="3986" y="21"/>
                  </a:lnTo>
                  <a:lnTo>
                    <a:pt x="4014" y="22"/>
                  </a:lnTo>
                  <a:lnTo>
                    <a:pt x="4043" y="22"/>
                  </a:lnTo>
                  <a:lnTo>
                    <a:pt x="4072" y="22"/>
                  </a:lnTo>
                  <a:lnTo>
                    <a:pt x="4100" y="22"/>
                  </a:lnTo>
                  <a:lnTo>
                    <a:pt x="4129" y="22"/>
                  </a:lnTo>
                  <a:lnTo>
                    <a:pt x="4158" y="22"/>
                  </a:lnTo>
                  <a:lnTo>
                    <a:pt x="4186" y="22"/>
                  </a:lnTo>
                  <a:lnTo>
                    <a:pt x="4215" y="24"/>
                  </a:lnTo>
                  <a:lnTo>
                    <a:pt x="4244" y="24"/>
                  </a:lnTo>
                  <a:lnTo>
                    <a:pt x="4272" y="24"/>
                  </a:lnTo>
                  <a:lnTo>
                    <a:pt x="4301" y="25"/>
                  </a:lnTo>
                  <a:lnTo>
                    <a:pt x="4330" y="25"/>
                  </a:lnTo>
                  <a:lnTo>
                    <a:pt x="4359" y="25"/>
                  </a:lnTo>
                  <a:lnTo>
                    <a:pt x="4387" y="25"/>
                  </a:lnTo>
                  <a:lnTo>
                    <a:pt x="4416" y="26"/>
                  </a:lnTo>
                  <a:lnTo>
                    <a:pt x="4444" y="26"/>
                  </a:lnTo>
                  <a:lnTo>
                    <a:pt x="4473" y="27"/>
                  </a:lnTo>
                  <a:lnTo>
                    <a:pt x="4502" y="28"/>
                  </a:lnTo>
                  <a:lnTo>
                    <a:pt x="4531" y="28"/>
                  </a:lnTo>
                  <a:lnTo>
                    <a:pt x="4559" y="29"/>
                  </a:lnTo>
                  <a:lnTo>
                    <a:pt x="4588" y="30"/>
                  </a:lnTo>
                  <a:lnTo>
                    <a:pt x="4616" y="44"/>
                  </a:lnTo>
                  <a:lnTo>
                    <a:pt x="4645" y="54"/>
                  </a:lnTo>
                  <a:lnTo>
                    <a:pt x="4674" y="55"/>
                  </a:lnTo>
                  <a:lnTo>
                    <a:pt x="4703" y="55"/>
                  </a:lnTo>
                  <a:lnTo>
                    <a:pt x="4731" y="55"/>
                  </a:lnTo>
                  <a:lnTo>
                    <a:pt x="4760" y="55"/>
                  </a:lnTo>
                  <a:lnTo>
                    <a:pt x="4788" y="55"/>
                  </a:lnTo>
                  <a:lnTo>
                    <a:pt x="4788" y="861"/>
                  </a:lnTo>
                  <a:lnTo>
                    <a:pt x="4760" y="861"/>
                  </a:lnTo>
                  <a:lnTo>
                    <a:pt x="4731" y="861"/>
                  </a:lnTo>
                  <a:lnTo>
                    <a:pt x="4703" y="861"/>
                  </a:lnTo>
                  <a:lnTo>
                    <a:pt x="4674" y="861"/>
                  </a:lnTo>
                  <a:lnTo>
                    <a:pt x="4645" y="861"/>
                  </a:lnTo>
                  <a:lnTo>
                    <a:pt x="4616" y="861"/>
                  </a:lnTo>
                  <a:lnTo>
                    <a:pt x="4588" y="861"/>
                  </a:lnTo>
                  <a:lnTo>
                    <a:pt x="4559" y="861"/>
                  </a:lnTo>
                  <a:lnTo>
                    <a:pt x="4531" y="861"/>
                  </a:lnTo>
                  <a:lnTo>
                    <a:pt x="4502" y="861"/>
                  </a:lnTo>
                  <a:lnTo>
                    <a:pt x="4473" y="861"/>
                  </a:lnTo>
                  <a:lnTo>
                    <a:pt x="4444" y="861"/>
                  </a:lnTo>
                  <a:lnTo>
                    <a:pt x="4416" y="861"/>
                  </a:lnTo>
                  <a:lnTo>
                    <a:pt x="4387" y="861"/>
                  </a:lnTo>
                  <a:lnTo>
                    <a:pt x="4359" y="861"/>
                  </a:lnTo>
                  <a:lnTo>
                    <a:pt x="4330" y="861"/>
                  </a:lnTo>
                  <a:lnTo>
                    <a:pt x="4301" y="861"/>
                  </a:lnTo>
                  <a:lnTo>
                    <a:pt x="4272" y="861"/>
                  </a:lnTo>
                  <a:lnTo>
                    <a:pt x="4244" y="861"/>
                  </a:lnTo>
                  <a:lnTo>
                    <a:pt x="4215" y="861"/>
                  </a:lnTo>
                  <a:lnTo>
                    <a:pt x="4186" y="861"/>
                  </a:lnTo>
                  <a:lnTo>
                    <a:pt x="4158" y="861"/>
                  </a:lnTo>
                  <a:lnTo>
                    <a:pt x="4129" y="861"/>
                  </a:lnTo>
                  <a:lnTo>
                    <a:pt x="4100" y="861"/>
                  </a:lnTo>
                  <a:lnTo>
                    <a:pt x="4072" y="861"/>
                  </a:lnTo>
                  <a:lnTo>
                    <a:pt x="4043" y="861"/>
                  </a:lnTo>
                  <a:lnTo>
                    <a:pt x="4014" y="861"/>
                  </a:lnTo>
                  <a:lnTo>
                    <a:pt x="3986" y="861"/>
                  </a:lnTo>
                  <a:lnTo>
                    <a:pt x="3957" y="861"/>
                  </a:lnTo>
                  <a:lnTo>
                    <a:pt x="3928" y="861"/>
                  </a:lnTo>
                  <a:lnTo>
                    <a:pt x="3900" y="861"/>
                  </a:lnTo>
                  <a:lnTo>
                    <a:pt x="3871" y="861"/>
                  </a:lnTo>
                  <a:lnTo>
                    <a:pt x="3842" y="861"/>
                  </a:lnTo>
                  <a:lnTo>
                    <a:pt x="3814" y="861"/>
                  </a:lnTo>
                  <a:lnTo>
                    <a:pt x="3785" y="861"/>
                  </a:lnTo>
                  <a:lnTo>
                    <a:pt x="3756" y="861"/>
                  </a:lnTo>
                  <a:lnTo>
                    <a:pt x="3728" y="861"/>
                  </a:lnTo>
                  <a:lnTo>
                    <a:pt x="3699" y="861"/>
                  </a:lnTo>
                  <a:lnTo>
                    <a:pt x="3670" y="861"/>
                  </a:lnTo>
                  <a:lnTo>
                    <a:pt x="3642" y="861"/>
                  </a:lnTo>
                  <a:lnTo>
                    <a:pt x="3613" y="861"/>
                  </a:lnTo>
                  <a:lnTo>
                    <a:pt x="3584" y="861"/>
                  </a:lnTo>
                  <a:lnTo>
                    <a:pt x="3556" y="861"/>
                  </a:lnTo>
                  <a:lnTo>
                    <a:pt x="3527" y="861"/>
                  </a:lnTo>
                  <a:lnTo>
                    <a:pt x="3498" y="861"/>
                  </a:lnTo>
                  <a:lnTo>
                    <a:pt x="3470" y="861"/>
                  </a:lnTo>
                  <a:lnTo>
                    <a:pt x="3441" y="861"/>
                  </a:lnTo>
                  <a:lnTo>
                    <a:pt x="3412" y="861"/>
                  </a:lnTo>
                  <a:lnTo>
                    <a:pt x="3384" y="861"/>
                  </a:lnTo>
                  <a:lnTo>
                    <a:pt x="3355" y="861"/>
                  </a:lnTo>
                  <a:lnTo>
                    <a:pt x="3326" y="861"/>
                  </a:lnTo>
                  <a:lnTo>
                    <a:pt x="3298" y="861"/>
                  </a:lnTo>
                  <a:lnTo>
                    <a:pt x="3269" y="861"/>
                  </a:lnTo>
                  <a:lnTo>
                    <a:pt x="3240" y="861"/>
                  </a:lnTo>
                  <a:lnTo>
                    <a:pt x="3212" y="861"/>
                  </a:lnTo>
                  <a:lnTo>
                    <a:pt x="3183" y="861"/>
                  </a:lnTo>
                  <a:lnTo>
                    <a:pt x="3154" y="861"/>
                  </a:lnTo>
                  <a:lnTo>
                    <a:pt x="3126" y="861"/>
                  </a:lnTo>
                  <a:lnTo>
                    <a:pt x="3097" y="861"/>
                  </a:lnTo>
                  <a:lnTo>
                    <a:pt x="3068" y="861"/>
                  </a:lnTo>
                  <a:lnTo>
                    <a:pt x="3040" y="861"/>
                  </a:lnTo>
                  <a:lnTo>
                    <a:pt x="3011" y="861"/>
                  </a:lnTo>
                  <a:lnTo>
                    <a:pt x="2982" y="861"/>
                  </a:lnTo>
                  <a:lnTo>
                    <a:pt x="2954" y="861"/>
                  </a:lnTo>
                  <a:lnTo>
                    <a:pt x="2925" y="861"/>
                  </a:lnTo>
                  <a:lnTo>
                    <a:pt x="2896" y="861"/>
                  </a:lnTo>
                  <a:lnTo>
                    <a:pt x="2868" y="861"/>
                  </a:lnTo>
                  <a:lnTo>
                    <a:pt x="2839" y="861"/>
                  </a:lnTo>
                  <a:lnTo>
                    <a:pt x="2810" y="861"/>
                  </a:lnTo>
                  <a:lnTo>
                    <a:pt x="2782" y="861"/>
                  </a:lnTo>
                  <a:lnTo>
                    <a:pt x="2753" y="861"/>
                  </a:lnTo>
                  <a:lnTo>
                    <a:pt x="2724" y="861"/>
                  </a:lnTo>
                  <a:lnTo>
                    <a:pt x="2696" y="861"/>
                  </a:lnTo>
                  <a:lnTo>
                    <a:pt x="2667" y="861"/>
                  </a:lnTo>
                  <a:lnTo>
                    <a:pt x="2638" y="861"/>
                  </a:lnTo>
                  <a:lnTo>
                    <a:pt x="2610" y="861"/>
                  </a:lnTo>
                  <a:lnTo>
                    <a:pt x="2581" y="861"/>
                  </a:lnTo>
                  <a:lnTo>
                    <a:pt x="2552" y="861"/>
                  </a:lnTo>
                  <a:lnTo>
                    <a:pt x="2523" y="861"/>
                  </a:lnTo>
                  <a:lnTo>
                    <a:pt x="2495" y="861"/>
                  </a:lnTo>
                  <a:lnTo>
                    <a:pt x="2466" y="861"/>
                  </a:lnTo>
                  <a:lnTo>
                    <a:pt x="2438" y="861"/>
                  </a:lnTo>
                  <a:lnTo>
                    <a:pt x="2409" y="861"/>
                  </a:lnTo>
                  <a:lnTo>
                    <a:pt x="2380" y="861"/>
                  </a:lnTo>
                  <a:lnTo>
                    <a:pt x="2351" y="861"/>
                  </a:lnTo>
                  <a:lnTo>
                    <a:pt x="2323" y="861"/>
                  </a:lnTo>
                  <a:lnTo>
                    <a:pt x="2294" y="861"/>
                  </a:lnTo>
                  <a:lnTo>
                    <a:pt x="2266" y="861"/>
                  </a:lnTo>
                  <a:lnTo>
                    <a:pt x="2237" y="861"/>
                  </a:lnTo>
                  <a:lnTo>
                    <a:pt x="2208" y="861"/>
                  </a:lnTo>
                  <a:lnTo>
                    <a:pt x="2179" y="861"/>
                  </a:lnTo>
                  <a:lnTo>
                    <a:pt x="2151" y="861"/>
                  </a:lnTo>
                  <a:lnTo>
                    <a:pt x="2122" y="861"/>
                  </a:lnTo>
                  <a:lnTo>
                    <a:pt x="2094" y="861"/>
                  </a:lnTo>
                  <a:lnTo>
                    <a:pt x="2065" y="861"/>
                  </a:lnTo>
                  <a:lnTo>
                    <a:pt x="2036" y="861"/>
                  </a:lnTo>
                  <a:lnTo>
                    <a:pt x="2007" y="861"/>
                  </a:lnTo>
                  <a:lnTo>
                    <a:pt x="1979" y="861"/>
                  </a:lnTo>
                  <a:lnTo>
                    <a:pt x="1950" y="861"/>
                  </a:lnTo>
                  <a:lnTo>
                    <a:pt x="1922" y="861"/>
                  </a:lnTo>
                  <a:lnTo>
                    <a:pt x="1893" y="861"/>
                  </a:lnTo>
                  <a:lnTo>
                    <a:pt x="1864" y="861"/>
                  </a:lnTo>
                  <a:lnTo>
                    <a:pt x="1835" y="861"/>
                  </a:lnTo>
                  <a:lnTo>
                    <a:pt x="1807" y="861"/>
                  </a:lnTo>
                  <a:lnTo>
                    <a:pt x="1778" y="861"/>
                  </a:lnTo>
                  <a:lnTo>
                    <a:pt x="1750" y="861"/>
                  </a:lnTo>
                  <a:lnTo>
                    <a:pt x="1721" y="861"/>
                  </a:lnTo>
                  <a:lnTo>
                    <a:pt x="1692" y="861"/>
                  </a:lnTo>
                  <a:lnTo>
                    <a:pt x="1663" y="861"/>
                  </a:lnTo>
                  <a:lnTo>
                    <a:pt x="1635" y="861"/>
                  </a:lnTo>
                  <a:lnTo>
                    <a:pt x="1606" y="861"/>
                  </a:lnTo>
                  <a:lnTo>
                    <a:pt x="1578" y="861"/>
                  </a:lnTo>
                  <a:lnTo>
                    <a:pt x="1549" y="861"/>
                  </a:lnTo>
                  <a:lnTo>
                    <a:pt x="1520" y="861"/>
                  </a:lnTo>
                  <a:lnTo>
                    <a:pt x="1491" y="861"/>
                  </a:lnTo>
                  <a:lnTo>
                    <a:pt x="1463" y="861"/>
                  </a:lnTo>
                  <a:lnTo>
                    <a:pt x="1434" y="861"/>
                  </a:lnTo>
                  <a:lnTo>
                    <a:pt x="1406" y="861"/>
                  </a:lnTo>
                  <a:lnTo>
                    <a:pt x="1377" y="861"/>
                  </a:lnTo>
                  <a:lnTo>
                    <a:pt x="1348" y="861"/>
                  </a:lnTo>
                  <a:lnTo>
                    <a:pt x="1319" y="861"/>
                  </a:lnTo>
                  <a:lnTo>
                    <a:pt x="1291" y="861"/>
                  </a:lnTo>
                  <a:lnTo>
                    <a:pt x="1262" y="861"/>
                  </a:lnTo>
                  <a:lnTo>
                    <a:pt x="1234" y="861"/>
                  </a:lnTo>
                  <a:lnTo>
                    <a:pt x="1205" y="861"/>
                  </a:lnTo>
                  <a:lnTo>
                    <a:pt x="1176" y="861"/>
                  </a:lnTo>
                  <a:lnTo>
                    <a:pt x="1147" y="861"/>
                  </a:lnTo>
                  <a:lnTo>
                    <a:pt x="1119" y="861"/>
                  </a:lnTo>
                  <a:lnTo>
                    <a:pt x="1090" y="861"/>
                  </a:lnTo>
                  <a:lnTo>
                    <a:pt x="1062" y="861"/>
                  </a:lnTo>
                  <a:lnTo>
                    <a:pt x="1033" y="861"/>
                  </a:lnTo>
                  <a:lnTo>
                    <a:pt x="1004" y="861"/>
                  </a:lnTo>
                  <a:lnTo>
                    <a:pt x="975" y="861"/>
                  </a:lnTo>
                  <a:lnTo>
                    <a:pt x="947" y="861"/>
                  </a:lnTo>
                  <a:lnTo>
                    <a:pt x="918" y="861"/>
                  </a:lnTo>
                  <a:lnTo>
                    <a:pt x="890" y="861"/>
                  </a:lnTo>
                  <a:lnTo>
                    <a:pt x="861" y="861"/>
                  </a:lnTo>
                  <a:lnTo>
                    <a:pt x="832" y="861"/>
                  </a:lnTo>
                  <a:lnTo>
                    <a:pt x="803" y="861"/>
                  </a:lnTo>
                  <a:lnTo>
                    <a:pt x="775" y="861"/>
                  </a:lnTo>
                  <a:lnTo>
                    <a:pt x="746" y="861"/>
                  </a:lnTo>
                  <a:lnTo>
                    <a:pt x="718" y="861"/>
                  </a:lnTo>
                  <a:lnTo>
                    <a:pt x="688" y="861"/>
                  </a:lnTo>
                  <a:lnTo>
                    <a:pt x="660" y="861"/>
                  </a:lnTo>
                  <a:lnTo>
                    <a:pt x="631" y="861"/>
                  </a:lnTo>
                  <a:lnTo>
                    <a:pt x="603" y="861"/>
                  </a:lnTo>
                  <a:lnTo>
                    <a:pt x="574" y="861"/>
                  </a:lnTo>
                  <a:lnTo>
                    <a:pt x="546" y="861"/>
                  </a:lnTo>
                  <a:lnTo>
                    <a:pt x="516" y="861"/>
                  </a:lnTo>
                  <a:lnTo>
                    <a:pt x="488" y="861"/>
                  </a:lnTo>
                  <a:lnTo>
                    <a:pt x="459" y="861"/>
                  </a:lnTo>
                  <a:lnTo>
                    <a:pt x="431" y="861"/>
                  </a:lnTo>
                  <a:lnTo>
                    <a:pt x="402" y="861"/>
                  </a:lnTo>
                  <a:lnTo>
                    <a:pt x="374" y="861"/>
                  </a:lnTo>
                  <a:lnTo>
                    <a:pt x="344" y="861"/>
                  </a:lnTo>
                  <a:lnTo>
                    <a:pt x="316" y="861"/>
                  </a:lnTo>
                  <a:lnTo>
                    <a:pt x="287" y="861"/>
                  </a:lnTo>
                  <a:lnTo>
                    <a:pt x="259" y="861"/>
                  </a:lnTo>
                  <a:lnTo>
                    <a:pt x="230" y="861"/>
                  </a:lnTo>
                  <a:lnTo>
                    <a:pt x="202" y="861"/>
                  </a:lnTo>
                  <a:lnTo>
                    <a:pt x="172" y="861"/>
                  </a:lnTo>
                  <a:lnTo>
                    <a:pt x="144" y="861"/>
                  </a:lnTo>
                  <a:lnTo>
                    <a:pt x="115" y="861"/>
                  </a:lnTo>
                  <a:lnTo>
                    <a:pt x="87" y="861"/>
                  </a:lnTo>
                  <a:lnTo>
                    <a:pt x="58" y="861"/>
                  </a:lnTo>
                  <a:lnTo>
                    <a:pt x="29" y="861"/>
                  </a:lnTo>
                  <a:lnTo>
                    <a:pt x="0" y="861"/>
                  </a:lnTo>
                  <a:lnTo>
                    <a:pt x="0" y="0"/>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31" name="Rectangle 105"/>
            <p:cNvSpPr>
              <a:spLocks noChangeArrowheads="1"/>
            </p:cNvSpPr>
            <p:nvPr/>
          </p:nvSpPr>
          <p:spPr bwMode="auto">
            <a:xfrm>
              <a:off x="3790925" y="6364288"/>
              <a:ext cx="314325" cy="968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225" name="Rectangle 106"/>
            <p:cNvSpPr>
              <a:spLocks noChangeArrowheads="1"/>
            </p:cNvSpPr>
            <p:nvPr/>
          </p:nvSpPr>
          <p:spPr bwMode="auto">
            <a:xfrm>
              <a:off x="4144938" y="6323013"/>
              <a:ext cx="39846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GEO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3" name="192 Grupo"/>
          <p:cNvGrpSpPr/>
          <p:nvPr/>
        </p:nvGrpSpPr>
        <p:grpSpPr>
          <a:xfrm>
            <a:off x="635001" y="2286471"/>
            <a:ext cx="7600950" cy="3806825"/>
            <a:chOff x="635001" y="2770188"/>
            <a:chExt cx="7600950" cy="3806825"/>
          </a:xfrm>
        </p:grpSpPr>
        <p:sp>
          <p:nvSpPr>
            <p:cNvPr id="2113" name="Freeform 65"/>
            <p:cNvSpPr>
              <a:spLocks/>
            </p:cNvSpPr>
            <p:nvPr/>
          </p:nvSpPr>
          <p:spPr bwMode="auto">
            <a:xfrm>
              <a:off x="635001" y="2770188"/>
              <a:ext cx="7600950" cy="1741488"/>
            </a:xfrm>
            <a:custGeom>
              <a:avLst/>
              <a:gdLst/>
              <a:ahLst/>
              <a:cxnLst>
                <a:cxn ang="0">
                  <a:pos x="144" y="0"/>
                </a:cxn>
                <a:cxn ang="0">
                  <a:pos x="316" y="0"/>
                </a:cxn>
                <a:cxn ang="0">
                  <a:pos x="488" y="0"/>
                </a:cxn>
                <a:cxn ang="0">
                  <a:pos x="660" y="0"/>
                </a:cxn>
                <a:cxn ang="0">
                  <a:pos x="832" y="0"/>
                </a:cxn>
                <a:cxn ang="0">
                  <a:pos x="1004" y="0"/>
                </a:cxn>
                <a:cxn ang="0">
                  <a:pos x="1176" y="0"/>
                </a:cxn>
                <a:cxn ang="0">
                  <a:pos x="1348" y="0"/>
                </a:cxn>
                <a:cxn ang="0">
                  <a:pos x="1520" y="0"/>
                </a:cxn>
                <a:cxn ang="0">
                  <a:pos x="1692" y="9"/>
                </a:cxn>
                <a:cxn ang="0">
                  <a:pos x="1864" y="174"/>
                </a:cxn>
                <a:cxn ang="0">
                  <a:pos x="2036" y="227"/>
                </a:cxn>
                <a:cxn ang="0">
                  <a:pos x="2208" y="340"/>
                </a:cxn>
                <a:cxn ang="0">
                  <a:pos x="2380" y="437"/>
                </a:cxn>
                <a:cxn ang="0">
                  <a:pos x="2552" y="598"/>
                </a:cxn>
                <a:cxn ang="0">
                  <a:pos x="2724" y="680"/>
                </a:cxn>
                <a:cxn ang="0">
                  <a:pos x="2896" y="779"/>
                </a:cxn>
                <a:cxn ang="0">
                  <a:pos x="3068" y="810"/>
                </a:cxn>
                <a:cxn ang="0">
                  <a:pos x="3240" y="911"/>
                </a:cxn>
                <a:cxn ang="0">
                  <a:pos x="3412" y="1004"/>
                </a:cxn>
                <a:cxn ang="0">
                  <a:pos x="3584" y="1049"/>
                </a:cxn>
                <a:cxn ang="0">
                  <a:pos x="3756" y="1064"/>
                </a:cxn>
                <a:cxn ang="0">
                  <a:pos x="3928" y="1064"/>
                </a:cxn>
                <a:cxn ang="0">
                  <a:pos x="4100" y="1065"/>
                </a:cxn>
                <a:cxn ang="0">
                  <a:pos x="4272" y="1067"/>
                </a:cxn>
                <a:cxn ang="0">
                  <a:pos x="4444" y="1069"/>
                </a:cxn>
                <a:cxn ang="0">
                  <a:pos x="4616" y="1087"/>
                </a:cxn>
                <a:cxn ang="0">
                  <a:pos x="4788" y="1097"/>
                </a:cxn>
                <a:cxn ang="0">
                  <a:pos x="4645" y="1097"/>
                </a:cxn>
                <a:cxn ang="0">
                  <a:pos x="4473" y="1070"/>
                </a:cxn>
                <a:cxn ang="0">
                  <a:pos x="4301" y="1068"/>
                </a:cxn>
                <a:cxn ang="0">
                  <a:pos x="4129" y="1065"/>
                </a:cxn>
                <a:cxn ang="0">
                  <a:pos x="3957" y="1065"/>
                </a:cxn>
                <a:cxn ang="0">
                  <a:pos x="3785" y="1064"/>
                </a:cxn>
                <a:cxn ang="0">
                  <a:pos x="3613" y="1049"/>
                </a:cxn>
                <a:cxn ang="0">
                  <a:pos x="3441" y="1044"/>
                </a:cxn>
                <a:cxn ang="0">
                  <a:pos x="3269" y="1044"/>
                </a:cxn>
                <a:cxn ang="0">
                  <a:pos x="3097" y="1044"/>
                </a:cxn>
                <a:cxn ang="0">
                  <a:pos x="2925" y="1044"/>
                </a:cxn>
                <a:cxn ang="0">
                  <a:pos x="2753" y="1044"/>
                </a:cxn>
                <a:cxn ang="0">
                  <a:pos x="2581" y="1044"/>
                </a:cxn>
                <a:cxn ang="0">
                  <a:pos x="2409" y="1044"/>
                </a:cxn>
                <a:cxn ang="0">
                  <a:pos x="2237" y="1044"/>
                </a:cxn>
                <a:cxn ang="0">
                  <a:pos x="2065" y="1044"/>
                </a:cxn>
                <a:cxn ang="0">
                  <a:pos x="1893" y="1044"/>
                </a:cxn>
                <a:cxn ang="0">
                  <a:pos x="1721" y="1044"/>
                </a:cxn>
                <a:cxn ang="0">
                  <a:pos x="1549" y="1044"/>
                </a:cxn>
                <a:cxn ang="0">
                  <a:pos x="1377" y="1044"/>
                </a:cxn>
                <a:cxn ang="0">
                  <a:pos x="1205" y="1044"/>
                </a:cxn>
                <a:cxn ang="0">
                  <a:pos x="1033" y="1044"/>
                </a:cxn>
                <a:cxn ang="0">
                  <a:pos x="861" y="1044"/>
                </a:cxn>
                <a:cxn ang="0">
                  <a:pos x="688" y="1044"/>
                </a:cxn>
                <a:cxn ang="0">
                  <a:pos x="516" y="1044"/>
                </a:cxn>
                <a:cxn ang="0">
                  <a:pos x="344" y="1044"/>
                </a:cxn>
                <a:cxn ang="0">
                  <a:pos x="172" y="1044"/>
                </a:cxn>
                <a:cxn ang="0">
                  <a:pos x="0" y="1044"/>
                </a:cxn>
              </a:cxnLst>
              <a:rect l="0" t="0" r="r" b="b"/>
              <a:pathLst>
                <a:path w="4788" h="1097">
                  <a:moveTo>
                    <a:pt x="0" y="0"/>
                  </a:moveTo>
                  <a:lnTo>
                    <a:pt x="29" y="0"/>
                  </a:lnTo>
                  <a:lnTo>
                    <a:pt x="58" y="0"/>
                  </a:lnTo>
                  <a:lnTo>
                    <a:pt x="87" y="0"/>
                  </a:lnTo>
                  <a:lnTo>
                    <a:pt x="115" y="0"/>
                  </a:lnTo>
                  <a:lnTo>
                    <a:pt x="144" y="0"/>
                  </a:lnTo>
                  <a:lnTo>
                    <a:pt x="172" y="0"/>
                  </a:lnTo>
                  <a:lnTo>
                    <a:pt x="202" y="0"/>
                  </a:lnTo>
                  <a:lnTo>
                    <a:pt x="230" y="0"/>
                  </a:lnTo>
                  <a:lnTo>
                    <a:pt x="259" y="0"/>
                  </a:lnTo>
                  <a:lnTo>
                    <a:pt x="287" y="0"/>
                  </a:lnTo>
                  <a:lnTo>
                    <a:pt x="316" y="0"/>
                  </a:lnTo>
                  <a:lnTo>
                    <a:pt x="344" y="0"/>
                  </a:lnTo>
                  <a:lnTo>
                    <a:pt x="374" y="0"/>
                  </a:lnTo>
                  <a:lnTo>
                    <a:pt x="402" y="0"/>
                  </a:lnTo>
                  <a:lnTo>
                    <a:pt x="431" y="0"/>
                  </a:lnTo>
                  <a:lnTo>
                    <a:pt x="459" y="0"/>
                  </a:lnTo>
                  <a:lnTo>
                    <a:pt x="488" y="0"/>
                  </a:lnTo>
                  <a:lnTo>
                    <a:pt x="516" y="0"/>
                  </a:lnTo>
                  <a:lnTo>
                    <a:pt x="546" y="0"/>
                  </a:lnTo>
                  <a:lnTo>
                    <a:pt x="574" y="0"/>
                  </a:lnTo>
                  <a:lnTo>
                    <a:pt x="603" y="0"/>
                  </a:lnTo>
                  <a:lnTo>
                    <a:pt x="631" y="0"/>
                  </a:lnTo>
                  <a:lnTo>
                    <a:pt x="660" y="0"/>
                  </a:lnTo>
                  <a:lnTo>
                    <a:pt x="688" y="0"/>
                  </a:lnTo>
                  <a:lnTo>
                    <a:pt x="718" y="0"/>
                  </a:lnTo>
                  <a:lnTo>
                    <a:pt x="746" y="0"/>
                  </a:lnTo>
                  <a:lnTo>
                    <a:pt x="775" y="0"/>
                  </a:lnTo>
                  <a:lnTo>
                    <a:pt x="803" y="0"/>
                  </a:lnTo>
                  <a:lnTo>
                    <a:pt x="832" y="0"/>
                  </a:lnTo>
                  <a:lnTo>
                    <a:pt x="861" y="0"/>
                  </a:lnTo>
                  <a:lnTo>
                    <a:pt x="890" y="0"/>
                  </a:lnTo>
                  <a:lnTo>
                    <a:pt x="918" y="0"/>
                  </a:lnTo>
                  <a:lnTo>
                    <a:pt x="947" y="0"/>
                  </a:lnTo>
                  <a:lnTo>
                    <a:pt x="975" y="0"/>
                  </a:lnTo>
                  <a:lnTo>
                    <a:pt x="1004" y="0"/>
                  </a:lnTo>
                  <a:lnTo>
                    <a:pt x="1033" y="0"/>
                  </a:lnTo>
                  <a:lnTo>
                    <a:pt x="1062" y="0"/>
                  </a:lnTo>
                  <a:lnTo>
                    <a:pt x="1090" y="0"/>
                  </a:lnTo>
                  <a:lnTo>
                    <a:pt x="1119" y="0"/>
                  </a:lnTo>
                  <a:lnTo>
                    <a:pt x="1147" y="0"/>
                  </a:lnTo>
                  <a:lnTo>
                    <a:pt x="1176" y="0"/>
                  </a:lnTo>
                  <a:lnTo>
                    <a:pt x="1205" y="0"/>
                  </a:lnTo>
                  <a:lnTo>
                    <a:pt x="1234" y="0"/>
                  </a:lnTo>
                  <a:lnTo>
                    <a:pt x="1262" y="0"/>
                  </a:lnTo>
                  <a:lnTo>
                    <a:pt x="1291" y="0"/>
                  </a:lnTo>
                  <a:lnTo>
                    <a:pt x="1319" y="0"/>
                  </a:lnTo>
                  <a:lnTo>
                    <a:pt x="1348" y="0"/>
                  </a:lnTo>
                  <a:lnTo>
                    <a:pt x="1377" y="0"/>
                  </a:lnTo>
                  <a:lnTo>
                    <a:pt x="1406" y="0"/>
                  </a:lnTo>
                  <a:lnTo>
                    <a:pt x="1434" y="0"/>
                  </a:lnTo>
                  <a:lnTo>
                    <a:pt x="1463" y="0"/>
                  </a:lnTo>
                  <a:lnTo>
                    <a:pt x="1491" y="0"/>
                  </a:lnTo>
                  <a:lnTo>
                    <a:pt x="1520" y="0"/>
                  </a:lnTo>
                  <a:lnTo>
                    <a:pt x="1549" y="0"/>
                  </a:lnTo>
                  <a:lnTo>
                    <a:pt x="1578" y="0"/>
                  </a:lnTo>
                  <a:lnTo>
                    <a:pt x="1606" y="0"/>
                  </a:lnTo>
                  <a:lnTo>
                    <a:pt x="1635" y="0"/>
                  </a:lnTo>
                  <a:lnTo>
                    <a:pt x="1663" y="0"/>
                  </a:lnTo>
                  <a:lnTo>
                    <a:pt x="1692" y="9"/>
                  </a:lnTo>
                  <a:lnTo>
                    <a:pt x="1721" y="9"/>
                  </a:lnTo>
                  <a:lnTo>
                    <a:pt x="1750" y="102"/>
                  </a:lnTo>
                  <a:lnTo>
                    <a:pt x="1778" y="115"/>
                  </a:lnTo>
                  <a:lnTo>
                    <a:pt x="1807" y="165"/>
                  </a:lnTo>
                  <a:lnTo>
                    <a:pt x="1835" y="169"/>
                  </a:lnTo>
                  <a:lnTo>
                    <a:pt x="1864" y="174"/>
                  </a:lnTo>
                  <a:lnTo>
                    <a:pt x="1893" y="187"/>
                  </a:lnTo>
                  <a:lnTo>
                    <a:pt x="1922" y="193"/>
                  </a:lnTo>
                  <a:lnTo>
                    <a:pt x="1950" y="199"/>
                  </a:lnTo>
                  <a:lnTo>
                    <a:pt x="1979" y="200"/>
                  </a:lnTo>
                  <a:lnTo>
                    <a:pt x="2007" y="214"/>
                  </a:lnTo>
                  <a:lnTo>
                    <a:pt x="2036" y="227"/>
                  </a:lnTo>
                  <a:lnTo>
                    <a:pt x="2065" y="231"/>
                  </a:lnTo>
                  <a:lnTo>
                    <a:pt x="2094" y="257"/>
                  </a:lnTo>
                  <a:lnTo>
                    <a:pt x="2122" y="264"/>
                  </a:lnTo>
                  <a:lnTo>
                    <a:pt x="2151" y="274"/>
                  </a:lnTo>
                  <a:lnTo>
                    <a:pt x="2179" y="330"/>
                  </a:lnTo>
                  <a:lnTo>
                    <a:pt x="2208" y="340"/>
                  </a:lnTo>
                  <a:lnTo>
                    <a:pt x="2237" y="350"/>
                  </a:lnTo>
                  <a:lnTo>
                    <a:pt x="2266" y="384"/>
                  </a:lnTo>
                  <a:lnTo>
                    <a:pt x="2294" y="398"/>
                  </a:lnTo>
                  <a:lnTo>
                    <a:pt x="2323" y="416"/>
                  </a:lnTo>
                  <a:lnTo>
                    <a:pt x="2351" y="429"/>
                  </a:lnTo>
                  <a:lnTo>
                    <a:pt x="2380" y="437"/>
                  </a:lnTo>
                  <a:lnTo>
                    <a:pt x="2409" y="449"/>
                  </a:lnTo>
                  <a:lnTo>
                    <a:pt x="2438" y="483"/>
                  </a:lnTo>
                  <a:lnTo>
                    <a:pt x="2466" y="524"/>
                  </a:lnTo>
                  <a:lnTo>
                    <a:pt x="2495" y="531"/>
                  </a:lnTo>
                  <a:lnTo>
                    <a:pt x="2523" y="569"/>
                  </a:lnTo>
                  <a:lnTo>
                    <a:pt x="2552" y="598"/>
                  </a:lnTo>
                  <a:lnTo>
                    <a:pt x="2581" y="599"/>
                  </a:lnTo>
                  <a:lnTo>
                    <a:pt x="2610" y="610"/>
                  </a:lnTo>
                  <a:lnTo>
                    <a:pt x="2638" y="616"/>
                  </a:lnTo>
                  <a:lnTo>
                    <a:pt x="2667" y="656"/>
                  </a:lnTo>
                  <a:lnTo>
                    <a:pt x="2696" y="670"/>
                  </a:lnTo>
                  <a:lnTo>
                    <a:pt x="2724" y="680"/>
                  </a:lnTo>
                  <a:lnTo>
                    <a:pt x="2753" y="689"/>
                  </a:lnTo>
                  <a:lnTo>
                    <a:pt x="2782" y="721"/>
                  </a:lnTo>
                  <a:lnTo>
                    <a:pt x="2810" y="753"/>
                  </a:lnTo>
                  <a:lnTo>
                    <a:pt x="2839" y="757"/>
                  </a:lnTo>
                  <a:lnTo>
                    <a:pt x="2868" y="773"/>
                  </a:lnTo>
                  <a:lnTo>
                    <a:pt x="2896" y="779"/>
                  </a:lnTo>
                  <a:lnTo>
                    <a:pt x="2925" y="781"/>
                  </a:lnTo>
                  <a:lnTo>
                    <a:pt x="2954" y="783"/>
                  </a:lnTo>
                  <a:lnTo>
                    <a:pt x="2982" y="792"/>
                  </a:lnTo>
                  <a:lnTo>
                    <a:pt x="3011" y="795"/>
                  </a:lnTo>
                  <a:lnTo>
                    <a:pt x="3040" y="795"/>
                  </a:lnTo>
                  <a:lnTo>
                    <a:pt x="3068" y="810"/>
                  </a:lnTo>
                  <a:lnTo>
                    <a:pt x="3097" y="818"/>
                  </a:lnTo>
                  <a:lnTo>
                    <a:pt x="3126" y="830"/>
                  </a:lnTo>
                  <a:lnTo>
                    <a:pt x="3154" y="891"/>
                  </a:lnTo>
                  <a:lnTo>
                    <a:pt x="3183" y="897"/>
                  </a:lnTo>
                  <a:lnTo>
                    <a:pt x="3212" y="899"/>
                  </a:lnTo>
                  <a:lnTo>
                    <a:pt x="3240" y="911"/>
                  </a:lnTo>
                  <a:lnTo>
                    <a:pt x="3269" y="925"/>
                  </a:lnTo>
                  <a:lnTo>
                    <a:pt x="3298" y="948"/>
                  </a:lnTo>
                  <a:lnTo>
                    <a:pt x="3326" y="969"/>
                  </a:lnTo>
                  <a:lnTo>
                    <a:pt x="3355" y="972"/>
                  </a:lnTo>
                  <a:lnTo>
                    <a:pt x="3384" y="999"/>
                  </a:lnTo>
                  <a:lnTo>
                    <a:pt x="3412" y="1004"/>
                  </a:lnTo>
                  <a:lnTo>
                    <a:pt x="3441" y="1006"/>
                  </a:lnTo>
                  <a:lnTo>
                    <a:pt x="3470" y="1041"/>
                  </a:lnTo>
                  <a:lnTo>
                    <a:pt x="3498" y="1045"/>
                  </a:lnTo>
                  <a:lnTo>
                    <a:pt x="3527" y="1045"/>
                  </a:lnTo>
                  <a:lnTo>
                    <a:pt x="3556" y="1049"/>
                  </a:lnTo>
                  <a:lnTo>
                    <a:pt x="3584" y="1049"/>
                  </a:lnTo>
                  <a:lnTo>
                    <a:pt x="3613" y="1049"/>
                  </a:lnTo>
                  <a:lnTo>
                    <a:pt x="3642" y="1055"/>
                  </a:lnTo>
                  <a:lnTo>
                    <a:pt x="3670" y="1057"/>
                  </a:lnTo>
                  <a:lnTo>
                    <a:pt x="3699" y="1063"/>
                  </a:lnTo>
                  <a:lnTo>
                    <a:pt x="3728" y="1064"/>
                  </a:lnTo>
                  <a:lnTo>
                    <a:pt x="3756" y="1064"/>
                  </a:lnTo>
                  <a:lnTo>
                    <a:pt x="3785" y="1064"/>
                  </a:lnTo>
                  <a:lnTo>
                    <a:pt x="3814" y="1064"/>
                  </a:lnTo>
                  <a:lnTo>
                    <a:pt x="3842" y="1064"/>
                  </a:lnTo>
                  <a:lnTo>
                    <a:pt x="3871" y="1064"/>
                  </a:lnTo>
                  <a:lnTo>
                    <a:pt x="3900" y="1064"/>
                  </a:lnTo>
                  <a:lnTo>
                    <a:pt x="3928" y="1064"/>
                  </a:lnTo>
                  <a:lnTo>
                    <a:pt x="3957" y="1065"/>
                  </a:lnTo>
                  <a:lnTo>
                    <a:pt x="3986" y="1065"/>
                  </a:lnTo>
                  <a:lnTo>
                    <a:pt x="4014" y="1065"/>
                  </a:lnTo>
                  <a:lnTo>
                    <a:pt x="4043" y="1065"/>
                  </a:lnTo>
                  <a:lnTo>
                    <a:pt x="4072" y="1065"/>
                  </a:lnTo>
                  <a:lnTo>
                    <a:pt x="4100" y="1065"/>
                  </a:lnTo>
                  <a:lnTo>
                    <a:pt x="4129" y="1065"/>
                  </a:lnTo>
                  <a:lnTo>
                    <a:pt x="4158" y="1065"/>
                  </a:lnTo>
                  <a:lnTo>
                    <a:pt x="4186" y="1065"/>
                  </a:lnTo>
                  <a:lnTo>
                    <a:pt x="4215" y="1067"/>
                  </a:lnTo>
                  <a:lnTo>
                    <a:pt x="4244" y="1067"/>
                  </a:lnTo>
                  <a:lnTo>
                    <a:pt x="4272" y="1067"/>
                  </a:lnTo>
                  <a:lnTo>
                    <a:pt x="4301" y="1068"/>
                  </a:lnTo>
                  <a:lnTo>
                    <a:pt x="4330" y="1068"/>
                  </a:lnTo>
                  <a:lnTo>
                    <a:pt x="4359" y="1068"/>
                  </a:lnTo>
                  <a:lnTo>
                    <a:pt x="4387" y="1068"/>
                  </a:lnTo>
                  <a:lnTo>
                    <a:pt x="4416" y="1068"/>
                  </a:lnTo>
                  <a:lnTo>
                    <a:pt x="4444" y="1069"/>
                  </a:lnTo>
                  <a:lnTo>
                    <a:pt x="4473" y="1070"/>
                  </a:lnTo>
                  <a:lnTo>
                    <a:pt x="4502" y="1071"/>
                  </a:lnTo>
                  <a:lnTo>
                    <a:pt x="4531" y="1071"/>
                  </a:lnTo>
                  <a:lnTo>
                    <a:pt x="4559" y="1072"/>
                  </a:lnTo>
                  <a:lnTo>
                    <a:pt x="4588" y="1073"/>
                  </a:lnTo>
                  <a:lnTo>
                    <a:pt x="4616" y="1087"/>
                  </a:lnTo>
                  <a:lnTo>
                    <a:pt x="4645" y="1097"/>
                  </a:lnTo>
                  <a:lnTo>
                    <a:pt x="4674" y="1097"/>
                  </a:lnTo>
                  <a:lnTo>
                    <a:pt x="4703" y="1097"/>
                  </a:lnTo>
                  <a:lnTo>
                    <a:pt x="4731" y="1097"/>
                  </a:lnTo>
                  <a:lnTo>
                    <a:pt x="4760" y="1097"/>
                  </a:lnTo>
                  <a:lnTo>
                    <a:pt x="4788" y="1097"/>
                  </a:lnTo>
                  <a:lnTo>
                    <a:pt x="4788" y="1097"/>
                  </a:lnTo>
                  <a:lnTo>
                    <a:pt x="4760" y="1097"/>
                  </a:lnTo>
                  <a:lnTo>
                    <a:pt x="4731" y="1097"/>
                  </a:lnTo>
                  <a:lnTo>
                    <a:pt x="4703" y="1097"/>
                  </a:lnTo>
                  <a:lnTo>
                    <a:pt x="4674" y="1097"/>
                  </a:lnTo>
                  <a:lnTo>
                    <a:pt x="4645" y="1097"/>
                  </a:lnTo>
                  <a:lnTo>
                    <a:pt x="4616" y="1087"/>
                  </a:lnTo>
                  <a:lnTo>
                    <a:pt x="4588" y="1073"/>
                  </a:lnTo>
                  <a:lnTo>
                    <a:pt x="4559" y="1072"/>
                  </a:lnTo>
                  <a:lnTo>
                    <a:pt x="4531" y="1071"/>
                  </a:lnTo>
                  <a:lnTo>
                    <a:pt x="4502" y="1071"/>
                  </a:lnTo>
                  <a:lnTo>
                    <a:pt x="4473" y="1070"/>
                  </a:lnTo>
                  <a:lnTo>
                    <a:pt x="4444" y="1069"/>
                  </a:lnTo>
                  <a:lnTo>
                    <a:pt x="4416" y="1068"/>
                  </a:lnTo>
                  <a:lnTo>
                    <a:pt x="4387" y="1068"/>
                  </a:lnTo>
                  <a:lnTo>
                    <a:pt x="4359" y="1068"/>
                  </a:lnTo>
                  <a:lnTo>
                    <a:pt x="4330" y="1068"/>
                  </a:lnTo>
                  <a:lnTo>
                    <a:pt x="4301" y="1068"/>
                  </a:lnTo>
                  <a:lnTo>
                    <a:pt x="4272" y="1067"/>
                  </a:lnTo>
                  <a:lnTo>
                    <a:pt x="4244" y="1067"/>
                  </a:lnTo>
                  <a:lnTo>
                    <a:pt x="4215" y="1067"/>
                  </a:lnTo>
                  <a:lnTo>
                    <a:pt x="4186" y="1065"/>
                  </a:lnTo>
                  <a:lnTo>
                    <a:pt x="4158" y="1065"/>
                  </a:lnTo>
                  <a:lnTo>
                    <a:pt x="4129" y="1065"/>
                  </a:lnTo>
                  <a:lnTo>
                    <a:pt x="4100" y="1065"/>
                  </a:lnTo>
                  <a:lnTo>
                    <a:pt x="4072" y="1065"/>
                  </a:lnTo>
                  <a:lnTo>
                    <a:pt x="4043" y="1065"/>
                  </a:lnTo>
                  <a:lnTo>
                    <a:pt x="4014" y="1065"/>
                  </a:lnTo>
                  <a:lnTo>
                    <a:pt x="3986" y="1065"/>
                  </a:lnTo>
                  <a:lnTo>
                    <a:pt x="3957" y="1065"/>
                  </a:lnTo>
                  <a:lnTo>
                    <a:pt x="3928" y="1064"/>
                  </a:lnTo>
                  <a:lnTo>
                    <a:pt x="3900" y="1064"/>
                  </a:lnTo>
                  <a:lnTo>
                    <a:pt x="3871" y="1064"/>
                  </a:lnTo>
                  <a:lnTo>
                    <a:pt x="3842" y="1064"/>
                  </a:lnTo>
                  <a:lnTo>
                    <a:pt x="3814" y="1064"/>
                  </a:lnTo>
                  <a:lnTo>
                    <a:pt x="3785" y="1064"/>
                  </a:lnTo>
                  <a:lnTo>
                    <a:pt x="3756" y="1064"/>
                  </a:lnTo>
                  <a:lnTo>
                    <a:pt x="3728" y="1064"/>
                  </a:lnTo>
                  <a:lnTo>
                    <a:pt x="3699" y="1063"/>
                  </a:lnTo>
                  <a:lnTo>
                    <a:pt x="3670" y="1057"/>
                  </a:lnTo>
                  <a:lnTo>
                    <a:pt x="3642" y="1055"/>
                  </a:lnTo>
                  <a:lnTo>
                    <a:pt x="3613" y="1049"/>
                  </a:lnTo>
                  <a:lnTo>
                    <a:pt x="3584" y="1049"/>
                  </a:lnTo>
                  <a:lnTo>
                    <a:pt x="3556" y="1049"/>
                  </a:lnTo>
                  <a:lnTo>
                    <a:pt x="3527" y="1045"/>
                  </a:lnTo>
                  <a:lnTo>
                    <a:pt x="3498" y="1045"/>
                  </a:lnTo>
                  <a:lnTo>
                    <a:pt x="3470" y="1044"/>
                  </a:lnTo>
                  <a:lnTo>
                    <a:pt x="3441" y="1044"/>
                  </a:lnTo>
                  <a:lnTo>
                    <a:pt x="3412" y="1044"/>
                  </a:lnTo>
                  <a:lnTo>
                    <a:pt x="3384" y="1044"/>
                  </a:lnTo>
                  <a:lnTo>
                    <a:pt x="3355" y="1044"/>
                  </a:lnTo>
                  <a:lnTo>
                    <a:pt x="3326" y="1044"/>
                  </a:lnTo>
                  <a:lnTo>
                    <a:pt x="3298" y="1044"/>
                  </a:lnTo>
                  <a:lnTo>
                    <a:pt x="3269" y="1044"/>
                  </a:lnTo>
                  <a:lnTo>
                    <a:pt x="3240" y="1044"/>
                  </a:lnTo>
                  <a:lnTo>
                    <a:pt x="3212" y="1044"/>
                  </a:lnTo>
                  <a:lnTo>
                    <a:pt x="3183" y="1044"/>
                  </a:lnTo>
                  <a:lnTo>
                    <a:pt x="3154" y="1044"/>
                  </a:lnTo>
                  <a:lnTo>
                    <a:pt x="3126" y="1044"/>
                  </a:lnTo>
                  <a:lnTo>
                    <a:pt x="3097" y="1044"/>
                  </a:lnTo>
                  <a:lnTo>
                    <a:pt x="3068" y="1044"/>
                  </a:lnTo>
                  <a:lnTo>
                    <a:pt x="3040" y="1044"/>
                  </a:lnTo>
                  <a:lnTo>
                    <a:pt x="3011" y="1044"/>
                  </a:lnTo>
                  <a:lnTo>
                    <a:pt x="2982" y="1044"/>
                  </a:lnTo>
                  <a:lnTo>
                    <a:pt x="2954" y="1044"/>
                  </a:lnTo>
                  <a:lnTo>
                    <a:pt x="2925" y="1044"/>
                  </a:lnTo>
                  <a:lnTo>
                    <a:pt x="2896" y="1044"/>
                  </a:lnTo>
                  <a:lnTo>
                    <a:pt x="2868" y="1044"/>
                  </a:lnTo>
                  <a:lnTo>
                    <a:pt x="2839" y="1044"/>
                  </a:lnTo>
                  <a:lnTo>
                    <a:pt x="2810" y="1044"/>
                  </a:lnTo>
                  <a:lnTo>
                    <a:pt x="2782" y="1044"/>
                  </a:lnTo>
                  <a:lnTo>
                    <a:pt x="2753" y="1044"/>
                  </a:lnTo>
                  <a:lnTo>
                    <a:pt x="2724" y="1044"/>
                  </a:lnTo>
                  <a:lnTo>
                    <a:pt x="2696" y="1044"/>
                  </a:lnTo>
                  <a:lnTo>
                    <a:pt x="2667" y="1044"/>
                  </a:lnTo>
                  <a:lnTo>
                    <a:pt x="2638" y="1044"/>
                  </a:lnTo>
                  <a:lnTo>
                    <a:pt x="2610" y="1044"/>
                  </a:lnTo>
                  <a:lnTo>
                    <a:pt x="2581" y="1044"/>
                  </a:lnTo>
                  <a:lnTo>
                    <a:pt x="2552" y="1044"/>
                  </a:lnTo>
                  <a:lnTo>
                    <a:pt x="2523" y="1044"/>
                  </a:lnTo>
                  <a:lnTo>
                    <a:pt x="2495" y="1044"/>
                  </a:lnTo>
                  <a:lnTo>
                    <a:pt x="2466" y="1044"/>
                  </a:lnTo>
                  <a:lnTo>
                    <a:pt x="2438" y="1044"/>
                  </a:lnTo>
                  <a:lnTo>
                    <a:pt x="2409" y="1044"/>
                  </a:lnTo>
                  <a:lnTo>
                    <a:pt x="2380" y="1044"/>
                  </a:lnTo>
                  <a:lnTo>
                    <a:pt x="2351" y="1044"/>
                  </a:lnTo>
                  <a:lnTo>
                    <a:pt x="2323" y="1044"/>
                  </a:lnTo>
                  <a:lnTo>
                    <a:pt x="2294" y="1044"/>
                  </a:lnTo>
                  <a:lnTo>
                    <a:pt x="2266" y="1044"/>
                  </a:lnTo>
                  <a:lnTo>
                    <a:pt x="2237" y="1044"/>
                  </a:lnTo>
                  <a:lnTo>
                    <a:pt x="2208" y="1044"/>
                  </a:lnTo>
                  <a:lnTo>
                    <a:pt x="2179" y="1044"/>
                  </a:lnTo>
                  <a:lnTo>
                    <a:pt x="2151" y="1044"/>
                  </a:lnTo>
                  <a:lnTo>
                    <a:pt x="2122" y="1044"/>
                  </a:lnTo>
                  <a:lnTo>
                    <a:pt x="2094" y="1044"/>
                  </a:lnTo>
                  <a:lnTo>
                    <a:pt x="2065" y="1044"/>
                  </a:lnTo>
                  <a:lnTo>
                    <a:pt x="2036" y="1044"/>
                  </a:lnTo>
                  <a:lnTo>
                    <a:pt x="2007" y="1044"/>
                  </a:lnTo>
                  <a:lnTo>
                    <a:pt x="1979" y="1044"/>
                  </a:lnTo>
                  <a:lnTo>
                    <a:pt x="1950" y="1044"/>
                  </a:lnTo>
                  <a:lnTo>
                    <a:pt x="1922" y="1044"/>
                  </a:lnTo>
                  <a:lnTo>
                    <a:pt x="1893" y="1044"/>
                  </a:lnTo>
                  <a:lnTo>
                    <a:pt x="1864" y="1044"/>
                  </a:lnTo>
                  <a:lnTo>
                    <a:pt x="1835" y="1044"/>
                  </a:lnTo>
                  <a:lnTo>
                    <a:pt x="1807" y="1044"/>
                  </a:lnTo>
                  <a:lnTo>
                    <a:pt x="1778" y="1044"/>
                  </a:lnTo>
                  <a:lnTo>
                    <a:pt x="1750" y="1044"/>
                  </a:lnTo>
                  <a:lnTo>
                    <a:pt x="1721" y="1044"/>
                  </a:lnTo>
                  <a:lnTo>
                    <a:pt x="1692" y="1044"/>
                  </a:lnTo>
                  <a:lnTo>
                    <a:pt x="1663" y="1044"/>
                  </a:lnTo>
                  <a:lnTo>
                    <a:pt x="1635" y="1044"/>
                  </a:lnTo>
                  <a:lnTo>
                    <a:pt x="1606" y="1044"/>
                  </a:lnTo>
                  <a:lnTo>
                    <a:pt x="1578" y="1044"/>
                  </a:lnTo>
                  <a:lnTo>
                    <a:pt x="1549" y="1044"/>
                  </a:lnTo>
                  <a:lnTo>
                    <a:pt x="1520" y="1044"/>
                  </a:lnTo>
                  <a:lnTo>
                    <a:pt x="1491" y="1044"/>
                  </a:lnTo>
                  <a:lnTo>
                    <a:pt x="1463" y="1044"/>
                  </a:lnTo>
                  <a:lnTo>
                    <a:pt x="1434" y="1044"/>
                  </a:lnTo>
                  <a:lnTo>
                    <a:pt x="1406" y="1044"/>
                  </a:lnTo>
                  <a:lnTo>
                    <a:pt x="1377" y="1044"/>
                  </a:lnTo>
                  <a:lnTo>
                    <a:pt x="1348" y="1044"/>
                  </a:lnTo>
                  <a:lnTo>
                    <a:pt x="1319" y="1044"/>
                  </a:lnTo>
                  <a:lnTo>
                    <a:pt x="1291" y="1044"/>
                  </a:lnTo>
                  <a:lnTo>
                    <a:pt x="1262" y="1044"/>
                  </a:lnTo>
                  <a:lnTo>
                    <a:pt x="1234" y="1044"/>
                  </a:lnTo>
                  <a:lnTo>
                    <a:pt x="1205" y="1044"/>
                  </a:lnTo>
                  <a:lnTo>
                    <a:pt x="1176" y="1044"/>
                  </a:lnTo>
                  <a:lnTo>
                    <a:pt x="1147" y="1044"/>
                  </a:lnTo>
                  <a:lnTo>
                    <a:pt x="1119" y="1044"/>
                  </a:lnTo>
                  <a:lnTo>
                    <a:pt x="1090" y="1044"/>
                  </a:lnTo>
                  <a:lnTo>
                    <a:pt x="1062" y="1044"/>
                  </a:lnTo>
                  <a:lnTo>
                    <a:pt x="1033" y="1044"/>
                  </a:lnTo>
                  <a:lnTo>
                    <a:pt x="1004" y="1044"/>
                  </a:lnTo>
                  <a:lnTo>
                    <a:pt x="975" y="1044"/>
                  </a:lnTo>
                  <a:lnTo>
                    <a:pt x="947" y="1044"/>
                  </a:lnTo>
                  <a:lnTo>
                    <a:pt x="918" y="1044"/>
                  </a:lnTo>
                  <a:lnTo>
                    <a:pt x="890" y="1044"/>
                  </a:lnTo>
                  <a:lnTo>
                    <a:pt x="861" y="1044"/>
                  </a:lnTo>
                  <a:lnTo>
                    <a:pt x="832" y="1044"/>
                  </a:lnTo>
                  <a:lnTo>
                    <a:pt x="803" y="1044"/>
                  </a:lnTo>
                  <a:lnTo>
                    <a:pt x="775" y="1044"/>
                  </a:lnTo>
                  <a:lnTo>
                    <a:pt x="746" y="1044"/>
                  </a:lnTo>
                  <a:lnTo>
                    <a:pt x="718" y="1044"/>
                  </a:lnTo>
                  <a:lnTo>
                    <a:pt x="688" y="1044"/>
                  </a:lnTo>
                  <a:lnTo>
                    <a:pt x="660" y="1044"/>
                  </a:lnTo>
                  <a:lnTo>
                    <a:pt x="631" y="1044"/>
                  </a:lnTo>
                  <a:lnTo>
                    <a:pt x="603" y="1044"/>
                  </a:lnTo>
                  <a:lnTo>
                    <a:pt x="574" y="1044"/>
                  </a:lnTo>
                  <a:lnTo>
                    <a:pt x="546" y="1044"/>
                  </a:lnTo>
                  <a:lnTo>
                    <a:pt x="516" y="1044"/>
                  </a:lnTo>
                  <a:lnTo>
                    <a:pt x="488" y="1044"/>
                  </a:lnTo>
                  <a:lnTo>
                    <a:pt x="459" y="1044"/>
                  </a:lnTo>
                  <a:lnTo>
                    <a:pt x="431" y="1044"/>
                  </a:lnTo>
                  <a:lnTo>
                    <a:pt x="402" y="1044"/>
                  </a:lnTo>
                  <a:lnTo>
                    <a:pt x="374" y="1044"/>
                  </a:lnTo>
                  <a:lnTo>
                    <a:pt x="344" y="1044"/>
                  </a:lnTo>
                  <a:lnTo>
                    <a:pt x="316" y="1044"/>
                  </a:lnTo>
                  <a:lnTo>
                    <a:pt x="287" y="1044"/>
                  </a:lnTo>
                  <a:lnTo>
                    <a:pt x="259" y="1044"/>
                  </a:lnTo>
                  <a:lnTo>
                    <a:pt x="230" y="1044"/>
                  </a:lnTo>
                  <a:lnTo>
                    <a:pt x="202" y="1044"/>
                  </a:lnTo>
                  <a:lnTo>
                    <a:pt x="172" y="1044"/>
                  </a:lnTo>
                  <a:lnTo>
                    <a:pt x="144" y="1044"/>
                  </a:lnTo>
                  <a:lnTo>
                    <a:pt x="115" y="1044"/>
                  </a:lnTo>
                  <a:lnTo>
                    <a:pt x="87" y="1044"/>
                  </a:lnTo>
                  <a:lnTo>
                    <a:pt x="58" y="1044"/>
                  </a:lnTo>
                  <a:lnTo>
                    <a:pt x="29" y="1044"/>
                  </a:lnTo>
                  <a:lnTo>
                    <a:pt x="0" y="1044"/>
                  </a:lnTo>
                  <a:lnTo>
                    <a:pt x="0" y="0"/>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231" name="Rectangle 107"/>
            <p:cNvSpPr>
              <a:spLocks noChangeArrowheads="1"/>
            </p:cNvSpPr>
            <p:nvPr/>
          </p:nvSpPr>
          <p:spPr bwMode="auto">
            <a:xfrm>
              <a:off x="4602138" y="6364288"/>
              <a:ext cx="314325" cy="96838"/>
            </a:xfrm>
            <a:prstGeom prst="rect">
              <a:avLst/>
            </a:prstGeom>
            <a:solidFill>
              <a:srgbClr val="E46C0A"/>
            </a:solid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232" name="Rectangle 108"/>
            <p:cNvSpPr>
              <a:spLocks noChangeArrowheads="1"/>
            </p:cNvSpPr>
            <p:nvPr/>
          </p:nvSpPr>
          <p:spPr bwMode="auto">
            <a:xfrm>
              <a:off x="4952975" y="6323013"/>
              <a:ext cx="70326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Motores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90" name="189 Grupo"/>
          <p:cNvGrpSpPr/>
          <p:nvPr/>
        </p:nvGrpSpPr>
        <p:grpSpPr>
          <a:xfrm>
            <a:off x="635001" y="1535583"/>
            <a:ext cx="7600950" cy="4557713"/>
            <a:chOff x="635001" y="2019300"/>
            <a:chExt cx="7600950" cy="4557713"/>
          </a:xfrm>
        </p:grpSpPr>
        <p:sp>
          <p:nvSpPr>
            <p:cNvPr id="2114" name="Freeform 66"/>
            <p:cNvSpPr>
              <a:spLocks/>
            </p:cNvSpPr>
            <p:nvPr/>
          </p:nvSpPr>
          <p:spPr bwMode="auto">
            <a:xfrm>
              <a:off x="635001" y="2019300"/>
              <a:ext cx="7600950" cy="2492375"/>
            </a:xfrm>
            <a:custGeom>
              <a:avLst/>
              <a:gdLst/>
              <a:ahLst/>
              <a:cxnLst>
                <a:cxn ang="0">
                  <a:pos x="144" y="33"/>
                </a:cxn>
                <a:cxn ang="0">
                  <a:pos x="316" y="93"/>
                </a:cxn>
                <a:cxn ang="0">
                  <a:pos x="488" y="110"/>
                </a:cxn>
                <a:cxn ang="0">
                  <a:pos x="660" y="145"/>
                </a:cxn>
                <a:cxn ang="0">
                  <a:pos x="832" y="170"/>
                </a:cxn>
                <a:cxn ang="0">
                  <a:pos x="1004" y="229"/>
                </a:cxn>
                <a:cxn ang="0">
                  <a:pos x="1176" y="308"/>
                </a:cxn>
                <a:cxn ang="0">
                  <a:pos x="1348" y="338"/>
                </a:cxn>
                <a:cxn ang="0">
                  <a:pos x="1520" y="417"/>
                </a:cxn>
                <a:cxn ang="0">
                  <a:pos x="1692" y="476"/>
                </a:cxn>
                <a:cxn ang="0">
                  <a:pos x="1864" y="641"/>
                </a:cxn>
                <a:cxn ang="0">
                  <a:pos x="2036" y="694"/>
                </a:cxn>
                <a:cxn ang="0">
                  <a:pos x="2208" y="809"/>
                </a:cxn>
                <a:cxn ang="0">
                  <a:pos x="2380" y="906"/>
                </a:cxn>
                <a:cxn ang="0">
                  <a:pos x="2552" y="1067"/>
                </a:cxn>
                <a:cxn ang="0">
                  <a:pos x="2724" y="1150"/>
                </a:cxn>
                <a:cxn ang="0">
                  <a:pos x="2896" y="1250"/>
                </a:cxn>
                <a:cxn ang="0">
                  <a:pos x="3068" y="1281"/>
                </a:cxn>
                <a:cxn ang="0">
                  <a:pos x="3240" y="1383"/>
                </a:cxn>
                <a:cxn ang="0">
                  <a:pos x="3412" y="1476"/>
                </a:cxn>
                <a:cxn ang="0">
                  <a:pos x="3584" y="1521"/>
                </a:cxn>
                <a:cxn ang="0">
                  <a:pos x="3756" y="1536"/>
                </a:cxn>
                <a:cxn ang="0">
                  <a:pos x="3928" y="1537"/>
                </a:cxn>
                <a:cxn ang="0">
                  <a:pos x="4100" y="1538"/>
                </a:cxn>
                <a:cxn ang="0">
                  <a:pos x="4272" y="1539"/>
                </a:cxn>
                <a:cxn ang="0">
                  <a:pos x="4444" y="1542"/>
                </a:cxn>
                <a:cxn ang="0">
                  <a:pos x="4616" y="1559"/>
                </a:cxn>
                <a:cxn ang="0">
                  <a:pos x="4788" y="1570"/>
                </a:cxn>
                <a:cxn ang="0">
                  <a:pos x="4645" y="1570"/>
                </a:cxn>
                <a:cxn ang="0">
                  <a:pos x="4473" y="1543"/>
                </a:cxn>
                <a:cxn ang="0">
                  <a:pos x="4301" y="1540"/>
                </a:cxn>
                <a:cxn ang="0">
                  <a:pos x="4129" y="1538"/>
                </a:cxn>
                <a:cxn ang="0">
                  <a:pos x="3957" y="1537"/>
                </a:cxn>
                <a:cxn ang="0">
                  <a:pos x="3785" y="1536"/>
                </a:cxn>
                <a:cxn ang="0">
                  <a:pos x="3613" y="1521"/>
                </a:cxn>
                <a:cxn ang="0">
                  <a:pos x="3441" y="1478"/>
                </a:cxn>
                <a:cxn ang="0">
                  <a:pos x="3269" y="1397"/>
                </a:cxn>
                <a:cxn ang="0">
                  <a:pos x="3097" y="1289"/>
                </a:cxn>
                <a:cxn ang="0">
                  <a:pos x="2925" y="1252"/>
                </a:cxn>
                <a:cxn ang="0">
                  <a:pos x="2753" y="1159"/>
                </a:cxn>
                <a:cxn ang="0">
                  <a:pos x="2581" y="1069"/>
                </a:cxn>
                <a:cxn ang="0">
                  <a:pos x="2409" y="918"/>
                </a:cxn>
                <a:cxn ang="0">
                  <a:pos x="2237" y="818"/>
                </a:cxn>
                <a:cxn ang="0">
                  <a:pos x="2065" y="699"/>
                </a:cxn>
                <a:cxn ang="0">
                  <a:pos x="1893" y="655"/>
                </a:cxn>
                <a:cxn ang="0">
                  <a:pos x="1721" y="476"/>
                </a:cxn>
                <a:cxn ang="0">
                  <a:pos x="1549" y="467"/>
                </a:cxn>
                <a:cxn ang="0">
                  <a:pos x="1377" y="467"/>
                </a:cxn>
                <a:cxn ang="0">
                  <a:pos x="1205" y="467"/>
                </a:cxn>
                <a:cxn ang="0">
                  <a:pos x="1033" y="467"/>
                </a:cxn>
                <a:cxn ang="0">
                  <a:pos x="861" y="467"/>
                </a:cxn>
                <a:cxn ang="0">
                  <a:pos x="688" y="467"/>
                </a:cxn>
                <a:cxn ang="0">
                  <a:pos x="516" y="467"/>
                </a:cxn>
                <a:cxn ang="0">
                  <a:pos x="344" y="467"/>
                </a:cxn>
                <a:cxn ang="0">
                  <a:pos x="172" y="467"/>
                </a:cxn>
                <a:cxn ang="0">
                  <a:pos x="0" y="467"/>
                </a:cxn>
              </a:cxnLst>
              <a:rect l="0" t="0" r="r" b="b"/>
              <a:pathLst>
                <a:path w="4788" h="1570">
                  <a:moveTo>
                    <a:pt x="0" y="0"/>
                  </a:moveTo>
                  <a:lnTo>
                    <a:pt x="29" y="10"/>
                  </a:lnTo>
                  <a:lnTo>
                    <a:pt x="58" y="12"/>
                  </a:lnTo>
                  <a:lnTo>
                    <a:pt x="87" y="29"/>
                  </a:lnTo>
                  <a:lnTo>
                    <a:pt x="115" y="33"/>
                  </a:lnTo>
                  <a:lnTo>
                    <a:pt x="144" y="33"/>
                  </a:lnTo>
                  <a:lnTo>
                    <a:pt x="172" y="39"/>
                  </a:lnTo>
                  <a:lnTo>
                    <a:pt x="202" y="50"/>
                  </a:lnTo>
                  <a:lnTo>
                    <a:pt x="230" y="63"/>
                  </a:lnTo>
                  <a:lnTo>
                    <a:pt x="259" y="64"/>
                  </a:lnTo>
                  <a:lnTo>
                    <a:pt x="287" y="81"/>
                  </a:lnTo>
                  <a:lnTo>
                    <a:pt x="316" y="93"/>
                  </a:lnTo>
                  <a:lnTo>
                    <a:pt x="344" y="95"/>
                  </a:lnTo>
                  <a:lnTo>
                    <a:pt x="374" y="102"/>
                  </a:lnTo>
                  <a:lnTo>
                    <a:pt x="402" y="104"/>
                  </a:lnTo>
                  <a:lnTo>
                    <a:pt x="431" y="105"/>
                  </a:lnTo>
                  <a:lnTo>
                    <a:pt x="459" y="109"/>
                  </a:lnTo>
                  <a:lnTo>
                    <a:pt x="488" y="110"/>
                  </a:lnTo>
                  <a:lnTo>
                    <a:pt x="516" y="115"/>
                  </a:lnTo>
                  <a:lnTo>
                    <a:pt x="546" y="125"/>
                  </a:lnTo>
                  <a:lnTo>
                    <a:pt x="574" y="132"/>
                  </a:lnTo>
                  <a:lnTo>
                    <a:pt x="603" y="140"/>
                  </a:lnTo>
                  <a:lnTo>
                    <a:pt x="631" y="141"/>
                  </a:lnTo>
                  <a:lnTo>
                    <a:pt x="660" y="145"/>
                  </a:lnTo>
                  <a:lnTo>
                    <a:pt x="688" y="147"/>
                  </a:lnTo>
                  <a:lnTo>
                    <a:pt x="718" y="147"/>
                  </a:lnTo>
                  <a:lnTo>
                    <a:pt x="746" y="154"/>
                  </a:lnTo>
                  <a:lnTo>
                    <a:pt x="775" y="164"/>
                  </a:lnTo>
                  <a:lnTo>
                    <a:pt x="803" y="167"/>
                  </a:lnTo>
                  <a:lnTo>
                    <a:pt x="832" y="170"/>
                  </a:lnTo>
                  <a:lnTo>
                    <a:pt x="861" y="172"/>
                  </a:lnTo>
                  <a:lnTo>
                    <a:pt x="890" y="177"/>
                  </a:lnTo>
                  <a:lnTo>
                    <a:pt x="918" y="180"/>
                  </a:lnTo>
                  <a:lnTo>
                    <a:pt x="947" y="188"/>
                  </a:lnTo>
                  <a:lnTo>
                    <a:pt x="975" y="196"/>
                  </a:lnTo>
                  <a:lnTo>
                    <a:pt x="1004" y="229"/>
                  </a:lnTo>
                  <a:lnTo>
                    <a:pt x="1033" y="260"/>
                  </a:lnTo>
                  <a:lnTo>
                    <a:pt x="1062" y="270"/>
                  </a:lnTo>
                  <a:lnTo>
                    <a:pt x="1090" y="276"/>
                  </a:lnTo>
                  <a:lnTo>
                    <a:pt x="1119" y="300"/>
                  </a:lnTo>
                  <a:lnTo>
                    <a:pt x="1147" y="303"/>
                  </a:lnTo>
                  <a:lnTo>
                    <a:pt x="1176" y="308"/>
                  </a:lnTo>
                  <a:lnTo>
                    <a:pt x="1205" y="308"/>
                  </a:lnTo>
                  <a:lnTo>
                    <a:pt x="1234" y="308"/>
                  </a:lnTo>
                  <a:lnTo>
                    <a:pt x="1262" y="316"/>
                  </a:lnTo>
                  <a:lnTo>
                    <a:pt x="1291" y="317"/>
                  </a:lnTo>
                  <a:lnTo>
                    <a:pt x="1319" y="329"/>
                  </a:lnTo>
                  <a:lnTo>
                    <a:pt x="1348" y="338"/>
                  </a:lnTo>
                  <a:lnTo>
                    <a:pt x="1377" y="340"/>
                  </a:lnTo>
                  <a:lnTo>
                    <a:pt x="1406" y="351"/>
                  </a:lnTo>
                  <a:lnTo>
                    <a:pt x="1434" y="374"/>
                  </a:lnTo>
                  <a:lnTo>
                    <a:pt x="1463" y="377"/>
                  </a:lnTo>
                  <a:lnTo>
                    <a:pt x="1491" y="384"/>
                  </a:lnTo>
                  <a:lnTo>
                    <a:pt x="1520" y="417"/>
                  </a:lnTo>
                  <a:lnTo>
                    <a:pt x="1549" y="428"/>
                  </a:lnTo>
                  <a:lnTo>
                    <a:pt x="1578" y="430"/>
                  </a:lnTo>
                  <a:lnTo>
                    <a:pt x="1606" y="444"/>
                  </a:lnTo>
                  <a:lnTo>
                    <a:pt x="1635" y="447"/>
                  </a:lnTo>
                  <a:lnTo>
                    <a:pt x="1663" y="449"/>
                  </a:lnTo>
                  <a:lnTo>
                    <a:pt x="1692" y="476"/>
                  </a:lnTo>
                  <a:lnTo>
                    <a:pt x="1721" y="476"/>
                  </a:lnTo>
                  <a:lnTo>
                    <a:pt x="1750" y="569"/>
                  </a:lnTo>
                  <a:lnTo>
                    <a:pt x="1778" y="581"/>
                  </a:lnTo>
                  <a:lnTo>
                    <a:pt x="1807" y="632"/>
                  </a:lnTo>
                  <a:lnTo>
                    <a:pt x="1835" y="637"/>
                  </a:lnTo>
                  <a:lnTo>
                    <a:pt x="1864" y="641"/>
                  </a:lnTo>
                  <a:lnTo>
                    <a:pt x="1893" y="655"/>
                  </a:lnTo>
                  <a:lnTo>
                    <a:pt x="1922" y="661"/>
                  </a:lnTo>
                  <a:lnTo>
                    <a:pt x="1950" y="667"/>
                  </a:lnTo>
                  <a:lnTo>
                    <a:pt x="1979" y="668"/>
                  </a:lnTo>
                  <a:lnTo>
                    <a:pt x="2007" y="681"/>
                  </a:lnTo>
                  <a:lnTo>
                    <a:pt x="2036" y="694"/>
                  </a:lnTo>
                  <a:lnTo>
                    <a:pt x="2065" y="699"/>
                  </a:lnTo>
                  <a:lnTo>
                    <a:pt x="2094" y="725"/>
                  </a:lnTo>
                  <a:lnTo>
                    <a:pt x="2122" y="732"/>
                  </a:lnTo>
                  <a:lnTo>
                    <a:pt x="2151" y="742"/>
                  </a:lnTo>
                  <a:lnTo>
                    <a:pt x="2179" y="799"/>
                  </a:lnTo>
                  <a:lnTo>
                    <a:pt x="2208" y="809"/>
                  </a:lnTo>
                  <a:lnTo>
                    <a:pt x="2237" y="818"/>
                  </a:lnTo>
                  <a:lnTo>
                    <a:pt x="2266" y="853"/>
                  </a:lnTo>
                  <a:lnTo>
                    <a:pt x="2294" y="866"/>
                  </a:lnTo>
                  <a:lnTo>
                    <a:pt x="2323" y="885"/>
                  </a:lnTo>
                  <a:lnTo>
                    <a:pt x="2351" y="898"/>
                  </a:lnTo>
                  <a:lnTo>
                    <a:pt x="2380" y="906"/>
                  </a:lnTo>
                  <a:lnTo>
                    <a:pt x="2409" y="918"/>
                  </a:lnTo>
                  <a:lnTo>
                    <a:pt x="2438" y="953"/>
                  </a:lnTo>
                  <a:lnTo>
                    <a:pt x="2466" y="994"/>
                  </a:lnTo>
                  <a:lnTo>
                    <a:pt x="2495" y="1000"/>
                  </a:lnTo>
                  <a:lnTo>
                    <a:pt x="2523" y="1038"/>
                  </a:lnTo>
                  <a:lnTo>
                    <a:pt x="2552" y="1067"/>
                  </a:lnTo>
                  <a:lnTo>
                    <a:pt x="2581" y="1069"/>
                  </a:lnTo>
                  <a:lnTo>
                    <a:pt x="2610" y="1080"/>
                  </a:lnTo>
                  <a:lnTo>
                    <a:pt x="2638" y="1086"/>
                  </a:lnTo>
                  <a:lnTo>
                    <a:pt x="2667" y="1126"/>
                  </a:lnTo>
                  <a:lnTo>
                    <a:pt x="2696" y="1140"/>
                  </a:lnTo>
                  <a:lnTo>
                    <a:pt x="2724" y="1150"/>
                  </a:lnTo>
                  <a:lnTo>
                    <a:pt x="2753" y="1159"/>
                  </a:lnTo>
                  <a:lnTo>
                    <a:pt x="2782" y="1192"/>
                  </a:lnTo>
                  <a:lnTo>
                    <a:pt x="2810" y="1224"/>
                  </a:lnTo>
                  <a:lnTo>
                    <a:pt x="2839" y="1228"/>
                  </a:lnTo>
                  <a:lnTo>
                    <a:pt x="2868" y="1244"/>
                  </a:lnTo>
                  <a:lnTo>
                    <a:pt x="2896" y="1250"/>
                  </a:lnTo>
                  <a:lnTo>
                    <a:pt x="2925" y="1252"/>
                  </a:lnTo>
                  <a:lnTo>
                    <a:pt x="2954" y="1254"/>
                  </a:lnTo>
                  <a:lnTo>
                    <a:pt x="2982" y="1263"/>
                  </a:lnTo>
                  <a:lnTo>
                    <a:pt x="3011" y="1266"/>
                  </a:lnTo>
                  <a:lnTo>
                    <a:pt x="3040" y="1266"/>
                  </a:lnTo>
                  <a:lnTo>
                    <a:pt x="3068" y="1281"/>
                  </a:lnTo>
                  <a:lnTo>
                    <a:pt x="3097" y="1289"/>
                  </a:lnTo>
                  <a:lnTo>
                    <a:pt x="3126" y="1301"/>
                  </a:lnTo>
                  <a:lnTo>
                    <a:pt x="3154" y="1363"/>
                  </a:lnTo>
                  <a:lnTo>
                    <a:pt x="3183" y="1369"/>
                  </a:lnTo>
                  <a:lnTo>
                    <a:pt x="3212" y="1371"/>
                  </a:lnTo>
                  <a:lnTo>
                    <a:pt x="3240" y="1383"/>
                  </a:lnTo>
                  <a:lnTo>
                    <a:pt x="3269" y="1397"/>
                  </a:lnTo>
                  <a:lnTo>
                    <a:pt x="3298" y="1420"/>
                  </a:lnTo>
                  <a:lnTo>
                    <a:pt x="3326" y="1441"/>
                  </a:lnTo>
                  <a:lnTo>
                    <a:pt x="3355" y="1444"/>
                  </a:lnTo>
                  <a:lnTo>
                    <a:pt x="3384" y="1471"/>
                  </a:lnTo>
                  <a:lnTo>
                    <a:pt x="3412" y="1476"/>
                  </a:lnTo>
                  <a:lnTo>
                    <a:pt x="3441" y="1478"/>
                  </a:lnTo>
                  <a:lnTo>
                    <a:pt x="3470" y="1514"/>
                  </a:lnTo>
                  <a:lnTo>
                    <a:pt x="3498" y="1517"/>
                  </a:lnTo>
                  <a:lnTo>
                    <a:pt x="3527" y="1518"/>
                  </a:lnTo>
                  <a:lnTo>
                    <a:pt x="3556" y="1521"/>
                  </a:lnTo>
                  <a:lnTo>
                    <a:pt x="3584" y="1521"/>
                  </a:lnTo>
                  <a:lnTo>
                    <a:pt x="3613" y="1521"/>
                  </a:lnTo>
                  <a:lnTo>
                    <a:pt x="3642" y="1528"/>
                  </a:lnTo>
                  <a:lnTo>
                    <a:pt x="3670" y="1529"/>
                  </a:lnTo>
                  <a:lnTo>
                    <a:pt x="3699" y="1535"/>
                  </a:lnTo>
                  <a:lnTo>
                    <a:pt x="3728" y="1536"/>
                  </a:lnTo>
                  <a:lnTo>
                    <a:pt x="3756" y="1536"/>
                  </a:lnTo>
                  <a:lnTo>
                    <a:pt x="3785" y="1536"/>
                  </a:lnTo>
                  <a:lnTo>
                    <a:pt x="3814" y="1536"/>
                  </a:lnTo>
                  <a:lnTo>
                    <a:pt x="3842" y="1536"/>
                  </a:lnTo>
                  <a:lnTo>
                    <a:pt x="3871" y="1537"/>
                  </a:lnTo>
                  <a:lnTo>
                    <a:pt x="3900" y="1537"/>
                  </a:lnTo>
                  <a:lnTo>
                    <a:pt x="3928" y="1537"/>
                  </a:lnTo>
                  <a:lnTo>
                    <a:pt x="3957" y="1537"/>
                  </a:lnTo>
                  <a:lnTo>
                    <a:pt x="3986" y="1537"/>
                  </a:lnTo>
                  <a:lnTo>
                    <a:pt x="4014" y="1537"/>
                  </a:lnTo>
                  <a:lnTo>
                    <a:pt x="4043" y="1537"/>
                  </a:lnTo>
                  <a:lnTo>
                    <a:pt x="4072" y="1538"/>
                  </a:lnTo>
                  <a:lnTo>
                    <a:pt x="4100" y="1538"/>
                  </a:lnTo>
                  <a:lnTo>
                    <a:pt x="4129" y="1538"/>
                  </a:lnTo>
                  <a:lnTo>
                    <a:pt x="4158" y="1538"/>
                  </a:lnTo>
                  <a:lnTo>
                    <a:pt x="4186" y="1538"/>
                  </a:lnTo>
                  <a:lnTo>
                    <a:pt x="4215" y="1539"/>
                  </a:lnTo>
                  <a:lnTo>
                    <a:pt x="4244" y="1539"/>
                  </a:lnTo>
                  <a:lnTo>
                    <a:pt x="4272" y="1539"/>
                  </a:lnTo>
                  <a:lnTo>
                    <a:pt x="4301" y="1540"/>
                  </a:lnTo>
                  <a:lnTo>
                    <a:pt x="4330" y="1540"/>
                  </a:lnTo>
                  <a:lnTo>
                    <a:pt x="4359" y="1540"/>
                  </a:lnTo>
                  <a:lnTo>
                    <a:pt x="4387" y="1541"/>
                  </a:lnTo>
                  <a:lnTo>
                    <a:pt x="4416" y="1541"/>
                  </a:lnTo>
                  <a:lnTo>
                    <a:pt x="4444" y="1542"/>
                  </a:lnTo>
                  <a:lnTo>
                    <a:pt x="4473" y="1543"/>
                  </a:lnTo>
                  <a:lnTo>
                    <a:pt x="4502" y="1543"/>
                  </a:lnTo>
                  <a:lnTo>
                    <a:pt x="4531" y="1543"/>
                  </a:lnTo>
                  <a:lnTo>
                    <a:pt x="4559" y="1545"/>
                  </a:lnTo>
                  <a:lnTo>
                    <a:pt x="4588" y="1546"/>
                  </a:lnTo>
                  <a:lnTo>
                    <a:pt x="4616" y="1559"/>
                  </a:lnTo>
                  <a:lnTo>
                    <a:pt x="4645" y="1570"/>
                  </a:lnTo>
                  <a:lnTo>
                    <a:pt x="4674" y="1570"/>
                  </a:lnTo>
                  <a:lnTo>
                    <a:pt x="4703" y="1570"/>
                  </a:lnTo>
                  <a:lnTo>
                    <a:pt x="4731" y="1570"/>
                  </a:lnTo>
                  <a:lnTo>
                    <a:pt x="4760" y="1570"/>
                  </a:lnTo>
                  <a:lnTo>
                    <a:pt x="4788" y="1570"/>
                  </a:lnTo>
                  <a:lnTo>
                    <a:pt x="4788" y="1570"/>
                  </a:lnTo>
                  <a:lnTo>
                    <a:pt x="4760" y="1570"/>
                  </a:lnTo>
                  <a:lnTo>
                    <a:pt x="4731" y="1570"/>
                  </a:lnTo>
                  <a:lnTo>
                    <a:pt x="4703" y="1570"/>
                  </a:lnTo>
                  <a:lnTo>
                    <a:pt x="4674" y="1570"/>
                  </a:lnTo>
                  <a:lnTo>
                    <a:pt x="4645" y="1570"/>
                  </a:lnTo>
                  <a:lnTo>
                    <a:pt x="4616" y="1559"/>
                  </a:lnTo>
                  <a:lnTo>
                    <a:pt x="4588" y="1546"/>
                  </a:lnTo>
                  <a:lnTo>
                    <a:pt x="4559" y="1545"/>
                  </a:lnTo>
                  <a:lnTo>
                    <a:pt x="4531" y="1543"/>
                  </a:lnTo>
                  <a:lnTo>
                    <a:pt x="4502" y="1543"/>
                  </a:lnTo>
                  <a:lnTo>
                    <a:pt x="4473" y="1543"/>
                  </a:lnTo>
                  <a:lnTo>
                    <a:pt x="4444" y="1542"/>
                  </a:lnTo>
                  <a:lnTo>
                    <a:pt x="4416" y="1541"/>
                  </a:lnTo>
                  <a:lnTo>
                    <a:pt x="4387" y="1541"/>
                  </a:lnTo>
                  <a:lnTo>
                    <a:pt x="4359" y="1540"/>
                  </a:lnTo>
                  <a:lnTo>
                    <a:pt x="4330" y="1540"/>
                  </a:lnTo>
                  <a:lnTo>
                    <a:pt x="4301" y="1540"/>
                  </a:lnTo>
                  <a:lnTo>
                    <a:pt x="4272" y="1539"/>
                  </a:lnTo>
                  <a:lnTo>
                    <a:pt x="4244" y="1539"/>
                  </a:lnTo>
                  <a:lnTo>
                    <a:pt x="4215" y="1539"/>
                  </a:lnTo>
                  <a:lnTo>
                    <a:pt x="4186" y="1538"/>
                  </a:lnTo>
                  <a:lnTo>
                    <a:pt x="4158" y="1538"/>
                  </a:lnTo>
                  <a:lnTo>
                    <a:pt x="4129" y="1538"/>
                  </a:lnTo>
                  <a:lnTo>
                    <a:pt x="4100" y="1538"/>
                  </a:lnTo>
                  <a:lnTo>
                    <a:pt x="4072" y="1538"/>
                  </a:lnTo>
                  <a:lnTo>
                    <a:pt x="4043" y="1537"/>
                  </a:lnTo>
                  <a:lnTo>
                    <a:pt x="4014" y="1537"/>
                  </a:lnTo>
                  <a:lnTo>
                    <a:pt x="3986" y="1537"/>
                  </a:lnTo>
                  <a:lnTo>
                    <a:pt x="3957" y="1537"/>
                  </a:lnTo>
                  <a:lnTo>
                    <a:pt x="3928" y="1537"/>
                  </a:lnTo>
                  <a:lnTo>
                    <a:pt x="3900" y="1537"/>
                  </a:lnTo>
                  <a:lnTo>
                    <a:pt x="3871" y="1537"/>
                  </a:lnTo>
                  <a:lnTo>
                    <a:pt x="3842" y="1536"/>
                  </a:lnTo>
                  <a:lnTo>
                    <a:pt x="3814" y="1536"/>
                  </a:lnTo>
                  <a:lnTo>
                    <a:pt x="3785" y="1536"/>
                  </a:lnTo>
                  <a:lnTo>
                    <a:pt x="3756" y="1536"/>
                  </a:lnTo>
                  <a:lnTo>
                    <a:pt x="3728" y="1536"/>
                  </a:lnTo>
                  <a:lnTo>
                    <a:pt x="3699" y="1535"/>
                  </a:lnTo>
                  <a:lnTo>
                    <a:pt x="3670" y="1529"/>
                  </a:lnTo>
                  <a:lnTo>
                    <a:pt x="3642" y="1528"/>
                  </a:lnTo>
                  <a:lnTo>
                    <a:pt x="3613" y="1521"/>
                  </a:lnTo>
                  <a:lnTo>
                    <a:pt x="3584" y="1521"/>
                  </a:lnTo>
                  <a:lnTo>
                    <a:pt x="3556" y="1521"/>
                  </a:lnTo>
                  <a:lnTo>
                    <a:pt x="3527" y="1518"/>
                  </a:lnTo>
                  <a:lnTo>
                    <a:pt x="3498" y="1517"/>
                  </a:lnTo>
                  <a:lnTo>
                    <a:pt x="3470" y="1514"/>
                  </a:lnTo>
                  <a:lnTo>
                    <a:pt x="3441" y="1478"/>
                  </a:lnTo>
                  <a:lnTo>
                    <a:pt x="3412" y="1476"/>
                  </a:lnTo>
                  <a:lnTo>
                    <a:pt x="3384" y="1471"/>
                  </a:lnTo>
                  <a:lnTo>
                    <a:pt x="3355" y="1444"/>
                  </a:lnTo>
                  <a:lnTo>
                    <a:pt x="3326" y="1441"/>
                  </a:lnTo>
                  <a:lnTo>
                    <a:pt x="3298" y="1420"/>
                  </a:lnTo>
                  <a:lnTo>
                    <a:pt x="3269" y="1397"/>
                  </a:lnTo>
                  <a:lnTo>
                    <a:pt x="3240" y="1383"/>
                  </a:lnTo>
                  <a:lnTo>
                    <a:pt x="3212" y="1371"/>
                  </a:lnTo>
                  <a:lnTo>
                    <a:pt x="3183" y="1369"/>
                  </a:lnTo>
                  <a:lnTo>
                    <a:pt x="3154" y="1363"/>
                  </a:lnTo>
                  <a:lnTo>
                    <a:pt x="3126" y="1301"/>
                  </a:lnTo>
                  <a:lnTo>
                    <a:pt x="3097" y="1289"/>
                  </a:lnTo>
                  <a:lnTo>
                    <a:pt x="3068" y="1281"/>
                  </a:lnTo>
                  <a:lnTo>
                    <a:pt x="3040" y="1266"/>
                  </a:lnTo>
                  <a:lnTo>
                    <a:pt x="3011" y="1266"/>
                  </a:lnTo>
                  <a:lnTo>
                    <a:pt x="2982" y="1263"/>
                  </a:lnTo>
                  <a:lnTo>
                    <a:pt x="2954" y="1254"/>
                  </a:lnTo>
                  <a:lnTo>
                    <a:pt x="2925" y="1252"/>
                  </a:lnTo>
                  <a:lnTo>
                    <a:pt x="2896" y="1250"/>
                  </a:lnTo>
                  <a:lnTo>
                    <a:pt x="2868" y="1244"/>
                  </a:lnTo>
                  <a:lnTo>
                    <a:pt x="2839" y="1228"/>
                  </a:lnTo>
                  <a:lnTo>
                    <a:pt x="2810" y="1224"/>
                  </a:lnTo>
                  <a:lnTo>
                    <a:pt x="2782" y="1192"/>
                  </a:lnTo>
                  <a:lnTo>
                    <a:pt x="2753" y="1159"/>
                  </a:lnTo>
                  <a:lnTo>
                    <a:pt x="2724" y="1150"/>
                  </a:lnTo>
                  <a:lnTo>
                    <a:pt x="2696" y="1140"/>
                  </a:lnTo>
                  <a:lnTo>
                    <a:pt x="2667" y="1126"/>
                  </a:lnTo>
                  <a:lnTo>
                    <a:pt x="2638" y="1086"/>
                  </a:lnTo>
                  <a:lnTo>
                    <a:pt x="2610" y="1080"/>
                  </a:lnTo>
                  <a:lnTo>
                    <a:pt x="2581" y="1069"/>
                  </a:lnTo>
                  <a:lnTo>
                    <a:pt x="2552" y="1067"/>
                  </a:lnTo>
                  <a:lnTo>
                    <a:pt x="2523" y="1038"/>
                  </a:lnTo>
                  <a:lnTo>
                    <a:pt x="2495" y="1000"/>
                  </a:lnTo>
                  <a:lnTo>
                    <a:pt x="2466" y="994"/>
                  </a:lnTo>
                  <a:lnTo>
                    <a:pt x="2438" y="953"/>
                  </a:lnTo>
                  <a:lnTo>
                    <a:pt x="2409" y="918"/>
                  </a:lnTo>
                  <a:lnTo>
                    <a:pt x="2380" y="906"/>
                  </a:lnTo>
                  <a:lnTo>
                    <a:pt x="2351" y="898"/>
                  </a:lnTo>
                  <a:lnTo>
                    <a:pt x="2323" y="885"/>
                  </a:lnTo>
                  <a:lnTo>
                    <a:pt x="2294" y="866"/>
                  </a:lnTo>
                  <a:lnTo>
                    <a:pt x="2266" y="853"/>
                  </a:lnTo>
                  <a:lnTo>
                    <a:pt x="2237" y="818"/>
                  </a:lnTo>
                  <a:lnTo>
                    <a:pt x="2208" y="809"/>
                  </a:lnTo>
                  <a:lnTo>
                    <a:pt x="2179" y="799"/>
                  </a:lnTo>
                  <a:lnTo>
                    <a:pt x="2151" y="742"/>
                  </a:lnTo>
                  <a:lnTo>
                    <a:pt x="2122" y="732"/>
                  </a:lnTo>
                  <a:lnTo>
                    <a:pt x="2094" y="725"/>
                  </a:lnTo>
                  <a:lnTo>
                    <a:pt x="2065" y="699"/>
                  </a:lnTo>
                  <a:lnTo>
                    <a:pt x="2036" y="694"/>
                  </a:lnTo>
                  <a:lnTo>
                    <a:pt x="2007" y="681"/>
                  </a:lnTo>
                  <a:lnTo>
                    <a:pt x="1979" y="668"/>
                  </a:lnTo>
                  <a:lnTo>
                    <a:pt x="1950" y="667"/>
                  </a:lnTo>
                  <a:lnTo>
                    <a:pt x="1922" y="661"/>
                  </a:lnTo>
                  <a:lnTo>
                    <a:pt x="1893" y="655"/>
                  </a:lnTo>
                  <a:lnTo>
                    <a:pt x="1864" y="641"/>
                  </a:lnTo>
                  <a:lnTo>
                    <a:pt x="1835" y="637"/>
                  </a:lnTo>
                  <a:lnTo>
                    <a:pt x="1807" y="632"/>
                  </a:lnTo>
                  <a:lnTo>
                    <a:pt x="1778" y="581"/>
                  </a:lnTo>
                  <a:lnTo>
                    <a:pt x="1750" y="569"/>
                  </a:lnTo>
                  <a:lnTo>
                    <a:pt x="1721" y="476"/>
                  </a:lnTo>
                  <a:lnTo>
                    <a:pt x="1692" y="476"/>
                  </a:lnTo>
                  <a:lnTo>
                    <a:pt x="1663" y="467"/>
                  </a:lnTo>
                  <a:lnTo>
                    <a:pt x="1635" y="467"/>
                  </a:lnTo>
                  <a:lnTo>
                    <a:pt x="1606" y="467"/>
                  </a:lnTo>
                  <a:lnTo>
                    <a:pt x="1578" y="467"/>
                  </a:lnTo>
                  <a:lnTo>
                    <a:pt x="1549" y="467"/>
                  </a:lnTo>
                  <a:lnTo>
                    <a:pt x="1520" y="467"/>
                  </a:lnTo>
                  <a:lnTo>
                    <a:pt x="1491" y="467"/>
                  </a:lnTo>
                  <a:lnTo>
                    <a:pt x="1463" y="467"/>
                  </a:lnTo>
                  <a:lnTo>
                    <a:pt x="1434" y="467"/>
                  </a:lnTo>
                  <a:lnTo>
                    <a:pt x="1406" y="467"/>
                  </a:lnTo>
                  <a:lnTo>
                    <a:pt x="1377" y="467"/>
                  </a:lnTo>
                  <a:lnTo>
                    <a:pt x="1348" y="467"/>
                  </a:lnTo>
                  <a:lnTo>
                    <a:pt x="1319" y="467"/>
                  </a:lnTo>
                  <a:lnTo>
                    <a:pt x="1291" y="467"/>
                  </a:lnTo>
                  <a:lnTo>
                    <a:pt x="1262" y="467"/>
                  </a:lnTo>
                  <a:lnTo>
                    <a:pt x="1234" y="467"/>
                  </a:lnTo>
                  <a:lnTo>
                    <a:pt x="1205" y="467"/>
                  </a:lnTo>
                  <a:lnTo>
                    <a:pt x="1176" y="467"/>
                  </a:lnTo>
                  <a:lnTo>
                    <a:pt x="1147" y="467"/>
                  </a:lnTo>
                  <a:lnTo>
                    <a:pt x="1119" y="467"/>
                  </a:lnTo>
                  <a:lnTo>
                    <a:pt x="1090" y="467"/>
                  </a:lnTo>
                  <a:lnTo>
                    <a:pt x="1062" y="467"/>
                  </a:lnTo>
                  <a:lnTo>
                    <a:pt x="1033" y="467"/>
                  </a:lnTo>
                  <a:lnTo>
                    <a:pt x="1004" y="467"/>
                  </a:lnTo>
                  <a:lnTo>
                    <a:pt x="975" y="467"/>
                  </a:lnTo>
                  <a:lnTo>
                    <a:pt x="947" y="467"/>
                  </a:lnTo>
                  <a:lnTo>
                    <a:pt x="918" y="467"/>
                  </a:lnTo>
                  <a:lnTo>
                    <a:pt x="890" y="467"/>
                  </a:lnTo>
                  <a:lnTo>
                    <a:pt x="861" y="467"/>
                  </a:lnTo>
                  <a:lnTo>
                    <a:pt x="832" y="467"/>
                  </a:lnTo>
                  <a:lnTo>
                    <a:pt x="803" y="467"/>
                  </a:lnTo>
                  <a:lnTo>
                    <a:pt x="775" y="467"/>
                  </a:lnTo>
                  <a:lnTo>
                    <a:pt x="746" y="467"/>
                  </a:lnTo>
                  <a:lnTo>
                    <a:pt x="718" y="467"/>
                  </a:lnTo>
                  <a:lnTo>
                    <a:pt x="688" y="467"/>
                  </a:lnTo>
                  <a:lnTo>
                    <a:pt x="660" y="467"/>
                  </a:lnTo>
                  <a:lnTo>
                    <a:pt x="631" y="467"/>
                  </a:lnTo>
                  <a:lnTo>
                    <a:pt x="603" y="467"/>
                  </a:lnTo>
                  <a:lnTo>
                    <a:pt x="574" y="467"/>
                  </a:lnTo>
                  <a:lnTo>
                    <a:pt x="546" y="467"/>
                  </a:lnTo>
                  <a:lnTo>
                    <a:pt x="516" y="467"/>
                  </a:lnTo>
                  <a:lnTo>
                    <a:pt x="488" y="467"/>
                  </a:lnTo>
                  <a:lnTo>
                    <a:pt x="459" y="467"/>
                  </a:lnTo>
                  <a:lnTo>
                    <a:pt x="431" y="467"/>
                  </a:lnTo>
                  <a:lnTo>
                    <a:pt x="402" y="467"/>
                  </a:lnTo>
                  <a:lnTo>
                    <a:pt x="374" y="467"/>
                  </a:lnTo>
                  <a:lnTo>
                    <a:pt x="344" y="467"/>
                  </a:lnTo>
                  <a:lnTo>
                    <a:pt x="316" y="467"/>
                  </a:lnTo>
                  <a:lnTo>
                    <a:pt x="287" y="467"/>
                  </a:lnTo>
                  <a:lnTo>
                    <a:pt x="259" y="467"/>
                  </a:lnTo>
                  <a:lnTo>
                    <a:pt x="230" y="467"/>
                  </a:lnTo>
                  <a:lnTo>
                    <a:pt x="202" y="467"/>
                  </a:lnTo>
                  <a:lnTo>
                    <a:pt x="172" y="467"/>
                  </a:lnTo>
                  <a:lnTo>
                    <a:pt x="144" y="467"/>
                  </a:lnTo>
                  <a:lnTo>
                    <a:pt x="115" y="467"/>
                  </a:lnTo>
                  <a:lnTo>
                    <a:pt x="87" y="467"/>
                  </a:lnTo>
                  <a:lnTo>
                    <a:pt x="58" y="467"/>
                  </a:lnTo>
                  <a:lnTo>
                    <a:pt x="29" y="467"/>
                  </a:lnTo>
                  <a:lnTo>
                    <a:pt x="0" y="467"/>
                  </a:lnTo>
                  <a:lnTo>
                    <a:pt x="0" y="0"/>
                  </a:lnTo>
                  <a:close/>
                </a:path>
              </a:pathLst>
            </a:custGeom>
            <a:solidFill>
              <a:srgbClr val="C00000"/>
            </a:solid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233" name="Rectangle 109"/>
            <p:cNvSpPr>
              <a:spLocks noChangeArrowheads="1"/>
            </p:cNvSpPr>
            <p:nvPr/>
          </p:nvSpPr>
          <p:spPr bwMode="auto">
            <a:xfrm>
              <a:off x="5691163" y="6364288"/>
              <a:ext cx="314325" cy="96838"/>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234" name="Rectangle 110"/>
            <p:cNvSpPr>
              <a:spLocks noChangeArrowheads="1"/>
            </p:cNvSpPr>
            <p:nvPr/>
          </p:nvSpPr>
          <p:spPr bwMode="auto">
            <a:xfrm>
              <a:off x="6045175" y="6323013"/>
              <a:ext cx="327025"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gas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25336" name="AutoShape 24"/>
          <p:cNvSpPr>
            <a:spLocks noChangeArrowheads="1"/>
          </p:cNvSpPr>
          <p:nvPr/>
        </p:nvSpPr>
        <p:spPr bwMode="auto">
          <a:xfrm>
            <a:off x="33060" y="48638"/>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a:solidFill>
                  <a:srgbClr val="6699FF"/>
                </a:solidFill>
                <a:latin typeface="+mj-lt"/>
              </a:rPr>
              <a:t>Costo </a:t>
            </a:r>
            <a:r>
              <a:rPr lang="es-BO" sz="3200" b="1" dirty="0" smtClean="0">
                <a:solidFill>
                  <a:srgbClr val="6699FF"/>
                </a:solidFill>
                <a:latin typeface="+mj-lt"/>
              </a:rPr>
              <a:t>Marginal de Operación</a:t>
            </a:r>
            <a:endParaRPr lang="es-ES" sz="3200" b="1" dirty="0">
              <a:solidFill>
                <a:srgbClr val="6699FF"/>
              </a:solidFill>
              <a:latin typeface="+mj-lt"/>
            </a:endParaRPr>
          </a:p>
        </p:txBody>
      </p:sp>
      <p:sp>
        <p:nvSpPr>
          <p:cNvPr id="229" name="1 Marcador de contenido"/>
          <p:cNvSpPr txBox="1">
            <a:spLocks/>
          </p:cNvSpPr>
          <p:nvPr/>
        </p:nvSpPr>
        <p:spPr>
          <a:xfrm>
            <a:off x="179511" y="620688"/>
            <a:ext cx="8568953" cy="864096"/>
          </a:xfrm>
          <a:prstGeom prst="rect">
            <a:avLst/>
          </a:prstGeom>
        </p:spPr>
        <p:txBody>
          <a:bodyPr/>
          <a:lstStyle/>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000" kern="0" dirty="0" smtClean="0">
                <a:solidFill>
                  <a:srgbClr val="000066"/>
                </a:solidFill>
                <a:latin typeface="Arial" pitchFamily="34" charset="0"/>
                <a:cs typeface="Arial" pitchFamily="34" charset="0"/>
              </a:rPr>
              <a:t>En un mercado adaptado la marginación es tal que le permite a cada recurso recuperar su inversión </a:t>
            </a:r>
            <a:r>
              <a:rPr kumimoji="0" lang="es-SV" sz="2000" b="0" i="0" u="none" strike="noStrike" kern="0" cap="none" spc="0" normalizeH="0" baseline="0" noProof="0" dirty="0" smtClean="0">
                <a:ln>
                  <a:noFill/>
                </a:ln>
                <a:solidFill>
                  <a:srgbClr val="000066"/>
                </a:solidFill>
                <a:effectLst/>
                <a:uLnTx/>
                <a:uFillTx/>
                <a:latin typeface="Arial" pitchFamily="34" charset="0"/>
                <a:ea typeface="+mn-ea"/>
                <a:cs typeface="Arial" pitchFamily="34" charset="0"/>
              </a:rPr>
              <a:t> </a:t>
            </a:r>
            <a:r>
              <a:rPr kumimoji="0" lang="es-SV" sz="2000" kern="0" dirty="0" smtClean="0">
                <a:solidFill>
                  <a:srgbClr val="000066"/>
                </a:solidFill>
                <a:latin typeface="Arial" pitchFamily="34" charset="0"/>
                <a:cs typeface="Arial" pitchFamily="34" charset="0"/>
              </a:rPr>
              <a:t>  </a:t>
            </a:r>
          </a:p>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lang="es-SV" sz="2000" b="0" i="0" u="none" strike="noStrike" kern="0" cap="none" spc="0" normalizeH="0" baseline="0" noProof="0" dirty="0" smtClean="0">
                <a:ln>
                  <a:noFill/>
                </a:ln>
                <a:solidFill>
                  <a:srgbClr val="000066"/>
                </a:solidFill>
                <a:effectLst/>
                <a:uLnTx/>
                <a:uFillTx/>
                <a:latin typeface="Arial" pitchFamily="34" charset="0"/>
                <a:ea typeface="+mn-ea"/>
                <a:cs typeface="Arial" pitchFamily="34" charset="0"/>
              </a:rPr>
              <a:t>					(Ejemplo con tres recursos)</a:t>
            </a:r>
            <a:endParaRPr kumimoji="0" lang="es-SV" sz="2000" b="0" i="0" u="none" strike="noStrike" kern="0" cap="none" spc="0" normalizeH="0" baseline="0" noProof="0" dirty="0" smtClean="0">
              <a:ln>
                <a:noFill/>
              </a:ln>
              <a:solidFill>
                <a:srgbClr val="000066"/>
              </a:solidFill>
              <a:effectLst/>
              <a:uLnTx/>
              <a:uFillTx/>
              <a:latin typeface="Arial" pitchFamily="34" charset="0"/>
              <a:ea typeface="+mn-ea"/>
              <a:cs typeface="Arial" pitchFamily="34" charset="0"/>
            </a:endParaRPr>
          </a:p>
        </p:txBody>
      </p:sp>
      <p:grpSp>
        <p:nvGrpSpPr>
          <p:cNvPr id="201" name="200 Grupo"/>
          <p:cNvGrpSpPr/>
          <p:nvPr/>
        </p:nvGrpSpPr>
        <p:grpSpPr>
          <a:xfrm>
            <a:off x="604838" y="5299546"/>
            <a:ext cx="7667625" cy="382587"/>
            <a:chOff x="604838" y="5783263"/>
            <a:chExt cx="7667625" cy="382587"/>
          </a:xfrm>
        </p:grpSpPr>
        <p:sp>
          <p:nvSpPr>
            <p:cNvPr id="2115" name="Rectangle 67"/>
            <p:cNvSpPr>
              <a:spLocks noChangeArrowheads="1"/>
            </p:cNvSpPr>
            <p:nvPr/>
          </p:nvSpPr>
          <p:spPr bwMode="auto">
            <a:xfrm>
              <a:off x="617538" y="5783263"/>
              <a:ext cx="7648575" cy="11113"/>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2116" name="Freeform 68"/>
            <p:cNvSpPr>
              <a:spLocks noEditPoints="1"/>
            </p:cNvSpPr>
            <p:nvPr/>
          </p:nvSpPr>
          <p:spPr bwMode="auto">
            <a:xfrm>
              <a:off x="611188" y="5789613"/>
              <a:ext cx="7661275" cy="47625"/>
            </a:xfrm>
            <a:custGeom>
              <a:avLst/>
              <a:gdLst/>
              <a:ahLst/>
              <a:cxnLst>
                <a:cxn ang="0">
                  <a:pos x="54" y="0"/>
                </a:cxn>
                <a:cxn ang="0">
                  <a:pos x="145" y="30"/>
                </a:cxn>
                <a:cxn ang="0">
                  <a:pos x="237" y="30"/>
                </a:cxn>
                <a:cxn ang="0">
                  <a:pos x="320" y="0"/>
                </a:cxn>
                <a:cxn ang="0">
                  <a:pos x="381" y="0"/>
                </a:cxn>
                <a:cxn ang="0">
                  <a:pos x="458" y="0"/>
                </a:cxn>
                <a:cxn ang="0">
                  <a:pos x="541" y="30"/>
                </a:cxn>
                <a:cxn ang="0">
                  <a:pos x="641" y="30"/>
                </a:cxn>
                <a:cxn ang="0">
                  <a:pos x="724" y="0"/>
                </a:cxn>
                <a:cxn ang="0">
                  <a:pos x="778" y="0"/>
                </a:cxn>
                <a:cxn ang="0">
                  <a:pos x="862" y="0"/>
                </a:cxn>
                <a:cxn ang="0">
                  <a:pos x="946" y="30"/>
                </a:cxn>
                <a:cxn ang="0">
                  <a:pos x="1037" y="30"/>
                </a:cxn>
                <a:cxn ang="0">
                  <a:pos x="1129" y="0"/>
                </a:cxn>
                <a:cxn ang="0">
                  <a:pos x="1182" y="0"/>
                </a:cxn>
                <a:cxn ang="0">
                  <a:pos x="1258" y="0"/>
                </a:cxn>
                <a:cxn ang="0">
                  <a:pos x="1350" y="30"/>
                </a:cxn>
                <a:cxn ang="0">
                  <a:pos x="1441" y="30"/>
                </a:cxn>
                <a:cxn ang="0">
                  <a:pos x="1525" y="0"/>
                </a:cxn>
                <a:cxn ang="0">
                  <a:pos x="1586" y="0"/>
                </a:cxn>
                <a:cxn ang="0">
                  <a:pos x="1662" y="0"/>
                </a:cxn>
                <a:cxn ang="0">
                  <a:pos x="1746" y="30"/>
                </a:cxn>
                <a:cxn ang="0">
                  <a:pos x="1845" y="30"/>
                </a:cxn>
                <a:cxn ang="0">
                  <a:pos x="1929" y="0"/>
                </a:cxn>
                <a:cxn ang="0">
                  <a:pos x="1982" y="0"/>
                </a:cxn>
                <a:cxn ang="0">
                  <a:pos x="2066" y="0"/>
                </a:cxn>
                <a:cxn ang="0">
                  <a:pos x="2150" y="30"/>
                </a:cxn>
                <a:cxn ang="0">
                  <a:pos x="2242" y="30"/>
                </a:cxn>
                <a:cxn ang="0">
                  <a:pos x="2333" y="0"/>
                </a:cxn>
                <a:cxn ang="0">
                  <a:pos x="2386" y="0"/>
                </a:cxn>
                <a:cxn ang="0">
                  <a:pos x="2463" y="0"/>
                </a:cxn>
                <a:cxn ang="0">
                  <a:pos x="2554" y="30"/>
                </a:cxn>
                <a:cxn ang="0">
                  <a:pos x="2646" y="30"/>
                </a:cxn>
                <a:cxn ang="0">
                  <a:pos x="2730" y="0"/>
                </a:cxn>
                <a:cxn ang="0">
                  <a:pos x="2791" y="0"/>
                </a:cxn>
                <a:cxn ang="0">
                  <a:pos x="2867" y="0"/>
                </a:cxn>
                <a:cxn ang="0">
                  <a:pos x="2951" y="30"/>
                </a:cxn>
                <a:cxn ang="0">
                  <a:pos x="3050" y="30"/>
                </a:cxn>
                <a:cxn ang="0">
                  <a:pos x="3134" y="0"/>
                </a:cxn>
                <a:cxn ang="0">
                  <a:pos x="3187" y="0"/>
                </a:cxn>
                <a:cxn ang="0">
                  <a:pos x="3271" y="0"/>
                </a:cxn>
                <a:cxn ang="0">
                  <a:pos x="3355" y="30"/>
                </a:cxn>
                <a:cxn ang="0">
                  <a:pos x="3446" y="30"/>
                </a:cxn>
                <a:cxn ang="0">
                  <a:pos x="3530" y="0"/>
                </a:cxn>
                <a:cxn ang="0">
                  <a:pos x="3591" y="0"/>
                </a:cxn>
                <a:cxn ang="0">
                  <a:pos x="3667" y="0"/>
                </a:cxn>
                <a:cxn ang="0">
                  <a:pos x="3759" y="30"/>
                </a:cxn>
                <a:cxn ang="0">
                  <a:pos x="3850" y="30"/>
                </a:cxn>
                <a:cxn ang="0">
                  <a:pos x="3934" y="0"/>
                </a:cxn>
                <a:cxn ang="0">
                  <a:pos x="3995" y="0"/>
                </a:cxn>
                <a:cxn ang="0">
                  <a:pos x="4071" y="0"/>
                </a:cxn>
                <a:cxn ang="0">
                  <a:pos x="4155" y="30"/>
                </a:cxn>
                <a:cxn ang="0">
                  <a:pos x="4247" y="30"/>
                </a:cxn>
                <a:cxn ang="0">
                  <a:pos x="4338" y="0"/>
                </a:cxn>
                <a:cxn ang="0">
                  <a:pos x="4392" y="0"/>
                </a:cxn>
                <a:cxn ang="0">
                  <a:pos x="4475" y="0"/>
                </a:cxn>
                <a:cxn ang="0">
                  <a:pos x="4559" y="30"/>
                </a:cxn>
                <a:cxn ang="0">
                  <a:pos x="4651" y="30"/>
                </a:cxn>
                <a:cxn ang="0">
                  <a:pos x="4735" y="0"/>
                </a:cxn>
                <a:cxn ang="0">
                  <a:pos x="4796" y="0"/>
                </a:cxn>
              </a:cxnLst>
              <a:rect l="0" t="0" r="r" b="b"/>
              <a:pathLst>
                <a:path w="4826" h="30">
                  <a:moveTo>
                    <a:pt x="8" y="0"/>
                  </a:moveTo>
                  <a:lnTo>
                    <a:pt x="8" y="30"/>
                  </a:lnTo>
                  <a:lnTo>
                    <a:pt x="0" y="30"/>
                  </a:lnTo>
                  <a:lnTo>
                    <a:pt x="0" y="0"/>
                  </a:lnTo>
                  <a:lnTo>
                    <a:pt x="8" y="0"/>
                  </a:lnTo>
                  <a:close/>
                  <a:moveTo>
                    <a:pt x="38" y="0"/>
                  </a:moveTo>
                  <a:lnTo>
                    <a:pt x="38" y="30"/>
                  </a:lnTo>
                  <a:lnTo>
                    <a:pt x="31" y="30"/>
                  </a:lnTo>
                  <a:lnTo>
                    <a:pt x="31" y="0"/>
                  </a:lnTo>
                  <a:lnTo>
                    <a:pt x="38" y="0"/>
                  </a:lnTo>
                  <a:close/>
                  <a:moveTo>
                    <a:pt x="61" y="0"/>
                  </a:moveTo>
                  <a:lnTo>
                    <a:pt x="61" y="30"/>
                  </a:lnTo>
                  <a:lnTo>
                    <a:pt x="54" y="30"/>
                  </a:lnTo>
                  <a:lnTo>
                    <a:pt x="54" y="0"/>
                  </a:lnTo>
                  <a:lnTo>
                    <a:pt x="61" y="0"/>
                  </a:lnTo>
                  <a:close/>
                  <a:moveTo>
                    <a:pt x="92" y="0"/>
                  </a:moveTo>
                  <a:lnTo>
                    <a:pt x="92" y="30"/>
                  </a:lnTo>
                  <a:lnTo>
                    <a:pt x="84" y="30"/>
                  </a:lnTo>
                  <a:lnTo>
                    <a:pt x="84" y="0"/>
                  </a:lnTo>
                  <a:lnTo>
                    <a:pt x="92" y="0"/>
                  </a:lnTo>
                  <a:close/>
                  <a:moveTo>
                    <a:pt x="122" y="0"/>
                  </a:moveTo>
                  <a:lnTo>
                    <a:pt x="122" y="30"/>
                  </a:lnTo>
                  <a:lnTo>
                    <a:pt x="115" y="30"/>
                  </a:lnTo>
                  <a:lnTo>
                    <a:pt x="115" y="0"/>
                  </a:lnTo>
                  <a:lnTo>
                    <a:pt x="122" y="0"/>
                  </a:lnTo>
                  <a:close/>
                  <a:moveTo>
                    <a:pt x="153" y="0"/>
                  </a:moveTo>
                  <a:lnTo>
                    <a:pt x="153" y="30"/>
                  </a:lnTo>
                  <a:lnTo>
                    <a:pt x="145" y="30"/>
                  </a:lnTo>
                  <a:lnTo>
                    <a:pt x="145" y="0"/>
                  </a:lnTo>
                  <a:lnTo>
                    <a:pt x="153" y="0"/>
                  </a:lnTo>
                  <a:close/>
                  <a:moveTo>
                    <a:pt x="176" y="0"/>
                  </a:moveTo>
                  <a:lnTo>
                    <a:pt x="176" y="30"/>
                  </a:lnTo>
                  <a:lnTo>
                    <a:pt x="168" y="30"/>
                  </a:lnTo>
                  <a:lnTo>
                    <a:pt x="168" y="0"/>
                  </a:lnTo>
                  <a:lnTo>
                    <a:pt x="176" y="0"/>
                  </a:lnTo>
                  <a:close/>
                  <a:moveTo>
                    <a:pt x="206" y="0"/>
                  </a:moveTo>
                  <a:lnTo>
                    <a:pt x="206" y="30"/>
                  </a:lnTo>
                  <a:lnTo>
                    <a:pt x="198" y="30"/>
                  </a:lnTo>
                  <a:lnTo>
                    <a:pt x="198" y="0"/>
                  </a:lnTo>
                  <a:lnTo>
                    <a:pt x="206" y="0"/>
                  </a:lnTo>
                  <a:close/>
                  <a:moveTo>
                    <a:pt x="237" y="0"/>
                  </a:moveTo>
                  <a:lnTo>
                    <a:pt x="237" y="30"/>
                  </a:lnTo>
                  <a:lnTo>
                    <a:pt x="229" y="30"/>
                  </a:lnTo>
                  <a:lnTo>
                    <a:pt x="229" y="0"/>
                  </a:lnTo>
                  <a:lnTo>
                    <a:pt x="237" y="0"/>
                  </a:lnTo>
                  <a:close/>
                  <a:moveTo>
                    <a:pt x="267" y="0"/>
                  </a:moveTo>
                  <a:lnTo>
                    <a:pt x="267" y="30"/>
                  </a:lnTo>
                  <a:lnTo>
                    <a:pt x="259" y="30"/>
                  </a:lnTo>
                  <a:lnTo>
                    <a:pt x="259" y="0"/>
                  </a:lnTo>
                  <a:lnTo>
                    <a:pt x="267" y="0"/>
                  </a:lnTo>
                  <a:close/>
                  <a:moveTo>
                    <a:pt x="298" y="0"/>
                  </a:moveTo>
                  <a:lnTo>
                    <a:pt x="298" y="30"/>
                  </a:lnTo>
                  <a:lnTo>
                    <a:pt x="290" y="30"/>
                  </a:lnTo>
                  <a:lnTo>
                    <a:pt x="290" y="0"/>
                  </a:lnTo>
                  <a:lnTo>
                    <a:pt x="298" y="0"/>
                  </a:lnTo>
                  <a:close/>
                  <a:moveTo>
                    <a:pt x="320" y="0"/>
                  </a:moveTo>
                  <a:lnTo>
                    <a:pt x="320" y="30"/>
                  </a:lnTo>
                  <a:lnTo>
                    <a:pt x="313" y="30"/>
                  </a:lnTo>
                  <a:lnTo>
                    <a:pt x="313" y="0"/>
                  </a:lnTo>
                  <a:lnTo>
                    <a:pt x="320" y="0"/>
                  </a:lnTo>
                  <a:close/>
                  <a:moveTo>
                    <a:pt x="351" y="0"/>
                  </a:moveTo>
                  <a:lnTo>
                    <a:pt x="351" y="30"/>
                  </a:lnTo>
                  <a:lnTo>
                    <a:pt x="343" y="30"/>
                  </a:lnTo>
                  <a:lnTo>
                    <a:pt x="343" y="0"/>
                  </a:lnTo>
                  <a:lnTo>
                    <a:pt x="351" y="0"/>
                  </a:lnTo>
                  <a:close/>
                  <a:moveTo>
                    <a:pt x="381" y="0"/>
                  </a:moveTo>
                  <a:lnTo>
                    <a:pt x="381" y="30"/>
                  </a:lnTo>
                  <a:lnTo>
                    <a:pt x="374" y="30"/>
                  </a:lnTo>
                  <a:lnTo>
                    <a:pt x="374" y="0"/>
                  </a:lnTo>
                  <a:lnTo>
                    <a:pt x="381" y="0"/>
                  </a:lnTo>
                  <a:close/>
                  <a:moveTo>
                    <a:pt x="412" y="0"/>
                  </a:moveTo>
                  <a:lnTo>
                    <a:pt x="412" y="30"/>
                  </a:lnTo>
                  <a:lnTo>
                    <a:pt x="404" y="30"/>
                  </a:lnTo>
                  <a:lnTo>
                    <a:pt x="404" y="0"/>
                  </a:lnTo>
                  <a:lnTo>
                    <a:pt x="412" y="0"/>
                  </a:lnTo>
                  <a:close/>
                  <a:moveTo>
                    <a:pt x="435" y="0"/>
                  </a:moveTo>
                  <a:lnTo>
                    <a:pt x="435" y="30"/>
                  </a:lnTo>
                  <a:lnTo>
                    <a:pt x="427" y="30"/>
                  </a:lnTo>
                  <a:lnTo>
                    <a:pt x="427" y="0"/>
                  </a:lnTo>
                  <a:lnTo>
                    <a:pt x="435" y="0"/>
                  </a:lnTo>
                  <a:close/>
                  <a:moveTo>
                    <a:pt x="465" y="0"/>
                  </a:moveTo>
                  <a:lnTo>
                    <a:pt x="465" y="30"/>
                  </a:lnTo>
                  <a:lnTo>
                    <a:pt x="458" y="30"/>
                  </a:lnTo>
                  <a:lnTo>
                    <a:pt x="458" y="0"/>
                  </a:lnTo>
                  <a:lnTo>
                    <a:pt x="465" y="0"/>
                  </a:lnTo>
                  <a:close/>
                  <a:moveTo>
                    <a:pt x="496" y="0"/>
                  </a:moveTo>
                  <a:lnTo>
                    <a:pt x="496" y="30"/>
                  </a:lnTo>
                  <a:lnTo>
                    <a:pt x="488" y="30"/>
                  </a:lnTo>
                  <a:lnTo>
                    <a:pt x="488" y="0"/>
                  </a:lnTo>
                  <a:lnTo>
                    <a:pt x="496" y="0"/>
                  </a:lnTo>
                  <a:close/>
                  <a:moveTo>
                    <a:pt x="526" y="0"/>
                  </a:moveTo>
                  <a:lnTo>
                    <a:pt x="526" y="30"/>
                  </a:lnTo>
                  <a:lnTo>
                    <a:pt x="519" y="30"/>
                  </a:lnTo>
                  <a:lnTo>
                    <a:pt x="519" y="0"/>
                  </a:lnTo>
                  <a:lnTo>
                    <a:pt x="526" y="0"/>
                  </a:lnTo>
                  <a:close/>
                  <a:moveTo>
                    <a:pt x="549" y="0"/>
                  </a:moveTo>
                  <a:lnTo>
                    <a:pt x="549" y="30"/>
                  </a:lnTo>
                  <a:lnTo>
                    <a:pt x="541" y="30"/>
                  </a:lnTo>
                  <a:lnTo>
                    <a:pt x="541" y="0"/>
                  </a:lnTo>
                  <a:lnTo>
                    <a:pt x="549" y="0"/>
                  </a:lnTo>
                  <a:close/>
                  <a:moveTo>
                    <a:pt x="580" y="0"/>
                  </a:moveTo>
                  <a:lnTo>
                    <a:pt x="580" y="30"/>
                  </a:lnTo>
                  <a:lnTo>
                    <a:pt x="572" y="30"/>
                  </a:lnTo>
                  <a:lnTo>
                    <a:pt x="572" y="0"/>
                  </a:lnTo>
                  <a:lnTo>
                    <a:pt x="580" y="0"/>
                  </a:lnTo>
                  <a:close/>
                  <a:moveTo>
                    <a:pt x="610" y="0"/>
                  </a:moveTo>
                  <a:lnTo>
                    <a:pt x="610" y="30"/>
                  </a:lnTo>
                  <a:lnTo>
                    <a:pt x="602" y="30"/>
                  </a:lnTo>
                  <a:lnTo>
                    <a:pt x="602" y="0"/>
                  </a:lnTo>
                  <a:lnTo>
                    <a:pt x="610" y="0"/>
                  </a:lnTo>
                  <a:close/>
                  <a:moveTo>
                    <a:pt x="641" y="0"/>
                  </a:moveTo>
                  <a:lnTo>
                    <a:pt x="641" y="30"/>
                  </a:lnTo>
                  <a:lnTo>
                    <a:pt x="633" y="30"/>
                  </a:lnTo>
                  <a:lnTo>
                    <a:pt x="633" y="0"/>
                  </a:lnTo>
                  <a:lnTo>
                    <a:pt x="641" y="0"/>
                  </a:lnTo>
                  <a:close/>
                  <a:moveTo>
                    <a:pt x="663" y="0"/>
                  </a:moveTo>
                  <a:lnTo>
                    <a:pt x="663" y="30"/>
                  </a:lnTo>
                  <a:lnTo>
                    <a:pt x="656" y="30"/>
                  </a:lnTo>
                  <a:lnTo>
                    <a:pt x="656" y="0"/>
                  </a:lnTo>
                  <a:lnTo>
                    <a:pt x="663" y="0"/>
                  </a:lnTo>
                  <a:close/>
                  <a:moveTo>
                    <a:pt x="694" y="0"/>
                  </a:moveTo>
                  <a:lnTo>
                    <a:pt x="694" y="30"/>
                  </a:lnTo>
                  <a:lnTo>
                    <a:pt x="686" y="30"/>
                  </a:lnTo>
                  <a:lnTo>
                    <a:pt x="686" y="0"/>
                  </a:lnTo>
                  <a:lnTo>
                    <a:pt x="694" y="0"/>
                  </a:lnTo>
                  <a:close/>
                  <a:moveTo>
                    <a:pt x="724" y="0"/>
                  </a:moveTo>
                  <a:lnTo>
                    <a:pt x="724" y="30"/>
                  </a:lnTo>
                  <a:lnTo>
                    <a:pt x="717" y="30"/>
                  </a:lnTo>
                  <a:lnTo>
                    <a:pt x="717" y="0"/>
                  </a:lnTo>
                  <a:lnTo>
                    <a:pt x="724" y="0"/>
                  </a:lnTo>
                  <a:close/>
                  <a:moveTo>
                    <a:pt x="755" y="0"/>
                  </a:moveTo>
                  <a:lnTo>
                    <a:pt x="755" y="30"/>
                  </a:lnTo>
                  <a:lnTo>
                    <a:pt x="747" y="30"/>
                  </a:lnTo>
                  <a:lnTo>
                    <a:pt x="747" y="0"/>
                  </a:lnTo>
                  <a:lnTo>
                    <a:pt x="755" y="0"/>
                  </a:lnTo>
                  <a:close/>
                  <a:moveTo>
                    <a:pt x="778" y="0"/>
                  </a:moveTo>
                  <a:lnTo>
                    <a:pt x="778" y="30"/>
                  </a:lnTo>
                  <a:lnTo>
                    <a:pt x="770" y="30"/>
                  </a:lnTo>
                  <a:lnTo>
                    <a:pt x="770" y="0"/>
                  </a:lnTo>
                  <a:lnTo>
                    <a:pt x="778" y="0"/>
                  </a:lnTo>
                  <a:close/>
                  <a:moveTo>
                    <a:pt x="808" y="0"/>
                  </a:moveTo>
                  <a:lnTo>
                    <a:pt x="808" y="30"/>
                  </a:lnTo>
                  <a:lnTo>
                    <a:pt x="801" y="30"/>
                  </a:lnTo>
                  <a:lnTo>
                    <a:pt x="801" y="0"/>
                  </a:lnTo>
                  <a:lnTo>
                    <a:pt x="808" y="0"/>
                  </a:lnTo>
                  <a:close/>
                  <a:moveTo>
                    <a:pt x="839" y="0"/>
                  </a:moveTo>
                  <a:lnTo>
                    <a:pt x="839" y="30"/>
                  </a:lnTo>
                  <a:lnTo>
                    <a:pt x="831" y="30"/>
                  </a:lnTo>
                  <a:lnTo>
                    <a:pt x="831" y="0"/>
                  </a:lnTo>
                  <a:lnTo>
                    <a:pt x="839" y="0"/>
                  </a:lnTo>
                  <a:close/>
                  <a:moveTo>
                    <a:pt x="869" y="0"/>
                  </a:moveTo>
                  <a:lnTo>
                    <a:pt x="869" y="30"/>
                  </a:lnTo>
                  <a:lnTo>
                    <a:pt x="862" y="30"/>
                  </a:lnTo>
                  <a:lnTo>
                    <a:pt x="862" y="0"/>
                  </a:lnTo>
                  <a:lnTo>
                    <a:pt x="869" y="0"/>
                  </a:lnTo>
                  <a:close/>
                  <a:moveTo>
                    <a:pt x="892" y="0"/>
                  </a:moveTo>
                  <a:lnTo>
                    <a:pt x="892" y="30"/>
                  </a:lnTo>
                  <a:lnTo>
                    <a:pt x="885" y="30"/>
                  </a:lnTo>
                  <a:lnTo>
                    <a:pt x="885" y="0"/>
                  </a:lnTo>
                  <a:lnTo>
                    <a:pt x="892" y="0"/>
                  </a:lnTo>
                  <a:close/>
                  <a:moveTo>
                    <a:pt x="923" y="0"/>
                  </a:moveTo>
                  <a:lnTo>
                    <a:pt x="923" y="30"/>
                  </a:lnTo>
                  <a:lnTo>
                    <a:pt x="915" y="30"/>
                  </a:lnTo>
                  <a:lnTo>
                    <a:pt x="915" y="0"/>
                  </a:lnTo>
                  <a:lnTo>
                    <a:pt x="923" y="0"/>
                  </a:lnTo>
                  <a:close/>
                  <a:moveTo>
                    <a:pt x="953" y="0"/>
                  </a:moveTo>
                  <a:lnTo>
                    <a:pt x="953" y="30"/>
                  </a:lnTo>
                  <a:lnTo>
                    <a:pt x="946" y="30"/>
                  </a:lnTo>
                  <a:lnTo>
                    <a:pt x="946" y="0"/>
                  </a:lnTo>
                  <a:lnTo>
                    <a:pt x="953" y="0"/>
                  </a:lnTo>
                  <a:close/>
                  <a:moveTo>
                    <a:pt x="984" y="0"/>
                  </a:moveTo>
                  <a:lnTo>
                    <a:pt x="984" y="30"/>
                  </a:lnTo>
                  <a:lnTo>
                    <a:pt x="976" y="30"/>
                  </a:lnTo>
                  <a:lnTo>
                    <a:pt x="976" y="0"/>
                  </a:lnTo>
                  <a:lnTo>
                    <a:pt x="984" y="0"/>
                  </a:lnTo>
                  <a:close/>
                  <a:moveTo>
                    <a:pt x="1014" y="0"/>
                  </a:moveTo>
                  <a:lnTo>
                    <a:pt x="1014" y="30"/>
                  </a:lnTo>
                  <a:lnTo>
                    <a:pt x="1007" y="30"/>
                  </a:lnTo>
                  <a:lnTo>
                    <a:pt x="1007" y="0"/>
                  </a:lnTo>
                  <a:lnTo>
                    <a:pt x="1014" y="0"/>
                  </a:lnTo>
                  <a:close/>
                  <a:moveTo>
                    <a:pt x="1037" y="0"/>
                  </a:moveTo>
                  <a:lnTo>
                    <a:pt x="1037" y="30"/>
                  </a:lnTo>
                  <a:lnTo>
                    <a:pt x="1029" y="30"/>
                  </a:lnTo>
                  <a:lnTo>
                    <a:pt x="1029" y="0"/>
                  </a:lnTo>
                  <a:lnTo>
                    <a:pt x="1037" y="0"/>
                  </a:lnTo>
                  <a:close/>
                  <a:moveTo>
                    <a:pt x="1068" y="0"/>
                  </a:moveTo>
                  <a:lnTo>
                    <a:pt x="1068" y="30"/>
                  </a:lnTo>
                  <a:lnTo>
                    <a:pt x="1060" y="30"/>
                  </a:lnTo>
                  <a:lnTo>
                    <a:pt x="1060" y="0"/>
                  </a:lnTo>
                  <a:lnTo>
                    <a:pt x="1068" y="0"/>
                  </a:lnTo>
                  <a:close/>
                  <a:moveTo>
                    <a:pt x="1098" y="0"/>
                  </a:moveTo>
                  <a:lnTo>
                    <a:pt x="1098" y="30"/>
                  </a:lnTo>
                  <a:lnTo>
                    <a:pt x="1090" y="30"/>
                  </a:lnTo>
                  <a:lnTo>
                    <a:pt x="1090" y="0"/>
                  </a:lnTo>
                  <a:lnTo>
                    <a:pt x="1098" y="0"/>
                  </a:lnTo>
                  <a:close/>
                  <a:moveTo>
                    <a:pt x="1129" y="0"/>
                  </a:moveTo>
                  <a:lnTo>
                    <a:pt x="1129" y="30"/>
                  </a:lnTo>
                  <a:lnTo>
                    <a:pt x="1121" y="30"/>
                  </a:lnTo>
                  <a:lnTo>
                    <a:pt x="1121" y="0"/>
                  </a:lnTo>
                  <a:lnTo>
                    <a:pt x="1129" y="0"/>
                  </a:lnTo>
                  <a:close/>
                  <a:moveTo>
                    <a:pt x="1151" y="0"/>
                  </a:moveTo>
                  <a:lnTo>
                    <a:pt x="1151" y="30"/>
                  </a:lnTo>
                  <a:lnTo>
                    <a:pt x="1144" y="30"/>
                  </a:lnTo>
                  <a:lnTo>
                    <a:pt x="1144" y="0"/>
                  </a:lnTo>
                  <a:lnTo>
                    <a:pt x="1151" y="0"/>
                  </a:lnTo>
                  <a:close/>
                  <a:moveTo>
                    <a:pt x="1182" y="0"/>
                  </a:moveTo>
                  <a:lnTo>
                    <a:pt x="1182" y="30"/>
                  </a:lnTo>
                  <a:lnTo>
                    <a:pt x="1174" y="30"/>
                  </a:lnTo>
                  <a:lnTo>
                    <a:pt x="1174" y="0"/>
                  </a:lnTo>
                  <a:lnTo>
                    <a:pt x="1182" y="0"/>
                  </a:lnTo>
                  <a:close/>
                  <a:moveTo>
                    <a:pt x="1212" y="0"/>
                  </a:moveTo>
                  <a:lnTo>
                    <a:pt x="1212" y="30"/>
                  </a:lnTo>
                  <a:lnTo>
                    <a:pt x="1205" y="30"/>
                  </a:lnTo>
                  <a:lnTo>
                    <a:pt x="1205" y="0"/>
                  </a:lnTo>
                  <a:lnTo>
                    <a:pt x="1212" y="0"/>
                  </a:lnTo>
                  <a:close/>
                  <a:moveTo>
                    <a:pt x="1243" y="0"/>
                  </a:moveTo>
                  <a:lnTo>
                    <a:pt x="1243" y="30"/>
                  </a:lnTo>
                  <a:lnTo>
                    <a:pt x="1235" y="30"/>
                  </a:lnTo>
                  <a:lnTo>
                    <a:pt x="1235" y="0"/>
                  </a:lnTo>
                  <a:lnTo>
                    <a:pt x="1243" y="0"/>
                  </a:lnTo>
                  <a:close/>
                  <a:moveTo>
                    <a:pt x="1266" y="0"/>
                  </a:moveTo>
                  <a:lnTo>
                    <a:pt x="1266" y="30"/>
                  </a:lnTo>
                  <a:lnTo>
                    <a:pt x="1258" y="30"/>
                  </a:lnTo>
                  <a:lnTo>
                    <a:pt x="1258" y="0"/>
                  </a:lnTo>
                  <a:lnTo>
                    <a:pt x="1266" y="0"/>
                  </a:lnTo>
                  <a:close/>
                  <a:moveTo>
                    <a:pt x="1296" y="0"/>
                  </a:moveTo>
                  <a:lnTo>
                    <a:pt x="1296" y="30"/>
                  </a:lnTo>
                  <a:lnTo>
                    <a:pt x="1289" y="30"/>
                  </a:lnTo>
                  <a:lnTo>
                    <a:pt x="1289" y="0"/>
                  </a:lnTo>
                  <a:lnTo>
                    <a:pt x="1296" y="0"/>
                  </a:lnTo>
                  <a:close/>
                  <a:moveTo>
                    <a:pt x="1327" y="0"/>
                  </a:moveTo>
                  <a:lnTo>
                    <a:pt x="1327" y="30"/>
                  </a:lnTo>
                  <a:lnTo>
                    <a:pt x="1319" y="30"/>
                  </a:lnTo>
                  <a:lnTo>
                    <a:pt x="1319" y="0"/>
                  </a:lnTo>
                  <a:lnTo>
                    <a:pt x="1327" y="0"/>
                  </a:lnTo>
                  <a:close/>
                  <a:moveTo>
                    <a:pt x="1357" y="0"/>
                  </a:moveTo>
                  <a:lnTo>
                    <a:pt x="1357" y="30"/>
                  </a:lnTo>
                  <a:lnTo>
                    <a:pt x="1350" y="30"/>
                  </a:lnTo>
                  <a:lnTo>
                    <a:pt x="1350" y="0"/>
                  </a:lnTo>
                  <a:lnTo>
                    <a:pt x="1357" y="0"/>
                  </a:lnTo>
                  <a:close/>
                  <a:moveTo>
                    <a:pt x="1380" y="0"/>
                  </a:moveTo>
                  <a:lnTo>
                    <a:pt x="1380" y="30"/>
                  </a:lnTo>
                  <a:lnTo>
                    <a:pt x="1372" y="30"/>
                  </a:lnTo>
                  <a:lnTo>
                    <a:pt x="1372" y="0"/>
                  </a:lnTo>
                  <a:lnTo>
                    <a:pt x="1380" y="0"/>
                  </a:lnTo>
                  <a:close/>
                  <a:moveTo>
                    <a:pt x="1411" y="0"/>
                  </a:moveTo>
                  <a:lnTo>
                    <a:pt x="1411" y="30"/>
                  </a:lnTo>
                  <a:lnTo>
                    <a:pt x="1403" y="30"/>
                  </a:lnTo>
                  <a:lnTo>
                    <a:pt x="1403" y="0"/>
                  </a:lnTo>
                  <a:lnTo>
                    <a:pt x="1411" y="0"/>
                  </a:lnTo>
                  <a:close/>
                  <a:moveTo>
                    <a:pt x="1441" y="0"/>
                  </a:moveTo>
                  <a:lnTo>
                    <a:pt x="1441" y="30"/>
                  </a:lnTo>
                  <a:lnTo>
                    <a:pt x="1433" y="30"/>
                  </a:lnTo>
                  <a:lnTo>
                    <a:pt x="1433" y="0"/>
                  </a:lnTo>
                  <a:lnTo>
                    <a:pt x="1441" y="0"/>
                  </a:lnTo>
                  <a:close/>
                  <a:moveTo>
                    <a:pt x="1472" y="0"/>
                  </a:moveTo>
                  <a:lnTo>
                    <a:pt x="1472" y="30"/>
                  </a:lnTo>
                  <a:lnTo>
                    <a:pt x="1464" y="30"/>
                  </a:lnTo>
                  <a:lnTo>
                    <a:pt x="1464" y="0"/>
                  </a:lnTo>
                  <a:lnTo>
                    <a:pt x="1472" y="0"/>
                  </a:lnTo>
                  <a:close/>
                  <a:moveTo>
                    <a:pt x="1494" y="0"/>
                  </a:moveTo>
                  <a:lnTo>
                    <a:pt x="1494" y="30"/>
                  </a:lnTo>
                  <a:lnTo>
                    <a:pt x="1487" y="30"/>
                  </a:lnTo>
                  <a:lnTo>
                    <a:pt x="1487" y="0"/>
                  </a:lnTo>
                  <a:lnTo>
                    <a:pt x="1494" y="0"/>
                  </a:lnTo>
                  <a:close/>
                  <a:moveTo>
                    <a:pt x="1525" y="0"/>
                  </a:moveTo>
                  <a:lnTo>
                    <a:pt x="1525" y="30"/>
                  </a:lnTo>
                  <a:lnTo>
                    <a:pt x="1517" y="30"/>
                  </a:lnTo>
                  <a:lnTo>
                    <a:pt x="1517" y="0"/>
                  </a:lnTo>
                  <a:lnTo>
                    <a:pt x="1525" y="0"/>
                  </a:lnTo>
                  <a:close/>
                  <a:moveTo>
                    <a:pt x="1555" y="0"/>
                  </a:moveTo>
                  <a:lnTo>
                    <a:pt x="1555" y="30"/>
                  </a:lnTo>
                  <a:lnTo>
                    <a:pt x="1548" y="30"/>
                  </a:lnTo>
                  <a:lnTo>
                    <a:pt x="1548" y="0"/>
                  </a:lnTo>
                  <a:lnTo>
                    <a:pt x="1555" y="0"/>
                  </a:lnTo>
                  <a:close/>
                  <a:moveTo>
                    <a:pt x="1586" y="0"/>
                  </a:moveTo>
                  <a:lnTo>
                    <a:pt x="1586" y="30"/>
                  </a:lnTo>
                  <a:lnTo>
                    <a:pt x="1578" y="30"/>
                  </a:lnTo>
                  <a:lnTo>
                    <a:pt x="1578" y="0"/>
                  </a:lnTo>
                  <a:lnTo>
                    <a:pt x="1586" y="0"/>
                  </a:lnTo>
                  <a:close/>
                  <a:moveTo>
                    <a:pt x="1616" y="0"/>
                  </a:moveTo>
                  <a:lnTo>
                    <a:pt x="1616" y="30"/>
                  </a:lnTo>
                  <a:lnTo>
                    <a:pt x="1609" y="30"/>
                  </a:lnTo>
                  <a:lnTo>
                    <a:pt x="1609" y="0"/>
                  </a:lnTo>
                  <a:lnTo>
                    <a:pt x="1616" y="0"/>
                  </a:lnTo>
                  <a:close/>
                  <a:moveTo>
                    <a:pt x="1639" y="0"/>
                  </a:moveTo>
                  <a:lnTo>
                    <a:pt x="1639" y="30"/>
                  </a:lnTo>
                  <a:lnTo>
                    <a:pt x="1632" y="30"/>
                  </a:lnTo>
                  <a:lnTo>
                    <a:pt x="1632" y="0"/>
                  </a:lnTo>
                  <a:lnTo>
                    <a:pt x="1639" y="0"/>
                  </a:lnTo>
                  <a:close/>
                  <a:moveTo>
                    <a:pt x="1670" y="0"/>
                  </a:moveTo>
                  <a:lnTo>
                    <a:pt x="1670" y="30"/>
                  </a:lnTo>
                  <a:lnTo>
                    <a:pt x="1662" y="30"/>
                  </a:lnTo>
                  <a:lnTo>
                    <a:pt x="1662" y="0"/>
                  </a:lnTo>
                  <a:lnTo>
                    <a:pt x="1670" y="0"/>
                  </a:lnTo>
                  <a:close/>
                  <a:moveTo>
                    <a:pt x="1700" y="0"/>
                  </a:moveTo>
                  <a:lnTo>
                    <a:pt x="1700" y="30"/>
                  </a:lnTo>
                  <a:lnTo>
                    <a:pt x="1693" y="30"/>
                  </a:lnTo>
                  <a:lnTo>
                    <a:pt x="1693" y="0"/>
                  </a:lnTo>
                  <a:lnTo>
                    <a:pt x="1700" y="0"/>
                  </a:lnTo>
                  <a:close/>
                  <a:moveTo>
                    <a:pt x="1731" y="0"/>
                  </a:moveTo>
                  <a:lnTo>
                    <a:pt x="1731" y="30"/>
                  </a:lnTo>
                  <a:lnTo>
                    <a:pt x="1723" y="30"/>
                  </a:lnTo>
                  <a:lnTo>
                    <a:pt x="1723" y="0"/>
                  </a:lnTo>
                  <a:lnTo>
                    <a:pt x="1731" y="0"/>
                  </a:lnTo>
                  <a:close/>
                  <a:moveTo>
                    <a:pt x="1754" y="0"/>
                  </a:moveTo>
                  <a:lnTo>
                    <a:pt x="1754" y="30"/>
                  </a:lnTo>
                  <a:lnTo>
                    <a:pt x="1746" y="30"/>
                  </a:lnTo>
                  <a:lnTo>
                    <a:pt x="1746" y="0"/>
                  </a:lnTo>
                  <a:lnTo>
                    <a:pt x="1754" y="0"/>
                  </a:lnTo>
                  <a:close/>
                  <a:moveTo>
                    <a:pt x="1784" y="0"/>
                  </a:moveTo>
                  <a:lnTo>
                    <a:pt x="1784" y="30"/>
                  </a:lnTo>
                  <a:lnTo>
                    <a:pt x="1777" y="30"/>
                  </a:lnTo>
                  <a:lnTo>
                    <a:pt x="1777" y="0"/>
                  </a:lnTo>
                  <a:lnTo>
                    <a:pt x="1784" y="0"/>
                  </a:lnTo>
                  <a:close/>
                  <a:moveTo>
                    <a:pt x="1815" y="0"/>
                  </a:moveTo>
                  <a:lnTo>
                    <a:pt x="1815" y="30"/>
                  </a:lnTo>
                  <a:lnTo>
                    <a:pt x="1807" y="30"/>
                  </a:lnTo>
                  <a:lnTo>
                    <a:pt x="1807" y="0"/>
                  </a:lnTo>
                  <a:lnTo>
                    <a:pt x="1815" y="0"/>
                  </a:lnTo>
                  <a:close/>
                  <a:moveTo>
                    <a:pt x="1845" y="0"/>
                  </a:moveTo>
                  <a:lnTo>
                    <a:pt x="1845" y="30"/>
                  </a:lnTo>
                  <a:lnTo>
                    <a:pt x="1838" y="30"/>
                  </a:lnTo>
                  <a:lnTo>
                    <a:pt x="1838" y="0"/>
                  </a:lnTo>
                  <a:lnTo>
                    <a:pt x="1845" y="0"/>
                  </a:lnTo>
                  <a:close/>
                  <a:moveTo>
                    <a:pt x="1868" y="0"/>
                  </a:moveTo>
                  <a:lnTo>
                    <a:pt x="1868" y="30"/>
                  </a:lnTo>
                  <a:lnTo>
                    <a:pt x="1860" y="30"/>
                  </a:lnTo>
                  <a:lnTo>
                    <a:pt x="1860" y="0"/>
                  </a:lnTo>
                  <a:lnTo>
                    <a:pt x="1868" y="0"/>
                  </a:lnTo>
                  <a:close/>
                  <a:moveTo>
                    <a:pt x="1899" y="0"/>
                  </a:moveTo>
                  <a:lnTo>
                    <a:pt x="1899" y="30"/>
                  </a:lnTo>
                  <a:lnTo>
                    <a:pt x="1891" y="30"/>
                  </a:lnTo>
                  <a:lnTo>
                    <a:pt x="1891" y="0"/>
                  </a:lnTo>
                  <a:lnTo>
                    <a:pt x="1899" y="0"/>
                  </a:lnTo>
                  <a:close/>
                  <a:moveTo>
                    <a:pt x="1929" y="0"/>
                  </a:moveTo>
                  <a:lnTo>
                    <a:pt x="1929" y="30"/>
                  </a:lnTo>
                  <a:lnTo>
                    <a:pt x="1921" y="30"/>
                  </a:lnTo>
                  <a:lnTo>
                    <a:pt x="1921" y="0"/>
                  </a:lnTo>
                  <a:lnTo>
                    <a:pt x="1929" y="0"/>
                  </a:lnTo>
                  <a:close/>
                  <a:moveTo>
                    <a:pt x="1960" y="0"/>
                  </a:moveTo>
                  <a:lnTo>
                    <a:pt x="1960" y="30"/>
                  </a:lnTo>
                  <a:lnTo>
                    <a:pt x="1952" y="30"/>
                  </a:lnTo>
                  <a:lnTo>
                    <a:pt x="1952" y="0"/>
                  </a:lnTo>
                  <a:lnTo>
                    <a:pt x="1960" y="0"/>
                  </a:lnTo>
                  <a:close/>
                  <a:moveTo>
                    <a:pt x="1982" y="0"/>
                  </a:moveTo>
                  <a:lnTo>
                    <a:pt x="1982" y="30"/>
                  </a:lnTo>
                  <a:lnTo>
                    <a:pt x="1975" y="30"/>
                  </a:lnTo>
                  <a:lnTo>
                    <a:pt x="1975" y="0"/>
                  </a:lnTo>
                  <a:lnTo>
                    <a:pt x="1982" y="0"/>
                  </a:lnTo>
                  <a:close/>
                  <a:moveTo>
                    <a:pt x="2013" y="0"/>
                  </a:moveTo>
                  <a:lnTo>
                    <a:pt x="2013" y="30"/>
                  </a:lnTo>
                  <a:lnTo>
                    <a:pt x="2005" y="30"/>
                  </a:lnTo>
                  <a:lnTo>
                    <a:pt x="2005" y="0"/>
                  </a:lnTo>
                  <a:lnTo>
                    <a:pt x="2013" y="0"/>
                  </a:lnTo>
                  <a:close/>
                  <a:moveTo>
                    <a:pt x="2043" y="0"/>
                  </a:moveTo>
                  <a:lnTo>
                    <a:pt x="2043" y="30"/>
                  </a:lnTo>
                  <a:lnTo>
                    <a:pt x="2036" y="30"/>
                  </a:lnTo>
                  <a:lnTo>
                    <a:pt x="2036" y="0"/>
                  </a:lnTo>
                  <a:lnTo>
                    <a:pt x="2043" y="0"/>
                  </a:lnTo>
                  <a:close/>
                  <a:moveTo>
                    <a:pt x="2074" y="0"/>
                  </a:moveTo>
                  <a:lnTo>
                    <a:pt x="2074" y="30"/>
                  </a:lnTo>
                  <a:lnTo>
                    <a:pt x="2066" y="30"/>
                  </a:lnTo>
                  <a:lnTo>
                    <a:pt x="2066" y="0"/>
                  </a:lnTo>
                  <a:lnTo>
                    <a:pt x="2074" y="0"/>
                  </a:lnTo>
                  <a:close/>
                  <a:moveTo>
                    <a:pt x="2097" y="0"/>
                  </a:moveTo>
                  <a:lnTo>
                    <a:pt x="2097" y="30"/>
                  </a:lnTo>
                  <a:lnTo>
                    <a:pt x="2089" y="30"/>
                  </a:lnTo>
                  <a:lnTo>
                    <a:pt x="2089" y="0"/>
                  </a:lnTo>
                  <a:lnTo>
                    <a:pt x="2097" y="0"/>
                  </a:lnTo>
                  <a:close/>
                  <a:moveTo>
                    <a:pt x="2127" y="0"/>
                  </a:moveTo>
                  <a:lnTo>
                    <a:pt x="2127" y="30"/>
                  </a:lnTo>
                  <a:lnTo>
                    <a:pt x="2120" y="30"/>
                  </a:lnTo>
                  <a:lnTo>
                    <a:pt x="2120" y="0"/>
                  </a:lnTo>
                  <a:lnTo>
                    <a:pt x="2127" y="0"/>
                  </a:lnTo>
                  <a:close/>
                  <a:moveTo>
                    <a:pt x="2158" y="0"/>
                  </a:moveTo>
                  <a:lnTo>
                    <a:pt x="2158" y="30"/>
                  </a:lnTo>
                  <a:lnTo>
                    <a:pt x="2150" y="30"/>
                  </a:lnTo>
                  <a:lnTo>
                    <a:pt x="2150" y="0"/>
                  </a:lnTo>
                  <a:lnTo>
                    <a:pt x="2158" y="0"/>
                  </a:lnTo>
                  <a:close/>
                  <a:moveTo>
                    <a:pt x="2188" y="0"/>
                  </a:moveTo>
                  <a:lnTo>
                    <a:pt x="2188" y="30"/>
                  </a:lnTo>
                  <a:lnTo>
                    <a:pt x="2181" y="30"/>
                  </a:lnTo>
                  <a:lnTo>
                    <a:pt x="2181" y="0"/>
                  </a:lnTo>
                  <a:lnTo>
                    <a:pt x="2188" y="0"/>
                  </a:lnTo>
                  <a:close/>
                  <a:moveTo>
                    <a:pt x="2211" y="0"/>
                  </a:moveTo>
                  <a:lnTo>
                    <a:pt x="2211" y="30"/>
                  </a:lnTo>
                  <a:lnTo>
                    <a:pt x="2204" y="30"/>
                  </a:lnTo>
                  <a:lnTo>
                    <a:pt x="2204" y="0"/>
                  </a:lnTo>
                  <a:lnTo>
                    <a:pt x="2211" y="0"/>
                  </a:lnTo>
                  <a:close/>
                  <a:moveTo>
                    <a:pt x="2242" y="0"/>
                  </a:moveTo>
                  <a:lnTo>
                    <a:pt x="2242" y="30"/>
                  </a:lnTo>
                  <a:lnTo>
                    <a:pt x="2234" y="30"/>
                  </a:lnTo>
                  <a:lnTo>
                    <a:pt x="2234" y="0"/>
                  </a:lnTo>
                  <a:lnTo>
                    <a:pt x="2242" y="0"/>
                  </a:lnTo>
                  <a:close/>
                  <a:moveTo>
                    <a:pt x="2272" y="0"/>
                  </a:moveTo>
                  <a:lnTo>
                    <a:pt x="2272" y="30"/>
                  </a:lnTo>
                  <a:lnTo>
                    <a:pt x="2265" y="30"/>
                  </a:lnTo>
                  <a:lnTo>
                    <a:pt x="2265" y="0"/>
                  </a:lnTo>
                  <a:lnTo>
                    <a:pt x="2272" y="0"/>
                  </a:lnTo>
                  <a:close/>
                  <a:moveTo>
                    <a:pt x="2303" y="0"/>
                  </a:moveTo>
                  <a:lnTo>
                    <a:pt x="2303" y="30"/>
                  </a:lnTo>
                  <a:lnTo>
                    <a:pt x="2295" y="30"/>
                  </a:lnTo>
                  <a:lnTo>
                    <a:pt x="2295" y="0"/>
                  </a:lnTo>
                  <a:lnTo>
                    <a:pt x="2303" y="0"/>
                  </a:lnTo>
                  <a:close/>
                  <a:moveTo>
                    <a:pt x="2333" y="0"/>
                  </a:moveTo>
                  <a:lnTo>
                    <a:pt x="2333" y="30"/>
                  </a:lnTo>
                  <a:lnTo>
                    <a:pt x="2326" y="30"/>
                  </a:lnTo>
                  <a:lnTo>
                    <a:pt x="2326" y="0"/>
                  </a:lnTo>
                  <a:lnTo>
                    <a:pt x="2333" y="0"/>
                  </a:lnTo>
                  <a:close/>
                  <a:moveTo>
                    <a:pt x="2356" y="0"/>
                  </a:moveTo>
                  <a:lnTo>
                    <a:pt x="2356" y="30"/>
                  </a:lnTo>
                  <a:lnTo>
                    <a:pt x="2348" y="30"/>
                  </a:lnTo>
                  <a:lnTo>
                    <a:pt x="2348" y="0"/>
                  </a:lnTo>
                  <a:lnTo>
                    <a:pt x="2356" y="0"/>
                  </a:lnTo>
                  <a:close/>
                  <a:moveTo>
                    <a:pt x="2386" y="0"/>
                  </a:moveTo>
                  <a:lnTo>
                    <a:pt x="2386" y="30"/>
                  </a:lnTo>
                  <a:lnTo>
                    <a:pt x="2379" y="30"/>
                  </a:lnTo>
                  <a:lnTo>
                    <a:pt x="2379" y="0"/>
                  </a:lnTo>
                  <a:lnTo>
                    <a:pt x="2386" y="0"/>
                  </a:lnTo>
                  <a:close/>
                  <a:moveTo>
                    <a:pt x="2417" y="0"/>
                  </a:moveTo>
                  <a:lnTo>
                    <a:pt x="2417" y="30"/>
                  </a:lnTo>
                  <a:lnTo>
                    <a:pt x="2409" y="30"/>
                  </a:lnTo>
                  <a:lnTo>
                    <a:pt x="2409" y="0"/>
                  </a:lnTo>
                  <a:lnTo>
                    <a:pt x="2417" y="0"/>
                  </a:lnTo>
                  <a:close/>
                  <a:moveTo>
                    <a:pt x="2447" y="0"/>
                  </a:moveTo>
                  <a:lnTo>
                    <a:pt x="2447" y="30"/>
                  </a:lnTo>
                  <a:lnTo>
                    <a:pt x="2440" y="30"/>
                  </a:lnTo>
                  <a:lnTo>
                    <a:pt x="2440" y="0"/>
                  </a:lnTo>
                  <a:lnTo>
                    <a:pt x="2447" y="0"/>
                  </a:lnTo>
                  <a:close/>
                  <a:moveTo>
                    <a:pt x="2470" y="0"/>
                  </a:moveTo>
                  <a:lnTo>
                    <a:pt x="2470" y="30"/>
                  </a:lnTo>
                  <a:lnTo>
                    <a:pt x="2463" y="30"/>
                  </a:lnTo>
                  <a:lnTo>
                    <a:pt x="2463" y="0"/>
                  </a:lnTo>
                  <a:lnTo>
                    <a:pt x="2470" y="0"/>
                  </a:lnTo>
                  <a:close/>
                  <a:moveTo>
                    <a:pt x="2501" y="0"/>
                  </a:moveTo>
                  <a:lnTo>
                    <a:pt x="2501" y="30"/>
                  </a:lnTo>
                  <a:lnTo>
                    <a:pt x="2493" y="30"/>
                  </a:lnTo>
                  <a:lnTo>
                    <a:pt x="2493" y="0"/>
                  </a:lnTo>
                  <a:lnTo>
                    <a:pt x="2501" y="0"/>
                  </a:lnTo>
                  <a:close/>
                  <a:moveTo>
                    <a:pt x="2531" y="0"/>
                  </a:moveTo>
                  <a:lnTo>
                    <a:pt x="2531" y="30"/>
                  </a:lnTo>
                  <a:lnTo>
                    <a:pt x="2524" y="30"/>
                  </a:lnTo>
                  <a:lnTo>
                    <a:pt x="2524" y="0"/>
                  </a:lnTo>
                  <a:lnTo>
                    <a:pt x="2531" y="0"/>
                  </a:lnTo>
                  <a:close/>
                  <a:moveTo>
                    <a:pt x="2562" y="0"/>
                  </a:moveTo>
                  <a:lnTo>
                    <a:pt x="2562" y="30"/>
                  </a:lnTo>
                  <a:lnTo>
                    <a:pt x="2554" y="30"/>
                  </a:lnTo>
                  <a:lnTo>
                    <a:pt x="2554" y="0"/>
                  </a:lnTo>
                  <a:lnTo>
                    <a:pt x="2562" y="0"/>
                  </a:lnTo>
                  <a:close/>
                  <a:moveTo>
                    <a:pt x="2585" y="0"/>
                  </a:moveTo>
                  <a:lnTo>
                    <a:pt x="2585" y="30"/>
                  </a:lnTo>
                  <a:lnTo>
                    <a:pt x="2577" y="30"/>
                  </a:lnTo>
                  <a:lnTo>
                    <a:pt x="2577" y="0"/>
                  </a:lnTo>
                  <a:lnTo>
                    <a:pt x="2585" y="0"/>
                  </a:lnTo>
                  <a:close/>
                  <a:moveTo>
                    <a:pt x="2615" y="0"/>
                  </a:moveTo>
                  <a:lnTo>
                    <a:pt x="2615" y="30"/>
                  </a:lnTo>
                  <a:lnTo>
                    <a:pt x="2608" y="30"/>
                  </a:lnTo>
                  <a:lnTo>
                    <a:pt x="2608" y="0"/>
                  </a:lnTo>
                  <a:lnTo>
                    <a:pt x="2615" y="0"/>
                  </a:lnTo>
                  <a:close/>
                  <a:moveTo>
                    <a:pt x="2646" y="0"/>
                  </a:moveTo>
                  <a:lnTo>
                    <a:pt x="2646" y="30"/>
                  </a:lnTo>
                  <a:lnTo>
                    <a:pt x="2638" y="30"/>
                  </a:lnTo>
                  <a:lnTo>
                    <a:pt x="2638" y="0"/>
                  </a:lnTo>
                  <a:lnTo>
                    <a:pt x="2646" y="0"/>
                  </a:lnTo>
                  <a:close/>
                  <a:moveTo>
                    <a:pt x="2676" y="0"/>
                  </a:moveTo>
                  <a:lnTo>
                    <a:pt x="2676" y="30"/>
                  </a:lnTo>
                  <a:lnTo>
                    <a:pt x="2669" y="30"/>
                  </a:lnTo>
                  <a:lnTo>
                    <a:pt x="2669" y="0"/>
                  </a:lnTo>
                  <a:lnTo>
                    <a:pt x="2676" y="0"/>
                  </a:lnTo>
                  <a:close/>
                  <a:moveTo>
                    <a:pt x="2699" y="0"/>
                  </a:moveTo>
                  <a:lnTo>
                    <a:pt x="2699" y="30"/>
                  </a:lnTo>
                  <a:lnTo>
                    <a:pt x="2691" y="30"/>
                  </a:lnTo>
                  <a:lnTo>
                    <a:pt x="2691" y="0"/>
                  </a:lnTo>
                  <a:lnTo>
                    <a:pt x="2699" y="0"/>
                  </a:lnTo>
                  <a:close/>
                  <a:moveTo>
                    <a:pt x="2730" y="0"/>
                  </a:moveTo>
                  <a:lnTo>
                    <a:pt x="2730" y="30"/>
                  </a:lnTo>
                  <a:lnTo>
                    <a:pt x="2722" y="30"/>
                  </a:lnTo>
                  <a:lnTo>
                    <a:pt x="2722" y="0"/>
                  </a:lnTo>
                  <a:lnTo>
                    <a:pt x="2730" y="0"/>
                  </a:lnTo>
                  <a:close/>
                  <a:moveTo>
                    <a:pt x="2760" y="0"/>
                  </a:moveTo>
                  <a:lnTo>
                    <a:pt x="2760" y="30"/>
                  </a:lnTo>
                  <a:lnTo>
                    <a:pt x="2752" y="30"/>
                  </a:lnTo>
                  <a:lnTo>
                    <a:pt x="2752" y="0"/>
                  </a:lnTo>
                  <a:lnTo>
                    <a:pt x="2760" y="0"/>
                  </a:lnTo>
                  <a:close/>
                  <a:moveTo>
                    <a:pt x="2791" y="0"/>
                  </a:moveTo>
                  <a:lnTo>
                    <a:pt x="2791" y="30"/>
                  </a:lnTo>
                  <a:lnTo>
                    <a:pt x="2783" y="30"/>
                  </a:lnTo>
                  <a:lnTo>
                    <a:pt x="2783" y="0"/>
                  </a:lnTo>
                  <a:lnTo>
                    <a:pt x="2791" y="0"/>
                  </a:lnTo>
                  <a:close/>
                  <a:moveTo>
                    <a:pt x="2813" y="0"/>
                  </a:moveTo>
                  <a:lnTo>
                    <a:pt x="2813" y="30"/>
                  </a:lnTo>
                  <a:lnTo>
                    <a:pt x="2806" y="30"/>
                  </a:lnTo>
                  <a:lnTo>
                    <a:pt x="2806" y="0"/>
                  </a:lnTo>
                  <a:lnTo>
                    <a:pt x="2813" y="0"/>
                  </a:lnTo>
                  <a:close/>
                  <a:moveTo>
                    <a:pt x="2844" y="0"/>
                  </a:moveTo>
                  <a:lnTo>
                    <a:pt x="2844" y="30"/>
                  </a:lnTo>
                  <a:lnTo>
                    <a:pt x="2836" y="30"/>
                  </a:lnTo>
                  <a:lnTo>
                    <a:pt x="2836" y="0"/>
                  </a:lnTo>
                  <a:lnTo>
                    <a:pt x="2844" y="0"/>
                  </a:lnTo>
                  <a:close/>
                  <a:moveTo>
                    <a:pt x="2874" y="0"/>
                  </a:moveTo>
                  <a:lnTo>
                    <a:pt x="2874" y="30"/>
                  </a:lnTo>
                  <a:lnTo>
                    <a:pt x="2867" y="30"/>
                  </a:lnTo>
                  <a:lnTo>
                    <a:pt x="2867" y="0"/>
                  </a:lnTo>
                  <a:lnTo>
                    <a:pt x="2874" y="0"/>
                  </a:lnTo>
                  <a:close/>
                  <a:moveTo>
                    <a:pt x="2905" y="0"/>
                  </a:moveTo>
                  <a:lnTo>
                    <a:pt x="2905" y="30"/>
                  </a:lnTo>
                  <a:lnTo>
                    <a:pt x="2897" y="30"/>
                  </a:lnTo>
                  <a:lnTo>
                    <a:pt x="2897" y="0"/>
                  </a:lnTo>
                  <a:lnTo>
                    <a:pt x="2905" y="0"/>
                  </a:lnTo>
                  <a:close/>
                  <a:moveTo>
                    <a:pt x="2928" y="0"/>
                  </a:moveTo>
                  <a:lnTo>
                    <a:pt x="2928" y="30"/>
                  </a:lnTo>
                  <a:lnTo>
                    <a:pt x="2920" y="30"/>
                  </a:lnTo>
                  <a:lnTo>
                    <a:pt x="2920" y="0"/>
                  </a:lnTo>
                  <a:lnTo>
                    <a:pt x="2928" y="0"/>
                  </a:lnTo>
                  <a:close/>
                  <a:moveTo>
                    <a:pt x="2958" y="0"/>
                  </a:moveTo>
                  <a:lnTo>
                    <a:pt x="2958" y="30"/>
                  </a:lnTo>
                  <a:lnTo>
                    <a:pt x="2951" y="30"/>
                  </a:lnTo>
                  <a:lnTo>
                    <a:pt x="2951" y="0"/>
                  </a:lnTo>
                  <a:lnTo>
                    <a:pt x="2958" y="0"/>
                  </a:lnTo>
                  <a:close/>
                  <a:moveTo>
                    <a:pt x="2989" y="0"/>
                  </a:moveTo>
                  <a:lnTo>
                    <a:pt x="2989" y="30"/>
                  </a:lnTo>
                  <a:lnTo>
                    <a:pt x="2981" y="30"/>
                  </a:lnTo>
                  <a:lnTo>
                    <a:pt x="2981" y="0"/>
                  </a:lnTo>
                  <a:lnTo>
                    <a:pt x="2989" y="0"/>
                  </a:lnTo>
                  <a:close/>
                  <a:moveTo>
                    <a:pt x="3019" y="0"/>
                  </a:moveTo>
                  <a:lnTo>
                    <a:pt x="3019" y="30"/>
                  </a:lnTo>
                  <a:lnTo>
                    <a:pt x="3012" y="30"/>
                  </a:lnTo>
                  <a:lnTo>
                    <a:pt x="3012" y="0"/>
                  </a:lnTo>
                  <a:lnTo>
                    <a:pt x="3019" y="0"/>
                  </a:lnTo>
                  <a:close/>
                  <a:moveTo>
                    <a:pt x="3050" y="0"/>
                  </a:moveTo>
                  <a:lnTo>
                    <a:pt x="3050" y="30"/>
                  </a:lnTo>
                  <a:lnTo>
                    <a:pt x="3042" y="30"/>
                  </a:lnTo>
                  <a:lnTo>
                    <a:pt x="3042" y="0"/>
                  </a:lnTo>
                  <a:lnTo>
                    <a:pt x="3050" y="0"/>
                  </a:lnTo>
                  <a:close/>
                  <a:moveTo>
                    <a:pt x="3073" y="0"/>
                  </a:moveTo>
                  <a:lnTo>
                    <a:pt x="3073" y="30"/>
                  </a:lnTo>
                  <a:lnTo>
                    <a:pt x="3065" y="30"/>
                  </a:lnTo>
                  <a:lnTo>
                    <a:pt x="3065" y="0"/>
                  </a:lnTo>
                  <a:lnTo>
                    <a:pt x="3073" y="0"/>
                  </a:lnTo>
                  <a:close/>
                  <a:moveTo>
                    <a:pt x="3103" y="0"/>
                  </a:moveTo>
                  <a:lnTo>
                    <a:pt x="3103" y="30"/>
                  </a:lnTo>
                  <a:lnTo>
                    <a:pt x="3096" y="30"/>
                  </a:lnTo>
                  <a:lnTo>
                    <a:pt x="3096" y="0"/>
                  </a:lnTo>
                  <a:lnTo>
                    <a:pt x="3103" y="0"/>
                  </a:lnTo>
                  <a:close/>
                  <a:moveTo>
                    <a:pt x="3134" y="0"/>
                  </a:moveTo>
                  <a:lnTo>
                    <a:pt x="3134" y="30"/>
                  </a:lnTo>
                  <a:lnTo>
                    <a:pt x="3126" y="30"/>
                  </a:lnTo>
                  <a:lnTo>
                    <a:pt x="3126" y="0"/>
                  </a:lnTo>
                  <a:lnTo>
                    <a:pt x="3134" y="0"/>
                  </a:lnTo>
                  <a:close/>
                  <a:moveTo>
                    <a:pt x="3164" y="0"/>
                  </a:moveTo>
                  <a:lnTo>
                    <a:pt x="3164" y="30"/>
                  </a:lnTo>
                  <a:lnTo>
                    <a:pt x="3157" y="30"/>
                  </a:lnTo>
                  <a:lnTo>
                    <a:pt x="3157" y="0"/>
                  </a:lnTo>
                  <a:lnTo>
                    <a:pt x="3164" y="0"/>
                  </a:lnTo>
                  <a:close/>
                  <a:moveTo>
                    <a:pt x="3187" y="0"/>
                  </a:moveTo>
                  <a:lnTo>
                    <a:pt x="3187" y="30"/>
                  </a:lnTo>
                  <a:lnTo>
                    <a:pt x="3179" y="30"/>
                  </a:lnTo>
                  <a:lnTo>
                    <a:pt x="3179" y="0"/>
                  </a:lnTo>
                  <a:lnTo>
                    <a:pt x="3187" y="0"/>
                  </a:lnTo>
                  <a:close/>
                  <a:moveTo>
                    <a:pt x="3218" y="0"/>
                  </a:moveTo>
                  <a:lnTo>
                    <a:pt x="3218" y="30"/>
                  </a:lnTo>
                  <a:lnTo>
                    <a:pt x="3210" y="30"/>
                  </a:lnTo>
                  <a:lnTo>
                    <a:pt x="3210" y="0"/>
                  </a:lnTo>
                  <a:lnTo>
                    <a:pt x="3218" y="0"/>
                  </a:lnTo>
                  <a:close/>
                  <a:moveTo>
                    <a:pt x="3248" y="0"/>
                  </a:moveTo>
                  <a:lnTo>
                    <a:pt x="3248" y="30"/>
                  </a:lnTo>
                  <a:lnTo>
                    <a:pt x="3240" y="30"/>
                  </a:lnTo>
                  <a:lnTo>
                    <a:pt x="3240" y="0"/>
                  </a:lnTo>
                  <a:lnTo>
                    <a:pt x="3248" y="0"/>
                  </a:lnTo>
                  <a:close/>
                  <a:moveTo>
                    <a:pt x="3279" y="0"/>
                  </a:moveTo>
                  <a:lnTo>
                    <a:pt x="3279" y="30"/>
                  </a:lnTo>
                  <a:lnTo>
                    <a:pt x="3271" y="30"/>
                  </a:lnTo>
                  <a:lnTo>
                    <a:pt x="3271" y="0"/>
                  </a:lnTo>
                  <a:lnTo>
                    <a:pt x="3279" y="0"/>
                  </a:lnTo>
                  <a:close/>
                  <a:moveTo>
                    <a:pt x="3301" y="0"/>
                  </a:moveTo>
                  <a:lnTo>
                    <a:pt x="3301" y="30"/>
                  </a:lnTo>
                  <a:lnTo>
                    <a:pt x="3294" y="30"/>
                  </a:lnTo>
                  <a:lnTo>
                    <a:pt x="3294" y="0"/>
                  </a:lnTo>
                  <a:lnTo>
                    <a:pt x="3301" y="0"/>
                  </a:lnTo>
                  <a:close/>
                  <a:moveTo>
                    <a:pt x="3332" y="0"/>
                  </a:moveTo>
                  <a:lnTo>
                    <a:pt x="3332" y="30"/>
                  </a:lnTo>
                  <a:lnTo>
                    <a:pt x="3324" y="30"/>
                  </a:lnTo>
                  <a:lnTo>
                    <a:pt x="3324" y="0"/>
                  </a:lnTo>
                  <a:lnTo>
                    <a:pt x="3332" y="0"/>
                  </a:lnTo>
                  <a:close/>
                  <a:moveTo>
                    <a:pt x="3362" y="0"/>
                  </a:moveTo>
                  <a:lnTo>
                    <a:pt x="3362" y="30"/>
                  </a:lnTo>
                  <a:lnTo>
                    <a:pt x="3355" y="30"/>
                  </a:lnTo>
                  <a:lnTo>
                    <a:pt x="3355" y="0"/>
                  </a:lnTo>
                  <a:lnTo>
                    <a:pt x="3362" y="0"/>
                  </a:lnTo>
                  <a:close/>
                  <a:moveTo>
                    <a:pt x="3393" y="0"/>
                  </a:moveTo>
                  <a:lnTo>
                    <a:pt x="3393" y="30"/>
                  </a:lnTo>
                  <a:lnTo>
                    <a:pt x="3385" y="30"/>
                  </a:lnTo>
                  <a:lnTo>
                    <a:pt x="3385" y="0"/>
                  </a:lnTo>
                  <a:lnTo>
                    <a:pt x="3393" y="0"/>
                  </a:lnTo>
                  <a:close/>
                  <a:moveTo>
                    <a:pt x="3416" y="0"/>
                  </a:moveTo>
                  <a:lnTo>
                    <a:pt x="3416" y="30"/>
                  </a:lnTo>
                  <a:lnTo>
                    <a:pt x="3408" y="30"/>
                  </a:lnTo>
                  <a:lnTo>
                    <a:pt x="3408" y="0"/>
                  </a:lnTo>
                  <a:lnTo>
                    <a:pt x="3416" y="0"/>
                  </a:lnTo>
                  <a:close/>
                  <a:moveTo>
                    <a:pt x="3446" y="0"/>
                  </a:moveTo>
                  <a:lnTo>
                    <a:pt x="3446" y="30"/>
                  </a:lnTo>
                  <a:lnTo>
                    <a:pt x="3439" y="30"/>
                  </a:lnTo>
                  <a:lnTo>
                    <a:pt x="3439" y="0"/>
                  </a:lnTo>
                  <a:lnTo>
                    <a:pt x="3446" y="0"/>
                  </a:lnTo>
                  <a:close/>
                  <a:moveTo>
                    <a:pt x="3477" y="0"/>
                  </a:moveTo>
                  <a:lnTo>
                    <a:pt x="3477" y="30"/>
                  </a:lnTo>
                  <a:lnTo>
                    <a:pt x="3469" y="30"/>
                  </a:lnTo>
                  <a:lnTo>
                    <a:pt x="3469" y="0"/>
                  </a:lnTo>
                  <a:lnTo>
                    <a:pt x="3477" y="0"/>
                  </a:lnTo>
                  <a:close/>
                  <a:moveTo>
                    <a:pt x="3507" y="0"/>
                  </a:moveTo>
                  <a:lnTo>
                    <a:pt x="3507" y="30"/>
                  </a:lnTo>
                  <a:lnTo>
                    <a:pt x="3500" y="30"/>
                  </a:lnTo>
                  <a:lnTo>
                    <a:pt x="3500" y="0"/>
                  </a:lnTo>
                  <a:lnTo>
                    <a:pt x="3507" y="0"/>
                  </a:lnTo>
                  <a:close/>
                  <a:moveTo>
                    <a:pt x="3530" y="0"/>
                  </a:moveTo>
                  <a:lnTo>
                    <a:pt x="3530" y="30"/>
                  </a:lnTo>
                  <a:lnTo>
                    <a:pt x="3522" y="30"/>
                  </a:lnTo>
                  <a:lnTo>
                    <a:pt x="3522" y="0"/>
                  </a:lnTo>
                  <a:lnTo>
                    <a:pt x="3530" y="0"/>
                  </a:lnTo>
                  <a:close/>
                  <a:moveTo>
                    <a:pt x="3561" y="0"/>
                  </a:moveTo>
                  <a:lnTo>
                    <a:pt x="3561" y="30"/>
                  </a:lnTo>
                  <a:lnTo>
                    <a:pt x="3553" y="30"/>
                  </a:lnTo>
                  <a:lnTo>
                    <a:pt x="3553" y="0"/>
                  </a:lnTo>
                  <a:lnTo>
                    <a:pt x="3561" y="0"/>
                  </a:lnTo>
                  <a:close/>
                  <a:moveTo>
                    <a:pt x="3591" y="0"/>
                  </a:moveTo>
                  <a:lnTo>
                    <a:pt x="3591" y="30"/>
                  </a:lnTo>
                  <a:lnTo>
                    <a:pt x="3583" y="30"/>
                  </a:lnTo>
                  <a:lnTo>
                    <a:pt x="3583" y="0"/>
                  </a:lnTo>
                  <a:lnTo>
                    <a:pt x="3591" y="0"/>
                  </a:lnTo>
                  <a:close/>
                  <a:moveTo>
                    <a:pt x="3622" y="0"/>
                  </a:moveTo>
                  <a:lnTo>
                    <a:pt x="3622" y="30"/>
                  </a:lnTo>
                  <a:lnTo>
                    <a:pt x="3614" y="30"/>
                  </a:lnTo>
                  <a:lnTo>
                    <a:pt x="3614" y="0"/>
                  </a:lnTo>
                  <a:lnTo>
                    <a:pt x="3622" y="0"/>
                  </a:lnTo>
                  <a:close/>
                  <a:moveTo>
                    <a:pt x="3644" y="0"/>
                  </a:moveTo>
                  <a:lnTo>
                    <a:pt x="3644" y="30"/>
                  </a:lnTo>
                  <a:lnTo>
                    <a:pt x="3637" y="30"/>
                  </a:lnTo>
                  <a:lnTo>
                    <a:pt x="3637" y="0"/>
                  </a:lnTo>
                  <a:lnTo>
                    <a:pt x="3644" y="0"/>
                  </a:lnTo>
                  <a:close/>
                  <a:moveTo>
                    <a:pt x="3675" y="0"/>
                  </a:moveTo>
                  <a:lnTo>
                    <a:pt x="3675" y="30"/>
                  </a:lnTo>
                  <a:lnTo>
                    <a:pt x="3667" y="30"/>
                  </a:lnTo>
                  <a:lnTo>
                    <a:pt x="3667" y="0"/>
                  </a:lnTo>
                  <a:lnTo>
                    <a:pt x="3675" y="0"/>
                  </a:lnTo>
                  <a:close/>
                  <a:moveTo>
                    <a:pt x="3705" y="0"/>
                  </a:moveTo>
                  <a:lnTo>
                    <a:pt x="3705" y="30"/>
                  </a:lnTo>
                  <a:lnTo>
                    <a:pt x="3698" y="30"/>
                  </a:lnTo>
                  <a:lnTo>
                    <a:pt x="3698" y="0"/>
                  </a:lnTo>
                  <a:lnTo>
                    <a:pt x="3705" y="0"/>
                  </a:lnTo>
                  <a:close/>
                  <a:moveTo>
                    <a:pt x="3736" y="0"/>
                  </a:moveTo>
                  <a:lnTo>
                    <a:pt x="3736" y="30"/>
                  </a:lnTo>
                  <a:lnTo>
                    <a:pt x="3728" y="30"/>
                  </a:lnTo>
                  <a:lnTo>
                    <a:pt x="3728" y="0"/>
                  </a:lnTo>
                  <a:lnTo>
                    <a:pt x="3736" y="0"/>
                  </a:lnTo>
                  <a:close/>
                  <a:moveTo>
                    <a:pt x="3766" y="0"/>
                  </a:moveTo>
                  <a:lnTo>
                    <a:pt x="3766" y="30"/>
                  </a:lnTo>
                  <a:lnTo>
                    <a:pt x="3759" y="30"/>
                  </a:lnTo>
                  <a:lnTo>
                    <a:pt x="3759" y="0"/>
                  </a:lnTo>
                  <a:lnTo>
                    <a:pt x="3766" y="0"/>
                  </a:lnTo>
                  <a:close/>
                  <a:moveTo>
                    <a:pt x="3789" y="0"/>
                  </a:moveTo>
                  <a:lnTo>
                    <a:pt x="3789" y="30"/>
                  </a:lnTo>
                  <a:lnTo>
                    <a:pt x="3782" y="30"/>
                  </a:lnTo>
                  <a:lnTo>
                    <a:pt x="3782" y="0"/>
                  </a:lnTo>
                  <a:lnTo>
                    <a:pt x="3789" y="0"/>
                  </a:lnTo>
                  <a:close/>
                  <a:moveTo>
                    <a:pt x="3820" y="0"/>
                  </a:moveTo>
                  <a:lnTo>
                    <a:pt x="3820" y="30"/>
                  </a:lnTo>
                  <a:lnTo>
                    <a:pt x="3812" y="30"/>
                  </a:lnTo>
                  <a:lnTo>
                    <a:pt x="3812" y="0"/>
                  </a:lnTo>
                  <a:lnTo>
                    <a:pt x="3820" y="0"/>
                  </a:lnTo>
                  <a:close/>
                  <a:moveTo>
                    <a:pt x="3850" y="0"/>
                  </a:moveTo>
                  <a:lnTo>
                    <a:pt x="3850" y="30"/>
                  </a:lnTo>
                  <a:lnTo>
                    <a:pt x="3843" y="30"/>
                  </a:lnTo>
                  <a:lnTo>
                    <a:pt x="3843" y="0"/>
                  </a:lnTo>
                  <a:lnTo>
                    <a:pt x="3850" y="0"/>
                  </a:lnTo>
                  <a:close/>
                  <a:moveTo>
                    <a:pt x="3881" y="0"/>
                  </a:moveTo>
                  <a:lnTo>
                    <a:pt x="3881" y="30"/>
                  </a:lnTo>
                  <a:lnTo>
                    <a:pt x="3873" y="30"/>
                  </a:lnTo>
                  <a:lnTo>
                    <a:pt x="3873" y="0"/>
                  </a:lnTo>
                  <a:lnTo>
                    <a:pt x="3881" y="0"/>
                  </a:lnTo>
                  <a:close/>
                  <a:moveTo>
                    <a:pt x="3904" y="0"/>
                  </a:moveTo>
                  <a:lnTo>
                    <a:pt x="3904" y="30"/>
                  </a:lnTo>
                  <a:lnTo>
                    <a:pt x="3896" y="30"/>
                  </a:lnTo>
                  <a:lnTo>
                    <a:pt x="3896" y="0"/>
                  </a:lnTo>
                  <a:lnTo>
                    <a:pt x="3904" y="0"/>
                  </a:lnTo>
                  <a:close/>
                  <a:moveTo>
                    <a:pt x="3934" y="0"/>
                  </a:moveTo>
                  <a:lnTo>
                    <a:pt x="3934" y="30"/>
                  </a:lnTo>
                  <a:lnTo>
                    <a:pt x="3927" y="30"/>
                  </a:lnTo>
                  <a:lnTo>
                    <a:pt x="3927" y="0"/>
                  </a:lnTo>
                  <a:lnTo>
                    <a:pt x="3934" y="0"/>
                  </a:lnTo>
                  <a:close/>
                  <a:moveTo>
                    <a:pt x="3965" y="0"/>
                  </a:moveTo>
                  <a:lnTo>
                    <a:pt x="3965" y="30"/>
                  </a:lnTo>
                  <a:lnTo>
                    <a:pt x="3957" y="30"/>
                  </a:lnTo>
                  <a:lnTo>
                    <a:pt x="3957" y="0"/>
                  </a:lnTo>
                  <a:lnTo>
                    <a:pt x="3965" y="0"/>
                  </a:lnTo>
                  <a:close/>
                  <a:moveTo>
                    <a:pt x="3995" y="0"/>
                  </a:moveTo>
                  <a:lnTo>
                    <a:pt x="3995" y="30"/>
                  </a:lnTo>
                  <a:lnTo>
                    <a:pt x="3988" y="30"/>
                  </a:lnTo>
                  <a:lnTo>
                    <a:pt x="3988" y="0"/>
                  </a:lnTo>
                  <a:lnTo>
                    <a:pt x="3995" y="0"/>
                  </a:lnTo>
                  <a:close/>
                  <a:moveTo>
                    <a:pt x="4018" y="0"/>
                  </a:moveTo>
                  <a:lnTo>
                    <a:pt x="4018" y="30"/>
                  </a:lnTo>
                  <a:lnTo>
                    <a:pt x="4010" y="30"/>
                  </a:lnTo>
                  <a:lnTo>
                    <a:pt x="4010" y="0"/>
                  </a:lnTo>
                  <a:lnTo>
                    <a:pt x="4018" y="0"/>
                  </a:lnTo>
                  <a:close/>
                  <a:moveTo>
                    <a:pt x="4049" y="0"/>
                  </a:moveTo>
                  <a:lnTo>
                    <a:pt x="4049" y="30"/>
                  </a:lnTo>
                  <a:lnTo>
                    <a:pt x="4041" y="30"/>
                  </a:lnTo>
                  <a:lnTo>
                    <a:pt x="4041" y="0"/>
                  </a:lnTo>
                  <a:lnTo>
                    <a:pt x="4049" y="0"/>
                  </a:lnTo>
                  <a:close/>
                  <a:moveTo>
                    <a:pt x="4079" y="0"/>
                  </a:moveTo>
                  <a:lnTo>
                    <a:pt x="4079" y="30"/>
                  </a:lnTo>
                  <a:lnTo>
                    <a:pt x="4071" y="30"/>
                  </a:lnTo>
                  <a:lnTo>
                    <a:pt x="4071" y="0"/>
                  </a:lnTo>
                  <a:lnTo>
                    <a:pt x="4079" y="0"/>
                  </a:lnTo>
                  <a:close/>
                  <a:moveTo>
                    <a:pt x="4110" y="0"/>
                  </a:moveTo>
                  <a:lnTo>
                    <a:pt x="4110" y="30"/>
                  </a:lnTo>
                  <a:lnTo>
                    <a:pt x="4102" y="30"/>
                  </a:lnTo>
                  <a:lnTo>
                    <a:pt x="4102" y="0"/>
                  </a:lnTo>
                  <a:lnTo>
                    <a:pt x="4110" y="0"/>
                  </a:lnTo>
                  <a:close/>
                  <a:moveTo>
                    <a:pt x="4132" y="0"/>
                  </a:moveTo>
                  <a:lnTo>
                    <a:pt x="4132" y="30"/>
                  </a:lnTo>
                  <a:lnTo>
                    <a:pt x="4125" y="30"/>
                  </a:lnTo>
                  <a:lnTo>
                    <a:pt x="4125" y="0"/>
                  </a:lnTo>
                  <a:lnTo>
                    <a:pt x="4132" y="0"/>
                  </a:lnTo>
                  <a:close/>
                  <a:moveTo>
                    <a:pt x="4163" y="0"/>
                  </a:moveTo>
                  <a:lnTo>
                    <a:pt x="4163" y="30"/>
                  </a:lnTo>
                  <a:lnTo>
                    <a:pt x="4155" y="30"/>
                  </a:lnTo>
                  <a:lnTo>
                    <a:pt x="4155" y="0"/>
                  </a:lnTo>
                  <a:lnTo>
                    <a:pt x="4163" y="0"/>
                  </a:lnTo>
                  <a:close/>
                  <a:moveTo>
                    <a:pt x="4193" y="0"/>
                  </a:moveTo>
                  <a:lnTo>
                    <a:pt x="4193" y="30"/>
                  </a:lnTo>
                  <a:lnTo>
                    <a:pt x="4186" y="30"/>
                  </a:lnTo>
                  <a:lnTo>
                    <a:pt x="4186" y="0"/>
                  </a:lnTo>
                  <a:lnTo>
                    <a:pt x="4193" y="0"/>
                  </a:lnTo>
                  <a:close/>
                  <a:moveTo>
                    <a:pt x="4224" y="0"/>
                  </a:moveTo>
                  <a:lnTo>
                    <a:pt x="4224" y="30"/>
                  </a:lnTo>
                  <a:lnTo>
                    <a:pt x="4216" y="30"/>
                  </a:lnTo>
                  <a:lnTo>
                    <a:pt x="4216" y="0"/>
                  </a:lnTo>
                  <a:lnTo>
                    <a:pt x="4224" y="0"/>
                  </a:lnTo>
                  <a:close/>
                  <a:moveTo>
                    <a:pt x="4247" y="0"/>
                  </a:moveTo>
                  <a:lnTo>
                    <a:pt x="4247" y="30"/>
                  </a:lnTo>
                  <a:lnTo>
                    <a:pt x="4239" y="30"/>
                  </a:lnTo>
                  <a:lnTo>
                    <a:pt x="4239" y="0"/>
                  </a:lnTo>
                  <a:lnTo>
                    <a:pt x="4247" y="0"/>
                  </a:lnTo>
                  <a:close/>
                  <a:moveTo>
                    <a:pt x="4277" y="0"/>
                  </a:moveTo>
                  <a:lnTo>
                    <a:pt x="4277" y="30"/>
                  </a:lnTo>
                  <a:lnTo>
                    <a:pt x="4270" y="30"/>
                  </a:lnTo>
                  <a:lnTo>
                    <a:pt x="4270" y="0"/>
                  </a:lnTo>
                  <a:lnTo>
                    <a:pt x="4277" y="0"/>
                  </a:lnTo>
                  <a:close/>
                  <a:moveTo>
                    <a:pt x="4308" y="0"/>
                  </a:moveTo>
                  <a:lnTo>
                    <a:pt x="4308" y="30"/>
                  </a:lnTo>
                  <a:lnTo>
                    <a:pt x="4300" y="30"/>
                  </a:lnTo>
                  <a:lnTo>
                    <a:pt x="4300" y="0"/>
                  </a:lnTo>
                  <a:lnTo>
                    <a:pt x="4308" y="0"/>
                  </a:lnTo>
                  <a:close/>
                  <a:moveTo>
                    <a:pt x="4338" y="0"/>
                  </a:moveTo>
                  <a:lnTo>
                    <a:pt x="4338" y="30"/>
                  </a:lnTo>
                  <a:lnTo>
                    <a:pt x="4331" y="30"/>
                  </a:lnTo>
                  <a:lnTo>
                    <a:pt x="4331" y="0"/>
                  </a:lnTo>
                  <a:lnTo>
                    <a:pt x="4338" y="0"/>
                  </a:lnTo>
                  <a:close/>
                  <a:moveTo>
                    <a:pt x="4369" y="0"/>
                  </a:moveTo>
                  <a:lnTo>
                    <a:pt x="4369" y="30"/>
                  </a:lnTo>
                  <a:lnTo>
                    <a:pt x="4361" y="30"/>
                  </a:lnTo>
                  <a:lnTo>
                    <a:pt x="4361" y="0"/>
                  </a:lnTo>
                  <a:lnTo>
                    <a:pt x="4369" y="0"/>
                  </a:lnTo>
                  <a:close/>
                  <a:moveTo>
                    <a:pt x="4392" y="0"/>
                  </a:moveTo>
                  <a:lnTo>
                    <a:pt x="4392" y="30"/>
                  </a:lnTo>
                  <a:lnTo>
                    <a:pt x="4384" y="30"/>
                  </a:lnTo>
                  <a:lnTo>
                    <a:pt x="4384" y="0"/>
                  </a:lnTo>
                  <a:lnTo>
                    <a:pt x="4392" y="0"/>
                  </a:lnTo>
                  <a:close/>
                  <a:moveTo>
                    <a:pt x="4422" y="0"/>
                  </a:moveTo>
                  <a:lnTo>
                    <a:pt x="4422" y="30"/>
                  </a:lnTo>
                  <a:lnTo>
                    <a:pt x="4414" y="30"/>
                  </a:lnTo>
                  <a:lnTo>
                    <a:pt x="4414" y="0"/>
                  </a:lnTo>
                  <a:lnTo>
                    <a:pt x="4422" y="0"/>
                  </a:lnTo>
                  <a:close/>
                  <a:moveTo>
                    <a:pt x="4453" y="0"/>
                  </a:moveTo>
                  <a:lnTo>
                    <a:pt x="4453" y="30"/>
                  </a:lnTo>
                  <a:lnTo>
                    <a:pt x="4445" y="30"/>
                  </a:lnTo>
                  <a:lnTo>
                    <a:pt x="4445" y="0"/>
                  </a:lnTo>
                  <a:lnTo>
                    <a:pt x="4453" y="0"/>
                  </a:lnTo>
                  <a:close/>
                  <a:moveTo>
                    <a:pt x="4483" y="0"/>
                  </a:moveTo>
                  <a:lnTo>
                    <a:pt x="4483" y="30"/>
                  </a:lnTo>
                  <a:lnTo>
                    <a:pt x="4475" y="30"/>
                  </a:lnTo>
                  <a:lnTo>
                    <a:pt x="4475" y="0"/>
                  </a:lnTo>
                  <a:lnTo>
                    <a:pt x="4483" y="0"/>
                  </a:lnTo>
                  <a:close/>
                  <a:moveTo>
                    <a:pt x="4506" y="0"/>
                  </a:moveTo>
                  <a:lnTo>
                    <a:pt x="4506" y="30"/>
                  </a:lnTo>
                  <a:lnTo>
                    <a:pt x="4498" y="30"/>
                  </a:lnTo>
                  <a:lnTo>
                    <a:pt x="4498" y="0"/>
                  </a:lnTo>
                  <a:lnTo>
                    <a:pt x="4506" y="0"/>
                  </a:lnTo>
                  <a:close/>
                  <a:moveTo>
                    <a:pt x="4536" y="0"/>
                  </a:moveTo>
                  <a:lnTo>
                    <a:pt x="4536" y="30"/>
                  </a:lnTo>
                  <a:lnTo>
                    <a:pt x="4529" y="30"/>
                  </a:lnTo>
                  <a:lnTo>
                    <a:pt x="4529" y="0"/>
                  </a:lnTo>
                  <a:lnTo>
                    <a:pt x="4536" y="0"/>
                  </a:lnTo>
                  <a:close/>
                  <a:moveTo>
                    <a:pt x="4567" y="0"/>
                  </a:moveTo>
                  <a:lnTo>
                    <a:pt x="4567" y="30"/>
                  </a:lnTo>
                  <a:lnTo>
                    <a:pt x="4559" y="30"/>
                  </a:lnTo>
                  <a:lnTo>
                    <a:pt x="4559" y="0"/>
                  </a:lnTo>
                  <a:lnTo>
                    <a:pt x="4567" y="0"/>
                  </a:lnTo>
                  <a:close/>
                  <a:moveTo>
                    <a:pt x="4597" y="0"/>
                  </a:moveTo>
                  <a:lnTo>
                    <a:pt x="4597" y="30"/>
                  </a:lnTo>
                  <a:lnTo>
                    <a:pt x="4590" y="30"/>
                  </a:lnTo>
                  <a:lnTo>
                    <a:pt x="4590" y="0"/>
                  </a:lnTo>
                  <a:lnTo>
                    <a:pt x="4597" y="0"/>
                  </a:lnTo>
                  <a:close/>
                  <a:moveTo>
                    <a:pt x="4620" y="0"/>
                  </a:moveTo>
                  <a:lnTo>
                    <a:pt x="4620" y="30"/>
                  </a:lnTo>
                  <a:lnTo>
                    <a:pt x="4613" y="30"/>
                  </a:lnTo>
                  <a:lnTo>
                    <a:pt x="4613" y="0"/>
                  </a:lnTo>
                  <a:lnTo>
                    <a:pt x="4620" y="0"/>
                  </a:lnTo>
                  <a:close/>
                  <a:moveTo>
                    <a:pt x="4651" y="0"/>
                  </a:moveTo>
                  <a:lnTo>
                    <a:pt x="4651" y="30"/>
                  </a:lnTo>
                  <a:lnTo>
                    <a:pt x="4643" y="30"/>
                  </a:lnTo>
                  <a:lnTo>
                    <a:pt x="4643" y="0"/>
                  </a:lnTo>
                  <a:lnTo>
                    <a:pt x="4651" y="0"/>
                  </a:lnTo>
                  <a:close/>
                  <a:moveTo>
                    <a:pt x="4681" y="0"/>
                  </a:moveTo>
                  <a:lnTo>
                    <a:pt x="4681" y="30"/>
                  </a:lnTo>
                  <a:lnTo>
                    <a:pt x="4674" y="30"/>
                  </a:lnTo>
                  <a:lnTo>
                    <a:pt x="4674" y="0"/>
                  </a:lnTo>
                  <a:lnTo>
                    <a:pt x="4681" y="0"/>
                  </a:lnTo>
                  <a:close/>
                  <a:moveTo>
                    <a:pt x="4712" y="0"/>
                  </a:moveTo>
                  <a:lnTo>
                    <a:pt x="4712" y="30"/>
                  </a:lnTo>
                  <a:lnTo>
                    <a:pt x="4704" y="30"/>
                  </a:lnTo>
                  <a:lnTo>
                    <a:pt x="4704" y="0"/>
                  </a:lnTo>
                  <a:lnTo>
                    <a:pt x="4712" y="0"/>
                  </a:lnTo>
                  <a:close/>
                  <a:moveTo>
                    <a:pt x="4735" y="0"/>
                  </a:moveTo>
                  <a:lnTo>
                    <a:pt x="4735" y="30"/>
                  </a:lnTo>
                  <a:lnTo>
                    <a:pt x="4727" y="30"/>
                  </a:lnTo>
                  <a:lnTo>
                    <a:pt x="4727" y="0"/>
                  </a:lnTo>
                  <a:lnTo>
                    <a:pt x="4735" y="0"/>
                  </a:lnTo>
                  <a:close/>
                  <a:moveTo>
                    <a:pt x="4765" y="0"/>
                  </a:moveTo>
                  <a:lnTo>
                    <a:pt x="4765" y="30"/>
                  </a:lnTo>
                  <a:lnTo>
                    <a:pt x="4758" y="30"/>
                  </a:lnTo>
                  <a:lnTo>
                    <a:pt x="4758" y="0"/>
                  </a:lnTo>
                  <a:lnTo>
                    <a:pt x="4765" y="0"/>
                  </a:lnTo>
                  <a:close/>
                  <a:moveTo>
                    <a:pt x="4796" y="0"/>
                  </a:moveTo>
                  <a:lnTo>
                    <a:pt x="4796" y="30"/>
                  </a:lnTo>
                  <a:lnTo>
                    <a:pt x="4788" y="30"/>
                  </a:lnTo>
                  <a:lnTo>
                    <a:pt x="4788" y="0"/>
                  </a:lnTo>
                  <a:lnTo>
                    <a:pt x="4796" y="0"/>
                  </a:lnTo>
                  <a:close/>
                  <a:moveTo>
                    <a:pt x="4826" y="0"/>
                  </a:moveTo>
                  <a:lnTo>
                    <a:pt x="4826" y="30"/>
                  </a:lnTo>
                  <a:lnTo>
                    <a:pt x="4819" y="30"/>
                  </a:lnTo>
                  <a:lnTo>
                    <a:pt x="4819" y="0"/>
                  </a:lnTo>
                  <a:lnTo>
                    <a:pt x="4826" y="0"/>
                  </a:lnTo>
                  <a:close/>
                </a:path>
              </a:pathLst>
            </a:cu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2118" name="Rectangle 70"/>
            <p:cNvSpPr>
              <a:spLocks noChangeArrowheads="1"/>
            </p:cNvSpPr>
            <p:nvPr/>
          </p:nvSpPr>
          <p:spPr bwMode="auto">
            <a:xfrm>
              <a:off x="604838" y="5937250"/>
              <a:ext cx="146050"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19" name="Rectangle 71"/>
            <p:cNvSpPr>
              <a:spLocks noChangeArrowheads="1"/>
            </p:cNvSpPr>
            <p:nvPr/>
          </p:nvSpPr>
          <p:spPr bwMode="auto">
            <a:xfrm>
              <a:off x="831851" y="5937250"/>
              <a:ext cx="14446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20" name="Rectangle 72"/>
            <p:cNvSpPr>
              <a:spLocks noChangeArrowheads="1"/>
            </p:cNvSpPr>
            <p:nvPr/>
          </p:nvSpPr>
          <p:spPr bwMode="auto">
            <a:xfrm>
              <a:off x="1023938"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21" name="Rectangle 73"/>
            <p:cNvSpPr>
              <a:spLocks noChangeArrowheads="1"/>
            </p:cNvSpPr>
            <p:nvPr/>
          </p:nvSpPr>
          <p:spPr bwMode="auto">
            <a:xfrm>
              <a:off x="1250951"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22" name="Rectangle 74"/>
            <p:cNvSpPr>
              <a:spLocks noChangeArrowheads="1"/>
            </p:cNvSpPr>
            <p:nvPr/>
          </p:nvSpPr>
          <p:spPr bwMode="auto">
            <a:xfrm>
              <a:off x="1477963"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23" name="Rectangle 75"/>
            <p:cNvSpPr>
              <a:spLocks noChangeArrowheads="1"/>
            </p:cNvSpPr>
            <p:nvPr/>
          </p:nvSpPr>
          <p:spPr bwMode="auto">
            <a:xfrm>
              <a:off x="1706563"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76"/>
            <p:cNvSpPr>
              <a:spLocks noChangeArrowheads="1"/>
            </p:cNvSpPr>
            <p:nvPr/>
          </p:nvSpPr>
          <p:spPr bwMode="auto">
            <a:xfrm>
              <a:off x="1933576"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31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77"/>
            <p:cNvSpPr>
              <a:spLocks noChangeArrowheads="1"/>
            </p:cNvSpPr>
            <p:nvPr/>
          </p:nvSpPr>
          <p:spPr bwMode="auto">
            <a:xfrm>
              <a:off x="2160588"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36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78"/>
            <p:cNvSpPr>
              <a:spLocks noChangeArrowheads="1"/>
            </p:cNvSpPr>
            <p:nvPr/>
          </p:nvSpPr>
          <p:spPr bwMode="auto">
            <a:xfrm>
              <a:off x="2389188"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41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79"/>
            <p:cNvSpPr>
              <a:spLocks noChangeArrowheads="1"/>
            </p:cNvSpPr>
            <p:nvPr/>
          </p:nvSpPr>
          <p:spPr bwMode="auto">
            <a:xfrm>
              <a:off x="2616201"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46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80"/>
            <p:cNvSpPr>
              <a:spLocks noChangeArrowheads="1"/>
            </p:cNvSpPr>
            <p:nvPr/>
          </p:nvSpPr>
          <p:spPr bwMode="auto">
            <a:xfrm>
              <a:off x="2843213"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51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1"/>
            <p:cNvSpPr>
              <a:spLocks noChangeArrowheads="1"/>
            </p:cNvSpPr>
            <p:nvPr/>
          </p:nvSpPr>
          <p:spPr bwMode="auto">
            <a:xfrm>
              <a:off x="3071813"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56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2"/>
            <p:cNvSpPr>
              <a:spLocks noChangeArrowheads="1"/>
            </p:cNvSpPr>
            <p:nvPr/>
          </p:nvSpPr>
          <p:spPr bwMode="auto">
            <a:xfrm>
              <a:off x="3298826" y="5937250"/>
              <a:ext cx="219075"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61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3"/>
            <p:cNvSpPr>
              <a:spLocks noChangeArrowheads="1"/>
            </p:cNvSpPr>
            <p:nvPr/>
          </p:nvSpPr>
          <p:spPr bwMode="auto">
            <a:xfrm>
              <a:off x="3525838"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66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4"/>
            <p:cNvSpPr>
              <a:spLocks noChangeArrowheads="1"/>
            </p:cNvSpPr>
            <p:nvPr/>
          </p:nvSpPr>
          <p:spPr bwMode="auto">
            <a:xfrm>
              <a:off x="3754438"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71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5"/>
            <p:cNvSpPr>
              <a:spLocks noChangeArrowheads="1"/>
            </p:cNvSpPr>
            <p:nvPr/>
          </p:nvSpPr>
          <p:spPr bwMode="auto">
            <a:xfrm>
              <a:off x="3981451" y="5937250"/>
              <a:ext cx="219075"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76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86"/>
            <p:cNvSpPr>
              <a:spLocks noChangeArrowheads="1"/>
            </p:cNvSpPr>
            <p:nvPr/>
          </p:nvSpPr>
          <p:spPr bwMode="auto">
            <a:xfrm>
              <a:off x="4210051"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81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87"/>
            <p:cNvSpPr>
              <a:spLocks noChangeArrowheads="1"/>
            </p:cNvSpPr>
            <p:nvPr/>
          </p:nvSpPr>
          <p:spPr bwMode="auto">
            <a:xfrm>
              <a:off x="4437063"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86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88"/>
            <p:cNvSpPr>
              <a:spLocks noChangeArrowheads="1"/>
            </p:cNvSpPr>
            <p:nvPr/>
          </p:nvSpPr>
          <p:spPr bwMode="auto">
            <a:xfrm>
              <a:off x="4664076" y="5937250"/>
              <a:ext cx="219075"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91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89"/>
            <p:cNvSpPr>
              <a:spLocks noChangeArrowheads="1"/>
            </p:cNvSpPr>
            <p:nvPr/>
          </p:nvSpPr>
          <p:spPr bwMode="auto">
            <a:xfrm>
              <a:off x="4892676" y="5937250"/>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96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90"/>
            <p:cNvSpPr>
              <a:spLocks noChangeArrowheads="1"/>
            </p:cNvSpPr>
            <p:nvPr/>
          </p:nvSpPr>
          <p:spPr bwMode="auto">
            <a:xfrm>
              <a:off x="5083176"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101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91"/>
            <p:cNvSpPr>
              <a:spLocks noChangeArrowheads="1"/>
            </p:cNvSpPr>
            <p:nvPr/>
          </p:nvSpPr>
          <p:spPr bwMode="auto">
            <a:xfrm>
              <a:off x="5310188"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106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92"/>
            <p:cNvSpPr>
              <a:spLocks noChangeArrowheads="1"/>
            </p:cNvSpPr>
            <p:nvPr/>
          </p:nvSpPr>
          <p:spPr bwMode="auto">
            <a:xfrm>
              <a:off x="5538788"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111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93"/>
            <p:cNvSpPr>
              <a:spLocks noChangeArrowheads="1"/>
            </p:cNvSpPr>
            <p:nvPr/>
          </p:nvSpPr>
          <p:spPr bwMode="auto">
            <a:xfrm>
              <a:off x="5765801"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116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94"/>
            <p:cNvSpPr>
              <a:spLocks noChangeArrowheads="1"/>
            </p:cNvSpPr>
            <p:nvPr/>
          </p:nvSpPr>
          <p:spPr bwMode="auto">
            <a:xfrm>
              <a:off x="5994401" y="5937250"/>
              <a:ext cx="288925"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121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95"/>
            <p:cNvSpPr>
              <a:spLocks noChangeArrowheads="1"/>
            </p:cNvSpPr>
            <p:nvPr/>
          </p:nvSpPr>
          <p:spPr bwMode="auto">
            <a:xfrm>
              <a:off x="6221413"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126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96"/>
            <p:cNvSpPr>
              <a:spLocks noChangeArrowheads="1"/>
            </p:cNvSpPr>
            <p:nvPr/>
          </p:nvSpPr>
          <p:spPr bwMode="auto">
            <a:xfrm>
              <a:off x="6448426"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131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97"/>
            <p:cNvSpPr>
              <a:spLocks noChangeArrowheads="1"/>
            </p:cNvSpPr>
            <p:nvPr/>
          </p:nvSpPr>
          <p:spPr bwMode="auto">
            <a:xfrm>
              <a:off x="6677026"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136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98"/>
            <p:cNvSpPr>
              <a:spLocks noChangeArrowheads="1"/>
            </p:cNvSpPr>
            <p:nvPr/>
          </p:nvSpPr>
          <p:spPr bwMode="auto">
            <a:xfrm>
              <a:off x="6904038"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141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99"/>
            <p:cNvSpPr>
              <a:spLocks noChangeArrowheads="1"/>
            </p:cNvSpPr>
            <p:nvPr/>
          </p:nvSpPr>
          <p:spPr bwMode="auto">
            <a:xfrm>
              <a:off x="7131051"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146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00"/>
            <p:cNvSpPr>
              <a:spLocks noChangeArrowheads="1"/>
            </p:cNvSpPr>
            <p:nvPr/>
          </p:nvSpPr>
          <p:spPr bwMode="auto">
            <a:xfrm>
              <a:off x="7359651"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101"/>
            <p:cNvSpPr>
              <a:spLocks noChangeArrowheads="1"/>
            </p:cNvSpPr>
            <p:nvPr/>
          </p:nvSpPr>
          <p:spPr bwMode="auto">
            <a:xfrm>
              <a:off x="7586663"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102"/>
            <p:cNvSpPr>
              <a:spLocks noChangeArrowheads="1"/>
            </p:cNvSpPr>
            <p:nvPr/>
          </p:nvSpPr>
          <p:spPr bwMode="auto">
            <a:xfrm>
              <a:off x="7813676" y="5937250"/>
              <a:ext cx="29051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03"/>
            <p:cNvSpPr>
              <a:spLocks noChangeArrowheads="1"/>
            </p:cNvSpPr>
            <p:nvPr/>
          </p:nvSpPr>
          <p:spPr bwMode="auto">
            <a:xfrm>
              <a:off x="8042276" y="5937250"/>
              <a:ext cx="19717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dirty="0" smtClean="0">
                  <a:ln>
                    <a:noFill/>
                  </a:ln>
                  <a:solidFill>
                    <a:srgbClr val="000000"/>
                  </a:solidFill>
                  <a:effectLst/>
                  <a:latin typeface="Calibri" pitchFamily="34" charset="0"/>
                  <a:cs typeface="Arial" pitchFamily="34" charset="0"/>
                </a:rPr>
                <a:t>168</a:t>
              </a:r>
              <a:endParaRPr kumimoji="0" lang="es-SV"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1" name="190 Grupo"/>
          <p:cNvGrpSpPr/>
          <p:nvPr/>
        </p:nvGrpSpPr>
        <p:grpSpPr>
          <a:xfrm>
            <a:off x="635001" y="1535583"/>
            <a:ext cx="7613650" cy="4557713"/>
            <a:chOff x="635001" y="2019300"/>
            <a:chExt cx="7613650" cy="4557713"/>
          </a:xfrm>
        </p:grpSpPr>
        <p:sp>
          <p:nvSpPr>
            <p:cNvPr id="2117" name="Freeform 69"/>
            <p:cNvSpPr>
              <a:spLocks/>
            </p:cNvSpPr>
            <p:nvPr/>
          </p:nvSpPr>
          <p:spPr bwMode="auto">
            <a:xfrm>
              <a:off x="635001" y="2019300"/>
              <a:ext cx="7613650" cy="2505075"/>
            </a:xfrm>
            <a:custGeom>
              <a:avLst/>
              <a:gdLst/>
              <a:ahLst/>
              <a:cxnLst>
                <a:cxn ang="0">
                  <a:pos x="312" y="64"/>
                </a:cxn>
                <a:cxn ang="0">
                  <a:pos x="605" y="162"/>
                </a:cxn>
                <a:cxn ang="0">
                  <a:pos x="906" y="225"/>
                </a:cxn>
                <a:cxn ang="0">
                  <a:pos x="1272" y="288"/>
                </a:cxn>
                <a:cxn ang="0">
                  <a:pos x="1627" y="337"/>
                </a:cxn>
                <a:cxn ang="0">
                  <a:pos x="1932" y="369"/>
                </a:cxn>
                <a:cxn ang="0">
                  <a:pos x="2234" y="561"/>
                </a:cxn>
                <a:cxn ang="0">
                  <a:pos x="2584" y="640"/>
                </a:cxn>
                <a:cxn ang="0">
                  <a:pos x="2840" y="704"/>
                </a:cxn>
                <a:cxn ang="0">
                  <a:pos x="3131" y="801"/>
                </a:cxn>
                <a:cxn ang="0">
                  <a:pos x="3368" y="928"/>
                </a:cxn>
                <a:cxn ang="0">
                  <a:pos x="3680" y="1190"/>
                </a:cxn>
                <a:cxn ang="0">
                  <a:pos x="3916" y="1345"/>
                </a:cxn>
                <a:cxn ang="0">
                  <a:pos x="4284" y="1457"/>
                </a:cxn>
                <a:cxn ang="0">
                  <a:pos x="4592" y="1685"/>
                </a:cxn>
                <a:cxn ang="0">
                  <a:pos x="4878" y="1859"/>
                </a:cxn>
                <a:cxn ang="0">
                  <a:pos x="5178" y="2081"/>
                </a:cxn>
                <a:cxn ang="0">
                  <a:pos x="5480" y="2272"/>
                </a:cxn>
                <a:cxn ang="0">
                  <a:pos x="5786" y="2433"/>
                </a:cxn>
                <a:cxn ang="0">
                  <a:pos x="6026" y="2609"/>
                </a:cxn>
                <a:cxn ang="0">
                  <a:pos x="6376" y="2656"/>
                </a:cxn>
                <a:cxn ang="0">
                  <a:pos x="6680" y="2864"/>
                </a:cxn>
                <a:cxn ang="0">
                  <a:pos x="7048" y="3024"/>
                </a:cxn>
                <a:cxn ang="0">
                  <a:pos x="7290" y="3169"/>
                </a:cxn>
                <a:cxn ang="0">
                  <a:pos x="7640" y="3200"/>
                </a:cxn>
                <a:cxn ang="0">
                  <a:pos x="8072" y="3216"/>
                </a:cxn>
                <a:cxn ang="0">
                  <a:pos x="8488" y="3232"/>
                </a:cxn>
                <a:cxn ang="0">
                  <a:pos x="9032" y="3232"/>
                </a:cxn>
                <a:cxn ang="0">
                  <a:pos x="9576" y="3232"/>
                </a:cxn>
                <a:cxn ang="0">
                  <a:pos x="9928" y="3296"/>
                </a:cxn>
                <a:cxn ang="0">
                  <a:pos x="9752" y="3312"/>
                </a:cxn>
                <a:cxn ang="0">
                  <a:pos x="9384" y="3248"/>
                </a:cxn>
                <a:cxn ang="0">
                  <a:pos x="8856" y="3248"/>
                </a:cxn>
                <a:cxn ang="0">
                  <a:pos x="8359" y="3232"/>
                </a:cxn>
                <a:cxn ang="0">
                  <a:pos x="7880" y="3232"/>
                </a:cxn>
                <a:cxn ang="0">
                  <a:pos x="7592" y="3200"/>
                </a:cxn>
                <a:cxn ang="0">
                  <a:pos x="7223" y="3120"/>
                </a:cxn>
                <a:cxn ang="0">
                  <a:pos x="6916" y="2991"/>
                </a:cxn>
                <a:cxn ang="0">
                  <a:pos x="6561" y="2731"/>
                </a:cxn>
                <a:cxn ang="0">
                  <a:pos x="6261" y="2672"/>
                </a:cxn>
                <a:cxn ang="0">
                  <a:pos x="5959" y="2592"/>
                </a:cxn>
                <a:cxn ang="0">
                  <a:pos x="5653" y="2400"/>
                </a:cxn>
                <a:cxn ang="0">
                  <a:pos x="5416" y="2256"/>
                </a:cxn>
                <a:cxn ang="0">
                  <a:pos x="5058" y="1933"/>
                </a:cxn>
                <a:cxn ang="0">
                  <a:pos x="4759" y="1808"/>
                </a:cxn>
                <a:cxn ang="0">
                  <a:pos x="4455" y="1552"/>
                </a:cxn>
                <a:cxn ang="0">
                  <a:pos x="4152" y="1408"/>
                </a:cxn>
                <a:cxn ang="0">
                  <a:pos x="3848" y="1344"/>
                </a:cxn>
                <a:cxn ang="0">
                  <a:pos x="3560" y="1008"/>
                </a:cxn>
                <a:cxn ang="0">
                  <a:pos x="3320" y="912"/>
                </a:cxn>
                <a:cxn ang="0">
                  <a:pos x="3016" y="800"/>
                </a:cxn>
                <a:cxn ang="0">
                  <a:pos x="2773" y="704"/>
                </a:cxn>
                <a:cxn ang="0">
                  <a:pos x="2408" y="656"/>
                </a:cxn>
                <a:cxn ang="0">
                  <a:pos x="2099" y="494"/>
                </a:cxn>
                <a:cxn ang="0">
                  <a:pos x="1862" y="384"/>
                </a:cxn>
                <a:cxn ang="0">
                  <a:pos x="1512" y="320"/>
                </a:cxn>
                <a:cxn ang="0">
                  <a:pos x="1143" y="272"/>
                </a:cxn>
                <a:cxn ang="0">
                  <a:pos x="792" y="224"/>
                </a:cxn>
                <a:cxn ang="0">
                  <a:pos x="488" y="144"/>
                </a:cxn>
                <a:cxn ang="0">
                  <a:pos x="180" y="79"/>
                </a:cxn>
              </a:cxnLst>
              <a:rect l="0" t="0" r="r" b="b"/>
              <a:pathLst>
                <a:path w="10064" h="3312">
                  <a:moveTo>
                    <a:pt x="10" y="1"/>
                  </a:moveTo>
                  <a:lnTo>
                    <a:pt x="74" y="17"/>
                  </a:lnTo>
                  <a:lnTo>
                    <a:pt x="72" y="16"/>
                  </a:lnTo>
                  <a:lnTo>
                    <a:pt x="120" y="16"/>
                  </a:lnTo>
                  <a:cubicBezTo>
                    <a:pt x="122" y="16"/>
                    <a:pt x="124" y="17"/>
                    <a:pt x="125" y="18"/>
                  </a:cubicBezTo>
                  <a:lnTo>
                    <a:pt x="189" y="66"/>
                  </a:lnTo>
                  <a:lnTo>
                    <a:pt x="184" y="64"/>
                  </a:lnTo>
                  <a:lnTo>
                    <a:pt x="248" y="64"/>
                  </a:lnTo>
                  <a:lnTo>
                    <a:pt x="312" y="64"/>
                  </a:lnTo>
                  <a:cubicBezTo>
                    <a:pt x="313" y="64"/>
                    <a:pt x="314" y="65"/>
                    <a:pt x="315" y="65"/>
                  </a:cubicBezTo>
                  <a:lnTo>
                    <a:pt x="363" y="81"/>
                  </a:lnTo>
                  <a:lnTo>
                    <a:pt x="426" y="97"/>
                  </a:lnTo>
                  <a:cubicBezTo>
                    <a:pt x="427" y="97"/>
                    <a:pt x="428" y="97"/>
                    <a:pt x="428" y="97"/>
                  </a:cubicBezTo>
                  <a:lnTo>
                    <a:pt x="492" y="129"/>
                  </a:lnTo>
                  <a:lnTo>
                    <a:pt x="488" y="128"/>
                  </a:lnTo>
                  <a:lnTo>
                    <a:pt x="552" y="128"/>
                  </a:lnTo>
                  <a:cubicBezTo>
                    <a:pt x="554" y="128"/>
                    <a:pt x="556" y="129"/>
                    <a:pt x="557" y="130"/>
                  </a:cubicBezTo>
                  <a:lnTo>
                    <a:pt x="605" y="162"/>
                  </a:lnTo>
                  <a:lnTo>
                    <a:pt x="668" y="193"/>
                  </a:lnTo>
                  <a:lnTo>
                    <a:pt x="664" y="192"/>
                  </a:lnTo>
                  <a:lnTo>
                    <a:pt x="728" y="192"/>
                  </a:lnTo>
                  <a:cubicBezTo>
                    <a:pt x="729" y="192"/>
                    <a:pt x="730" y="193"/>
                    <a:pt x="730" y="193"/>
                  </a:cubicBezTo>
                  <a:lnTo>
                    <a:pt x="794" y="209"/>
                  </a:lnTo>
                  <a:lnTo>
                    <a:pt x="792" y="208"/>
                  </a:lnTo>
                  <a:lnTo>
                    <a:pt x="840" y="208"/>
                  </a:lnTo>
                  <a:cubicBezTo>
                    <a:pt x="841" y="208"/>
                    <a:pt x="842" y="209"/>
                    <a:pt x="842" y="209"/>
                  </a:cubicBezTo>
                  <a:lnTo>
                    <a:pt x="906" y="225"/>
                  </a:lnTo>
                  <a:lnTo>
                    <a:pt x="904" y="224"/>
                  </a:lnTo>
                  <a:lnTo>
                    <a:pt x="968" y="224"/>
                  </a:lnTo>
                  <a:lnTo>
                    <a:pt x="1032" y="224"/>
                  </a:lnTo>
                  <a:cubicBezTo>
                    <a:pt x="1033" y="224"/>
                    <a:pt x="1034" y="225"/>
                    <a:pt x="1035" y="225"/>
                  </a:cubicBezTo>
                  <a:lnTo>
                    <a:pt x="1083" y="241"/>
                  </a:lnTo>
                  <a:lnTo>
                    <a:pt x="1146" y="257"/>
                  </a:lnTo>
                  <a:lnTo>
                    <a:pt x="1210" y="273"/>
                  </a:lnTo>
                  <a:lnTo>
                    <a:pt x="1274" y="289"/>
                  </a:lnTo>
                  <a:lnTo>
                    <a:pt x="1272" y="288"/>
                  </a:lnTo>
                  <a:lnTo>
                    <a:pt x="1336" y="288"/>
                  </a:lnTo>
                  <a:cubicBezTo>
                    <a:pt x="1337" y="288"/>
                    <a:pt x="1338" y="289"/>
                    <a:pt x="1339" y="289"/>
                  </a:cubicBezTo>
                  <a:lnTo>
                    <a:pt x="1387" y="305"/>
                  </a:lnTo>
                  <a:lnTo>
                    <a:pt x="1384" y="304"/>
                  </a:lnTo>
                  <a:lnTo>
                    <a:pt x="1448" y="304"/>
                  </a:lnTo>
                  <a:lnTo>
                    <a:pt x="1512" y="304"/>
                  </a:lnTo>
                  <a:cubicBezTo>
                    <a:pt x="1513" y="304"/>
                    <a:pt x="1514" y="305"/>
                    <a:pt x="1514" y="305"/>
                  </a:cubicBezTo>
                  <a:lnTo>
                    <a:pt x="1578" y="321"/>
                  </a:lnTo>
                  <a:lnTo>
                    <a:pt x="1627" y="337"/>
                  </a:lnTo>
                  <a:lnTo>
                    <a:pt x="1690" y="353"/>
                  </a:lnTo>
                  <a:lnTo>
                    <a:pt x="1688" y="352"/>
                  </a:lnTo>
                  <a:lnTo>
                    <a:pt x="1752" y="352"/>
                  </a:lnTo>
                  <a:lnTo>
                    <a:pt x="1816" y="352"/>
                  </a:lnTo>
                  <a:cubicBezTo>
                    <a:pt x="1817" y="352"/>
                    <a:pt x="1818" y="353"/>
                    <a:pt x="1819" y="353"/>
                  </a:cubicBezTo>
                  <a:lnTo>
                    <a:pt x="1867" y="369"/>
                  </a:lnTo>
                  <a:lnTo>
                    <a:pt x="1864" y="368"/>
                  </a:lnTo>
                  <a:lnTo>
                    <a:pt x="1928" y="368"/>
                  </a:lnTo>
                  <a:cubicBezTo>
                    <a:pt x="1930" y="368"/>
                    <a:pt x="1931" y="369"/>
                    <a:pt x="1932" y="369"/>
                  </a:cubicBezTo>
                  <a:lnTo>
                    <a:pt x="1996" y="401"/>
                  </a:lnTo>
                  <a:lnTo>
                    <a:pt x="1992" y="400"/>
                  </a:lnTo>
                  <a:lnTo>
                    <a:pt x="2056" y="400"/>
                  </a:lnTo>
                  <a:cubicBezTo>
                    <a:pt x="2059" y="400"/>
                    <a:pt x="2062" y="402"/>
                    <a:pt x="2063" y="404"/>
                  </a:cubicBezTo>
                  <a:lnTo>
                    <a:pt x="2111" y="484"/>
                  </a:lnTo>
                  <a:lnTo>
                    <a:pt x="2110" y="483"/>
                  </a:lnTo>
                  <a:lnTo>
                    <a:pt x="2174" y="547"/>
                  </a:lnTo>
                  <a:lnTo>
                    <a:pt x="2170" y="545"/>
                  </a:lnTo>
                  <a:lnTo>
                    <a:pt x="2234" y="561"/>
                  </a:lnTo>
                  <a:lnTo>
                    <a:pt x="2298" y="577"/>
                  </a:lnTo>
                  <a:cubicBezTo>
                    <a:pt x="2300" y="577"/>
                    <a:pt x="2301" y="578"/>
                    <a:pt x="2302" y="579"/>
                  </a:cubicBezTo>
                  <a:lnTo>
                    <a:pt x="2350" y="627"/>
                  </a:lnTo>
                  <a:lnTo>
                    <a:pt x="2346" y="625"/>
                  </a:lnTo>
                  <a:lnTo>
                    <a:pt x="2410" y="641"/>
                  </a:lnTo>
                  <a:lnTo>
                    <a:pt x="2408" y="640"/>
                  </a:lnTo>
                  <a:lnTo>
                    <a:pt x="2472" y="640"/>
                  </a:lnTo>
                  <a:lnTo>
                    <a:pt x="2536" y="640"/>
                  </a:lnTo>
                  <a:lnTo>
                    <a:pt x="2584" y="640"/>
                  </a:lnTo>
                  <a:cubicBezTo>
                    <a:pt x="2585" y="640"/>
                    <a:pt x="2586" y="641"/>
                    <a:pt x="2586" y="641"/>
                  </a:cubicBezTo>
                  <a:lnTo>
                    <a:pt x="2650" y="657"/>
                  </a:lnTo>
                  <a:lnTo>
                    <a:pt x="2648" y="656"/>
                  </a:lnTo>
                  <a:lnTo>
                    <a:pt x="2712" y="656"/>
                  </a:lnTo>
                  <a:cubicBezTo>
                    <a:pt x="2714" y="656"/>
                    <a:pt x="2715" y="657"/>
                    <a:pt x="2716" y="657"/>
                  </a:cubicBezTo>
                  <a:lnTo>
                    <a:pt x="2780" y="689"/>
                  </a:lnTo>
                  <a:lnTo>
                    <a:pt x="2778" y="689"/>
                  </a:lnTo>
                  <a:lnTo>
                    <a:pt x="2842" y="705"/>
                  </a:lnTo>
                  <a:lnTo>
                    <a:pt x="2840" y="704"/>
                  </a:lnTo>
                  <a:lnTo>
                    <a:pt x="2888" y="704"/>
                  </a:lnTo>
                  <a:cubicBezTo>
                    <a:pt x="2890" y="704"/>
                    <a:pt x="2891" y="705"/>
                    <a:pt x="2892" y="705"/>
                  </a:cubicBezTo>
                  <a:lnTo>
                    <a:pt x="2956" y="737"/>
                  </a:lnTo>
                  <a:cubicBezTo>
                    <a:pt x="2956" y="738"/>
                    <a:pt x="2957" y="738"/>
                    <a:pt x="2957" y="738"/>
                  </a:cubicBezTo>
                  <a:lnTo>
                    <a:pt x="3021" y="786"/>
                  </a:lnTo>
                  <a:lnTo>
                    <a:pt x="3016" y="784"/>
                  </a:lnTo>
                  <a:lnTo>
                    <a:pt x="3080" y="784"/>
                  </a:lnTo>
                  <a:cubicBezTo>
                    <a:pt x="3081" y="784"/>
                    <a:pt x="3082" y="785"/>
                    <a:pt x="3083" y="785"/>
                  </a:cubicBezTo>
                  <a:lnTo>
                    <a:pt x="3131" y="801"/>
                  </a:lnTo>
                  <a:cubicBezTo>
                    <a:pt x="3132" y="801"/>
                    <a:pt x="3134" y="802"/>
                    <a:pt x="3135" y="803"/>
                  </a:cubicBezTo>
                  <a:lnTo>
                    <a:pt x="3199" y="883"/>
                  </a:lnTo>
                  <a:lnTo>
                    <a:pt x="3194" y="881"/>
                  </a:lnTo>
                  <a:lnTo>
                    <a:pt x="3258" y="897"/>
                  </a:lnTo>
                  <a:lnTo>
                    <a:pt x="3256" y="896"/>
                  </a:lnTo>
                  <a:lnTo>
                    <a:pt x="3320" y="896"/>
                  </a:lnTo>
                  <a:cubicBezTo>
                    <a:pt x="3322" y="896"/>
                    <a:pt x="3324" y="897"/>
                    <a:pt x="3325" y="898"/>
                  </a:cubicBezTo>
                  <a:lnTo>
                    <a:pt x="3373" y="930"/>
                  </a:lnTo>
                  <a:lnTo>
                    <a:pt x="3368" y="928"/>
                  </a:lnTo>
                  <a:lnTo>
                    <a:pt x="3432" y="928"/>
                  </a:lnTo>
                  <a:cubicBezTo>
                    <a:pt x="3433" y="928"/>
                    <a:pt x="3434" y="929"/>
                    <a:pt x="3434" y="929"/>
                  </a:cubicBezTo>
                  <a:lnTo>
                    <a:pt x="3498" y="945"/>
                  </a:lnTo>
                  <a:cubicBezTo>
                    <a:pt x="3499" y="945"/>
                    <a:pt x="3500" y="945"/>
                    <a:pt x="3501" y="946"/>
                  </a:cubicBezTo>
                  <a:lnTo>
                    <a:pt x="3565" y="994"/>
                  </a:lnTo>
                  <a:lnTo>
                    <a:pt x="3560" y="992"/>
                  </a:lnTo>
                  <a:lnTo>
                    <a:pt x="3608" y="992"/>
                  </a:lnTo>
                  <a:cubicBezTo>
                    <a:pt x="3612" y="992"/>
                    <a:pt x="3615" y="995"/>
                    <a:pt x="3616" y="998"/>
                  </a:cubicBezTo>
                  <a:lnTo>
                    <a:pt x="3680" y="1190"/>
                  </a:lnTo>
                  <a:lnTo>
                    <a:pt x="3676" y="1185"/>
                  </a:lnTo>
                  <a:lnTo>
                    <a:pt x="3740" y="1217"/>
                  </a:lnTo>
                  <a:cubicBezTo>
                    <a:pt x="3741" y="1218"/>
                    <a:pt x="3743" y="1219"/>
                    <a:pt x="3743" y="1220"/>
                  </a:cubicBezTo>
                  <a:lnTo>
                    <a:pt x="3807" y="1332"/>
                  </a:lnTo>
                  <a:lnTo>
                    <a:pt x="3800" y="1328"/>
                  </a:lnTo>
                  <a:lnTo>
                    <a:pt x="3848" y="1328"/>
                  </a:lnTo>
                  <a:cubicBezTo>
                    <a:pt x="3849" y="1328"/>
                    <a:pt x="3850" y="1329"/>
                    <a:pt x="3850" y="1329"/>
                  </a:cubicBezTo>
                  <a:lnTo>
                    <a:pt x="3914" y="1345"/>
                  </a:lnTo>
                  <a:cubicBezTo>
                    <a:pt x="3915" y="1345"/>
                    <a:pt x="3916" y="1345"/>
                    <a:pt x="3916" y="1345"/>
                  </a:cubicBezTo>
                  <a:lnTo>
                    <a:pt x="3980" y="1377"/>
                  </a:lnTo>
                  <a:lnTo>
                    <a:pt x="3978" y="1377"/>
                  </a:lnTo>
                  <a:lnTo>
                    <a:pt x="4042" y="1393"/>
                  </a:lnTo>
                  <a:lnTo>
                    <a:pt x="4040" y="1392"/>
                  </a:lnTo>
                  <a:lnTo>
                    <a:pt x="4104" y="1392"/>
                  </a:lnTo>
                  <a:lnTo>
                    <a:pt x="4152" y="1392"/>
                  </a:lnTo>
                  <a:cubicBezTo>
                    <a:pt x="4154" y="1392"/>
                    <a:pt x="4155" y="1393"/>
                    <a:pt x="4156" y="1393"/>
                  </a:cubicBezTo>
                  <a:lnTo>
                    <a:pt x="4220" y="1425"/>
                  </a:lnTo>
                  <a:lnTo>
                    <a:pt x="4284" y="1457"/>
                  </a:lnTo>
                  <a:lnTo>
                    <a:pt x="4282" y="1457"/>
                  </a:lnTo>
                  <a:lnTo>
                    <a:pt x="4346" y="1473"/>
                  </a:lnTo>
                  <a:cubicBezTo>
                    <a:pt x="4348" y="1473"/>
                    <a:pt x="4349" y="1474"/>
                    <a:pt x="4350" y="1475"/>
                  </a:cubicBezTo>
                  <a:lnTo>
                    <a:pt x="4398" y="1523"/>
                  </a:lnTo>
                  <a:lnTo>
                    <a:pt x="4394" y="1521"/>
                  </a:lnTo>
                  <a:lnTo>
                    <a:pt x="4458" y="1537"/>
                  </a:lnTo>
                  <a:lnTo>
                    <a:pt x="4522" y="1553"/>
                  </a:lnTo>
                  <a:cubicBezTo>
                    <a:pt x="4525" y="1553"/>
                    <a:pt x="4527" y="1555"/>
                    <a:pt x="4528" y="1557"/>
                  </a:cubicBezTo>
                  <a:lnTo>
                    <a:pt x="4592" y="1685"/>
                  </a:lnTo>
                  <a:lnTo>
                    <a:pt x="4587" y="1681"/>
                  </a:lnTo>
                  <a:lnTo>
                    <a:pt x="4635" y="1697"/>
                  </a:lnTo>
                  <a:lnTo>
                    <a:pt x="4698" y="1713"/>
                  </a:lnTo>
                  <a:cubicBezTo>
                    <a:pt x="4700" y="1713"/>
                    <a:pt x="4702" y="1714"/>
                    <a:pt x="4703" y="1715"/>
                  </a:cubicBezTo>
                  <a:lnTo>
                    <a:pt x="4767" y="1795"/>
                  </a:lnTo>
                  <a:lnTo>
                    <a:pt x="4762" y="1793"/>
                  </a:lnTo>
                  <a:lnTo>
                    <a:pt x="4826" y="1809"/>
                  </a:lnTo>
                  <a:cubicBezTo>
                    <a:pt x="4828" y="1809"/>
                    <a:pt x="4829" y="1810"/>
                    <a:pt x="4830" y="1811"/>
                  </a:cubicBezTo>
                  <a:lnTo>
                    <a:pt x="4878" y="1859"/>
                  </a:lnTo>
                  <a:lnTo>
                    <a:pt x="4876" y="1857"/>
                  </a:lnTo>
                  <a:lnTo>
                    <a:pt x="4940" y="1889"/>
                  </a:lnTo>
                  <a:lnTo>
                    <a:pt x="4938" y="1889"/>
                  </a:lnTo>
                  <a:lnTo>
                    <a:pt x="5002" y="1905"/>
                  </a:lnTo>
                  <a:lnTo>
                    <a:pt x="5066" y="1921"/>
                  </a:lnTo>
                  <a:cubicBezTo>
                    <a:pt x="5068" y="1921"/>
                    <a:pt x="5070" y="1923"/>
                    <a:pt x="5071" y="1924"/>
                  </a:cubicBezTo>
                  <a:lnTo>
                    <a:pt x="5119" y="2004"/>
                  </a:lnTo>
                  <a:lnTo>
                    <a:pt x="5183" y="2083"/>
                  </a:lnTo>
                  <a:lnTo>
                    <a:pt x="5178" y="2081"/>
                  </a:lnTo>
                  <a:lnTo>
                    <a:pt x="5242" y="2097"/>
                  </a:lnTo>
                  <a:cubicBezTo>
                    <a:pt x="5244" y="2097"/>
                    <a:pt x="5246" y="2098"/>
                    <a:pt x="5247" y="2099"/>
                  </a:cubicBezTo>
                  <a:lnTo>
                    <a:pt x="5311" y="2179"/>
                  </a:lnTo>
                  <a:lnTo>
                    <a:pt x="5359" y="2244"/>
                  </a:lnTo>
                  <a:lnTo>
                    <a:pt x="5352" y="2240"/>
                  </a:lnTo>
                  <a:lnTo>
                    <a:pt x="5416" y="2240"/>
                  </a:lnTo>
                  <a:cubicBezTo>
                    <a:pt x="5418" y="2240"/>
                    <a:pt x="5419" y="2241"/>
                    <a:pt x="5420" y="2241"/>
                  </a:cubicBezTo>
                  <a:lnTo>
                    <a:pt x="5484" y="2273"/>
                  </a:lnTo>
                  <a:lnTo>
                    <a:pt x="5480" y="2272"/>
                  </a:lnTo>
                  <a:lnTo>
                    <a:pt x="5544" y="2272"/>
                  </a:lnTo>
                  <a:cubicBezTo>
                    <a:pt x="5547" y="2272"/>
                    <a:pt x="5550" y="2274"/>
                    <a:pt x="5551" y="2276"/>
                  </a:cubicBezTo>
                  <a:lnTo>
                    <a:pt x="5615" y="2372"/>
                  </a:lnTo>
                  <a:lnTo>
                    <a:pt x="5611" y="2369"/>
                  </a:lnTo>
                  <a:lnTo>
                    <a:pt x="5659" y="2385"/>
                  </a:lnTo>
                  <a:cubicBezTo>
                    <a:pt x="5659" y="2385"/>
                    <a:pt x="5660" y="2385"/>
                    <a:pt x="5660" y="2385"/>
                  </a:cubicBezTo>
                  <a:lnTo>
                    <a:pt x="5724" y="2417"/>
                  </a:lnTo>
                  <a:lnTo>
                    <a:pt x="5722" y="2417"/>
                  </a:lnTo>
                  <a:lnTo>
                    <a:pt x="5786" y="2433"/>
                  </a:lnTo>
                  <a:cubicBezTo>
                    <a:pt x="5788" y="2433"/>
                    <a:pt x="5789" y="2434"/>
                    <a:pt x="5790" y="2435"/>
                  </a:cubicBezTo>
                  <a:lnTo>
                    <a:pt x="5854" y="2499"/>
                  </a:lnTo>
                  <a:cubicBezTo>
                    <a:pt x="5854" y="2499"/>
                    <a:pt x="5855" y="2499"/>
                    <a:pt x="5855" y="2500"/>
                  </a:cubicBezTo>
                  <a:lnTo>
                    <a:pt x="5903" y="2564"/>
                  </a:lnTo>
                  <a:lnTo>
                    <a:pt x="5898" y="2561"/>
                  </a:lnTo>
                  <a:lnTo>
                    <a:pt x="5962" y="2577"/>
                  </a:lnTo>
                  <a:cubicBezTo>
                    <a:pt x="5963" y="2577"/>
                    <a:pt x="5964" y="2577"/>
                    <a:pt x="5964" y="2577"/>
                  </a:cubicBezTo>
                  <a:lnTo>
                    <a:pt x="6028" y="2609"/>
                  </a:lnTo>
                  <a:lnTo>
                    <a:pt x="6026" y="2609"/>
                  </a:lnTo>
                  <a:lnTo>
                    <a:pt x="6090" y="2625"/>
                  </a:lnTo>
                  <a:lnTo>
                    <a:pt x="6088" y="2624"/>
                  </a:lnTo>
                  <a:lnTo>
                    <a:pt x="6136" y="2624"/>
                  </a:lnTo>
                  <a:lnTo>
                    <a:pt x="6200" y="2624"/>
                  </a:lnTo>
                  <a:cubicBezTo>
                    <a:pt x="6202" y="2624"/>
                    <a:pt x="6203" y="2625"/>
                    <a:pt x="6204" y="2625"/>
                  </a:cubicBezTo>
                  <a:lnTo>
                    <a:pt x="6268" y="2657"/>
                  </a:lnTo>
                  <a:lnTo>
                    <a:pt x="6264" y="2656"/>
                  </a:lnTo>
                  <a:lnTo>
                    <a:pt x="6328" y="2656"/>
                  </a:lnTo>
                  <a:lnTo>
                    <a:pt x="6376" y="2656"/>
                  </a:lnTo>
                  <a:cubicBezTo>
                    <a:pt x="6378" y="2656"/>
                    <a:pt x="6379" y="2657"/>
                    <a:pt x="6380" y="2657"/>
                  </a:cubicBezTo>
                  <a:lnTo>
                    <a:pt x="6444" y="2689"/>
                  </a:lnTo>
                  <a:lnTo>
                    <a:pt x="6442" y="2689"/>
                  </a:lnTo>
                  <a:lnTo>
                    <a:pt x="6506" y="2705"/>
                  </a:lnTo>
                  <a:lnTo>
                    <a:pt x="6570" y="2721"/>
                  </a:lnTo>
                  <a:cubicBezTo>
                    <a:pt x="6573" y="2721"/>
                    <a:pt x="6575" y="2723"/>
                    <a:pt x="6576" y="2726"/>
                  </a:cubicBezTo>
                  <a:lnTo>
                    <a:pt x="6624" y="2870"/>
                  </a:lnTo>
                  <a:lnTo>
                    <a:pt x="6616" y="2864"/>
                  </a:lnTo>
                  <a:lnTo>
                    <a:pt x="6680" y="2864"/>
                  </a:lnTo>
                  <a:cubicBezTo>
                    <a:pt x="6681" y="2864"/>
                    <a:pt x="6682" y="2865"/>
                    <a:pt x="6682" y="2865"/>
                  </a:cubicBezTo>
                  <a:lnTo>
                    <a:pt x="6746" y="2881"/>
                  </a:lnTo>
                  <a:lnTo>
                    <a:pt x="6810" y="2897"/>
                  </a:lnTo>
                  <a:cubicBezTo>
                    <a:pt x="6811" y="2897"/>
                    <a:pt x="6812" y="2897"/>
                    <a:pt x="6813" y="2898"/>
                  </a:cubicBezTo>
                  <a:lnTo>
                    <a:pt x="6861" y="2930"/>
                  </a:lnTo>
                  <a:lnTo>
                    <a:pt x="6925" y="2978"/>
                  </a:lnTo>
                  <a:lnTo>
                    <a:pt x="6989" y="3026"/>
                  </a:lnTo>
                  <a:lnTo>
                    <a:pt x="6984" y="3024"/>
                  </a:lnTo>
                  <a:lnTo>
                    <a:pt x="7048" y="3024"/>
                  </a:lnTo>
                  <a:cubicBezTo>
                    <a:pt x="7051" y="3024"/>
                    <a:pt x="7053" y="3025"/>
                    <a:pt x="7054" y="3027"/>
                  </a:cubicBezTo>
                  <a:lnTo>
                    <a:pt x="7118" y="3091"/>
                  </a:lnTo>
                  <a:lnTo>
                    <a:pt x="7112" y="3088"/>
                  </a:lnTo>
                  <a:lnTo>
                    <a:pt x="7160" y="3088"/>
                  </a:lnTo>
                  <a:cubicBezTo>
                    <a:pt x="7161" y="3088"/>
                    <a:pt x="7162" y="3089"/>
                    <a:pt x="7162" y="3089"/>
                  </a:cubicBezTo>
                  <a:lnTo>
                    <a:pt x="7226" y="3105"/>
                  </a:lnTo>
                  <a:cubicBezTo>
                    <a:pt x="7228" y="3105"/>
                    <a:pt x="7229" y="3106"/>
                    <a:pt x="7230" y="3107"/>
                  </a:cubicBezTo>
                  <a:lnTo>
                    <a:pt x="7294" y="3171"/>
                  </a:lnTo>
                  <a:lnTo>
                    <a:pt x="7290" y="3169"/>
                  </a:lnTo>
                  <a:lnTo>
                    <a:pt x="7354" y="3185"/>
                  </a:lnTo>
                  <a:lnTo>
                    <a:pt x="7352" y="3184"/>
                  </a:lnTo>
                  <a:lnTo>
                    <a:pt x="7400" y="3184"/>
                  </a:lnTo>
                  <a:lnTo>
                    <a:pt x="7464" y="3184"/>
                  </a:lnTo>
                  <a:lnTo>
                    <a:pt x="7528" y="3184"/>
                  </a:lnTo>
                  <a:lnTo>
                    <a:pt x="7592" y="3184"/>
                  </a:lnTo>
                  <a:cubicBezTo>
                    <a:pt x="7593" y="3184"/>
                    <a:pt x="7594" y="3185"/>
                    <a:pt x="7595" y="3185"/>
                  </a:cubicBezTo>
                  <a:lnTo>
                    <a:pt x="7643" y="3201"/>
                  </a:lnTo>
                  <a:lnTo>
                    <a:pt x="7640" y="3200"/>
                  </a:lnTo>
                  <a:lnTo>
                    <a:pt x="7704" y="3200"/>
                  </a:lnTo>
                  <a:cubicBezTo>
                    <a:pt x="7705" y="3200"/>
                    <a:pt x="7706" y="3201"/>
                    <a:pt x="7706" y="3201"/>
                  </a:cubicBezTo>
                  <a:lnTo>
                    <a:pt x="7770" y="3217"/>
                  </a:lnTo>
                  <a:lnTo>
                    <a:pt x="7768" y="3216"/>
                  </a:lnTo>
                  <a:lnTo>
                    <a:pt x="7832" y="3216"/>
                  </a:lnTo>
                  <a:lnTo>
                    <a:pt x="7880" y="3216"/>
                  </a:lnTo>
                  <a:lnTo>
                    <a:pt x="7944" y="3216"/>
                  </a:lnTo>
                  <a:lnTo>
                    <a:pt x="8008" y="3216"/>
                  </a:lnTo>
                  <a:lnTo>
                    <a:pt x="8072" y="3216"/>
                  </a:lnTo>
                  <a:lnTo>
                    <a:pt x="8120" y="3216"/>
                  </a:lnTo>
                  <a:lnTo>
                    <a:pt x="8184" y="3216"/>
                  </a:lnTo>
                  <a:lnTo>
                    <a:pt x="8248" y="3216"/>
                  </a:lnTo>
                  <a:lnTo>
                    <a:pt x="8312" y="3216"/>
                  </a:lnTo>
                  <a:lnTo>
                    <a:pt x="8360" y="3216"/>
                  </a:lnTo>
                  <a:cubicBezTo>
                    <a:pt x="8361" y="3216"/>
                    <a:pt x="8362" y="3217"/>
                    <a:pt x="8362" y="3217"/>
                  </a:cubicBezTo>
                  <a:lnTo>
                    <a:pt x="8426" y="3233"/>
                  </a:lnTo>
                  <a:lnTo>
                    <a:pt x="8424" y="3232"/>
                  </a:lnTo>
                  <a:lnTo>
                    <a:pt x="8488" y="3232"/>
                  </a:lnTo>
                  <a:lnTo>
                    <a:pt x="8552" y="3232"/>
                  </a:lnTo>
                  <a:lnTo>
                    <a:pt x="8616" y="3232"/>
                  </a:lnTo>
                  <a:lnTo>
                    <a:pt x="8664" y="3232"/>
                  </a:lnTo>
                  <a:lnTo>
                    <a:pt x="8728" y="3232"/>
                  </a:lnTo>
                  <a:lnTo>
                    <a:pt x="8792" y="3232"/>
                  </a:lnTo>
                  <a:lnTo>
                    <a:pt x="8856" y="3232"/>
                  </a:lnTo>
                  <a:lnTo>
                    <a:pt x="8904" y="3232"/>
                  </a:lnTo>
                  <a:lnTo>
                    <a:pt x="8968" y="3232"/>
                  </a:lnTo>
                  <a:lnTo>
                    <a:pt x="9032" y="3232"/>
                  </a:lnTo>
                  <a:lnTo>
                    <a:pt x="9096" y="3232"/>
                  </a:lnTo>
                  <a:lnTo>
                    <a:pt x="9144" y="3232"/>
                  </a:lnTo>
                  <a:lnTo>
                    <a:pt x="9208" y="3232"/>
                  </a:lnTo>
                  <a:lnTo>
                    <a:pt x="9272" y="3232"/>
                  </a:lnTo>
                  <a:lnTo>
                    <a:pt x="9336" y="3232"/>
                  </a:lnTo>
                  <a:lnTo>
                    <a:pt x="9384" y="3232"/>
                  </a:lnTo>
                  <a:lnTo>
                    <a:pt x="9448" y="3232"/>
                  </a:lnTo>
                  <a:lnTo>
                    <a:pt x="9512" y="3232"/>
                  </a:lnTo>
                  <a:lnTo>
                    <a:pt x="9576" y="3232"/>
                  </a:lnTo>
                  <a:cubicBezTo>
                    <a:pt x="9577" y="3232"/>
                    <a:pt x="9578" y="3233"/>
                    <a:pt x="9579" y="3233"/>
                  </a:cubicBezTo>
                  <a:lnTo>
                    <a:pt x="9627" y="3249"/>
                  </a:lnTo>
                  <a:lnTo>
                    <a:pt x="9690" y="3265"/>
                  </a:lnTo>
                  <a:cubicBezTo>
                    <a:pt x="9691" y="3265"/>
                    <a:pt x="9692" y="3265"/>
                    <a:pt x="9692" y="3265"/>
                  </a:cubicBezTo>
                  <a:lnTo>
                    <a:pt x="9756" y="3297"/>
                  </a:lnTo>
                  <a:lnTo>
                    <a:pt x="9752" y="3296"/>
                  </a:lnTo>
                  <a:lnTo>
                    <a:pt x="9816" y="3296"/>
                  </a:lnTo>
                  <a:lnTo>
                    <a:pt x="9880" y="3296"/>
                  </a:lnTo>
                  <a:lnTo>
                    <a:pt x="9928" y="3296"/>
                  </a:lnTo>
                  <a:lnTo>
                    <a:pt x="9992" y="3296"/>
                  </a:lnTo>
                  <a:lnTo>
                    <a:pt x="10056" y="3296"/>
                  </a:lnTo>
                  <a:cubicBezTo>
                    <a:pt x="10061" y="3296"/>
                    <a:pt x="10064" y="3300"/>
                    <a:pt x="10064" y="3304"/>
                  </a:cubicBezTo>
                  <a:cubicBezTo>
                    <a:pt x="10064" y="3309"/>
                    <a:pt x="10061" y="3312"/>
                    <a:pt x="10056" y="3312"/>
                  </a:cubicBezTo>
                  <a:lnTo>
                    <a:pt x="9992" y="3312"/>
                  </a:lnTo>
                  <a:lnTo>
                    <a:pt x="9928" y="3312"/>
                  </a:lnTo>
                  <a:lnTo>
                    <a:pt x="9880" y="3312"/>
                  </a:lnTo>
                  <a:lnTo>
                    <a:pt x="9816" y="3312"/>
                  </a:lnTo>
                  <a:lnTo>
                    <a:pt x="9752" y="3312"/>
                  </a:lnTo>
                  <a:cubicBezTo>
                    <a:pt x="9751" y="3312"/>
                    <a:pt x="9750" y="3312"/>
                    <a:pt x="9749" y="3312"/>
                  </a:cubicBezTo>
                  <a:lnTo>
                    <a:pt x="9685" y="3280"/>
                  </a:lnTo>
                  <a:lnTo>
                    <a:pt x="9687" y="3280"/>
                  </a:lnTo>
                  <a:lnTo>
                    <a:pt x="9622" y="3264"/>
                  </a:lnTo>
                  <a:lnTo>
                    <a:pt x="9574" y="3248"/>
                  </a:lnTo>
                  <a:lnTo>
                    <a:pt x="9576" y="3248"/>
                  </a:lnTo>
                  <a:lnTo>
                    <a:pt x="9512" y="3248"/>
                  </a:lnTo>
                  <a:lnTo>
                    <a:pt x="9448" y="3248"/>
                  </a:lnTo>
                  <a:lnTo>
                    <a:pt x="9384" y="3248"/>
                  </a:lnTo>
                  <a:lnTo>
                    <a:pt x="9336" y="3248"/>
                  </a:lnTo>
                  <a:lnTo>
                    <a:pt x="9272" y="3248"/>
                  </a:lnTo>
                  <a:lnTo>
                    <a:pt x="9208" y="3248"/>
                  </a:lnTo>
                  <a:lnTo>
                    <a:pt x="9144" y="3248"/>
                  </a:lnTo>
                  <a:lnTo>
                    <a:pt x="9096" y="3248"/>
                  </a:lnTo>
                  <a:lnTo>
                    <a:pt x="9032" y="3248"/>
                  </a:lnTo>
                  <a:lnTo>
                    <a:pt x="8968" y="3248"/>
                  </a:lnTo>
                  <a:lnTo>
                    <a:pt x="8904" y="3248"/>
                  </a:lnTo>
                  <a:lnTo>
                    <a:pt x="8856" y="3248"/>
                  </a:lnTo>
                  <a:lnTo>
                    <a:pt x="8792" y="3248"/>
                  </a:lnTo>
                  <a:lnTo>
                    <a:pt x="8728" y="3248"/>
                  </a:lnTo>
                  <a:lnTo>
                    <a:pt x="8664" y="3248"/>
                  </a:lnTo>
                  <a:lnTo>
                    <a:pt x="8616" y="3248"/>
                  </a:lnTo>
                  <a:lnTo>
                    <a:pt x="8552" y="3248"/>
                  </a:lnTo>
                  <a:lnTo>
                    <a:pt x="8488" y="3248"/>
                  </a:lnTo>
                  <a:lnTo>
                    <a:pt x="8424" y="3248"/>
                  </a:lnTo>
                  <a:cubicBezTo>
                    <a:pt x="8424" y="3248"/>
                    <a:pt x="8423" y="3248"/>
                    <a:pt x="8423" y="3248"/>
                  </a:cubicBezTo>
                  <a:lnTo>
                    <a:pt x="8359" y="3232"/>
                  </a:lnTo>
                  <a:lnTo>
                    <a:pt x="8360" y="3232"/>
                  </a:lnTo>
                  <a:lnTo>
                    <a:pt x="8312" y="3232"/>
                  </a:lnTo>
                  <a:lnTo>
                    <a:pt x="8248" y="3232"/>
                  </a:lnTo>
                  <a:lnTo>
                    <a:pt x="8184" y="3232"/>
                  </a:lnTo>
                  <a:lnTo>
                    <a:pt x="8120" y="3232"/>
                  </a:lnTo>
                  <a:lnTo>
                    <a:pt x="8072" y="3232"/>
                  </a:lnTo>
                  <a:lnTo>
                    <a:pt x="8008" y="3232"/>
                  </a:lnTo>
                  <a:lnTo>
                    <a:pt x="7944" y="3232"/>
                  </a:lnTo>
                  <a:lnTo>
                    <a:pt x="7880" y="3232"/>
                  </a:lnTo>
                  <a:lnTo>
                    <a:pt x="7832" y="3232"/>
                  </a:lnTo>
                  <a:lnTo>
                    <a:pt x="7768" y="3232"/>
                  </a:lnTo>
                  <a:cubicBezTo>
                    <a:pt x="7768" y="3232"/>
                    <a:pt x="7767" y="3232"/>
                    <a:pt x="7767" y="3232"/>
                  </a:cubicBezTo>
                  <a:lnTo>
                    <a:pt x="7703" y="3216"/>
                  </a:lnTo>
                  <a:lnTo>
                    <a:pt x="7704" y="3216"/>
                  </a:lnTo>
                  <a:lnTo>
                    <a:pt x="7640" y="3216"/>
                  </a:lnTo>
                  <a:cubicBezTo>
                    <a:pt x="7640" y="3216"/>
                    <a:pt x="7639" y="3216"/>
                    <a:pt x="7638" y="3216"/>
                  </a:cubicBezTo>
                  <a:lnTo>
                    <a:pt x="7590" y="3200"/>
                  </a:lnTo>
                  <a:lnTo>
                    <a:pt x="7592" y="3200"/>
                  </a:lnTo>
                  <a:lnTo>
                    <a:pt x="7528" y="3200"/>
                  </a:lnTo>
                  <a:lnTo>
                    <a:pt x="7464" y="3200"/>
                  </a:lnTo>
                  <a:lnTo>
                    <a:pt x="7400" y="3200"/>
                  </a:lnTo>
                  <a:lnTo>
                    <a:pt x="7352" y="3200"/>
                  </a:lnTo>
                  <a:cubicBezTo>
                    <a:pt x="7352" y="3200"/>
                    <a:pt x="7351" y="3200"/>
                    <a:pt x="7351" y="3200"/>
                  </a:cubicBezTo>
                  <a:lnTo>
                    <a:pt x="7287" y="3184"/>
                  </a:lnTo>
                  <a:cubicBezTo>
                    <a:pt x="7285" y="3184"/>
                    <a:pt x="7284" y="3183"/>
                    <a:pt x="7283" y="3182"/>
                  </a:cubicBezTo>
                  <a:lnTo>
                    <a:pt x="7219" y="3118"/>
                  </a:lnTo>
                  <a:lnTo>
                    <a:pt x="7223" y="3120"/>
                  </a:lnTo>
                  <a:lnTo>
                    <a:pt x="7159" y="3104"/>
                  </a:lnTo>
                  <a:lnTo>
                    <a:pt x="7160" y="3104"/>
                  </a:lnTo>
                  <a:lnTo>
                    <a:pt x="7112" y="3104"/>
                  </a:lnTo>
                  <a:cubicBezTo>
                    <a:pt x="7110" y="3104"/>
                    <a:pt x="7108" y="3104"/>
                    <a:pt x="7107" y="3102"/>
                  </a:cubicBezTo>
                  <a:lnTo>
                    <a:pt x="7043" y="3038"/>
                  </a:lnTo>
                  <a:lnTo>
                    <a:pt x="7048" y="3040"/>
                  </a:lnTo>
                  <a:lnTo>
                    <a:pt x="6984" y="3040"/>
                  </a:lnTo>
                  <a:cubicBezTo>
                    <a:pt x="6983" y="3040"/>
                    <a:pt x="6981" y="3040"/>
                    <a:pt x="6980" y="3039"/>
                  </a:cubicBezTo>
                  <a:lnTo>
                    <a:pt x="6916" y="2991"/>
                  </a:lnTo>
                  <a:lnTo>
                    <a:pt x="6852" y="2943"/>
                  </a:lnTo>
                  <a:lnTo>
                    <a:pt x="6804" y="2911"/>
                  </a:lnTo>
                  <a:lnTo>
                    <a:pt x="6807" y="2912"/>
                  </a:lnTo>
                  <a:lnTo>
                    <a:pt x="6743" y="2896"/>
                  </a:lnTo>
                  <a:lnTo>
                    <a:pt x="6679" y="2880"/>
                  </a:lnTo>
                  <a:lnTo>
                    <a:pt x="6680" y="2880"/>
                  </a:lnTo>
                  <a:lnTo>
                    <a:pt x="6616" y="2880"/>
                  </a:lnTo>
                  <a:cubicBezTo>
                    <a:pt x="6613" y="2880"/>
                    <a:pt x="6610" y="2878"/>
                    <a:pt x="6609" y="2875"/>
                  </a:cubicBezTo>
                  <a:lnTo>
                    <a:pt x="6561" y="2731"/>
                  </a:lnTo>
                  <a:lnTo>
                    <a:pt x="6567" y="2736"/>
                  </a:lnTo>
                  <a:lnTo>
                    <a:pt x="6503" y="2720"/>
                  </a:lnTo>
                  <a:lnTo>
                    <a:pt x="6439" y="2704"/>
                  </a:lnTo>
                  <a:cubicBezTo>
                    <a:pt x="6438" y="2704"/>
                    <a:pt x="6437" y="2704"/>
                    <a:pt x="6437" y="2704"/>
                  </a:cubicBezTo>
                  <a:lnTo>
                    <a:pt x="6373" y="2672"/>
                  </a:lnTo>
                  <a:lnTo>
                    <a:pt x="6376" y="2672"/>
                  </a:lnTo>
                  <a:lnTo>
                    <a:pt x="6328" y="2672"/>
                  </a:lnTo>
                  <a:lnTo>
                    <a:pt x="6264" y="2672"/>
                  </a:lnTo>
                  <a:cubicBezTo>
                    <a:pt x="6263" y="2672"/>
                    <a:pt x="6262" y="2672"/>
                    <a:pt x="6261" y="2672"/>
                  </a:cubicBezTo>
                  <a:lnTo>
                    <a:pt x="6197" y="2640"/>
                  </a:lnTo>
                  <a:lnTo>
                    <a:pt x="6200" y="2640"/>
                  </a:lnTo>
                  <a:lnTo>
                    <a:pt x="6136" y="2640"/>
                  </a:lnTo>
                  <a:lnTo>
                    <a:pt x="6088" y="2640"/>
                  </a:lnTo>
                  <a:cubicBezTo>
                    <a:pt x="6088" y="2640"/>
                    <a:pt x="6087" y="2640"/>
                    <a:pt x="6087" y="2640"/>
                  </a:cubicBezTo>
                  <a:lnTo>
                    <a:pt x="6023" y="2624"/>
                  </a:lnTo>
                  <a:cubicBezTo>
                    <a:pt x="6022" y="2624"/>
                    <a:pt x="6021" y="2624"/>
                    <a:pt x="6021" y="2624"/>
                  </a:cubicBezTo>
                  <a:lnTo>
                    <a:pt x="5957" y="2592"/>
                  </a:lnTo>
                  <a:lnTo>
                    <a:pt x="5959" y="2592"/>
                  </a:lnTo>
                  <a:lnTo>
                    <a:pt x="5895" y="2576"/>
                  </a:lnTo>
                  <a:cubicBezTo>
                    <a:pt x="5893" y="2576"/>
                    <a:pt x="5891" y="2575"/>
                    <a:pt x="5890" y="2573"/>
                  </a:cubicBezTo>
                  <a:lnTo>
                    <a:pt x="5842" y="2509"/>
                  </a:lnTo>
                  <a:lnTo>
                    <a:pt x="5843" y="2510"/>
                  </a:lnTo>
                  <a:lnTo>
                    <a:pt x="5779" y="2446"/>
                  </a:lnTo>
                  <a:lnTo>
                    <a:pt x="5783" y="2448"/>
                  </a:lnTo>
                  <a:lnTo>
                    <a:pt x="5719" y="2432"/>
                  </a:lnTo>
                  <a:cubicBezTo>
                    <a:pt x="5718" y="2432"/>
                    <a:pt x="5717" y="2432"/>
                    <a:pt x="5717" y="2432"/>
                  </a:cubicBezTo>
                  <a:lnTo>
                    <a:pt x="5653" y="2400"/>
                  </a:lnTo>
                  <a:lnTo>
                    <a:pt x="5654" y="2400"/>
                  </a:lnTo>
                  <a:lnTo>
                    <a:pt x="5606" y="2384"/>
                  </a:lnTo>
                  <a:cubicBezTo>
                    <a:pt x="5604" y="2383"/>
                    <a:pt x="5603" y="2382"/>
                    <a:pt x="5602" y="2381"/>
                  </a:cubicBezTo>
                  <a:lnTo>
                    <a:pt x="5538" y="2285"/>
                  </a:lnTo>
                  <a:lnTo>
                    <a:pt x="5544" y="2288"/>
                  </a:lnTo>
                  <a:lnTo>
                    <a:pt x="5480" y="2288"/>
                  </a:lnTo>
                  <a:cubicBezTo>
                    <a:pt x="5479" y="2288"/>
                    <a:pt x="5478" y="2288"/>
                    <a:pt x="5477" y="2288"/>
                  </a:cubicBezTo>
                  <a:lnTo>
                    <a:pt x="5413" y="2256"/>
                  </a:lnTo>
                  <a:lnTo>
                    <a:pt x="5416" y="2256"/>
                  </a:lnTo>
                  <a:lnTo>
                    <a:pt x="5352" y="2256"/>
                  </a:lnTo>
                  <a:cubicBezTo>
                    <a:pt x="5350" y="2256"/>
                    <a:pt x="5348" y="2255"/>
                    <a:pt x="5346" y="2253"/>
                  </a:cubicBezTo>
                  <a:lnTo>
                    <a:pt x="5298" y="2189"/>
                  </a:lnTo>
                  <a:lnTo>
                    <a:pt x="5234" y="2109"/>
                  </a:lnTo>
                  <a:lnTo>
                    <a:pt x="5239" y="2112"/>
                  </a:lnTo>
                  <a:lnTo>
                    <a:pt x="5175" y="2096"/>
                  </a:lnTo>
                  <a:cubicBezTo>
                    <a:pt x="5173" y="2096"/>
                    <a:pt x="5171" y="2095"/>
                    <a:pt x="5170" y="2093"/>
                  </a:cubicBezTo>
                  <a:lnTo>
                    <a:pt x="5106" y="2013"/>
                  </a:lnTo>
                  <a:lnTo>
                    <a:pt x="5058" y="1933"/>
                  </a:lnTo>
                  <a:lnTo>
                    <a:pt x="5063" y="1936"/>
                  </a:lnTo>
                  <a:lnTo>
                    <a:pt x="4999" y="1920"/>
                  </a:lnTo>
                  <a:lnTo>
                    <a:pt x="4935" y="1904"/>
                  </a:lnTo>
                  <a:cubicBezTo>
                    <a:pt x="4934" y="1904"/>
                    <a:pt x="4933" y="1904"/>
                    <a:pt x="4933" y="1904"/>
                  </a:cubicBezTo>
                  <a:lnTo>
                    <a:pt x="4869" y="1872"/>
                  </a:lnTo>
                  <a:cubicBezTo>
                    <a:pt x="4868" y="1871"/>
                    <a:pt x="4867" y="1871"/>
                    <a:pt x="4867" y="1870"/>
                  </a:cubicBezTo>
                  <a:lnTo>
                    <a:pt x="4819" y="1822"/>
                  </a:lnTo>
                  <a:lnTo>
                    <a:pt x="4823" y="1824"/>
                  </a:lnTo>
                  <a:lnTo>
                    <a:pt x="4759" y="1808"/>
                  </a:lnTo>
                  <a:cubicBezTo>
                    <a:pt x="4757" y="1808"/>
                    <a:pt x="4755" y="1807"/>
                    <a:pt x="4754" y="1805"/>
                  </a:cubicBezTo>
                  <a:lnTo>
                    <a:pt x="4690" y="1725"/>
                  </a:lnTo>
                  <a:lnTo>
                    <a:pt x="4695" y="1728"/>
                  </a:lnTo>
                  <a:lnTo>
                    <a:pt x="4630" y="1712"/>
                  </a:lnTo>
                  <a:lnTo>
                    <a:pt x="4582" y="1696"/>
                  </a:lnTo>
                  <a:cubicBezTo>
                    <a:pt x="4580" y="1695"/>
                    <a:pt x="4578" y="1694"/>
                    <a:pt x="4577" y="1692"/>
                  </a:cubicBezTo>
                  <a:lnTo>
                    <a:pt x="4513" y="1564"/>
                  </a:lnTo>
                  <a:lnTo>
                    <a:pt x="4519" y="1568"/>
                  </a:lnTo>
                  <a:lnTo>
                    <a:pt x="4455" y="1552"/>
                  </a:lnTo>
                  <a:lnTo>
                    <a:pt x="4391" y="1536"/>
                  </a:lnTo>
                  <a:cubicBezTo>
                    <a:pt x="4389" y="1536"/>
                    <a:pt x="4388" y="1535"/>
                    <a:pt x="4387" y="1534"/>
                  </a:cubicBezTo>
                  <a:lnTo>
                    <a:pt x="4339" y="1486"/>
                  </a:lnTo>
                  <a:lnTo>
                    <a:pt x="4343" y="1488"/>
                  </a:lnTo>
                  <a:lnTo>
                    <a:pt x="4279" y="1472"/>
                  </a:lnTo>
                  <a:cubicBezTo>
                    <a:pt x="4278" y="1472"/>
                    <a:pt x="4277" y="1472"/>
                    <a:pt x="4277" y="1472"/>
                  </a:cubicBezTo>
                  <a:lnTo>
                    <a:pt x="4213" y="1440"/>
                  </a:lnTo>
                  <a:lnTo>
                    <a:pt x="4149" y="1408"/>
                  </a:lnTo>
                  <a:lnTo>
                    <a:pt x="4152" y="1408"/>
                  </a:lnTo>
                  <a:lnTo>
                    <a:pt x="4104" y="1408"/>
                  </a:lnTo>
                  <a:lnTo>
                    <a:pt x="4040" y="1408"/>
                  </a:lnTo>
                  <a:cubicBezTo>
                    <a:pt x="4040" y="1408"/>
                    <a:pt x="4039" y="1408"/>
                    <a:pt x="4039" y="1408"/>
                  </a:cubicBezTo>
                  <a:lnTo>
                    <a:pt x="3975" y="1392"/>
                  </a:lnTo>
                  <a:cubicBezTo>
                    <a:pt x="3974" y="1392"/>
                    <a:pt x="3973" y="1392"/>
                    <a:pt x="3973" y="1392"/>
                  </a:cubicBezTo>
                  <a:lnTo>
                    <a:pt x="3909" y="1360"/>
                  </a:lnTo>
                  <a:lnTo>
                    <a:pt x="3911" y="1360"/>
                  </a:lnTo>
                  <a:lnTo>
                    <a:pt x="3847" y="1344"/>
                  </a:lnTo>
                  <a:lnTo>
                    <a:pt x="3848" y="1344"/>
                  </a:lnTo>
                  <a:lnTo>
                    <a:pt x="3800" y="1344"/>
                  </a:lnTo>
                  <a:cubicBezTo>
                    <a:pt x="3798" y="1344"/>
                    <a:pt x="3795" y="1343"/>
                    <a:pt x="3794" y="1340"/>
                  </a:cubicBezTo>
                  <a:lnTo>
                    <a:pt x="3730" y="1228"/>
                  </a:lnTo>
                  <a:lnTo>
                    <a:pt x="3733" y="1232"/>
                  </a:lnTo>
                  <a:lnTo>
                    <a:pt x="3669" y="1200"/>
                  </a:lnTo>
                  <a:cubicBezTo>
                    <a:pt x="3667" y="1199"/>
                    <a:pt x="3666" y="1197"/>
                    <a:pt x="3665" y="1195"/>
                  </a:cubicBezTo>
                  <a:lnTo>
                    <a:pt x="3601" y="1003"/>
                  </a:lnTo>
                  <a:lnTo>
                    <a:pt x="3608" y="1008"/>
                  </a:lnTo>
                  <a:lnTo>
                    <a:pt x="3560" y="1008"/>
                  </a:lnTo>
                  <a:cubicBezTo>
                    <a:pt x="3559" y="1008"/>
                    <a:pt x="3557" y="1008"/>
                    <a:pt x="3556" y="1007"/>
                  </a:cubicBezTo>
                  <a:lnTo>
                    <a:pt x="3492" y="959"/>
                  </a:lnTo>
                  <a:lnTo>
                    <a:pt x="3495" y="960"/>
                  </a:lnTo>
                  <a:lnTo>
                    <a:pt x="3431" y="944"/>
                  </a:lnTo>
                  <a:lnTo>
                    <a:pt x="3432" y="944"/>
                  </a:lnTo>
                  <a:lnTo>
                    <a:pt x="3368" y="944"/>
                  </a:lnTo>
                  <a:cubicBezTo>
                    <a:pt x="3367" y="944"/>
                    <a:pt x="3365" y="944"/>
                    <a:pt x="3364" y="943"/>
                  </a:cubicBezTo>
                  <a:lnTo>
                    <a:pt x="3316" y="911"/>
                  </a:lnTo>
                  <a:lnTo>
                    <a:pt x="3320" y="912"/>
                  </a:lnTo>
                  <a:lnTo>
                    <a:pt x="3256" y="912"/>
                  </a:lnTo>
                  <a:cubicBezTo>
                    <a:pt x="3256" y="912"/>
                    <a:pt x="3255" y="912"/>
                    <a:pt x="3255" y="912"/>
                  </a:cubicBezTo>
                  <a:lnTo>
                    <a:pt x="3191" y="896"/>
                  </a:lnTo>
                  <a:cubicBezTo>
                    <a:pt x="3189" y="896"/>
                    <a:pt x="3187" y="895"/>
                    <a:pt x="3186" y="893"/>
                  </a:cubicBezTo>
                  <a:lnTo>
                    <a:pt x="3122" y="813"/>
                  </a:lnTo>
                  <a:lnTo>
                    <a:pt x="3126" y="816"/>
                  </a:lnTo>
                  <a:lnTo>
                    <a:pt x="3078" y="800"/>
                  </a:lnTo>
                  <a:lnTo>
                    <a:pt x="3080" y="800"/>
                  </a:lnTo>
                  <a:lnTo>
                    <a:pt x="3016" y="800"/>
                  </a:lnTo>
                  <a:cubicBezTo>
                    <a:pt x="3015" y="800"/>
                    <a:pt x="3013" y="800"/>
                    <a:pt x="3012" y="799"/>
                  </a:cubicBezTo>
                  <a:lnTo>
                    <a:pt x="2948" y="751"/>
                  </a:lnTo>
                  <a:lnTo>
                    <a:pt x="2949" y="752"/>
                  </a:lnTo>
                  <a:lnTo>
                    <a:pt x="2885" y="720"/>
                  </a:lnTo>
                  <a:lnTo>
                    <a:pt x="2888" y="720"/>
                  </a:lnTo>
                  <a:lnTo>
                    <a:pt x="2840" y="720"/>
                  </a:lnTo>
                  <a:cubicBezTo>
                    <a:pt x="2840" y="720"/>
                    <a:pt x="2839" y="720"/>
                    <a:pt x="2839" y="720"/>
                  </a:cubicBezTo>
                  <a:lnTo>
                    <a:pt x="2775" y="704"/>
                  </a:lnTo>
                  <a:cubicBezTo>
                    <a:pt x="2774" y="704"/>
                    <a:pt x="2773" y="704"/>
                    <a:pt x="2773" y="704"/>
                  </a:cubicBezTo>
                  <a:lnTo>
                    <a:pt x="2709" y="672"/>
                  </a:lnTo>
                  <a:lnTo>
                    <a:pt x="2712" y="672"/>
                  </a:lnTo>
                  <a:lnTo>
                    <a:pt x="2648" y="672"/>
                  </a:lnTo>
                  <a:cubicBezTo>
                    <a:pt x="2648" y="672"/>
                    <a:pt x="2647" y="672"/>
                    <a:pt x="2647" y="672"/>
                  </a:cubicBezTo>
                  <a:lnTo>
                    <a:pt x="2583" y="656"/>
                  </a:lnTo>
                  <a:lnTo>
                    <a:pt x="2584" y="656"/>
                  </a:lnTo>
                  <a:lnTo>
                    <a:pt x="2536" y="656"/>
                  </a:lnTo>
                  <a:lnTo>
                    <a:pt x="2472" y="656"/>
                  </a:lnTo>
                  <a:lnTo>
                    <a:pt x="2408" y="656"/>
                  </a:lnTo>
                  <a:cubicBezTo>
                    <a:pt x="2408" y="656"/>
                    <a:pt x="2407" y="656"/>
                    <a:pt x="2407" y="656"/>
                  </a:cubicBezTo>
                  <a:lnTo>
                    <a:pt x="2343" y="640"/>
                  </a:lnTo>
                  <a:cubicBezTo>
                    <a:pt x="2341" y="640"/>
                    <a:pt x="2340" y="639"/>
                    <a:pt x="2339" y="638"/>
                  </a:cubicBezTo>
                  <a:lnTo>
                    <a:pt x="2291" y="590"/>
                  </a:lnTo>
                  <a:lnTo>
                    <a:pt x="2295" y="592"/>
                  </a:lnTo>
                  <a:lnTo>
                    <a:pt x="2231" y="576"/>
                  </a:lnTo>
                  <a:lnTo>
                    <a:pt x="2167" y="560"/>
                  </a:lnTo>
                  <a:cubicBezTo>
                    <a:pt x="2165" y="560"/>
                    <a:pt x="2164" y="559"/>
                    <a:pt x="2163" y="558"/>
                  </a:cubicBezTo>
                  <a:lnTo>
                    <a:pt x="2099" y="494"/>
                  </a:lnTo>
                  <a:cubicBezTo>
                    <a:pt x="2098" y="494"/>
                    <a:pt x="2098" y="493"/>
                    <a:pt x="2098" y="493"/>
                  </a:cubicBezTo>
                  <a:lnTo>
                    <a:pt x="2050" y="413"/>
                  </a:lnTo>
                  <a:lnTo>
                    <a:pt x="2056" y="416"/>
                  </a:lnTo>
                  <a:lnTo>
                    <a:pt x="1992" y="416"/>
                  </a:lnTo>
                  <a:cubicBezTo>
                    <a:pt x="1991" y="416"/>
                    <a:pt x="1990" y="416"/>
                    <a:pt x="1989" y="416"/>
                  </a:cubicBezTo>
                  <a:lnTo>
                    <a:pt x="1925" y="384"/>
                  </a:lnTo>
                  <a:lnTo>
                    <a:pt x="1928" y="384"/>
                  </a:lnTo>
                  <a:lnTo>
                    <a:pt x="1864" y="384"/>
                  </a:lnTo>
                  <a:cubicBezTo>
                    <a:pt x="1864" y="384"/>
                    <a:pt x="1863" y="384"/>
                    <a:pt x="1862" y="384"/>
                  </a:cubicBezTo>
                  <a:lnTo>
                    <a:pt x="1814" y="368"/>
                  </a:lnTo>
                  <a:lnTo>
                    <a:pt x="1816" y="368"/>
                  </a:lnTo>
                  <a:lnTo>
                    <a:pt x="1752" y="368"/>
                  </a:lnTo>
                  <a:lnTo>
                    <a:pt x="1688" y="368"/>
                  </a:lnTo>
                  <a:cubicBezTo>
                    <a:pt x="1688" y="368"/>
                    <a:pt x="1687" y="368"/>
                    <a:pt x="1687" y="368"/>
                  </a:cubicBezTo>
                  <a:lnTo>
                    <a:pt x="1622" y="352"/>
                  </a:lnTo>
                  <a:lnTo>
                    <a:pt x="1575" y="336"/>
                  </a:lnTo>
                  <a:lnTo>
                    <a:pt x="1511" y="320"/>
                  </a:lnTo>
                  <a:lnTo>
                    <a:pt x="1512" y="320"/>
                  </a:lnTo>
                  <a:lnTo>
                    <a:pt x="1448" y="320"/>
                  </a:lnTo>
                  <a:lnTo>
                    <a:pt x="1384" y="320"/>
                  </a:lnTo>
                  <a:cubicBezTo>
                    <a:pt x="1384" y="320"/>
                    <a:pt x="1383" y="320"/>
                    <a:pt x="1382" y="320"/>
                  </a:cubicBezTo>
                  <a:lnTo>
                    <a:pt x="1334" y="304"/>
                  </a:lnTo>
                  <a:lnTo>
                    <a:pt x="1336" y="304"/>
                  </a:lnTo>
                  <a:lnTo>
                    <a:pt x="1272" y="304"/>
                  </a:lnTo>
                  <a:cubicBezTo>
                    <a:pt x="1272" y="304"/>
                    <a:pt x="1271" y="304"/>
                    <a:pt x="1271" y="304"/>
                  </a:cubicBezTo>
                  <a:lnTo>
                    <a:pt x="1207" y="288"/>
                  </a:lnTo>
                  <a:lnTo>
                    <a:pt x="1143" y="272"/>
                  </a:lnTo>
                  <a:lnTo>
                    <a:pt x="1078" y="256"/>
                  </a:lnTo>
                  <a:lnTo>
                    <a:pt x="1030" y="240"/>
                  </a:lnTo>
                  <a:lnTo>
                    <a:pt x="1032" y="240"/>
                  </a:lnTo>
                  <a:lnTo>
                    <a:pt x="968" y="240"/>
                  </a:lnTo>
                  <a:lnTo>
                    <a:pt x="904" y="240"/>
                  </a:lnTo>
                  <a:cubicBezTo>
                    <a:pt x="904" y="240"/>
                    <a:pt x="903" y="240"/>
                    <a:pt x="903" y="240"/>
                  </a:cubicBezTo>
                  <a:lnTo>
                    <a:pt x="839" y="224"/>
                  </a:lnTo>
                  <a:lnTo>
                    <a:pt x="840" y="224"/>
                  </a:lnTo>
                  <a:lnTo>
                    <a:pt x="792" y="224"/>
                  </a:lnTo>
                  <a:cubicBezTo>
                    <a:pt x="792" y="224"/>
                    <a:pt x="791" y="224"/>
                    <a:pt x="791" y="224"/>
                  </a:cubicBezTo>
                  <a:lnTo>
                    <a:pt x="727" y="208"/>
                  </a:lnTo>
                  <a:lnTo>
                    <a:pt x="728" y="208"/>
                  </a:lnTo>
                  <a:lnTo>
                    <a:pt x="664" y="208"/>
                  </a:lnTo>
                  <a:cubicBezTo>
                    <a:pt x="663" y="208"/>
                    <a:pt x="662" y="208"/>
                    <a:pt x="661" y="208"/>
                  </a:cubicBezTo>
                  <a:lnTo>
                    <a:pt x="596" y="175"/>
                  </a:lnTo>
                  <a:lnTo>
                    <a:pt x="548" y="143"/>
                  </a:lnTo>
                  <a:lnTo>
                    <a:pt x="552" y="144"/>
                  </a:lnTo>
                  <a:lnTo>
                    <a:pt x="488" y="144"/>
                  </a:lnTo>
                  <a:cubicBezTo>
                    <a:pt x="487" y="144"/>
                    <a:pt x="486" y="144"/>
                    <a:pt x="485" y="144"/>
                  </a:cubicBezTo>
                  <a:lnTo>
                    <a:pt x="421" y="112"/>
                  </a:lnTo>
                  <a:lnTo>
                    <a:pt x="423" y="112"/>
                  </a:lnTo>
                  <a:lnTo>
                    <a:pt x="358" y="96"/>
                  </a:lnTo>
                  <a:lnTo>
                    <a:pt x="310" y="80"/>
                  </a:lnTo>
                  <a:lnTo>
                    <a:pt x="312" y="80"/>
                  </a:lnTo>
                  <a:lnTo>
                    <a:pt x="248" y="80"/>
                  </a:lnTo>
                  <a:lnTo>
                    <a:pt x="184" y="80"/>
                  </a:lnTo>
                  <a:cubicBezTo>
                    <a:pt x="183" y="80"/>
                    <a:pt x="181" y="80"/>
                    <a:pt x="180" y="79"/>
                  </a:cubicBezTo>
                  <a:lnTo>
                    <a:pt x="116" y="31"/>
                  </a:lnTo>
                  <a:lnTo>
                    <a:pt x="120" y="32"/>
                  </a:lnTo>
                  <a:lnTo>
                    <a:pt x="72" y="32"/>
                  </a:lnTo>
                  <a:cubicBezTo>
                    <a:pt x="72" y="32"/>
                    <a:pt x="71" y="32"/>
                    <a:pt x="71" y="32"/>
                  </a:cubicBezTo>
                  <a:lnTo>
                    <a:pt x="7" y="16"/>
                  </a:lnTo>
                  <a:cubicBezTo>
                    <a:pt x="2" y="15"/>
                    <a:pt x="0" y="11"/>
                    <a:pt x="1" y="7"/>
                  </a:cubicBezTo>
                  <a:cubicBezTo>
                    <a:pt x="2" y="2"/>
                    <a:pt x="6" y="0"/>
                    <a:pt x="10" y="1"/>
                  </a:cubicBezTo>
                  <a:close/>
                </a:path>
              </a:pathLst>
            </a:custGeom>
            <a:solidFill>
              <a:srgbClr val="000000"/>
            </a:solidFill>
            <a:ln w="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235" name="Freeform 111"/>
            <p:cNvSpPr>
              <a:spLocks/>
            </p:cNvSpPr>
            <p:nvPr/>
          </p:nvSpPr>
          <p:spPr bwMode="auto">
            <a:xfrm>
              <a:off x="2657301" y="6399213"/>
              <a:ext cx="327025" cy="12700"/>
            </a:xfrm>
            <a:custGeom>
              <a:avLst/>
              <a:gdLst/>
              <a:ahLst/>
              <a:cxnLst>
                <a:cxn ang="0">
                  <a:pos x="8" y="0"/>
                </a:cxn>
                <a:cxn ang="0">
                  <a:pos x="424" y="0"/>
                </a:cxn>
                <a:cxn ang="0">
                  <a:pos x="432" y="8"/>
                </a:cxn>
                <a:cxn ang="0">
                  <a:pos x="424" y="16"/>
                </a:cxn>
                <a:cxn ang="0">
                  <a:pos x="8" y="16"/>
                </a:cxn>
                <a:cxn ang="0">
                  <a:pos x="0" y="8"/>
                </a:cxn>
                <a:cxn ang="0">
                  <a:pos x="8" y="0"/>
                </a:cxn>
              </a:cxnLst>
              <a:rect l="0" t="0" r="r" b="b"/>
              <a:pathLst>
                <a:path w="432" h="16">
                  <a:moveTo>
                    <a:pt x="8" y="0"/>
                  </a:moveTo>
                  <a:lnTo>
                    <a:pt x="424" y="0"/>
                  </a:lnTo>
                  <a:cubicBezTo>
                    <a:pt x="429" y="0"/>
                    <a:pt x="432" y="4"/>
                    <a:pt x="432" y="8"/>
                  </a:cubicBezTo>
                  <a:cubicBezTo>
                    <a:pt x="432" y="13"/>
                    <a:pt x="429" y="16"/>
                    <a:pt x="424" y="16"/>
                  </a:cubicBezTo>
                  <a:lnTo>
                    <a:pt x="8" y="16"/>
                  </a:lnTo>
                  <a:cubicBezTo>
                    <a:pt x="4" y="16"/>
                    <a:pt x="0" y="13"/>
                    <a:pt x="0" y="8"/>
                  </a:cubicBezTo>
                  <a:cubicBezTo>
                    <a:pt x="0" y="4"/>
                    <a:pt x="4" y="0"/>
                    <a:pt x="8" y="0"/>
                  </a:cubicBezTo>
                  <a:close/>
                </a:path>
              </a:pathLst>
            </a:custGeom>
            <a:solidFill>
              <a:srgbClr val="000000"/>
            </a:solidFill>
            <a:ln w="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236" name="Rectangle 112"/>
            <p:cNvSpPr>
              <a:spLocks noChangeArrowheads="1"/>
            </p:cNvSpPr>
            <p:nvPr/>
          </p:nvSpPr>
          <p:spPr bwMode="auto">
            <a:xfrm>
              <a:off x="3012901" y="6323013"/>
              <a:ext cx="774700"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Demanda</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195" name="194 Conector recto"/>
          <p:cNvCxnSpPr/>
          <p:nvPr/>
        </p:nvCxnSpPr>
        <p:spPr bwMode="auto">
          <a:xfrm rot="5400000">
            <a:off x="5256076" y="4421447"/>
            <a:ext cx="1800200" cy="0"/>
          </a:xfrm>
          <a:prstGeom prst="line">
            <a:avLst/>
          </a:prstGeom>
          <a:solidFill>
            <a:schemeClr val="accent1"/>
          </a:solidFill>
          <a:ln w="31750" cap="flat" cmpd="dbl" algn="ctr">
            <a:solidFill>
              <a:schemeClr val="tx1"/>
            </a:solidFill>
            <a:prstDash val="solid"/>
            <a:round/>
            <a:headEnd type="none" w="med" len="med"/>
            <a:tailEnd type="none" w="med" len="med"/>
          </a:ln>
          <a:effectLst/>
        </p:spPr>
      </p:cxnSp>
      <p:sp>
        <p:nvSpPr>
          <p:cNvPr id="196" name="195 Rectángulo"/>
          <p:cNvSpPr/>
          <p:nvPr/>
        </p:nvSpPr>
        <p:spPr>
          <a:xfrm>
            <a:off x="6300192" y="4294851"/>
            <a:ext cx="1872208" cy="738664"/>
          </a:xfrm>
          <a:prstGeom prst="rect">
            <a:avLst/>
          </a:prstGeom>
        </p:spPr>
        <p:txBody>
          <a:bodyPr wrap="square">
            <a:spAutoFit/>
          </a:bodyPr>
          <a:lstStyle/>
          <a:p>
            <a:pPr algn="ctr"/>
            <a:r>
              <a:rPr kumimoji="0" lang="es-SV" sz="1400" b="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costo marginal es definido por el recurso Geotérmico</a:t>
            </a:r>
            <a:endParaRPr lang="es-SV" sz="1400" b="1" dirty="0">
              <a:solidFill>
                <a:schemeClr val="bg1"/>
              </a:solidFill>
              <a:effectLst>
                <a:outerShdw blurRad="38100" dist="38100" dir="2700000" algn="tl">
                  <a:srgbClr val="000000">
                    <a:alpha val="43137"/>
                  </a:srgbClr>
                </a:outerShdw>
              </a:effectLst>
            </a:endParaRPr>
          </a:p>
        </p:txBody>
      </p:sp>
      <p:cxnSp>
        <p:nvCxnSpPr>
          <p:cNvPr id="197" name="196 Conector recto"/>
          <p:cNvCxnSpPr/>
          <p:nvPr/>
        </p:nvCxnSpPr>
        <p:spPr bwMode="auto">
          <a:xfrm rot="16200000" flipH="1">
            <a:off x="1651765" y="3633270"/>
            <a:ext cx="3394696" cy="2498"/>
          </a:xfrm>
          <a:prstGeom prst="line">
            <a:avLst/>
          </a:prstGeom>
          <a:solidFill>
            <a:schemeClr val="accent1"/>
          </a:solidFill>
          <a:ln w="31750" cap="flat" cmpd="dbl" algn="ctr">
            <a:solidFill>
              <a:schemeClr val="tx1"/>
            </a:solidFill>
            <a:prstDash val="solid"/>
            <a:round/>
            <a:headEnd type="none" w="med" len="med"/>
            <a:tailEnd type="none" w="med" len="med"/>
          </a:ln>
          <a:effectLst/>
        </p:spPr>
      </p:cxnSp>
      <p:sp>
        <p:nvSpPr>
          <p:cNvPr id="199" name="198 Rectángulo"/>
          <p:cNvSpPr/>
          <p:nvPr/>
        </p:nvSpPr>
        <p:spPr>
          <a:xfrm>
            <a:off x="3275856" y="2945283"/>
            <a:ext cx="1656184" cy="954107"/>
          </a:xfrm>
          <a:prstGeom prst="rect">
            <a:avLst/>
          </a:prstGeom>
        </p:spPr>
        <p:txBody>
          <a:bodyPr wrap="square">
            <a:spAutoFit/>
          </a:bodyPr>
          <a:lstStyle/>
          <a:p>
            <a:pPr algn="ctr"/>
            <a:r>
              <a:rPr kumimoji="0" lang="es-SV" sz="1400" b="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costo marginal es definido por  motores Bunker</a:t>
            </a:r>
            <a:endParaRPr lang="es-SV" sz="1400" b="1" dirty="0">
              <a:solidFill>
                <a:schemeClr val="bg1"/>
              </a:solidFill>
              <a:effectLst>
                <a:outerShdw blurRad="38100" dist="38100" dir="2700000" algn="tl">
                  <a:srgbClr val="000000">
                    <a:alpha val="43137"/>
                  </a:srgbClr>
                </a:outerShdw>
              </a:effectLst>
            </a:endParaRPr>
          </a:p>
        </p:txBody>
      </p:sp>
      <p:sp>
        <p:nvSpPr>
          <p:cNvPr id="200" name="199 Rectángulo"/>
          <p:cNvSpPr/>
          <p:nvPr/>
        </p:nvSpPr>
        <p:spPr>
          <a:xfrm>
            <a:off x="539552" y="1773991"/>
            <a:ext cx="1800200" cy="523220"/>
          </a:xfrm>
          <a:prstGeom prst="rect">
            <a:avLst/>
          </a:prstGeom>
        </p:spPr>
        <p:txBody>
          <a:bodyPr wrap="square">
            <a:spAutoFit/>
          </a:bodyPr>
          <a:lstStyle/>
          <a:p>
            <a:pPr algn="ctr"/>
            <a:r>
              <a:rPr kumimoji="0" lang="es-SV" sz="1400" b="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El Gas define el costo marginal</a:t>
            </a:r>
            <a:endParaRPr lang="es-SV"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436416"/>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wipe(left)">
                                      <p:cBhvr>
                                        <p:cTn id="7" dur="5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wipe(left)">
                                      <p:cBhvr>
                                        <p:cTn id="12" dur="500"/>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dissolve">
                                      <p:cBhvr>
                                        <p:cTn id="17" dur="500"/>
                                        <p:tgtEl>
                                          <p:spTgt spid="20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wipe(left)">
                                      <p:cBhvr>
                                        <p:cTn id="21" dur="500"/>
                                        <p:tgtEl>
                                          <p:spTgt spid="19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wipe(down)">
                                      <p:cBhvr>
                                        <p:cTn id="26" dur="500"/>
                                        <p:tgtEl>
                                          <p:spTgt spid="192"/>
                                        </p:tgtEl>
                                      </p:cBhvr>
                                    </p:animEffect>
                                  </p:childTnLst>
                                </p:cTn>
                              </p:par>
                            </p:childTnLst>
                          </p:cTn>
                        </p:par>
                        <p:par>
                          <p:cTn id="27" fill="hold">
                            <p:stCondLst>
                              <p:cond delay="500"/>
                            </p:stCondLst>
                            <p:childTnLst>
                              <p:par>
                                <p:cTn id="28" presetID="22" presetClass="entr" presetSubtype="4" fill="hold" nodeType="afterEffect">
                                  <p:stCondLst>
                                    <p:cond delay="500"/>
                                  </p:stCondLst>
                                  <p:childTnLst>
                                    <p:set>
                                      <p:cBhvr>
                                        <p:cTn id="29" dur="1" fill="hold">
                                          <p:stCondLst>
                                            <p:cond delay="0"/>
                                          </p:stCondLst>
                                        </p:cTn>
                                        <p:tgtEl>
                                          <p:spTgt spid="195"/>
                                        </p:tgtEl>
                                        <p:attrNameLst>
                                          <p:attrName>style.visibility</p:attrName>
                                        </p:attrNameLst>
                                      </p:cBhvr>
                                      <p:to>
                                        <p:strVal val="visible"/>
                                      </p:to>
                                    </p:set>
                                    <p:animEffect transition="in" filter="wipe(down)">
                                      <p:cBhvr>
                                        <p:cTn id="30" dur="500"/>
                                        <p:tgtEl>
                                          <p:spTgt spid="195"/>
                                        </p:tgtEl>
                                      </p:cBhvr>
                                    </p:animEffect>
                                  </p:childTnLst>
                                </p:cTn>
                              </p:par>
                            </p:childTnLst>
                          </p:cTn>
                        </p:par>
                        <p:par>
                          <p:cTn id="31" fill="hold">
                            <p:stCondLst>
                              <p:cond delay="1500"/>
                            </p:stCondLst>
                            <p:childTnLst>
                              <p:par>
                                <p:cTn id="32" presetID="22" presetClass="entr" presetSubtype="8" fill="hold" grpId="0" nodeType="afterEffect">
                                  <p:stCondLst>
                                    <p:cond delay="500"/>
                                  </p:stCondLst>
                                  <p:childTnLst>
                                    <p:set>
                                      <p:cBhvr>
                                        <p:cTn id="33" dur="1" fill="hold">
                                          <p:stCondLst>
                                            <p:cond delay="0"/>
                                          </p:stCondLst>
                                        </p:cTn>
                                        <p:tgtEl>
                                          <p:spTgt spid="196"/>
                                        </p:tgtEl>
                                        <p:attrNameLst>
                                          <p:attrName>style.visibility</p:attrName>
                                        </p:attrNameLst>
                                      </p:cBhvr>
                                      <p:to>
                                        <p:strVal val="visible"/>
                                      </p:to>
                                    </p:set>
                                    <p:animEffect transition="in" filter="wipe(left)">
                                      <p:cBhvr>
                                        <p:cTn id="34" dur="500"/>
                                        <p:tgtEl>
                                          <p:spTgt spid="19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93"/>
                                        </p:tgtEl>
                                        <p:attrNameLst>
                                          <p:attrName>style.visibility</p:attrName>
                                        </p:attrNameLst>
                                      </p:cBhvr>
                                      <p:to>
                                        <p:strVal val="visible"/>
                                      </p:to>
                                    </p:set>
                                    <p:animEffect transition="in" filter="wipe(down)">
                                      <p:cBhvr>
                                        <p:cTn id="39" dur="500"/>
                                        <p:tgtEl>
                                          <p:spTgt spid="193"/>
                                        </p:tgtEl>
                                      </p:cBhvr>
                                    </p:animEffect>
                                  </p:childTnLst>
                                </p:cTn>
                              </p:par>
                            </p:childTnLst>
                          </p:cTn>
                        </p:par>
                        <p:par>
                          <p:cTn id="40" fill="hold">
                            <p:stCondLst>
                              <p:cond delay="500"/>
                            </p:stCondLst>
                            <p:childTnLst>
                              <p:par>
                                <p:cTn id="41" presetID="22" presetClass="entr" presetSubtype="4" fill="hold" nodeType="afterEffect">
                                  <p:stCondLst>
                                    <p:cond delay="500"/>
                                  </p:stCondLst>
                                  <p:childTnLst>
                                    <p:set>
                                      <p:cBhvr>
                                        <p:cTn id="42" dur="1" fill="hold">
                                          <p:stCondLst>
                                            <p:cond delay="0"/>
                                          </p:stCondLst>
                                        </p:cTn>
                                        <p:tgtEl>
                                          <p:spTgt spid="197"/>
                                        </p:tgtEl>
                                        <p:attrNameLst>
                                          <p:attrName>style.visibility</p:attrName>
                                        </p:attrNameLst>
                                      </p:cBhvr>
                                      <p:to>
                                        <p:strVal val="visible"/>
                                      </p:to>
                                    </p:set>
                                    <p:animEffect transition="in" filter="wipe(down)">
                                      <p:cBhvr>
                                        <p:cTn id="43" dur="500"/>
                                        <p:tgtEl>
                                          <p:spTgt spid="197"/>
                                        </p:tgtEl>
                                      </p:cBhvr>
                                    </p:animEffect>
                                  </p:childTnLst>
                                </p:cTn>
                              </p:par>
                            </p:childTnLst>
                          </p:cTn>
                        </p:par>
                        <p:par>
                          <p:cTn id="44" fill="hold">
                            <p:stCondLst>
                              <p:cond delay="1500"/>
                            </p:stCondLst>
                            <p:childTnLst>
                              <p:par>
                                <p:cTn id="45" presetID="22" presetClass="entr" presetSubtype="8" fill="hold" grpId="0" nodeType="afterEffect">
                                  <p:stCondLst>
                                    <p:cond delay="500"/>
                                  </p:stCondLst>
                                  <p:childTnLst>
                                    <p:set>
                                      <p:cBhvr>
                                        <p:cTn id="46" dur="1" fill="hold">
                                          <p:stCondLst>
                                            <p:cond delay="0"/>
                                          </p:stCondLst>
                                        </p:cTn>
                                        <p:tgtEl>
                                          <p:spTgt spid="199"/>
                                        </p:tgtEl>
                                        <p:attrNameLst>
                                          <p:attrName>style.visibility</p:attrName>
                                        </p:attrNameLst>
                                      </p:cBhvr>
                                      <p:to>
                                        <p:strVal val="visible"/>
                                      </p:to>
                                    </p:set>
                                    <p:animEffect transition="in" filter="wipe(left)">
                                      <p:cBhvr>
                                        <p:cTn id="47" dur="500"/>
                                        <p:tgtEl>
                                          <p:spTgt spid="19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90"/>
                                        </p:tgtEl>
                                        <p:attrNameLst>
                                          <p:attrName>style.visibility</p:attrName>
                                        </p:attrNameLst>
                                      </p:cBhvr>
                                      <p:to>
                                        <p:strVal val="visible"/>
                                      </p:to>
                                    </p:set>
                                    <p:animEffect transition="in" filter="wipe(down)">
                                      <p:cBhvr>
                                        <p:cTn id="52" dur="500"/>
                                        <p:tgtEl>
                                          <p:spTgt spid="190"/>
                                        </p:tgtEl>
                                      </p:cBhvr>
                                    </p:animEffect>
                                  </p:childTnLst>
                                </p:cTn>
                              </p:par>
                            </p:childTnLst>
                          </p:cTn>
                        </p:par>
                        <p:par>
                          <p:cTn id="53" fill="hold">
                            <p:stCondLst>
                              <p:cond delay="500"/>
                            </p:stCondLst>
                            <p:childTnLst>
                              <p:par>
                                <p:cTn id="54" presetID="22" presetClass="entr" presetSubtype="8" fill="hold" grpId="0" nodeType="afterEffect">
                                  <p:stCondLst>
                                    <p:cond delay="500"/>
                                  </p:stCondLst>
                                  <p:childTnLst>
                                    <p:set>
                                      <p:cBhvr>
                                        <p:cTn id="55" dur="1" fill="hold">
                                          <p:stCondLst>
                                            <p:cond delay="0"/>
                                          </p:stCondLst>
                                        </p:cTn>
                                        <p:tgtEl>
                                          <p:spTgt spid="200"/>
                                        </p:tgtEl>
                                        <p:attrNameLst>
                                          <p:attrName>style.visibility</p:attrName>
                                        </p:attrNameLst>
                                      </p:cBhvr>
                                      <p:to>
                                        <p:strVal val="visible"/>
                                      </p:to>
                                    </p:set>
                                    <p:animEffect transition="in" filter="wipe(left)">
                                      <p:cBhvr>
                                        <p:cTn id="5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build="p"/>
      <p:bldP spid="196" grpId="0"/>
      <p:bldP spid="199" grpId="0"/>
      <p:bldP spid="20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20" name="119 Grupo"/>
          <p:cNvGrpSpPr/>
          <p:nvPr/>
        </p:nvGrpSpPr>
        <p:grpSpPr>
          <a:xfrm>
            <a:off x="643310" y="4230141"/>
            <a:ext cx="7529513" cy="1935163"/>
            <a:chOff x="765175" y="4445000"/>
            <a:chExt cx="7529513" cy="1935163"/>
          </a:xfrm>
        </p:grpSpPr>
        <p:sp>
          <p:nvSpPr>
            <p:cNvPr id="3136" name="Freeform 64"/>
            <p:cNvSpPr>
              <a:spLocks/>
            </p:cNvSpPr>
            <p:nvPr/>
          </p:nvSpPr>
          <p:spPr bwMode="auto">
            <a:xfrm>
              <a:off x="765175" y="4445000"/>
              <a:ext cx="7529513" cy="1162050"/>
            </a:xfrm>
            <a:custGeom>
              <a:avLst/>
              <a:gdLst/>
              <a:ahLst/>
              <a:cxnLst>
                <a:cxn ang="0">
                  <a:pos x="142" y="0"/>
                </a:cxn>
                <a:cxn ang="0">
                  <a:pos x="312" y="0"/>
                </a:cxn>
                <a:cxn ang="0">
                  <a:pos x="483" y="0"/>
                </a:cxn>
                <a:cxn ang="0">
                  <a:pos x="653" y="0"/>
                </a:cxn>
                <a:cxn ang="0">
                  <a:pos x="824" y="0"/>
                </a:cxn>
                <a:cxn ang="0">
                  <a:pos x="994" y="0"/>
                </a:cxn>
                <a:cxn ang="0">
                  <a:pos x="1164" y="0"/>
                </a:cxn>
                <a:cxn ang="0">
                  <a:pos x="1335" y="0"/>
                </a:cxn>
                <a:cxn ang="0">
                  <a:pos x="1505" y="0"/>
                </a:cxn>
                <a:cxn ang="0">
                  <a:pos x="1676" y="0"/>
                </a:cxn>
                <a:cxn ang="0">
                  <a:pos x="1846" y="0"/>
                </a:cxn>
                <a:cxn ang="0">
                  <a:pos x="2017" y="0"/>
                </a:cxn>
                <a:cxn ang="0">
                  <a:pos x="2187" y="0"/>
                </a:cxn>
                <a:cxn ang="0">
                  <a:pos x="2357" y="0"/>
                </a:cxn>
                <a:cxn ang="0">
                  <a:pos x="2528" y="0"/>
                </a:cxn>
                <a:cxn ang="0">
                  <a:pos x="2698" y="0"/>
                </a:cxn>
                <a:cxn ang="0">
                  <a:pos x="2869" y="0"/>
                </a:cxn>
                <a:cxn ang="0">
                  <a:pos x="3039" y="0"/>
                </a:cxn>
                <a:cxn ang="0">
                  <a:pos x="3210" y="0"/>
                </a:cxn>
                <a:cxn ang="0">
                  <a:pos x="3380" y="0"/>
                </a:cxn>
                <a:cxn ang="0">
                  <a:pos x="3550" y="0"/>
                </a:cxn>
                <a:cxn ang="0">
                  <a:pos x="3721" y="0"/>
                </a:cxn>
                <a:cxn ang="0">
                  <a:pos x="3891" y="0"/>
                </a:cxn>
                <a:cxn ang="0">
                  <a:pos x="4062" y="0"/>
                </a:cxn>
                <a:cxn ang="0">
                  <a:pos x="4232" y="0"/>
                </a:cxn>
                <a:cxn ang="0">
                  <a:pos x="4403" y="0"/>
                </a:cxn>
                <a:cxn ang="0">
                  <a:pos x="4573" y="0"/>
                </a:cxn>
                <a:cxn ang="0">
                  <a:pos x="4743" y="0"/>
                </a:cxn>
                <a:cxn ang="0">
                  <a:pos x="4601" y="732"/>
                </a:cxn>
                <a:cxn ang="0">
                  <a:pos x="4431" y="732"/>
                </a:cxn>
                <a:cxn ang="0">
                  <a:pos x="4260" y="732"/>
                </a:cxn>
                <a:cxn ang="0">
                  <a:pos x="4090" y="732"/>
                </a:cxn>
                <a:cxn ang="0">
                  <a:pos x="3920" y="732"/>
                </a:cxn>
                <a:cxn ang="0">
                  <a:pos x="3749" y="732"/>
                </a:cxn>
                <a:cxn ang="0">
                  <a:pos x="3579" y="732"/>
                </a:cxn>
                <a:cxn ang="0">
                  <a:pos x="3408" y="732"/>
                </a:cxn>
                <a:cxn ang="0">
                  <a:pos x="3238" y="732"/>
                </a:cxn>
                <a:cxn ang="0">
                  <a:pos x="3067" y="732"/>
                </a:cxn>
                <a:cxn ang="0">
                  <a:pos x="2897" y="732"/>
                </a:cxn>
                <a:cxn ang="0">
                  <a:pos x="2727" y="732"/>
                </a:cxn>
                <a:cxn ang="0">
                  <a:pos x="2556" y="732"/>
                </a:cxn>
                <a:cxn ang="0">
                  <a:pos x="2386" y="732"/>
                </a:cxn>
                <a:cxn ang="0">
                  <a:pos x="2215" y="732"/>
                </a:cxn>
                <a:cxn ang="0">
                  <a:pos x="2045" y="732"/>
                </a:cxn>
                <a:cxn ang="0">
                  <a:pos x="1874" y="732"/>
                </a:cxn>
                <a:cxn ang="0">
                  <a:pos x="1704" y="732"/>
                </a:cxn>
                <a:cxn ang="0">
                  <a:pos x="1534" y="732"/>
                </a:cxn>
                <a:cxn ang="0">
                  <a:pos x="1363" y="732"/>
                </a:cxn>
                <a:cxn ang="0">
                  <a:pos x="1193" y="732"/>
                </a:cxn>
                <a:cxn ang="0">
                  <a:pos x="1022" y="732"/>
                </a:cxn>
                <a:cxn ang="0">
                  <a:pos x="852" y="732"/>
                </a:cxn>
                <a:cxn ang="0">
                  <a:pos x="681" y="732"/>
                </a:cxn>
                <a:cxn ang="0">
                  <a:pos x="511" y="732"/>
                </a:cxn>
                <a:cxn ang="0">
                  <a:pos x="341" y="732"/>
                </a:cxn>
                <a:cxn ang="0">
                  <a:pos x="170" y="732"/>
                </a:cxn>
                <a:cxn ang="0">
                  <a:pos x="0" y="732"/>
                </a:cxn>
              </a:cxnLst>
              <a:rect l="0" t="0" r="r" b="b"/>
              <a:pathLst>
                <a:path w="4743" h="732">
                  <a:moveTo>
                    <a:pt x="0" y="0"/>
                  </a:moveTo>
                  <a:lnTo>
                    <a:pt x="29" y="0"/>
                  </a:lnTo>
                  <a:lnTo>
                    <a:pt x="57" y="0"/>
                  </a:lnTo>
                  <a:lnTo>
                    <a:pt x="85" y="0"/>
                  </a:lnTo>
                  <a:lnTo>
                    <a:pt x="114" y="0"/>
                  </a:lnTo>
                  <a:lnTo>
                    <a:pt x="142" y="0"/>
                  </a:lnTo>
                  <a:lnTo>
                    <a:pt x="170" y="0"/>
                  </a:lnTo>
                  <a:lnTo>
                    <a:pt x="199" y="0"/>
                  </a:lnTo>
                  <a:lnTo>
                    <a:pt x="227" y="0"/>
                  </a:lnTo>
                  <a:lnTo>
                    <a:pt x="256" y="0"/>
                  </a:lnTo>
                  <a:lnTo>
                    <a:pt x="284" y="0"/>
                  </a:lnTo>
                  <a:lnTo>
                    <a:pt x="312" y="0"/>
                  </a:lnTo>
                  <a:lnTo>
                    <a:pt x="341" y="0"/>
                  </a:lnTo>
                  <a:lnTo>
                    <a:pt x="369" y="0"/>
                  </a:lnTo>
                  <a:lnTo>
                    <a:pt x="398" y="0"/>
                  </a:lnTo>
                  <a:lnTo>
                    <a:pt x="426" y="0"/>
                  </a:lnTo>
                  <a:lnTo>
                    <a:pt x="454" y="0"/>
                  </a:lnTo>
                  <a:lnTo>
                    <a:pt x="483" y="0"/>
                  </a:lnTo>
                  <a:lnTo>
                    <a:pt x="511" y="0"/>
                  </a:lnTo>
                  <a:lnTo>
                    <a:pt x="540" y="0"/>
                  </a:lnTo>
                  <a:lnTo>
                    <a:pt x="568" y="0"/>
                  </a:lnTo>
                  <a:lnTo>
                    <a:pt x="596" y="0"/>
                  </a:lnTo>
                  <a:lnTo>
                    <a:pt x="625" y="0"/>
                  </a:lnTo>
                  <a:lnTo>
                    <a:pt x="653" y="0"/>
                  </a:lnTo>
                  <a:lnTo>
                    <a:pt x="681" y="0"/>
                  </a:lnTo>
                  <a:lnTo>
                    <a:pt x="710" y="0"/>
                  </a:lnTo>
                  <a:lnTo>
                    <a:pt x="739" y="0"/>
                  </a:lnTo>
                  <a:lnTo>
                    <a:pt x="767" y="0"/>
                  </a:lnTo>
                  <a:lnTo>
                    <a:pt x="795" y="0"/>
                  </a:lnTo>
                  <a:lnTo>
                    <a:pt x="824" y="0"/>
                  </a:lnTo>
                  <a:lnTo>
                    <a:pt x="852" y="0"/>
                  </a:lnTo>
                  <a:lnTo>
                    <a:pt x="881" y="0"/>
                  </a:lnTo>
                  <a:lnTo>
                    <a:pt x="909" y="0"/>
                  </a:lnTo>
                  <a:lnTo>
                    <a:pt x="937" y="0"/>
                  </a:lnTo>
                  <a:lnTo>
                    <a:pt x="966" y="0"/>
                  </a:lnTo>
                  <a:lnTo>
                    <a:pt x="994" y="0"/>
                  </a:lnTo>
                  <a:lnTo>
                    <a:pt x="1022" y="0"/>
                  </a:lnTo>
                  <a:lnTo>
                    <a:pt x="1051" y="0"/>
                  </a:lnTo>
                  <a:lnTo>
                    <a:pt x="1079" y="0"/>
                  </a:lnTo>
                  <a:lnTo>
                    <a:pt x="1108" y="0"/>
                  </a:lnTo>
                  <a:lnTo>
                    <a:pt x="1136" y="0"/>
                  </a:lnTo>
                  <a:lnTo>
                    <a:pt x="1164" y="0"/>
                  </a:lnTo>
                  <a:lnTo>
                    <a:pt x="1193" y="0"/>
                  </a:lnTo>
                  <a:lnTo>
                    <a:pt x="1222" y="0"/>
                  </a:lnTo>
                  <a:lnTo>
                    <a:pt x="1250" y="0"/>
                  </a:lnTo>
                  <a:lnTo>
                    <a:pt x="1278" y="0"/>
                  </a:lnTo>
                  <a:lnTo>
                    <a:pt x="1307" y="0"/>
                  </a:lnTo>
                  <a:lnTo>
                    <a:pt x="1335" y="0"/>
                  </a:lnTo>
                  <a:lnTo>
                    <a:pt x="1363" y="0"/>
                  </a:lnTo>
                  <a:lnTo>
                    <a:pt x="1392" y="0"/>
                  </a:lnTo>
                  <a:lnTo>
                    <a:pt x="1420" y="0"/>
                  </a:lnTo>
                  <a:lnTo>
                    <a:pt x="1449" y="0"/>
                  </a:lnTo>
                  <a:lnTo>
                    <a:pt x="1477" y="0"/>
                  </a:lnTo>
                  <a:lnTo>
                    <a:pt x="1505" y="0"/>
                  </a:lnTo>
                  <a:lnTo>
                    <a:pt x="1534" y="0"/>
                  </a:lnTo>
                  <a:lnTo>
                    <a:pt x="1562" y="0"/>
                  </a:lnTo>
                  <a:lnTo>
                    <a:pt x="1591" y="0"/>
                  </a:lnTo>
                  <a:lnTo>
                    <a:pt x="1619" y="0"/>
                  </a:lnTo>
                  <a:lnTo>
                    <a:pt x="1647" y="0"/>
                  </a:lnTo>
                  <a:lnTo>
                    <a:pt x="1676" y="0"/>
                  </a:lnTo>
                  <a:lnTo>
                    <a:pt x="1704" y="0"/>
                  </a:lnTo>
                  <a:lnTo>
                    <a:pt x="1733" y="0"/>
                  </a:lnTo>
                  <a:lnTo>
                    <a:pt x="1761" y="0"/>
                  </a:lnTo>
                  <a:lnTo>
                    <a:pt x="1789" y="0"/>
                  </a:lnTo>
                  <a:lnTo>
                    <a:pt x="1818" y="0"/>
                  </a:lnTo>
                  <a:lnTo>
                    <a:pt x="1846" y="0"/>
                  </a:lnTo>
                  <a:lnTo>
                    <a:pt x="1874" y="0"/>
                  </a:lnTo>
                  <a:lnTo>
                    <a:pt x="1903" y="0"/>
                  </a:lnTo>
                  <a:lnTo>
                    <a:pt x="1932" y="0"/>
                  </a:lnTo>
                  <a:lnTo>
                    <a:pt x="1960" y="0"/>
                  </a:lnTo>
                  <a:lnTo>
                    <a:pt x="1988" y="0"/>
                  </a:lnTo>
                  <a:lnTo>
                    <a:pt x="2017" y="0"/>
                  </a:lnTo>
                  <a:lnTo>
                    <a:pt x="2045" y="0"/>
                  </a:lnTo>
                  <a:lnTo>
                    <a:pt x="2074" y="0"/>
                  </a:lnTo>
                  <a:lnTo>
                    <a:pt x="2102" y="0"/>
                  </a:lnTo>
                  <a:lnTo>
                    <a:pt x="2130" y="0"/>
                  </a:lnTo>
                  <a:lnTo>
                    <a:pt x="2159" y="0"/>
                  </a:lnTo>
                  <a:lnTo>
                    <a:pt x="2187" y="0"/>
                  </a:lnTo>
                  <a:lnTo>
                    <a:pt x="2215" y="0"/>
                  </a:lnTo>
                  <a:lnTo>
                    <a:pt x="2244" y="0"/>
                  </a:lnTo>
                  <a:lnTo>
                    <a:pt x="2272" y="0"/>
                  </a:lnTo>
                  <a:lnTo>
                    <a:pt x="2301" y="0"/>
                  </a:lnTo>
                  <a:lnTo>
                    <a:pt x="2329" y="0"/>
                  </a:lnTo>
                  <a:lnTo>
                    <a:pt x="2357" y="0"/>
                  </a:lnTo>
                  <a:lnTo>
                    <a:pt x="2386" y="0"/>
                  </a:lnTo>
                  <a:lnTo>
                    <a:pt x="2415" y="0"/>
                  </a:lnTo>
                  <a:lnTo>
                    <a:pt x="2443" y="0"/>
                  </a:lnTo>
                  <a:lnTo>
                    <a:pt x="2471" y="0"/>
                  </a:lnTo>
                  <a:lnTo>
                    <a:pt x="2500" y="0"/>
                  </a:lnTo>
                  <a:lnTo>
                    <a:pt x="2528" y="0"/>
                  </a:lnTo>
                  <a:lnTo>
                    <a:pt x="2556" y="0"/>
                  </a:lnTo>
                  <a:lnTo>
                    <a:pt x="2585" y="0"/>
                  </a:lnTo>
                  <a:lnTo>
                    <a:pt x="2613" y="0"/>
                  </a:lnTo>
                  <a:lnTo>
                    <a:pt x="2642" y="0"/>
                  </a:lnTo>
                  <a:lnTo>
                    <a:pt x="2670" y="0"/>
                  </a:lnTo>
                  <a:lnTo>
                    <a:pt x="2698" y="0"/>
                  </a:lnTo>
                  <a:lnTo>
                    <a:pt x="2727" y="0"/>
                  </a:lnTo>
                  <a:lnTo>
                    <a:pt x="2755" y="0"/>
                  </a:lnTo>
                  <a:lnTo>
                    <a:pt x="2784" y="0"/>
                  </a:lnTo>
                  <a:lnTo>
                    <a:pt x="2812" y="0"/>
                  </a:lnTo>
                  <a:lnTo>
                    <a:pt x="2840" y="0"/>
                  </a:lnTo>
                  <a:lnTo>
                    <a:pt x="2869" y="0"/>
                  </a:lnTo>
                  <a:lnTo>
                    <a:pt x="2897" y="0"/>
                  </a:lnTo>
                  <a:lnTo>
                    <a:pt x="2926" y="0"/>
                  </a:lnTo>
                  <a:lnTo>
                    <a:pt x="2954" y="0"/>
                  </a:lnTo>
                  <a:lnTo>
                    <a:pt x="2982" y="0"/>
                  </a:lnTo>
                  <a:lnTo>
                    <a:pt x="3011" y="0"/>
                  </a:lnTo>
                  <a:lnTo>
                    <a:pt x="3039" y="0"/>
                  </a:lnTo>
                  <a:lnTo>
                    <a:pt x="3067" y="0"/>
                  </a:lnTo>
                  <a:lnTo>
                    <a:pt x="3096" y="0"/>
                  </a:lnTo>
                  <a:lnTo>
                    <a:pt x="3125" y="0"/>
                  </a:lnTo>
                  <a:lnTo>
                    <a:pt x="3153" y="0"/>
                  </a:lnTo>
                  <a:lnTo>
                    <a:pt x="3181" y="0"/>
                  </a:lnTo>
                  <a:lnTo>
                    <a:pt x="3210" y="0"/>
                  </a:lnTo>
                  <a:lnTo>
                    <a:pt x="3238" y="0"/>
                  </a:lnTo>
                  <a:lnTo>
                    <a:pt x="3267" y="0"/>
                  </a:lnTo>
                  <a:lnTo>
                    <a:pt x="3295" y="0"/>
                  </a:lnTo>
                  <a:lnTo>
                    <a:pt x="3323" y="0"/>
                  </a:lnTo>
                  <a:lnTo>
                    <a:pt x="3352" y="0"/>
                  </a:lnTo>
                  <a:lnTo>
                    <a:pt x="3380" y="0"/>
                  </a:lnTo>
                  <a:lnTo>
                    <a:pt x="3408" y="0"/>
                  </a:lnTo>
                  <a:lnTo>
                    <a:pt x="3437" y="0"/>
                  </a:lnTo>
                  <a:lnTo>
                    <a:pt x="3465" y="0"/>
                  </a:lnTo>
                  <a:lnTo>
                    <a:pt x="3494" y="0"/>
                  </a:lnTo>
                  <a:lnTo>
                    <a:pt x="3522" y="0"/>
                  </a:lnTo>
                  <a:lnTo>
                    <a:pt x="3550" y="0"/>
                  </a:lnTo>
                  <a:lnTo>
                    <a:pt x="3579" y="0"/>
                  </a:lnTo>
                  <a:lnTo>
                    <a:pt x="3608" y="0"/>
                  </a:lnTo>
                  <a:lnTo>
                    <a:pt x="3636" y="0"/>
                  </a:lnTo>
                  <a:lnTo>
                    <a:pt x="3664" y="0"/>
                  </a:lnTo>
                  <a:lnTo>
                    <a:pt x="3692" y="0"/>
                  </a:lnTo>
                  <a:lnTo>
                    <a:pt x="3721" y="0"/>
                  </a:lnTo>
                  <a:lnTo>
                    <a:pt x="3749" y="0"/>
                  </a:lnTo>
                  <a:lnTo>
                    <a:pt x="3778" y="0"/>
                  </a:lnTo>
                  <a:lnTo>
                    <a:pt x="3806" y="0"/>
                  </a:lnTo>
                  <a:lnTo>
                    <a:pt x="3835" y="0"/>
                  </a:lnTo>
                  <a:lnTo>
                    <a:pt x="3863" y="0"/>
                  </a:lnTo>
                  <a:lnTo>
                    <a:pt x="3891" y="0"/>
                  </a:lnTo>
                  <a:lnTo>
                    <a:pt x="3920" y="0"/>
                  </a:lnTo>
                  <a:lnTo>
                    <a:pt x="3948" y="0"/>
                  </a:lnTo>
                  <a:lnTo>
                    <a:pt x="3977" y="0"/>
                  </a:lnTo>
                  <a:lnTo>
                    <a:pt x="4005" y="0"/>
                  </a:lnTo>
                  <a:lnTo>
                    <a:pt x="4033" y="0"/>
                  </a:lnTo>
                  <a:lnTo>
                    <a:pt x="4062" y="0"/>
                  </a:lnTo>
                  <a:lnTo>
                    <a:pt x="4090" y="0"/>
                  </a:lnTo>
                  <a:lnTo>
                    <a:pt x="4119" y="0"/>
                  </a:lnTo>
                  <a:lnTo>
                    <a:pt x="4147" y="0"/>
                  </a:lnTo>
                  <a:lnTo>
                    <a:pt x="4175" y="0"/>
                  </a:lnTo>
                  <a:lnTo>
                    <a:pt x="4204" y="0"/>
                  </a:lnTo>
                  <a:lnTo>
                    <a:pt x="4232" y="0"/>
                  </a:lnTo>
                  <a:lnTo>
                    <a:pt x="4260" y="0"/>
                  </a:lnTo>
                  <a:lnTo>
                    <a:pt x="4289" y="0"/>
                  </a:lnTo>
                  <a:lnTo>
                    <a:pt x="4318" y="0"/>
                  </a:lnTo>
                  <a:lnTo>
                    <a:pt x="4346" y="0"/>
                  </a:lnTo>
                  <a:lnTo>
                    <a:pt x="4374" y="0"/>
                  </a:lnTo>
                  <a:lnTo>
                    <a:pt x="4403" y="0"/>
                  </a:lnTo>
                  <a:lnTo>
                    <a:pt x="4431" y="0"/>
                  </a:lnTo>
                  <a:lnTo>
                    <a:pt x="4460" y="0"/>
                  </a:lnTo>
                  <a:lnTo>
                    <a:pt x="4488" y="0"/>
                  </a:lnTo>
                  <a:lnTo>
                    <a:pt x="4516" y="0"/>
                  </a:lnTo>
                  <a:lnTo>
                    <a:pt x="4545" y="0"/>
                  </a:lnTo>
                  <a:lnTo>
                    <a:pt x="4573" y="0"/>
                  </a:lnTo>
                  <a:lnTo>
                    <a:pt x="4601" y="0"/>
                  </a:lnTo>
                  <a:lnTo>
                    <a:pt x="4630" y="0"/>
                  </a:lnTo>
                  <a:lnTo>
                    <a:pt x="4658" y="0"/>
                  </a:lnTo>
                  <a:lnTo>
                    <a:pt x="4687" y="0"/>
                  </a:lnTo>
                  <a:lnTo>
                    <a:pt x="4715" y="0"/>
                  </a:lnTo>
                  <a:lnTo>
                    <a:pt x="4743" y="0"/>
                  </a:lnTo>
                  <a:lnTo>
                    <a:pt x="4743" y="732"/>
                  </a:lnTo>
                  <a:lnTo>
                    <a:pt x="4715" y="732"/>
                  </a:lnTo>
                  <a:lnTo>
                    <a:pt x="4687" y="732"/>
                  </a:lnTo>
                  <a:lnTo>
                    <a:pt x="4658" y="732"/>
                  </a:lnTo>
                  <a:lnTo>
                    <a:pt x="4630" y="732"/>
                  </a:lnTo>
                  <a:lnTo>
                    <a:pt x="4601" y="732"/>
                  </a:lnTo>
                  <a:lnTo>
                    <a:pt x="4573" y="732"/>
                  </a:lnTo>
                  <a:lnTo>
                    <a:pt x="4545" y="732"/>
                  </a:lnTo>
                  <a:lnTo>
                    <a:pt x="4516" y="732"/>
                  </a:lnTo>
                  <a:lnTo>
                    <a:pt x="4488" y="732"/>
                  </a:lnTo>
                  <a:lnTo>
                    <a:pt x="4460" y="732"/>
                  </a:lnTo>
                  <a:lnTo>
                    <a:pt x="4431" y="732"/>
                  </a:lnTo>
                  <a:lnTo>
                    <a:pt x="4403" y="732"/>
                  </a:lnTo>
                  <a:lnTo>
                    <a:pt x="4374" y="732"/>
                  </a:lnTo>
                  <a:lnTo>
                    <a:pt x="4346" y="732"/>
                  </a:lnTo>
                  <a:lnTo>
                    <a:pt x="4318" y="732"/>
                  </a:lnTo>
                  <a:lnTo>
                    <a:pt x="4289" y="732"/>
                  </a:lnTo>
                  <a:lnTo>
                    <a:pt x="4260" y="732"/>
                  </a:lnTo>
                  <a:lnTo>
                    <a:pt x="4232" y="732"/>
                  </a:lnTo>
                  <a:lnTo>
                    <a:pt x="4204" y="732"/>
                  </a:lnTo>
                  <a:lnTo>
                    <a:pt x="4175" y="732"/>
                  </a:lnTo>
                  <a:lnTo>
                    <a:pt x="4147" y="732"/>
                  </a:lnTo>
                  <a:lnTo>
                    <a:pt x="4119" y="732"/>
                  </a:lnTo>
                  <a:lnTo>
                    <a:pt x="4090" y="732"/>
                  </a:lnTo>
                  <a:lnTo>
                    <a:pt x="4062" y="732"/>
                  </a:lnTo>
                  <a:lnTo>
                    <a:pt x="4033" y="732"/>
                  </a:lnTo>
                  <a:lnTo>
                    <a:pt x="4005" y="732"/>
                  </a:lnTo>
                  <a:lnTo>
                    <a:pt x="3977" y="732"/>
                  </a:lnTo>
                  <a:lnTo>
                    <a:pt x="3948" y="732"/>
                  </a:lnTo>
                  <a:lnTo>
                    <a:pt x="3920" y="732"/>
                  </a:lnTo>
                  <a:lnTo>
                    <a:pt x="3891" y="732"/>
                  </a:lnTo>
                  <a:lnTo>
                    <a:pt x="3863" y="732"/>
                  </a:lnTo>
                  <a:lnTo>
                    <a:pt x="3835" y="732"/>
                  </a:lnTo>
                  <a:lnTo>
                    <a:pt x="3806" y="732"/>
                  </a:lnTo>
                  <a:lnTo>
                    <a:pt x="3778" y="732"/>
                  </a:lnTo>
                  <a:lnTo>
                    <a:pt x="3749" y="732"/>
                  </a:lnTo>
                  <a:lnTo>
                    <a:pt x="3721" y="732"/>
                  </a:lnTo>
                  <a:lnTo>
                    <a:pt x="3692" y="732"/>
                  </a:lnTo>
                  <a:lnTo>
                    <a:pt x="3664" y="732"/>
                  </a:lnTo>
                  <a:lnTo>
                    <a:pt x="3636" y="732"/>
                  </a:lnTo>
                  <a:lnTo>
                    <a:pt x="3608" y="732"/>
                  </a:lnTo>
                  <a:lnTo>
                    <a:pt x="3579" y="732"/>
                  </a:lnTo>
                  <a:lnTo>
                    <a:pt x="3550" y="732"/>
                  </a:lnTo>
                  <a:lnTo>
                    <a:pt x="3522" y="732"/>
                  </a:lnTo>
                  <a:lnTo>
                    <a:pt x="3494" y="732"/>
                  </a:lnTo>
                  <a:lnTo>
                    <a:pt x="3465" y="732"/>
                  </a:lnTo>
                  <a:lnTo>
                    <a:pt x="3437" y="732"/>
                  </a:lnTo>
                  <a:lnTo>
                    <a:pt x="3408" y="732"/>
                  </a:lnTo>
                  <a:lnTo>
                    <a:pt x="3380" y="732"/>
                  </a:lnTo>
                  <a:lnTo>
                    <a:pt x="3352" y="732"/>
                  </a:lnTo>
                  <a:lnTo>
                    <a:pt x="3323" y="732"/>
                  </a:lnTo>
                  <a:lnTo>
                    <a:pt x="3295" y="732"/>
                  </a:lnTo>
                  <a:lnTo>
                    <a:pt x="3267" y="732"/>
                  </a:lnTo>
                  <a:lnTo>
                    <a:pt x="3238" y="732"/>
                  </a:lnTo>
                  <a:lnTo>
                    <a:pt x="3210" y="732"/>
                  </a:lnTo>
                  <a:lnTo>
                    <a:pt x="3181" y="732"/>
                  </a:lnTo>
                  <a:lnTo>
                    <a:pt x="3153" y="732"/>
                  </a:lnTo>
                  <a:lnTo>
                    <a:pt x="3125" y="732"/>
                  </a:lnTo>
                  <a:lnTo>
                    <a:pt x="3096" y="732"/>
                  </a:lnTo>
                  <a:lnTo>
                    <a:pt x="3067" y="732"/>
                  </a:lnTo>
                  <a:lnTo>
                    <a:pt x="3039" y="732"/>
                  </a:lnTo>
                  <a:lnTo>
                    <a:pt x="3011" y="732"/>
                  </a:lnTo>
                  <a:lnTo>
                    <a:pt x="2982" y="732"/>
                  </a:lnTo>
                  <a:lnTo>
                    <a:pt x="2954" y="732"/>
                  </a:lnTo>
                  <a:lnTo>
                    <a:pt x="2926" y="732"/>
                  </a:lnTo>
                  <a:lnTo>
                    <a:pt x="2897" y="732"/>
                  </a:lnTo>
                  <a:lnTo>
                    <a:pt x="2869" y="732"/>
                  </a:lnTo>
                  <a:lnTo>
                    <a:pt x="2840" y="732"/>
                  </a:lnTo>
                  <a:lnTo>
                    <a:pt x="2812" y="732"/>
                  </a:lnTo>
                  <a:lnTo>
                    <a:pt x="2784" y="732"/>
                  </a:lnTo>
                  <a:lnTo>
                    <a:pt x="2755" y="732"/>
                  </a:lnTo>
                  <a:lnTo>
                    <a:pt x="2727" y="732"/>
                  </a:lnTo>
                  <a:lnTo>
                    <a:pt x="2698" y="732"/>
                  </a:lnTo>
                  <a:lnTo>
                    <a:pt x="2670" y="732"/>
                  </a:lnTo>
                  <a:lnTo>
                    <a:pt x="2642" y="732"/>
                  </a:lnTo>
                  <a:lnTo>
                    <a:pt x="2613" y="732"/>
                  </a:lnTo>
                  <a:lnTo>
                    <a:pt x="2585" y="732"/>
                  </a:lnTo>
                  <a:lnTo>
                    <a:pt x="2556" y="732"/>
                  </a:lnTo>
                  <a:lnTo>
                    <a:pt x="2528" y="732"/>
                  </a:lnTo>
                  <a:lnTo>
                    <a:pt x="2500" y="732"/>
                  </a:lnTo>
                  <a:lnTo>
                    <a:pt x="2471" y="732"/>
                  </a:lnTo>
                  <a:lnTo>
                    <a:pt x="2443" y="732"/>
                  </a:lnTo>
                  <a:lnTo>
                    <a:pt x="2415" y="732"/>
                  </a:lnTo>
                  <a:lnTo>
                    <a:pt x="2386" y="732"/>
                  </a:lnTo>
                  <a:lnTo>
                    <a:pt x="2357" y="732"/>
                  </a:lnTo>
                  <a:lnTo>
                    <a:pt x="2329" y="732"/>
                  </a:lnTo>
                  <a:lnTo>
                    <a:pt x="2301" y="732"/>
                  </a:lnTo>
                  <a:lnTo>
                    <a:pt x="2272" y="732"/>
                  </a:lnTo>
                  <a:lnTo>
                    <a:pt x="2244" y="732"/>
                  </a:lnTo>
                  <a:lnTo>
                    <a:pt x="2215" y="732"/>
                  </a:lnTo>
                  <a:lnTo>
                    <a:pt x="2187" y="732"/>
                  </a:lnTo>
                  <a:lnTo>
                    <a:pt x="2159" y="732"/>
                  </a:lnTo>
                  <a:lnTo>
                    <a:pt x="2130" y="732"/>
                  </a:lnTo>
                  <a:lnTo>
                    <a:pt x="2102" y="732"/>
                  </a:lnTo>
                  <a:lnTo>
                    <a:pt x="2074" y="732"/>
                  </a:lnTo>
                  <a:lnTo>
                    <a:pt x="2045" y="732"/>
                  </a:lnTo>
                  <a:lnTo>
                    <a:pt x="2017" y="732"/>
                  </a:lnTo>
                  <a:lnTo>
                    <a:pt x="1988" y="732"/>
                  </a:lnTo>
                  <a:lnTo>
                    <a:pt x="1960" y="732"/>
                  </a:lnTo>
                  <a:lnTo>
                    <a:pt x="1932" y="732"/>
                  </a:lnTo>
                  <a:lnTo>
                    <a:pt x="1903" y="732"/>
                  </a:lnTo>
                  <a:lnTo>
                    <a:pt x="1874" y="732"/>
                  </a:lnTo>
                  <a:lnTo>
                    <a:pt x="1846" y="732"/>
                  </a:lnTo>
                  <a:lnTo>
                    <a:pt x="1818" y="732"/>
                  </a:lnTo>
                  <a:lnTo>
                    <a:pt x="1789" y="732"/>
                  </a:lnTo>
                  <a:lnTo>
                    <a:pt x="1761" y="732"/>
                  </a:lnTo>
                  <a:lnTo>
                    <a:pt x="1733" y="732"/>
                  </a:lnTo>
                  <a:lnTo>
                    <a:pt x="1704" y="732"/>
                  </a:lnTo>
                  <a:lnTo>
                    <a:pt x="1676" y="732"/>
                  </a:lnTo>
                  <a:lnTo>
                    <a:pt x="1647" y="732"/>
                  </a:lnTo>
                  <a:lnTo>
                    <a:pt x="1619" y="732"/>
                  </a:lnTo>
                  <a:lnTo>
                    <a:pt x="1591" y="732"/>
                  </a:lnTo>
                  <a:lnTo>
                    <a:pt x="1562" y="732"/>
                  </a:lnTo>
                  <a:lnTo>
                    <a:pt x="1534" y="732"/>
                  </a:lnTo>
                  <a:lnTo>
                    <a:pt x="1505" y="732"/>
                  </a:lnTo>
                  <a:lnTo>
                    <a:pt x="1477" y="732"/>
                  </a:lnTo>
                  <a:lnTo>
                    <a:pt x="1449" y="732"/>
                  </a:lnTo>
                  <a:lnTo>
                    <a:pt x="1420" y="732"/>
                  </a:lnTo>
                  <a:lnTo>
                    <a:pt x="1392" y="732"/>
                  </a:lnTo>
                  <a:lnTo>
                    <a:pt x="1363" y="732"/>
                  </a:lnTo>
                  <a:lnTo>
                    <a:pt x="1335" y="732"/>
                  </a:lnTo>
                  <a:lnTo>
                    <a:pt x="1307" y="732"/>
                  </a:lnTo>
                  <a:lnTo>
                    <a:pt x="1278" y="732"/>
                  </a:lnTo>
                  <a:lnTo>
                    <a:pt x="1250" y="732"/>
                  </a:lnTo>
                  <a:lnTo>
                    <a:pt x="1222" y="732"/>
                  </a:lnTo>
                  <a:lnTo>
                    <a:pt x="1193" y="732"/>
                  </a:lnTo>
                  <a:lnTo>
                    <a:pt x="1164" y="732"/>
                  </a:lnTo>
                  <a:lnTo>
                    <a:pt x="1136" y="732"/>
                  </a:lnTo>
                  <a:lnTo>
                    <a:pt x="1108" y="732"/>
                  </a:lnTo>
                  <a:lnTo>
                    <a:pt x="1079" y="732"/>
                  </a:lnTo>
                  <a:lnTo>
                    <a:pt x="1051" y="732"/>
                  </a:lnTo>
                  <a:lnTo>
                    <a:pt x="1022" y="732"/>
                  </a:lnTo>
                  <a:lnTo>
                    <a:pt x="994" y="732"/>
                  </a:lnTo>
                  <a:lnTo>
                    <a:pt x="966" y="732"/>
                  </a:lnTo>
                  <a:lnTo>
                    <a:pt x="937" y="732"/>
                  </a:lnTo>
                  <a:lnTo>
                    <a:pt x="909" y="732"/>
                  </a:lnTo>
                  <a:lnTo>
                    <a:pt x="881" y="732"/>
                  </a:lnTo>
                  <a:lnTo>
                    <a:pt x="852" y="732"/>
                  </a:lnTo>
                  <a:lnTo>
                    <a:pt x="824" y="732"/>
                  </a:lnTo>
                  <a:lnTo>
                    <a:pt x="795" y="732"/>
                  </a:lnTo>
                  <a:lnTo>
                    <a:pt x="767" y="732"/>
                  </a:lnTo>
                  <a:lnTo>
                    <a:pt x="739" y="732"/>
                  </a:lnTo>
                  <a:lnTo>
                    <a:pt x="710" y="732"/>
                  </a:lnTo>
                  <a:lnTo>
                    <a:pt x="681" y="732"/>
                  </a:lnTo>
                  <a:lnTo>
                    <a:pt x="653" y="732"/>
                  </a:lnTo>
                  <a:lnTo>
                    <a:pt x="625" y="732"/>
                  </a:lnTo>
                  <a:lnTo>
                    <a:pt x="596" y="732"/>
                  </a:lnTo>
                  <a:lnTo>
                    <a:pt x="568" y="732"/>
                  </a:lnTo>
                  <a:lnTo>
                    <a:pt x="540" y="732"/>
                  </a:lnTo>
                  <a:lnTo>
                    <a:pt x="511" y="732"/>
                  </a:lnTo>
                  <a:lnTo>
                    <a:pt x="483" y="732"/>
                  </a:lnTo>
                  <a:lnTo>
                    <a:pt x="454" y="732"/>
                  </a:lnTo>
                  <a:lnTo>
                    <a:pt x="426" y="732"/>
                  </a:lnTo>
                  <a:lnTo>
                    <a:pt x="398" y="732"/>
                  </a:lnTo>
                  <a:lnTo>
                    <a:pt x="369" y="732"/>
                  </a:lnTo>
                  <a:lnTo>
                    <a:pt x="341" y="732"/>
                  </a:lnTo>
                  <a:lnTo>
                    <a:pt x="312" y="732"/>
                  </a:lnTo>
                  <a:lnTo>
                    <a:pt x="284" y="732"/>
                  </a:lnTo>
                  <a:lnTo>
                    <a:pt x="256" y="732"/>
                  </a:lnTo>
                  <a:lnTo>
                    <a:pt x="227" y="732"/>
                  </a:lnTo>
                  <a:lnTo>
                    <a:pt x="199" y="732"/>
                  </a:lnTo>
                  <a:lnTo>
                    <a:pt x="170" y="732"/>
                  </a:lnTo>
                  <a:lnTo>
                    <a:pt x="142" y="732"/>
                  </a:lnTo>
                  <a:lnTo>
                    <a:pt x="114" y="732"/>
                  </a:lnTo>
                  <a:lnTo>
                    <a:pt x="85" y="732"/>
                  </a:lnTo>
                  <a:lnTo>
                    <a:pt x="57" y="732"/>
                  </a:lnTo>
                  <a:lnTo>
                    <a:pt x="29" y="732"/>
                  </a:lnTo>
                  <a:lnTo>
                    <a:pt x="0" y="732"/>
                  </a:lnTo>
                  <a:lnTo>
                    <a:pt x="0" y="0"/>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3177" name="Rectangle 105"/>
            <p:cNvSpPr>
              <a:spLocks noChangeArrowheads="1"/>
            </p:cNvSpPr>
            <p:nvPr/>
          </p:nvSpPr>
          <p:spPr bwMode="auto">
            <a:xfrm>
              <a:off x="3814737" y="6169025"/>
              <a:ext cx="312738" cy="9525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3178" name="Rectangle 106"/>
            <p:cNvSpPr>
              <a:spLocks noChangeArrowheads="1"/>
            </p:cNvSpPr>
            <p:nvPr/>
          </p:nvSpPr>
          <p:spPr bwMode="auto">
            <a:xfrm>
              <a:off x="4165575" y="6129338"/>
              <a:ext cx="395288" cy="250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GEO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9" name="118 Grupo"/>
          <p:cNvGrpSpPr/>
          <p:nvPr/>
        </p:nvGrpSpPr>
        <p:grpSpPr>
          <a:xfrm>
            <a:off x="643310" y="1920329"/>
            <a:ext cx="7529513" cy="4244975"/>
            <a:chOff x="765175" y="2135188"/>
            <a:chExt cx="7529513" cy="4244975"/>
          </a:xfrm>
        </p:grpSpPr>
        <p:sp>
          <p:nvSpPr>
            <p:cNvPr id="3137" name="Freeform 65"/>
            <p:cNvSpPr>
              <a:spLocks/>
            </p:cNvSpPr>
            <p:nvPr/>
          </p:nvSpPr>
          <p:spPr bwMode="auto">
            <a:xfrm>
              <a:off x="765175" y="2135188"/>
              <a:ext cx="7529513" cy="2309813"/>
            </a:xfrm>
            <a:custGeom>
              <a:avLst/>
              <a:gdLst/>
              <a:ahLst/>
              <a:cxnLst>
                <a:cxn ang="0">
                  <a:pos x="142" y="0"/>
                </a:cxn>
                <a:cxn ang="0">
                  <a:pos x="312" y="0"/>
                </a:cxn>
                <a:cxn ang="0">
                  <a:pos x="483" y="0"/>
                </a:cxn>
                <a:cxn ang="0">
                  <a:pos x="653" y="0"/>
                </a:cxn>
                <a:cxn ang="0">
                  <a:pos x="824" y="4"/>
                </a:cxn>
                <a:cxn ang="0">
                  <a:pos x="994" y="63"/>
                </a:cxn>
                <a:cxn ang="0">
                  <a:pos x="1164" y="140"/>
                </a:cxn>
                <a:cxn ang="0">
                  <a:pos x="1335" y="170"/>
                </a:cxn>
                <a:cxn ang="0">
                  <a:pos x="1505" y="248"/>
                </a:cxn>
                <a:cxn ang="0">
                  <a:pos x="1676" y="307"/>
                </a:cxn>
                <a:cxn ang="0">
                  <a:pos x="1846" y="471"/>
                </a:cxn>
                <a:cxn ang="0">
                  <a:pos x="2017" y="524"/>
                </a:cxn>
                <a:cxn ang="0">
                  <a:pos x="2187" y="637"/>
                </a:cxn>
                <a:cxn ang="0">
                  <a:pos x="2357" y="733"/>
                </a:cxn>
                <a:cxn ang="0">
                  <a:pos x="2528" y="893"/>
                </a:cxn>
                <a:cxn ang="0">
                  <a:pos x="2698" y="976"/>
                </a:cxn>
                <a:cxn ang="0">
                  <a:pos x="2869" y="1074"/>
                </a:cxn>
                <a:cxn ang="0">
                  <a:pos x="3039" y="1105"/>
                </a:cxn>
                <a:cxn ang="0">
                  <a:pos x="3210" y="1206"/>
                </a:cxn>
                <a:cxn ang="0">
                  <a:pos x="3380" y="1297"/>
                </a:cxn>
                <a:cxn ang="0">
                  <a:pos x="3550" y="1343"/>
                </a:cxn>
                <a:cxn ang="0">
                  <a:pos x="3721" y="1357"/>
                </a:cxn>
                <a:cxn ang="0">
                  <a:pos x="3891" y="1358"/>
                </a:cxn>
                <a:cxn ang="0">
                  <a:pos x="4062" y="1359"/>
                </a:cxn>
                <a:cxn ang="0">
                  <a:pos x="4232" y="1361"/>
                </a:cxn>
                <a:cxn ang="0">
                  <a:pos x="4403" y="1363"/>
                </a:cxn>
                <a:cxn ang="0">
                  <a:pos x="4573" y="1381"/>
                </a:cxn>
                <a:cxn ang="0">
                  <a:pos x="4743" y="1391"/>
                </a:cxn>
                <a:cxn ang="0">
                  <a:pos x="4602" y="1455"/>
                </a:cxn>
                <a:cxn ang="0">
                  <a:pos x="4431" y="1455"/>
                </a:cxn>
                <a:cxn ang="0">
                  <a:pos x="4261" y="1455"/>
                </a:cxn>
                <a:cxn ang="0">
                  <a:pos x="4090" y="1455"/>
                </a:cxn>
                <a:cxn ang="0">
                  <a:pos x="3920" y="1455"/>
                </a:cxn>
                <a:cxn ang="0">
                  <a:pos x="3750" y="1455"/>
                </a:cxn>
                <a:cxn ang="0">
                  <a:pos x="3579" y="1455"/>
                </a:cxn>
                <a:cxn ang="0">
                  <a:pos x="3409" y="1455"/>
                </a:cxn>
                <a:cxn ang="0">
                  <a:pos x="3238" y="1455"/>
                </a:cxn>
                <a:cxn ang="0">
                  <a:pos x="3068" y="1455"/>
                </a:cxn>
                <a:cxn ang="0">
                  <a:pos x="2897" y="1455"/>
                </a:cxn>
                <a:cxn ang="0">
                  <a:pos x="2727" y="1455"/>
                </a:cxn>
                <a:cxn ang="0">
                  <a:pos x="2557" y="1455"/>
                </a:cxn>
                <a:cxn ang="0">
                  <a:pos x="2386" y="1455"/>
                </a:cxn>
                <a:cxn ang="0">
                  <a:pos x="2216" y="1455"/>
                </a:cxn>
                <a:cxn ang="0">
                  <a:pos x="2045" y="1455"/>
                </a:cxn>
                <a:cxn ang="0">
                  <a:pos x="1875" y="1455"/>
                </a:cxn>
                <a:cxn ang="0">
                  <a:pos x="1704" y="1455"/>
                </a:cxn>
                <a:cxn ang="0">
                  <a:pos x="1534" y="1455"/>
                </a:cxn>
                <a:cxn ang="0">
                  <a:pos x="1364" y="1455"/>
                </a:cxn>
                <a:cxn ang="0">
                  <a:pos x="1193" y="1455"/>
                </a:cxn>
                <a:cxn ang="0">
                  <a:pos x="1023" y="1455"/>
                </a:cxn>
                <a:cxn ang="0">
                  <a:pos x="852" y="1455"/>
                </a:cxn>
                <a:cxn ang="0">
                  <a:pos x="681" y="1455"/>
                </a:cxn>
                <a:cxn ang="0">
                  <a:pos x="511" y="1455"/>
                </a:cxn>
                <a:cxn ang="0">
                  <a:pos x="341" y="1455"/>
                </a:cxn>
                <a:cxn ang="0">
                  <a:pos x="170" y="1455"/>
                </a:cxn>
                <a:cxn ang="0">
                  <a:pos x="0" y="1455"/>
                </a:cxn>
              </a:cxnLst>
              <a:rect l="0" t="0" r="r" b="b"/>
              <a:pathLst>
                <a:path w="4743" h="1455">
                  <a:moveTo>
                    <a:pt x="0" y="0"/>
                  </a:moveTo>
                  <a:lnTo>
                    <a:pt x="29" y="0"/>
                  </a:lnTo>
                  <a:lnTo>
                    <a:pt x="57" y="0"/>
                  </a:lnTo>
                  <a:lnTo>
                    <a:pt x="85" y="0"/>
                  </a:lnTo>
                  <a:lnTo>
                    <a:pt x="114" y="0"/>
                  </a:lnTo>
                  <a:lnTo>
                    <a:pt x="142" y="0"/>
                  </a:lnTo>
                  <a:lnTo>
                    <a:pt x="170" y="0"/>
                  </a:lnTo>
                  <a:lnTo>
                    <a:pt x="199" y="0"/>
                  </a:lnTo>
                  <a:lnTo>
                    <a:pt x="227" y="0"/>
                  </a:lnTo>
                  <a:lnTo>
                    <a:pt x="256" y="0"/>
                  </a:lnTo>
                  <a:lnTo>
                    <a:pt x="284" y="0"/>
                  </a:lnTo>
                  <a:lnTo>
                    <a:pt x="312" y="0"/>
                  </a:lnTo>
                  <a:lnTo>
                    <a:pt x="341" y="0"/>
                  </a:lnTo>
                  <a:lnTo>
                    <a:pt x="369" y="0"/>
                  </a:lnTo>
                  <a:lnTo>
                    <a:pt x="398" y="0"/>
                  </a:lnTo>
                  <a:lnTo>
                    <a:pt x="426" y="0"/>
                  </a:lnTo>
                  <a:lnTo>
                    <a:pt x="454" y="0"/>
                  </a:lnTo>
                  <a:lnTo>
                    <a:pt x="483" y="0"/>
                  </a:lnTo>
                  <a:lnTo>
                    <a:pt x="511" y="0"/>
                  </a:lnTo>
                  <a:lnTo>
                    <a:pt x="540" y="0"/>
                  </a:lnTo>
                  <a:lnTo>
                    <a:pt x="568" y="0"/>
                  </a:lnTo>
                  <a:lnTo>
                    <a:pt x="596" y="0"/>
                  </a:lnTo>
                  <a:lnTo>
                    <a:pt x="625" y="0"/>
                  </a:lnTo>
                  <a:lnTo>
                    <a:pt x="653" y="0"/>
                  </a:lnTo>
                  <a:lnTo>
                    <a:pt x="681" y="0"/>
                  </a:lnTo>
                  <a:lnTo>
                    <a:pt x="710" y="0"/>
                  </a:lnTo>
                  <a:lnTo>
                    <a:pt x="739" y="0"/>
                  </a:lnTo>
                  <a:lnTo>
                    <a:pt x="767" y="0"/>
                  </a:lnTo>
                  <a:lnTo>
                    <a:pt x="795" y="1"/>
                  </a:lnTo>
                  <a:lnTo>
                    <a:pt x="824" y="4"/>
                  </a:lnTo>
                  <a:lnTo>
                    <a:pt x="852" y="5"/>
                  </a:lnTo>
                  <a:lnTo>
                    <a:pt x="881" y="10"/>
                  </a:lnTo>
                  <a:lnTo>
                    <a:pt x="909" y="13"/>
                  </a:lnTo>
                  <a:lnTo>
                    <a:pt x="937" y="22"/>
                  </a:lnTo>
                  <a:lnTo>
                    <a:pt x="966" y="29"/>
                  </a:lnTo>
                  <a:lnTo>
                    <a:pt x="994" y="63"/>
                  </a:lnTo>
                  <a:lnTo>
                    <a:pt x="1023" y="92"/>
                  </a:lnTo>
                  <a:lnTo>
                    <a:pt x="1051" y="103"/>
                  </a:lnTo>
                  <a:lnTo>
                    <a:pt x="1079" y="109"/>
                  </a:lnTo>
                  <a:lnTo>
                    <a:pt x="1108" y="132"/>
                  </a:lnTo>
                  <a:lnTo>
                    <a:pt x="1136" y="135"/>
                  </a:lnTo>
                  <a:lnTo>
                    <a:pt x="1164" y="140"/>
                  </a:lnTo>
                  <a:lnTo>
                    <a:pt x="1193" y="140"/>
                  </a:lnTo>
                  <a:lnTo>
                    <a:pt x="1222" y="141"/>
                  </a:lnTo>
                  <a:lnTo>
                    <a:pt x="1250" y="148"/>
                  </a:lnTo>
                  <a:lnTo>
                    <a:pt x="1278" y="149"/>
                  </a:lnTo>
                  <a:lnTo>
                    <a:pt x="1307" y="162"/>
                  </a:lnTo>
                  <a:lnTo>
                    <a:pt x="1335" y="170"/>
                  </a:lnTo>
                  <a:lnTo>
                    <a:pt x="1364" y="172"/>
                  </a:lnTo>
                  <a:lnTo>
                    <a:pt x="1392" y="183"/>
                  </a:lnTo>
                  <a:lnTo>
                    <a:pt x="1420" y="206"/>
                  </a:lnTo>
                  <a:lnTo>
                    <a:pt x="1449" y="209"/>
                  </a:lnTo>
                  <a:lnTo>
                    <a:pt x="1477" y="216"/>
                  </a:lnTo>
                  <a:lnTo>
                    <a:pt x="1505" y="248"/>
                  </a:lnTo>
                  <a:lnTo>
                    <a:pt x="1534" y="259"/>
                  </a:lnTo>
                  <a:lnTo>
                    <a:pt x="1562" y="262"/>
                  </a:lnTo>
                  <a:lnTo>
                    <a:pt x="1591" y="275"/>
                  </a:lnTo>
                  <a:lnTo>
                    <a:pt x="1619" y="278"/>
                  </a:lnTo>
                  <a:lnTo>
                    <a:pt x="1647" y="280"/>
                  </a:lnTo>
                  <a:lnTo>
                    <a:pt x="1676" y="307"/>
                  </a:lnTo>
                  <a:lnTo>
                    <a:pt x="1704" y="307"/>
                  </a:lnTo>
                  <a:lnTo>
                    <a:pt x="1733" y="399"/>
                  </a:lnTo>
                  <a:lnTo>
                    <a:pt x="1761" y="411"/>
                  </a:lnTo>
                  <a:lnTo>
                    <a:pt x="1789" y="462"/>
                  </a:lnTo>
                  <a:lnTo>
                    <a:pt x="1818" y="467"/>
                  </a:lnTo>
                  <a:lnTo>
                    <a:pt x="1846" y="471"/>
                  </a:lnTo>
                  <a:lnTo>
                    <a:pt x="1875" y="484"/>
                  </a:lnTo>
                  <a:lnTo>
                    <a:pt x="1903" y="490"/>
                  </a:lnTo>
                  <a:lnTo>
                    <a:pt x="1932" y="496"/>
                  </a:lnTo>
                  <a:lnTo>
                    <a:pt x="1960" y="497"/>
                  </a:lnTo>
                  <a:lnTo>
                    <a:pt x="1988" y="510"/>
                  </a:lnTo>
                  <a:lnTo>
                    <a:pt x="2017" y="524"/>
                  </a:lnTo>
                  <a:lnTo>
                    <a:pt x="2045" y="528"/>
                  </a:lnTo>
                  <a:lnTo>
                    <a:pt x="2074" y="554"/>
                  </a:lnTo>
                  <a:lnTo>
                    <a:pt x="2102" y="561"/>
                  </a:lnTo>
                  <a:lnTo>
                    <a:pt x="2130" y="571"/>
                  </a:lnTo>
                  <a:lnTo>
                    <a:pt x="2159" y="627"/>
                  </a:lnTo>
                  <a:lnTo>
                    <a:pt x="2187" y="637"/>
                  </a:lnTo>
                  <a:lnTo>
                    <a:pt x="2216" y="646"/>
                  </a:lnTo>
                  <a:lnTo>
                    <a:pt x="2244" y="680"/>
                  </a:lnTo>
                  <a:lnTo>
                    <a:pt x="2272" y="694"/>
                  </a:lnTo>
                  <a:lnTo>
                    <a:pt x="2301" y="712"/>
                  </a:lnTo>
                  <a:lnTo>
                    <a:pt x="2329" y="725"/>
                  </a:lnTo>
                  <a:lnTo>
                    <a:pt x="2357" y="733"/>
                  </a:lnTo>
                  <a:lnTo>
                    <a:pt x="2386" y="745"/>
                  </a:lnTo>
                  <a:lnTo>
                    <a:pt x="2415" y="779"/>
                  </a:lnTo>
                  <a:lnTo>
                    <a:pt x="2443" y="820"/>
                  </a:lnTo>
                  <a:lnTo>
                    <a:pt x="2471" y="827"/>
                  </a:lnTo>
                  <a:lnTo>
                    <a:pt x="2500" y="864"/>
                  </a:lnTo>
                  <a:lnTo>
                    <a:pt x="2528" y="893"/>
                  </a:lnTo>
                  <a:lnTo>
                    <a:pt x="2557" y="894"/>
                  </a:lnTo>
                  <a:lnTo>
                    <a:pt x="2585" y="905"/>
                  </a:lnTo>
                  <a:lnTo>
                    <a:pt x="2613" y="911"/>
                  </a:lnTo>
                  <a:lnTo>
                    <a:pt x="2642" y="951"/>
                  </a:lnTo>
                  <a:lnTo>
                    <a:pt x="2670" y="965"/>
                  </a:lnTo>
                  <a:lnTo>
                    <a:pt x="2698" y="976"/>
                  </a:lnTo>
                  <a:lnTo>
                    <a:pt x="2727" y="984"/>
                  </a:lnTo>
                  <a:lnTo>
                    <a:pt x="2755" y="1016"/>
                  </a:lnTo>
                  <a:lnTo>
                    <a:pt x="2784" y="1049"/>
                  </a:lnTo>
                  <a:lnTo>
                    <a:pt x="2812" y="1052"/>
                  </a:lnTo>
                  <a:lnTo>
                    <a:pt x="2840" y="1067"/>
                  </a:lnTo>
                  <a:lnTo>
                    <a:pt x="2869" y="1074"/>
                  </a:lnTo>
                  <a:lnTo>
                    <a:pt x="2897" y="1076"/>
                  </a:lnTo>
                  <a:lnTo>
                    <a:pt x="2926" y="1078"/>
                  </a:lnTo>
                  <a:lnTo>
                    <a:pt x="2954" y="1087"/>
                  </a:lnTo>
                  <a:lnTo>
                    <a:pt x="2982" y="1090"/>
                  </a:lnTo>
                  <a:lnTo>
                    <a:pt x="3011" y="1091"/>
                  </a:lnTo>
                  <a:lnTo>
                    <a:pt x="3039" y="1105"/>
                  </a:lnTo>
                  <a:lnTo>
                    <a:pt x="3068" y="1113"/>
                  </a:lnTo>
                  <a:lnTo>
                    <a:pt x="3096" y="1124"/>
                  </a:lnTo>
                  <a:lnTo>
                    <a:pt x="3125" y="1186"/>
                  </a:lnTo>
                  <a:lnTo>
                    <a:pt x="3153" y="1192"/>
                  </a:lnTo>
                  <a:lnTo>
                    <a:pt x="3181" y="1194"/>
                  </a:lnTo>
                  <a:lnTo>
                    <a:pt x="3210" y="1206"/>
                  </a:lnTo>
                  <a:lnTo>
                    <a:pt x="3238" y="1220"/>
                  </a:lnTo>
                  <a:lnTo>
                    <a:pt x="3267" y="1242"/>
                  </a:lnTo>
                  <a:lnTo>
                    <a:pt x="3295" y="1263"/>
                  </a:lnTo>
                  <a:lnTo>
                    <a:pt x="3323" y="1266"/>
                  </a:lnTo>
                  <a:lnTo>
                    <a:pt x="3352" y="1293"/>
                  </a:lnTo>
                  <a:lnTo>
                    <a:pt x="3380" y="1297"/>
                  </a:lnTo>
                  <a:lnTo>
                    <a:pt x="3409" y="1300"/>
                  </a:lnTo>
                  <a:lnTo>
                    <a:pt x="3437" y="1335"/>
                  </a:lnTo>
                  <a:lnTo>
                    <a:pt x="3465" y="1338"/>
                  </a:lnTo>
                  <a:lnTo>
                    <a:pt x="3494" y="1339"/>
                  </a:lnTo>
                  <a:lnTo>
                    <a:pt x="3522" y="1343"/>
                  </a:lnTo>
                  <a:lnTo>
                    <a:pt x="3550" y="1343"/>
                  </a:lnTo>
                  <a:lnTo>
                    <a:pt x="3579" y="1343"/>
                  </a:lnTo>
                  <a:lnTo>
                    <a:pt x="3608" y="1349"/>
                  </a:lnTo>
                  <a:lnTo>
                    <a:pt x="3636" y="1351"/>
                  </a:lnTo>
                  <a:lnTo>
                    <a:pt x="3664" y="1356"/>
                  </a:lnTo>
                  <a:lnTo>
                    <a:pt x="3692" y="1357"/>
                  </a:lnTo>
                  <a:lnTo>
                    <a:pt x="3721" y="1357"/>
                  </a:lnTo>
                  <a:lnTo>
                    <a:pt x="3750" y="1357"/>
                  </a:lnTo>
                  <a:lnTo>
                    <a:pt x="3778" y="1358"/>
                  </a:lnTo>
                  <a:lnTo>
                    <a:pt x="3806" y="1358"/>
                  </a:lnTo>
                  <a:lnTo>
                    <a:pt x="3835" y="1358"/>
                  </a:lnTo>
                  <a:lnTo>
                    <a:pt x="3863" y="1358"/>
                  </a:lnTo>
                  <a:lnTo>
                    <a:pt x="3891" y="1358"/>
                  </a:lnTo>
                  <a:lnTo>
                    <a:pt x="3920" y="1358"/>
                  </a:lnTo>
                  <a:lnTo>
                    <a:pt x="3948" y="1358"/>
                  </a:lnTo>
                  <a:lnTo>
                    <a:pt x="3977" y="1359"/>
                  </a:lnTo>
                  <a:lnTo>
                    <a:pt x="4005" y="1359"/>
                  </a:lnTo>
                  <a:lnTo>
                    <a:pt x="4033" y="1359"/>
                  </a:lnTo>
                  <a:lnTo>
                    <a:pt x="4062" y="1359"/>
                  </a:lnTo>
                  <a:lnTo>
                    <a:pt x="4090" y="1359"/>
                  </a:lnTo>
                  <a:lnTo>
                    <a:pt x="4119" y="1359"/>
                  </a:lnTo>
                  <a:lnTo>
                    <a:pt x="4147" y="1359"/>
                  </a:lnTo>
                  <a:lnTo>
                    <a:pt x="4175" y="1361"/>
                  </a:lnTo>
                  <a:lnTo>
                    <a:pt x="4204" y="1361"/>
                  </a:lnTo>
                  <a:lnTo>
                    <a:pt x="4232" y="1361"/>
                  </a:lnTo>
                  <a:lnTo>
                    <a:pt x="4261" y="1361"/>
                  </a:lnTo>
                  <a:lnTo>
                    <a:pt x="4289" y="1361"/>
                  </a:lnTo>
                  <a:lnTo>
                    <a:pt x="4318" y="1362"/>
                  </a:lnTo>
                  <a:lnTo>
                    <a:pt x="4346" y="1362"/>
                  </a:lnTo>
                  <a:lnTo>
                    <a:pt x="4374" y="1362"/>
                  </a:lnTo>
                  <a:lnTo>
                    <a:pt x="4403" y="1363"/>
                  </a:lnTo>
                  <a:lnTo>
                    <a:pt x="4431" y="1364"/>
                  </a:lnTo>
                  <a:lnTo>
                    <a:pt x="4460" y="1365"/>
                  </a:lnTo>
                  <a:lnTo>
                    <a:pt x="4488" y="1365"/>
                  </a:lnTo>
                  <a:lnTo>
                    <a:pt x="4516" y="1366"/>
                  </a:lnTo>
                  <a:lnTo>
                    <a:pt x="4545" y="1367"/>
                  </a:lnTo>
                  <a:lnTo>
                    <a:pt x="4573" y="1381"/>
                  </a:lnTo>
                  <a:lnTo>
                    <a:pt x="4602" y="1391"/>
                  </a:lnTo>
                  <a:lnTo>
                    <a:pt x="4630" y="1391"/>
                  </a:lnTo>
                  <a:lnTo>
                    <a:pt x="4658" y="1391"/>
                  </a:lnTo>
                  <a:lnTo>
                    <a:pt x="4687" y="1391"/>
                  </a:lnTo>
                  <a:lnTo>
                    <a:pt x="4715" y="1391"/>
                  </a:lnTo>
                  <a:lnTo>
                    <a:pt x="4743" y="1391"/>
                  </a:lnTo>
                  <a:lnTo>
                    <a:pt x="4743" y="1455"/>
                  </a:lnTo>
                  <a:lnTo>
                    <a:pt x="4715" y="1455"/>
                  </a:lnTo>
                  <a:lnTo>
                    <a:pt x="4687" y="1455"/>
                  </a:lnTo>
                  <a:lnTo>
                    <a:pt x="4658" y="1455"/>
                  </a:lnTo>
                  <a:lnTo>
                    <a:pt x="4630" y="1455"/>
                  </a:lnTo>
                  <a:lnTo>
                    <a:pt x="4602" y="1455"/>
                  </a:lnTo>
                  <a:lnTo>
                    <a:pt x="4573" y="1455"/>
                  </a:lnTo>
                  <a:lnTo>
                    <a:pt x="4545" y="1455"/>
                  </a:lnTo>
                  <a:lnTo>
                    <a:pt x="4516" y="1455"/>
                  </a:lnTo>
                  <a:lnTo>
                    <a:pt x="4488" y="1455"/>
                  </a:lnTo>
                  <a:lnTo>
                    <a:pt x="4460" y="1455"/>
                  </a:lnTo>
                  <a:lnTo>
                    <a:pt x="4431" y="1455"/>
                  </a:lnTo>
                  <a:lnTo>
                    <a:pt x="4403" y="1455"/>
                  </a:lnTo>
                  <a:lnTo>
                    <a:pt x="4374" y="1455"/>
                  </a:lnTo>
                  <a:lnTo>
                    <a:pt x="4346" y="1455"/>
                  </a:lnTo>
                  <a:lnTo>
                    <a:pt x="4318" y="1455"/>
                  </a:lnTo>
                  <a:lnTo>
                    <a:pt x="4289" y="1455"/>
                  </a:lnTo>
                  <a:lnTo>
                    <a:pt x="4261" y="1455"/>
                  </a:lnTo>
                  <a:lnTo>
                    <a:pt x="4232" y="1455"/>
                  </a:lnTo>
                  <a:lnTo>
                    <a:pt x="4204" y="1455"/>
                  </a:lnTo>
                  <a:lnTo>
                    <a:pt x="4175" y="1455"/>
                  </a:lnTo>
                  <a:lnTo>
                    <a:pt x="4147" y="1455"/>
                  </a:lnTo>
                  <a:lnTo>
                    <a:pt x="4119" y="1455"/>
                  </a:lnTo>
                  <a:lnTo>
                    <a:pt x="4090" y="1455"/>
                  </a:lnTo>
                  <a:lnTo>
                    <a:pt x="4062" y="1455"/>
                  </a:lnTo>
                  <a:lnTo>
                    <a:pt x="4033" y="1455"/>
                  </a:lnTo>
                  <a:lnTo>
                    <a:pt x="4005" y="1455"/>
                  </a:lnTo>
                  <a:lnTo>
                    <a:pt x="3977" y="1455"/>
                  </a:lnTo>
                  <a:lnTo>
                    <a:pt x="3948" y="1455"/>
                  </a:lnTo>
                  <a:lnTo>
                    <a:pt x="3920" y="1455"/>
                  </a:lnTo>
                  <a:lnTo>
                    <a:pt x="3891" y="1455"/>
                  </a:lnTo>
                  <a:lnTo>
                    <a:pt x="3863" y="1455"/>
                  </a:lnTo>
                  <a:lnTo>
                    <a:pt x="3835" y="1455"/>
                  </a:lnTo>
                  <a:lnTo>
                    <a:pt x="3806" y="1455"/>
                  </a:lnTo>
                  <a:lnTo>
                    <a:pt x="3778" y="1455"/>
                  </a:lnTo>
                  <a:lnTo>
                    <a:pt x="3750" y="1455"/>
                  </a:lnTo>
                  <a:lnTo>
                    <a:pt x="3721" y="1455"/>
                  </a:lnTo>
                  <a:lnTo>
                    <a:pt x="3692" y="1455"/>
                  </a:lnTo>
                  <a:lnTo>
                    <a:pt x="3664" y="1455"/>
                  </a:lnTo>
                  <a:lnTo>
                    <a:pt x="3636" y="1455"/>
                  </a:lnTo>
                  <a:lnTo>
                    <a:pt x="3608" y="1455"/>
                  </a:lnTo>
                  <a:lnTo>
                    <a:pt x="3579" y="1455"/>
                  </a:lnTo>
                  <a:lnTo>
                    <a:pt x="3550" y="1455"/>
                  </a:lnTo>
                  <a:lnTo>
                    <a:pt x="3522" y="1455"/>
                  </a:lnTo>
                  <a:lnTo>
                    <a:pt x="3494" y="1455"/>
                  </a:lnTo>
                  <a:lnTo>
                    <a:pt x="3465" y="1455"/>
                  </a:lnTo>
                  <a:lnTo>
                    <a:pt x="3437" y="1455"/>
                  </a:lnTo>
                  <a:lnTo>
                    <a:pt x="3409" y="1455"/>
                  </a:lnTo>
                  <a:lnTo>
                    <a:pt x="3380" y="1455"/>
                  </a:lnTo>
                  <a:lnTo>
                    <a:pt x="3352" y="1455"/>
                  </a:lnTo>
                  <a:lnTo>
                    <a:pt x="3323" y="1455"/>
                  </a:lnTo>
                  <a:lnTo>
                    <a:pt x="3295" y="1455"/>
                  </a:lnTo>
                  <a:lnTo>
                    <a:pt x="3267" y="1455"/>
                  </a:lnTo>
                  <a:lnTo>
                    <a:pt x="3238" y="1455"/>
                  </a:lnTo>
                  <a:lnTo>
                    <a:pt x="3210" y="1455"/>
                  </a:lnTo>
                  <a:lnTo>
                    <a:pt x="3181" y="1455"/>
                  </a:lnTo>
                  <a:lnTo>
                    <a:pt x="3153" y="1455"/>
                  </a:lnTo>
                  <a:lnTo>
                    <a:pt x="3125" y="1455"/>
                  </a:lnTo>
                  <a:lnTo>
                    <a:pt x="3096" y="1455"/>
                  </a:lnTo>
                  <a:lnTo>
                    <a:pt x="3068" y="1455"/>
                  </a:lnTo>
                  <a:lnTo>
                    <a:pt x="3039" y="1455"/>
                  </a:lnTo>
                  <a:lnTo>
                    <a:pt x="3011" y="1455"/>
                  </a:lnTo>
                  <a:lnTo>
                    <a:pt x="2982" y="1455"/>
                  </a:lnTo>
                  <a:lnTo>
                    <a:pt x="2954" y="1455"/>
                  </a:lnTo>
                  <a:lnTo>
                    <a:pt x="2926" y="1455"/>
                  </a:lnTo>
                  <a:lnTo>
                    <a:pt x="2897" y="1455"/>
                  </a:lnTo>
                  <a:lnTo>
                    <a:pt x="2869" y="1455"/>
                  </a:lnTo>
                  <a:lnTo>
                    <a:pt x="2840" y="1455"/>
                  </a:lnTo>
                  <a:lnTo>
                    <a:pt x="2812" y="1455"/>
                  </a:lnTo>
                  <a:lnTo>
                    <a:pt x="2784" y="1455"/>
                  </a:lnTo>
                  <a:lnTo>
                    <a:pt x="2755" y="1455"/>
                  </a:lnTo>
                  <a:lnTo>
                    <a:pt x="2727" y="1455"/>
                  </a:lnTo>
                  <a:lnTo>
                    <a:pt x="2698" y="1455"/>
                  </a:lnTo>
                  <a:lnTo>
                    <a:pt x="2670" y="1455"/>
                  </a:lnTo>
                  <a:lnTo>
                    <a:pt x="2642" y="1455"/>
                  </a:lnTo>
                  <a:lnTo>
                    <a:pt x="2613" y="1455"/>
                  </a:lnTo>
                  <a:lnTo>
                    <a:pt x="2585" y="1455"/>
                  </a:lnTo>
                  <a:lnTo>
                    <a:pt x="2557" y="1455"/>
                  </a:lnTo>
                  <a:lnTo>
                    <a:pt x="2528" y="1455"/>
                  </a:lnTo>
                  <a:lnTo>
                    <a:pt x="2500" y="1455"/>
                  </a:lnTo>
                  <a:lnTo>
                    <a:pt x="2471" y="1455"/>
                  </a:lnTo>
                  <a:lnTo>
                    <a:pt x="2443" y="1455"/>
                  </a:lnTo>
                  <a:lnTo>
                    <a:pt x="2415" y="1455"/>
                  </a:lnTo>
                  <a:lnTo>
                    <a:pt x="2386" y="1455"/>
                  </a:lnTo>
                  <a:lnTo>
                    <a:pt x="2357" y="1455"/>
                  </a:lnTo>
                  <a:lnTo>
                    <a:pt x="2329" y="1455"/>
                  </a:lnTo>
                  <a:lnTo>
                    <a:pt x="2301" y="1455"/>
                  </a:lnTo>
                  <a:lnTo>
                    <a:pt x="2272" y="1455"/>
                  </a:lnTo>
                  <a:lnTo>
                    <a:pt x="2244" y="1455"/>
                  </a:lnTo>
                  <a:lnTo>
                    <a:pt x="2216" y="1455"/>
                  </a:lnTo>
                  <a:lnTo>
                    <a:pt x="2187" y="1455"/>
                  </a:lnTo>
                  <a:lnTo>
                    <a:pt x="2159" y="1455"/>
                  </a:lnTo>
                  <a:lnTo>
                    <a:pt x="2130" y="1455"/>
                  </a:lnTo>
                  <a:lnTo>
                    <a:pt x="2102" y="1455"/>
                  </a:lnTo>
                  <a:lnTo>
                    <a:pt x="2074" y="1455"/>
                  </a:lnTo>
                  <a:lnTo>
                    <a:pt x="2045" y="1455"/>
                  </a:lnTo>
                  <a:lnTo>
                    <a:pt x="2017" y="1455"/>
                  </a:lnTo>
                  <a:lnTo>
                    <a:pt x="1988" y="1455"/>
                  </a:lnTo>
                  <a:lnTo>
                    <a:pt x="1960" y="1455"/>
                  </a:lnTo>
                  <a:lnTo>
                    <a:pt x="1932" y="1455"/>
                  </a:lnTo>
                  <a:lnTo>
                    <a:pt x="1903" y="1455"/>
                  </a:lnTo>
                  <a:lnTo>
                    <a:pt x="1875" y="1455"/>
                  </a:lnTo>
                  <a:lnTo>
                    <a:pt x="1846" y="1455"/>
                  </a:lnTo>
                  <a:lnTo>
                    <a:pt x="1818" y="1455"/>
                  </a:lnTo>
                  <a:lnTo>
                    <a:pt x="1789" y="1455"/>
                  </a:lnTo>
                  <a:lnTo>
                    <a:pt x="1761" y="1455"/>
                  </a:lnTo>
                  <a:lnTo>
                    <a:pt x="1733" y="1455"/>
                  </a:lnTo>
                  <a:lnTo>
                    <a:pt x="1704" y="1455"/>
                  </a:lnTo>
                  <a:lnTo>
                    <a:pt x="1676" y="1455"/>
                  </a:lnTo>
                  <a:lnTo>
                    <a:pt x="1647" y="1455"/>
                  </a:lnTo>
                  <a:lnTo>
                    <a:pt x="1619" y="1455"/>
                  </a:lnTo>
                  <a:lnTo>
                    <a:pt x="1591" y="1455"/>
                  </a:lnTo>
                  <a:lnTo>
                    <a:pt x="1562" y="1455"/>
                  </a:lnTo>
                  <a:lnTo>
                    <a:pt x="1534" y="1455"/>
                  </a:lnTo>
                  <a:lnTo>
                    <a:pt x="1505" y="1455"/>
                  </a:lnTo>
                  <a:lnTo>
                    <a:pt x="1477" y="1455"/>
                  </a:lnTo>
                  <a:lnTo>
                    <a:pt x="1449" y="1455"/>
                  </a:lnTo>
                  <a:lnTo>
                    <a:pt x="1420" y="1455"/>
                  </a:lnTo>
                  <a:lnTo>
                    <a:pt x="1392" y="1455"/>
                  </a:lnTo>
                  <a:lnTo>
                    <a:pt x="1364" y="1455"/>
                  </a:lnTo>
                  <a:lnTo>
                    <a:pt x="1335" y="1455"/>
                  </a:lnTo>
                  <a:lnTo>
                    <a:pt x="1307" y="1455"/>
                  </a:lnTo>
                  <a:lnTo>
                    <a:pt x="1278" y="1455"/>
                  </a:lnTo>
                  <a:lnTo>
                    <a:pt x="1250" y="1455"/>
                  </a:lnTo>
                  <a:lnTo>
                    <a:pt x="1222" y="1455"/>
                  </a:lnTo>
                  <a:lnTo>
                    <a:pt x="1193" y="1455"/>
                  </a:lnTo>
                  <a:lnTo>
                    <a:pt x="1164" y="1455"/>
                  </a:lnTo>
                  <a:lnTo>
                    <a:pt x="1136" y="1455"/>
                  </a:lnTo>
                  <a:lnTo>
                    <a:pt x="1108" y="1455"/>
                  </a:lnTo>
                  <a:lnTo>
                    <a:pt x="1079" y="1455"/>
                  </a:lnTo>
                  <a:lnTo>
                    <a:pt x="1051" y="1455"/>
                  </a:lnTo>
                  <a:lnTo>
                    <a:pt x="1023" y="1455"/>
                  </a:lnTo>
                  <a:lnTo>
                    <a:pt x="994" y="1455"/>
                  </a:lnTo>
                  <a:lnTo>
                    <a:pt x="966" y="1455"/>
                  </a:lnTo>
                  <a:lnTo>
                    <a:pt x="937" y="1455"/>
                  </a:lnTo>
                  <a:lnTo>
                    <a:pt x="909" y="1455"/>
                  </a:lnTo>
                  <a:lnTo>
                    <a:pt x="881" y="1455"/>
                  </a:lnTo>
                  <a:lnTo>
                    <a:pt x="852" y="1455"/>
                  </a:lnTo>
                  <a:lnTo>
                    <a:pt x="824" y="1455"/>
                  </a:lnTo>
                  <a:lnTo>
                    <a:pt x="795" y="1455"/>
                  </a:lnTo>
                  <a:lnTo>
                    <a:pt x="767" y="1455"/>
                  </a:lnTo>
                  <a:lnTo>
                    <a:pt x="739" y="1455"/>
                  </a:lnTo>
                  <a:lnTo>
                    <a:pt x="710" y="1455"/>
                  </a:lnTo>
                  <a:lnTo>
                    <a:pt x="681" y="1455"/>
                  </a:lnTo>
                  <a:lnTo>
                    <a:pt x="653" y="1455"/>
                  </a:lnTo>
                  <a:lnTo>
                    <a:pt x="625" y="1455"/>
                  </a:lnTo>
                  <a:lnTo>
                    <a:pt x="596" y="1455"/>
                  </a:lnTo>
                  <a:lnTo>
                    <a:pt x="568" y="1455"/>
                  </a:lnTo>
                  <a:lnTo>
                    <a:pt x="540" y="1455"/>
                  </a:lnTo>
                  <a:lnTo>
                    <a:pt x="511" y="1455"/>
                  </a:lnTo>
                  <a:lnTo>
                    <a:pt x="483" y="1455"/>
                  </a:lnTo>
                  <a:lnTo>
                    <a:pt x="454" y="1455"/>
                  </a:lnTo>
                  <a:lnTo>
                    <a:pt x="426" y="1455"/>
                  </a:lnTo>
                  <a:lnTo>
                    <a:pt x="398" y="1455"/>
                  </a:lnTo>
                  <a:lnTo>
                    <a:pt x="369" y="1455"/>
                  </a:lnTo>
                  <a:lnTo>
                    <a:pt x="341" y="1455"/>
                  </a:lnTo>
                  <a:lnTo>
                    <a:pt x="312" y="1455"/>
                  </a:lnTo>
                  <a:lnTo>
                    <a:pt x="284" y="1455"/>
                  </a:lnTo>
                  <a:lnTo>
                    <a:pt x="256" y="1455"/>
                  </a:lnTo>
                  <a:lnTo>
                    <a:pt x="227" y="1455"/>
                  </a:lnTo>
                  <a:lnTo>
                    <a:pt x="199" y="1455"/>
                  </a:lnTo>
                  <a:lnTo>
                    <a:pt x="170" y="1455"/>
                  </a:lnTo>
                  <a:lnTo>
                    <a:pt x="142" y="1455"/>
                  </a:lnTo>
                  <a:lnTo>
                    <a:pt x="114" y="1455"/>
                  </a:lnTo>
                  <a:lnTo>
                    <a:pt x="85" y="1455"/>
                  </a:lnTo>
                  <a:lnTo>
                    <a:pt x="57" y="1455"/>
                  </a:lnTo>
                  <a:lnTo>
                    <a:pt x="29" y="1455"/>
                  </a:lnTo>
                  <a:lnTo>
                    <a:pt x="0" y="1455"/>
                  </a:lnTo>
                  <a:lnTo>
                    <a:pt x="0" y="0"/>
                  </a:lnTo>
                  <a:close/>
                </a:path>
              </a:pathLst>
            </a:custGeom>
            <a:solidFill>
              <a:srgbClr val="E46C0A"/>
            </a:soli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3179" name="Rectangle 107"/>
            <p:cNvSpPr>
              <a:spLocks noChangeArrowheads="1"/>
            </p:cNvSpPr>
            <p:nvPr/>
          </p:nvSpPr>
          <p:spPr bwMode="auto">
            <a:xfrm>
              <a:off x="4618012" y="6169025"/>
              <a:ext cx="312738" cy="95250"/>
            </a:xfrm>
            <a:prstGeom prst="rect">
              <a:avLst/>
            </a:prstGeom>
            <a:solidFill>
              <a:srgbClr val="E46C0A"/>
            </a:solid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3180" name="Rectangle 108"/>
            <p:cNvSpPr>
              <a:spLocks noChangeArrowheads="1"/>
            </p:cNvSpPr>
            <p:nvPr/>
          </p:nvSpPr>
          <p:spPr bwMode="auto">
            <a:xfrm>
              <a:off x="4967262" y="6129338"/>
              <a:ext cx="695325" cy="250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Motores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18" name="117 Grupo"/>
          <p:cNvGrpSpPr/>
          <p:nvPr/>
        </p:nvGrpSpPr>
        <p:grpSpPr>
          <a:xfrm>
            <a:off x="643310" y="1656804"/>
            <a:ext cx="7529513" cy="4508500"/>
            <a:chOff x="765175" y="1871663"/>
            <a:chExt cx="7529513" cy="4508500"/>
          </a:xfrm>
        </p:grpSpPr>
        <p:sp>
          <p:nvSpPr>
            <p:cNvPr id="3138" name="Freeform 66"/>
            <p:cNvSpPr>
              <a:spLocks/>
            </p:cNvSpPr>
            <p:nvPr/>
          </p:nvSpPr>
          <p:spPr bwMode="auto">
            <a:xfrm>
              <a:off x="765175" y="1871663"/>
              <a:ext cx="7529513" cy="2465388"/>
            </a:xfrm>
            <a:custGeom>
              <a:avLst/>
              <a:gdLst/>
              <a:ahLst/>
              <a:cxnLst>
                <a:cxn ang="0">
                  <a:pos x="142" y="33"/>
                </a:cxn>
                <a:cxn ang="0">
                  <a:pos x="312" y="92"/>
                </a:cxn>
                <a:cxn ang="0">
                  <a:pos x="483" y="109"/>
                </a:cxn>
                <a:cxn ang="0">
                  <a:pos x="653" y="143"/>
                </a:cxn>
                <a:cxn ang="0">
                  <a:pos x="824" y="168"/>
                </a:cxn>
                <a:cxn ang="0">
                  <a:pos x="994" y="227"/>
                </a:cxn>
                <a:cxn ang="0">
                  <a:pos x="1164" y="304"/>
                </a:cxn>
                <a:cxn ang="0">
                  <a:pos x="1335" y="334"/>
                </a:cxn>
                <a:cxn ang="0">
                  <a:pos x="1505" y="412"/>
                </a:cxn>
                <a:cxn ang="0">
                  <a:pos x="1676" y="470"/>
                </a:cxn>
                <a:cxn ang="0">
                  <a:pos x="1846" y="634"/>
                </a:cxn>
                <a:cxn ang="0">
                  <a:pos x="2017" y="687"/>
                </a:cxn>
                <a:cxn ang="0">
                  <a:pos x="2187" y="800"/>
                </a:cxn>
                <a:cxn ang="0">
                  <a:pos x="2357" y="896"/>
                </a:cxn>
                <a:cxn ang="0">
                  <a:pos x="2528" y="1056"/>
                </a:cxn>
                <a:cxn ang="0">
                  <a:pos x="2698" y="1138"/>
                </a:cxn>
                <a:cxn ang="0">
                  <a:pos x="2869" y="1236"/>
                </a:cxn>
                <a:cxn ang="0">
                  <a:pos x="3039" y="1267"/>
                </a:cxn>
                <a:cxn ang="0">
                  <a:pos x="3210" y="1368"/>
                </a:cxn>
                <a:cxn ang="0">
                  <a:pos x="3380" y="1460"/>
                </a:cxn>
                <a:cxn ang="0">
                  <a:pos x="3550" y="1505"/>
                </a:cxn>
                <a:cxn ang="0">
                  <a:pos x="3721" y="1519"/>
                </a:cxn>
                <a:cxn ang="0">
                  <a:pos x="3891" y="1520"/>
                </a:cxn>
                <a:cxn ang="0">
                  <a:pos x="4062" y="1521"/>
                </a:cxn>
                <a:cxn ang="0">
                  <a:pos x="4232" y="1523"/>
                </a:cxn>
                <a:cxn ang="0">
                  <a:pos x="4403" y="1525"/>
                </a:cxn>
                <a:cxn ang="0">
                  <a:pos x="4573" y="1543"/>
                </a:cxn>
                <a:cxn ang="0">
                  <a:pos x="4743" y="1553"/>
                </a:cxn>
                <a:cxn ang="0">
                  <a:pos x="4601" y="1553"/>
                </a:cxn>
                <a:cxn ang="0">
                  <a:pos x="4431" y="1526"/>
                </a:cxn>
                <a:cxn ang="0">
                  <a:pos x="4260" y="1524"/>
                </a:cxn>
                <a:cxn ang="0">
                  <a:pos x="4090" y="1521"/>
                </a:cxn>
                <a:cxn ang="0">
                  <a:pos x="3920" y="1520"/>
                </a:cxn>
                <a:cxn ang="0">
                  <a:pos x="3749" y="1519"/>
                </a:cxn>
                <a:cxn ang="0">
                  <a:pos x="3579" y="1505"/>
                </a:cxn>
                <a:cxn ang="0">
                  <a:pos x="3408" y="1462"/>
                </a:cxn>
                <a:cxn ang="0">
                  <a:pos x="3238" y="1382"/>
                </a:cxn>
                <a:cxn ang="0">
                  <a:pos x="3067" y="1275"/>
                </a:cxn>
                <a:cxn ang="0">
                  <a:pos x="2897" y="1239"/>
                </a:cxn>
                <a:cxn ang="0">
                  <a:pos x="2727" y="1147"/>
                </a:cxn>
                <a:cxn ang="0">
                  <a:pos x="2556" y="1057"/>
                </a:cxn>
                <a:cxn ang="0">
                  <a:pos x="2386" y="908"/>
                </a:cxn>
                <a:cxn ang="0">
                  <a:pos x="2215" y="809"/>
                </a:cxn>
                <a:cxn ang="0">
                  <a:pos x="2045" y="691"/>
                </a:cxn>
                <a:cxn ang="0">
                  <a:pos x="1874" y="648"/>
                </a:cxn>
                <a:cxn ang="0">
                  <a:pos x="1704" y="471"/>
                </a:cxn>
                <a:cxn ang="0">
                  <a:pos x="1534" y="423"/>
                </a:cxn>
                <a:cxn ang="0">
                  <a:pos x="1363" y="336"/>
                </a:cxn>
                <a:cxn ang="0">
                  <a:pos x="1193" y="305"/>
                </a:cxn>
                <a:cxn ang="0">
                  <a:pos x="1022" y="257"/>
                </a:cxn>
                <a:cxn ang="0">
                  <a:pos x="852" y="170"/>
                </a:cxn>
                <a:cxn ang="0">
                  <a:pos x="681" y="165"/>
                </a:cxn>
                <a:cxn ang="0">
                  <a:pos x="511" y="165"/>
                </a:cxn>
                <a:cxn ang="0">
                  <a:pos x="341" y="165"/>
                </a:cxn>
                <a:cxn ang="0">
                  <a:pos x="170" y="165"/>
                </a:cxn>
                <a:cxn ang="0">
                  <a:pos x="0" y="165"/>
                </a:cxn>
              </a:cxnLst>
              <a:rect l="0" t="0" r="r" b="b"/>
              <a:pathLst>
                <a:path w="4743" h="1553">
                  <a:moveTo>
                    <a:pt x="0" y="0"/>
                  </a:moveTo>
                  <a:lnTo>
                    <a:pt x="29" y="10"/>
                  </a:lnTo>
                  <a:lnTo>
                    <a:pt x="57" y="12"/>
                  </a:lnTo>
                  <a:lnTo>
                    <a:pt x="85" y="29"/>
                  </a:lnTo>
                  <a:lnTo>
                    <a:pt x="114" y="33"/>
                  </a:lnTo>
                  <a:lnTo>
                    <a:pt x="142" y="33"/>
                  </a:lnTo>
                  <a:lnTo>
                    <a:pt x="170" y="38"/>
                  </a:lnTo>
                  <a:lnTo>
                    <a:pt x="199" y="50"/>
                  </a:lnTo>
                  <a:lnTo>
                    <a:pt x="227" y="62"/>
                  </a:lnTo>
                  <a:lnTo>
                    <a:pt x="256" y="63"/>
                  </a:lnTo>
                  <a:lnTo>
                    <a:pt x="284" y="80"/>
                  </a:lnTo>
                  <a:lnTo>
                    <a:pt x="312" y="92"/>
                  </a:lnTo>
                  <a:lnTo>
                    <a:pt x="341" y="93"/>
                  </a:lnTo>
                  <a:lnTo>
                    <a:pt x="369" y="101"/>
                  </a:lnTo>
                  <a:lnTo>
                    <a:pt x="398" y="103"/>
                  </a:lnTo>
                  <a:lnTo>
                    <a:pt x="426" y="103"/>
                  </a:lnTo>
                  <a:lnTo>
                    <a:pt x="454" y="108"/>
                  </a:lnTo>
                  <a:lnTo>
                    <a:pt x="483" y="109"/>
                  </a:lnTo>
                  <a:lnTo>
                    <a:pt x="511" y="114"/>
                  </a:lnTo>
                  <a:lnTo>
                    <a:pt x="540" y="123"/>
                  </a:lnTo>
                  <a:lnTo>
                    <a:pt x="568" y="131"/>
                  </a:lnTo>
                  <a:lnTo>
                    <a:pt x="596" y="138"/>
                  </a:lnTo>
                  <a:lnTo>
                    <a:pt x="625" y="139"/>
                  </a:lnTo>
                  <a:lnTo>
                    <a:pt x="653" y="143"/>
                  </a:lnTo>
                  <a:lnTo>
                    <a:pt x="681" y="145"/>
                  </a:lnTo>
                  <a:lnTo>
                    <a:pt x="710" y="146"/>
                  </a:lnTo>
                  <a:lnTo>
                    <a:pt x="739" y="152"/>
                  </a:lnTo>
                  <a:lnTo>
                    <a:pt x="767" y="162"/>
                  </a:lnTo>
                  <a:lnTo>
                    <a:pt x="795" y="166"/>
                  </a:lnTo>
                  <a:lnTo>
                    <a:pt x="824" y="168"/>
                  </a:lnTo>
                  <a:lnTo>
                    <a:pt x="852" y="170"/>
                  </a:lnTo>
                  <a:lnTo>
                    <a:pt x="881" y="174"/>
                  </a:lnTo>
                  <a:lnTo>
                    <a:pt x="909" y="178"/>
                  </a:lnTo>
                  <a:lnTo>
                    <a:pt x="937" y="186"/>
                  </a:lnTo>
                  <a:lnTo>
                    <a:pt x="966" y="193"/>
                  </a:lnTo>
                  <a:lnTo>
                    <a:pt x="994" y="227"/>
                  </a:lnTo>
                  <a:lnTo>
                    <a:pt x="1022" y="257"/>
                  </a:lnTo>
                  <a:lnTo>
                    <a:pt x="1051" y="267"/>
                  </a:lnTo>
                  <a:lnTo>
                    <a:pt x="1079" y="273"/>
                  </a:lnTo>
                  <a:lnTo>
                    <a:pt x="1108" y="297"/>
                  </a:lnTo>
                  <a:lnTo>
                    <a:pt x="1136" y="299"/>
                  </a:lnTo>
                  <a:lnTo>
                    <a:pt x="1164" y="304"/>
                  </a:lnTo>
                  <a:lnTo>
                    <a:pt x="1193" y="305"/>
                  </a:lnTo>
                  <a:lnTo>
                    <a:pt x="1222" y="305"/>
                  </a:lnTo>
                  <a:lnTo>
                    <a:pt x="1250" y="312"/>
                  </a:lnTo>
                  <a:lnTo>
                    <a:pt x="1278" y="314"/>
                  </a:lnTo>
                  <a:lnTo>
                    <a:pt x="1307" y="326"/>
                  </a:lnTo>
                  <a:lnTo>
                    <a:pt x="1335" y="334"/>
                  </a:lnTo>
                  <a:lnTo>
                    <a:pt x="1363" y="336"/>
                  </a:lnTo>
                  <a:lnTo>
                    <a:pt x="1392" y="347"/>
                  </a:lnTo>
                  <a:lnTo>
                    <a:pt x="1420" y="370"/>
                  </a:lnTo>
                  <a:lnTo>
                    <a:pt x="1449" y="372"/>
                  </a:lnTo>
                  <a:lnTo>
                    <a:pt x="1477" y="380"/>
                  </a:lnTo>
                  <a:lnTo>
                    <a:pt x="1505" y="412"/>
                  </a:lnTo>
                  <a:lnTo>
                    <a:pt x="1534" y="423"/>
                  </a:lnTo>
                  <a:lnTo>
                    <a:pt x="1562" y="426"/>
                  </a:lnTo>
                  <a:lnTo>
                    <a:pt x="1591" y="439"/>
                  </a:lnTo>
                  <a:lnTo>
                    <a:pt x="1619" y="442"/>
                  </a:lnTo>
                  <a:lnTo>
                    <a:pt x="1647" y="444"/>
                  </a:lnTo>
                  <a:lnTo>
                    <a:pt x="1676" y="470"/>
                  </a:lnTo>
                  <a:lnTo>
                    <a:pt x="1704" y="471"/>
                  </a:lnTo>
                  <a:lnTo>
                    <a:pt x="1733" y="562"/>
                  </a:lnTo>
                  <a:lnTo>
                    <a:pt x="1761" y="575"/>
                  </a:lnTo>
                  <a:lnTo>
                    <a:pt x="1789" y="625"/>
                  </a:lnTo>
                  <a:lnTo>
                    <a:pt x="1818" y="630"/>
                  </a:lnTo>
                  <a:lnTo>
                    <a:pt x="1846" y="634"/>
                  </a:lnTo>
                  <a:lnTo>
                    <a:pt x="1874" y="648"/>
                  </a:lnTo>
                  <a:lnTo>
                    <a:pt x="1903" y="654"/>
                  </a:lnTo>
                  <a:lnTo>
                    <a:pt x="1932" y="659"/>
                  </a:lnTo>
                  <a:lnTo>
                    <a:pt x="1960" y="661"/>
                  </a:lnTo>
                  <a:lnTo>
                    <a:pt x="1988" y="674"/>
                  </a:lnTo>
                  <a:lnTo>
                    <a:pt x="2017" y="687"/>
                  </a:lnTo>
                  <a:lnTo>
                    <a:pt x="2045" y="691"/>
                  </a:lnTo>
                  <a:lnTo>
                    <a:pt x="2074" y="717"/>
                  </a:lnTo>
                  <a:lnTo>
                    <a:pt x="2102" y="724"/>
                  </a:lnTo>
                  <a:lnTo>
                    <a:pt x="2130" y="734"/>
                  </a:lnTo>
                  <a:lnTo>
                    <a:pt x="2159" y="790"/>
                  </a:lnTo>
                  <a:lnTo>
                    <a:pt x="2187" y="800"/>
                  </a:lnTo>
                  <a:lnTo>
                    <a:pt x="2215" y="809"/>
                  </a:lnTo>
                  <a:lnTo>
                    <a:pt x="2244" y="843"/>
                  </a:lnTo>
                  <a:lnTo>
                    <a:pt x="2272" y="857"/>
                  </a:lnTo>
                  <a:lnTo>
                    <a:pt x="2301" y="875"/>
                  </a:lnTo>
                  <a:lnTo>
                    <a:pt x="2329" y="888"/>
                  </a:lnTo>
                  <a:lnTo>
                    <a:pt x="2357" y="896"/>
                  </a:lnTo>
                  <a:lnTo>
                    <a:pt x="2386" y="908"/>
                  </a:lnTo>
                  <a:lnTo>
                    <a:pt x="2415" y="942"/>
                  </a:lnTo>
                  <a:lnTo>
                    <a:pt x="2443" y="983"/>
                  </a:lnTo>
                  <a:lnTo>
                    <a:pt x="2471" y="989"/>
                  </a:lnTo>
                  <a:lnTo>
                    <a:pt x="2500" y="1027"/>
                  </a:lnTo>
                  <a:lnTo>
                    <a:pt x="2528" y="1056"/>
                  </a:lnTo>
                  <a:lnTo>
                    <a:pt x="2556" y="1057"/>
                  </a:lnTo>
                  <a:lnTo>
                    <a:pt x="2585" y="1068"/>
                  </a:lnTo>
                  <a:lnTo>
                    <a:pt x="2613" y="1074"/>
                  </a:lnTo>
                  <a:lnTo>
                    <a:pt x="2642" y="1114"/>
                  </a:lnTo>
                  <a:lnTo>
                    <a:pt x="2670" y="1128"/>
                  </a:lnTo>
                  <a:lnTo>
                    <a:pt x="2698" y="1138"/>
                  </a:lnTo>
                  <a:lnTo>
                    <a:pt x="2727" y="1147"/>
                  </a:lnTo>
                  <a:lnTo>
                    <a:pt x="2755" y="1179"/>
                  </a:lnTo>
                  <a:lnTo>
                    <a:pt x="2784" y="1211"/>
                  </a:lnTo>
                  <a:lnTo>
                    <a:pt x="2812" y="1215"/>
                  </a:lnTo>
                  <a:lnTo>
                    <a:pt x="2840" y="1230"/>
                  </a:lnTo>
                  <a:lnTo>
                    <a:pt x="2869" y="1236"/>
                  </a:lnTo>
                  <a:lnTo>
                    <a:pt x="2897" y="1239"/>
                  </a:lnTo>
                  <a:lnTo>
                    <a:pt x="2926" y="1240"/>
                  </a:lnTo>
                  <a:lnTo>
                    <a:pt x="2954" y="1249"/>
                  </a:lnTo>
                  <a:lnTo>
                    <a:pt x="2982" y="1252"/>
                  </a:lnTo>
                  <a:lnTo>
                    <a:pt x="3011" y="1253"/>
                  </a:lnTo>
                  <a:lnTo>
                    <a:pt x="3039" y="1267"/>
                  </a:lnTo>
                  <a:lnTo>
                    <a:pt x="3067" y="1275"/>
                  </a:lnTo>
                  <a:lnTo>
                    <a:pt x="3096" y="1287"/>
                  </a:lnTo>
                  <a:lnTo>
                    <a:pt x="3125" y="1348"/>
                  </a:lnTo>
                  <a:lnTo>
                    <a:pt x="3153" y="1354"/>
                  </a:lnTo>
                  <a:lnTo>
                    <a:pt x="3181" y="1356"/>
                  </a:lnTo>
                  <a:lnTo>
                    <a:pt x="3210" y="1368"/>
                  </a:lnTo>
                  <a:lnTo>
                    <a:pt x="3238" y="1382"/>
                  </a:lnTo>
                  <a:lnTo>
                    <a:pt x="3267" y="1404"/>
                  </a:lnTo>
                  <a:lnTo>
                    <a:pt x="3295" y="1426"/>
                  </a:lnTo>
                  <a:lnTo>
                    <a:pt x="3323" y="1428"/>
                  </a:lnTo>
                  <a:lnTo>
                    <a:pt x="3352" y="1455"/>
                  </a:lnTo>
                  <a:lnTo>
                    <a:pt x="3380" y="1460"/>
                  </a:lnTo>
                  <a:lnTo>
                    <a:pt x="3408" y="1462"/>
                  </a:lnTo>
                  <a:lnTo>
                    <a:pt x="3437" y="1497"/>
                  </a:lnTo>
                  <a:lnTo>
                    <a:pt x="3465" y="1501"/>
                  </a:lnTo>
                  <a:lnTo>
                    <a:pt x="3494" y="1501"/>
                  </a:lnTo>
                  <a:lnTo>
                    <a:pt x="3522" y="1505"/>
                  </a:lnTo>
                  <a:lnTo>
                    <a:pt x="3550" y="1505"/>
                  </a:lnTo>
                  <a:lnTo>
                    <a:pt x="3579" y="1505"/>
                  </a:lnTo>
                  <a:lnTo>
                    <a:pt x="3608" y="1511"/>
                  </a:lnTo>
                  <a:lnTo>
                    <a:pt x="3636" y="1513"/>
                  </a:lnTo>
                  <a:lnTo>
                    <a:pt x="3664" y="1519"/>
                  </a:lnTo>
                  <a:lnTo>
                    <a:pt x="3692" y="1519"/>
                  </a:lnTo>
                  <a:lnTo>
                    <a:pt x="3721" y="1519"/>
                  </a:lnTo>
                  <a:lnTo>
                    <a:pt x="3749" y="1519"/>
                  </a:lnTo>
                  <a:lnTo>
                    <a:pt x="3778" y="1519"/>
                  </a:lnTo>
                  <a:lnTo>
                    <a:pt x="3806" y="1519"/>
                  </a:lnTo>
                  <a:lnTo>
                    <a:pt x="3835" y="1520"/>
                  </a:lnTo>
                  <a:lnTo>
                    <a:pt x="3863" y="1520"/>
                  </a:lnTo>
                  <a:lnTo>
                    <a:pt x="3891" y="1520"/>
                  </a:lnTo>
                  <a:lnTo>
                    <a:pt x="3920" y="1520"/>
                  </a:lnTo>
                  <a:lnTo>
                    <a:pt x="3948" y="1520"/>
                  </a:lnTo>
                  <a:lnTo>
                    <a:pt x="3977" y="1520"/>
                  </a:lnTo>
                  <a:lnTo>
                    <a:pt x="4005" y="1520"/>
                  </a:lnTo>
                  <a:lnTo>
                    <a:pt x="4033" y="1521"/>
                  </a:lnTo>
                  <a:lnTo>
                    <a:pt x="4062" y="1521"/>
                  </a:lnTo>
                  <a:lnTo>
                    <a:pt x="4090" y="1521"/>
                  </a:lnTo>
                  <a:lnTo>
                    <a:pt x="4119" y="1521"/>
                  </a:lnTo>
                  <a:lnTo>
                    <a:pt x="4147" y="1521"/>
                  </a:lnTo>
                  <a:lnTo>
                    <a:pt x="4175" y="1523"/>
                  </a:lnTo>
                  <a:lnTo>
                    <a:pt x="4204" y="1523"/>
                  </a:lnTo>
                  <a:lnTo>
                    <a:pt x="4232" y="1523"/>
                  </a:lnTo>
                  <a:lnTo>
                    <a:pt x="4260" y="1524"/>
                  </a:lnTo>
                  <a:lnTo>
                    <a:pt x="4289" y="1524"/>
                  </a:lnTo>
                  <a:lnTo>
                    <a:pt x="4318" y="1524"/>
                  </a:lnTo>
                  <a:lnTo>
                    <a:pt x="4346" y="1524"/>
                  </a:lnTo>
                  <a:lnTo>
                    <a:pt x="4374" y="1524"/>
                  </a:lnTo>
                  <a:lnTo>
                    <a:pt x="4403" y="1525"/>
                  </a:lnTo>
                  <a:lnTo>
                    <a:pt x="4431" y="1526"/>
                  </a:lnTo>
                  <a:lnTo>
                    <a:pt x="4460" y="1527"/>
                  </a:lnTo>
                  <a:lnTo>
                    <a:pt x="4488" y="1527"/>
                  </a:lnTo>
                  <a:lnTo>
                    <a:pt x="4516" y="1528"/>
                  </a:lnTo>
                  <a:lnTo>
                    <a:pt x="4545" y="1529"/>
                  </a:lnTo>
                  <a:lnTo>
                    <a:pt x="4573" y="1543"/>
                  </a:lnTo>
                  <a:lnTo>
                    <a:pt x="4601" y="1553"/>
                  </a:lnTo>
                  <a:lnTo>
                    <a:pt x="4630" y="1553"/>
                  </a:lnTo>
                  <a:lnTo>
                    <a:pt x="4658" y="1553"/>
                  </a:lnTo>
                  <a:lnTo>
                    <a:pt x="4687" y="1553"/>
                  </a:lnTo>
                  <a:lnTo>
                    <a:pt x="4715" y="1553"/>
                  </a:lnTo>
                  <a:lnTo>
                    <a:pt x="4743" y="1553"/>
                  </a:lnTo>
                  <a:lnTo>
                    <a:pt x="4743" y="1553"/>
                  </a:lnTo>
                  <a:lnTo>
                    <a:pt x="4715" y="1553"/>
                  </a:lnTo>
                  <a:lnTo>
                    <a:pt x="4687" y="1553"/>
                  </a:lnTo>
                  <a:lnTo>
                    <a:pt x="4658" y="1553"/>
                  </a:lnTo>
                  <a:lnTo>
                    <a:pt x="4630" y="1553"/>
                  </a:lnTo>
                  <a:lnTo>
                    <a:pt x="4601" y="1553"/>
                  </a:lnTo>
                  <a:lnTo>
                    <a:pt x="4573" y="1543"/>
                  </a:lnTo>
                  <a:lnTo>
                    <a:pt x="4545" y="1529"/>
                  </a:lnTo>
                  <a:lnTo>
                    <a:pt x="4516" y="1528"/>
                  </a:lnTo>
                  <a:lnTo>
                    <a:pt x="4488" y="1527"/>
                  </a:lnTo>
                  <a:lnTo>
                    <a:pt x="4460" y="1527"/>
                  </a:lnTo>
                  <a:lnTo>
                    <a:pt x="4431" y="1526"/>
                  </a:lnTo>
                  <a:lnTo>
                    <a:pt x="4403" y="1525"/>
                  </a:lnTo>
                  <a:lnTo>
                    <a:pt x="4374" y="1524"/>
                  </a:lnTo>
                  <a:lnTo>
                    <a:pt x="4346" y="1524"/>
                  </a:lnTo>
                  <a:lnTo>
                    <a:pt x="4318" y="1524"/>
                  </a:lnTo>
                  <a:lnTo>
                    <a:pt x="4289" y="1524"/>
                  </a:lnTo>
                  <a:lnTo>
                    <a:pt x="4260" y="1524"/>
                  </a:lnTo>
                  <a:lnTo>
                    <a:pt x="4232" y="1523"/>
                  </a:lnTo>
                  <a:lnTo>
                    <a:pt x="4204" y="1523"/>
                  </a:lnTo>
                  <a:lnTo>
                    <a:pt x="4175" y="1523"/>
                  </a:lnTo>
                  <a:lnTo>
                    <a:pt x="4147" y="1521"/>
                  </a:lnTo>
                  <a:lnTo>
                    <a:pt x="4119" y="1521"/>
                  </a:lnTo>
                  <a:lnTo>
                    <a:pt x="4090" y="1521"/>
                  </a:lnTo>
                  <a:lnTo>
                    <a:pt x="4062" y="1521"/>
                  </a:lnTo>
                  <a:lnTo>
                    <a:pt x="4033" y="1521"/>
                  </a:lnTo>
                  <a:lnTo>
                    <a:pt x="4005" y="1520"/>
                  </a:lnTo>
                  <a:lnTo>
                    <a:pt x="3977" y="1520"/>
                  </a:lnTo>
                  <a:lnTo>
                    <a:pt x="3948" y="1520"/>
                  </a:lnTo>
                  <a:lnTo>
                    <a:pt x="3920" y="1520"/>
                  </a:lnTo>
                  <a:lnTo>
                    <a:pt x="3891" y="1520"/>
                  </a:lnTo>
                  <a:lnTo>
                    <a:pt x="3863" y="1520"/>
                  </a:lnTo>
                  <a:lnTo>
                    <a:pt x="3835" y="1520"/>
                  </a:lnTo>
                  <a:lnTo>
                    <a:pt x="3806" y="1519"/>
                  </a:lnTo>
                  <a:lnTo>
                    <a:pt x="3778" y="1519"/>
                  </a:lnTo>
                  <a:lnTo>
                    <a:pt x="3749" y="1519"/>
                  </a:lnTo>
                  <a:lnTo>
                    <a:pt x="3721" y="1519"/>
                  </a:lnTo>
                  <a:lnTo>
                    <a:pt x="3692" y="1519"/>
                  </a:lnTo>
                  <a:lnTo>
                    <a:pt x="3664" y="1519"/>
                  </a:lnTo>
                  <a:lnTo>
                    <a:pt x="3636" y="1513"/>
                  </a:lnTo>
                  <a:lnTo>
                    <a:pt x="3608" y="1511"/>
                  </a:lnTo>
                  <a:lnTo>
                    <a:pt x="3579" y="1505"/>
                  </a:lnTo>
                  <a:lnTo>
                    <a:pt x="3550" y="1505"/>
                  </a:lnTo>
                  <a:lnTo>
                    <a:pt x="3522" y="1505"/>
                  </a:lnTo>
                  <a:lnTo>
                    <a:pt x="3494" y="1501"/>
                  </a:lnTo>
                  <a:lnTo>
                    <a:pt x="3465" y="1501"/>
                  </a:lnTo>
                  <a:lnTo>
                    <a:pt x="3437" y="1497"/>
                  </a:lnTo>
                  <a:lnTo>
                    <a:pt x="3408" y="1462"/>
                  </a:lnTo>
                  <a:lnTo>
                    <a:pt x="3380" y="1460"/>
                  </a:lnTo>
                  <a:lnTo>
                    <a:pt x="3352" y="1455"/>
                  </a:lnTo>
                  <a:lnTo>
                    <a:pt x="3323" y="1428"/>
                  </a:lnTo>
                  <a:lnTo>
                    <a:pt x="3295" y="1426"/>
                  </a:lnTo>
                  <a:lnTo>
                    <a:pt x="3267" y="1404"/>
                  </a:lnTo>
                  <a:lnTo>
                    <a:pt x="3238" y="1382"/>
                  </a:lnTo>
                  <a:lnTo>
                    <a:pt x="3210" y="1368"/>
                  </a:lnTo>
                  <a:lnTo>
                    <a:pt x="3181" y="1356"/>
                  </a:lnTo>
                  <a:lnTo>
                    <a:pt x="3153" y="1354"/>
                  </a:lnTo>
                  <a:lnTo>
                    <a:pt x="3125" y="1348"/>
                  </a:lnTo>
                  <a:lnTo>
                    <a:pt x="3096" y="1287"/>
                  </a:lnTo>
                  <a:lnTo>
                    <a:pt x="3067" y="1275"/>
                  </a:lnTo>
                  <a:lnTo>
                    <a:pt x="3039" y="1267"/>
                  </a:lnTo>
                  <a:lnTo>
                    <a:pt x="3011" y="1253"/>
                  </a:lnTo>
                  <a:lnTo>
                    <a:pt x="2982" y="1252"/>
                  </a:lnTo>
                  <a:lnTo>
                    <a:pt x="2954" y="1249"/>
                  </a:lnTo>
                  <a:lnTo>
                    <a:pt x="2926" y="1240"/>
                  </a:lnTo>
                  <a:lnTo>
                    <a:pt x="2897" y="1239"/>
                  </a:lnTo>
                  <a:lnTo>
                    <a:pt x="2869" y="1236"/>
                  </a:lnTo>
                  <a:lnTo>
                    <a:pt x="2840" y="1230"/>
                  </a:lnTo>
                  <a:lnTo>
                    <a:pt x="2812" y="1215"/>
                  </a:lnTo>
                  <a:lnTo>
                    <a:pt x="2784" y="1211"/>
                  </a:lnTo>
                  <a:lnTo>
                    <a:pt x="2755" y="1179"/>
                  </a:lnTo>
                  <a:lnTo>
                    <a:pt x="2727" y="1147"/>
                  </a:lnTo>
                  <a:lnTo>
                    <a:pt x="2698" y="1138"/>
                  </a:lnTo>
                  <a:lnTo>
                    <a:pt x="2670" y="1128"/>
                  </a:lnTo>
                  <a:lnTo>
                    <a:pt x="2642" y="1114"/>
                  </a:lnTo>
                  <a:lnTo>
                    <a:pt x="2613" y="1074"/>
                  </a:lnTo>
                  <a:lnTo>
                    <a:pt x="2585" y="1068"/>
                  </a:lnTo>
                  <a:lnTo>
                    <a:pt x="2556" y="1057"/>
                  </a:lnTo>
                  <a:lnTo>
                    <a:pt x="2528" y="1056"/>
                  </a:lnTo>
                  <a:lnTo>
                    <a:pt x="2500" y="1027"/>
                  </a:lnTo>
                  <a:lnTo>
                    <a:pt x="2471" y="989"/>
                  </a:lnTo>
                  <a:lnTo>
                    <a:pt x="2443" y="983"/>
                  </a:lnTo>
                  <a:lnTo>
                    <a:pt x="2415" y="942"/>
                  </a:lnTo>
                  <a:lnTo>
                    <a:pt x="2386" y="908"/>
                  </a:lnTo>
                  <a:lnTo>
                    <a:pt x="2357" y="896"/>
                  </a:lnTo>
                  <a:lnTo>
                    <a:pt x="2329" y="888"/>
                  </a:lnTo>
                  <a:lnTo>
                    <a:pt x="2301" y="875"/>
                  </a:lnTo>
                  <a:lnTo>
                    <a:pt x="2272" y="857"/>
                  </a:lnTo>
                  <a:lnTo>
                    <a:pt x="2244" y="843"/>
                  </a:lnTo>
                  <a:lnTo>
                    <a:pt x="2215" y="809"/>
                  </a:lnTo>
                  <a:lnTo>
                    <a:pt x="2187" y="800"/>
                  </a:lnTo>
                  <a:lnTo>
                    <a:pt x="2159" y="790"/>
                  </a:lnTo>
                  <a:lnTo>
                    <a:pt x="2130" y="734"/>
                  </a:lnTo>
                  <a:lnTo>
                    <a:pt x="2102" y="724"/>
                  </a:lnTo>
                  <a:lnTo>
                    <a:pt x="2074" y="717"/>
                  </a:lnTo>
                  <a:lnTo>
                    <a:pt x="2045" y="691"/>
                  </a:lnTo>
                  <a:lnTo>
                    <a:pt x="2017" y="687"/>
                  </a:lnTo>
                  <a:lnTo>
                    <a:pt x="1988" y="674"/>
                  </a:lnTo>
                  <a:lnTo>
                    <a:pt x="1960" y="661"/>
                  </a:lnTo>
                  <a:lnTo>
                    <a:pt x="1932" y="659"/>
                  </a:lnTo>
                  <a:lnTo>
                    <a:pt x="1903" y="654"/>
                  </a:lnTo>
                  <a:lnTo>
                    <a:pt x="1874" y="648"/>
                  </a:lnTo>
                  <a:lnTo>
                    <a:pt x="1846" y="634"/>
                  </a:lnTo>
                  <a:lnTo>
                    <a:pt x="1818" y="630"/>
                  </a:lnTo>
                  <a:lnTo>
                    <a:pt x="1789" y="625"/>
                  </a:lnTo>
                  <a:lnTo>
                    <a:pt x="1761" y="575"/>
                  </a:lnTo>
                  <a:lnTo>
                    <a:pt x="1733" y="562"/>
                  </a:lnTo>
                  <a:lnTo>
                    <a:pt x="1704" y="471"/>
                  </a:lnTo>
                  <a:lnTo>
                    <a:pt x="1676" y="470"/>
                  </a:lnTo>
                  <a:lnTo>
                    <a:pt x="1647" y="444"/>
                  </a:lnTo>
                  <a:lnTo>
                    <a:pt x="1619" y="442"/>
                  </a:lnTo>
                  <a:lnTo>
                    <a:pt x="1591" y="439"/>
                  </a:lnTo>
                  <a:lnTo>
                    <a:pt x="1562" y="426"/>
                  </a:lnTo>
                  <a:lnTo>
                    <a:pt x="1534" y="423"/>
                  </a:lnTo>
                  <a:lnTo>
                    <a:pt x="1505" y="412"/>
                  </a:lnTo>
                  <a:lnTo>
                    <a:pt x="1477" y="380"/>
                  </a:lnTo>
                  <a:lnTo>
                    <a:pt x="1449" y="372"/>
                  </a:lnTo>
                  <a:lnTo>
                    <a:pt x="1420" y="370"/>
                  </a:lnTo>
                  <a:lnTo>
                    <a:pt x="1392" y="347"/>
                  </a:lnTo>
                  <a:lnTo>
                    <a:pt x="1363" y="336"/>
                  </a:lnTo>
                  <a:lnTo>
                    <a:pt x="1335" y="334"/>
                  </a:lnTo>
                  <a:lnTo>
                    <a:pt x="1307" y="326"/>
                  </a:lnTo>
                  <a:lnTo>
                    <a:pt x="1278" y="314"/>
                  </a:lnTo>
                  <a:lnTo>
                    <a:pt x="1250" y="312"/>
                  </a:lnTo>
                  <a:lnTo>
                    <a:pt x="1222" y="305"/>
                  </a:lnTo>
                  <a:lnTo>
                    <a:pt x="1193" y="305"/>
                  </a:lnTo>
                  <a:lnTo>
                    <a:pt x="1164" y="304"/>
                  </a:lnTo>
                  <a:lnTo>
                    <a:pt x="1136" y="299"/>
                  </a:lnTo>
                  <a:lnTo>
                    <a:pt x="1108" y="297"/>
                  </a:lnTo>
                  <a:lnTo>
                    <a:pt x="1079" y="273"/>
                  </a:lnTo>
                  <a:lnTo>
                    <a:pt x="1051" y="267"/>
                  </a:lnTo>
                  <a:lnTo>
                    <a:pt x="1022" y="257"/>
                  </a:lnTo>
                  <a:lnTo>
                    <a:pt x="994" y="227"/>
                  </a:lnTo>
                  <a:lnTo>
                    <a:pt x="966" y="193"/>
                  </a:lnTo>
                  <a:lnTo>
                    <a:pt x="937" y="186"/>
                  </a:lnTo>
                  <a:lnTo>
                    <a:pt x="909" y="178"/>
                  </a:lnTo>
                  <a:lnTo>
                    <a:pt x="881" y="174"/>
                  </a:lnTo>
                  <a:lnTo>
                    <a:pt x="852" y="170"/>
                  </a:lnTo>
                  <a:lnTo>
                    <a:pt x="824" y="168"/>
                  </a:lnTo>
                  <a:lnTo>
                    <a:pt x="795" y="166"/>
                  </a:lnTo>
                  <a:lnTo>
                    <a:pt x="767" y="165"/>
                  </a:lnTo>
                  <a:lnTo>
                    <a:pt x="739" y="165"/>
                  </a:lnTo>
                  <a:lnTo>
                    <a:pt x="710" y="165"/>
                  </a:lnTo>
                  <a:lnTo>
                    <a:pt x="681" y="165"/>
                  </a:lnTo>
                  <a:lnTo>
                    <a:pt x="653" y="165"/>
                  </a:lnTo>
                  <a:lnTo>
                    <a:pt x="625" y="165"/>
                  </a:lnTo>
                  <a:lnTo>
                    <a:pt x="596" y="165"/>
                  </a:lnTo>
                  <a:lnTo>
                    <a:pt x="568" y="165"/>
                  </a:lnTo>
                  <a:lnTo>
                    <a:pt x="540" y="165"/>
                  </a:lnTo>
                  <a:lnTo>
                    <a:pt x="511" y="165"/>
                  </a:lnTo>
                  <a:lnTo>
                    <a:pt x="483" y="165"/>
                  </a:lnTo>
                  <a:lnTo>
                    <a:pt x="454" y="165"/>
                  </a:lnTo>
                  <a:lnTo>
                    <a:pt x="426" y="165"/>
                  </a:lnTo>
                  <a:lnTo>
                    <a:pt x="398" y="165"/>
                  </a:lnTo>
                  <a:lnTo>
                    <a:pt x="369" y="165"/>
                  </a:lnTo>
                  <a:lnTo>
                    <a:pt x="341" y="165"/>
                  </a:lnTo>
                  <a:lnTo>
                    <a:pt x="312" y="165"/>
                  </a:lnTo>
                  <a:lnTo>
                    <a:pt x="284" y="165"/>
                  </a:lnTo>
                  <a:lnTo>
                    <a:pt x="256" y="165"/>
                  </a:lnTo>
                  <a:lnTo>
                    <a:pt x="227" y="165"/>
                  </a:lnTo>
                  <a:lnTo>
                    <a:pt x="199" y="165"/>
                  </a:lnTo>
                  <a:lnTo>
                    <a:pt x="170" y="165"/>
                  </a:lnTo>
                  <a:lnTo>
                    <a:pt x="142" y="165"/>
                  </a:lnTo>
                  <a:lnTo>
                    <a:pt x="114" y="165"/>
                  </a:lnTo>
                  <a:lnTo>
                    <a:pt x="85" y="165"/>
                  </a:lnTo>
                  <a:lnTo>
                    <a:pt x="57" y="165"/>
                  </a:lnTo>
                  <a:lnTo>
                    <a:pt x="29" y="165"/>
                  </a:lnTo>
                  <a:lnTo>
                    <a:pt x="0" y="165"/>
                  </a:lnTo>
                  <a:lnTo>
                    <a:pt x="0" y="0"/>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s-SV"/>
            </a:p>
          </p:txBody>
        </p:sp>
        <p:sp>
          <p:nvSpPr>
            <p:cNvPr id="3181" name="Rectangle 109"/>
            <p:cNvSpPr>
              <a:spLocks noChangeArrowheads="1"/>
            </p:cNvSpPr>
            <p:nvPr/>
          </p:nvSpPr>
          <p:spPr bwMode="auto">
            <a:xfrm>
              <a:off x="5697512" y="6169025"/>
              <a:ext cx="312738" cy="95250"/>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3182" name="Rectangle 110"/>
            <p:cNvSpPr>
              <a:spLocks noChangeArrowheads="1"/>
            </p:cNvSpPr>
            <p:nvPr/>
          </p:nvSpPr>
          <p:spPr bwMode="auto">
            <a:xfrm>
              <a:off x="6049937" y="6129338"/>
              <a:ext cx="322263" cy="250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gas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25336" name="AutoShape 24"/>
          <p:cNvSpPr>
            <a:spLocks noChangeArrowheads="1"/>
          </p:cNvSpPr>
          <p:nvPr/>
        </p:nvSpPr>
        <p:spPr bwMode="auto">
          <a:xfrm>
            <a:off x="33060" y="120646"/>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a:solidFill>
                  <a:srgbClr val="6699FF"/>
                </a:solidFill>
                <a:latin typeface="+mj-lt"/>
              </a:rPr>
              <a:t>Costo marginal del Sistema</a:t>
            </a:r>
            <a:endParaRPr lang="es-ES" sz="3200" b="1" dirty="0">
              <a:solidFill>
                <a:srgbClr val="6699FF"/>
              </a:solidFill>
              <a:latin typeface="+mj-lt"/>
            </a:endParaRPr>
          </a:p>
        </p:txBody>
      </p:sp>
      <p:sp>
        <p:nvSpPr>
          <p:cNvPr id="229" name="1 Marcador de contenido"/>
          <p:cNvSpPr txBox="1">
            <a:spLocks/>
          </p:cNvSpPr>
          <p:nvPr/>
        </p:nvSpPr>
        <p:spPr>
          <a:xfrm>
            <a:off x="3389684" y="764704"/>
            <a:ext cx="4878389" cy="864096"/>
          </a:xfrm>
          <a:prstGeom prst="rect">
            <a:avLst/>
          </a:prstGeom>
        </p:spPr>
        <p:txBody>
          <a:bodyPr/>
          <a:lstStyle/>
          <a:p>
            <a:pPr marR="0" lvl="0" algn="just" defTabSz="914400" rtl="0" eaLnBrk="0" fontAlgn="base" latinLnBrk="0" hangingPunct="0">
              <a:lnSpc>
                <a:spcPct val="100000"/>
              </a:lnSpc>
              <a:spcBef>
                <a:spcPts val="1200"/>
              </a:spcBef>
              <a:spcAft>
                <a:spcPts val="600"/>
              </a:spcAft>
              <a:buClr>
                <a:schemeClr val="accent2">
                  <a:lumMod val="50000"/>
                </a:schemeClr>
              </a:buClr>
              <a:buSzPct val="75000"/>
              <a:tabLst/>
              <a:defRPr/>
            </a:pPr>
            <a:r>
              <a:rPr kumimoji="0" lang="es-SV" sz="2000" kern="0" dirty="0" smtClean="0">
                <a:solidFill>
                  <a:srgbClr val="000066"/>
                </a:solidFill>
                <a:latin typeface="Arial" pitchFamily="34" charset="0"/>
                <a:cs typeface="Arial" pitchFamily="34" charset="0"/>
              </a:rPr>
              <a:t>El Mercado Salvadoreño no se encuentra adaptado</a:t>
            </a:r>
            <a:endParaRPr kumimoji="0" lang="es-SV" sz="2000" b="0" i="0" u="none" strike="noStrike" kern="0" cap="none" spc="0" normalizeH="0" baseline="0" noProof="0" dirty="0" smtClean="0">
              <a:ln>
                <a:noFill/>
              </a:ln>
              <a:solidFill>
                <a:srgbClr val="000066"/>
              </a:solidFill>
              <a:effectLst/>
              <a:uLnTx/>
              <a:uFillTx/>
              <a:latin typeface="Arial" pitchFamily="34" charset="0"/>
              <a:ea typeface="+mn-ea"/>
              <a:cs typeface="Arial" pitchFamily="34" charset="0"/>
            </a:endParaRPr>
          </a:p>
        </p:txBody>
      </p:sp>
      <p:sp>
        <p:nvSpPr>
          <p:cNvPr id="3139" name="Rectangle 67"/>
          <p:cNvSpPr>
            <a:spLocks noChangeArrowheads="1"/>
          </p:cNvSpPr>
          <p:nvPr/>
        </p:nvSpPr>
        <p:spPr bwMode="auto">
          <a:xfrm>
            <a:off x="624260" y="5379491"/>
            <a:ext cx="7578725" cy="12700"/>
          </a:xfrm>
          <a:prstGeom prst="rect">
            <a:avLst/>
          </a:prstGeom>
          <a:solidFill>
            <a:srgbClr val="868686"/>
          </a:solidFill>
          <a:ln w="7"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3140" name="Freeform 68"/>
          <p:cNvSpPr>
            <a:spLocks noEditPoints="1"/>
          </p:cNvSpPr>
          <p:nvPr/>
        </p:nvSpPr>
        <p:spPr bwMode="auto">
          <a:xfrm>
            <a:off x="619498" y="5385841"/>
            <a:ext cx="7589838" cy="47625"/>
          </a:xfrm>
          <a:custGeom>
            <a:avLst/>
            <a:gdLst/>
            <a:ahLst/>
            <a:cxnLst>
              <a:cxn ang="0">
                <a:pos x="53" y="0"/>
              </a:cxn>
              <a:cxn ang="0">
                <a:pos x="143" y="30"/>
              </a:cxn>
              <a:cxn ang="0">
                <a:pos x="234" y="30"/>
              </a:cxn>
              <a:cxn ang="0">
                <a:pos x="317" y="0"/>
              </a:cxn>
              <a:cxn ang="0">
                <a:pos x="377" y="0"/>
              </a:cxn>
              <a:cxn ang="0">
                <a:pos x="453" y="0"/>
              </a:cxn>
              <a:cxn ang="0">
                <a:pos x="536" y="30"/>
              </a:cxn>
              <a:cxn ang="0">
                <a:pos x="634" y="30"/>
              </a:cxn>
              <a:cxn ang="0">
                <a:pos x="717" y="0"/>
              </a:cxn>
              <a:cxn ang="0">
                <a:pos x="770" y="0"/>
              </a:cxn>
              <a:cxn ang="0">
                <a:pos x="853" y="0"/>
              </a:cxn>
              <a:cxn ang="0">
                <a:pos x="936" y="30"/>
              </a:cxn>
              <a:cxn ang="0">
                <a:pos x="1027" y="30"/>
              </a:cxn>
              <a:cxn ang="0">
                <a:pos x="1118" y="0"/>
              </a:cxn>
              <a:cxn ang="0">
                <a:pos x="1170" y="0"/>
              </a:cxn>
              <a:cxn ang="0">
                <a:pos x="1246" y="0"/>
              </a:cxn>
              <a:cxn ang="0">
                <a:pos x="1337" y="30"/>
              </a:cxn>
              <a:cxn ang="0">
                <a:pos x="1427" y="30"/>
              </a:cxn>
              <a:cxn ang="0">
                <a:pos x="1510" y="0"/>
              </a:cxn>
              <a:cxn ang="0">
                <a:pos x="1571" y="0"/>
              </a:cxn>
              <a:cxn ang="0">
                <a:pos x="1646" y="0"/>
              </a:cxn>
              <a:cxn ang="0">
                <a:pos x="1729" y="30"/>
              </a:cxn>
              <a:cxn ang="0">
                <a:pos x="1828" y="30"/>
              </a:cxn>
              <a:cxn ang="0">
                <a:pos x="1911" y="0"/>
              </a:cxn>
              <a:cxn ang="0">
                <a:pos x="1964" y="0"/>
              </a:cxn>
              <a:cxn ang="0">
                <a:pos x="2047" y="0"/>
              </a:cxn>
              <a:cxn ang="0">
                <a:pos x="2130" y="30"/>
              </a:cxn>
              <a:cxn ang="0">
                <a:pos x="2220" y="30"/>
              </a:cxn>
              <a:cxn ang="0">
                <a:pos x="2311" y="0"/>
              </a:cxn>
              <a:cxn ang="0">
                <a:pos x="2364" y="0"/>
              </a:cxn>
              <a:cxn ang="0">
                <a:pos x="2439" y="0"/>
              </a:cxn>
              <a:cxn ang="0">
                <a:pos x="2530" y="30"/>
              </a:cxn>
              <a:cxn ang="0">
                <a:pos x="2621" y="30"/>
              </a:cxn>
              <a:cxn ang="0">
                <a:pos x="2704" y="0"/>
              </a:cxn>
              <a:cxn ang="0">
                <a:pos x="2764" y="0"/>
              </a:cxn>
              <a:cxn ang="0">
                <a:pos x="2840" y="0"/>
              </a:cxn>
              <a:cxn ang="0">
                <a:pos x="2923" y="30"/>
              </a:cxn>
              <a:cxn ang="0">
                <a:pos x="3021" y="30"/>
              </a:cxn>
              <a:cxn ang="0">
                <a:pos x="3104" y="0"/>
              </a:cxn>
              <a:cxn ang="0">
                <a:pos x="3157" y="0"/>
              </a:cxn>
              <a:cxn ang="0">
                <a:pos x="3240" y="0"/>
              </a:cxn>
              <a:cxn ang="0">
                <a:pos x="3323" y="30"/>
              </a:cxn>
              <a:cxn ang="0">
                <a:pos x="3414" y="30"/>
              </a:cxn>
              <a:cxn ang="0">
                <a:pos x="3497" y="0"/>
              </a:cxn>
              <a:cxn ang="0">
                <a:pos x="3557" y="0"/>
              </a:cxn>
              <a:cxn ang="0">
                <a:pos x="3633" y="0"/>
              </a:cxn>
              <a:cxn ang="0">
                <a:pos x="3724" y="30"/>
              </a:cxn>
              <a:cxn ang="0">
                <a:pos x="3814" y="30"/>
              </a:cxn>
              <a:cxn ang="0">
                <a:pos x="3897" y="0"/>
              </a:cxn>
              <a:cxn ang="0">
                <a:pos x="3958" y="0"/>
              </a:cxn>
              <a:cxn ang="0">
                <a:pos x="4033" y="0"/>
              </a:cxn>
              <a:cxn ang="0">
                <a:pos x="4116" y="30"/>
              </a:cxn>
              <a:cxn ang="0">
                <a:pos x="4207" y="30"/>
              </a:cxn>
              <a:cxn ang="0">
                <a:pos x="4298" y="0"/>
              </a:cxn>
              <a:cxn ang="0">
                <a:pos x="4350" y="0"/>
              </a:cxn>
              <a:cxn ang="0">
                <a:pos x="4434" y="0"/>
              </a:cxn>
              <a:cxn ang="0">
                <a:pos x="4517" y="30"/>
              </a:cxn>
              <a:cxn ang="0">
                <a:pos x="4607" y="30"/>
              </a:cxn>
              <a:cxn ang="0">
                <a:pos x="4690" y="0"/>
              </a:cxn>
              <a:cxn ang="0">
                <a:pos x="4751" y="0"/>
              </a:cxn>
            </a:cxnLst>
            <a:rect l="0" t="0" r="r" b="b"/>
            <a:pathLst>
              <a:path w="4781" h="30">
                <a:moveTo>
                  <a:pt x="7" y="0"/>
                </a:moveTo>
                <a:lnTo>
                  <a:pt x="7" y="30"/>
                </a:lnTo>
                <a:lnTo>
                  <a:pt x="0" y="30"/>
                </a:lnTo>
                <a:lnTo>
                  <a:pt x="0" y="0"/>
                </a:lnTo>
                <a:lnTo>
                  <a:pt x="7" y="0"/>
                </a:lnTo>
                <a:close/>
                <a:moveTo>
                  <a:pt x="37" y="0"/>
                </a:moveTo>
                <a:lnTo>
                  <a:pt x="37" y="30"/>
                </a:lnTo>
                <a:lnTo>
                  <a:pt x="30" y="30"/>
                </a:lnTo>
                <a:lnTo>
                  <a:pt x="30" y="0"/>
                </a:lnTo>
                <a:lnTo>
                  <a:pt x="37" y="0"/>
                </a:lnTo>
                <a:close/>
                <a:moveTo>
                  <a:pt x="60" y="0"/>
                </a:moveTo>
                <a:lnTo>
                  <a:pt x="60" y="30"/>
                </a:lnTo>
                <a:lnTo>
                  <a:pt x="53" y="30"/>
                </a:lnTo>
                <a:lnTo>
                  <a:pt x="53" y="0"/>
                </a:lnTo>
                <a:lnTo>
                  <a:pt x="60" y="0"/>
                </a:lnTo>
                <a:close/>
                <a:moveTo>
                  <a:pt x="90" y="0"/>
                </a:moveTo>
                <a:lnTo>
                  <a:pt x="90" y="30"/>
                </a:lnTo>
                <a:lnTo>
                  <a:pt x="83" y="30"/>
                </a:lnTo>
                <a:lnTo>
                  <a:pt x="83" y="0"/>
                </a:lnTo>
                <a:lnTo>
                  <a:pt x="90" y="0"/>
                </a:lnTo>
                <a:close/>
                <a:moveTo>
                  <a:pt x="120" y="0"/>
                </a:moveTo>
                <a:lnTo>
                  <a:pt x="120" y="30"/>
                </a:lnTo>
                <a:lnTo>
                  <a:pt x="113" y="30"/>
                </a:lnTo>
                <a:lnTo>
                  <a:pt x="113" y="0"/>
                </a:lnTo>
                <a:lnTo>
                  <a:pt x="120" y="0"/>
                </a:lnTo>
                <a:close/>
                <a:moveTo>
                  <a:pt x="151" y="0"/>
                </a:moveTo>
                <a:lnTo>
                  <a:pt x="151" y="30"/>
                </a:lnTo>
                <a:lnTo>
                  <a:pt x="143" y="30"/>
                </a:lnTo>
                <a:lnTo>
                  <a:pt x="143" y="0"/>
                </a:lnTo>
                <a:lnTo>
                  <a:pt x="151" y="0"/>
                </a:lnTo>
                <a:close/>
                <a:moveTo>
                  <a:pt x="173" y="0"/>
                </a:moveTo>
                <a:lnTo>
                  <a:pt x="173" y="30"/>
                </a:lnTo>
                <a:lnTo>
                  <a:pt x="166" y="30"/>
                </a:lnTo>
                <a:lnTo>
                  <a:pt x="166" y="0"/>
                </a:lnTo>
                <a:lnTo>
                  <a:pt x="173" y="0"/>
                </a:lnTo>
                <a:close/>
                <a:moveTo>
                  <a:pt x="204" y="0"/>
                </a:moveTo>
                <a:lnTo>
                  <a:pt x="204" y="30"/>
                </a:lnTo>
                <a:lnTo>
                  <a:pt x="196" y="30"/>
                </a:lnTo>
                <a:lnTo>
                  <a:pt x="196" y="0"/>
                </a:lnTo>
                <a:lnTo>
                  <a:pt x="204" y="0"/>
                </a:lnTo>
                <a:close/>
                <a:moveTo>
                  <a:pt x="234" y="0"/>
                </a:moveTo>
                <a:lnTo>
                  <a:pt x="234" y="30"/>
                </a:lnTo>
                <a:lnTo>
                  <a:pt x="226" y="30"/>
                </a:lnTo>
                <a:lnTo>
                  <a:pt x="226" y="0"/>
                </a:lnTo>
                <a:lnTo>
                  <a:pt x="234" y="0"/>
                </a:lnTo>
                <a:close/>
                <a:moveTo>
                  <a:pt x="264" y="0"/>
                </a:moveTo>
                <a:lnTo>
                  <a:pt x="264" y="30"/>
                </a:lnTo>
                <a:lnTo>
                  <a:pt x="256" y="30"/>
                </a:lnTo>
                <a:lnTo>
                  <a:pt x="256" y="0"/>
                </a:lnTo>
                <a:lnTo>
                  <a:pt x="264" y="0"/>
                </a:lnTo>
                <a:close/>
                <a:moveTo>
                  <a:pt x="294" y="0"/>
                </a:moveTo>
                <a:lnTo>
                  <a:pt x="294" y="30"/>
                </a:lnTo>
                <a:lnTo>
                  <a:pt x="287" y="30"/>
                </a:lnTo>
                <a:lnTo>
                  <a:pt x="287" y="0"/>
                </a:lnTo>
                <a:lnTo>
                  <a:pt x="294" y="0"/>
                </a:lnTo>
                <a:close/>
                <a:moveTo>
                  <a:pt x="317" y="0"/>
                </a:moveTo>
                <a:lnTo>
                  <a:pt x="317" y="30"/>
                </a:lnTo>
                <a:lnTo>
                  <a:pt x="309" y="30"/>
                </a:lnTo>
                <a:lnTo>
                  <a:pt x="309" y="0"/>
                </a:lnTo>
                <a:lnTo>
                  <a:pt x="317" y="0"/>
                </a:lnTo>
                <a:close/>
                <a:moveTo>
                  <a:pt x="347" y="0"/>
                </a:moveTo>
                <a:lnTo>
                  <a:pt x="347" y="30"/>
                </a:lnTo>
                <a:lnTo>
                  <a:pt x="340" y="30"/>
                </a:lnTo>
                <a:lnTo>
                  <a:pt x="340" y="0"/>
                </a:lnTo>
                <a:lnTo>
                  <a:pt x="347" y="0"/>
                </a:lnTo>
                <a:close/>
                <a:moveTo>
                  <a:pt x="377" y="0"/>
                </a:moveTo>
                <a:lnTo>
                  <a:pt x="377" y="30"/>
                </a:lnTo>
                <a:lnTo>
                  <a:pt x="370" y="30"/>
                </a:lnTo>
                <a:lnTo>
                  <a:pt x="370" y="0"/>
                </a:lnTo>
                <a:lnTo>
                  <a:pt x="377" y="0"/>
                </a:lnTo>
                <a:close/>
                <a:moveTo>
                  <a:pt x="408" y="0"/>
                </a:moveTo>
                <a:lnTo>
                  <a:pt x="408" y="30"/>
                </a:lnTo>
                <a:lnTo>
                  <a:pt x="400" y="30"/>
                </a:lnTo>
                <a:lnTo>
                  <a:pt x="400" y="0"/>
                </a:lnTo>
                <a:lnTo>
                  <a:pt x="408" y="0"/>
                </a:lnTo>
                <a:close/>
                <a:moveTo>
                  <a:pt x="430" y="0"/>
                </a:moveTo>
                <a:lnTo>
                  <a:pt x="430" y="30"/>
                </a:lnTo>
                <a:lnTo>
                  <a:pt x="423" y="30"/>
                </a:lnTo>
                <a:lnTo>
                  <a:pt x="423" y="0"/>
                </a:lnTo>
                <a:lnTo>
                  <a:pt x="430" y="0"/>
                </a:lnTo>
                <a:close/>
                <a:moveTo>
                  <a:pt x="460" y="0"/>
                </a:moveTo>
                <a:lnTo>
                  <a:pt x="460" y="30"/>
                </a:lnTo>
                <a:lnTo>
                  <a:pt x="453" y="30"/>
                </a:lnTo>
                <a:lnTo>
                  <a:pt x="453" y="0"/>
                </a:lnTo>
                <a:lnTo>
                  <a:pt x="460" y="0"/>
                </a:lnTo>
                <a:close/>
                <a:moveTo>
                  <a:pt x="491" y="0"/>
                </a:moveTo>
                <a:lnTo>
                  <a:pt x="491" y="30"/>
                </a:lnTo>
                <a:lnTo>
                  <a:pt x="483" y="30"/>
                </a:lnTo>
                <a:lnTo>
                  <a:pt x="483" y="0"/>
                </a:lnTo>
                <a:lnTo>
                  <a:pt x="491" y="0"/>
                </a:lnTo>
                <a:close/>
                <a:moveTo>
                  <a:pt x="521" y="0"/>
                </a:moveTo>
                <a:lnTo>
                  <a:pt x="521" y="30"/>
                </a:lnTo>
                <a:lnTo>
                  <a:pt x="513" y="30"/>
                </a:lnTo>
                <a:lnTo>
                  <a:pt x="513" y="0"/>
                </a:lnTo>
                <a:lnTo>
                  <a:pt x="521" y="0"/>
                </a:lnTo>
                <a:close/>
                <a:moveTo>
                  <a:pt x="543" y="0"/>
                </a:moveTo>
                <a:lnTo>
                  <a:pt x="543" y="30"/>
                </a:lnTo>
                <a:lnTo>
                  <a:pt x="536" y="30"/>
                </a:lnTo>
                <a:lnTo>
                  <a:pt x="536" y="0"/>
                </a:lnTo>
                <a:lnTo>
                  <a:pt x="543" y="0"/>
                </a:lnTo>
                <a:close/>
                <a:moveTo>
                  <a:pt x="574" y="0"/>
                </a:moveTo>
                <a:lnTo>
                  <a:pt x="574" y="30"/>
                </a:lnTo>
                <a:lnTo>
                  <a:pt x="566" y="30"/>
                </a:lnTo>
                <a:lnTo>
                  <a:pt x="566" y="0"/>
                </a:lnTo>
                <a:lnTo>
                  <a:pt x="574" y="0"/>
                </a:lnTo>
                <a:close/>
                <a:moveTo>
                  <a:pt x="604" y="0"/>
                </a:moveTo>
                <a:lnTo>
                  <a:pt x="604" y="30"/>
                </a:lnTo>
                <a:lnTo>
                  <a:pt x="596" y="30"/>
                </a:lnTo>
                <a:lnTo>
                  <a:pt x="596" y="0"/>
                </a:lnTo>
                <a:lnTo>
                  <a:pt x="604" y="0"/>
                </a:lnTo>
                <a:close/>
                <a:moveTo>
                  <a:pt x="634" y="0"/>
                </a:moveTo>
                <a:lnTo>
                  <a:pt x="634" y="30"/>
                </a:lnTo>
                <a:lnTo>
                  <a:pt x="627" y="30"/>
                </a:lnTo>
                <a:lnTo>
                  <a:pt x="627" y="0"/>
                </a:lnTo>
                <a:lnTo>
                  <a:pt x="634" y="0"/>
                </a:lnTo>
                <a:close/>
                <a:moveTo>
                  <a:pt x="657" y="0"/>
                </a:moveTo>
                <a:lnTo>
                  <a:pt x="657" y="30"/>
                </a:lnTo>
                <a:lnTo>
                  <a:pt x="649" y="30"/>
                </a:lnTo>
                <a:lnTo>
                  <a:pt x="649" y="0"/>
                </a:lnTo>
                <a:lnTo>
                  <a:pt x="657" y="0"/>
                </a:lnTo>
                <a:close/>
                <a:moveTo>
                  <a:pt x="687" y="0"/>
                </a:moveTo>
                <a:lnTo>
                  <a:pt x="687" y="30"/>
                </a:lnTo>
                <a:lnTo>
                  <a:pt x="679" y="30"/>
                </a:lnTo>
                <a:lnTo>
                  <a:pt x="679" y="0"/>
                </a:lnTo>
                <a:lnTo>
                  <a:pt x="687" y="0"/>
                </a:lnTo>
                <a:close/>
                <a:moveTo>
                  <a:pt x="717" y="0"/>
                </a:moveTo>
                <a:lnTo>
                  <a:pt x="717" y="30"/>
                </a:lnTo>
                <a:lnTo>
                  <a:pt x="710" y="30"/>
                </a:lnTo>
                <a:lnTo>
                  <a:pt x="710" y="0"/>
                </a:lnTo>
                <a:lnTo>
                  <a:pt x="717" y="0"/>
                </a:lnTo>
                <a:close/>
                <a:moveTo>
                  <a:pt x="747" y="0"/>
                </a:moveTo>
                <a:lnTo>
                  <a:pt x="747" y="30"/>
                </a:lnTo>
                <a:lnTo>
                  <a:pt x="740" y="30"/>
                </a:lnTo>
                <a:lnTo>
                  <a:pt x="740" y="0"/>
                </a:lnTo>
                <a:lnTo>
                  <a:pt x="747" y="0"/>
                </a:lnTo>
                <a:close/>
                <a:moveTo>
                  <a:pt x="770" y="0"/>
                </a:moveTo>
                <a:lnTo>
                  <a:pt x="770" y="30"/>
                </a:lnTo>
                <a:lnTo>
                  <a:pt x="763" y="30"/>
                </a:lnTo>
                <a:lnTo>
                  <a:pt x="763" y="0"/>
                </a:lnTo>
                <a:lnTo>
                  <a:pt x="770" y="0"/>
                </a:lnTo>
                <a:close/>
                <a:moveTo>
                  <a:pt x="800" y="0"/>
                </a:moveTo>
                <a:lnTo>
                  <a:pt x="800" y="30"/>
                </a:lnTo>
                <a:lnTo>
                  <a:pt x="793" y="30"/>
                </a:lnTo>
                <a:lnTo>
                  <a:pt x="793" y="0"/>
                </a:lnTo>
                <a:lnTo>
                  <a:pt x="800" y="0"/>
                </a:lnTo>
                <a:close/>
                <a:moveTo>
                  <a:pt x="831" y="0"/>
                </a:moveTo>
                <a:lnTo>
                  <a:pt x="831" y="30"/>
                </a:lnTo>
                <a:lnTo>
                  <a:pt x="823" y="30"/>
                </a:lnTo>
                <a:lnTo>
                  <a:pt x="823" y="0"/>
                </a:lnTo>
                <a:lnTo>
                  <a:pt x="831" y="0"/>
                </a:lnTo>
                <a:close/>
                <a:moveTo>
                  <a:pt x="861" y="0"/>
                </a:moveTo>
                <a:lnTo>
                  <a:pt x="861" y="30"/>
                </a:lnTo>
                <a:lnTo>
                  <a:pt x="853" y="30"/>
                </a:lnTo>
                <a:lnTo>
                  <a:pt x="853" y="0"/>
                </a:lnTo>
                <a:lnTo>
                  <a:pt x="861" y="0"/>
                </a:lnTo>
                <a:close/>
                <a:moveTo>
                  <a:pt x="883" y="0"/>
                </a:moveTo>
                <a:lnTo>
                  <a:pt x="883" y="30"/>
                </a:lnTo>
                <a:lnTo>
                  <a:pt x="876" y="30"/>
                </a:lnTo>
                <a:lnTo>
                  <a:pt x="876" y="0"/>
                </a:lnTo>
                <a:lnTo>
                  <a:pt x="883" y="0"/>
                </a:lnTo>
                <a:close/>
                <a:moveTo>
                  <a:pt x="914" y="0"/>
                </a:moveTo>
                <a:lnTo>
                  <a:pt x="914" y="30"/>
                </a:lnTo>
                <a:lnTo>
                  <a:pt x="906" y="30"/>
                </a:lnTo>
                <a:lnTo>
                  <a:pt x="906" y="0"/>
                </a:lnTo>
                <a:lnTo>
                  <a:pt x="914" y="0"/>
                </a:lnTo>
                <a:close/>
                <a:moveTo>
                  <a:pt x="944" y="0"/>
                </a:moveTo>
                <a:lnTo>
                  <a:pt x="944" y="30"/>
                </a:lnTo>
                <a:lnTo>
                  <a:pt x="936" y="30"/>
                </a:lnTo>
                <a:lnTo>
                  <a:pt x="936" y="0"/>
                </a:lnTo>
                <a:lnTo>
                  <a:pt x="944" y="0"/>
                </a:lnTo>
                <a:close/>
                <a:moveTo>
                  <a:pt x="974" y="0"/>
                </a:moveTo>
                <a:lnTo>
                  <a:pt x="974" y="30"/>
                </a:lnTo>
                <a:lnTo>
                  <a:pt x="966" y="30"/>
                </a:lnTo>
                <a:lnTo>
                  <a:pt x="966" y="0"/>
                </a:lnTo>
                <a:lnTo>
                  <a:pt x="974" y="0"/>
                </a:lnTo>
                <a:close/>
                <a:moveTo>
                  <a:pt x="1004" y="0"/>
                </a:moveTo>
                <a:lnTo>
                  <a:pt x="1004" y="30"/>
                </a:lnTo>
                <a:lnTo>
                  <a:pt x="997" y="30"/>
                </a:lnTo>
                <a:lnTo>
                  <a:pt x="997" y="0"/>
                </a:lnTo>
                <a:lnTo>
                  <a:pt x="1004" y="0"/>
                </a:lnTo>
                <a:close/>
                <a:moveTo>
                  <a:pt x="1027" y="0"/>
                </a:moveTo>
                <a:lnTo>
                  <a:pt x="1027" y="30"/>
                </a:lnTo>
                <a:lnTo>
                  <a:pt x="1019" y="30"/>
                </a:lnTo>
                <a:lnTo>
                  <a:pt x="1019" y="0"/>
                </a:lnTo>
                <a:lnTo>
                  <a:pt x="1027" y="0"/>
                </a:lnTo>
                <a:close/>
                <a:moveTo>
                  <a:pt x="1057" y="0"/>
                </a:moveTo>
                <a:lnTo>
                  <a:pt x="1057" y="30"/>
                </a:lnTo>
                <a:lnTo>
                  <a:pt x="1050" y="30"/>
                </a:lnTo>
                <a:lnTo>
                  <a:pt x="1050" y="0"/>
                </a:lnTo>
                <a:lnTo>
                  <a:pt x="1057" y="0"/>
                </a:lnTo>
                <a:close/>
                <a:moveTo>
                  <a:pt x="1087" y="0"/>
                </a:moveTo>
                <a:lnTo>
                  <a:pt x="1087" y="30"/>
                </a:lnTo>
                <a:lnTo>
                  <a:pt x="1080" y="30"/>
                </a:lnTo>
                <a:lnTo>
                  <a:pt x="1080" y="0"/>
                </a:lnTo>
                <a:lnTo>
                  <a:pt x="1087" y="0"/>
                </a:lnTo>
                <a:close/>
                <a:moveTo>
                  <a:pt x="1118" y="0"/>
                </a:moveTo>
                <a:lnTo>
                  <a:pt x="1118" y="30"/>
                </a:lnTo>
                <a:lnTo>
                  <a:pt x="1110" y="30"/>
                </a:lnTo>
                <a:lnTo>
                  <a:pt x="1110" y="0"/>
                </a:lnTo>
                <a:lnTo>
                  <a:pt x="1118" y="0"/>
                </a:lnTo>
                <a:close/>
                <a:moveTo>
                  <a:pt x="1140" y="0"/>
                </a:moveTo>
                <a:lnTo>
                  <a:pt x="1140" y="30"/>
                </a:lnTo>
                <a:lnTo>
                  <a:pt x="1133" y="30"/>
                </a:lnTo>
                <a:lnTo>
                  <a:pt x="1133" y="0"/>
                </a:lnTo>
                <a:lnTo>
                  <a:pt x="1140" y="0"/>
                </a:lnTo>
                <a:close/>
                <a:moveTo>
                  <a:pt x="1170" y="0"/>
                </a:moveTo>
                <a:lnTo>
                  <a:pt x="1170" y="30"/>
                </a:lnTo>
                <a:lnTo>
                  <a:pt x="1163" y="30"/>
                </a:lnTo>
                <a:lnTo>
                  <a:pt x="1163" y="0"/>
                </a:lnTo>
                <a:lnTo>
                  <a:pt x="1170" y="0"/>
                </a:lnTo>
                <a:close/>
                <a:moveTo>
                  <a:pt x="1201" y="0"/>
                </a:moveTo>
                <a:lnTo>
                  <a:pt x="1201" y="30"/>
                </a:lnTo>
                <a:lnTo>
                  <a:pt x="1193" y="30"/>
                </a:lnTo>
                <a:lnTo>
                  <a:pt x="1193" y="0"/>
                </a:lnTo>
                <a:lnTo>
                  <a:pt x="1201" y="0"/>
                </a:lnTo>
                <a:close/>
                <a:moveTo>
                  <a:pt x="1231" y="0"/>
                </a:moveTo>
                <a:lnTo>
                  <a:pt x="1231" y="30"/>
                </a:lnTo>
                <a:lnTo>
                  <a:pt x="1223" y="30"/>
                </a:lnTo>
                <a:lnTo>
                  <a:pt x="1223" y="0"/>
                </a:lnTo>
                <a:lnTo>
                  <a:pt x="1231" y="0"/>
                </a:lnTo>
                <a:close/>
                <a:moveTo>
                  <a:pt x="1254" y="0"/>
                </a:moveTo>
                <a:lnTo>
                  <a:pt x="1254" y="30"/>
                </a:lnTo>
                <a:lnTo>
                  <a:pt x="1246" y="30"/>
                </a:lnTo>
                <a:lnTo>
                  <a:pt x="1246" y="0"/>
                </a:lnTo>
                <a:lnTo>
                  <a:pt x="1254" y="0"/>
                </a:lnTo>
                <a:close/>
                <a:moveTo>
                  <a:pt x="1284" y="0"/>
                </a:moveTo>
                <a:lnTo>
                  <a:pt x="1284" y="30"/>
                </a:lnTo>
                <a:lnTo>
                  <a:pt x="1276" y="30"/>
                </a:lnTo>
                <a:lnTo>
                  <a:pt x="1276" y="0"/>
                </a:lnTo>
                <a:lnTo>
                  <a:pt x="1284" y="0"/>
                </a:lnTo>
                <a:close/>
                <a:moveTo>
                  <a:pt x="1314" y="0"/>
                </a:moveTo>
                <a:lnTo>
                  <a:pt x="1314" y="30"/>
                </a:lnTo>
                <a:lnTo>
                  <a:pt x="1306" y="30"/>
                </a:lnTo>
                <a:lnTo>
                  <a:pt x="1306" y="0"/>
                </a:lnTo>
                <a:lnTo>
                  <a:pt x="1314" y="0"/>
                </a:lnTo>
                <a:close/>
                <a:moveTo>
                  <a:pt x="1344" y="0"/>
                </a:moveTo>
                <a:lnTo>
                  <a:pt x="1344" y="30"/>
                </a:lnTo>
                <a:lnTo>
                  <a:pt x="1337" y="30"/>
                </a:lnTo>
                <a:lnTo>
                  <a:pt x="1337" y="0"/>
                </a:lnTo>
                <a:lnTo>
                  <a:pt x="1344" y="0"/>
                </a:lnTo>
                <a:close/>
                <a:moveTo>
                  <a:pt x="1367" y="0"/>
                </a:moveTo>
                <a:lnTo>
                  <a:pt x="1367" y="30"/>
                </a:lnTo>
                <a:lnTo>
                  <a:pt x="1359" y="30"/>
                </a:lnTo>
                <a:lnTo>
                  <a:pt x="1359" y="0"/>
                </a:lnTo>
                <a:lnTo>
                  <a:pt x="1367" y="0"/>
                </a:lnTo>
                <a:close/>
                <a:moveTo>
                  <a:pt x="1397" y="0"/>
                </a:moveTo>
                <a:lnTo>
                  <a:pt x="1397" y="30"/>
                </a:lnTo>
                <a:lnTo>
                  <a:pt x="1389" y="30"/>
                </a:lnTo>
                <a:lnTo>
                  <a:pt x="1389" y="0"/>
                </a:lnTo>
                <a:lnTo>
                  <a:pt x="1397" y="0"/>
                </a:lnTo>
                <a:close/>
                <a:moveTo>
                  <a:pt x="1427" y="0"/>
                </a:moveTo>
                <a:lnTo>
                  <a:pt x="1427" y="30"/>
                </a:lnTo>
                <a:lnTo>
                  <a:pt x="1420" y="30"/>
                </a:lnTo>
                <a:lnTo>
                  <a:pt x="1420" y="0"/>
                </a:lnTo>
                <a:lnTo>
                  <a:pt x="1427" y="0"/>
                </a:lnTo>
                <a:close/>
                <a:moveTo>
                  <a:pt x="1457" y="0"/>
                </a:moveTo>
                <a:lnTo>
                  <a:pt x="1457" y="30"/>
                </a:lnTo>
                <a:lnTo>
                  <a:pt x="1450" y="30"/>
                </a:lnTo>
                <a:lnTo>
                  <a:pt x="1450" y="0"/>
                </a:lnTo>
                <a:lnTo>
                  <a:pt x="1457" y="0"/>
                </a:lnTo>
                <a:close/>
                <a:moveTo>
                  <a:pt x="1480" y="0"/>
                </a:moveTo>
                <a:lnTo>
                  <a:pt x="1480" y="30"/>
                </a:lnTo>
                <a:lnTo>
                  <a:pt x="1473" y="30"/>
                </a:lnTo>
                <a:lnTo>
                  <a:pt x="1473" y="0"/>
                </a:lnTo>
                <a:lnTo>
                  <a:pt x="1480" y="0"/>
                </a:lnTo>
                <a:close/>
                <a:moveTo>
                  <a:pt x="1510" y="0"/>
                </a:moveTo>
                <a:lnTo>
                  <a:pt x="1510" y="30"/>
                </a:lnTo>
                <a:lnTo>
                  <a:pt x="1503" y="30"/>
                </a:lnTo>
                <a:lnTo>
                  <a:pt x="1503" y="0"/>
                </a:lnTo>
                <a:lnTo>
                  <a:pt x="1510" y="0"/>
                </a:lnTo>
                <a:close/>
                <a:moveTo>
                  <a:pt x="1541" y="0"/>
                </a:moveTo>
                <a:lnTo>
                  <a:pt x="1541" y="30"/>
                </a:lnTo>
                <a:lnTo>
                  <a:pt x="1533" y="30"/>
                </a:lnTo>
                <a:lnTo>
                  <a:pt x="1533" y="0"/>
                </a:lnTo>
                <a:lnTo>
                  <a:pt x="1541" y="0"/>
                </a:lnTo>
                <a:close/>
                <a:moveTo>
                  <a:pt x="1571" y="0"/>
                </a:moveTo>
                <a:lnTo>
                  <a:pt x="1571" y="30"/>
                </a:lnTo>
                <a:lnTo>
                  <a:pt x="1563" y="30"/>
                </a:lnTo>
                <a:lnTo>
                  <a:pt x="1563" y="0"/>
                </a:lnTo>
                <a:lnTo>
                  <a:pt x="1571" y="0"/>
                </a:lnTo>
                <a:close/>
                <a:moveTo>
                  <a:pt x="1601" y="0"/>
                </a:moveTo>
                <a:lnTo>
                  <a:pt x="1601" y="30"/>
                </a:lnTo>
                <a:lnTo>
                  <a:pt x="1593" y="30"/>
                </a:lnTo>
                <a:lnTo>
                  <a:pt x="1593" y="0"/>
                </a:lnTo>
                <a:lnTo>
                  <a:pt x="1601" y="0"/>
                </a:lnTo>
                <a:close/>
                <a:moveTo>
                  <a:pt x="1624" y="0"/>
                </a:moveTo>
                <a:lnTo>
                  <a:pt x="1624" y="30"/>
                </a:lnTo>
                <a:lnTo>
                  <a:pt x="1616" y="30"/>
                </a:lnTo>
                <a:lnTo>
                  <a:pt x="1616" y="0"/>
                </a:lnTo>
                <a:lnTo>
                  <a:pt x="1624" y="0"/>
                </a:lnTo>
                <a:close/>
                <a:moveTo>
                  <a:pt x="1654" y="0"/>
                </a:moveTo>
                <a:lnTo>
                  <a:pt x="1654" y="30"/>
                </a:lnTo>
                <a:lnTo>
                  <a:pt x="1646" y="30"/>
                </a:lnTo>
                <a:lnTo>
                  <a:pt x="1646" y="0"/>
                </a:lnTo>
                <a:lnTo>
                  <a:pt x="1654" y="0"/>
                </a:lnTo>
                <a:close/>
                <a:moveTo>
                  <a:pt x="1684" y="0"/>
                </a:moveTo>
                <a:lnTo>
                  <a:pt x="1684" y="30"/>
                </a:lnTo>
                <a:lnTo>
                  <a:pt x="1677" y="30"/>
                </a:lnTo>
                <a:lnTo>
                  <a:pt x="1677" y="0"/>
                </a:lnTo>
                <a:lnTo>
                  <a:pt x="1684" y="0"/>
                </a:lnTo>
                <a:close/>
                <a:moveTo>
                  <a:pt x="1714" y="0"/>
                </a:moveTo>
                <a:lnTo>
                  <a:pt x="1714" y="30"/>
                </a:lnTo>
                <a:lnTo>
                  <a:pt x="1707" y="30"/>
                </a:lnTo>
                <a:lnTo>
                  <a:pt x="1707" y="0"/>
                </a:lnTo>
                <a:lnTo>
                  <a:pt x="1714" y="0"/>
                </a:lnTo>
                <a:close/>
                <a:moveTo>
                  <a:pt x="1737" y="0"/>
                </a:moveTo>
                <a:lnTo>
                  <a:pt x="1737" y="30"/>
                </a:lnTo>
                <a:lnTo>
                  <a:pt x="1729" y="30"/>
                </a:lnTo>
                <a:lnTo>
                  <a:pt x="1729" y="0"/>
                </a:lnTo>
                <a:lnTo>
                  <a:pt x="1737" y="0"/>
                </a:lnTo>
                <a:close/>
                <a:moveTo>
                  <a:pt x="1767" y="0"/>
                </a:moveTo>
                <a:lnTo>
                  <a:pt x="1767" y="30"/>
                </a:lnTo>
                <a:lnTo>
                  <a:pt x="1760" y="30"/>
                </a:lnTo>
                <a:lnTo>
                  <a:pt x="1760" y="0"/>
                </a:lnTo>
                <a:lnTo>
                  <a:pt x="1767" y="0"/>
                </a:lnTo>
                <a:close/>
                <a:moveTo>
                  <a:pt x="1797" y="0"/>
                </a:moveTo>
                <a:lnTo>
                  <a:pt x="1797" y="30"/>
                </a:lnTo>
                <a:lnTo>
                  <a:pt x="1790" y="30"/>
                </a:lnTo>
                <a:lnTo>
                  <a:pt x="1790" y="0"/>
                </a:lnTo>
                <a:lnTo>
                  <a:pt x="1797" y="0"/>
                </a:lnTo>
                <a:close/>
                <a:moveTo>
                  <a:pt x="1828" y="0"/>
                </a:moveTo>
                <a:lnTo>
                  <a:pt x="1828" y="30"/>
                </a:lnTo>
                <a:lnTo>
                  <a:pt x="1820" y="30"/>
                </a:lnTo>
                <a:lnTo>
                  <a:pt x="1820" y="0"/>
                </a:lnTo>
                <a:lnTo>
                  <a:pt x="1828" y="0"/>
                </a:lnTo>
                <a:close/>
                <a:moveTo>
                  <a:pt x="1850" y="0"/>
                </a:moveTo>
                <a:lnTo>
                  <a:pt x="1850" y="30"/>
                </a:lnTo>
                <a:lnTo>
                  <a:pt x="1843" y="30"/>
                </a:lnTo>
                <a:lnTo>
                  <a:pt x="1843" y="0"/>
                </a:lnTo>
                <a:lnTo>
                  <a:pt x="1850" y="0"/>
                </a:lnTo>
                <a:close/>
                <a:moveTo>
                  <a:pt x="1880" y="0"/>
                </a:moveTo>
                <a:lnTo>
                  <a:pt x="1880" y="30"/>
                </a:lnTo>
                <a:lnTo>
                  <a:pt x="1873" y="30"/>
                </a:lnTo>
                <a:lnTo>
                  <a:pt x="1873" y="0"/>
                </a:lnTo>
                <a:lnTo>
                  <a:pt x="1880" y="0"/>
                </a:lnTo>
                <a:close/>
                <a:moveTo>
                  <a:pt x="1911" y="0"/>
                </a:moveTo>
                <a:lnTo>
                  <a:pt x="1911" y="30"/>
                </a:lnTo>
                <a:lnTo>
                  <a:pt x="1903" y="30"/>
                </a:lnTo>
                <a:lnTo>
                  <a:pt x="1903" y="0"/>
                </a:lnTo>
                <a:lnTo>
                  <a:pt x="1911" y="0"/>
                </a:lnTo>
                <a:close/>
                <a:moveTo>
                  <a:pt x="1941" y="0"/>
                </a:moveTo>
                <a:lnTo>
                  <a:pt x="1941" y="30"/>
                </a:lnTo>
                <a:lnTo>
                  <a:pt x="1933" y="30"/>
                </a:lnTo>
                <a:lnTo>
                  <a:pt x="1933" y="0"/>
                </a:lnTo>
                <a:lnTo>
                  <a:pt x="1941" y="0"/>
                </a:lnTo>
                <a:close/>
                <a:moveTo>
                  <a:pt x="1964" y="0"/>
                </a:moveTo>
                <a:lnTo>
                  <a:pt x="1964" y="30"/>
                </a:lnTo>
                <a:lnTo>
                  <a:pt x="1956" y="30"/>
                </a:lnTo>
                <a:lnTo>
                  <a:pt x="1956" y="0"/>
                </a:lnTo>
                <a:lnTo>
                  <a:pt x="1964" y="0"/>
                </a:lnTo>
                <a:close/>
                <a:moveTo>
                  <a:pt x="1994" y="0"/>
                </a:moveTo>
                <a:lnTo>
                  <a:pt x="1994" y="30"/>
                </a:lnTo>
                <a:lnTo>
                  <a:pt x="1986" y="30"/>
                </a:lnTo>
                <a:lnTo>
                  <a:pt x="1986" y="0"/>
                </a:lnTo>
                <a:lnTo>
                  <a:pt x="1994" y="0"/>
                </a:lnTo>
                <a:close/>
                <a:moveTo>
                  <a:pt x="2024" y="0"/>
                </a:moveTo>
                <a:lnTo>
                  <a:pt x="2024" y="30"/>
                </a:lnTo>
                <a:lnTo>
                  <a:pt x="2016" y="30"/>
                </a:lnTo>
                <a:lnTo>
                  <a:pt x="2016" y="0"/>
                </a:lnTo>
                <a:lnTo>
                  <a:pt x="2024" y="0"/>
                </a:lnTo>
                <a:close/>
                <a:moveTo>
                  <a:pt x="2054" y="0"/>
                </a:moveTo>
                <a:lnTo>
                  <a:pt x="2054" y="30"/>
                </a:lnTo>
                <a:lnTo>
                  <a:pt x="2047" y="30"/>
                </a:lnTo>
                <a:lnTo>
                  <a:pt x="2047" y="0"/>
                </a:lnTo>
                <a:lnTo>
                  <a:pt x="2054" y="0"/>
                </a:lnTo>
                <a:close/>
                <a:moveTo>
                  <a:pt x="2077" y="0"/>
                </a:moveTo>
                <a:lnTo>
                  <a:pt x="2077" y="30"/>
                </a:lnTo>
                <a:lnTo>
                  <a:pt x="2069" y="30"/>
                </a:lnTo>
                <a:lnTo>
                  <a:pt x="2069" y="0"/>
                </a:lnTo>
                <a:lnTo>
                  <a:pt x="2077" y="0"/>
                </a:lnTo>
                <a:close/>
                <a:moveTo>
                  <a:pt x="2107" y="0"/>
                </a:moveTo>
                <a:lnTo>
                  <a:pt x="2107" y="30"/>
                </a:lnTo>
                <a:lnTo>
                  <a:pt x="2100" y="30"/>
                </a:lnTo>
                <a:lnTo>
                  <a:pt x="2100" y="0"/>
                </a:lnTo>
                <a:lnTo>
                  <a:pt x="2107" y="0"/>
                </a:lnTo>
                <a:close/>
                <a:moveTo>
                  <a:pt x="2137" y="0"/>
                </a:moveTo>
                <a:lnTo>
                  <a:pt x="2137" y="30"/>
                </a:lnTo>
                <a:lnTo>
                  <a:pt x="2130" y="30"/>
                </a:lnTo>
                <a:lnTo>
                  <a:pt x="2130" y="0"/>
                </a:lnTo>
                <a:lnTo>
                  <a:pt x="2137" y="0"/>
                </a:lnTo>
                <a:close/>
                <a:moveTo>
                  <a:pt x="2168" y="0"/>
                </a:moveTo>
                <a:lnTo>
                  <a:pt x="2168" y="30"/>
                </a:lnTo>
                <a:lnTo>
                  <a:pt x="2160" y="30"/>
                </a:lnTo>
                <a:lnTo>
                  <a:pt x="2160" y="0"/>
                </a:lnTo>
                <a:lnTo>
                  <a:pt x="2168" y="0"/>
                </a:lnTo>
                <a:close/>
                <a:moveTo>
                  <a:pt x="2190" y="0"/>
                </a:moveTo>
                <a:lnTo>
                  <a:pt x="2190" y="30"/>
                </a:lnTo>
                <a:lnTo>
                  <a:pt x="2183" y="30"/>
                </a:lnTo>
                <a:lnTo>
                  <a:pt x="2183" y="0"/>
                </a:lnTo>
                <a:lnTo>
                  <a:pt x="2190" y="0"/>
                </a:lnTo>
                <a:close/>
                <a:moveTo>
                  <a:pt x="2220" y="0"/>
                </a:moveTo>
                <a:lnTo>
                  <a:pt x="2220" y="30"/>
                </a:lnTo>
                <a:lnTo>
                  <a:pt x="2213" y="30"/>
                </a:lnTo>
                <a:lnTo>
                  <a:pt x="2213" y="0"/>
                </a:lnTo>
                <a:lnTo>
                  <a:pt x="2220" y="0"/>
                </a:lnTo>
                <a:close/>
                <a:moveTo>
                  <a:pt x="2251" y="0"/>
                </a:moveTo>
                <a:lnTo>
                  <a:pt x="2251" y="30"/>
                </a:lnTo>
                <a:lnTo>
                  <a:pt x="2243" y="30"/>
                </a:lnTo>
                <a:lnTo>
                  <a:pt x="2243" y="0"/>
                </a:lnTo>
                <a:lnTo>
                  <a:pt x="2251" y="0"/>
                </a:lnTo>
                <a:close/>
                <a:moveTo>
                  <a:pt x="2281" y="0"/>
                </a:moveTo>
                <a:lnTo>
                  <a:pt x="2281" y="30"/>
                </a:lnTo>
                <a:lnTo>
                  <a:pt x="2273" y="30"/>
                </a:lnTo>
                <a:lnTo>
                  <a:pt x="2273" y="0"/>
                </a:lnTo>
                <a:lnTo>
                  <a:pt x="2281" y="0"/>
                </a:lnTo>
                <a:close/>
                <a:moveTo>
                  <a:pt x="2311" y="0"/>
                </a:moveTo>
                <a:lnTo>
                  <a:pt x="2311" y="30"/>
                </a:lnTo>
                <a:lnTo>
                  <a:pt x="2303" y="30"/>
                </a:lnTo>
                <a:lnTo>
                  <a:pt x="2303" y="0"/>
                </a:lnTo>
                <a:lnTo>
                  <a:pt x="2311" y="0"/>
                </a:lnTo>
                <a:close/>
                <a:moveTo>
                  <a:pt x="2334" y="0"/>
                </a:moveTo>
                <a:lnTo>
                  <a:pt x="2334" y="30"/>
                </a:lnTo>
                <a:lnTo>
                  <a:pt x="2326" y="30"/>
                </a:lnTo>
                <a:lnTo>
                  <a:pt x="2326" y="0"/>
                </a:lnTo>
                <a:lnTo>
                  <a:pt x="2334" y="0"/>
                </a:lnTo>
                <a:close/>
                <a:moveTo>
                  <a:pt x="2364" y="0"/>
                </a:moveTo>
                <a:lnTo>
                  <a:pt x="2364" y="30"/>
                </a:lnTo>
                <a:lnTo>
                  <a:pt x="2356" y="30"/>
                </a:lnTo>
                <a:lnTo>
                  <a:pt x="2356" y="0"/>
                </a:lnTo>
                <a:lnTo>
                  <a:pt x="2364" y="0"/>
                </a:lnTo>
                <a:close/>
                <a:moveTo>
                  <a:pt x="2394" y="0"/>
                </a:moveTo>
                <a:lnTo>
                  <a:pt x="2394" y="30"/>
                </a:lnTo>
                <a:lnTo>
                  <a:pt x="2387" y="30"/>
                </a:lnTo>
                <a:lnTo>
                  <a:pt x="2387" y="0"/>
                </a:lnTo>
                <a:lnTo>
                  <a:pt x="2394" y="0"/>
                </a:lnTo>
                <a:close/>
                <a:moveTo>
                  <a:pt x="2424" y="0"/>
                </a:moveTo>
                <a:lnTo>
                  <a:pt x="2424" y="30"/>
                </a:lnTo>
                <a:lnTo>
                  <a:pt x="2417" y="30"/>
                </a:lnTo>
                <a:lnTo>
                  <a:pt x="2417" y="0"/>
                </a:lnTo>
                <a:lnTo>
                  <a:pt x="2424" y="0"/>
                </a:lnTo>
                <a:close/>
                <a:moveTo>
                  <a:pt x="2447" y="0"/>
                </a:moveTo>
                <a:lnTo>
                  <a:pt x="2447" y="30"/>
                </a:lnTo>
                <a:lnTo>
                  <a:pt x="2439" y="30"/>
                </a:lnTo>
                <a:lnTo>
                  <a:pt x="2439" y="0"/>
                </a:lnTo>
                <a:lnTo>
                  <a:pt x="2447" y="0"/>
                </a:lnTo>
                <a:close/>
                <a:moveTo>
                  <a:pt x="2477" y="0"/>
                </a:moveTo>
                <a:lnTo>
                  <a:pt x="2477" y="30"/>
                </a:lnTo>
                <a:lnTo>
                  <a:pt x="2470" y="30"/>
                </a:lnTo>
                <a:lnTo>
                  <a:pt x="2470" y="0"/>
                </a:lnTo>
                <a:lnTo>
                  <a:pt x="2477" y="0"/>
                </a:lnTo>
                <a:close/>
                <a:moveTo>
                  <a:pt x="2507" y="0"/>
                </a:moveTo>
                <a:lnTo>
                  <a:pt x="2507" y="30"/>
                </a:lnTo>
                <a:lnTo>
                  <a:pt x="2500" y="30"/>
                </a:lnTo>
                <a:lnTo>
                  <a:pt x="2500" y="0"/>
                </a:lnTo>
                <a:lnTo>
                  <a:pt x="2507" y="0"/>
                </a:lnTo>
                <a:close/>
                <a:moveTo>
                  <a:pt x="2538" y="0"/>
                </a:moveTo>
                <a:lnTo>
                  <a:pt x="2538" y="30"/>
                </a:lnTo>
                <a:lnTo>
                  <a:pt x="2530" y="30"/>
                </a:lnTo>
                <a:lnTo>
                  <a:pt x="2530" y="0"/>
                </a:lnTo>
                <a:lnTo>
                  <a:pt x="2538" y="0"/>
                </a:lnTo>
                <a:close/>
                <a:moveTo>
                  <a:pt x="2560" y="0"/>
                </a:moveTo>
                <a:lnTo>
                  <a:pt x="2560" y="30"/>
                </a:lnTo>
                <a:lnTo>
                  <a:pt x="2553" y="30"/>
                </a:lnTo>
                <a:lnTo>
                  <a:pt x="2553" y="0"/>
                </a:lnTo>
                <a:lnTo>
                  <a:pt x="2560" y="0"/>
                </a:lnTo>
                <a:close/>
                <a:moveTo>
                  <a:pt x="2591" y="0"/>
                </a:moveTo>
                <a:lnTo>
                  <a:pt x="2591" y="30"/>
                </a:lnTo>
                <a:lnTo>
                  <a:pt x="2583" y="30"/>
                </a:lnTo>
                <a:lnTo>
                  <a:pt x="2583" y="0"/>
                </a:lnTo>
                <a:lnTo>
                  <a:pt x="2591" y="0"/>
                </a:lnTo>
                <a:close/>
                <a:moveTo>
                  <a:pt x="2621" y="0"/>
                </a:moveTo>
                <a:lnTo>
                  <a:pt x="2621" y="30"/>
                </a:lnTo>
                <a:lnTo>
                  <a:pt x="2613" y="30"/>
                </a:lnTo>
                <a:lnTo>
                  <a:pt x="2613" y="0"/>
                </a:lnTo>
                <a:lnTo>
                  <a:pt x="2621" y="0"/>
                </a:lnTo>
                <a:close/>
                <a:moveTo>
                  <a:pt x="2651" y="0"/>
                </a:moveTo>
                <a:lnTo>
                  <a:pt x="2651" y="30"/>
                </a:lnTo>
                <a:lnTo>
                  <a:pt x="2643" y="30"/>
                </a:lnTo>
                <a:lnTo>
                  <a:pt x="2643" y="0"/>
                </a:lnTo>
                <a:lnTo>
                  <a:pt x="2651" y="0"/>
                </a:lnTo>
                <a:close/>
                <a:moveTo>
                  <a:pt x="2674" y="0"/>
                </a:moveTo>
                <a:lnTo>
                  <a:pt x="2674" y="30"/>
                </a:lnTo>
                <a:lnTo>
                  <a:pt x="2666" y="30"/>
                </a:lnTo>
                <a:lnTo>
                  <a:pt x="2666" y="0"/>
                </a:lnTo>
                <a:lnTo>
                  <a:pt x="2674" y="0"/>
                </a:lnTo>
                <a:close/>
                <a:moveTo>
                  <a:pt x="2704" y="0"/>
                </a:moveTo>
                <a:lnTo>
                  <a:pt x="2704" y="30"/>
                </a:lnTo>
                <a:lnTo>
                  <a:pt x="2696" y="30"/>
                </a:lnTo>
                <a:lnTo>
                  <a:pt x="2696" y="0"/>
                </a:lnTo>
                <a:lnTo>
                  <a:pt x="2704" y="0"/>
                </a:lnTo>
                <a:close/>
                <a:moveTo>
                  <a:pt x="2734" y="0"/>
                </a:moveTo>
                <a:lnTo>
                  <a:pt x="2734" y="30"/>
                </a:lnTo>
                <a:lnTo>
                  <a:pt x="2726" y="30"/>
                </a:lnTo>
                <a:lnTo>
                  <a:pt x="2726" y="0"/>
                </a:lnTo>
                <a:lnTo>
                  <a:pt x="2734" y="0"/>
                </a:lnTo>
                <a:close/>
                <a:moveTo>
                  <a:pt x="2764" y="0"/>
                </a:moveTo>
                <a:lnTo>
                  <a:pt x="2764" y="30"/>
                </a:lnTo>
                <a:lnTo>
                  <a:pt x="2757" y="30"/>
                </a:lnTo>
                <a:lnTo>
                  <a:pt x="2757" y="0"/>
                </a:lnTo>
                <a:lnTo>
                  <a:pt x="2764" y="0"/>
                </a:lnTo>
                <a:close/>
                <a:moveTo>
                  <a:pt x="2787" y="0"/>
                </a:moveTo>
                <a:lnTo>
                  <a:pt x="2787" y="30"/>
                </a:lnTo>
                <a:lnTo>
                  <a:pt x="2779" y="30"/>
                </a:lnTo>
                <a:lnTo>
                  <a:pt x="2779" y="0"/>
                </a:lnTo>
                <a:lnTo>
                  <a:pt x="2787" y="0"/>
                </a:lnTo>
                <a:close/>
                <a:moveTo>
                  <a:pt x="2817" y="0"/>
                </a:moveTo>
                <a:lnTo>
                  <a:pt x="2817" y="30"/>
                </a:lnTo>
                <a:lnTo>
                  <a:pt x="2810" y="30"/>
                </a:lnTo>
                <a:lnTo>
                  <a:pt x="2810" y="0"/>
                </a:lnTo>
                <a:lnTo>
                  <a:pt x="2817" y="0"/>
                </a:lnTo>
                <a:close/>
                <a:moveTo>
                  <a:pt x="2847" y="0"/>
                </a:moveTo>
                <a:lnTo>
                  <a:pt x="2847" y="30"/>
                </a:lnTo>
                <a:lnTo>
                  <a:pt x="2840" y="30"/>
                </a:lnTo>
                <a:lnTo>
                  <a:pt x="2840" y="0"/>
                </a:lnTo>
                <a:lnTo>
                  <a:pt x="2847" y="0"/>
                </a:lnTo>
                <a:close/>
                <a:moveTo>
                  <a:pt x="2878" y="0"/>
                </a:moveTo>
                <a:lnTo>
                  <a:pt x="2878" y="30"/>
                </a:lnTo>
                <a:lnTo>
                  <a:pt x="2870" y="30"/>
                </a:lnTo>
                <a:lnTo>
                  <a:pt x="2870" y="0"/>
                </a:lnTo>
                <a:lnTo>
                  <a:pt x="2878" y="0"/>
                </a:lnTo>
                <a:close/>
                <a:moveTo>
                  <a:pt x="2900" y="0"/>
                </a:moveTo>
                <a:lnTo>
                  <a:pt x="2900" y="30"/>
                </a:lnTo>
                <a:lnTo>
                  <a:pt x="2893" y="30"/>
                </a:lnTo>
                <a:lnTo>
                  <a:pt x="2893" y="0"/>
                </a:lnTo>
                <a:lnTo>
                  <a:pt x="2900" y="0"/>
                </a:lnTo>
                <a:close/>
                <a:moveTo>
                  <a:pt x="2930" y="0"/>
                </a:moveTo>
                <a:lnTo>
                  <a:pt x="2930" y="30"/>
                </a:lnTo>
                <a:lnTo>
                  <a:pt x="2923" y="30"/>
                </a:lnTo>
                <a:lnTo>
                  <a:pt x="2923" y="0"/>
                </a:lnTo>
                <a:lnTo>
                  <a:pt x="2930" y="0"/>
                </a:lnTo>
                <a:close/>
                <a:moveTo>
                  <a:pt x="2961" y="0"/>
                </a:moveTo>
                <a:lnTo>
                  <a:pt x="2961" y="30"/>
                </a:lnTo>
                <a:lnTo>
                  <a:pt x="2953" y="30"/>
                </a:lnTo>
                <a:lnTo>
                  <a:pt x="2953" y="0"/>
                </a:lnTo>
                <a:lnTo>
                  <a:pt x="2961" y="0"/>
                </a:lnTo>
                <a:close/>
                <a:moveTo>
                  <a:pt x="2991" y="0"/>
                </a:moveTo>
                <a:lnTo>
                  <a:pt x="2991" y="30"/>
                </a:lnTo>
                <a:lnTo>
                  <a:pt x="2983" y="30"/>
                </a:lnTo>
                <a:lnTo>
                  <a:pt x="2983" y="0"/>
                </a:lnTo>
                <a:lnTo>
                  <a:pt x="2991" y="0"/>
                </a:lnTo>
                <a:close/>
                <a:moveTo>
                  <a:pt x="3021" y="0"/>
                </a:moveTo>
                <a:lnTo>
                  <a:pt x="3021" y="30"/>
                </a:lnTo>
                <a:lnTo>
                  <a:pt x="3014" y="30"/>
                </a:lnTo>
                <a:lnTo>
                  <a:pt x="3014" y="0"/>
                </a:lnTo>
                <a:lnTo>
                  <a:pt x="3021" y="0"/>
                </a:lnTo>
                <a:close/>
                <a:moveTo>
                  <a:pt x="3044" y="0"/>
                </a:moveTo>
                <a:lnTo>
                  <a:pt x="3044" y="30"/>
                </a:lnTo>
                <a:lnTo>
                  <a:pt x="3036" y="30"/>
                </a:lnTo>
                <a:lnTo>
                  <a:pt x="3036" y="0"/>
                </a:lnTo>
                <a:lnTo>
                  <a:pt x="3044" y="0"/>
                </a:lnTo>
                <a:close/>
                <a:moveTo>
                  <a:pt x="3074" y="0"/>
                </a:moveTo>
                <a:lnTo>
                  <a:pt x="3074" y="30"/>
                </a:lnTo>
                <a:lnTo>
                  <a:pt x="3066" y="30"/>
                </a:lnTo>
                <a:lnTo>
                  <a:pt x="3066" y="0"/>
                </a:lnTo>
                <a:lnTo>
                  <a:pt x="3074" y="0"/>
                </a:lnTo>
                <a:close/>
                <a:moveTo>
                  <a:pt x="3104" y="0"/>
                </a:moveTo>
                <a:lnTo>
                  <a:pt x="3104" y="30"/>
                </a:lnTo>
                <a:lnTo>
                  <a:pt x="3097" y="30"/>
                </a:lnTo>
                <a:lnTo>
                  <a:pt x="3097" y="0"/>
                </a:lnTo>
                <a:lnTo>
                  <a:pt x="3104" y="0"/>
                </a:lnTo>
                <a:close/>
                <a:moveTo>
                  <a:pt x="3134" y="0"/>
                </a:moveTo>
                <a:lnTo>
                  <a:pt x="3134" y="30"/>
                </a:lnTo>
                <a:lnTo>
                  <a:pt x="3127" y="30"/>
                </a:lnTo>
                <a:lnTo>
                  <a:pt x="3127" y="0"/>
                </a:lnTo>
                <a:lnTo>
                  <a:pt x="3134" y="0"/>
                </a:lnTo>
                <a:close/>
                <a:moveTo>
                  <a:pt x="3157" y="0"/>
                </a:moveTo>
                <a:lnTo>
                  <a:pt x="3157" y="30"/>
                </a:lnTo>
                <a:lnTo>
                  <a:pt x="3149" y="30"/>
                </a:lnTo>
                <a:lnTo>
                  <a:pt x="3149" y="0"/>
                </a:lnTo>
                <a:lnTo>
                  <a:pt x="3157" y="0"/>
                </a:lnTo>
                <a:close/>
                <a:moveTo>
                  <a:pt x="3187" y="0"/>
                </a:moveTo>
                <a:lnTo>
                  <a:pt x="3187" y="30"/>
                </a:lnTo>
                <a:lnTo>
                  <a:pt x="3180" y="30"/>
                </a:lnTo>
                <a:lnTo>
                  <a:pt x="3180" y="0"/>
                </a:lnTo>
                <a:lnTo>
                  <a:pt x="3187" y="0"/>
                </a:lnTo>
                <a:close/>
                <a:moveTo>
                  <a:pt x="3217" y="0"/>
                </a:moveTo>
                <a:lnTo>
                  <a:pt x="3217" y="30"/>
                </a:lnTo>
                <a:lnTo>
                  <a:pt x="3210" y="30"/>
                </a:lnTo>
                <a:lnTo>
                  <a:pt x="3210" y="0"/>
                </a:lnTo>
                <a:lnTo>
                  <a:pt x="3217" y="0"/>
                </a:lnTo>
                <a:close/>
                <a:moveTo>
                  <a:pt x="3248" y="0"/>
                </a:moveTo>
                <a:lnTo>
                  <a:pt x="3248" y="30"/>
                </a:lnTo>
                <a:lnTo>
                  <a:pt x="3240" y="30"/>
                </a:lnTo>
                <a:lnTo>
                  <a:pt x="3240" y="0"/>
                </a:lnTo>
                <a:lnTo>
                  <a:pt x="3248" y="0"/>
                </a:lnTo>
                <a:close/>
                <a:moveTo>
                  <a:pt x="3270" y="0"/>
                </a:moveTo>
                <a:lnTo>
                  <a:pt x="3270" y="30"/>
                </a:lnTo>
                <a:lnTo>
                  <a:pt x="3263" y="30"/>
                </a:lnTo>
                <a:lnTo>
                  <a:pt x="3263" y="0"/>
                </a:lnTo>
                <a:lnTo>
                  <a:pt x="3270" y="0"/>
                </a:lnTo>
                <a:close/>
                <a:moveTo>
                  <a:pt x="3301" y="0"/>
                </a:moveTo>
                <a:lnTo>
                  <a:pt x="3301" y="30"/>
                </a:lnTo>
                <a:lnTo>
                  <a:pt x="3293" y="30"/>
                </a:lnTo>
                <a:lnTo>
                  <a:pt x="3293" y="0"/>
                </a:lnTo>
                <a:lnTo>
                  <a:pt x="3301" y="0"/>
                </a:lnTo>
                <a:close/>
                <a:moveTo>
                  <a:pt x="3331" y="0"/>
                </a:moveTo>
                <a:lnTo>
                  <a:pt x="3331" y="30"/>
                </a:lnTo>
                <a:lnTo>
                  <a:pt x="3323" y="30"/>
                </a:lnTo>
                <a:lnTo>
                  <a:pt x="3323" y="0"/>
                </a:lnTo>
                <a:lnTo>
                  <a:pt x="3331" y="0"/>
                </a:lnTo>
                <a:close/>
                <a:moveTo>
                  <a:pt x="3361" y="0"/>
                </a:moveTo>
                <a:lnTo>
                  <a:pt x="3361" y="30"/>
                </a:lnTo>
                <a:lnTo>
                  <a:pt x="3353" y="30"/>
                </a:lnTo>
                <a:lnTo>
                  <a:pt x="3353" y="0"/>
                </a:lnTo>
                <a:lnTo>
                  <a:pt x="3361" y="0"/>
                </a:lnTo>
                <a:close/>
                <a:moveTo>
                  <a:pt x="3384" y="0"/>
                </a:moveTo>
                <a:lnTo>
                  <a:pt x="3384" y="30"/>
                </a:lnTo>
                <a:lnTo>
                  <a:pt x="3376" y="30"/>
                </a:lnTo>
                <a:lnTo>
                  <a:pt x="3376" y="0"/>
                </a:lnTo>
                <a:lnTo>
                  <a:pt x="3384" y="0"/>
                </a:lnTo>
                <a:close/>
                <a:moveTo>
                  <a:pt x="3414" y="0"/>
                </a:moveTo>
                <a:lnTo>
                  <a:pt x="3414" y="30"/>
                </a:lnTo>
                <a:lnTo>
                  <a:pt x="3406" y="30"/>
                </a:lnTo>
                <a:lnTo>
                  <a:pt x="3406" y="0"/>
                </a:lnTo>
                <a:lnTo>
                  <a:pt x="3414" y="0"/>
                </a:lnTo>
                <a:close/>
                <a:moveTo>
                  <a:pt x="3444" y="0"/>
                </a:moveTo>
                <a:lnTo>
                  <a:pt x="3444" y="30"/>
                </a:lnTo>
                <a:lnTo>
                  <a:pt x="3437" y="30"/>
                </a:lnTo>
                <a:lnTo>
                  <a:pt x="3437" y="0"/>
                </a:lnTo>
                <a:lnTo>
                  <a:pt x="3444" y="0"/>
                </a:lnTo>
                <a:close/>
                <a:moveTo>
                  <a:pt x="3474" y="0"/>
                </a:moveTo>
                <a:lnTo>
                  <a:pt x="3474" y="30"/>
                </a:lnTo>
                <a:lnTo>
                  <a:pt x="3467" y="30"/>
                </a:lnTo>
                <a:lnTo>
                  <a:pt x="3467" y="0"/>
                </a:lnTo>
                <a:lnTo>
                  <a:pt x="3474" y="0"/>
                </a:lnTo>
                <a:close/>
                <a:moveTo>
                  <a:pt x="3497" y="0"/>
                </a:moveTo>
                <a:lnTo>
                  <a:pt x="3497" y="30"/>
                </a:lnTo>
                <a:lnTo>
                  <a:pt x="3489" y="30"/>
                </a:lnTo>
                <a:lnTo>
                  <a:pt x="3489" y="0"/>
                </a:lnTo>
                <a:lnTo>
                  <a:pt x="3497" y="0"/>
                </a:lnTo>
                <a:close/>
                <a:moveTo>
                  <a:pt x="3527" y="0"/>
                </a:moveTo>
                <a:lnTo>
                  <a:pt x="3527" y="30"/>
                </a:lnTo>
                <a:lnTo>
                  <a:pt x="3520" y="30"/>
                </a:lnTo>
                <a:lnTo>
                  <a:pt x="3520" y="0"/>
                </a:lnTo>
                <a:lnTo>
                  <a:pt x="3527" y="0"/>
                </a:lnTo>
                <a:close/>
                <a:moveTo>
                  <a:pt x="3557" y="0"/>
                </a:moveTo>
                <a:lnTo>
                  <a:pt x="3557" y="30"/>
                </a:lnTo>
                <a:lnTo>
                  <a:pt x="3550" y="30"/>
                </a:lnTo>
                <a:lnTo>
                  <a:pt x="3550" y="0"/>
                </a:lnTo>
                <a:lnTo>
                  <a:pt x="3557" y="0"/>
                </a:lnTo>
                <a:close/>
                <a:moveTo>
                  <a:pt x="3588" y="0"/>
                </a:moveTo>
                <a:lnTo>
                  <a:pt x="3588" y="30"/>
                </a:lnTo>
                <a:lnTo>
                  <a:pt x="3580" y="30"/>
                </a:lnTo>
                <a:lnTo>
                  <a:pt x="3580" y="0"/>
                </a:lnTo>
                <a:lnTo>
                  <a:pt x="3588" y="0"/>
                </a:lnTo>
                <a:close/>
                <a:moveTo>
                  <a:pt x="3610" y="0"/>
                </a:moveTo>
                <a:lnTo>
                  <a:pt x="3610" y="30"/>
                </a:lnTo>
                <a:lnTo>
                  <a:pt x="3603" y="30"/>
                </a:lnTo>
                <a:lnTo>
                  <a:pt x="3603" y="0"/>
                </a:lnTo>
                <a:lnTo>
                  <a:pt x="3610" y="0"/>
                </a:lnTo>
                <a:close/>
                <a:moveTo>
                  <a:pt x="3640" y="0"/>
                </a:moveTo>
                <a:lnTo>
                  <a:pt x="3640" y="30"/>
                </a:lnTo>
                <a:lnTo>
                  <a:pt x="3633" y="30"/>
                </a:lnTo>
                <a:lnTo>
                  <a:pt x="3633" y="0"/>
                </a:lnTo>
                <a:lnTo>
                  <a:pt x="3640" y="0"/>
                </a:lnTo>
                <a:close/>
                <a:moveTo>
                  <a:pt x="3671" y="0"/>
                </a:moveTo>
                <a:lnTo>
                  <a:pt x="3671" y="30"/>
                </a:lnTo>
                <a:lnTo>
                  <a:pt x="3663" y="30"/>
                </a:lnTo>
                <a:lnTo>
                  <a:pt x="3663" y="0"/>
                </a:lnTo>
                <a:lnTo>
                  <a:pt x="3671" y="0"/>
                </a:lnTo>
                <a:close/>
                <a:moveTo>
                  <a:pt x="3701" y="0"/>
                </a:moveTo>
                <a:lnTo>
                  <a:pt x="3701" y="30"/>
                </a:lnTo>
                <a:lnTo>
                  <a:pt x="3693" y="30"/>
                </a:lnTo>
                <a:lnTo>
                  <a:pt x="3693" y="0"/>
                </a:lnTo>
                <a:lnTo>
                  <a:pt x="3701" y="0"/>
                </a:lnTo>
                <a:close/>
                <a:moveTo>
                  <a:pt x="3731" y="0"/>
                </a:moveTo>
                <a:lnTo>
                  <a:pt x="3731" y="30"/>
                </a:lnTo>
                <a:lnTo>
                  <a:pt x="3724" y="30"/>
                </a:lnTo>
                <a:lnTo>
                  <a:pt x="3724" y="0"/>
                </a:lnTo>
                <a:lnTo>
                  <a:pt x="3731" y="0"/>
                </a:lnTo>
                <a:close/>
                <a:moveTo>
                  <a:pt x="3754" y="0"/>
                </a:moveTo>
                <a:lnTo>
                  <a:pt x="3754" y="30"/>
                </a:lnTo>
                <a:lnTo>
                  <a:pt x="3746" y="30"/>
                </a:lnTo>
                <a:lnTo>
                  <a:pt x="3746" y="0"/>
                </a:lnTo>
                <a:lnTo>
                  <a:pt x="3754" y="0"/>
                </a:lnTo>
                <a:close/>
                <a:moveTo>
                  <a:pt x="3784" y="0"/>
                </a:moveTo>
                <a:lnTo>
                  <a:pt x="3784" y="30"/>
                </a:lnTo>
                <a:lnTo>
                  <a:pt x="3776" y="30"/>
                </a:lnTo>
                <a:lnTo>
                  <a:pt x="3776" y="0"/>
                </a:lnTo>
                <a:lnTo>
                  <a:pt x="3784" y="0"/>
                </a:lnTo>
                <a:close/>
                <a:moveTo>
                  <a:pt x="3814" y="0"/>
                </a:moveTo>
                <a:lnTo>
                  <a:pt x="3814" y="30"/>
                </a:lnTo>
                <a:lnTo>
                  <a:pt x="3807" y="30"/>
                </a:lnTo>
                <a:lnTo>
                  <a:pt x="3807" y="0"/>
                </a:lnTo>
                <a:lnTo>
                  <a:pt x="3814" y="0"/>
                </a:lnTo>
                <a:close/>
                <a:moveTo>
                  <a:pt x="3844" y="0"/>
                </a:moveTo>
                <a:lnTo>
                  <a:pt x="3844" y="30"/>
                </a:lnTo>
                <a:lnTo>
                  <a:pt x="3837" y="30"/>
                </a:lnTo>
                <a:lnTo>
                  <a:pt x="3837" y="0"/>
                </a:lnTo>
                <a:lnTo>
                  <a:pt x="3844" y="0"/>
                </a:lnTo>
                <a:close/>
                <a:moveTo>
                  <a:pt x="3867" y="0"/>
                </a:moveTo>
                <a:lnTo>
                  <a:pt x="3867" y="30"/>
                </a:lnTo>
                <a:lnTo>
                  <a:pt x="3860" y="30"/>
                </a:lnTo>
                <a:lnTo>
                  <a:pt x="3860" y="0"/>
                </a:lnTo>
                <a:lnTo>
                  <a:pt x="3867" y="0"/>
                </a:lnTo>
                <a:close/>
                <a:moveTo>
                  <a:pt x="3897" y="0"/>
                </a:moveTo>
                <a:lnTo>
                  <a:pt x="3897" y="30"/>
                </a:lnTo>
                <a:lnTo>
                  <a:pt x="3890" y="30"/>
                </a:lnTo>
                <a:lnTo>
                  <a:pt x="3890" y="0"/>
                </a:lnTo>
                <a:lnTo>
                  <a:pt x="3897" y="0"/>
                </a:lnTo>
                <a:close/>
                <a:moveTo>
                  <a:pt x="3927" y="0"/>
                </a:moveTo>
                <a:lnTo>
                  <a:pt x="3927" y="30"/>
                </a:lnTo>
                <a:lnTo>
                  <a:pt x="3920" y="30"/>
                </a:lnTo>
                <a:lnTo>
                  <a:pt x="3920" y="0"/>
                </a:lnTo>
                <a:lnTo>
                  <a:pt x="3927" y="0"/>
                </a:lnTo>
                <a:close/>
                <a:moveTo>
                  <a:pt x="3958" y="0"/>
                </a:moveTo>
                <a:lnTo>
                  <a:pt x="3958" y="30"/>
                </a:lnTo>
                <a:lnTo>
                  <a:pt x="3950" y="30"/>
                </a:lnTo>
                <a:lnTo>
                  <a:pt x="3950" y="0"/>
                </a:lnTo>
                <a:lnTo>
                  <a:pt x="3958" y="0"/>
                </a:lnTo>
                <a:close/>
                <a:moveTo>
                  <a:pt x="3980" y="0"/>
                </a:moveTo>
                <a:lnTo>
                  <a:pt x="3980" y="30"/>
                </a:lnTo>
                <a:lnTo>
                  <a:pt x="3973" y="30"/>
                </a:lnTo>
                <a:lnTo>
                  <a:pt x="3973" y="0"/>
                </a:lnTo>
                <a:lnTo>
                  <a:pt x="3980" y="0"/>
                </a:lnTo>
                <a:close/>
                <a:moveTo>
                  <a:pt x="4011" y="0"/>
                </a:moveTo>
                <a:lnTo>
                  <a:pt x="4011" y="30"/>
                </a:lnTo>
                <a:lnTo>
                  <a:pt x="4003" y="30"/>
                </a:lnTo>
                <a:lnTo>
                  <a:pt x="4003" y="0"/>
                </a:lnTo>
                <a:lnTo>
                  <a:pt x="4011" y="0"/>
                </a:lnTo>
                <a:close/>
                <a:moveTo>
                  <a:pt x="4041" y="0"/>
                </a:moveTo>
                <a:lnTo>
                  <a:pt x="4041" y="30"/>
                </a:lnTo>
                <a:lnTo>
                  <a:pt x="4033" y="30"/>
                </a:lnTo>
                <a:lnTo>
                  <a:pt x="4033" y="0"/>
                </a:lnTo>
                <a:lnTo>
                  <a:pt x="4041" y="0"/>
                </a:lnTo>
                <a:close/>
                <a:moveTo>
                  <a:pt x="4071" y="0"/>
                </a:moveTo>
                <a:lnTo>
                  <a:pt x="4071" y="30"/>
                </a:lnTo>
                <a:lnTo>
                  <a:pt x="4063" y="30"/>
                </a:lnTo>
                <a:lnTo>
                  <a:pt x="4063" y="0"/>
                </a:lnTo>
                <a:lnTo>
                  <a:pt x="4071" y="0"/>
                </a:lnTo>
                <a:close/>
                <a:moveTo>
                  <a:pt x="4094" y="0"/>
                </a:moveTo>
                <a:lnTo>
                  <a:pt x="4094" y="30"/>
                </a:lnTo>
                <a:lnTo>
                  <a:pt x="4086" y="30"/>
                </a:lnTo>
                <a:lnTo>
                  <a:pt x="4086" y="0"/>
                </a:lnTo>
                <a:lnTo>
                  <a:pt x="4094" y="0"/>
                </a:lnTo>
                <a:close/>
                <a:moveTo>
                  <a:pt x="4124" y="0"/>
                </a:moveTo>
                <a:lnTo>
                  <a:pt x="4124" y="30"/>
                </a:lnTo>
                <a:lnTo>
                  <a:pt x="4116" y="30"/>
                </a:lnTo>
                <a:lnTo>
                  <a:pt x="4116" y="0"/>
                </a:lnTo>
                <a:lnTo>
                  <a:pt x="4124" y="0"/>
                </a:lnTo>
                <a:close/>
                <a:moveTo>
                  <a:pt x="4154" y="0"/>
                </a:moveTo>
                <a:lnTo>
                  <a:pt x="4154" y="30"/>
                </a:lnTo>
                <a:lnTo>
                  <a:pt x="4147" y="30"/>
                </a:lnTo>
                <a:lnTo>
                  <a:pt x="4147" y="0"/>
                </a:lnTo>
                <a:lnTo>
                  <a:pt x="4154" y="0"/>
                </a:lnTo>
                <a:close/>
                <a:moveTo>
                  <a:pt x="4184" y="0"/>
                </a:moveTo>
                <a:lnTo>
                  <a:pt x="4184" y="30"/>
                </a:lnTo>
                <a:lnTo>
                  <a:pt x="4177" y="30"/>
                </a:lnTo>
                <a:lnTo>
                  <a:pt x="4177" y="0"/>
                </a:lnTo>
                <a:lnTo>
                  <a:pt x="4184" y="0"/>
                </a:lnTo>
                <a:close/>
                <a:moveTo>
                  <a:pt x="4207" y="0"/>
                </a:moveTo>
                <a:lnTo>
                  <a:pt x="4207" y="30"/>
                </a:lnTo>
                <a:lnTo>
                  <a:pt x="4199" y="30"/>
                </a:lnTo>
                <a:lnTo>
                  <a:pt x="4199" y="0"/>
                </a:lnTo>
                <a:lnTo>
                  <a:pt x="4207" y="0"/>
                </a:lnTo>
                <a:close/>
                <a:moveTo>
                  <a:pt x="4237" y="0"/>
                </a:moveTo>
                <a:lnTo>
                  <a:pt x="4237" y="30"/>
                </a:lnTo>
                <a:lnTo>
                  <a:pt x="4230" y="30"/>
                </a:lnTo>
                <a:lnTo>
                  <a:pt x="4230" y="0"/>
                </a:lnTo>
                <a:lnTo>
                  <a:pt x="4237" y="0"/>
                </a:lnTo>
                <a:close/>
                <a:moveTo>
                  <a:pt x="4267" y="0"/>
                </a:moveTo>
                <a:lnTo>
                  <a:pt x="4267" y="30"/>
                </a:lnTo>
                <a:lnTo>
                  <a:pt x="4260" y="30"/>
                </a:lnTo>
                <a:lnTo>
                  <a:pt x="4260" y="0"/>
                </a:lnTo>
                <a:lnTo>
                  <a:pt x="4267" y="0"/>
                </a:lnTo>
                <a:close/>
                <a:moveTo>
                  <a:pt x="4298" y="0"/>
                </a:moveTo>
                <a:lnTo>
                  <a:pt x="4298" y="30"/>
                </a:lnTo>
                <a:lnTo>
                  <a:pt x="4290" y="30"/>
                </a:lnTo>
                <a:lnTo>
                  <a:pt x="4290" y="0"/>
                </a:lnTo>
                <a:lnTo>
                  <a:pt x="4298" y="0"/>
                </a:lnTo>
                <a:close/>
                <a:moveTo>
                  <a:pt x="4328" y="0"/>
                </a:moveTo>
                <a:lnTo>
                  <a:pt x="4328" y="30"/>
                </a:lnTo>
                <a:lnTo>
                  <a:pt x="4320" y="30"/>
                </a:lnTo>
                <a:lnTo>
                  <a:pt x="4320" y="0"/>
                </a:lnTo>
                <a:lnTo>
                  <a:pt x="4328" y="0"/>
                </a:lnTo>
                <a:close/>
                <a:moveTo>
                  <a:pt x="4350" y="0"/>
                </a:moveTo>
                <a:lnTo>
                  <a:pt x="4350" y="30"/>
                </a:lnTo>
                <a:lnTo>
                  <a:pt x="4343" y="30"/>
                </a:lnTo>
                <a:lnTo>
                  <a:pt x="4343" y="0"/>
                </a:lnTo>
                <a:lnTo>
                  <a:pt x="4350" y="0"/>
                </a:lnTo>
                <a:close/>
                <a:moveTo>
                  <a:pt x="4381" y="0"/>
                </a:moveTo>
                <a:lnTo>
                  <a:pt x="4381" y="30"/>
                </a:lnTo>
                <a:lnTo>
                  <a:pt x="4373" y="30"/>
                </a:lnTo>
                <a:lnTo>
                  <a:pt x="4373" y="0"/>
                </a:lnTo>
                <a:lnTo>
                  <a:pt x="4381" y="0"/>
                </a:lnTo>
                <a:close/>
                <a:moveTo>
                  <a:pt x="4411" y="0"/>
                </a:moveTo>
                <a:lnTo>
                  <a:pt x="4411" y="30"/>
                </a:lnTo>
                <a:lnTo>
                  <a:pt x="4403" y="30"/>
                </a:lnTo>
                <a:lnTo>
                  <a:pt x="4403" y="0"/>
                </a:lnTo>
                <a:lnTo>
                  <a:pt x="4411" y="0"/>
                </a:lnTo>
                <a:close/>
                <a:moveTo>
                  <a:pt x="4441" y="0"/>
                </a:moveTo>
                <a:lnTo>
                  <a:pt x="4441" y="30"/>
                </a:lnTo>
                <a:lnTo>
                  <a:pt x="4434" y="30"/>
                </a:lnTo>
                <a:lnTo>
                  <a:pt x="4434" y="0"/>
                </a:lnTo>
                <a:lnTo>
                  <a:pt x="4441" y="0"/>
                </a:lnTo>
                <a:close/>
                <a:moveTo>
                  <a:pt x="4464" y="0"/>
                </a:moveTo>
                <a:lnTo>
                  <a:pt x="4464" y="30"/>
                </a:lnTo>
                <a:lnTo>
                  <a:pt x="4456" y="30"/>
                </a:lnTo>
                <a:lnTo>
                  <a:pt x="4456" y="0"/>
                </a:lnTo>
                <a:lnTo>
                  <a:pt x="4464" y="0"/>
                </a:lnTo>
                <a:close/>
                <a:moveTo>
                  <a:pt x="4494" y="0"/>
                </a:moveTo>
                <a:lnTo>
                  <a:pt x="4494" y="30"/>
                </a:lnTo>
                <a:lnTo>
                  <a:pt x="4486" y="30"/>
                </a:lnTo>
                <a:lnTo>
                  <a:pt x="4486" y="0"/>
                </a:lnTo>
                <a:lnTo>
                  <a:pt x="4494" y="0"/>
                </a:lnTo>
                <a:close/>
                <a:moveTo>
                  <a:pt x="4524" y="0"/>
                </a:moveTo>
                <a:lnTo>
                  <a:pt x="4524" y="30"/>
                </a:lnTo>
                <a:lnTo>
                  <a:pt x="4517" y="30"/>
                </a:lnTo>
                <a:lnTo>
                  <a:pt x="4517" y="0"/>
                </a:lnTo>
                <a:lnTo>
                  <a:pt x="4524" y="0"/>
                </a:lnTo>
                <a:close/>
                <a:moveTo>
                  <a:pt x="4554" y="0"/>
                </a:moveTo>
                <a:lnTo>
                  <a:pt x="4554" y="30"/>
                </a:lnTo>
                <a:lnTo>
                  <a:pt x="4547" y="30"/>
                </a:lnTo>
                <a:lnTo>
                  <a:pt x="4547" y="0"/>
                </a:lnTo>
                <a:lnTo>
                  <a:pt x="4554" y="0"/>
                </a:lnTo>
                <a:close/>
                <a:moveTo>
                  <a:pt x="4577" y="0"/>
                </a:moveTo>
                <a:lnTo>
                  <a:pt x="4577" y="30"/>
                </a:lnTo>
                <a:lnTo>
                  <a:pt x="4570" y="30"/>
                </a:lnTo>
                <a:lnTo>
                  <a:pt x="4570" y="0"/>
                </a:lnTo>
                <a:lnTo>
                  <a:pt x="4577" y="0"/>
                </a:lnTo>
                <a:close/>
                <a:moveTo>
                  <a:pt x="4607" y="0"/>
                </a:moveTo>
                <a:lnTo>
                  <a:pt x="4607" y="30"/>
                </a:lnTo>
                <a:lnTo>
                  <a:pt x="4600" y="30"/>
                </a:lnTo>
                <a:lnTo>
                  <a:pt x="4600" y="0"/>
                </a:lnTo>
                <a:lnTo>
                  <a:pt x="4607" y="0"/>
                </a:lnTo>
                <a:close/>
                <a:moveTo>
                  <a:pt x="4638" y="0"/>
                </a:moveTo>
                <a:lnTo>
                  <a:pt x="4638" y="30"/>
                </a:lnTo>
                <a:lnTo>
                  <a:pt x="4630" y="30"/>
                </a:lnTo>
                <a:lnTo>
                  <a:pt x="4630" y="0"/>
                </a:lnTo>
                <a:lnTo>
                  <a:pt x="4638" y="0"/>
                </a:lnTo>
                <a:close/>
                <a:moveTo>
                  <a:pt x="4668" y="0"/>
                </a:moveTo>
                <a:lnTo>
                  <a:pt x="4668" y="30"/>
                </a:lnTo>
                <a:lnTo>
                  <a:pt x="4660" y="30"/>
                </a:lnTo>
                <a:lnTo>
                  <a:pt x="4660" y="0"/>
                </a:lnTo>
                <a:lnTo>
                  <a:pt x="4668" y="0"/>
                </a:lnTo>
                <a:close/>
                <a:moveTo>
                  <a:pt x="4690" y="0"/>
                </a:moveTo>
                <a:lnTo>
                  <a:pt x="4690" y="30"/>
                </a:lnTo>
                <a:lnTo>
                  <a:pt x="4683" y="30"/>
                </a:lnTo>
                <a:lnTo>
                  <a:pt x="4683" y="0"/>
                </a:lnTo>
                <a:lnTo>
                  <a:pt x="4690" y="0"/>
                </a:lnTo>
                <a:close/>
                <a:moveTo>
                  <a:pt x="4721" y="0"/>
                </a:moveTo>
                <a:lnTo>
                  <a:pt x="4721" y="30"/>
                </a:lnTo>
                <a:lnTo>
                  <a:pt x="4713" y="30"/>
                </a:lnTo>
                <a:lnTo>
                  <a:pt x="4713" y="0"/>
                </a:lnTo>
                <a:lnTo>
                  <a:pt x="4721" y="0"/>
                </a:lnTo>
                <a:close/>
                <a:moveTo>
                  <a:pt x="4751" y="0"/>
                </a:moveTo>
                <a:lnTo>
                  <a:pt x="4751" y="30"/>
                </a:lnTo>
                <a:lnTo>
                  <a:pt x="4743" y="30"/>
                </a:lnTo>
                <a:lnTo>
                  <a:pt x="4743" y="0"/>
                </a:lnTo>
                <a:lnTo>
                  <a:pt x="4751" y="0"/>
                </a:lnTo>
                <a:close/>
                <a:moveTo>
                  <a:pt x="4781" y="0"/>
                </a:moveTo>
                <a:lnTo>
                  <a:pt x="4781" y="30"/>
                </a:lnTo>
                <a:lnTo>
                  <a:pt x="4773" y="30"/>
                </a:lnTo>
                <a:lnTo>
                  <a:pt x="4773" y="0"/>
                </a:lnTo>
                <a:lnTo>
                  <a:pt x="4781" y="0"/>
                </a:lnTo>
                <a:close/>
              </a:path>
            </a:pathLst>
          </a:custGeom>
          <a:solidFill>
            <a:srgbClr val="868686"/>
          </a:solidFill>
          <a:ln w="7"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3141" name="Freeform 69"/>
          <p:cNvSpPr>
            <a:spLocks/>
          </p:cNvSpPr>
          <p:nvPr/>
        </p:nvSpPr>
        <p:spPr bwMode="auto">
          <a:xfrm>
            <a:off x="643310" y="1656804"/>
            <a:ext cx="7542213" cy="2478088"/>
          </a:xfrm>
          <a:custGeom>
            <a:avLst/>
            <a:gdLst/>
            <a:ahLst/>
            <a:cxnLst>
              <a:cxn ang="0">
                <a:pos x="312" y="64"/>
              </a:cxn>
              <a:cxn ang="0">
                <a:pos x="605" y="162"/>
              </a:cxn>
              <a:cxn ang="0">
                <a:pos x="906" y="225"/>
              </a:cxn>
              <a:cxn ang="0">
                <a:pos x="1272" y="288"/>
              </a:cxn>
              <a:cxn ang="0">
                <a:pos x="1627" y="337"/>
              </a:cxn>
              <a:cxn ang="0">
                <a:pos x="1932" y="369"/>
              </a:cxn>
              <a:cxn ang="0">
                <a:pos x="2234" y="561"/>
              </a:cxn>
              <a:cxn ang="0">
                <a:pos x="2584" y="640"/>
              </a:cxn>
              <a:cxn ang="0">
                <a:pos x="2840" y="704"/>
              </a:cxn>
              <a:cxn ang="0">
                <a:pos x="3131" y="801"/>
              </a:cxn>
              <a:cxn ang="0">
                <a:pos x="3368" y="928"/>
              </a:cxn>
              <a:cxn ang="0">
                <a:pos x="3680" y="1190"/>
              </a:cxn>
              <a:cxn ang="0">
                <a:pos x="3916" y="1345"/>
              </a:cxn>
              <a:cxn ang="0">
                <a:pos x="4284" y="1457"/>
              </a:cxn>
              <a:cxn ang="0">
                <a:pos x="4592" y="1685"/>
              </a:cxn>
              <a:cxn ang="0">
                <a:pos x="4878" y="1859"/>
              </a:cxn>
              <a:cxn ang="0">
                <a:pos x="5178" y="2081"/>
              </a:cxn>
              <a:cxn ang="0">
                <a:pos x="5480" y="2272"/>
              </a:cxn>
              <a:cxn ang="0">
                <a:pos x="5786" y="2433"/>
              </a:cxn>
              <a:cxn ang="0">
                <a:pos x="6026" y="2609"/>
              </a:cxn>
              <a:cxn ang="0">
                <a:pos x="6376" y="2656"/>
              </a:cxn>
              <a:cxn ang="0">
                <a:pos x="6680" y="2864"/>
              </a:cxn>
              <a:cxn ang="0">
                <a:pos x="7048" y="3024"/>
              </a:cxn>
              <a:cxn ang="0">
                <a:pos x="7290" y="3169"/>
              </a:cxn>
              <a:cxn ang="0">
                <a:pos x="7640" y="3200"/>
              </a:cxn>
              <a:cxn ang="0">
                <a:pos x="8072" y="3216"/>
              </a:cxn>
              <a:cxn ang="0">
                <a:pos x="8488" y="3232"/>
              </a:cxn>
              <a:cxn ang="0">
                <a:pos x="9032" y="3232"/>
              </a:cxn>
              <a:cxn ang="0">
                <a:pos x="9576" y="3232"/>
              </a:cxn>
              <a:cxn ang="0">
                <a:pos x="9928" y="3296"/>
              </a:cxn>
              <a:cxn ang="0">
                <a:pos x="9752" y="3312"/>
              </a:cxn>
              <a:cxn ang="0">
                <a:pos x="9384" y="3248"/>
              </a:cxn>
              <a:cxn ang="0">
                <a:pos x="8856" y="3248"/>
              </a:cxn>
              <a:cxn ang="0">
                <a:pos x="8359" y="3232"/>
              </a:cxn>
              <a:cxn ang="0">
                <a:pos x="7880" y="3232"/>
              </a:cxn>
              <a:cxn ang="0">
                <a:pos x="7592" y="3200"/>
              </a:cxn>
              <a:cxn ang="0">
                <a:pos x="7223" y="3120"/>
              </a:cxn>
              <a:cxn ang="0">
                <a:pos x="6916" y="2991"/>
              </a:cxn>
              <a:cxn ang="0">
                <a:pos x="6561" y="2731"/>
              </a:cxn>
              <a:cxn ang="0">
                <a:pos x="6261" y="2672"/>
              </a:cxn>
              <a:cxn ang="0">
                <a:pos x="5959" y="2592"/>
              </a:cxn>
              <a:cxn ang="0">
                <a:pos x="5653" y="2400"/>
              </a:cxn>
              <a:cxn ang="0">
                <a:pos x="5416" y="2256"/>
              </a:cxn>
              <a:cxn ang="0">
                <a:pos x="5058" y="1933"/>
              </a:cxn>
              <a:cxn ang="0">
                <a:pos x="4759" y="1808"/>
              </a:cxn>
              <a:cxn ang="0">
                <a:pos x="4455" y="1552"/>
              </a:cxn>
              <a:cxn ang="0">
                <a:pos x="4152" y="1408"/>
              </a:cxn>
              <a:cxn ang="0">
                <a:pos x="3848" y="1344"/>
              </a:cxn>
              <a:cxn ang="0">
                <a:pos x="3560" y="1008"/>
              </a:cxn>
              <a:cxn ang="0">
                <a:pos x="3320" y="912"/>
              </a:cxn>
              <a:cxn ang="0">
                <a:pos x="3016" y="800"/>
              </a:cxn>
              <a:cxn ang="0">
                <a:pos x="2773" y="704"/>
              </a:cxn>
              <a:cxn ang="0">
                <a:pos x="2408" y="656"/>
              </a:cxn>
              <a:cxn ang="0">
                <a:pos x="2099" y="494"/>
              </a:cxn>
              <a:cxn ang="0">
                <a:pos x="1862" y="384"/>
              </a:cxn>
              <a:cxn ang="0">
                <a:pos x="1512" y="320"/>
              </a:cxn>
              <a:cxn ang="0">
                <a:pos x="1143" y="272"/>
              </a:cxn>
              <a:cxn ang="0">
                <a:pos x="792" y="224"/>
              </a:cxn>
              <a:cxn ang="0">
                <a:pos x="488" y="144"/>
              </a:cxn>
              <a:cxn ang="0">
                <a:pos x="180" y="79"/>
              </a:cxn>
            </a:cxnLst>
            <a:rect l="0" t="0" r="r" b="b"/>
            <a:pathLst>
              <a:path w="10064" h="3312">
                <a:moveTo>
                  <a:pt x="10" y="1"/>
                </a:moveTo>
                <a:lnTo>
                  <a:pt x="74" y="17"/>
                </a:lnTo>
                <a:lnTo>
                  <a:pt x="72" y="16"/>
                </a:lnTo>
                <a:lnTo>
                  <a:pt x="120" y="16"/>
                </a:lnTo>
                <a:cubicBezTo>
                  <a:pt x="122" y="16"/>
                  <a:pt x="124" y="17"/>
                  <a:pt x="125" y="18"/>
                </a:cubicBezTo>
                <a:lnTo>
                  <a:pt x="189" y="66"/>
                </a:lnTo>
                <a:lnTo>
                  <a:pt x="184" y="64"/>
                </a:lnTo>
                <a:lnTo>
                  <a:pt x="248" y="64"/>
                </a:lnTo>
                <a:lnTo>
                  <a:pt x="312" y="64"/>
                </a:lnTo>
                <a:cubicBezTo>
                  <a:pt x="313" y="64"/>
                  <a:pt x="314" y="65"/>
                  <a:pt x="315" y="65"/>
                </a:cubicBezTo>
                <a:lnTo>
                  <a:pt x="363" y="81"/>
                </a:lnTo>
                <a:lnTo>
                  <a:pt x="426" y="97"/>
                </a:lnTo>
                <a:cubicBezTo>
                  <a:pt x="427" y="97"/>
                  <a:pt x="428" y="97"/>
                  <a:pt x="428" y="97"/>
                </a:cubicBezTo>
                <a:lnTo>
                  <a:pt x="492" y="129"/>
                </a:lnTo>
                <a:lnTo>
                  <a:pt x="488" y="128"/>
                </a:lnTo>
                <a:lnTo>
                  <a:pt x="552" y="128"/>
                </a:lnTo>
                <a:cubicBezTo>
                  <a:pt x="554" y="128"/>
                  <a:pt x="556" y="129"/>
                  <a:pt x="557" y="130"/>
                </a:cubicBezTo>
                <a:lnTo>
                  <a:pt x="605" y="162"/>
                </a:lnTo>
                <a:lnTo>
                  <a:pt x="668" y="193"/>
                </a:lnTo>
                <a:lnTo>
                  <a:pt x="664" y="192"/>
                </a:lnTo>
                <a:lnTo>
                  <a:pt x="728" y="192"/>
                </a:lnTo>
                <a:cubicBezTo>
                  <a:pt x="729" y="192"/>
                  <a:pt x="730" y="193"/>
                  <a:pt x="730" y="193"/>
                </a:cubicBezTo>
                <a:lnTo>
                  <a:pt x="794" y="209"/>
                </a:lnTo>
                <a:lnTo>
                  <a:pt x="792" y="208"/>
                </a:lnTo>
                <a:lnTo>
                  <a:pt x="840" y="208"/>
                </a:lnTo>
                <a:cubicBezTo>
                  <a:pt x="841" y="208"/>
                  <a:pt x="842" y="209"/>
                  <a:pt x="842" y="209"/>
                </a:cubicBezTo>
                <a:lnTo>
                  <a:pt x="906" y="225"/>
                </a:lnTo>
                <a:lnTo>
                  <a:pt x="904" y="224"/>
                </a:lnTo>
                <a:lnTo>
                  <a:pt x="968" y="224"/>
                </a:lnTo>
                <a:lnTo>
                  <a:pt x="1032" y="224"/>
                </a:lnTo>
                <a:cubicBezTo>
                  <a:pt x="1033" y="224"/>
                  <a:pt x="1034" y="225"/>
                  <a:pt x="1035" y="225"/>
                </a:cubicBezTo>
                <a:lnTo>
                  <a:pt x="1083" y="241"/>
                </a:lnTo>
                <a:lnTo>
                  <a:pt x="1146" y="257"/>
                </a:lnTo>
                <a:lnTo>
                  <a:pt x="1210" y="273"/>
                </a:lnTo>
                <a:lnTo>
                  <a:pt x="1274" y="289"/>
                </a:lnTo>
                <a:lnTo>
                  <a:pt x="1272" y="288"/>
                </a:lnTo>
                <a:lnTo>
                  <a:pt x="1336" y="288"/>
                </a:lnTo>
                <a:cubicBezTo>
                  <a:pt x="1337" y="288"/>
                  <a:pt x="1338" y="289"/>
                  <a:pt x="1339" y="289"/>
                </a:cubicBezTo>
                <a:lnTo>
                  <a:pt x="1387" y="305"/>
                </a:lnTo>
                <a:lnTo>
                  <a:pt x="1384" y="304"/>
                </a:lnTo>
                <a:lnTo>
                  <a:pt x="1448" y="304"/>
                </a:lnTo>
                <a:lnTo>
                  <a:pt x="1512" y="304"/>
                </a:lnTo>
                <a:cubicBezTo>
                  <a:pt x="1513" y="304"/>
                  <a:pt x="1514" y="305"/>
                  <a:pt x="1514" y="305"/>
                </a:cubicBezTo>
                <a:lnTo>
                  <a:pt x="1578" y="321"/>
                </a:lnTo>
                <a:lnTo>
                  <a:pt x="1627" y="337"/>
                </a:lnTo>
                <a:lnTo>
                  <a:pt x="1690" y="353"/>
                </a:lnTo>
                <a:lnTo>
                  <a:pt x="1688" y="352"/>
                </a:lnTo>
                <a:lnTo>
                  <a:pt x="1752" y="352"/>
                </a:lnTo>
                <a:lnTo>
                  <a:pt x="1816" y="352"/>
                </a:lnTo>
                <a:cubicBezTo>
                  <a:pt x="1817" y="352"/>
                  <a:pt x="1818" y="353"/>
                  <a:pt x="1819" y="353"/>
                </a:cubicBezTo>
                <a:lnTo>
                  <a:pt x="1867" y="369"/>
                </a:lnTo>
                <a:lnTo>
                  <a:pt x="1864" y="368"/>
                </a:lnTo>
                <a:lnTo>
                  <a:pt x="1928" y="368"/>
                </a:lnTo>
                <a:cubicBezTo>
                  <a:pt x="1930" y="368"/>
                  <a:pt x="1931" y="369"/>
                  <a:pt x="1932" y="369"/>
                </a:cubicBezTo>
                <a:lnTo>
                  <a:pt x="1996" y="401"/>
                </a:lnTo>
                <a:lnTo>
                  <a:pt x="1992" y="400"/>
                </a:lnTo>
                <a:lnTo>
                  <a:pt x="2056" y="400"/>
                </a:lnTo>
                <a:cubicBezTo>
                  <a:pt x="2059" y="400"/>
                  <a:pt x="2062" y="402"/>
                  <a:pt x="2063" y="404"/>
                </a:cubicBezTo>
                <a:lnTo>
                  <a:pt x="2111" y="484"/>
                </a:lnTo>
                <a:lnTo>
                  <a:pt x="2110" y="483"/>
                </a:lnTo>
                <a:lnTo>
                  <a:pt x="2174" y="547"/>
                </a:lnTo>
                <a:lnTo>
                  <a:pt x="2170" y="545"/>
                </a:lnTo>
                <a:lnTo>
                  <a:pt x="2234" y="561"/>
                </a:lnTo>
                <a:lnTo>
                  <a:pt x="2298" y="577"/>
                </a:lnTo>
                <a:cubicBezTo>
                  <a:pt x="2300" y="577"/>
                  <a:pt x="2301" y="578"/>
                  <a:pt x="2302" y="579"/>
                </a:cubicBezTo>
                <a:lnTo>
                  <a:pt x="2350" y="627"/>
                </a:lnTo>
                <a:lnTo>
                  <a:pt x="2346" y="625"/>
                </a:lnTo>
                <a:lnTo>
                  <a:pt x="2410" y="641"/>
                </a:lnTo>
                <a:lnTo>
                  <a:pt x="2408" y="640"/>
                </a:lnTo>
                <a:lnTo>
                  <a:pt x="2472" y="640"/>
                </a:lnTo>
                <a:lnTo>
                  <a:pt x="2536" y="640"/>
                </a:lnTo>
                <a:lnTo>
                  <a:pt x="2584" y="640"/>
                </a:lnTo>
                <a:cubicBezTo>
                  <a:pt x="2585" y="640"/>
                  <a:pt x="2586" y="641"/>
                  <a:pt x="2586" y="641"/>
                </a:cubicBezTo>
                <a:lnTo>
                  <a:pt x="2650" y="657"/>
                </a:lnTo>
                <a:lnTo>
                  <a:pt x="2648" y="656"/>
                </a:lnTo>
                <a:lnTo>
                  <a:pt x="2712" y="656"/>
                </a:lnTo>
                <a:cubicBezTo>
                  <a:pt x="2714" y="656"/>
                  <a:pt x="2715" y="657"/>
                  <a:pt x="2716" y="657"/>
                </a:cubicBezTo>
                <a:lnTo>
                  <a:pt x="2780" y="689"/>
                </a:lnTo>
                <a:lnTo>
                  <a:pt x="2778" y="689"/>
                </a:lnTo>
                <a:lnTo>
                  <a:pt x="2842" y="705"/>
                </a:lnTo>
                <a:lnTo>
                  <a:pt x="2840" y="704"/>
                </a:lnTo>
                <a:lnTo>
                  <a:pt x="2888" y="704"/>
                </a:lnTo>
                <a:cubicBezTo>
                  <a:pt x="2890" y="704"/>
                  <a:pt x="2891" y="705"/>
                  <a:pt x="2892" y="705"/>
                </a:cubicBezTo>
                <a:lnTo>
                  <a:pt x="2956" y="737"/>
                </a:lnTo>
                <a:cubicBezTo>
                  <a:pt x="2956" y="738"/>
                  <a:pt x="2957" y="738"/>
                  <a:pt x="2957" y="738"/>
                </a:cubicBezTo>
                <a:lnTo>
                  <a:pt x="3021" y="786"/>
                </a:lnTo>
                <a:lnTo>
                  <a:pt x="3016" y="784"/>
                </a:lnTo>
                <a:lnTo>
                  <a:pt x="3080" y="784"/>
                </a:lnTo>
                <a:cubicBezTo>
                  <a:pt x="3081" y="784"/>
                  <a:pt x="3082" y="785"/>
                  <a:pt x="3083" y="785"/>
                </a:cubicBezTo>
                <a:lnTo>
                  <a:pt x="3131" y="801"/>
                </a:lnTo>
                <a:cubicBezTo>
                  <a:pt x="3132" y="801"/>
                  <a:pt x="3134" y="802"/>
                  <a:pt x="3135" y="803"/>
                </a:cubicBezTo>
                <a:lnTo>
                  <a:pt x="3199" y="883"/>
                </a:lnTo>
                <a:lnTo>
                  <a:pt x="3194" y="881"/>
                </a:lnTo>
                <a:lnTo>
                  <a:pt x="3258" y="897"/>
                </a:lnTo>
                <a:lnTo>
                  <a:pt x="3256" y="896"/>
                </a:lnTo>
                <a:lnTo>
                  <a:pt x="3320" y="896"/>
                </a:lnTo>
                <a:cubicBezTo>
                  <a:pt x="3322" y="896"/>
                  <a:pt x="3324" y="897"/>
                  <a:pt x="3325" y="898"/>
                </a:cubicBezTo>
                <a:lnTo>
                  <a:pt x="3373" y="930"/>
                </a:lnTo>
                <a:lnTo>
                  <a:pt x="3368" y="928"/>
                </a:lnTo>
                <a:lnTo>
                  <a:pt x="3432" y="928"/>
                </a:lnTo>
                <a:cubicBezTo>
                  <a:pt x="3433" y="928"/>
                  <a:pt x="3434" y="929"/>
                  <a:pt x="3434" y="929"/>
                </a:cubicBezTo>
                <a:lnTo>
                  <a:pt x="3498" y="945"/>
                </a:lnTo>
                <a:cubicBezTo>
                  <a:pt x="3499" y="945"/>
                  <a:pt x="3500" y="945"/>
                  <a:pt x="3501" y="946"/>
                </a:cubicBezTo>
                <a:lnTo>
                  <a:pt x="3565" y="994"/>
                </a:lnTo>
                <a:lnTo>
                  <a:pt x="3560" y="992"/>
                </a:lnTo>
                <a:lnTo>
                  <a:pt x="3608" y="992"/>
                </a:lnTo>
                <a:cubicBezTo>
                  <a:pt x="3612" y="992"/>
                  <a:pt x="3615" y="995"/>
                  <a:pt x="3616" y="998"/>
                </a:cubicBezTo>
                <a:lnTo>
                  <a:pt x="3680" y="1190"/>
                </a:lnTo>
                <a:lnTo>
                  <a:pt x="3676" y="1185"/>
                </a:lnTo>
                <a:lnTo>
                  <a:pt x="3740" y="1217"/>
                </a:lnTo>
                <a:cubicBezTo>
                  <a:pt x="3741" y="1218"/>
                  <a:pt x="3743" y="1219"/>
                  <a:pt x="3743" y="1220"/>
                </a:cubicBezTo>
                <a:lnTo>
                  <a:pt x="3807" y="1332"/>
                </a:lnTo>
                <a:lnTo>
                  <a:pt x="3800" y="1328"/>
                </a:lnTo>
                <a:lnTo>
                  <a:pt x="3848" y="1328"/>
                </a:lnTo>
                <a:cubicBezTo>
                  <a:pt x="3849" y="1328"/>
                  <a:pt x="3850" y="1329"/>
                  <a:pt x="3850" y="1329"/>
                </a:cubicBezTo>
                <a:lnTo>
                  <a:pt x="3914" y="1345"/>
                </a:lnTo>
                <a:cubicBezTo>
                  <a:pt x="3915" y="1345"/>
                  <a:pt x="3916" y="1345"/>
                  <a:pt x="3916" y="1345"/>
                </a:cubicBezTo>
                <a:lnTo>
                  <a:pt x="3980" y="1377"/>
                </a:lnTo>
                <a:lnTo>
                  <a:pt x="3978" y="1377"/>
                </a:lnTo>
                <a:lnTo>
                  <a:pt x="4042" y="1393"/>
                </a:lnTo>
                <a:lnTo>
                  <a:pt x="4040" y="1392"/>
                </a:lnTo>
                <a:lnTo>
                  <a:pt x="4104" y="1392"/>
                </a:lnTo>
                <a:lnTo>
                  <a:pt x="4152" y="1392"/>
                </a:lnTo>
                <a:cubicBezTo>
                  <a:pt x="4154" y="1392"/>
                  <a:pt x="4155" y="1393"/>
                  <a:pt x="4156" y="1393"/>
                </a:cubicBezTo>
                <a:lnTo>
                  <a:pt x="4220" y="1425"/>
                </a:lnTo>
                <a:lnTo>
                  <a:pt x="4284" y="1457"/>
                </a:lnTo>
                <a:lnTo>
                  <a:pt x="4282" y="1457"/>
                </a:lnTo>
                <a:lnTo>
                  <a:pt x="4346" y="1473"/>
                </a:lnTo>
                <a:cubicBezTo>
                  <a:pt x="4348" y="1473"/>
                  <a:pt x="4349" y="1474"/>
                  <a:pt x="4350" y="1475"/>
                </a:cubicBezTo>
                <a:lnTo>
                  <a:pt x="4398" y="1523"/>
                </a:lnTo>
                <a:lnTo>
                  <a:pt x="4394" y="1521"/>
                </a:lnTo>
                <a:lnTo>
                  <a:pt x="4458" y="1537"/>
                </a:lnTo>
                <a:lnTo>
                  <a:pt x="4522" y="1553"/>
                </a:lnTo>
                <a:cubicBezTo>
                  <a:pt x="4525" y="1553"/>
                  <a:pt x="4527" y="1555"/>
                  <a:pt x="4528" y="1557"/>
                </a:cubicBezTo>
                <a:lnTo>
                  <a:pt x="4592" y="1685"/>
                </a:lnTo>
                <a:lnTo>
                  <a:pt x="4587" y="1681"/>
                </a:lnTo>
                <a:lnTo>
                  <a:pt x="4635" y="1697"/>
                </a:lnTo>
                <a:lnTo>
                  <a:pt x="4698" y="1713"/>
                </a:lnTo>
                <a:cubicBezTo>
                  <a:pt x="4700" y="1713"/>
                  <a:pt x="4702" y="1714"/>
                  <a:pt x="4703" y="1715"/>
                </a:cubicBezTo>
                <a:lnTo>
                  <a:pt x="4767" y="1795"/>
                </a:lnTo>
                <a:lnTo>
                  <a:pt x="4762" y="1793"/>
                </a:lnTo>
                <a:lnTo>
                  <a:pt x="4826" y="1809"/>
                </a:lnTo>
                <a:cubicBezTo>
                  <a:pt x="4828" y="1809"/>
                  <a:pt x="4829" y="1810"/>
                  <a:pt x="4830" y="1811"/>
                </a:cubicBezTo>
                <a:lnTo>
                  <a:pt x="4878" y="1859"/>
                </a:lnTo>
                <a:lnTo>
                  <a:pt x="4876" y="1857"/>
                </a:lnTo>
                <a:lnTo>
                  <a:pt x="4940" y="1889"/>
                </a:lnTo>
                <a:lnTo>
                  <a:pt x="4938" y="1889"/>
                </a:lnTo>
                <a:lnTo>
                  <a:pt x="5002" y="1905"/>
                </a:lnTo>
                <a:lnTo>
                  <a:pt x="5066" y="1921"/>
                </a:lnTo>
                <a:cubicBezTo>
                  <a:pt x="5068" y="1921"/>
                  <a:pt x="5070" y="1923"/>
                  <a:pt x="5071" y="1924"/>
                </a:cubicBezTo>
                <a:lnTo>
                  <a:pt x="5119" y="2004"/>
                </a:lnTo>
                <a:lnTo>
                  <a:pt x="5183" y="2083"/>
                </a:lnTo>
                <a:lnTo>
                  <a:pt x="5178" y="2081"/>
                </a:lnTo>
                <a:lnTo>
                  <a:pt x="5242" y="2097"/>
                </a:lnTo>
                <a:cubicBezTo>
                  <a:pt x="5244" y="2097"/>
                  <a:pt x="5246" y="2098"/>
                  <a:pt x="5247" y="2099"/>
                </a:cubicBezTo>
                <a:lnTo>
                  <a:pt x="5311" y="2179"/>
                </a:lnTo>
                <a:lnTo>
                  <a:pt x="5359" y="2244"/>
                </a:lnTo>
                <a:lnTo>
                  <a:pt x="5352" y="2240"/>
                </a:lnTo>
                <a:lnTo>
                  <a:pt x="5416" y="2240"/>
                </a:lnTo>
                <a:cubicBezTo>
                  <a:pt x="5418" y="2240"/>
                  <a:pt x="5419" y="2241"/>
                  <a:pt x="5420" y="2241"/>
                </a:cubicBezTo>
                <a:lnTo>
                  <a:pt x="5484" y="2273"/>
                </a:lnTo>
                <a:lnTo>
                  <a:pt x="5480" y="2272"/>
                </a:lnTo>
                <a:lnTo>
                  <a:pt x="5544" y="2272"/>
                </a:lnTo>
                <a:cubicBezTo>
                  <a:pt x="5547" y="2272"/>
                  <a:pt x="5550" y="2274"/>
                  <a:pt x="5551" y="2276"/>
                </a:cubicBezTo>
                <a:lnTo>
                  <a:pt x="5615" y="2372"/>
                </a:lnTo>
                <a:lnTo>
                  <a:pt x="5611" y="2369"/>
                </a:lnTo>
                <a:lnTo>
                  <a:pt x="5659" y="2385"/>
                </a:lnTo>
                <a:cubicBezTo>
                  <a:pt x="5659" y="2385"/>
                  <a:pt x="5660" y="2385"/>
                  <a:pt x="5660" y="2385"/>
                </a:cubicBezTo>
                <a:lnTo>
                  <a:pt x="5724" y="2417"/>
                </a:lnTo>
                <a:lnTo>
                  <a:pt x="5722" y="2417"/>
                </a:lnTo>
                <a:lnTo>
                  <a:pt x="5786" y="2433"/>
                </a:lnTo>
                <a:cubicBezTo>
                  <a:pt x="5788" y="2433"/>
                  <a:pt x="5789" y="2434"/>
                  <a:pt x="5790" y="2435"/>
                </a:cubicBezTo>
                <a:lnTo>
                  <a:pt x="5854" y="2499"/>
                </a:lnTo>
                <a:cubicBezTo>
                  <a:pt x="5854" y="2499"/>
                  <a:pt x="5855" y="2499"/>
                  <a:pt x="5855" y="2500"/>
                </a:cubicBezTo>
                <a:lnTo>
                  <a:pt x="5903" y="2564"/>
                </a:lnTo>
                <a:lnTo>
                  <a:pt x="5898" y="2561"/>
                </a:lnTo>
                <a:lnTo>
                  <a:pt x="5962" y="2577"/>
                </a:lnTo>
                <a:cubicBezTo>
                  <a:pt x="5963" y="2577"/>
                  <a:pt x="5964" y="2577"/>
                  <a:pt x="5964" y="2577"/>
                </a:cubicBezTo>
                <a:lnTo>
                  <a:pt x="6028" y="2609"/>
                </a:lnTo>
                <a:lnTo>
                  <a:pt x="6026" y="2609"/>
                </a:lnTo>
                <a:lnTo>
                  <a:pt x="6090" y="2625"/>
                </a:lnTo>
                <a:lnTo>
                  <a:pt x="6088" y="2624"/>
                </a:lnTo>
                <a:lnTo>
                  <a:pt x="6136" y="2624"/>
                </a:lnTo>
                <a:lnTo>
                  <a:pt x="6200" y="2624"/>
                </a:lnTo>
                <a:cubicBezTo>
                  <a:pt x="6202" y="2624"/>
                  <a:pt x="6203" y="2625"/>
                  <a:pt x="6204" y="2625"/>
                </a:cubicBezTo>
                <a:lnTo>
                  <a:pt x="6268" y="2657"/>
                </a:lnTo>
                <a:lnTo>
                  <a:pt x="6264" y="2656"/>
                </a:lnTo>
                <a:lnTo>
                  <a:pt x="6328" y="2656"/>
                </a:lnTo>
                <a:lnTo>
                  <a:pt x="6376" y="2656"/>
                </a:lnTo>
                <a:cubicBezTo>
                  <a:pt x="6378" y="2656"/>
                  <a:pt x="6379" y="2657"/>
                  <a:pt x="6380" y="2657"/>
                </a:cubicBezTo>
                <a:lnTo>
                  <a:pt x="6444" y="2689"/>
                </a:lnTo>
                <a:lnTo>
                  <a:pt x="6442" y="2689"/>
                </a:lnTo>
                <a:lnTo>
                  <a:pt x="6506" y="2705"/>
                </a:lnTo>
                <a:lnTo>
                  <a:pt x="6570" y="2721"/>
                </a:lnTo>
                <a:cubicBezTo>
                  <a:pt x="6573" y="2721"/>
                  <a:pt x="6575" y="2723"/>
                  <a:pt x="6576" y="2726"/>
                </a:cubicBezTo>
                <a:lnTo>
                  <a:pt x="6624" y="2870"/>
                </a:lnTo>
                <a:lnTo>
                  <a:pt x="6616" y="2864"/>
                </a:lnTo>
                <a:lnTo>
                  <a:pt x="6680" y="2864"/>
                </a:lnTo>
                <a:cubicBezTo>
                  <a:pt x="6681" y="2864"/>
                  <a:pt x="6682" y="2865"/>
                  <a:pt x="6682" y="2865"/>
                </a:cubicBezTo>
                <a:lnTo>
                  <a:pt x="6746" y="2881"/>
                </a:lnTo>
                <a:lnTo>
                  <a:pt x="6810" y="2897"/>
                </a:lnTo>
                <a:cubicBezTo>
                  <a:pt x="6811" y="2897"/>
                  <a:pt x="6812" y="2897"/>
                  <a:pt x="6813" y="2898"/>
                </a:cubicBezTo>
                <a:lnTo>
                  <a:pt x="6861" y="2930"/>
                </a:lnTo>
                <a:lnTo>
                  <a:pt x="6925" y="2978"/>
                </a:lnTo>
                <a:lnTo>
                  <a:pt x="6989" y="3026"/>
                </a:lnTo>
                <a:lnTo>
                  <a:pt x="6984" y="3024"/>
                </a:lnTo>
                <a:lnTo>
                  <a:pt x="7048" y="3024"/>
                </a:lnTo>
                <a:cubicBezTo>
                  <a:pt x="7051" y="3024"/>
                  <a:pt x="7053" y="3025"/>
                  <a:pt x="7054" y="3027"/>
                </a:cubicBezTo>
                <a:lnTo>
                  <a:pt x="7118" y="3091"/>
                </a:lnTo>
                <a:lnTo>
                  <a:pt x="7112" y="3088"/>
                </a:lnTo>
                <a:lnTo>
                  <a:pt x="7160" y="3088"/>
                </a:lnTo>
                <a:cubicBezTo>
                  <a:pt x="7161" y="3088"/>
                  <a:pt x="7162" y="3089"/>
                  <a:pt x="7162" y="3089"/>
                </a:cubicBezTo>
                <a:lnTo>
                  <a:pt x="7226" y="3105"/>
                </a:lnTo>
                <a:cubicBezTo>
                  <a:pt x="7228" y="3105"/>
                  <a:pt x="7229" y="3106"/>
                  <a:pt x="7230" y="3107"/>
                </a:cubicBezTo>
                <a:lnTo>
                  <a:pt x="7294" y="3171"/>
                </a:lnTo>
                <a:lnTo>
                  <a:pt x="7290" y="3169"/>
                </a:lnTo>
                <a:lnTo>
                  <a:pt x="7354" y="3185"/>
                </a:lnTo>
                <a:lnTo>
                  <a:pt x="7352" y="3184"/>
                </a:lnTo>
                <a:lnTo>
                  <a:pt x="7400" y="3184"/>
                </a:lnTo>
                <a:lnTo>
                  <a:pt x="7464" y="3184"/>
                </a:lnTo>
                <a:lnTo>
                  <a:pt x="7528" y="3184"/>
                </a:lnTo>
                <a:lnTo>
                  <a:pt x="7592" y="3184"/>
                </a:lnTo>
                <a:cubicBezTo>
                  <a:pt x="7593" y="3184"/>
                  <a:pt x="7594" y="3185"/>
                  <a:pt x="7595" y="3185"/>
                </a:cubicBezTo>
                <a:lnTo>
                  <a:pt x="7643" y="3201"/>
                </a:lnTo>
                <a:lnTo>
                  <a:pt x="7640" y="3200"/>
                </a:lnTo>
                <a:lnTo>
                  <a:pt x="7704" y="3200"/>
                </a:lnTo>
                <a:cubicBezTo>
                  <a:pt x="7705" y="3200"/>
                  <a:pt x="7706" y="3201"/>
                  <a:pt x="7706" y="3201"/>
                </a:cubicBezTo>
                <a:lnTo>
                  <a:pt x="7770" y="3217"/>
                </a:lnTo>
                <a:lnTo>
                  <a:pt x="7768" y="3216"/>
                </a:lnTo>
                <a:lnTo>
                  <a:pt x="7832" y="3216"/>
                </a:lnTo>
                <a:lnTo>
                  <a:pt x="7880" y="3216"/>
                </a:lnTo>
                <a:lnTo>
                  <a:pt x="7944" y="3216"/>
                </a:lnTo>
                <a:lnTo>
                  <a:pt x="8008" y="3216"/>
                </a:lnTo>
                <a:lnTo>
                  <a:pt x="8072" y="3216"/>
                </a:lnTo>
                <a:lnTo>
                  <a:pt x="8120" y="3216"/>
                </a:lnTo>
                <a:lnTo>
                  <a:pt x="8184" y="3216"/>
                </a:lnTo>
                <a:lnTo>
                  <a:pt x="8248" y="3216"/>
                </a:lnTo>
                <a:lnTo>
                  <a:pt x="8312" y="3216"/>
                </a:lnTo>
                <a:lnTo>
                  <a:pt x="8360" y="3216"/>
                </a:lnTo>
                <a:cubicBezTo>
                  <a:pt x="8361" y="3216"/>
                  <a:pt x="8362" y="3217"/>
                  <a:pt x="8362" y="3217"/>
                </a:cubicBezTo>
                <a:lnTo>
                  <a:pt x="8426" y="3233"/>
                </a:lnTo>
                <a:lnTo>
                  <a:pt x="8424" y="3232"/>
                </a:lnTo>
                <a:lnTo>
                  <a:pt x="8488" y="3232"/>
                </a:lnTo>
                <a:lnTo>
                  <a:pt x="8552" y="3232"/>
                </a:lnTo>
                <a:lnTo>
                  <a:pt x="8616" y="3232"/>
                </a:lnTo>
                <a:lnTo>
                  <a:pt x="8664" y="3232"/>
                </a:lnTo>
                <a:lnTo>
                  <a:pt x="8728" y="3232"/>
                </a:lnTo>
                <a:lnTo>
                  <a:pt x="8792" y="3232"/>
                </a:lnTo>
                <a:lnTo>
                  <a:pt x="8856" y="3232"/>
                </a:lnTo>
                <a:lnTo>
                  <a:pt x="8904" y="3232"/>
                </a:lnTo>
                <a:lnTo>
                  <a:pt x="8968" y="3232"/>
                </a:lnTo>
                <a:lnTo>
                  <a:pt x="9032" y="3232"/>
                </a:lnTo>
                <a:lnTo>
                  <a:pt x="9096" y="3232"/>
                </a:lnTo>
                <a:lnTo>
                  <a:pt x="9144" y="3232"/>
                </a:lnTo>
                <a:lnTo>
                  <a:pt x="9208" y="3232"/>
                </a:lnTo>
                <a:lnTo>
                  <a:pt x="9272" y="3232"/>
                </a:lnTo>
                <a:lnTo>
                  <a:pt x="9336" y="3232"/>
                </a:lnTo>
                <a:lnTo>
                  <a:pt x="9384" y="3232"/>
                </a:lnTo>
                <a:lnTo>
                  <a:pt x="9448" y="3232"/>
                </a:lnTo>
                <a:lnTo>
                  <a:pt x="9512" y="3232"/>
                </a:lnTo>
                <a:lnTo>
                  <a:pt x="9576" y="3232"/>
                </a:lnTo>
                <a:cubicBezTo>
                  <a:pt x="9577" y="3232"/>
                  <a:pt x="9578" y="3233"/>
                  <a:pt x="9579" y="3233"/>
                </a:cubicBezTo>
                <a:lnTo>
                  <a:pt x="9627" y="3249"/>
                </a:lnTo>
                <a:lnTo>
                  <a:pt x="9690" y="3265"/>
                </a:lnTo>
                <a:cubicBezTo>
                  <a:pt x="9691" y="3265"/>
                  <a:pt x="9692" y="3265"/>
                  <a:pt x="9692" y="3265"/>
                </a:cubicBezTo>
                <a:lnTo>
                  <a:pt x="9756" y="3297"/>
                </a:lnTo>
                <a:lnTo>
                  <a:pt x="9752" y="3296"/>
                </a:lnTo>
                <a:lnTo>
                  <a:pt x="9816" y="3296"/>
                </a:lnTo>
                <a:lnTo>
                  <a:pt x="9880" y="3296"/>
                </a:lnTo>
                <a:lnTo>
                  <a:pt x="9928" y="3296"/>
                </a:lnTo>
                <a:lnTo>
                  <a:pt x="9992" y="3296"/>
                </a:lnTo>
                <a:lnTo>
                  <a:pt x="10056" y="3296"/>
                </a:lnTo>
                <a:cubicBezTo>
                  <a:pt x="10061" y="3296"/>
                  <a:pt x="10064" y="3300"/>
                  <a:pt x="10064" y="3304"/>
                </a:cubicBezTo>
                <a:cubicBezTo>
                  <a:pt x="10064" y="3309"/>
                  <a:pt x="10061" y="3312"/>
                  <a:pt x="10056" y="3312"/>
                </a:cubicBezTo>
                <a:lnTo>
                  <a:pt x="9992" y="3312"/>
                </a:lnTo>
                <a:lnTo>
                  <a:pt x="9928" y="3312"/>
                </a:lnTo>
                <a:lnTo>
                  <a:pt x="9880" y="3312"/>
                </a:lnTo>
                <a:lnTo>
                  <a:pt x="9816" y="3312"/>
                </a:lnTo>
                <a:lnTo>
                  <a:pt x="9752" y="3312"/>
                </a:lnTo>
                <a:cubicBezTo>
                  <a:pt x="9751" y="3312"/>
                  <a:pt x="9750" y="3312"/>
                  <a:pt x="9749" y="3312"/>
                </a:cubicBezTo>
                <a:lnTo>
                  <a:pt x="9685" y="3280"/>
                </a:lnTo>
                <a:lnTo>
                  <a:pt x="9687" y="3280"/>
                </a:lnTo>
                <a:lnTo>
                  <a:pt x="9622" y="3264"/>
                </a:lnTo>
                <a:lnTo>
                  <a:pt x="9574" y="3248"/>
                </a:lnTo>
                <a:lnTo>
                  <a:pt x="9576" y="3248"/>
                </a:lnTo>
                <a:lnTo>
                  <a:pt x="9512" y="3248"/>
                </a:lnTo>
                <a:lnTo>
                  <a:pt x="9448" y="3248"/>
                </a:lnTo>
                <a:lnTo>
                  <a:pt x="9384" y="3248"/>
                </a:lnTo>
                <a:lnTo>
                  <a:pt x="9336" y="3248"/>
                </a:lnTo>
                <a:lnTo>
                  <a:pt x="9272" y="3248"/>
                </a:lnTo>
                <a:lnTo>
                  <a:pt x="9208" y="3248"/>
                </a:lnTo>
                <a:lnTo>
                  <a:pt x="9144" y="3248"/>
                </a:lnTo>
                <a:lnTo>
                  <a:pt x="9096" y="3248"/>
                </a:lnTo>
                <a:lnTo>
                  <a:pt x="9032" y="3248"/>
                </a:lnTo>
                <a:lnTo>
                  <a:pt x="8968" y="3248"/>
                </a:lnTo>
                <a:lnTo>
                  <a:pt x="8904" y="3248"/>
                </a:lnTo>
                <a:lnTo>
                  <a:pt x="8856" y="3248"/>
                </a:lnTo>
                <a:lnTo>
                  <a:pt x="8792" y="3248"/>
                </a:lnTo>
                <a:lnTo>
                  <a:pt x="8728" y="3248"/>
                </a:lnTo>
                <a:lnTo>
                  <a:pt x="8664" y="3248"/>
                </a:lnTo>
                <a:lnTo>
                  <a:pt x="8616" y="3248"/>
                </a:lnTo>
                <a:lnTo>
                  <a:pt x="8552" y="3248"/>
                </a:lnTo>
                <a:lnTo>
                  <a:pt x="8488" y="3248"/>
                </a:lnTo>
                <a:lnTo>
                  <a:pt x="8424" y="3248"/>
                </a:lnTo>
                <a:cubicBezTo>
                  <a:pt x="8424" y="3248"/>
                  <a:pt x="8423" y="3248"/>
                  <a:pt x="8423" y="3248"/>
                </a:cubicBezTo>
                <a:lnTo>
                  <a:pt x="8359" y="3232"/>
                </a:lnTo>
                <a:lnTo>
                  <a:pt x="8360" y="3232"/>
                </a:lnTo>
                <a:lnTo>
                  <a:pt x="8312" y="3232"/>
                </a:lnTo>
                <a:lnTo>
                  <a:pt x="8248" y="3232"/>
                </a:lnTo>
                <a:lnTo>
                  <a:pt x="8184" y="3232"/>
                </a:lnTo>
                <a:lnTo>
                  <a:pt x="8120" y="3232"/>
                </a:lnTo>
                <a:lnTo>
                  <a:pt x="8072" y="3232"/>
                </a:lnTo>
                <a:lnTo>
                  <a:pt x="8008" y="3232"/>
                </a:lnTo>
                <a:lnTo>
                  <a:pt x="7944" y="3232"/>
                </a:lnTo>
                <a:lnTo>
                  <a:pt x="7880" y="3232"/>
                </a:lnTo>
                <a:lnTo>
                  <a:pt x="7832" y="3232"/>
                </a:lnTo>
                <a:lnTo>
                  <a:pt x="7768" y="3232"/>
                </a:lnTo>
                <a:cubicBezTo>
                  <a:pt x="7768" y="3232"/>
                  <a:pt x="7767" y="3232"/>
                  <a:pt x="7767" y="3232"/>
                </a:cubicBezTo>
                <a:lnTo>
                  <a:pt x="7703" y="3216"/>
                </a:lnTo>
                <a:lnTo>
                  <a:pt x="7704" y="3216"/>
                </a:lnTo>
                <a:lnTo>
                  <a:pt x="7640" y="3216"/>
                </a:lnTo>
                <a:cubicBezTo>
                  <a:pt x="7640" y="3216"/>
                  <a:pt x="7639" y="3216"/>
                  <a:pt x="7638" y="3216"/>
                </a:cubicBezTo>
                <a:lnTo>
                  <a:pt x="7590" y="3200"/>
                </a:lnTo>
                <a:lnTo>
                  <a:pt x="7592" y="3200"/>
                </a:lnTo>
                <a:lnTo>
                  <a:pt x="7528" y="3200"/>
                </a:lnTo>
                <a:lnTo>
                  <a:pt x="7464" y="3200"/>
                </a:lnTo>
                <a:lnTo>
                  <a:pt x="7400" y="3200"/>
                </a:lnTo>
                <a:lnTo>
                  <a:pt x="7352" y="3200"/>
                </a:lnTo>
                <a:cubicBezTo>
                  <a:pt x="7352" y="3200"/>
                  <a:pt x="7351" y="3200"/>
                  <a:pt x="7351" y="3200"/>
                </a:cubicBezTo>
                <a:lnTo>
                  <a:pt x="7287" y="3184"/>
                </a:lnTo>
                <a:cubicBezTo>
                  <a:pt x="7285" y="3184"/>
                  <a:pt x="7284" y="3183"/>
                  <a:pt x="7283" y="3182"/>
                </a:cubicBezTo>
                <a:lnTo>
                  <a:pt x="7219" y="3118"/>
                </a:lnTo>
                <a:lnTo>
                  <a:pt x="7223" y="3120"/>
                </a:lnTo>
                <a:lnTo>
                  <a:pt x="7159" y="3104"/>
                </a:lnTo>
                <a:lnTo>
                  <a:pt x="7160" y="3104"/>
                </a:lnTo>
                <a:lnTo>
                  <a:pt x="7112" y="3104"/>
                </a:lnTo>
                <a:cubicBezTo>
                  <a:pt x="7110" y="3104"/>
                  <a:pt x="7108" y="3104"/>
                  <a:pt x="7107" y="3102"/>
                </a:cubicBezTo>
                <a:lnTo>
                  <a:pt x="7043" y="3038"/>
                </a:lnTo>
                <a:lnTo>
                  <a:pt x="7048" y="3040"/>
                </a:lnTo>
                <a:lnTo>
                  <a:pt x="6984" y="3040"/>
                </a:lnTo>
                <a:cubicBezTo>
                  <a:pt x="6983" y="3040"/>
                  <a:pt x="6981" y="3040"/>
                  <a:pt x="6980" y="3039"/>
                </a:cubicBezTo>
                <a:lnTo>
                  <a:pt x="6916" y="2991"/>
                </a:lnTo>
                <a:lnTo>
                  <a:pt x="6852" y="2943"/>
                </a:lnTo>
                <a:lnTo>
                  <a:pt x="6804" y="2911"/>
                </a:lnTo>
                <a:lnTo>
                  <a:pt x="6807" y="2912"/>
                </a:lnTo>
                <a:lnTo>
                  <a:pt x="6743" y="2896"/>
                </a:lnTo>
                <a:lnTo>
                  <a:pt x="6679" y="2880"/>
                </a:lnTo>
                <a:lnTo>
                  <a:pt x="6680" y="2880"/>
                </a:lnTo>
                <a:lnTo>
                  <a:pt x="6616" y="2880"/>
                </a:lnTo>
                <a:cubicBezTo>
                  <a:pt x="6613" y="2880"/>
                  <a:pt x="6610" y="2878"/>
                  <a:pt x="6609" y="2875"/>
                </a:cubicBezTo>
                <a:lnTo>
                  <a:pt x="6561" y="2731"/>
                </a:lnTo>
                <a:lnTo>
                  <a:pt x="6567" y="2736"/>
                </a:lnTo>
                <a:lnTo>
                  <a:pt x="6503" y="2720"/>
                </a:lnTo>
                <a:lnTo>
                  <a:pt x="6439" y="2704"/>
                </a:lnTo>
                <a:cubicBezTo>
                  <a:pt x="6438" y="2704"/>
                  <a:pt x="6437" y="2704"/>
                  <a:pt x="6437" y="2704"/>
                </a:cubicBezTo>
                <a:lnTo>
                  <a:pt x="6373" y="2672"/>
                </a:lnTo>
                <a:lnTo>
                  <a:pt x="6376" y="2672"/>
                </a:lnTo>
                <a:lnTo>
                  <a:pt x="6328" y="2672"/>
                </a:lnTo>
                <a:lnTo>
                  <a:pt x="6264" y="2672"/>
                </a:lnTo>
                <a:cubicBezTo>
                  <a:pt x="6263" y="2672"/>
                  <a:pt x="6262" y="2672"/>
                  <a:pt x="6261" y="2672"/>
                </a:cubicBezTo>
                <a:lnTo>
                  <a:pt x="6197" y="2640"/>
                </a:lnTo>
                <a:lnTo>
                  <a:pt x="6200" y="2640"/>
                </a:lnTo>
                <a:lnTo>
                  <a:pt x="6136" y="2640"/>
                </a:lnTo>
                <a:lnTo>
                  <a:pt x="6088" y="2640"/>
                </a:lnTo>
                <a:cubicBezTo>
                  <a:pt x="6088" y="2640"/>
                  <a:pt x="6087" y="2640"/>
                  <a:pt x="6087" y="2640"/>
                </a:cubicBezTo>
                <a:lnTo>
                  <a:pt x="6023" y="2624"/>
                </a:lnTo>
                <a:cubicBezTo>
                  <a:pt x="6022" y="2624"/>
                  <a:pt x="6021" y="2624"/>
                  <a:pt x="6021" y="2624"/>
                </a:cubicBezTo>
                <a:lnTo>
                  <a:pt x="5957" y="2592"/>
                </a:lnTo>
                <a:lnTo>
                  <a:pt x="5959" y="2592"/>
                </a:lnTo>
                <a:lnTo>
                  <a:pt x="5895" y="2576"/>
                </a:lnTo>
                <a:cubicBezTo>
                  <a:pt x="5893" y="2576"/>
                  <a:pt x="5891" y="2575"/>
                  <a:pt x="5890" y="2573"/>
                </a:cubicBezTo>
                <a:lnTo>
                  <a:pt x="5842" y="2509"/>
                </a:lnTo>
                <a:lnTo>
                  <a:pt x="5843" y="2510"/>
                </a:lnTo>
                <a:lnTo>
                  <a:pt x="5779" y="2446"/>
                </a:lnTo>
                <a:lnTo>
                  <a:pt x="5783" y="2448"/>
                </a:lnTo>
                <a:lnTo>
                  <a:pt x="5719" y="2432"/>
                </a:lnTo>
                <a:cubicBezTo>
                  <a:pt x="5718" y="2432"/>
                  <a:pt x="5717" y="2432"/>
                  <a:pt x="5717" y="2432"/>
                </a:cubicBezTo>
                <a:lnTo>
                  <a:pt x="5653" y="2400"/>
                </a:lnTo>
                <a:lnTo>
                  <a:pt x="5654" y="2400"/>
                </a:lnTo>
                <a:lnTo>
                  <a:pt x="5606" y="2384"/>
                </a:lnTo>
                <a:cubicBezTo>
                  <a:pt x="5604" y="2383"/>
                  <a:pt x="5603" y="2382"/>
                  <a:pt x="5602" y="2381"/>
                </a:cubicBezTo>
                <a:lnTo>
                  <a:pt x="5538" y="2285"/>
                </a:lnTo>
                <a:lnTo>
                  <a:pt x="5544" y="2288"/>
                </a:lnTo>
                <a:lnTo>
                  <a:pt x="5480" y="2288"/>
                </a:lnTo>
                <a:cubicBezTo>
                  <a:pt x="5479" y="2288"/>
                  <a:pt x="5478" y="2288"/>
                  <a:pt x="5477" y="2288"/>
                </a:cubicBezTo>
                <a:lnTo>
                  <a:pt x="5413" y="2256"/>
                </a:lnTo>
                <a:lnTo>
                  <a:pt x="5416" y="2256"/>
                </a:lnTo>
                <a:lnTo>
                  <a:pt x="5352" y="2256"/>
                </a:lnTo>
                <a:cubicBezTo>
                  <a:pt x="5350" y="2256"/>
                  <a:pt x="5348" y="2255"/>
                  <a:pt x="5346" y="2253"/>
                </a:cubicBezTo>
                <a:lnTo>
                  <a:pt x="5298" y="2189"/>
                </a:lnTo>
                <a:lnTo>
                  <a:pt x="5234" y="2109"/>
                </a:lnTo>
                <a:lnTo>
                  <a:pt x="5239" y="2112"/>
                </a:lnTo>
                <a:lnTo>
                  <a:pt x="5175" y="2096"/>
                </a:lnTo>
                <a:cubicBezTo>
                  <a:pt x="5173" y="2096"/>
                  <a:pt x="5171" y="2095"/>
                  <a:pt x="5170" y="2093"/>
                </a:cubicBezTo>
                <a:lnTo>
                  <a:pt x="5106" y="2013"/>
                </a:lnTo>
                <a:lnTo>
                  <a:pt x="5058" y="1933"/>
                </a:lnTo>
                <a:lnTo>
                  <a:pt x="5063" y="1936"/>
                </a:lnTo>
                <a:lnTo>
                  <a:pt x="4999" y="1920"/>
                </a:lnTo>
                <a:lnTo>
                  <a:pt x="4935" y="1904"/>
                </a:lnTo>
                <a:cubicBezTo>
                  <a:pt x="4934" y="1904"/>
                  <a:pt x="4933" y="1904"/>
                  <a:pt x="4933" y="1904"/>
                </a:cubicBezTo>
                <a:lnTo>
                  <a:pt x="4869" y="1872"/>
                </a:lnTo>
                <a:cubicBezTo>
                  <a:pt x="4868" y="1871"/>
                  <a:pt x="4867" y="1871"/>
                  <a:pt x="4867" y="1870"/>
                </a:cubicBezTo>
                <a:lnTo>
                  <a:pt x="4819" y="1822"/>
                </a:lnTo>
                <a:lnTo>
                  <a:pt x="4823" y="1824"/>
                </a:lnTo>
                <a:lnTo>
                  <a:pt x="4759" y="1808"/>
                </a:lnTo>
                <a:cubicBezTo>
                  <a:pt x="4757" y="1808"/>
                  <a:pt x="4755" y="1807"/>
                  <a:pt x="4754" y="1805"/>
                </a:cubicBezTo>
                <a:lnTo>
                  <a:pt x="4690" y="1725"/>
                </a:lnTo>
                <a:lnTo>
                  <a:pt x="4695" y="1728"/>
                </a:lnTo>
                <a:lnTo>
                  <a:pt x="4630" y="1712"/>
                </a:lnTo>
                <a:lnTo>
                  <a:pt x="4582" y="1696"/>
                </a:lnTo>
                <a:cubicBezTo>
                  <a:pt x="4580" y="1695"/>
                  <a:pt x="4578" y="1694"/>
                  <a:pt x="4577" y="1692"/>
                </a:cubicBezTo>
                <a:lnTo>
                  <a:pt x="4513" y="1564"/>
                </a:lnTo>
                <a:lnTo>
                  <a:pt x="4519" y="1568"/>
                </a:lnTo>
                <a:lnTo>
                  <a:pt x="4455" y="1552"/>
                </a:lnTo>
                <a:lnTo>
                  <a:pt x="4391" y="1536"/>
                </a:lnTo>
                <a:cubicBezTo>
                  <a:pt x="4389" y="1536"/>
                  <a:pt x="4388" y="1535"/>
                  <a:pt x="4387" y="1534"/>
                </a:cubicBezTo>
                <a:lnTo>
                  <a:pt x="4339" y="1486"/>
                </a:lnTo>
                <a:lnTo>
                  <a:pt x="4343" y="1488"/>
                </a:lnTo>
                <a:lnTo>
                  <a:pt x="4279" y="1472"/>
                </a:lnTo>
                <a:cubicBezTo>
                  <a:pt x="4278" y="1472"/>
                  <a:pt x="4277" y="1472"/>
                  <a:pt x="4277" y="1472"/>
                </a:cubicBezTo>
                <a:lnTo>
                  <a:pt x="4213" y="1440"/>
                </a:lnTo>
                <a:lnTo>
                  <a:pt x="4149" y="1408"/>
                </a:lnTo>
                <a:lnTo>
                  <a:pt x="4152" y="1408"/>
                </a:lnTo>
                <a:lnTo>
                  <a:pt x="4104" y="1408"/>
                </a:lnTo>
                <a:lnTo>
                  <a:pt x="4040" y="1408"/>
                </a:lnTo>
                <a:cubicBezTo>
                  <a:pt x="4040" y="1408"/>
                  <a:pt x="4039" y="1408"/>
                  <a:pt x="4039" y="1408"/>
                </a:cubicBezTo>
                <a:lnTo>
                  <a:pt x="3975" y="1392"/>
                </a:lnTo>
                <a:cubicBezTo>
                  <a:pt x="3974" y="1392"/>
                  <a:pt x="3973" y="1392"/>
                  <a:pt x="3973" y="1392"/>
                </a:cubicBezTo>
                <a:lnTo>
                  <a:pt x="3909" y="1360"/>
                </a:lnTo>
                <a:lnTo>
                  <a:pt x="3911" y="1360"/>
                </a:lnTo>
                <a:lnTo>
                  <a:pt x="3847" y="1344"/>
                </a:lnTo>
                <a:lnTo>
                  <a:pt x="3848" y="1344"/>
                </a:lnTo>
                <a:lnTo>
                  <a:pt x="3800" y="1344"/>
                </a:lnTo>
                <a:cubicBezTo>
                  <a:pt x="3798" y="1344"/>
                  <a:pt x="3795" y="1343"/>
                  <a:pt x="3794" y="1340"/>
                </a:cubicBezTo>
                <a:lnTo>
                  <a:pt x="3730" y="1228"/>
                </a:lnTo>
                <a:lnTo>
                  <a:pt x="3733" y="1232"/>
                </a:lnTo>
                <a:lnTo>
                  <a:pt x="3669" y="1200"/>
                </a:lnTo>
                <a:cubicBezTo>
                  <a:pt x="3667" y="1199"/>
                  <a:pt x="3666" y="1197"/>
                  <a:pt x="3665" y="1195"/>
                </a:cubicBezTo>
                <a:lnTo>
                  <a:pt x="3601" y="1003"/>
                </a:lnTo>
                <a:lnTo>
                  <a:pt x="3608" y="1008"/>
                </a:lnTo>
                <a:lnTo>
                  <a:pt x="3560" y="1008"/>
                </a:lnTo>
                <a:cubicBezTo>
                  <a:pt x="3559" y="1008"/>
                  <a:pt x="3557" y="1008"/>
                  <a:pt x="3556" y="1007"/>
                </a:cubicBezTo>
                <a:lnTo>
                  <a:pt x="3492" y="959"/>
                </a:lnTo>
                <a:lnTo>
                  <a:pt x="3495" y="960"/>
                </a:lnTo>
                <a:lnTo>
                  <a:pt x="3431" y="944"/>
                </a:lnTo>
                <a:lnTo>
                  <a:pt x="3432" y="944"/>
                </a:lnTo>
                <a:lnTo>
                  <a:pt x="3368" y="944"/>
                </a:lnTo>
                <a:cubicBezTo>
                  <a:pt x="3367" y="944"/>
                  <a:pt x="3365" y="944"/>
                  <a:pt x="3364" y="943"/>
                </a:cubicBezTo>
                <a:lnTo>
                  <a:pt x="3316" y="911"/>
                </a:lnTo>
                <a:lnTo>
                  <a:pt x="3320" y="912"/>
                </a:lnTo>
                <a:lnTo>
                  <a:pt x="3256" y="912"/>
                </a:lnTo>
                <a:cubicBezTo>
                  <a:pt x="3256" y="912"/>
                  <a:pt x="3255" y="912"/>
                  <a:pt x="3255" y="912"/>
                </a:cubicBezTo>
                <a:lnTo>
                  <a:pt x="3191" y="896"/>
                </a:lnTo>
                <a:cubicBezTo>
                  <a:pt x="3189" y="896"/>
                  <a:pt x="3187" y="895"/>
                  <a:pt x="3186" y="893"/>
                </a:cubicBezTo>
                <a:lnTo>
                  <a:pt x="3122" y="813"/>
                </a:lnTo>
                <a:lnTo>
                  <a:pt x="3126" y="816"/>
                </a:lnTo>
                <a:lnTo>
                  <a:pt x="3078" y="800"/>
                </a:lnTo>
                <a:lnTo>
                  <a:pt x="3080" y="800"/>
                </a:lnTo>
                <a:lnTo>
                  <a:pt x="3016" y="800"/>
                </a:lnTo>
                <a:cubicBezTo>
                  <a:pt x="3015" y="800"/>
                  <a:pt x="3013" y="800"/>
                  <a:pt x="3012" y="799"/>
                </a:cubicBezTo>
                <a:lnTo>
                  <a:pt x="2948" y="751"/>
                </a:lnTo>
                <a:lnTo>
                  <a:pt x="2949" y="752"/>
                </a:lnTo>
                <a:lnTo>
                  <a:pt x="2885" y="720"/>
                </a:lnTo>
                <a:lnTo>
                  <a:pt x="2888" y="720"/>
                </a:lnTo>
                <a:lnTo>
                  <a:pt x="2840" y="720"/>
                </a:lnTo>
                <a:cubicBezTo>
                  <a:pt x="2840" y="720"/>
                  <a:pt x="2839" y="720"/>
                  <a:pt x="2839" y="720"/>
                </a:cubicBezTo>
                <a:lnTo>
                  <a:pt x="2775" y="704"/>
                </a:lnTo>
                <a:cubicBezTo>
                  <a:pt x="2774" y="704"/>
                  <a:pt x="2773" y="704"/>
                  <a:pt x="2773" y="704"/>
                </a:cubicBezTo>
                <a:lnTo>
                  <a:pt x="2709" y="672"/>
                </a:lnTo>
                <a:lnTo>
                  <a:pt x="2712" y="672"/>
                </a:lnTo>
                <a:lnTo>
                  <a:pt x="2648" y="672"/>
                </a:lnTo>
                <a:cubicBezTo>
                  <a:pt x="2648" y="672"/>
                  <a:pt x="2647" y="672"/>
                  <a:pt x="2647" y="672"/>
                </a:cubicBezTo>
                <a:lnTo>
                  <a:pt x="2583" y="656"/>
                </a:lnTo>
                <a:lnTo>
                  <a:pt x="2584" y="656"/>
                </a:lnTo>
                <a:lnTo>
                  <a:pt x="2536" y="656"/>
                </a:lnTo>
                <a:lnTo>
                  <a:pt x="2472" y="656"/>
                </a:lnTo>
                <a:lnTo>
                  <a:pt x="2408" y="656"/>
                </a:lnTo>
                <a:cubicBezTo>
                  <a:pt x="2408" y="656"/>
                  <a:pt x="2407" y="656"/>
                  <a:pt x="2407" y="656"/>
                </a:cubicBezTo>
                <a:lnTo>
                  <a:pt x="2343" y="640"/>
                </a:lnTo>
                <a:cubicBezTo>
                  <a:pt x="2341" y="640"/>
                  <a:pt x="2340" y="639"/>
                  <a:pt x="2339" y="638"/>
                </a:cubicBezTo>
                <a:lnTo>
                  <a:pt x="2291" y="590"/>
                </a:lnTo>
                <a:lnTo>
                  <a:pt x="2295" y="592"/>
                </a:lnTo>
                <a:lnTo>
                  <a:pt x="2231" y="576"/>
                </a:lnTo>
                <a:lnTo>
                  <a:pt x="2167" y="560"/>
                </a:lnTo>
                <a:cubicBezTo>
                  <a:pt x="2165" y="560"/>
                  <a:pt x="2164" y="559"/>
                  <a:pt x="2163" y="558"/>
                </a:cubicBezTo>
                <a:lnTo>
                  <a:pt x="2099" y="494"/>
                </a:lnTo>
                <a:cubicBezTo>
                  <a:pt x="2098" y="494"/>
                  <a:pt x="2098" y="493"/>
                  <a:pt x="2098" y="493"/>
                </a:cubicBezTo>
                <a:lnTo>
                  <a:pt x="2050" y="413"/>
                </a:lnTo>
                <a:lnTo>
                  <a:pt x="2056" y="416"/>
                </a:lnTo>
                <a:lnTo>
                  <a:pt x="1992" y="416"/>
                </a:lnTo>
                <a:cubicBezTo>
                  <a:pt x="1991" y="416"/>
                  <a:pt x="1990" y="416"/>
                  <a:pt x="1989" y="416"/>
                </a:cubicBezTo>
                <a:lnTo>
                  <a:pt x="1925" y="384"/>
                </a:lnTo>
                <a:lnTo>
                  <a:pt x="1928" y="384"/>
                </a:lnTo>
                <a:lnTo>
                  <a:pt x="1864" y="384"/>
                </a:lnTo>
                <a:cubicBezTo>
                  <a:pt x="1864" y="384"/>
                  <a:pt x="1863" y="384"/>
                  <a:pt x="1862" y="384"/>
                </a:cubicBezTo>
                <a:lnTo>
                  <a:pt x="1814" y="368"/>
                </a:lnTo>
                <a:lnTo>
                  <a:pt x="1816" y="368"/>
                </a:lnTo>
                <a:lnTo>
                  <a:pt x="1752" y="368"/>
                </a:lnTo>
                <a:lnTo>
                  <a:pt x="1688" y="368"/>
                </a:lnTo>
                <a:cubicBezTo>
                  <a:pt x="1688" y="368"/>
                  <a:pt x="1687" y="368"/>
                  <a:pt x="1687" y="368"/>
                </a:cubicBezTo>
                <a:lnTo>
                  <a:pt x="1622" y="352"/>
                </a:lnTo>
                <a:lnTo>
                  <a:pt x="1575" y="336"/>
                </a:lnTo>
                <a:lnTo>
                  <a:pt x="1511" y="320"/>
                </a:lnTo>
                <a:lnTo>
                  <a:pt x="1512" y="320"/>
                </a:lnTo>
                <a:lnTo>
                  <a:pt x="1448" y="320"/>
                </a:lnTo>
                <a:lnTo>
                  <a:pt x="1384" y="320"/>
                </a:lnTo>
                <a:cubicBezTo>
                  <a:pt x="1384" y="320"/>
                  <a:pt x="1383" y="320"/>
                  <a:pt x="1382" y="320"/>
                </a:cubicBezTo>
                <a:lnTo>
                  <a:pt x="1334" y="304"/>
                </a:lnTo>
                <a:lnTo>
                  <a:pt x="1336" y="304"/>
                </a:lnTo>
                <a:lnTo>
                  <a:pt x="1272" y="304"/>
                </a:lnTo>
                <a:cubicBezTo>
                  <a:pt x="1272" y="304"/>
                  <a:pt x="1271" y="304"/>
                  <a:pt x="1271" y="304"/>
                </a:cubicBezTo>
                <a:lnTo>
                  <a:pt x="1207" y="288"/>
                </a:lnTo>
                <a:lnTo>
                  <a:pt x="1143" y="272"/>
                </a:lnTo>
                <a:lnTo>
                  <a:pt x="1078" y="256"/>
                </a:lnTo>
                <a:lnTo>
                  <a:pt x="1030" y="240"/>
                </a:lnTo>
                <a:lnTo>
                  <a:pt x="1032" y="240"/>
                </a:lnTo>
                <a:lnTo>
                  <a:pt x="968" y="240"/>
                </a:lnTo>
                <a:lnTo>
                  <a:pt x="904" y="240"/>
                </a:lnTo>
                <a:cubicBezTo>
                  <a:pt x="904" y="240"/>
                  <a:pt x="903" y="240"/>
                  <a:pt x="903" y="240"/>
                </a:cubicBezTo>
                <a:lnTo>
                  <a:pt x="839" y="224"/>
                </a:lnTo>
                <a:lnTo>
                  <a:pt x="840" y="224"/>
                </a:lnTo>
                <a:lnTo>
                  <a:pt x="792" y="224"/>
                </a:lnTo>
                <a:cubicBezTo>
                  <a:pt x="792" y="224"/>
                  <a:pt x="791" y="224"/>
                  <a:pt x="791" y="224"/>
                </a:cubicBezTo>
                <a:lnTo>
                  <a:pt x="727" y="208"/>
                </a:lnTo>
                <a:lnTo>
                  <a:pt x="728" y="208"/>
                </a:lnTo>
                <a:lnTo>
                  <a:pt x="664" y="208"/>
                </a:lnTo>
                <a:cubicBezTo>
                  <a:pt x="663" y="208"/>
                  <a:pt x="662" y="208"/>
                  <a:pt x="661" y="208"/>
                </a:cubicBezTo>
                <a:lnTo>
                  <a:pt x="596" y="175"/>
                </a:lnTo>
                <a:lnTo>
                  <a:pt x="548" y="143"/>
                </a:lnTo>
                <a:lnTo>
                  <a:pt x="552" y="144"/>
                </a:lnTo>
                <a:lnTo>
                  <a:pt x="488" y="144"/>
                </a:lnTo>
                <a:cubicBezTo>
                  <a:pt x="487" y="144"/>
                  <a:pt x="486" y="144"/>
                  <a:pt x="485" y="144"/>
                </a:cubicBezTo>
                <a:lnTo>
                  <a:pt x="421" y="112"/>
                </a:lnTo>
                <a:lnTo>
                  <a:pt x="423" y="112"/>
                </a:lnTo>
                <a:lnTo>
                  <a:pt x="358" y="96"/>
                </a:lnTo>
                <a:lnTo>
                  <a:pt x="310" y="80"/>
                </a:lnTo>
                <a:lnTo>
                  <a:pt x="312" y="80"/>
                </a:lnTo>
                <a:lnTo>
                  <a:pt x="248" y="80"/>
                </a:lnTo>
                <a:lnTo>
                  <a:pt x="184" y="80"/>
                </a:lnTo>
                <a:cubicBezTo>
                  <a:pt x="183" y="80"/>
                  <a:pt x="181" y="80"/>
                  <a:pt x="180" y="79"/>
                </a:cubicBezTo>
                <a:lnTo>
                  <a:pt x="116" y="31"/>
                </a:lnTo>
                <a:lnTo>
                  <a:pt x="120" y="32"/>
                </a:lnTo>
                <a:lnTo>
                  <a:pt x="72" y="32"/>
                </a:lnTo>
                <a:cubicBezTo>
                  <a:pt x="72" y="32"/>
                  <a:pt x="71" y="32"/>
                  <a:pt x="71" y="32"/>
                </a:cubicBezTo>
                <a:lnTo>
                  <a:pt x="7" y="16"/>
                </a:lnTo>
                <a:cubicBezTo>
                  <a:pt x="2" y="15"/>
                  <a:pt x="0" y="11"/>
                  <a:pt x="1" y="7"/>
                </a:cubicBezTo>
                <a:cubicBezTo>
                  <a:pt x="2" y="2"/>
                  <a:pt x="6" y="0"/>
                  <a:pt x="10" y="1"/>
                </a:cubicBezTo>
                <a:close/>
              </a:path>
            </a:pathLst>
          </a:custGeom>
          <a:solidFill>
            <a:srgbClr val="000000"/>
          </a:solidFill>
          <a:ln w="7"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3142" name="Rectangle 70"/>
          <p:cNvSpPr>
            <a:spLocks noChangeArrowheads="1"/>
          </p:cNvSpPr>
          <p:nvPr/>
        </p:nvSpPr>
        <p:spPr bwMode="auto">
          <a:xfrm>
            <a:off x="611560" y="5531891"/>
            <a:ext cx="144463"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3" name="Rectangle 71"/>
          <p:cNvSpPr>
            <a:spLocks noChangeArrowheads="1"/>
          </p:cNvSpPr>
          <p:nvPr/>
        </p:nvSpPr>
        <p:spPr bwMode="auto">
          <a:xfrm>
            <a:off x="836985" y="5531891"/>
            <a:ext cx="144463"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4" name="Rectangle 72"/>
          <p:cNvSpPr>
            <a:spLocks noChangeArrowheads="1"/>
          </p:cNvSpPr>
          <p:nvPr/>
        </p:nvSpPr>
        <p:spPr bwMode="auto">
          <a:xfrm>
            <a:off x="102748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5" name="Rectangle 73"/>
          <p:cNvSpPr>
            <a:spLocks noChangeArrowheads="1"/>
          </p:cNvSpPr>
          <p:nvPr/>
        </p:nvSpPr>
        <p:spPr bwMode="auto">
          <a:xfrm>
            <a:off x="125291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6" name="Rectangle 74"/>
          <p:cNvSpPr>
            <a:spLocks noChangeArrowheads="1"/>
          </p:cNvSpPr>
          <p:nvPr/>
        </p:nvSpPr>
        <p:spPr bwMode="auto">
          <a:xfrm>
            <a:off x="147833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7" name="Rectangle 75"/>
          <p:cNvSpPr>
            <a:spLocks noChangeArrowheads="1"/>
          </p:cNvSpPr>
          <p:nvPr/>
        </p:nvSpPr>
        <p:spPr bwMode="auto">
          <a:xfrm>
            <a:off x="170376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8" name="Rectangle 76"/>
          <p:cNvSpPr>
            <a:spLocks noChangeArrowheads="1"/>
          </p:cNvSpPr>
          <p:nvPr/>
        </p:nvSpPr>
        <p:spPr bwMode="auto">
          <a:xfrm>
            <a:off x="192918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31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49" name="Rectangle 77"/>
          <p:cNvSpPr>
            <a:spLocks noChangeArrowheads="1"/>
          </p:cNvSpPr>
          <p:nvPr/>
        </p:nvSpPr>
        <p:spPr bwMode="auto">
          <a:xfrm>
            <a:off x="215461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36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0" name="Rectangle 78"/>
          <p:cNvSpPr>
            <a:spLocks noChangeArrowheads="1"/>
          </p:cNvSpPr>
          <p:nvPr/>
        </p:nvSpPr>
        <p:spPr bwMode="auto">
          <a:xfrm>
            <a:off x="238003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41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1" name="Rectangle 79"/>
          <p:cNvSpPr>
            <a:spLocks noChangeArrowheads="1"/>
          </p:cNvSpPr>
          <p:nvPr/>
        </p:nvSpPr>
        <p:spPr bwMode="auto">
          <a:xfrm>
            <a:off x="260546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46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2" name="Rectangle 80"/>
          <p:cNvSpPr>
            <a:spLocks noChangeArrowheads="1"/>
          </p:cNvSpPr>
          <p:nvPr/>
        </p:nvSpPr>
        <p:spPr bwMode="auto">
          <a:xfrm>
            <a:off x="283088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51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3" name="Rectangle 81"/>
          <p:cNvSpPr>
            <a:spLocks noChangeArrowheads="1"/>
          </p:cNvSpPr>
          <p:nvPr/>
        </p:nvSpPr>
        <p:spPr bwMode="auto">
          <a:xfrm>
            <a:off x="305631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56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4" name="Rectangle 82"/>
          <p:cNvSpPr>
            <a:spLocks noChangeArrowheads="1"/>
          </p:cNvSpPr>
          <p:nvPr/>
        </p:nvSpPr>
        <p:spPr bwMode="auto">
          <a:xfrm>
            <a:off x="328173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61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5" name="Rectangle 83"/>
          <p:cNvSpPr>
            <a:spLocks noChangeArrowheads="1"/>
          </p:cNvSpPr>
          <p:nvPr/>
        </p:nvSpPr>
        <p:spPr bwMode="auto">
          <a:xfrm>
            <a:off x="350716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66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6" name="Rectangle 84"/>
          <p:cNvSpPr>
            <a:spLocks noChangeArrowheads="1"/>
          </p:cNvSpPr>
          <p:nvPr/>
        </p:nvSpPr>
        <p:spPr bwMode="auto">
          <a:xfrm>
            <a:off x="373258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71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7" name="Rectangle 85"/>
          <p:cNvSpPr>
            <a:spLocks noChangeArrowheads="1"/>
          </p:cNvSpPr>
          <p:nvPr/>
        </p:nvSpPr>
        <p:spPr bwMode="auto">
          <a:xfrm>
            <a:off x="395801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76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8" name="Rectangle 86"/>
          <p:cNvSpPr>
            <a:spLocks noChangeArrowheads="1"/>
          </p:cNvSpPr>
          <p:nvPr/>
        </p:nvSpPr>
        <p:spPr bwMode="auto">
          <a:xfrm>
            <a:off x="418343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81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59" name="Rectangle 87"/>
          <p:cNvSpPr>
            <a:spLocks noChangeArrowheads="1"/>
          </p:cNvSpPr>
          <p:nvPr/>
        </p:nvSpPr>
        <p:spPr bwMode="auto">
          <a:xfrm>
            <a:off x="4408860"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86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0" name="Rectangle 88"/>
          <p:cNvSpPr>
            <a:spLocks noChangeArrowheads="1"/>
          </p:cNvSpPr>
          <p:nvPr/>
        </p:nvSpPr>
        <p:spPr bwMode="auto">
          <a:xfrm>
            <a:off x="4634285" y="5531891"/>
            <a:ext cx="215900"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91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1" name="Rectangle 89"/>
          <p:cNvSpPr>
            <a:spLocks noChangeArrowheads="1"/>
          </p:cNvSpPr>
          <p:nvPr/>
        </p:nvSpPr>
        <p:spPr bwMode="auto">
          <a:xfrm>
            <a:off x="4859710" y="5531891"/>
            <a:ext cx="214313"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96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2" name="Rectangle 90"/>
          <p:cNvSpPr>
            <a:spLocks noChangeArrowheads="1"/>
          </p:cNvSpPr>
          <p:nvPr/>
        </p:nvSpPr>
        <p:spPr bwMode="auto">
          <a:xfrm>
            <a:off x="505021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101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3" name="Rectangle 91"/>
          <p:cNvSpPr>
            <a:spLocks noChangeArrowheads="1"/>
          </p:cNvSpPr>
          <p:nvPr/>
        </p:nvSpPr>
        <p:spPr bwMode="auto">
          <a:xfrm>
            <a:off x="527563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106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4" name="Rectangle 92"/>
          <p:cNvSpPr>
            <a:spLocks noChangeArrowheads="1"/>
          </p:cNvSpPr>
          <p:nvPr/>
        </p:nvSpPr>
        <p:spPr bwMode="auto">
          <a:xfrm>
            <a:off x="550106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111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5" name="Rectangle 93"/>
          <p:cNvSpPr>
            <a:spLocks noChangeArrowheads="1"/>
          </p:cNvSpPr>
          <p:nvPr/>
        </p:nvSpPr>
        <p:spPr bwMode="auto">
          <a:xfrm>
            <a:off x="572648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116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6" name="Rectangle 94"/>
          <p:cNvSpPr>
            <a:spLocks noChangeArrowheads="1"/>
          </p:cNvSpPr>
          <p:nvPr/>
        </p:nvSpPr>
        <p:spPr bwMode="auto">
          <a:xfrm>
            <a:off x="595191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121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7" name="Rectangle 95"/>
          <p:cNvSpPr>
            <a:spLocks noChangeArrowheads="1"/>
          </p:cNvSpPr>
          <p:nvPr/>
        </p:nvSpPr>
        <p:spPr bwMode="auto">
          <a:xfrm>
            <a:off x="617733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126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8" name="Rectangle 96"/>
          <p:cNvSpPr>
            <a:spLocks noChangeArrowheads="1"/>
          </p:cNvSpPr>
          <p:nvPr/>
        </p:nvSpPr>
        <p:spPr bwMode="auto">
          <a:xfrm>
            <a:off x="640276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131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69" name="Rectangle 97"/>
          <p:cNvSpPr>
            <a:spLocks noChangeArrowheads="1"/>
          </p:cNvSpPr>
          <p:nvPr/>
        </p:nvSpPr>
        <p:spPr bwMode="auto">
          <a:xfrm>
            <a:off x="662818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136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70" name="Rectangle 98"/>
          <p:cNvSpPr>
            <a:spLocks noChangeArrowheads="1"/>
          </p:cNvSpPr>
          <p:nvPr/>
        </p:nvSpPr>
        <p:spPr bwMode="auto">
          <a:xfrm>
            <a:off x="685361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141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71" name="Rectangle 99"/>
          <p:cNvSpPr>
            <a:spLocks noChangeArrowheads="1"/>
          </p:cNvSpPr>
          <p:nvPr/>
        </p:nvSpPr>
        <p:spPr bwMode="auto">
          <a:xfrm>
            <a:off x="707903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146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72" name="Rectangle 100"/>
          <p:cNvSpPr>
            <a:spLocks noChangeArrowheads="1"/>
          </p:cNvSpPr>
          <p:nvPr/>
        </p:nvSpPr>
        <p:spPr bwMode="auto">
          <a:xfrm>
            <a:off x="730446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73" name="Rectangle 101"/>
          <p:cNvSpPr>
            <a:spLocks noChangeArrowheads="1"/>
          </p:cNvSpPr>
          <p:nvPr/>
        </p:nvSpPr>
        <p:spPr bwMode="auto">
          <a:xfrm>
            <a:off x="752988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74" name="Rectangle 102"/>
          <p:cNvSpPr>
            <a:spLocks noChangeArrowheads="1"/>
          </p:cNvSpPr>
          <p:nvPr/>
        </p:nvSpPr>
        <p:spPr bwMode="auto">
          <a:xfrm>
            <a:off x="7755310"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75" name="Rectangle 103"/>
          <p:cNvSpPr>
            <a:spLocks noChangeArrowheads="1"/>
          </p:cNvSpPr>
          <p:nvPr/>
        </p:nvSpPr>
        <p:spPr bwMode="auto">
          <a:xfrm>
            <a:off x="7980735" y="5531891"/>
            <a:ext cx="287338" cy="2270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183" name="Freeform 111"/>
          <p:cNvSpPr>
            <a:spLocks/>
          </p:cNvSpPr>
          <p:nvPr/>
        </p:nvSpPr>
        <p:spPr bwMode="auto">
          <a:xfrm>
            <a:off x="2410643" y="5990679"/>
            <a:ext cx="323850" cy="11113"/>
          </a:xfrm>
          <a:custGeom>
            <a:avLst/>
            <a:gdLst/>
            <a:ahLst/>
            <a:cxnLst>
              <a:cxn ang="0">
                <a:pos x="8" y="0"/>
              </a:cxn>
              <a:cxn ang="0">
                <a:pos x="424" y="0"/>
              </a:cxn>
              <a:cxn ang="0">
                <a:pos x="432" y="8"/>
              </a:cxn>
              <a:cxn ang="0">
                <a:pos x="424" y="16"/>
              </a:cxn>
              <a:cxn ang="0">
                <a:pos x="8" y="16"/>
              </a:cxn>
              <a:cxn ang="0">
                <a:pos x="0" y="8"/>
              </a:cxn>
              <a:cxn ang="0">
                <a:pos x="8" y="0"/>
              </a:cxn>
            </a:cxnLst>
            <a:rect l="0" t="0" r="r" b="b"/>
            <a:pathLst>
              <a:path w="432" h="16">
                <a:moveTo>
                  <a:pt x="8" y="0"/>
                </a:moveTo>
                <a:lnTo>
                  <a:pt x="424" y="0"/>
                </a:lnTo>
                <a:cubicBezTo>
                  <a:pt x="429" y="0"/>
                  <a:pt x="432" y="4"/>
                  <a:pt x="432" y="8"/>
                </a:cubicBezTo>
                <a:cubicBezTo>
                  <a:pt x="432" y="13"/>
                  <a:pt x="429" y="16"/>
                  <a:pt x="424" y="16"/>
                </a:cubicBezTo>
                <a:lnTo>
                  <a:pt x="8" y="16"/>
                </a:lnTo>
                <a:cubicBezTo>
                  <a:pt x="4" y="16"/>
                  <a:pt x="0" y="13"/>
                  <a:pt x="0" y="8"/>
                </a:cubicBezTo>
                <a:cubicBezTo>
                  <a:pt x="0" y="4"/>
                  <a:pt x="4" y="0"/>
                  <a:pt x="8" y="0"/>
                </a:cubicBezTo>
                <a:close/>
              </a:path>
            </a:pathLst>
          </a:custGeom>
          <a:solidFill>
            <a:srgbClr val="000000"/>
          </a:solidFill>
          <a:ln w="7"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3184" name="Rectangle 112"/>
          <p:cNvSpPr>
            <a:spLocks noChangeArrowheads="1"/>
          </p:cNvSpPr>
          <p:nvPr/>
        </p:nvSpPr>
        <p:spPr bwMode="auto">
          <a:xfrm>
            <a:off x="2763068" y="5914479"/>
            <a:ext cx="766763" cy="250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Demanda</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1" name="120 Conector recto"/>
          <p:cNvCxnSpPr/>
          <p:nvPr/>
        </p:nvCxnSpPr>
        <p:spPr bwMode="auto">
          <a:xfrm rot="16200000" flipH="1">
            <a:off x="-204864" y="3522425"/>
            <a:ext cx="3790168" cy="2918"/>
          </a:xfrm>
          <a:prstGeom prst="line">
            <a:avLst/>
          </a:prstGeom>
          <a:solidFill>
            <a:schemeClr val="accent1"/>
          </a:solidFill>
          <a:ln w="31750" cap="flat" cmpd="dbl" algn="ctr">
            <a:solidFill>
              <a:schemeClr val="tx1"/>
            </a:solidFill>
            <a:prstDash val="solid"/>
            <a:round/>
            <a:headEnd type="none" w="med" len="med"/>
            <a:tailEnd type="none" w="med" len="med"/>
          </a:ln>
          <a:effectLst/>
        </p:spPr>
      </p:cxnSp>
      <p:sp>
        <p:nvSpPr>
          <p:cNvPr id="123" name="122 Rectángulo"/>
          <p:cNvSpPr/>
          <p:nvPr/>
        </p:nvSpPr>
        <p:spPr>
          <a:xfrm>
            <a:off x="2267744" y="3410416"/>
            <a:ext cx="2592288" cy="738664"/>
          </a:xfrm>
          <a:prstGeom prst="rect">
            <a:avLst/>
          </a:prstGeom>
        </p:spPr>
        <p:txBody>
          <a:bodyPr wrap="square">
            <a:spAutoFit/>
          </a:bodyPr>
          <a:lstStyle/>
          <a:p>
            <a:pPr algn="ctr"/>
            <a:r>
              <a:rPr kumimoji="0" lang="es-SV" sz="1400" b="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Durante el 85% de las horas el costo marginal lo definen los motores Bunker</a:t>
            </a:r>
            <a:endParaRPr lang="es-SV" sz="1400" b="1" dirty="0">
              <a:solidFill>
                <a:schemeClr val="bg1"/>
              </a:solidFill>
              <a:effectLst>
                <a:outerShdw blurRad="38100" dist="38100" dir="2700000" algn="tl">
                  <a:srgbClr val="000000">
                    <a:alpha val="43137"/>
                  </a:srgbClr>
                </a:outerShdw>
              </a:effectLst>
            </a:endParaRPr>
          </a:p>
        </p:txBody>
      </p:sp>
      <p:sp>
        <p:nvSpPr>
          <p:cNvPr id="124" name="123 Rectángulo"/>
          <p:cNvSpPr/>
          <p:nvPr/>
        </p:nvSpPr>
        <p:spPr>
          <a:xfrm>
            <a:off x="323528" y="746701"/>
            <a:ext cx="1944216" cy="954107"/>
          </a:xfrm>
          <a:prstGeom prst="rect">
            <a:avLst/>
          </a:prstGeom>
        </p:spPr>
        <p:txBody>
          <a:bodyPr wrap="square">
            <a:spAutoFit/>
          </a:bodyPr>
          <a:lstStyle/>
          <a:p>
            <a:pPr algn="ctr"/>
            <a:r>
              <a:rPr kumimoji="0" lang="es-SV" sz="1400" b="1" kern="0" dirty="0" smtClean="0">
                <a:solidFill>
                  <a:srgbClr val="000066"/>
                </a:solidFill>
                <a:latin typeface="Arial" pitchFamily="34" charset="0"/>
                <a:cs typeface="Arial" pitchFamily="34" charset="0"/>
              </a:rPr>
              <a:t>Menos del </a:t>
            </a:r>
            <a:r>
              <a:rPr kumimoji="0" lang="es-SV" sz="1400" b="1" kern="0" dirty="0" smtClean="0">
                <a:solidFill>
                  <a:srgbClr val="000066"/>
                </a:solidFill>
                <a:latin typeface="Arial" pitchFamily="34" charset="0"/>
                <a:cs typeface="Arial" pitchFamily="34" charset="0"/>
              </a:rPr>
              <a:t>15% </a:t>
            </a:r>
            <a:r>
              <a:rPr kumimoji="0" lang="es-SV" sz="1400" b="1" kern="0" dirty="0" smtClean="0">
                <a:solidFill>
                  <a:srgbClr val="000066"/>
                </a:solidFill>
                <a:latin typeface="Arial" pitchFamily="34" charset="0"/>
                <a:cs typeface="Arial" pitchFamily="34" charset="0"/>
              </a:rPr>
              <a:t>de las horas, el Gas  define el costo marginal</a:t>
            </a:r>
            <a:endParaRPr lang="es-SV" sz="1400" b="1" dirty="0"/>
          </a:p>
        </p:txBody>
      </p:sp>
      <p:grpSp>
        <p:nvGrpSpPr>
          <p:cNvPr id="210" name="209 Grupo"/>
          <p:cNvGrpSpPr/>
          <p:nvPr/>
        </p:nvGrpSpPr>
        <p:grpSpPr>
          <a:xfrm>
            <a:off x="5580063" y="1412776"/>
            <a:ext cx="2828925" cy="2054324"/>
            <a:chOff x="5580063" y="1412776"/>
            <a:chExt cx="2828925" cy="2054324"/>
          </a:xfrm>
        </p:grpSpPr>
        <p:sp>
          <p:nvSpPr>
            <p:cNvPr id="3198" name="3197 CuadroTexto"/>
            <p:cNvSpPr txBox="1"/>
            <p:nvPr/>
          </p:nvSpPr>
          <p:spPr>
            <a:xfrm>
              <a:off x="5580112" y="1412776"/>
              <a:ext cx="2764026" cy="369332"/>
            </a:xfrm>
            <a:prstGeom prst="rect">
              <a:avLst/>
            </a:prstGeom>
            <a:noFill/>
          </p:spPr>
          <p:txBody>
            <a:bodyPr wrap="none" rtlCol="0">
              <a:spAutoFit/>
            </a:bodyPr>
            <a:lstStyle/>
            <a:p>
              <a:r>
                <a:rPr lang="es-SV" dirty="0" smtClean="0"/>
                <a:t>Horas de Marginación 2013</a:t>
              </a:r>
              <a:endParaRPr lang="es-SV" dirty="0"/>
            </a:p>
          </p:txBody>
        </p:sp>
        <p:sp>
          <p:nvSpPr>
            <p:cNvPr id="65" name="AutoShape 82"/>
            <p:cNvSpPr>
              <a:spLocks noChangeAspect="1" noChangeArrowheads="1" noTextEdit="1"/>
            </p:cNvSpPr>
            <p:nvPr/>
          </p:nvSpPr>
          <p:spPr bwMode="auto">
            <a:xfrm>
              <a:off x="5580063" y="1876425"/>
              <a:ext cx="27051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66" name="Rectangle 84"/>
            <p:cNvSpPr>
              <a:spLocks noChangeArrowheads="1"/>
            </p:cNvSpPr>
            <p:nvPr/>
          </p:nvSpPr>
          <p:spPr bwMode="auto">
            <a:xfrm>
              <a:off x="5799138" y="1990725"/>
              <a:ext cx="590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Recurso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85"/>
            <p:cNvSpPr>
              <a:spLocks noChangeArrowheads="1"/>
            </p:cNvSpPr>
            <p:nvPr/>
          </p:nvSpPr>
          <p:spPr bwMode="auto">
            <a:xfrm>
              <a:off x="6751638" y="1895475"/>
              <a:ext cx="685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Horas de </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86"/>
            <p:cNvSpPr>
              <a:spLocks noChangeArrowheads="1"/>
            </p:cNvSpPr>
            <p:nvPr/>
          </p:nvSpPr>
          <p:spPr bwMode="auto">
            <a:xfrm>
              <a:off x="6637338" y="2085975"/>
              <a:ext cx="914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Marginación </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87"/>
            <p:cNvSpPr>
              <a:spLocks noChangeArrowheads="1"/>
            </p:cNvSpPr>
            <p:nvPr/>
          </p:nvSpPr>
          <p:spPr bwMode="auto">
            <a:xfrm>
              <a:off x="7847013" y="1990725"/>
              <a:ext cx="2000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88"/>
            <p:cNvSpPr>
              <a:spLocks noChangeArrowheads="1"/>
            </p:cNvSpPr>
            <p:nvPr/>
          </p:nvSpPr>
          <p:spPr bwMode="auto">
            <a:xfrm>
              <a:off x="5608638" y="2276475"/>
              <a:ext cx="457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Diesel</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89"/>
            <p:cNvSpPr>
              <a:spLocks noChangeArrowheads="1"/>
            </p:cNvSpPr>
            <p:nvPr/>
          </p:nvSpPr>
          <p:spPr bwMode="auto">
            <a:xfrm>
              <a:off x="6942138" y="2276475"/>
              <a:ext cx="228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20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90"/>
            <p:cNvSpPr>
              <a:spLocks noChangeArrowheads="1"/>
            </p:cNvSpPr>
            <p:nvPr/>
          </p:nvSpPr>
          <p:spPr bwMode="auto">
            <a:xfrm>
              <a:off x="7913688" y="2276475"/>
              <a:ext cx="457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0.23%</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91"/>
            <p:cNvSpPr>
              <a:spLocks noChangeArrowheads="1"/>
            </p:cNvSpPr>
            <p:nvPr/>
          </p:nvSpPr>
          <p:spPr bwMode="auto">
            <a:xfrm>
              <a:off x="5608638" y="2466975"/>
              <a:ext cx="781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Bunker Gas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92"/>
            <p:cNvSpPr>
              <a:spLocks noChangeArrowheads="1"/>
            </p:cNvSpPr>
            <p:nvPr/>
          </p:nvSpPr>
          <p:spPr bwMode="auto">
            <a:xfrm>
              <a:off x="6904038" y="2466975"/>
              <a:ext cx="314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172</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93"/>
            <p:cNvSpPr>
              <a:spLocks noChangeArrowheads="1"/>
            </p:cNvSpPr>
            <p:nvPr/>
          </p:nvSpPr>
          <p:spPr bwMode="auto">
            <a:xfrm>
              <a:off x="7913688" y="2466975"/>
              <a:ext cx="457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1.96%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94"/>
            <p:cNvSpPr>
              <a:spLocks noChangeArrowheads="1"/>
            </p:cNvSpPr>
            <p:nvPr/>
          </p:nvSpPr>
          <p:spPr bwMode="auto">
            <a:xfrm>
              <a:off x="5608638" y="2657475"/>
              <a:ext cx="514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Bunker</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95"/>
            <p:cNvSpPr>
              <a:spLocks noChangeArrowheads="1"/>
            </p:cNvSpPr>
            <p:nvPr/>
          </p:nvSpPr>
          <p:spPr bwMode="auto">
            <a:xfrm>
              <a:off x="6856413" y="2657475"/>
              <a:ext cx="4286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7,458</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96"/>
            <p:cNvSpPr>
              <a:spLocks noChangeArrowheads="1"/>
            </p:cNvSpPr>
            <p:nvPr/>
          </p:nvSpPr>
          <p:spPr bwMode="auto">
            <a:xfrm>
              <a:off x="7847013" y="2657475"/>
              <a:ext cx="533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85.14%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97"/>
            <p:cNvSpPr>
              <a:spLocks noChangeArrowheads="1"/>
            </p:cNvSpPr>
            <p:nvPr/>
          </p:nvSpPr>
          <p:spPr bwMode="auto">
            <a:xfrm>
              <a:off x="5608638" y="2847975"/>
              <a:ext cx="4191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Hidro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98"/>
            <p:cNvSpPr>
              <a:spLocks noChangeArrowheads="1"/>
            </p:cNvSpPr>
            <p:nvPr/>
          </p:nvSpPr>
          <p:spPr bwMode="auto">
            <a:xfrm>
              <a:off x="6904038" y="2847975"/>
              <a:ext cx="314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924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99"/>
            <p:cNvSpPr>
              <a:spLocks noChangeArrowheads="1"/>
            </p:cNvSpPr>
            <p:nvPr/>
          </p:nvSpPr>
          <p:spPr bwMode="auto">
            <a:xfrm>
              <a:off x="7847013" y="2847975"/>
              <a:ext cx="533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10.55%</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100"/>
            <p:cNvSpPr>
              <a:spLocks noChangeArrowheads="1"/>
            </p:cNvSpPr>
            <p:nvPr/>
          </p:nvSpPr>
          <p:spPr bwMode="auto">
            <a:xfrm>
              <a:off x="5608638" y="3038475"/>
              <a:ext cx="3333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Geo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101"/>
            <p:cNvSpPr>
              <a:spLocks noChangeArrowheads="1"/>
            </p:cNvSpPr>
            <p:nvPr/>
          </p:nvSpPr>
          <p:spPr bwMode="auto">
            <a:xfrm>
              <a:off x="6904038" y="3038475"/>
              <a:ext cx="314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186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102"/>
            <p:cNvSpPr>
              <a:spLocks noChangeArrowheads="1"/>
            </p:cNvSpPr>
            <p:nvPr/>
          </p:nvSpPr>
          <p:spPr bwMode="auto">
            <a:xfrm>
              <a:off x="7913688" y="3038475"/>
              <a:ext cx="457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0" i="0" u="none" strike="noStrike" cap="none" normalizeH="0" baseline="0" smtClean="0">
                  <a:ln>
                    <a:noFill/>
                  </a:ln>
                  <a:solidFill>
                    <a:srgbClr val="000000"/>
                  </a:solidFill>
                  <a:effectLst/>
                  <a:latin typeface="Calibri" pitchFamily="34" charset="0"/>
                  <a:cs typeface="Arial" pitchFamily="34" charset="0"/>
                </a:rPr>
                <a:t>2.12%</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103"/>
            <p:cNvSpPr>
              <a:spLocks noChangeArrowheads="1"/>
            </p:cNvSpPr>
            <p:nvPr/>
          </p:nvSpPr>
          <p:spPr bwMode="auto">
            <a:xfrm>
              <a:off x="5608638" y="3228975"/>
              <a:ext cx="4095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Total</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104"/>
            <p:cNvSpPr>
              <a:spLocks noChangeArrowheads="1"/>
            </p:cNvSpPr>
            <p:nvPr/>
          </p:nvSpPr>
          <p:spPr bwMode="auto">
            <a:xfrm>
              <a:off x="6856413" y="3228975"/>
              <a:ext cx="4381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8,760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105"/>
            <p:cNvSpPr>
              <a:spLocks noChangeArrowheads="1"/>
            </p:cNvSpPr>
            <p:nvPr/>
          </p:nvSpPr>
          <p:spPr bwMode="auto">
            <a:xfrm>
              <a:off x="7780338" y="3228975"/>
              <a:ext cx="628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100" b="1" i="0" u="none" strike="noStrike" cap="none" normalizeH="0" baseline="0" smtClean="0">
                  <a:ln>
                    <a:noFill/>
                  </a:ln>
                  <a:solidFill>
                    <a:srgbClr val="000000"/>
                  </a:solidFill>
                  <a:effectLst/>
                  <a:latin typeface="Calibri" pitchFamily="34" charset="0"/>
                  <a:cs typeface="Arial" pitchFamily="34" charset="0"/>
                </a:rPr>
                <a:t>100.00%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Rectangle 106"/>
            <p:cNvSpPr>
              <a:spLocks noChangeArrowheads="1"/>
            </p:cNvSpPr>
            <p:nvPr/>
          </p:nvSpPr>
          <p:spPr bwMode="auto">
            <a:xfrm>
              <a:off x="5580063" y="1876425"/>
              <a:ext cx="9525"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89" name="Rectangle 107"/>
            <p:cNvSpPr>
              <a:spLocks noChangeArrowheads="1"/>
            </p:cNvSpPr>
            <p:nvPr/>
          </p:nvSpPr>
          <p:spPr bwMode="auto">
            <a:xfrm>
              <a:off x="6484938" y="1876425"/>
              <a:ext cx="9525"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90" name="Rectangle 108"/>
            <p:cNvSpPr>
              <a:spLocks noChangeArrowheads="1"/>
            </p:cNvSpPr>
            <p:nvPr/>
          </p:nvSpPr>
          <p:spPr bwMode="auto">
            <a:xfrm>
              <a:off x="7513638" y="1876425"/>
              <a:ext cx="9525"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91" name="Line 109"/>
            <p:cNvSpPr>
              <a:spLocks noChangeShapeType="1"/>
            </p:cNvSpPr>
            <p:nvPr/>
          </p:nvSpPr>
          <p:spPr bwMode="auto">
            <a:xfrm>
              <a:off x="5589588" y="18764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92" name="Rectangle 110"/>
            <p:cNvSpPr>
              <a:spLocks noChangeArrowheads="1"/>
            </p:cNvSpPr>
            <p:nvPr/>
          </p:nvSpPr>
          <p:spPr bwMode="auto">
            <a:xfrm>
              <a:off x="5589588" y="18764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93" name="Rectangle 111"/>
            <p:cNvSpPr>
              <a:spLocks noChangeArrowheads="1"/>
            </p:cNvSpPr>
            <p:nvPr/>
          </p:nvSpPr>
          <p:spPr bwMode="auto">
            <a:xfrm>
              <a:off x="8275638" y="1876425"/>
              <a:ext cx="9525" cy="15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94" name="Line 112"/>
            <p:cNvSpPr>
              <a:spLocks noChangeShapeType="1"/>
            </p:cNvSpPr>
            <p:nvPr/>
          </p:nvSpPr>
          <p:spPr bwMode="auto">
            <a:xfrm>
              <a:off x="5589588" y="22574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95" name="Rectangle 113"/>
            <p:cNvSpPr>
              <a:spLocks noChangeArrowheads="1"/>
            </p:cNvSpPr>
            <p:nvPr/>
          </p:nvSpPr>
          <p:spPr bwMode="auto">
            <a:xfrm>
              <a:off x="5589588" y="22574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96" name="Line 114"/>
            <p:cNvSpPr>
              <a:spLocks noChangeShapeType="1"/>
            </p:cNvSpPr>
            <p:nvPr/>
          </p:nvSpPr>
          <p:spPr bwMode="auto">
            <a:xfrm>
              <a:off x="5589588" y="24479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97" name="Rectangle 115"/>
            <p:cNvSpPr>
              <a:spLocks noChangeArrowheads="1"/>
            </p:cNvSpPr>
            <p:nvPr/>
          </p:nvSpPr>
          <p:spPr bwMode="auto">
            <a:xfrm>
              <a:off x="5589588" y="24479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98" name="Line 116"/>
            <p:cNvSpPr>
              <a:spLocks noChangeShapeType="1"/>
            </p:cNvSpPr>
            <p:nvPr/>
          </p:nvSpPr>
          <p:spPr bwMode="auto">
            <a:xfrm>
              <a:off x="5589588" y="26384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99" name="Rectangle 117"/>
            <p:cNvSpPr>
              <a:spLocks noChangeArrowheads="1"/>
            </p:cNvSpPr>
            <p:nvPr/>
          </p:nvSpPr>
          <p:spPr bwMode="auto">
            <a:xfrm>
              <a:off x="5589588" y="26384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00" name="Line 118"/>
            <p:cNvSpPr>
              <a:spLocks noChangeShapeType="1"/>
            </p:cNvSpPr>
            <p:nvPr/>
          </p:nvSpPr>
          <p:spPr bwMode="auto">
            <a:xfrm>
              <a:off x="5589588" y="28289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01" name="Rectangle 119"/>
            <p:cNvSpPr>
              <a:spLocks noChangeArrowheads="1"/>
            </p:cNvSpPr>
            <p:nvPr/>
          </p:nvSpPr>
          <p:spPr bwMode="auto">
            <a:xfrm>
              <a:off x="5589588" y="28289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02" name="Line 120"/>
            <p:cNvSpPr>
              <a:spLocks noChangeShapeType="1"/>
            </p:cNvSpPr>
            <p:nvPr/>
          </p:nvSpPr>
          <p:spPr bwMode="auto">
            <a:xfrm>
              <a:off x="5589588" y="30194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03" name="Rectangle 121"/>
            <p:cNvSpPr>
              <a:spLocks noChangeArrowheads="1"/>
            </p:cNvSpPr>
            <p:nvPr/>
          </p:nvSpPr>
          <p:spPr bwMode="auto">
            <a:xfrm>
              <a:off x="5589588" y="30194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04" name="Line 122"/>
            <p:cNvSpPr>
              <a:spLocks noChangeShapeType="1"/>
            </p:cNvSpPr>
            <p:nvPr/>
          </p:nvSpPr>
          <p:spPr bwMode="auto">
            <a:xfrm>
              <a:off x="5589588" y="32099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05" name="Rectangle 123"/>
            <p:cNvSpPr>
              <a:spLocks noChangeArrowheads="1"/>
            </p:cNvSpPr>
            <p:nvPr/>
          </p:nvSpPr>
          <p:spPr bwMode="auto">
            <a:xfrm>
              <a:off x="5589588" y="32099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06" name="Line 124"/>
            <p:cNvSpPr>
              <a:spLocks noChangeShapeType="1"/>
            </p:cNvSpPr>
            <p:nvPr/>
          </p:nvSpPr>
          <p:spPr bwMode="auto">
            <a:xfrm>
              <a:off x="5580063" y="1876425"/>
              <a:ext cx="0" cy="1533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07" name="Rectangle 125"/>
            <p:cNvSpPr>
              <a:spLocks noChangeArrowheads="1"/>
            </p:cNvSpPr>
            <p:nvPr/>
          </p:nvSpPr>
          <p:spPr bwMode="auto">
            <a:xfrm>
              <a:off x="5580063" y="1876425"/>
              <a:ext cx="9525" cy="1533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08" name="Line 126"/>
            <p:cNvSpPr>
              <a:spLocks noChangeShapeType="1"/>
            </p:cNvSpPr>
            <p:nvPr/>
          </p:nvSpPr>
          <p:spPr bwMode="auto">
            <a:xfrm>
              <a:off x="6484938" y="1885950"/>
              <a:ext cx="0" cy="15240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09" name="Rectangle 127"/>
            <p:cNvSpPr>
              <a:spLocks noChangeArrowheads="1"/>
            </p:cNvSpPr>
            <p:nvPr/>
          </p:nvSpPr>
          <p:spPr bwMode="auto">
            <a:xfrm>
              <a:off x="6484938" y="1885950"/>
              <a:ext cx="9525" cy="152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10" name="Line 128"/>
            <p:cNvSpPr>
              <a:spLocks noChangeShapeType="1"/>
            </p:cNvSpPr>
            <p:nvPr/>
          </p:nvSpPr>
          <p:spPr bwMode="auto">
            <a:xfrm>
              <a:off x="7513638" y="1885950"/>
              <a:ext cx="0" cy="15240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11" name="Rectangle 129"/>
            <p:cNvSpPr>
              <a:spLocks noChangeArrowheads="1"/>
            </p:cNvSpPr>
            <p:nvPr/>
          </p:nvSpPr>
          <p:spPr bwMode="auto">
            <a:xfrm>
              <a:off x="7513638" y="1885950"/>
              <a:ext cx="9525" cy="152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12" name="Line 130"/>
            <p:cNvSpPr>
              <a:spLocks noChangeShapeType="1"/>
            </p:cNvSpPr>
            <p:nvPr/>
          </p:nvSpPr>
          <p:spPr bwMode="auto">
            <a:xfrm>
              <a:off x="5589588" y="3400425"/>
              <a:ext cx="2695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13" name="Rectangle 131"/>
            <p:cNvSpPr>
              <a:spLocks noChangeArrowheads="1"/>
            </p:cNvSpPr>
            <p:nvPr/>
          </p:nvSpPr>
          <p:spPr bwMode="auto">
            <a:xfrm>
              <a:off x="5589588" y="3400425"/>
              <a:ext cx="2695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14" name="Line 132"/>
            <p:cNvSpPr>
              <a:spLocks noChangeShapeType="1"/>
            </p:cNvSpPr>
            <p:nvPr/>
          </p:nvSpPr>
          <p:spPr bwMode="auto">
            <a:xfrm>
              <a:off x="8275638" y="1885950"/>
              <a:ext cx="0" cy="15240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15" name="Rectangle 133"/>
            <p:cNvSpPr>
              <a:spLocks noChangeArrowheads="1"/>
            </p:cNvSpPr>
            <p:nvPr/>
          </p:nvSpPr>
          <p:spPr bwMode="auto">
            <a:xfrm>
              <a:off x="8275638" y="1885950"/>
              <a:ext cx="9525" cy="1524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16" name="Line 134"/>
            <p:cNvSpPr>
              <a:spLocks noChangeShapeType="1"/>
            </p:cNvSpPr>
            <p:nvPr/>
          </p:nvSpPr>
          <p:spPr bwMode="auto">
            <a:xfrm>
              <a:off x="5580063" y="3409950"/>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17" name="Rectangle 135"/>
            <p:cNvSpPr>
              <a:spLocks noChangeArrowheads="1"/>
            </p:cNvSpPr>
            <p:nvPr/>
          </p:nvSpPr>
          <p:spPr bwMode="auto">
            <a:xfrm>
              <a:off x="5580063" y="3409950"/>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22" name="Line 136"/>
            <p:cNvSpPr>
              <a:spLocks noChangeShapeType="1"/>
            </p:cNvSpPr>
            <p:nvPr/>
          </p:nvSpPr>
          <p:spPr bwMode="auto">
            <a:xfrm>
              <a:off x="6484938" y="3409950"/>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25" name="Rectangle 137"/>
            <p:cNvSpPr>
              <a:spLocks noChangeArrowheads="1"/>
            </p:cNvSpPr>
            <p:nvPr/>
          </p:nvSpPr>
          <p:spPr bwMode="auto">
            <a:xfrm>
              <a:off x="6484938" y="3409950"/>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26" name="Line 138"/>
            <p:cNvSpPr>
              <a:spLocks noChangeShapeType="1"/>
            </p:cNvSpPr>
            <p:nvPr/>
          </p:nvSpPr>
          <p:spPr bwMode="auto">
            <a:xfrm>
              <a:off x="7513638" y="3409950"/>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27" name="Rectangle 139"/>
            <p:cNvSpPr>
              <a:spLocks noChangeArrowheads="1"/>
            </p:cNvSpPr>
            <p:nvPr/>
          </p:nvSpPr>
          <p:spPr bwMode="auto">
            <a:xfrm>
              <a:off x="7513638" y="3409950"/>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92" name="Line 140"/>
            <p:cNvSpPr>
              <a:spLocks noChangeShapeType="1"/>
            </p:cNvSpPr>
            <p:nvPr/>
          </p:nvSpPr>
          <p:spPr bwMode="auto">
            <a:xfrm>
              <a:off x="8275638" y="3409950"/>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93" name="Rectangle 141"/>
            <p:cNvSpPr>
              <a:spLocks noChangeArrowheads="1"/>
            </p:cNvSpPr>
            <p:nvPr/>
          </p:nvSpPr>
          <p:spPr bwMode="auto">
            <a:xfrm>
              <a:off x="8275638" y="3409950"/>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94" name="Line 142"/>
            <p:cNvSpPr>
              <a:spLocks noChangeShapeType="1"/>
            </p:cNvSpPr>
            <p:nvPr/>
          </p:nvSpPr>
          <p:spPr bwMode="auto">
            <a:xfrm>
              <a:off x="8285163" y="18764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95" name="Rectangle 143"/>
            <p:cNvSpPr>
              <a:spLocks noChangeArrowheads="1"/>
            </p:cNvSpPr>
            <p:nvPr/>
          </p:nvSpPr>
          <p:spPr bwMode="auto">
            <a:xfrm>
              <a:off x="8285163" y="18764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96" name="Line 144"/>
            <p:cNvSpPr>
              <a:spLocks noChangeShapeType="1"/>
            </p:cNvSpPr>
            <p:nvPr/>
          </p:nvSpPr>
          <p:spPr bwMode="auto">
            <a:xfrm>
              <a:off x="8285163" y="22574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97" name="Rectangle 145"/>
            <p:cNvSpPr>
              <a:spLocks noChangeArrowheads="1"/>
            </p:cNvSpPr>
            <p:nvPr/>
          </p:nvSpPr>
          <p:spPr bwMode="auto">
            <a:xfrm>
              <a:off x="8285163" y="22574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198" name="Line 146"/>
            <p:cNvSpPr>
              <a:spLocks noChangeShapeType="1"/>
            </p:cNvSpPr>
            <p:nvPr/>
          </p:nvSpPr>
          <p:spPr bwMode="auto">
            <a:xfrm>
              <a:off x="8285163" y="24479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99" name="Rectangle 147"/>
            <p:cNvSpPr>
              <a:spLocks noChangeArrowheads="1"/>
            </p:cNvSpPr>
            <p:nvPr/>
          </p:nvSpPr>
          <p:spPr bwMode="auto">
            <a:xfrm>
              <a:off x="8285163" y="24479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00" name="Line 148"/>
            <p:cNvSpPr>
              <a:spLocks noChangeShapeType="1"/>
            </p:cNvSpPr>
            <p:nvPr/>
          </p:nvSpPr>
          <p:spPr bwMode="auto">
            <a:xfrm>
              <a:off x="8285163" y="26384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01" name="Rectangle 149"/>
            <p:cNvSpPr>
              <a:spLocks noChangeArrowheads="1"/>
            </p:cNvSpPr>
            <p:nvPr/>
          </p:nvSpPr>
          <p:spPr bwMode="auto">
            <a:xfrm>
              <a:off x="8285163" y="26384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02" name="Line 150"/>
            <p:cNvSpPr>
              <a:spLocks noChangeShapeType="1"/>
            </p:cNvSpPr>
            <p:nvPr/>
          </p:nvSpPr>
          <p:spPr bwMode="auto">
            <a:xfrm>
              <a:off x="8285163" y="28289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03" name="Rectangle 151"/>
            <p:cNvSpPr>
              <a:spLocks noChangeArrowheads="1"/>
            </p:cNvSpPr>
            <p:nvPr/>
          </p:nvSpPr>
          <p:spPr bwMode="auto">
            <a:xfrm>
              <a:off x="8285163" y="28289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04" name="Line 152"/>
            <p:cNvSpPr>
              <a:spLocks noChangeShapeType="1"/>
            </p:cNvSpPr>
            <p:nvPr/>
          </p:nvSpPr>
          <p:spPr bwMode="auto">
            <a:xfrm>
              <a:off x="8285163" y="30194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05" name="Rectangle 153"/>
            <p:cNvSpPr>
              <a:spLocks noChangeArrowheads="1"/>
            </p:cNvSpPr>
            <p:nvPr/>
          </p:nvSpPr>
          <p:spPr bwMode="auto">
            <a:xfrm>
              <a:off x="8285163" y="30194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06" name="Line 154"/>
            <p:cNvSpPr>
              <a:spLocks noChangeShapeType="1"/>
            </p:cNvSpPr>
            <p:nvPr/>
          </p:nvSpPr>
          <p:spPr bwMode="auto">
            <a:xfrm>
              <a:off x="8285163" y="32099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07" name="Rectangle 155"/>
            <p:cNvSpPr>
              <a:spLocks noChangeArrowheads="1"/>
            </p:cNvSpPr>
            <p:nvPr/>
          </p:nvSpPr>
          <p:spPr bwMode="auto">
            <a:xfrm>
              <a:off x="8285163" y="32099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sp>
          <p:nvSpPr>
            <p:cNvPr id="208" name="Line 156"/>
            <p:cNvSpPr>
              <a:spLocks noChangeShapeType="1"/>
            </p:cNvSpPr>
            <p:nvPr/>
          </p:nvSpPr>
          <p:spPr bwMode="auto">
            <a:xfrm>
              <a:off x="8285163" y="3400425"/>
              <a:ext cx="1588" cy="158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a:p>
          </p:txBody>
        </p:sp>
        <p:sp>
          <p:nvSpPr>
            <p:cNvPr id="209" name="Rectangle 157"/>
            <p:cNvSpPr>
              <a:spLocks noChangeArrowheads="1"/>
            </p:cNvSpPr>
            <p:nvPr/>
          </p:nvSpPr>
          <p:spPr bwMode="auto">
            <a:xfrm>
              <a:off x="8285163" y="3400425"/>
              <a:ext cx="9525" cy="952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a:p>
          </p:txBody>
        </p:sp>
      </p:grpSp>
    </p:spTree>
    <p:extLst>
      <p:ext uri="{BB962C8B-B14F-4D97-AF65-F5344CB8AC3E}">
        <p14:creationId xmlns:p14="http://schemas.microsoft.com/office/powerpoint/2010/main" val="1753645063"/>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19"/>
                                        </p:tgtEl>
                                        <p:attrNameLst>
                                          <p:attrName>style.visibility</p:attrName>
                                        </p:attrNameLst>
                                      </p:cBhvr>
                                      <p:to>
                                        <p:strVal val="visible"/>
                                      </p:to>
                                    </p:set>
                                    <p:animEffect transition="in" filter="wipe(down)">
                                      <p:cBhvr>
                                        <p:cTn id="11" dur="500"/>
                                        <p:tgtEl>
                                          <p:spTgt spid="119"/>
                                        </p:tgtEl>
                                      </p:cBhvr>
                                    </p:animEffect>
                                  </p:childTnLst>
                                </p:cTn>
                              </p:par>
                            </p:childTnLst>
                          </p:cTn>
                        </p:par>
                        <p:par>
                          <p:cTn id="12" fill="hold">
                            <p:stCondLst>
                              <p:cond delay="1500"/>
                            </p:stCondLst>
                            <p:childTnLst>
                              <p:par>
                                <p:cTn id="13" presetID="22" presetClass="entr" presetSubtype="4" fill="hold" nodeType="afterEffect">
                                  <p:stCondLst>
                                    <p:cond delay="500"/>
                                  </p:stCondLst>
                                  <p:childTnLst>
                                    <p:set>
                                      <p:cBhvr>
                                        <p:cTn id="14" dur="1" fill="hold">
                                          <p:stCondLst>
                                            <p:cond delay="0"/>
                                          </p:stCondLst>
                                        </p:cTn>
                                        <p:tgtEl>
                                          <p:spTgt spid="121"/>
                                        </p:tgtEl>
                                        <p:attrNameLst>
                                          <p:attrName>style.visibility</p:attrName>
                                        </p:attrNameLst>
                                      </p:cBhvr>
                                      <p:to>
                                        <p:strVal val="visible"/>
                                      </p:to>
                                    </p:set>
                                    <p:animEffect transition="in" filter="wipe(down)">
                                      <p:cBhvr>
                                        <p:cTn id="15" dur="500"/>
                                        <p:tgtEl>
                                          <p:spTgt spid="121"/>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wipe(left)">
                                      <p:cBhvr>
                                        <p:cTn id="19" dur="500"/>
                                        <p:tgtEl>
                                          <p:spTgt spid="1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wipe(down)">
                                      <p:cBhvr>
                                        <p:cTn id="24" dur="500"/>
                                        <p:tgtEl>
                                          <p:spTgt spid="11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wipe(down)">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0"/>
                                        </p:tgtEl>
                                        <p:attrNameLst>
                                          <p:attrName>style.visibility</p:attrName>
                                        </p:attrNameLst>
                                      </p:cBhvr>
                                      <p:to>
                                        <p:strVal val="visible"/>
                                      </p:to>
                                    </p:set>
                                    <p:animEffect transition="in" filter="wipe(up)">
                                      <p:cBhvr>
                                        <p:cTn id="33"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66" name="1 Título"/>
          <p:cNvSpPr>
            <a:spLocks noGrp="1"/>
          </p:cNvSpPr>
          <p:nvPr>
            <p:ph type="title"/>
          </p:nvPr>
        </p:nvSpPr>
        <p:spPr>
          <a:xfrm>
            <a:off x="35496" y="-27384"/>
            <a:ext cx="8712968" cy="114300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l"/>
            <a:r>
              <a:rPr lang="es-SV" sz="3200" b="1" dirty="0" smtClean="0">
                <a:solidFill>
                  <a:srgbClr val="6699FF"/>
                </a:solidFill>
                <a:latin typeface="+mj-lt"/>
                <a:ea typeface="+mn-ea"/>
                <a:cs typeface="+mn-cs"/>
              </a:rPr>
              <a:t>Contratos </a:t>
            </a:r>
            <a:r>
              <a:rPr lang="es-SV" sz="3200" b="1" dirty="0">
                <a:solidFill>
                  <a:srgbClr val="6699FF"/>
                </a:solidFill>
                <a:latin typeface="+mj-lt"/>
                <a:ea typeface="+mn-ea"/>
                <a:cs typeface="+mn-cs"/>
              </a:rPr>
              <a:t>de Largo </a:t>
            </a:r>
            <a:r>
              <a:rPr lang="es-SV" sz="3200" b="1" dirty="0" smtClean="0">
                <a:solidFill>
                  <a:srgbClr val="6699FF"/>
                </a:solidFill>
                <a:latin typeface="+mj-lt"/>
                <a:ea typeface="+mn-ea"/>
                <a:cs typeface="+mn-cs"/>
              </a:rPr>
              <a:t>Plazo o de Libre Concurrencia</a:t>
            </a:r>
            <a:endParaRPr lang="es-SV" sz="3200" b="1" dirty="0">
              <a:solidFill>
                <a:srgbClr val="6699FF"/>
              </a:solidFill>
              <a:latin typeface="+mj-lt"/>
              <a:ea typeface="+mn-ea"/>
              <a:cs typeface="+mn-cs"/>
            </a:endParaRPr>
          </a:p>
        </p:txBody>
      </p:sp>
      <p:sp>
        <p:nvSpPr>
          <p:cNvPr id="11267" name="2 Marcador de contenido"/>
          <p:cNvSpPr>
            <a:spLocks noGrp="1"/>
          </p:cNvSpPr>
          <p:nvPr>
            <p:ph idx="1"/>
          </p:nvPr>
        </p:nvSpPr>
        <p:spPr>
          <a:xfrm>
            <a:off x="457200" y="1484784"/>
            <a:ext cx="8229600" cy="4525963"/>
          </a:xfrm>
        </p:spPr>
        <p:txBody>
          <a:bodyPr>
            <a:noAutofit/>
          </a:bodyPr>
          <a:lstStyle/>
          <a:p>
            <a:pPr marL="0" indent="0" algn="just">
              <a:spcBef>
                <a:spcPts val="600"/>
              </a:spcBef>
              <a:spcAft>
                <a:spcPts val="600"/>
              </a:spcAft>
              <a:buNone/>
            </a:pPr>
            <a:r>
              <a:rPr lang="es-SV" sz="2000" b="1" i="1" dirty="0" smtClean="0">
                <a:solidFill>
                  <a:srgbClr val="002060"/>
                </a:solidFill>
                <a:latin typeface="+mj-lt"/>
              </a:rPr>
              <a:t>OBJETIVOS:</a:t>
            </a:r>
          </a:p>
          <a:p>
            <a:pPr marL="273050" indent="-273050" algn="just">
              <a:spcBef>
                <a:spcPts val="600"/>
              </a:spcBef>
              <a:spcAft>
                <a:spcPts val="600"/>
              </a:spcAft>
            </a:pPr>
            <a:r>
              <a:rPr lang="es-SV" sz="2000" dirty="0" smtClean="0">
                <a:solidFill>
                  <a:srgbClr val="002060"/>
                </a:solidFill>
                <a:latin typeface="+mj-lt"/>
              </a:rPr>
              <a:t>Incentivar inversión en generación de energía eléctrica a fin de garantizar el abastecimiento eléctrico nacional;</a:t>
            </a:r>
          </a:p>
          <a:p>
            <a:pPr marL="273050" indent="-273050" algn="just">
              <a:spcBef>
                <a:spcPts val="600"/>
              </a:spcBef>
              <a:spcAft>
                <a:spcPts val="600"/>
              </a:spcAft>
              <a:buFont typeface="Arial" pitchFamily="34" charset="0"/>
              <a:buChar char="•"/>
            </a:pPr>
            <a:r>
              <a:rPr lang="es-SV" sz="2000" dirty="0" smtClean="0">
                <a:solidFill>
                  <a:srgbClr val="002060"/>
                </a:solidFill>
                <a:latin typeface="+mj-lt"/>
              </a:rPr>
              <a:t>Viabilizar el desarrollo de nuevos proyectos de generación;</a:t>
            </a:r>
          </a:p>
          <a:p>
            <a:pPr marL="273050" indent="-273050" algn="just">
              <a:spcBef>
                <a:spcPts val="600"/>
              </a:spcBef>
              <a:spcAft>
                <a:spcPts val="600"/>
              </a:spcAft>
              <a:buFont typeface="Arial" pitchFamily="34" charset="0"/>
              <a:buChar char="•"/>
            </a:pPr>
            <a:r>
              <a:rPr lang="es-SV" sz="2000" dirty="0" smtClean="0">
                <a:solidFill>
                  <a:srgbClr val="002060"/>
                </a:solidFill>
                <a:latin typeface="+mj-lt"/>
              </a:rPr>
              <a:t>Dar mayor certeza remunerativa a los participantes del  mercado de electricidad;</a:t>
            </a:r>
          </a:p>
          <a:p>
            <a:pPr marL="273050" indent="-273050" algn="just">
              <a:spcBef>
                <a:spcPts val="600"/>
              </a:spcBef>
              <a:spcAft>
                <a:spcPts val="600"/>
              </a:spcAft>
              <a:buFont typeface="Arial" pitchFamily="34" charset="0"/>
              <a:buChar char="•"/>
            </a:pPr>
            <a:r>
              <a:rPr lang="es-SV" sz="2000" dirty="0" smtClean="0">
                <a:solidFill>
                  <a:srgbClr val="002060"/>
                </a:solidFill>
                <a:latin typeface="+mj-lt"/>
              </a:rPr>
              <a:t>Trasladar a la tarifa eléctrica un precio eficiente resultado de un proceso transparente y competitivo; y,</a:t>
            </a:r>
          </a:p>
          <a:p>
            <a:pPr marL="273050" indent="-273050" algn="just">
              <a:spcBef>
                <a:spcPts val="600"/>
              </a:spcBef>
              <a:spcAft>
                <a:spcPts val="600"/>
              </a:spcAft>
              <a:buFont typeface="Arial" pitchFamily="34" charset="0"/>
              <a:buChar char="•"/>
            </a:pPr>
            <a:r>
              <a:rPr lang="es-SV" sz="2000" dirty="0" smtClean="0">
                <a:solidFill>
                  <a:srgbClr val="002060"/>
                </a:solidFill>
                <a:latin typeface="+mj-lt"/>
              </a:rPr>
              <a:t>Suavizar la volatilidad de la tarifa de energía eléctrica trasladada a los usuarios finales</a:t>
            </a:r>
            <a:r>
              <a:rPr lang="es-SV" sz="2000" dirty="0">
                <a:solidFill>
                  <a:srgbClr val="002060"/>
                </a:solidFill>
                <a:latin typeface="+mj-lt"/>
              </a:rPr>
              <a:t>.</a:t>
            </a:r>
            <a:endParaRPr lang="es-SV" sz="2000" dirty="0" smtClean="0">
              <a:solidFill>
                <a:srgbClr val="002060"/>
              </a:solidFill>
              <a:latin typeface="+mj-lt"/>
            </a:endParaRPr>
          </a:p>
        </p:txBody>
      </p:sp>
    </p:spTree>
    <p:extLst>
      <p:ext uri="{BB962C8B-B14F-4D97-AF65-F5344CB8AC3E}">
        <p14:creationId xmlns:p14="http://schemas.microsoft.com/office/powerpoint/2010/main" val="4024545191"/>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5336" name="AutoShape 24"/>
          <p:cNvSpPr>
            <a:spLocks noChangeArrowheads="1"/>
          </p:cNvSpPr>
          <p:nvPr/>
        </p:nvSpPr>
        <p:spPr bwMode="auto">
          <a:xfrm>
            <a:off x="142876" y="285752"/>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a:solidFill>
                  <a:srgbClr val="6699FF"/>
                </a:solidFill>
                <a:latin typeface="+mj-lt"/>
              </a:rPr>
              <a:t>Contratos de largo plazo </a:t>
            </a:r>
            <a:endParaRPr lang="es-ES" sz="3200" b="1" dirty="0">
              <a:solidFill>
                <a:srgbClr val="6699FF"/>
              </a:solidFill>
              <a:latin typeface="+mj-lt"/>
            </a:endParaRPr>
          </a:p>
        </p:txBody>
      </p:sp>
      <p:sp>
        <p:nvSpPr>
          <p:cNvPr id="3" name="2 CuadroTexto"/>
          <p:cNvSpPr txBox="1"/>
          <p:nvPr/>
        </p:nvSpPr>
        <p:spPr>
          <a:xfrm>
            <a:off x="428596" y="904066"/>
            <a:ext cx="7858180" cy="6247864"/>
          </a:xfrm>
          <a:prstGeom prst="rect">
            <a:avLst/>
          </a:prstGeom>
          <a:noFill/>
        </p:spPr>
        <p:txBody>
          <a:bodyPr wrap="square" rtlCol="0">
            <a:spAutoFit/>
          </a:bodyPr>
          <a:lstStyle/>
          <a:p>
            <a:pPr algn="just">
              <a:spcBef>
                <a:spcPts val="600"/>
              </a:spcBef>
              <a:spcAft>
                <a:spcPts val="600"/>
              </a:spcAft>
            </a:pPr>
            <a:r>
              <a:rPr lang="es-SV" sz="2100" dirty="0" smtClean="0">
                <a:solidFill>
                  <a:srgbClr val="003399"/>
                </a:solidFill>
                <a:latin typeface="+mj-lt"/>
                <a:cs typeface="Arial" pitchFamily="34" charset="0"/>
              </a:rPr>
              <a:t>En el Mercado de Costos los contratos son de tipo </a:t>
            </a:r>
            <a:r>
              <a:rPr lang="es-SV" sz="2100" b="1" dirty="0" smtClean="0">
                <a:solidFill>
                  <a:srgbClr val="003399"/>
                </a:solidFill>
                <a:latin typeface="+mj-lt"/>
                <a:cs typeface="Arial" pitchFamily="34" charset="0"/>
              </a:rPr>
              <a:t>FINANCIERO</a:t>
            </a:r>
            <a:r>
              <a:rPr lang="es-SV" sz="2100" dirty="0" smtClean="0">
                <a:solidFill>
                  <a:srgbClr val="003399"/>
                </a:solidFill>
                <a:latin typeface="+mj-lt"/>
                <a:cs typeface="Arial" pitchFamily="34" charset="0"/>
              </a:rPr>
              <a:t>, lo que implica que los mismos no tienen impacto en el despacho de las unidades.</a:t>
            </a:r>
          </a:p>
          <a:p>
            <a:pPr algn="just">
              <a:spcBef>
                <a:spcPts val="600"/>
              </a:spcBef>
              <a:spcAft>
                <a:spcPts val="600"/>
              </a:spcAft>
            </a:pPr>
            <a:r>
              <a:rPr lang="es-SV" sz="2100" dirty="0" smtClean="0">
                <a:solidFill>
                  <a:srgbClr val="003399"/>
                </a:solidFill>
                <a:latin typeface="+mj-lt"/>
                <a:cs typeface="Arial" pitchFamily="34" charset="0"/>
              </a:rPr>
              <a:t>Los contratos de largo plazo transferibles a tarifas tienen las siguientes características:</a:t>
            </a:r>
          </a:p>
          <a:p>
            <a:pPr marL="457200" indent="-457200" algn="just">
              <a:spcBef>
                <a:spcPts val="600"/>
              </a:spcBef>
              <a:spcAft>
                <a:spcPts val="600"/>
              </a:spcAft>
              <a:buFont typeface="+mj-lt"/>
              <a:buAutoNum type="arabicPeriod"/>
            </a:pPr>
            <a:r>
              <a:rPr lang="es-SV" sz="2100" dirty="0" smtClean="0">
                <a:solidFill>
                  <a:srgbClr val="003399"/>
                </a:solidFill>
                <a:latin typeface="+mj-lt"/>
                <a:cs typeface="Arial" pitchFamily="34" charset="0"/>
              </a:rPr>
              <a:t>Productos de procesos de libre concurrencia</a:t>
            </a:r>
          </a:p>
          <a:p>
            <a:pPr marL="457200" indent="-457200" algn="just">
              <a:spcBef>
                <a:spcPts val="600"/>
              </a:spcBef>
              <a:spcAft>
                <a:spcPts val="600"/>
              </a:spcAft>
              <a:buFont typeface="+mj-lt"/>
              <a:buAutoNum type="arabicPeriod"/>
            </a:pPr>
            <a:r>
              <a:rPr lang="es-SV" sz="2100" dirty="0" smtClean="0">
                <a:solidFill>
                  <a:srgbClr val="003399"/>
                </a:solidFill>
                <a:latin typeface="+mj-lt"/>
                <a:cs typeface="Arial" pitchFamily="34" charset="0"/>
              </a:rPr>
              <a:t>Reconocen un pago por potencia (</a:t>
            </a:r>
            <a:r>
              <a:rPr lang="es-SV" sz="2100" dirty="0" err="1" smtClean="0">
                <a:solidFill>
                  <a:srgbClr val="003399"/>
                </a:solidFill>
                <a:latin typeface="+mj-lt"/>
                <a:cs typeface="Arial" pitchFamily="34" charset="0"/>
              </a:rPr>
              <a:t>US$7.74</a:t>
            </a:r>
            <a:r>
              <a:rPr lang="es-SV" sz="2100" dirty="0" smtClean="0">
                <a:solidFill>
                  <a:srgbClr val="003399"/>
                </a:solidFill>
                <a:latin typeface="+mj-lt"/>
                <a:cs typeface="Arial" pitchFamily="34" charset="0"/>
              </a:rPr>
              <a:t>/kW-mes) y otro por energía (ofertado por el generador</a:t>
            </a:r>
            <a:r>
              <a:rPr lang="es-SV" sz="2100" dirty="0" smtClean="0">
                <a:solidFill>
                  <a:srgbClr val="003399"/>
                </a:solidFill>
                <a:latin typeface="+mj-lt"/>
                <a:cs typeface="Arial" pitchFamily="34" charset="0"/>
              </a:rPr>
              <a:t>), así como los costos del Sistema (</a:t>
            </a:r>
            <a:r>
              <a:rPr lang="es-SV" sz="2100" dirty="0" err="1" smtClean="0">
                <a:solidFill>
                  <a:srgbClr val="003399"/>
                </a:solidFill>
                <a:latin typeface="+mj-lt"/>
                <a:cs typeface="Arial" pitchFamily="34" charset="0"/>
                <a:hlinkClick r:id="rId4" action="ppaction://hlinksldjump"/>
              </a:rPr>
              <a:t>Csis</a:t>
            </a:r>
            <a:r>
              <a:rPr lang="es-SV" sz="2100" dirty="0" smtClean="0">
                <a:solidFill>
                  <a:srgbClr val="003399"/>
                </a:solidFill>
                <a:latin typeface="+mj-lt"/>
                <a:cs typeface="Arial" pitchFamily="34" charset="0"/>
              </a:rPr>
              <a:t>).</a:t>
            </a:r>
            <a:endParaRPr lang="es-SV" sz="2100" dirty="0" smtClean="0">
              <a:solidFill>
                <a:srgbClr val="003399"/>
              </a:solidFill>
              <a:latin typeface="+mj-lt"/>
              <a:cs typeface="Arial" pitchFamily="34" charset="0"/>
            </a:endParaRPr>
          </a:p>
          <a:p>
            <a:pPr marL="457200" indent="-457200" algn="just">
              <a:spcBef>
                <a:spcPts val="600"/>
              </a:spcBef>
              <a:spcAft>
                <a:spcPts val="600"/>
              </a:spcAft>
              <a:buFont typeface="+mj-lt"/>
              <a:buAutoNum type="arabicPeriod"/>
            </a:pPr>
            <a:r>
              <a:rPr lang="es-SV" sz="2100" dirty="0" smtClean="0">
                <a:solidFill>
                  <a:srgbClr val="003399"/>
                </a:solidFill>
                <a:latin typeface="+mj-lt"/>
                <a:cs typeface="Arial" pitchFamily="34" charset="0"/>
              </a:rPr>
              <a:t>El costo de los mismos se transfiere a la tarifa</a:t>
            </a:r>
          </a:p>
          <a:p>
            <a:pPr marL="457200" indent="-457200" algn="just">
              <a:spcBef>
                <a:spcPts val="600"/>
              </a:spcBef>
              <a:spcAft>
                <a:spcPts val="600"/>
              </a:spcAft>
              <a:buFont typeface="+mj-lt"/>
              <a:buAutoNum type="arabicPeriod"/>
            </a:pPr>
            <a:r>
              <a:rPr lang="es-SV" sz="2100" dirty="0" smtClean="0">
                <a:solidFill>
                  <a:srgbClr val="003399"/>
                </a:solidFill>
                <a:latin typeface="+mj-lt"/>
                <a:cs typeface="Arial" pitchFamily="34" charset="0"/>
              </a:rPr>
              <a:t>El proceso de licitación supervisado y avalado por SIGET</a:t>
            </a:r>
          </a:p>
          <a:p>
            <a:pPr marL="457200" indent="-457200" algn="just">
              <a:spcBef>
                <a:spcPts val="600"/>
              </a:spcBef>
              <a:spcAft>
                <a:spcPts val="600"/>
              </a:spcAft>
              <a:buFont typeface="+mj-lt"/>
              <a:buAutoNum type="arabicPeriod"/>
            </a:pPr>
            <a:r>
              <a:rPr lang="es-SV" sz="2100" dirty="0" smtClean="0">
                <a:solidFill>
                  <a:srgbClr val="003399"/>
                </a:solidFill>
                <a:latin typeface="+mj-lt"/>
                <a:cs typeface="Arial" pitchFamily="34" charset="0"/>
              </a:rPr>
              <a:t>Se contrata una cantidad de potencia firme y la energía asociada es determinada por las curvas típicas de retiro de las distribuidoras (factores de forma).</a:t>
            </a:r>
          </a:p>
          <a:p>
            <a:pPr marL="904875" lvl="1" indent="-447675" algn="just">
              <a:spcBef>
                <a:spcPts val="600"/>
              </a:spcBef>
              <a:spcAft>
                <a:spcPts val="600"/>
              </a:spcAft>
            </a:pPr>
            <a:endParaRPr lang="es-ES" sz="2100" dirty="0">
              <a:solidFill>
                <a:srgbClr val="003399"/>
              </a:solidFill>
              <a:latin typeface="+mj-lt"/>
              <a:cs typeface="Arial" pitchFamily="34" charset="0"/>
            </a:endParaRPr>
          </a:p>
        </p:txBody>
      </p:sp>
    </p:spTree>
    <p:extLst>
      <p:ext uri="{BB962C8B-B14F-4D97-AF65-F5344CB8AC3E}">
        <p14:creationId xmlns:p14="http://schemas.microsoft.com/office/powerpoint/2010/main" val="3591669368"/>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7384"/>
            <a:ext cx="87058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927"/>
          <a:stretch/>
        </p:blipFill>
        <p:spPr bwMode="auto">
          <a:xfrm>
            <a:off x="121543" y="4869160"/>
            <a:ext cx="8915400" cy="9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565367"/>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5336" name="AutoShape 24"/>
          <p:cNvSpPr>
            <a:spLocks noChangeArrowheads="1"/>
          </p:cNvSpPr>
          <p:nvPr/>
        </p:nvSpPr>
        <p:spPr bwMode="auto">
          <a:xfrm>
            <a:off x="0" y="0"/>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smtClean="0">
                <a:solidFill>
                  <a:srgbClr val="6699FF"/>
                </a:solidFill>
                <a:latin typeface="+mj-lt"/>
              </a:rPr>
              <a:t>Precio </a:t>
            </a:r>
            <a:r>
              <a:rPr lang="es-BO" sz="3200" b="1" dirty="0">
                <a:solidFill>
                  <a:srgbClr val="6699FF"/>
                </a:solidFill>
                <a:latin typeface="+mj-lt"/>
              </a:rPr>
              <a:t>del </a:t>
            </a:r>
            <a:r>
              <a:rPr lang="es-BO" sz="3200" b="1" dirty="0" err="1" smtClean="0">
                <a:solidFill>
                  <a:srgbClr val="6699FF"/>
                </a:solidFill>
                <a:latin typeface="+mj-lt"/>
              </a:rPr>
              <a:t>MRS</a:t>
            </a:r>
            <a:r>
              <a:rPr lang="es-BO" sz="3200" b="1" dirty="0" smtClean="0">
                <a:solidFill>
                  <a:srgbClr val="6699FF"/>
                </a:solidFill>
                <a:latin typeface="+mj-lt"/>
              </a:rPr>
              <a:t> año 2013</a:t>
            </a:r>
            <a:endParaRPr lang="es-ES" sz="3200" b="1" dirty="0">
              <a:solidFill>
                <a:srgbClr val="6699FF"/>
              </a:solidFill>
              <a:latin typeface="+mj-lt"/>
            </a:endParaRPr>
          </a:p>
        </p:txBody>
      </p:sp>
      <p:sp>
        <p:nvSpPr>
          <p:cNvPr id="106" name="105 CuadroTexto"/>
          <p:cNvSpPr txBox="1"/>
          <p:nvPr/>
        </p:nvSpPr>
        <p:spPr>
          <a:xfrm>
            <a:off x="166700" y="4802460"/>
            <a:ext cx="3047994" cy="830997"/>
          </a:xfrm>
          <a:prstGeom prst="rect">
            <a:avLst/>
          </a:prstGeom>
          <a:noFill/>
        </p:spPr>
        <p:txBody>
          <a:bodyPr wrap="square" rtlCol="0">
            <a:spAutoFit/>
          </a:bodyPr>
          <a:lstStyle/>
          <a:p>
            <a:pPr algn="just">
              <a:spcBef>
                <a:spcPts val="600"/>
              </a:spcBef>
              <a:spcAft>
                <a:spcPts val="600"/>
              </a:spcAft>
            </a:pPr>
            <a:r>
              <a:rPr lang="es-SV" sz="1600" dirty="0" smtClean="0">
                <a:solidFill>
                  <a:srgbClr val="003399"/>
                </a:solidFill>
                <a:latin typeface="+mj-lt"/>
                <a:cs typeface="Arial" pitchFamily="34" charset="0"/>
              </a:rPr>
              <a:t>Durante el 2013, el costo marginal promedio mensual osciló entre </a:t>
            </a:r>
            <a:r>
              <a:rPr lang="es-SV" sz="1600" b="1" dirty="0" err="1" smtClean="0">
                <a:solidFill>
                  <a:srgbClr val="003399"/>
                </a:solidFill>
                <a:latin typeface="+mj-lt"/>
                <a:cs typeface="Arial" pitchFamily="34" charset="0"/>
              </a:rPr>
              <a:t>US$137.21</a:t>
            </a:r>
            <a:r>
              <a:rPr lang="es-SV" sz="1600" b="1" dirty="0" smtClean="0">
                <a:solidFill>
                  <a:srgbClr val="003399"/>
                </a:solidFill>
                <a:latin typeface="+mj-lt"/>
                <a:cs typeface="Arial" pitchFamily="34" charset="0"/>
              </a:rPr>
              <a:t> y </a:t>
            </a:r>
            <a:r>
              <a:rPr lang="es-SV" sz="1600" b="1" dirty="0" err="1" smtClean="0">
                <a:solidFill>
                  <a:srgbClr val="003399"/>
                </a:solidFill>
                <a:latin typeface="+mj-lt"/>
                <a:cs typeface="Arial" pitchFamily="34" charset="0"/>
              </a:rPr>
              <a:t>US$184.29.31</a:t>
            </a:r>
            <a:r>
              <a:rPr lang="es-SV" sz="1600" b="1" dirty="0" smtClean="0">
                <a:solidFill>
                  <a:srgbClr val="003399"/>
                </a:solidFill>
                <a:latin typeface="+mj-lt"/>
                <a:cs typeface="Arial" pitchFamily="34" charset="0"/>
              </a:rPr>
              <a:t>/MWh</a:t>
            </a:r>
            <a:endParaRPr lang="es-ES" sz="1600" b="1" dirty="0">
              <a:solidFill>
                <a:srgbClr val="003399"/>
              </a:solidFill>
              <a:latin typeface="+mj-lt"/>
              <a:cs typeface="Arial" pitchFamily="34" charset="0"/>
            </a:endParaRPr>
          </a:p>
        </p:txBody>
      </p:sp>
      <p:sp>
        <p:nvSpPr>
          <p:cNvPr id="304" name="303 CuadroTexto"/>
          <p:cNvSpPr txBox="1"/>
          <p:nvPr/>
        </p:nvSpPr>
        <p:spPr>
          <a:xfrm>
            <a:off x="3491879" y="4813101"/>
            <a:ext cx="2519983" cy="1323439"/>
          </a:xfrm>
          <a:prstGeom prst="rect">
            <a:avLst/>
          </a:prstGeom>
          <a:noFill/>
        </p:spPr>
        <p:txBody>
          <a:bodyPr wrap="square" rtlCol="0">
            <a:spAutoFit/>
          </a:bodyPr>
          <a:lstStyle/>
          <a:p>
            <a:pPr algn="just">
              <a:spcBef>
                <a:spcPts val="600"/>
              </a:spcBef>
              <a:spcAft>
                <a:spcPts val="600"/>
              </a:spcAft>
            </a:pPr>
            <a:r>
              <a:rPr lang="es-SV" sz="1600" dirty="0" smtClean="0">
                <a:solidFill>
                  <a:srgbClr val="003399"/>
                </a:solidFill>
                <a:latin typeface="+mj-lt"/>
                <a:cs typeface="Arial" pitchFamily="34" charset="0"/>
              </a:rPr>
              <a:t>Al sumar los costos del sistema, el Precio del MRS promedio mensual oscilo entre </a:t>
            </a:r>
            <a:r>
              <a:rPr lang="es-SV" sz="1600" b="1" dirty="0" err="1" smtClean="0">
                <a:solidFill>
                  <a:srgbClr val="003399"/>
                </a:solidFill>
                <a:latin typeface="+mj-lt"/>
                <a:cs typeface="Arial" pitchFamily="34" charset="0"/>
              </a:rPr>
              <a:t>US$149.17</a:t>
            </a:r>
            <a:r>
              <a:rPr lang="es-SV" sz="1600" b="1" dirty="0" smtClean="0">
                <a:solidFill>
                  <a:srgbClr val="003399"/>
                </a:solidFill>
                <a:latin typeface="+mj-lt"/>
                <a:cs typeface="Arial" pitchFamily="34" charset="0"/>
              </a:rPr>
              <a:t> y </a:t>
            </a:r>
            <a:r>
              <a:rPr lang="es-SV" sz="1600" b="1" dirty="0" err="1" smtClean="0">
                <a:solidFill>
                  <a:srgbClr val="003399"/>
                </a:solidFill>
                <a:latin typeface="+mj-lt"/>
                <a:cs typeface="Arial" pitchFamily="34" charset="0"/>
              </a:rPr>
              <a:t>US$197.13</a:t>
            </a:r>
            <a:r>
              <a:rPr lang="es-SV" sz="1600" b="1" dirty="0" smtClean="0">
                <a:solidFill>
                  <a:srgbClr val="003399"/>
                </a:solidFill>
                <a:latin typeface="+mj-lt"/>
                <a:cs typeface="Arial" pitchFamily="34" charset="0"/>
              </a:rPr>
              <a:t>/MWh</a:t>
            </a:r>
            <a:endParaRPr lang="es-ES" sz="1600" b="1" dirty="0">
              <a:solidFill>
                <a:srgbClr val="003399"/>
              </a:solidFill>
              <a:latin typeface="+mj-lt"/>
              <a:cs typeface="Arial" pitchFamily="34" charset="0"/>
            </a:endParaRPr>
          </a:p>
        </p:txBody>
      </p:sp>
      <p:sp>
        <p:nvSpPr>
          <p:cNvPr id="5179" name="AutoShape 59"/>
          <p:cNvSpPr>
            <a:spLocks noChangeAspect="1" noChangeArrowheads="1" noTextEdit="1"/>
          </p:cNvSpPr>
          <p:nvPr/>
        </p:nvSpPr>
        <p:spPr bwMode="auto">
          <a:xfrm>
            <a:off x="-71438" y="686990"/>
            <a:ext cx="6083301"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sp>
        <p:nvSpPr>
          <p:cNvPr id="249" name="248 CuadroTexto"/>
          <p:cNvSpPr txBox="1"/>
          <p:nvPr/>
        </p:nvSpPr>
        <p:spPr>
          <a:xfrm>
            <a:off x="6604245" y="4841865"/>
            <a:ext cx="2286016" cy="1569660"/>
          </a:xfrm>
          <a:prstGeom prst="rect">
            <a:avLst/>
          </a:prstGeom>
          <a:noFill/>
        </p:spPr>
        <p:txBody>
          <a:bodyPr wrap="square" rtlCol="0">
            <a:spAutoFit/>
          </a:bodyPr>
          <a:lstStyle>
            <a:defPPr>
              <a:defRPr lang="es-SV"/>
            </a:defPPr>
            <a:lvl1pPr algn="just">
              <a:spcBef>
                <a:spcPts val="600"/>
              </a:spcBef>
              <a:spcAft>
                <a:spcPts val="600"/>
              </a:spcAft>
              <a:defRPr sz="1600">
                <a:solidFill>
                  <a:srgbClr val="003399"/>
                </a:solidFill>
                <a:latin typeface="+mj-lt"/>
                <a:cs typeface="Arial" pitchFamily="34" charset="0"/>
              </a:defRPr>
            </a:lvl1pPr>
          </a:lstStyle>
          <a:p>
            <a:r>
              <a:rPr lang="es-SV" dirty="0"/>
              <a:t>Al considerar el pago por potencia, el precio </a:t>
            </a:r>
            <a:r>
              <a:rPr lang="es-SV" dirty="0" err="1" smtClean="0"/>
              <a:t>monómico</a:t>
            </a:r>
            <a:r>
              <a:rPr lang="es-SV" dirty="0" smtClean="0"/>
              <a:t> </a:t>
            </a:r>
            <a:r>
              <a:rPr lang="es-SV" dirty="0" smtClean="0"/>
              <a:t>mensual en el 2013 </a:t>
            </a:r>
            <a:r>
              <a:rPr lang="es-SV" dirty="0" smtClean="0"/>
              <a:t>osciló </a:t>
            </a:r>
            <a:r>
              <a:rPr lang="es-SV" dirty="0"/>
              <a:t>entre </a:t>
            </a:r>
            <a:r>
              <a:rPr lang="es-SV" b="1" dirty="0" err="1" smtClean="0"/>
              <a:t>US$164.27</a:t>
            </a:r>
            <a:r>
              <a:rPr lang="es-SV" b="1" dirty="0" smtClean="0"/>
              <a:t> </a:t>
            </a:r>
            <a:r>
              <a:rPr lang="es-SV" b="1" dirty="0"/>
              <a:t>y </a:t>
            </a:r>
            <a:r>
              <a:rPr lang="es-SV" b="1" dirty="0" err="1" smtClean="0"/>
              <a:t>US$209.87</a:t>
            </a:r>
            <a:r>
              <a:rPr lang="es-SV" b="1" dirty="0" smtClean="0"/>
              <a:t>/MWh</a:t>
            </a:r>
            <a:endParaRPr lang="es-ES" b="1" dirty="0"/>
          </a:p>
        </p:txBody>
      </p:sp>
      <p:sp>
        <p:nvSpPr>
          <p:cNvPr id="11" name="Freeform 6"/>
          <p:cNvSpPr>
            <a:spLocks noEditPoints="1"/>
          </p:cNvSpPr>
          <p:nvPr/>
        </p:nvSpPr>
        <p:spPr bwMode="auto">
          <a:xfrm>
            <a:off x="1862139" y="823515"/>
            <a:ext cx="6718300" cy="2422525"/>
          </a:xfrm>
          <a:custGeom>
            <a:avLst/>
            <a:gdLst>
              <a:gd name="T0" fmla="*/ 0 w 4232"/>
              <a:gd name="T1" fmla="*/ 1520 h 1526"/>
              <a:gd name="T2" fmla="*/ 4232 w 4232"/>
              <a:gd name="T3" fmla="*/ 1520 h 1526"/>
              <a:gd name="T4" fmla="*/ 4232 w 4232"/>
              <a:gd name="T5" fmla="*/ 1526 h 1526"/>
              <a:gd name="T6" fmla="*/ 0 w 4232"/>
              <a:gd name="T7" fmla="*/ 1526 h 1526"/>
              <a:gd name="T8" fmla="*/ 0 w 4232"/>
              <a:gd name="T9" fmla="*/ 1520 h 1526"/>
              <a:gd name="T10" fmla="*/ 0 w 4232"/>
              <a:gd name="T11" fmla="*/ 1351 h 1526"/>
              <a:gd name="T12" fmla="*/ 4232 w 4232"/>
              <a:gd name="T13" fmla="*/ 1351 h 1526"/>
              <a:gd name="T14" fmla="*/ 4232 w 4232"/>
              <a:gd name="T15" fmla="*/ 1357 h 1526"/>
              <a:gd name="T16" fmla="*/ 0 w 4232"/>
              <a:gd name="T17" fmla="*/ 1357 h 1526"/>
              <a:gd name="T18" fmla="*/ 0 w 4232"/>
              <a:gd name="T19" fmla="*/ 1351 h 1526"/>
              <a:gd name="T20" fmla="*/ 0 w 4232"/>
              <a:gd name="T21" fmla="*/ 1183 h 1526"/>
              <a:gd name="T22" fmla="*/ 4232 w 4232"/>
              <a:gd name="T23" fmla="*/ 1183 h 1526"/>
              <a:gd name="T24" fmla="*/ 4232 w 4232"/>
              <a:gd name="T25" fmla="*/ 1189 h 1526"/>
              <a:gd name="T26" fmla="*/ 0 w 4232"/>
              <a:gd name="T27" fmla="*/ 1189 h 1526"/>
              <a:gd name="T28" fmla="*/ 0 w 4232"/>
              <a:gd name="T29" fmla="*/ 1183 h 1526"/>
              <a:gd name="T30" fmla="*/ 0 w 4232"/>
              <a:gd name="T31" fmla="*/ 1014 h 1526"/>
              <a:gd name="T32" fmla="*/ 4232 w 4232"/>
              <a:gd name="T33" fmla="*/ 1014 h 1526"/>
              <a:gd name="T34" fmla="*/ 4232 w 4232"/>
              <a:gd name="T35" fmla="*/ 1020 h 1526"/>
              <a:gd name="T36" fmla="*/ 0 w 4232"/>
              <a:gd name="T37" fmla="*/ 1020 h 1526"/>
              <a:gd name="T38" fmla="*/ 0 w 4232"/>
              <a:gd name="T39" fmla="*/ 1014 h 1526"/>
              <a:gd name="T40" fmla="*/ 0 w 4232"/>
              <a:gd name="T41" fmla="*/ 845 h 1526"/>
              <a:gd name="T42" fmla="*/ 4232 w 4232"/>
              <a:gd name="T43" fmla="*/ 845 h 1526"/>
              <a:gd name="T44" fmla="*/ 4232 w 4232"/>
              <a:gd name="T45" fmla="*/ 851 h 1526"/>
              <a:gd name="T46" fmla="*/ 0 w 4232"/>
              <a:gd name="T47" fmla="*/ 851 h 1526"/>
              <a:gd name="T48" fmla="*/ 0 w 4232"/>
              <a:gd name="T49" fmla="*/ 845 h 1526"/>
              <a:gd name="T50" fmla="*/ 0 w 4232"/>
              <a:gd name="T51" fmla="*/ 676 h 1526"/>
              <a:gd name="T52" fmla="*/ 4232 w 4232"/>
              <a:gd name="T53" fmla="*/ 676 h 1526"/>
              <a:gd name="T54" fmla="*/ 4232 w 4232"/>
              <a:gd name="T55" fmla="*/ 682 h 1526"/>
              <a:gd name="T56" fmla="*/ 0 w 4232"/>
              <a:gd name="T57" fmla="*/ 682 h 1526"/>
              <a:gd name="T58" fmla="*/ 0 w 4232"/>
              <a:gd name="T59" fmla="*/ 676 h 1526"/>
              <a:gd name="T60" fmla="*/ 0 w 4232"/>
              <a:gd name="T61" fmla="*/ 507 h 1526"/>
              <a:gd name="T62" fmla="*/ 4232 w 4232"/>
              <a:gd name="T63" fmla="*/ 507 h 1526"/>
              <a:gd name="T64" fmla="*/ 4232 w 4232"/>
              <a:gd name="T65" fmla="*/ 513 h 1526"/>
              <a:gd name="T66" fmla="*/ 0 w 4232"/>
              <a:gd name="T67" fmla="*/ 513 h 1526"/>
              <a:gd name="T68" fmla="*/ 0 w 4232"/>
              <a:gd name="T69" fmla="*/ 507 h 1526"/>
              <a:gd name="T70" fmla="*/ 0 w 4232"/>
              <a:gd name="T71" fmla="*/ 338 h 1526"/>
              <a:gd name="T72" fmla="*/ 4232 w 4232"/>
              <a:gd name="T73" fmla="*/ 338 h 1526"/>
              <a:gd name="T74" fmla="*/ 4232 w 4232"/>
              <a:gd name="T75" fmla="*/ 344 h 1526"/>
              <a:gd name="T76" fmla="*/ 0 w 4232"/>
              <a:gd name="T77" fmla="*/ 344 h 1526"/>
              <a:gd name="T78" fmla="*/ 0 w 4232"/>
              <a:gd name="T79" fmla="*/ 338 h 1526"/>
              <a:gd name="T80" fmla="*/ 0 w 4232"/>
              <a:gd name="T81" fmla="*/ 169 h 1526"/>
              <a:gd name="T82" fmla="*/ 4232 w 4232"/>
              <a:gd name="T83" fmla="*/ 169 h 1526"/>
              <a:gd name="T84" fmla="*/ 4232 w 4232"/>
              <a:gd name="T85" fmla="*/ 175 h 1526"/>
              <a:gd name="T86" fmla="*/ 0 w 4232"/>
              <a:gd name="T87" fmla="*/ 175 h 1526"/>
              <a:gd name="T88" fmla="*/ 0 w 4232"/>
              <a:gd name="T89" fmla="*/ 169 h 1526"/>
              <a:gd name="T90" fmla="*/ 0 w 4232"/>
              <a:gd name="T91" fmla="*/ 0 h 1526"/>
              <a:gd name="T92" fmla="*/ 4232 w 4232"/>
              <a:gd name="T93" fmla="*/ 0 h 1526"/>
              <a:gd name="T94" fmla="*/ 4232 w 4232"/>
              <a:gd name="T95" fmla="*/ 6 h 1526"/>
              <a:gd name="T96" fmla="*/ 0 w 4232"/>
              <a:gd name="T97" fmla="*/ 6 h 1526"/>
              <a:gd name="T98" fmla="*/ 0 w 4232"/>
              <a:gd name="T99" fmla="*/ 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2" h="1526">
                <a:moveTo>
                  <a:pt x="0" y="1520"/>
                </a:moveTo>
                <a:lnTo>
                  <a:pt x="4232" y="1520"/>
                </a:lnTo>
                <a:lnTo>
                  <a:pt x="4232" y="1526"/>
                </a:lnTo>
                <a:lnTo>
                  <a:pt x="0" y="1526"/>
                </a:lnTo>
                <a:lnTo>
                  <a:pt x="0" y="1520"/>
                </a:lnTo>
                <a:close/>
                <a:moveTo>
                  <a:pt x="0" y="1351"/>
                </a:moveTo>
                <a:lnTo>
                  <a:pt x="4232" y="1351"/>
                </a:lnTo>
                <a:lnTo>
                  <a:pt x="4232" y="1357"/>
                </a:lnTo>
                <a:lnTo>
                  <a:pt x="0" y="1357"/>
                </a:lnTo>
                <a:lnTo>
                  <a:pt x="0" y="1351"/>
                </a:lnTo>
                <a:close/>
                <a:moveTo>
                  <a:pt x="0" y="1183"/>
                </a:moveTo>
                <a:lnTo>
                  <a:pt x="4232" y="1183"/>
                </a:lnTo>
                <a:lnTo>
                  <a:pt x="4232" y="1189"/>
                </a:lnTo>
                <a:lnTo>
                  <a:pt x="0" y="1189"/>
                </a:lnTo>
                <a:lnTo>
                  <a:pt x="0" y="1183"/>
                </a:lnTo>
                <a:close/>
                <a:moveTo>
                  <a:pt x="0" y="1014"/>
                </a:moveTo>
                <a:lnTo>
                  <a:pt x="4232" y="1014"/>
                </a:lnTo>
                <a:lnTo>
                  <a:pt x="4232" y="1020"/>
                </a:lnTo>
                <a:lnTo>
                  <a:pt x="0" y="1020"/>
                </a:lnTo>
                <a:lnTo>
                  <a:pt x="0" y="1014"/>
                </a:lnTo>
                <a:close/>
                <a:moveTo>
                  <a:pt x="0" y="845"/>
                </a:moveTo>
                <a:lnTo>
                  <a:pt x="4232" y="845"/>
                </a:lnTo>
                <a:lnTo>
                  <a:pt x="4232" y="851"/>
                </a:lnTo>
                <a:lnTo>
                  <a:pt x="0" y="851"/>
                </a:lnTo>
                <a:lnTo>
                  <a:pt x="0" y="845"/>
                </a:lnTo>
                <a:close/>
                <a:moveTo>
                  <a:pt x="0" y="676"/>
                </a:moveTo>
                <a:lnTo>
                  <a:pt x="4232" y="676"/>
                </a:lnTo>
                <a:lnTo>
                  <a:pt x="4232" y="682"/>
                </a:lnTo>
                <a:lnTo>
                  <a:pt x="0" y="682"/>
                </a:lnTo>
                <a:lnTo>
                  <a:pt x="0" y="676"/>
                </a:lnTo>
                <a:close/>
                <a:moveTo>
                  <a:pt x="0" y="507"/>
                </a:moveTo>
                <a:lnTo>
                  <a:pt x="4232" y="507"/>
                </a:lnTo>
                <a:lnTo>
                  <a:pt x="4232" y="513"/>
                </a:lnTo>
                <a:lnTo>
                  <a:pt x="0" y="513"/>
                </a:lnTo>
                <a:lnTo>
                  <a:pt x="0" y="507"/>
                </a:lnTo>
                <a:close/>
                <a:moveTo>
                  <a:pt x="0" y="338"/>
                </a:moveTo>
                <a:lnTo>
                  <a:pt x="4232" y="338"/>
                </a:lnTo>
                <a:lnTo>
                  <a:pt x="4232" y="344"/>
                </a:lnTo>
                <a:lnTo>
                  <a:pt x="0" y="344"/>
                </a:lnTo>
                <a:lnTo>
                  <a:pt x="0" y="338"/>
                </a:lnTo>
                <a:close/>
                <a:moveTo>
                  <a:pt x="0" y="169"/>
                </a:moveTo>
                <a:lnTo>
                  <a:pt x="4232" y="169"/>
                </a:lnTo>
                <a:lnTo>
                  <a:pt x="4232" y="175"/>
                </a:lnTo>
                <a:lnTo>
                  <a:pt x="0" y="175"/>
                </a:lnTo>
                <a:lnTo>
                  <a:pt x="0" y="169"/>
                </a:lnTo>
                <a:close/>
                <a:moveTo>
                  <a:pt x="0" y="0"/>
                </a:moveTo>
                <a:lnTo>
                  <a:pt x="4232" y="0"/>
                </a:lnTo>
                <a:lnTo>
                  <a:pt x="4232" y="6"/>
                </a:lnTo>
                <a:lnTo>
                  <a:pt x="0" y="6"/>
                </a:lnTo>
                <a:lnTo>
                  <a:pt x="0" y="0"/>
                </a:lnTo>
                <a:close/>
              </a:path>
            </a:pathLst>
          </a:custGeom>
          <a:solidFill>
            <a:srgbClr val="868686"/>
          </a:solidFill>
          <a:ln w="1"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12" name="Rectangle 7"/>
          <p:cNvSpPr>
            <a:spLocks noChangeArrowheads="1"/>
          </p:cNvSpPr>
          <p:nvPr/>
        </p:nvSpPr>
        <p:spPr bwMode="auto">
          <a:xfrm>
            <a:off x="1857376" y="828278"/>
            <a:ext cx="9525" cy="2681288"/>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13" name="Freeform 8"/>
          <p:cNvSpPr>
            <a:spLocks noEditPoints="1"/>
          </p:cNvSpPr>
          <p:nvPr/>
        </p:nvSpPr>
        <p:spPr bwMode="auto">
          <a:xfrm>
            <a:off x="1822451" y="823515"/>
            <a:ext cx="39688" cy="2690813"/>
          </a:xfrm>
          <a:custGeom>
            <a:avLst/>
            <a:gdLst>
              <a:gd name="T0" fmla="*/ 0 w 25"/>
              <a:gd name="T1" fmla="*/ 1689 h 1695"/>
              <a:gd name="T2" fmla="*/ 25 w 25"/>
              <a:gd name="T3" fmla="*/ 1689 h 1695"/>
              <a:gd name="T4" fmla="*/ 25 w 25"/>
              <a:gd name="T5" fmla="*/ 1695 h 1695"/>
              <a:gd name="T6" fmla="*/ 0 w 25"/>
              <a:gd name="T7" fmla="*/ 1695 h 1695"/>
              <a:gd name="T8" fmla="*/ 0 w 25"/>
              <a:gd name="T9" fmla="*/ 1689 h 1695"/>
              <a:gd name="T10" fmla="*/ 0 w 25"/>
              <a:gd name="T11" fmla="*/ 1520 h 1695"/>
              <a:gd name="T12" fmla="*/ 25 w 25"/>
              <a:gd name="T13" fmla="*/ 1520 h 1695"/>
              <a:gd name="T14" fmla="*/ 25 w 25"/>
              <a:gd name="T15" fmla="*/ 1526 h 1695"/>
              <a:gd name="T16" fmla="*/ 0 w 25"/>
              <a:gd name="T17" fmla="*/ 1526 h 1695"/>
              <a:gd name="T18" fmla="*/ 0 w 25"/>
              <a:gd name="T19" fmla="*/ 1520 h 1695"/>
              <a:gd name="T20" fmla="*/ 0 w 25"/>
              <a:gd name="T21" fmla="*/ 1351 h 1695"/>
              <a:gd name="T22" fmla="*/ 25 w 25"/>
              <a:gd name="T23" fmla="*/ 1351 h 1695"/>
              <a:gd name="T24" fmla="*/ 25 w 25"/>
              <a:gd name="T25" fmla="*/ 1357 h 1695"/>
              <a:gd name="T26" fmla="*/ 0 w 25"/>
              <a:gd name="T27" fmla="*/ 1357 h 1695"/>
              <a:gd name="T28" fmla="*/ 0 w 25"/>
              <a:gd name="T29" fmla="*/ 1351 h 1695"/>
              <a:gd name="T30" fmla="*/ 0 w 25"/>
              <a:gd name="T31" fmla="*/ 1183 h 1695"/>
              <a:gd name="T32" fmla="*/ 25 w 25"/>
              <a:gd name="T33" fmla="*/ 1183 h 1695"/>
              <a:gd name="T34" fmla="*/ 25 w 25"/>
              <a:gd name="T35" fmla="*/ 1189 h 1695"/>
              <a:gd name="T36" fmla="*/ 0 w 25"/>
              <a:gd name="T37" fmla="*/ 1189 h 1695"/>
              <a:gd name="T38" fmla="*/ 0 w 25"/>
              <a:gd name="T39" fmla="*/ 1183 h 1695"/>
              <a:gd name="T40" fmla="*/ 0 w 25"/>
              <a:gd name="T41" fmla="*/ 1014 h 1695"/>
              <a:gd name="T42" fmla="*/ 25 w 25"/>
              <a:gd name="T43" fmla="*/ 1014 h 1695"/>
              <a:gd name="T44" fmla="*/ 25 w 25"/>
              <a:gd name="T45" fmla="*/ 1020 h 1695"/>
              <a:gd name="T46" fmla="*/ 0 w 25"/>
              <a:gd name="T47" fmla="*/ 1020 h 1695"/>
              <a:gd name="T48" fmla="*/ 0 w 25"/>
              <a:gd name="T49" fmla="*/ 1014 h 1695"/>
              <a:gd name="T50" fmla="*/ 0 w 25"/>
              <a:gd name="T51" fmla="*/ 845 h 1695"/>
              <a:gd name="T52" fmla="*/ 25 w 25"/>
              <a:gd name="T53" fmla="*/ 845 h 1695"/>
              <a:gd name="T54" fmla="*/ 25 w 25"/>
              <a:gd name="T55" fmla="*/ 851 h 1695"/>
              <a:gd name="T56" fmla="*/ 0 w 25"/>
              <a:gd name="T57" fmla="*/ 851 h 1695"/>
              <a:gd name="T58" fmla="*/ 0 w 25"/>
              <a:gd name="T59" fmla="*/ 845 h 1695"/>
              <a:gd name="T60" fmla="*/ 0 w 25"/>
              <a:gd name="T61" fmla="*/ 676 h 1695"/>
              <a:gd name="T62" fmla="*/ 25 w 25"/>
              <a:gd name="T63" fmla="*/ 676 h 1695"/>
              <a:gd name="T64" fmla="*/ 25 w 25"/>
              <a:gd name="T65" fmla="*/ 682 h 1695"/>
              <a:gd name="T66" fmla="*/ 0 w 25"/>
              <a:gd name="T67" fmla="*/ 682 h 1695"/>
              <a:gd name="T68" fmla="*/ 0 w 25"/>
              <a:gd name="T69" fmla="*/ 676 h 1695"/>
              <a:gd name="T70" fmla="*/ 0 w 25"/>
              <a:gd name="T71" fmla="*/ 507 h 1695"/>
              <a:gd name="T72" fmla="*/ 25 w 25"/>
              <a:gd name="T73" fmla="*/ 507 h 1695"/>
              <a:gd name="T74" fmla="*/ 25 w 25"/>
              <a:gd name="T75" fmla="*/ 513 h 1695"/>
              <a:gd name="T76" fmla="*/ 0 w 25"/>
              <a:gd name="T77" fmla="*/ 513 h 1695"/>
              <a:gd name="T78" fmla="*/ 0 w 25"/>
              <a:gd name="T79" fmla="*/ 507 h 1695"/>
              <a:gd name="T80" fmla="*/ 0 w 25"/>
              <a:gd name="T81" fmla="*/ 338 h 1695"/>
              <a:gd name="T82" fmla="*/ 25 w 25"/>
              <a:gd name="T83" fmla="*/ 338 h 1695"/>
              <a:gd name="T84" fmla="*/ 25 w 25"/>
              <a:gd name="T85" fmla="*/ 344 h 1695"/>
              <a:gd name="T86" fmla="*/ 0 w 25"/>
              <a:gd name="T87" fmla="*/ 344 h 1695"/>
              <a:gd name="T88" fmla="*/ 0 w 25"/>
              <a:gd name="T89" fmla="*/ 338 h 1695"/>
              <a:gd name="T90" fmla="*/ 0 w 25"/>
              <a:gd name="T91" fmla="*/ 169 h 1695"/>
              <a:gd name="T92" fmla="*/ 25 w 25"/>
              <a:gd name="T93" fmla="*/ 169 h 1695"/>
              <a:gd name="T94" fmla="*/ 25 w 25"/>
              <a:gd name="T95" fmla="*/ 175 h 1695"/>
              <a:gd name="T96" fmla="*/ 0 w 25"/>
              <a:gd name="T97" fmla="*/ 175 h 1695"/>
              <a:gd name="T98" fmla="*/ 0 w 25"/>
              <a:gd name="T99" fmla="*/ 169 h 1695"/>
              <a:gd name="T100" fmla="*/ 0 w 25"/>
              <a:gd name="T101" fmla="*/ 0 h 1695"/>
              <a:gd name="T102" fmla="*/ 25 w 25"/>
              <a:gd name="T103" fmla="*/ 0 h 1695"/>
              <a:gd name="T104" fmla="*/ 25 w 25"/>
              <a:gd name="T105" fmla="*/ 6 h 1695"/>
              <a:gd name="T106" fmla="*/ 0 w 25"/>
              <a:gd name="T107" fmla="*/ 6 h 1695"/>
              <a:gd name="T108" fmla="*/ 0 w 25"/>
              <a:gd name="T109"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1695">
                <a:moveTo>
                  <a:pt x="0" y="1689"/>
                </a:moveTo>
                <a:lnTo>
                  <a:pt x="25" y="1689"/>
                </a:lnTo>
                <a:lnTo>
                  <a:pt x="25" y="1695"/>
                </a:lnTo>
                <a:lnTo>
                  <a:pt x="0" y="1695"/>
                </a:lnTo>
                <a:lnTo>
                  <a:pt x="0" y="1689"/>
                </a:lnTo>
                <a:close/>
                <a:moveTo>
                  <a:pt x="0" y="1520"/>
                </a:moveTo>
                <a:lnTo>
                  <a:pt x="25" y="1520"/>
                </a:lnTo>
                <a:lnTo>
                  <a:pt x="25" y="1526"/>
                </a:lnTo>
                <a:lnTo>
                  <a:pt x="0" y="1526"/>
                </a:lnTo>
                <a:lnTo>
                  <a:pt x="0" y="1520"/>
                </a:lnTo>
                <a:close/>
                <a:moveTo>
                  <a:pt x="0" y="1351"/>
                </a:moveTo>
                <a:lnTo>
                  <a:pt x="25" y="1351"/>
                </a:lnTo>
                <a:lnTo>
                  <a:pt x="25" y="1357"/>
                </a:lnTo>
                <a:lnTo>
                  <a:pt x="0" y="1357"/>
                </a:lnTo>
                <a:lnTo>
                  <a:pt x="0" y="1351"/>
                </a:lnTo>
                <a:close/>
                <a:moveTo>
                  <a:pt x="0" y="1183"/>
                </a:moveTo>
                <a:lnTo>
                  <a:pt x="25" y="1183"/>
                </a:lnTo>
                <a:lnTo>
                  <a:pt x="25" y="1189"/>
                </a:lnTo>
                <a:lnTo>
                  <a:pt x="0" y="1189"/>
                </a:lnTo>
                <a:lnTo>
                  <a:pt x="0" y="1183"/>
                </a:lnTo>
                <a:close/>
                <a:moveTo>
                  <a:pt x="0" y="1014"/>
                </a:moveTo>
                <a:lnTo>
                  <a:pt x="25" y="1014"/>
                </a:lnTo>
                <a:lnTo>
                  <a:pt x="25" y="1020"/>
                </a:lnTo>
                <a:lnTo>
                  <a:pt x="0" y="1020"/>
                </a:lnTo>
                <a:lnTo>
                  <a:pt x="0" y="1014"/>
                </a:lnTo>
                <a:close/>
                <a:moveTo>
                  <a:pt x="0" y="845"/>
                </a:moveTo>
                <a:lnTo>
                  <a:pt x="25" y="845"/>
                </a:lnTo>
                <a:lnTo>
                  <a:pt x="25" y="851"/>
                </a:lnTo>
                <a:lnTo>
                  <a:pt x="0" y="851"/>
                </a:lnTo>
                <a:lnTo>
                  <a:pt x="0" y="845"/>
                </a:lnTo>
                <a:close/>
                <a:moveTo>
                  <a:pt x="0" y="676"/>
                </a:moveTo>
                <a:lnTo>
                  <a:pt x="25" y="676"/>
                </a:lnTo>
                <a:lnTo>
                  <a:pt x="25" y="682"/>
                </a:lnTo>
                <a:lnTo>
                  <a:pt x="0" y="682"/>
                </a:lnTo>
                <a:lnTo>
                  <a:pt x="0" y="676"/>
                </a:lnTo>
                <a:close/>
                <a:moveTo>
                  <a:pt x="0" y="507"/>
                </a:moveTo>
                <a:lnTo>
                  <a:pt x="25" y="507"/>
                </a:lnTo>
                <a:lnTo>
                  <a:pt x="25" y="513"/>
                </a:lnTo>
                <a:lnTo>
                  <a:pt x="0" y="513"/>
                </a:lnTo>
                <a:lnTo>
                  <a:pt x="0" y="507"/>
                </a:lnTo>
                <a:close/>
                <a:moveTo>
                  <a:pt x="0" y="338"/>
                </a:moveTo>
                <a:lnTo>
                  <a:pt x="25" y="338"/>
                </a:lnTo>
                <a:lnTo>
                  <a:pt x="25" y="344"/>
                </a:lnTo>
                <a:lnTo>
                  <a:pt x="0" y="344"/>
                </a:lnTo>
                <a:lnTo>
                  <a:pt x="0" y="338"/>
                </a:lnTo>
                <a:close/>
                <a:moveTo>
                  <a:pt x="0" y="169"/>
                </a:moveTo>
                <a:lnTo>
                  <a:pt x="25" y="169"/>
                </a:lnTo>
                <a:lnTo>
                  <a:pt x="25" y="175"/>
                </a:lnTo>
                <a:lnTo>
                  <a:pt x="0" y="175"/>
                </a:lnTo>
                <a:lnTo>
                  <a:pt x="0" y="169"/>
                </a:lnTo>
                <a:close/>
                <a:moveTo>
                  <a:pt x="0" y="0"/>
                </a:moveTo>
                <a:lnTo>
                  <a:pt x="25" y="0"/>
                </a:lnTo>
                <a:lnTo>
                  <a:pt x="25" y="6"/>
                </a:lnTo>
                <a:lnTo>
                  <a:pt x="0" y="6"/>
                </a:lnTo>
                <a:lnTo>
                  <a:pt x="0"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14" name="Rectangle 9"/>
          <p:cNvSpPr>
            <a:spLocks noChangeArrowheads="1"/>
          </p:cNvSpPr>
          <p:nvPr/>
        </p:nvSpPr>
        <p:spPr bwMode="auto">
          <a:xfrm>
            <a:off x="1862139" y="3504803"/>
            <a:ext cx="6718300" cy="952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15" name="Rectangle 10"/>
          <p:cNvSpPr>
            <a:spLocks noChangeArrowheads="1"/>
          </p:cNvSpPr>
          <p:nvPr/>
        </p:nvSpPr>
        <p:spPr bwMode="auto">
          <a:xfrm>
            <a:off x="1862139" y="3504803"/>
            <a:ext cx="6718300" cy="9525"/>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16" name="Freeform 11"/>
          <p:cNvSpPr>
            <a:spLocks noEditPoints="1"/>
          </p:cNvSpPr>
          <p:nvPr/>
        </p:nvSpPr>
        <p:spPr bwMode="auto">
          <a:xfrm>
            <a:off x="1857376" y="3509565"/>
            <a:ext cx="6727825" cy="196850"/>
          </a:xfrm>
          <a:custGeom>
            <a:avLst/>
            <a:gdLst>
              <a:gd name="T0" fmla="*/ 6 w 4238"/>
              <a:gd name="T1" fmla="*/ 124 h 124"/>
              <a:gd name="T2" fmla="*/ 0 w 4238"/>
              <a:gd name="T3" fmla="*/ 0 h 124"/>
              <a:gd name="T4" fmla="*/ 359 w 4238"/>
              <a:gd name="T5" fmla="*/ 0 h 124"/>
              <a:gd name="T6" fmla="*/ 353 w 4238"/>
              <a:gd name="T7" fmla="*/ 124 h 124"/>
              <a:gd name="T8" fmla="*/ 359 w 4238"/>
              <a:gd name="T9" fmla="*/ 0 h 124"/>
              <a:gd name="T10" fmla="*/ 712 w 4238"/>
              <a:gd name="T11" fmla="*/ 124 h 124"/>
              <a:gd name="T12" fmla="*/ 706 w 4238"/>
              <a:gd name="T13" fmla="*/ 0 h 124"/>
              <a:gd name="T14" fmla="*/ 1064 w 4238"/>
              <a:gd name="T15" fmla="*/ 0 h 124"/>
              <a:gd name="T16" fmla="*/ 1058 w 4238"/>
              <a:gd name="T17" fmla="*/ 124 h 124"/>
              <a:gd name="T18" fmla="*/ 1064 w 4238"/>
              <a:gd name="T19" fmla="*/ 0 h 124"/>
              <a:gd name="T20" fmla="*/ 1417 w 4238"/>
              <a:gd name="T21" fmla="*/ 124 h 124"/>
              <a:gd name="T22" fmla="*/ 1411 w 4238"/>
              <a:gd name="T23" fmla="*/ 0 h 124"/>
              <a:gd name="T24" fmla="*/ 1769 w 4238"/>
              <a:gd name="T25" fmla="*/ 0 h 124"/>
              <a:gd name="T26" fmla="*/ 1763 w 4238"/>
              <a:gd name="T27" fmla="*/ 124 h 124"/>
              <a:gd name="T28" fmla="*/ 1769 w 4238"/>
              <a:gd name="T29" fmla="*/ 0 h 124"/>
              <a:gd name="T30" fmla="*/ 2122 w 4238"/>
              <a:gd name="T31" fmla="*/ 124 h 124"/>
              <a:gd name="T32" fmla="*/ 2116 w 4238"/>
              <a:gd name="T33" fmla="*/ 0 h 124"/>
              <a:gd name="T34" fmla="*/ 2475 w 4238"/>
              <a:gd name="T35" fmla="*/ 0 h 124"/>
              <a:gd name="T36" fmla="*/ 2469 w 4238"/>
              <a:gd name="T37" fmla="*/ 124 h 124"/>
              <a:gd name="T38" fmla="*/ 2475 w 4238"/>
              <a:gd name="T39" fmla="*/ 0 h 124"/>
              <a:gd name="T40" fmla="*/ 2827 w 4238"/>
              <a:gd name="T41" fmla="*/ 124 h 124"/>
              <a:gd name="T42" fmla="*/ 2821 w 4238"/>
              <a:gd name="T43" fmla="*/ 0 h 124"/>
              <a:gd name="T44" fmla="*/ 3180 w 4238"/>
              <a:gd name="T45" fmla="*/ 0 h 124"/>
              <a:gd name="T46" fmla="*/ 3174 w 4238"/>
              <a:gd name="T47" fmla="*/ 124 h 124"/>
              <a:gd name="T48" fmla="*/ 3180 w 4238"/>
              <a:gd name="T49" fmla="*/ 0 h 124"/>
              <a:gd name="T50" fmla="*/ 3532 w 4238"/>
              <a:gd name="T51" fmla="*/ 124 h 124"/>
              <a:gd name="T52" fmla="*/ 3527 w 4238"/>
              <a:gd name="T53" fmla="*/ 0 h 124"/>
              <a:gd name="T54" fmla="*/ 3885 w 4238"/>
              <a:gd name="T55" fmla="*/ 0 h 124"/>
              <a:gd name="T56" fmla="*/ 3879 w 4238"/>
              <a:gd name="T57" fmla="*/ 124 h 124"/>
              <a:gd name="T58" fmla="*/ 3885 w 4238"/>
              <a:gd name="T59" fmla="*/ 0 h 124"/>
              <a:gd name="T60" fmla="*/ 4238 w 4238"/>
              <a:gd name="T61" fmla="*/ 124 h 124"/>
              <a:gd name="T62" fmla="*/ 4232 w 4238"/>
              <a:gd name="T6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38" h="124">
                <a:moveTo>
                  <a:pt x="6" y="0"/>
                </a:moveTo>
                <a:lnTo>
                  <a:pt x="6" y="124"/>
                </a:lnTo>
                <a:lnTo>
                  <a:pt x="0" y="124"/>
                </a:lnTo>
                <a:lnTo>
                  <a:pt x="0" y="0"/>
                </a:lnTo>
                <a:lnTo>
                  <a:pt x="6" y="0"/>
                </a:lnTo>
                <a:close/>
                <a:moveTo>
                  <a:pt x="359" y="0"/>
                </a:moveTo>
                <a:lnTo>
                  <a:pt x="359" y="124"/>
                </a:lnTo>
                <a:lnTo>
                  <a:pt x="353" y="124"/>
                </a:lnTo>
                <a:lnTo>
                  <a:pt x="353" y="0"/>
                </a:lnTo>
                <a:lnTo>
                  <a:pt x="359" y="0"/>
                </a:lnTo>
                <a:close/>
                <a:moveTo>
                  <a:pt x="712" y="0"/>
                </a:moveTo>
                <a:lnTo>
                  <a:pt x="712" y="124"/>
                </a:lnTo>
                <a:lnTo>
                  <a:pt x="706" y="124"/>
                </a:lnTo>
                <a:lnTo>
                  <a:pt x="706" y="0"/>
                </a:lnTo>
                <a:lnTo>
                  <a:pt x="712" y="0"/>
                </a:lnTo>
                <a:close/>
                <a:moveTo>
                  <a:pt x="1064" y="0"/>
                </a:moveTo>
                <a:lnTo>
                  <a:pt x="1064" y="124"/>
                </a:lnTo>
                <a:lnTo>
                  <a:pt x="1058" y="124"/>
                </a:lnTo>
                <a:lnTo>
                  <a:pt x="1058" y="0"/>
                </a:lnTo>
                <a:lnTo>
                  <a:pt x="1064" y="0"/>
                </a:lnTo>
                <a:close/>
                <a:moveTo>
                  <a:pt x="1417" y="0"/>
                </a:moveTo>
                <a:lnTo>
                  <a:pt x="1417" y="124"/>
                </a:lnTo>
                <a:lnTo>
                  <a:pt x="1411" y="124"/>
                </a:lnTo>
                <a:lnTo>
                  <a:pt x="1411" y="0"/>
                </a:lnTo>
                <a:lnTo>
                  <a:pt x="1417" y="0"/>
                </a:lnTo>
                <a:close/>
                <a:moveTo>
                  <a:pt x="1769" y="0"/>
                </a:moveTo>
                <a:lnTo>
                  <a:pt x="1769" y="124"/>
                </a:lnTo>
                <a:lnTo>
                  <a:pt x="1763" y="124"/>
                </a:lnTo>
                <a:lnTo>
                  <a:pt x="1763" y="0"/>
                </a:lnTo>
                <a:lnTo>
                  <a:pt x="1769" y="0"/>
                </a:lnTo>
                <a:close/>
                <a:moveTo>
                  <a:pt x="2122" y="0"/>
                </a:moveTo>
                <a:lnTo>
                  <a:pt x="2122" y="124"/>
                </a:lnTo>
                <a:lnTo>
                  <a:pt x="2116" y="124"/>
                </a:lnTo>
                <a:lnTo>
                  <a:pt x="2116" y="0"/>
                </a:lnTo>
                <a:lnTo>
                  <a:pt x="2122" y="0"/>
                </a:lnTo>
                <a:close/>
                <a:moveTo>
                  <a:pt x="2475" y="0"/>
                </a:moveTo>
                <a:lnTo>
                  <a:pt x="2475" y="124"/>
                </a:lnTo>
                <a:lnTo>
                  <a:pt x="2469" y="124"/>
                </a:lnTo>
                <a:lnTo>
                  <a:pt x="2469" y="0"/>
                </a:lnTo>
                <a:lnTo>
                  <a:pt x="2475" y="0"/>
                </a:lnTo>
                <a:close/>
                <a:moveTo>
                  <a:pt x="2827" y="0"/>
                </a:moveTo>
                <a:lnTo>
                  <a:pt x="2827" y="124"/>
                </a:lnTo>
                <a:lnTo>
                  <a:pt x="2821" y="124"/>
                </a:lnTo>
                <a:lnTo>
                  <a:pt x="2821" y="0"/>
                </a:lnTo>
                <a:lnTo>
                  <a:pt x="2827" y="0"/>
                </a:lnTo>
                <a:close/>
                <a:moveTo>
                  <a:pt x="3180" y="0"/>
                </a:moveTo>
                <a:lnTo>
                  <a:pt x="3180" y="124"/>
                </a:lnTo>
                <a:lnTo>
                  <a:pt x="3174" y="124"/>
                </a:lnTo>
                <a:lnTo>
                  <a:pt x="3174" y="0"/>
                </a:lnTo>
                <a:lnTo>
                  <a:pt x="3180" y="0"/>
                </a:lnTo>
                <a:close/>
                <a:moveTo>
                  <a:pt x="3532" y="0"/>
                </a:moveTo>
                <a:lnTo>
                  <a:pt x="3532" y="124"/>
                </a:lnTo>
                <a:lnTo>
                  <a:pt x="3527" y="124"/>
                </a:lnTo>
                <a:lnTo>
                  <a:pt x="3527" y="0"/>
                </a:lnTo>
                <a:lnTo>
                  <a:pt x="3532" y="0"/>
                </a:lnTo>
                <a:close/>
                <a:moveTo>
                  <a:pt x="3885" y="0"/>
                </a:moveTo>
                <a:lnTo>
                  <a:pt x="3885" y="124"/>
                </a:lnTo>
                <a:lnTo>
                  <a:pt x="3879" y="124"/>
                </a:lnTo>
                <a:lnTo>
                  <a:pt x="3879" y="0"/>
                </a:lnTo>
                <a:lnTo>
                  <a:pt x="3885" y="0"/>
                </a:lnTo>
                <a:close/>
                <a:moveTo>
                  <a:pt x="4238" y="0"/>
                </a:moveTo>
                <a:lnTo>
                  <a:pt x="4238" y="124"/>
                </a:lnTo>
                <a:lnTo>
                  <a:pt x="4232" y="124"/>
                </a:lnTo>
                <a:lnTo>
                  <a:pt x="4232" y="0"/>
                </a:lnTo>
                <a:lnTo>
                  <a:pt x="4238" y="0"/>
                </a:lnTo>
                <a:close/>
              </a:path>
            </a:pathLst>
          </a:custGeom>
          <a:solidFill>
            <a:srgbClr val="868686"/>
          </a:solidFill>
          <a:ln w="1" cap="flat">
            <a:solidFill>
              <a:schemeClr val="bg1">
                <a:lumMod val="8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17" name="Rectangle 12"/>
          <p:cNvSpPr>
            <a:spLocks noChangeArrowheads="1"/>
          </p:cNvSpPr>
          <p:nvPr/>
        </p:nvSpPr>
        <p:spPr bwMode="auto">
          <a:xfrm>
            <a:off x="2046289" y="3523853"/>
            <a:ext cx="2603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ene</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2619376" y="3523853"/>
            <a:ext cx="2333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feb</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3160714" y="3523853"/>
            <a:ext cx="2698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mar</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3736976" y="3523853"/>
            <a:ext cx="2365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abr</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4273551" y="3523853"/>
            <a:ext cx="2841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may</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4860926" y="3523853"/>
            <a:ext cx="228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jun</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5438776" y="3523853"/>
            <a:ext cx="1905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jul</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5969001" y="3523853"/>
            <a:ext cx="2524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ago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6532564" y="3523853"/>
            <a:ext cx="2444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sep</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7100889" y="3523853"/>
            <a:ext cx="228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oct</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7645401" y="3523853"/>
            <a:ext cx="25717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nov</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8226426" y="3523853"/>
            <a:ext cx="2143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dic</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Freeform 24"/>
          <p:cNvSpPr>
            <a:spLocks noEditPoints="1"/>
          </p:cNvSpPr>
          <p:nvPr/>
        </p:nvSpPr>
        <p:spPr bwMode="auto">
          <a:xfrm>
            <a:off x="463551" y="3701653"/>
            <a:ext cx="8121650" cy="200025"/>
          </a:xfrm>
          <a:custGeom>
            <a:avLst/>
            <a:gdLst>
              <a:gd name="T0" fmla="*/ 5113 w 5116"/>
              <a:gd name="T1" fmla="*/ 0 h 126"/>
              <a:gd name="T2" fmla="*/ 3 w 5116"/>
              <a:gd name="T3" fmla="*/ 5 h 126"/>
              <a:gd name="T4" fmla="*/ 6 w 5116"/>
              <a:gd name="T5" fmla="*/ 3 h 126"/>
              <a:gd name="T6" fmla="*/ 0 w 5116"/>
              <a:gd name="T7" fmla="*/ 126 h 126"/>
              <a:gd name="T8" fmla="*/ 6 w 5116"/>
              <a:gd name="T9" fmla="*/ 3 h 126"/>
              <a:gd name="T10" fmla="*/ 884 w 5116"/>
              <a:gd name="T11" fmla="*/ 126 h 126"/>
              <a:gd name="T12" fmla="*/ 878 w 5116"/>
              <a:gd name="T13" fmla="*/ 3 h 126"/>
              <a:gd name="T14" fmla="*/ 1237 w 5116"/>
              <a:gd name="T15" fmla="*/ 3 h 126"/>
              <a:gd name="T16" fmla="*/ 1231 w 5116"/>
              <a:gd name="T17" fmla="*/ 126 h 126"/>
              <a:gd name="T18" fmla="*/ 1237 w 5116"/>
              <a:gd name="T19" fmla="*/ 3 h 126"/>
              <a:gd name="T20" fmla="*/ 1590 w 5116"/>
              <a:gd name="T21" fmla="*/ 126 h 126"/>
              <a:gd name="T22" fmla="*/ 1584 w 5116"/>
              <a:gd name="T23" fmla="*/ 3 h 126"/>
              <a:gd name="T24" fmla="*/ 1942 w 5116"/>
              <a:gd name="T25" fmla="*/ 3 h 126"/>
              <a:gd name="T26" fmla="*/ 1936 w 5116"/>
              <a:gd name="T27" fmla="*/ 126 h 126"/>
              <a:gd name="T28" fmla="*/ 1942 w 5116"/>
              <a:gd name="T29" fmla="*/ 3 h 126"/>
              <a:gd name="T30" fmla="*/ 2295 w 5116"/>
              <a:gd name="T31" fmla="*/ 126 h 126"/>
              <a:gd name="T32" fmla="*/ 2289 w 5116"/>
              <a:gd name="T33" fmla="*/ 3 h 126"/>
              <a:gd name="T34" fmla="*/ 2647 w 5116"/>
              <a:gd name="T35" fmla="*/ 3 h 126"/>
              <a:gd name="T36" fmla="*/ 2641 w 5116"/>
              <a:gd name="T37" fmla="*/ 126 h 126"/>
              <a:gd name="T38" fmla="*/ 2647 w 5116"/>
              <a:gd name="T39" fmla="*/ 3 h 126"/>
              <a:gd name="T40" fmla="*/ 3000 w 5116"/>
              <a:gd name="T41" fmla="*/ 126 h 126"/>
              <a:gd name="T42" fmla="*/ 2994 w 5116"/>
              <a:gd name="T43" fmla="*/ 3 h 126"/>
              <a:gd name="T44" fmla="*/ 3353 w 5116"/>
              <a:gd name="T45" fmla="*/ 3 h 126"/>
              <a:gd name="T46" fmla="*/ 3347 w 5116"/>
              <a:gd name="T47" fmla="*/ 126 h 126"/>
              <a:gd name="T48" fmla="*/ 3353 w 5116"/>
              <a:gd name="T49" fmla="*/ 3 h 126"/>
              <a:gd name="T50" fmla="*/ 3705 w 5116"/>
              <a:gd name="T51" fmla="*/ 126 h 126"/>
              <a:gd name="T52" fmla="*/ 3699 w 5116"/>
              <a:gd name="T53" fmla="*/ 3 h 126"/>
              <a:gd name="T54" fmla="*/ 4058 w 5116"/>
              <a:gd name="T55" fmla="*/ 3 h 126"/>
              <a:gd name="T56" fmla="*/ 4052 w 5116"/>
              <a:gd name="T57" fmla="*/ 126 h 126"/>
              <a:gd name="T58" fmla="*/ 4058 w 5116"/>
              <a:gd name="T59" fmla="*/ 3 h 126"/>
              <a:gd name="T60" fmla="*/ 4410 w 5116"/>
              <a:gd name="T61" fmla="*/ 126 h 126"/>
              <a:gd name="T62" fmla="*/ 4405 w 5116"/>
              <a:gd name="T63" fmla="*/ 3 h 126"/>
              <a:gd name="T64" fmla="*/ 4763 w 5116"/>
              <a:gd name="T65" fmla="*/ 3 h 126"/>
              <a:gd name="T66" fmla="*/ 4757 w 5116"/>
              <a:gd name="T67" fmla="*/ 126 h 126"/>
              <a:gd name="T68" fmla="*/ 4763 w 5116"/>
              <a:gd name="T69" fmla="*/ 3 h 126"/>
              <a:gd name="T70" fmla="*/ 5116 w 5116"/>
              <a:gd name="T71" fmla="*/ 126 h 126"/>
              <a:gd name="T72" fmla="*/ 5110 w 5116"/>
              <a:gd name="T73" fmla="*/ 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16" h="126">
                <a:moveTo>
                  <a:pt x="3" y="0"/>
                </a:moveTo>
                <a:lnTo>
                  <a:pt x="5113" y="0"/>
                </a:lnTo>
                <a:lnTo>
                  <a:pt x="5113" y="5"/>
                </a:lnTo>
                <a:lnTo>
                  <a:pt x="3" y="5"/>
                </a:lnTo>
                <a:lnTo>
                  <a:pt x="3" y="0"/>
                </a:lnTo>
                <a:close/>
                <a:moveTo>
                  <a:pt x="6" y="3"/>
                </a:moveTo>
                <a:lnTo>
                  <a:pt x="6" y="126"/>
                </a:lnTo>
                <a:lnTo>
                  <a:pt x="0" y="126"/>
                </a:lnTo>
                <a:lnTo>
                  <a:pt x="0" y="3"/>
                </a:lnTo>
                <a:lnTo>
                  <a:pt x="6" y="3"/>
                </a:lnTo>
                <a:close/>
                <a:moveTo>
                  <a:pt x="884" y="3"/>
                </a:moveTo>
                <a:lnTo>
                  <a:pt x="884" y="126"/>
                </a:lnTo>
                <a:lnTo>
                  <a:pt x="878" y="126"/>
                </a:lnTo>
                <a:lnTo>
                  <a:pt x="878" y="3"/>
                </a:lnTo>
                <a:lnTo>
                  <a:pt x="884" y="3"/>
                </a:lnTo>
                <a:close/>
                <a:moveTo>
                  <a:pt x="1237" y="3"/>
                </a:moveTo>
                <a:lnTo>
                  <a:pt x="1237" y="126"/>
                </a:lnTo>
                <a:lnTo>
                  <a:pt x="1231" y="126"/>
                </a:lnTo>
                <a:lnTo>
                  <a:pt x="1231" y="3"/>
                </a:lnTo>
                <a:lnTo>
                  <a:pt x="1237" y="3"/>
                </a:lnTo>
                <a:close/>
                <a:moveTo>
                  <a:pt x="1590" y="3"/>
                </a:moveTo>
                <a:lnTo>
                  <a:pt x="1590" y="126"/>
                </a:lnTo>
                <a:lnTo>
                  <a:pt x="1584" y="126"/>
                </a:lnTo>
                <a:lnTo>
                  <a:pt x="1584" y="3"/>
                </a:lnTo>
                <a:lnTo>
                  <a:pt x="1590" y="3"/>
                </a:lnTo>
                <a:close/>
                <a:moveTo>
                  <a:pt x="1942" y="3"/>
                </a:moveTo>
                <a:lnTo>
                  <a:pt x="1942" y="126"/>
                </a:lnTo>
                <a:lnTo>
                  <a:pt x="1936" y="126"/>
                </a:lnTo>
                <a:lnTo>
                  <a:pt x="1936" y="3"/>
                </a:lnTo>
                <a:lnTo>
                  <a:pt x="1942" y="3"/>
                </a:lnTo>
                <a:close/>
                <a:moveTo>
                  <a:pt x="2295" y="3"/>
                </a:moveTo>
                <a:lnTo>
                  <a:pt x="2295" y="126"/>
                </a:lnTo>
                <a:lnTo>
                  <a:pt x="2289" y="126"/>
                </a:lnTo>
                <a:lnTo>
                  <a:pt x="2289" y="3"/>
                </a:lnTo>
                <a:lnTo>
                  <a:pt x="2295" y="3"/>
                </a:lnTo>
                <a:close/>
                <a:moveTo>
                  <a:pt x="2647" y="3"/>
                </a:moveTo>
                <a:lnTo>
                  <a:pt x="2647" y="126"/>
                </a:lnTo>
                <a:lnTo>
                  <a:pt x="2641" y="126"/>
                </a:lnTo>
                <a:lnTo>
                  <a:pt x="2641" y="3"/>
                </a:lnTo>
                <a:lnTo>
                  <a:pt x="2647" y="3"/>
                </a:lnTo>
                <a:close/>
                <a:moveTo>
                  <a:pt x="3000" y="3"/>
                </a:moveTo>
                <a:lnTo>
                  <a:pt x="3000" y="126"/>
                </a:lnTo>
                <a:lnTo>
                  <a:pt x="2994" y="126"/>
                </a:lnTo>
                <a:lnTo>
                  <a:pt x="2994" y="3"/>
                </a:lnTo>
                <a:lnTo>
                  <a:pt x="3000" y="3"/>
                </a:lnTo>
                <a:close/>
                <a:moveTo>
                  <a:pt x="3353" y="3"/>
                </a:moveTo>
                <a:lnTo>
                  <a:pt x="3353" y="126"/>
                </a:lnTo>
                <a:lnTo>
                  <a:pt x="3347" y="126"/>
                </a:lnTo>
                <a:lnTo>
                  <a:pt x="3347" y="3"/>
                </a:lnTo>
                <a:lnTo>
                  <a:pt x="3353" y="3"/>
                </a:lnTo>
                <a:close/>
                <a:moveTo>
                  <a:pt x="3705" y="3"/>
                </a:moveTo>
                <a:lnTo>
                  <a:pt x="3705" y="126"/>
                </a:lnTo>
                <a:lnTo>
                  <a:pt x="3699" y="126"/>
                </a:lnTo>
                <a:lnTo>
                  <a:pt x="3699" y="3"/>
                </a:lnTo>
                <a:lnTo>
                  <a:pt x="3705" y="3"/>
                </a:lnTo>
                <a:close/>
                <a:moveTo>
                  <a:pt x="4058" y="3"/>
                </a:moveTo>
                <a:lnTo>
                  <a:pt x="4058" y="126"/>
                </a:lnTo>
                <a:lnTo>
                  <a:pt x="4052" y="126"/>
                </a:lnTo>
                <a:lnTo>
                  <a:pt x="4052" y="3"/>
                </a:lnTo>
                <a:lnTo>
                  <a:pt x="4058" y="3"/>
                </a:lnTo>
                <a:close/>
                <a:moveTo>
                  <a:pt x="4410" y="3"/>
                </a:moveTo>
                <a:lnTo>
                  <a:pt x="4410" y="126"/>
                </a:lnTo>
                <a:lnTo>
                  <a:pt x="4405" y="126"/>
                </a:lnTo>
                <a:lnTo>
                  <a:pt x="4405" y="3"/>
                </a:lnTo>
                <a:lnTo>
                  <a:pt x="4410" y="3"/>
                </a:lnTo>
                <a:close/>
                <a:moveTo>
                  <a:pt x="4763" y="3"/>
                </a:moveTo>
                <a:lnTo>
                  <a:pt x="4763" y="126"/>
                </a:lnTo>
                <a:lnTo>
                  <a:pt x="4757" y="126"/>
                </a:lnTo>
                <a:lnTo>
                  <a:pt x="4757" y="3"/>
                </a:lnTo>
                <a:lnTo>
                  <a:pt x="4763" y="3"/>
                </a:lnTo>
                <a:close/>
                <a:moveTo>
                  <a:pt x="5116" y="3"/>
                </a:moveTo>
                <a:lnTo>
                  <a:pt x="5116" y="126"/>
                </a:lnTo>
                <a:lnTo>
                  <a:pt x="5110" y="126"/>
                </a:lnTo>
                <a:lnTo>
                  <a:pt x="5110" y="3"/>
                </a:lnTo>
                <a:lnTo>
                  <a:pt x="5116" y="3"/>
                </a:lnTo>
                <a:close/>
              </a:path>
            </a:pathLst>
          </a:custGeom>
          <a:solidFill>
            <a:srgbClr val="868686"/>
          </a:solidFill>
          <a:ln w="1" cap="flat">
            <a:solidFill>
              <a:schemeClr val="bg1">
                <a:lumMod val="8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44" name="Freeform 39"/>
          <p:cNvSpPr>
            <a:spLocks noEditPoints="1"/>
          </p:cNvSpPr>
          <p:nvPr/>
        </p:nvSpPr>
        <p:spPr bwMode="auto">
          <a:xfrm>
            <a:off x="463551" y="3898503"/>
            <a:ext cx="8121650" cy="201613"/>
          </a:xfrm>
          <a:custGeom>
            <a:avLst/>
            <a:gdLst>
              <a:gd name="T0" fmla="*/ 5113 w 5116"/>
              <a:gd name="T1" fmla="*/ 0 h 127"/>
              <a:gd name="T2" fmla="*/ 3 w 5116"/>
              <a:gd name="T3" fmla="*/ 5 h 127"/>
              <a:gd name="T4" fmla="*/ 6 w 5116"/>
              <a:gd name="T5" fmla="*/ 2 h 127"/>
              <a:gd name="T6" fmla="*/ 0 w 5116"/>
              <a:gd name="T7" fmla="*/ 127 h 127"/>
              <a:gd name="T8" fmla="*/ 6 w 5116"/>
              <a:gd name="T9" fmla="*/ 2 h 127"/>
              <a:gd name="T10" fmla="*/ 884 w 5116"/>
              <a:gd name="T11" fmla="*/ 127 h 127"/>
              <a:gd name="T12" fmla="*/ 878 w 5116"/>
              <a:gd name="T13" fmla="*/ 2 h 127"/>
              <a:gd name="T14" fmla="*/ 1237 w 5116"/>
              <a:gd name="T15" fmla="*/ 2 h 127"/>
              <a:gd name="T16" fmla="*/ 1231 w 5116"/>
              <a:gd name="T17" fmla="*/ 127 h 127"/>
              <a:gd name="T18" fmla="*/ 1237 w 5116"/>
              <a:gd name="T19" fmla="*/ 2 h 127"/>
              <a:gd name="T20" fmla="*/ 1590 w 5116"/>
              <a:gd name="T21" fmla="*/ 127 h 127"/>
              <a:gd name="T22" fmla="*/ 1584 w 5116"/>
              <a:gd name="T23" fmla="*/ 2 h 127"/>
              <a:gd name="T24" fmla="*/ 1942 w 5116"/>
              <a:gd name="T25" fmla="*/ 2 h 127"/>
              <a:gd name="T26" fmla="*/ 1936 w 5116"/>
              <a:gd name="T27" fmla="*/ 127 h 127"/>
              <a:gd name="T28" fmla="*/ 1942 w 5116"/>
              <a:gd name="T29" fmla="*/ 2 h 127"/>
              <a:gd name="T30" fmla="*/ 2295 w 5116"/>
              <a:gd name="T31" fmla="*/ 127 h 127"/>
              <a:gd name="T32" fmla="*/ 2289 w 5116"/>
              <a:gd name="T33" fmla="*/ 2 h 127"/>
              <a:gd name="T34" fmla="*/ 2647 w 5116"/>
              <a:gd name="T35" fmla="*/ 2 h 127"/>
              <a:gd name="T36" fmla="*/ 2641 w 5116"/>
              <a:gd name="T37" fmla="*/ 127 h 127"/>
              <a:gd name="T38" fmla="*/ 2647 w 5116"/>
              <a:gd name="T39" fmla="*/ 2 h 127"/>
              <a:gd name="T40" fmla="*/ 3000 w 5116"/>
              <a:gd name="T41" fmla="*/ 127 h 127"/>
              <a:gd name="T42" fmla="*/ 2994 w 5116"/>
              <a:gd name="T43" fmla="*/ 2 h 127"/>
              <a:gd name="T44" fmla="*/ 3353 w 5116"/>
              <a:gd name="T45" fmla="*/ 2 h 127"/>
              <a:gd name="T46" fmla="*/ 3347 w 5116"/>
              <a:gd name="T47" fmla="*/ 127 h 127"/>
              <a:gd name="T48" fmla="*/ 3353 w 5116"/>
              <a:gd name="T49" fmla="*/ 2 h 127"/>
              <a:gd name="T50" fmla="*/ 3705 w 5116"/>
              <a:gd name="T51" fmla="*/ 127 h 127"/>
              <a:gd name="T52" fmla="*/ 3699 w 5116"/>
              <a:gd name="T53" fmla="*/ 2 h 127"/>
              <a:gd name="T54" fmla="*/ 4058 w 5116"/>
              <a:gd name="T55" fmla="*/ 2 h 127"/>
              <a:gd name="T56" fmla="*/ 4052 w 5116"/>
              <a:gd name="T57" fmla="*/ 127 h 127"/>
              <a:gd name="T58" fmla="*/ 4058 w 5116"/>
              <a:gd name="T59" fmla="*/ 2 h 127"/>
              <a:gd name="T60" fmla="*/ 4410 w 5116"/>
              <a:gd name="T61" fmla="*/ 127 h 127"/>
              <a:gd name="T62" fmla="*/ 4405 w 5116"/>
              <a:gd name="T63" fmla="*/ 2 h 127"/>
              <a:gd name="T64" fmla="*/ 4763 w 5116"/>
              <a:gd name="T65" fmla="*/ 2 h 127"/>
              <a:gd name="T66" fmla="*/ 4757 w 5116"/>
              <a:gd name="T67" fmla="*/ 127 h 127"/>
              <a:gd name="T68" fmla="*/ 4763 w 5116"/>
              <a:gd name="T69" fmla="*/ 2 h 127"/>
              <a:gd name="T70" fmla="*/ 5116 w 5116"/>
              <a:gd name="T71" fmla="*/ 127 h 127"/>
              <a:gd name="T72" fmla="*/ 5110 w 5116"/>
              <a:gd name="T73"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16" h="127">
                <a:moveTo>
                  <a:pt x="3" y="0"/>
                </a:moveTo>
                <a:lnTo>
                  <a:pt x="5113" y="0"/>
                </a:lnTo>
                <a:lnTo>
                  <a:pt x="5113" y="5"/>
                </a:lnTo>
                <a:lnTo>
                  <a:pt x="3" y="5"/>
                </a:lnTo>
                <a:lnTo>
                  <a:pt x="3" y="0"/>
                </a:lnTo>
                <a:close/>
                <a:moveTo>
                  <a:pt x="6" y="2"/>
                </a:moveTo>
                <a:lnTo>
                  <a:pt x="6" y="127"/>
                </a:lnTo>
                <a:lnTo>
                  <a:pt x="0" y="127"/>
                </a:lnTo>
                <a:lnTo>
                  <a:pt x="0" y="2"/>
                </a:lnTo>
                <a:lnTo>
                  <a:pt x="6" y="2"/>
                </a:lnTo>
                <a:close/>
                <a:moveTo>
                  <a:pt x="884" y="2"/>
                </a:moveTo>
                <a:lnTo>
                  <a:pt x="884" y="127"/>
                </a:lnTo>
                <a:lnTo>
                  <a:pt x="878" y="127"/>
                </a:lnTo>
                <a:lnTo>
                  <a:pt x="878" y="2"/>
                </a:lnTo>
                <a:lnTo>
                  <a:pt x="884" y="2"/>
                </a:lnTo>
                <a:close/>
                <a:moveTo>
                  <a:pt x="1237" y="2"/>
                </a:moveTo>
                <a:lnTo>
                  <a:pt x="1237" y="127"/>
                </a:lnTo>
                <a:lnTo>
                  <a:pt x="1231" y="127"/>
                </a:lnTo>
                <a:lnTo>
                  <a:pt x="1231" y="2"/>
                </a:lnTo>
                <a:lnTo>
                  <a:pt x="1237" y="2"/>
                </a:lnTo>
                <a:close/>
                <a:moveTo>
                  <a:pt x="1590" y="2"/>
                </a:moveTo>
                <a:lnTo>
                  <a:pt x="1590" y="127"/>
                </a:lnTo>
                <a:lnTo>
                  <a:pt x="1584" y="127"/>
                </a:lnTo>
                <a:lnTo>
                  <a:pt x="1584" y="2"/>
                </a:lnTo>
                <a:lnTo>
                  <a:pt x="1590" y="2"/>
                </a:lnTo>
                <a:close/>
                <a:moveTo>
                  <a:pt x="1942" y="2"/>
                </a:moveTo>
                <a:lnTo>
                  <a:pt x="1942" y="127"/>
                </a:lnTo>
                <a:lnTo>
                  <a:pt x="1936" y="127"/>
                </a:lnTo>
                <a:lnTo>
                  <a:pt x="1936" y="2"/>
                </a:lnTo>
                <a:lnTo>
                  <a:pt x="1942" y="2"/>
                </a:lnTo>
                <a:close/>
                <a:moveTo>
                  <a:pt x="2295" y="2"/>
                </a:moveTo>
                <a:lnTo>
                  <a:pt x="2295" y="127"/>
                </a:lnTo>
                <a:lnTo>
                  <a:pt x="2289" y="127"/>
                </a:lnTo>
                <a:lnTo>
                  <a:pt x="2289" y="2"/>
                </a:lnTo>
                <a:lnTo>
                  <a:pt x="2295" y="2"/>
                </a:lnTo>
                <a:close/>
                <a:moveTo>
                  <a:pt x="2647" y="2"/>
                </a:moveTo>
                <a:lnTo>
                  <a:pt x="2647" y="127"/>
                </a:lnTo>
                <a:lnTo>
                  <a:pt x="2641" y="127"/>
                </a:lnTo>
                <a:lnTo>
                  <a:pt x="2641" y="2"/>
                </a:lnTo>
                <a:lnTo>
                  <a:pt x="2647" y="2"/>
                </a:lnTo>
                <a:close/>
                <a:moveTo>
                  <a:pt x="3000" y="2"/>
                </a:moveTo>
                <a:lnTo>
                  <a:pt x="3000" y="127"/>
                </a:lnTo>
                <a:lnTo>
                  <a:pt x="2994" y="127"/>
                </a:lnTo>
                <a:lnTo>
                  <a:pt x="2994" y="2"/>
                </a:lnTo>
                <a:lnTo>
                  <a:pt x="3000" y="2"/>
                </a:lnTo>
                <a:close/>
                <a:moveTo>
                  <a:pt x="3353" y="2"/>
                </a:moveTo>
                <a:lnTo>
                  <a:pt x="3353" y="127"/>
                </a:lnTo>
                <a:lnTo>
                  <a:pt x="3347" y="127"/>
                </a:lnTo>
                <a:lnTo>
                  <a:pt x="3347" y="2"/>
                </a:lnTo>
                <a:lnTo>
                  <a:pt x="3353" y="2"/>
                </a:lnTo>
                <a:close/>
                <a:moveTo>
                  <a:pt x="3705" y="2"/>
                </a:moveTo>
                <a:lnTo>
                  <a:pt x="3705" y="127"/>
                </a:lnTo>
                <a:lnTo>
                  <a:pt x="3699" y="127"/>
                </a:lnTo>
                <a:lnTo>
                  <a:pt x="3699" y="2"/>
                </a:lnTo>
                <a:lnTo>
                  <a:pt x="3705" y="2"/>
                </a:lnTo>
                <a:close/>
                <a:moveTo>
                  <a:pt x="4058" y="2"/>
                </a:moveTo>
                <a:lnTo>
                  <a:pt x="4058" y="127"/>
                </a:lnTo>
                <a:lnTo>
                  <a:pt x="4052" y="127"/>
                </a:lnTo>
                <a:lnTo>
                  <a:pt x="4052" y="2"/>
                </a:lnTo>
                <a:lnTo>
                  <a:pt x="4058" y="2"/>
                </a:lnTo>
                <a:close/>
                <a:moveTo>
                  <a:pt x="4410" y="2"/>
                </a:moveTo>
                <a:lnTo>
                  <a:pt x="4410" y="127"/>
                </a:lnTo>
                <a:lnTo>
                  <a:pt x="4405" y="127"/>
                </a:lnTo>
                <a:lnTo>
                  <a:pt x="4405" y="2"/>
                </a:lnTo>
                <a:lnTo>
                  <a:pt x="4410" y="2"/>
                </a:lnTo>
                <a:close/>
                <a:moveTo>
                  <a:pt x="4763" y="2"/>
                </a:moveTo>
                <a:lnTo>
                  <a:pt x="4763" y="127"/>
                </a:lnTo>
                <a:lnTo>
                  <a:pt x="4757" y="127"/>
                </a:lnTo>
                <a:lnTo>
                  <a:pt x="4757" y="2"/>
                </a:lnTo>
                <a:lnTo>
                  <a:pt x="4763" y="2"/>
                </a:lnTo>
                <a:close/>
                <a:moveTo>
                  <a:pt x="5116" y="2"/>
                </a:moveTo>
                <a:lnTo>
                  <a:pt x="5116" y="127"/>
                </a:lnTo>
                <a:lnTo>
                  <a:pt x="5110" y="127"/>
                </a:lnTo>
                <a:lnTo>
                  <a:pt x="5110" y="2"/>
                </a:lnTo>
                <a:lnTo>
                  <a:pt x="5116" y="2"/>
                </a:lnTo>
                <a:close/>
              </a:path>
            </a:pathLst>
          </a:custGeom>
          <a:solidFill>
            <a:srgbClr val="868686"/>
          </a:solidFill>
          <a:ln w="1" cap="flat">
            <a:solidFill>
              <a:schemeClr val="bg1">
                <a:lumMod val="8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59" name="Freeform 54"/>
          <p:cNvSpPr>
            <a:spLocks noEditPoints="1"/>
          </p:cNvSpPr>
          <p:nvPr/>
        </p:nvSpPr>
        <p:spPr bwMode="auto">
          <a:xfrm>
            <a:off x="463551" y="4095353"/>
            <a:ext cx="8121650" cy="207963"/>
          </a:xfrm>
          <a:custGeom>
            <a:avLst/>
            <a:gdLst>
              <a:gd name="T0" fmla="*/ 21304 w 21316"/>
              <a:gd name="T1" fmla="*/ 0 h 544"/>
              <a:gd name="T2" fmla="*/ 12 w 21316"/>
              <a:gd name="T3" fmla="*/ 24 h 544"/>
              <a:gd name="T4" fmla="*/ 24 w 21316"/>
              <a:gd name="T5" fmla="*/ 12 h 544"/>
              <a:gd name="T6" fmla="*/ 12 w 21316"/>
              <a:gd name="T7" fmla="*/ 520 h 544"/>
              <a:gd name="T8" fmla="*/ 21304 w 21316"/>
              <a:gd name="T9" fmla="*/ 544 h 544"/>
              <a:gd name="T10" fmla="*/ 0 w 21316"/>
              <a:gd name="T11" fmla="*/ 532 h 544"/>
              <a:gd name="T12" fmla="*/ 24 w 21316"/>
              <a:gd name="T13" fmla="*/ 12 h 544"/>
              <a:gd name="T14" fmla="*/ 3684 w 21316"/>
              <a:gd name="T15" fmla="*/ 532 h 544"/>
              <a:gd name="T16" fmla="*/ 3660 w 21316"/>
              <a:gd name="T17" fmla="*/ 12 h 544"/>
              <a:gd name="T18" fmla="*/ 5152 w 21316"/>
              <a:gd name="T19" fmla="*/ 12 h 544"/>
              <a:gd name="T20" fmla="*/ 5128 w 21316"/>
              <a:gd name="T21" fmla="*/ 532 h 544"/>
              <a:gd name="T22" fmla="*/ 5152 w 21316"/>
              <a:gd name="T23" fmla="*/ 12 h 544"/>
              <a:gd name="T24" fmla="*/ 6624 w 21316"/>
              <a:gd name="T25" fmla="*/ 532 h 544"/>
              <a:gd name="T26" fmla="*/ 6600 w 21316"/>
              <a:gd name="T27" fmla="*/ 12 h 544"/>
              <a:gd name="T28" fmla="*/ 8092 w 21316"/>
              <a:gd name="T29" fmla="*/ 12 h 544"/>
              <a:gd name="T30" fmla="*/ 8068 w 21316"/>
              <a:gd name="T31" fmla="*/ 532 h 544"/>
              <a:gd name="T32" fmla="*/ 8092 w 21316"/>
              <a:gd name="T33" fmla="*/ 12 h 544"/>
              <a:gd name="T34" fmla="*/ 9560 w 21316"/>
              <a:gd name="T35" fmla="*/ 532 h 544"/>
              <a:gd name="T36" fmla="*/ 9536 w 21316"/>
              <a:gd name="T37" fmla="*/ 12 h 544"/>
              <a:gd name="T38" fmla="*/ 11028 w 21316"/>
              <a:gd name="T39" fmla="*/ 12 h 544"/>
              <a:gd name="T40" fmla="*/ 11004 w 21316"/>
              <a:gd name="T41" fmla="*/ 532 h 544"/>
              <a:gd name="T42" fmla="*/ 11028 w 21316"/>
              <a:gd name="T43" fmla="*/ 12 h 544"/>
              <a:gd name="T44" fmla="*/ 12500 w 21316"/>
              <a:gd name="T45" fmla="*/ 532 h 544"/>
              <a:gd name="T46" fmla="*/ 12476 w 21316"/>
              <a:gd name="T47" fmla="*/ 12 h 544"/>
              <a:gd name="T48" fmla="*/ 13968 w 21316"/>
              <a:gd name="T49" fmla="*/ 12 h 544"/>
              <a:gd name="T50" fmla="*/ 13944 w 21316"/>
              <a:gd name="T51" fmla="*/ 532 h 544"/>
              <a:gd name="T52" fmla="*/ 13968 w 21316"/>
              <a:gd name="T53" fmla="*/ 12 h 544"/>
              <a:gd name="T54" fmla="*/ 15436 w 21316"/>
              <a:gd name="T55" fmla="*/ 532 h 544"/>
              <a:gd name="T56" fmla="*/ 15412 w 21316"/>
              <a:gd name="T57" fmla="*/ 12 h 544"/>
              <a:gd name="T58" fmla="*/ 16908 w 21316"/>
              <a:gd name="T59" fmla="*/ 12 h 544"/>
              <a:gd name="T60" fmla="*/ 16884 w 21316"/>
              <a:gd name="T61" fmla="*/ 532 h 544"/>
              <a:gd name="T62" fmla="*/ 16908 w 21316"/>
              <a:gd name="T63" fmla="*/ 12 h 544"/>
              <a:gd name="T64" fmla="*/ 18376 w 21316"/>
              <a:gd name="T65" fmla="*/ 532 h 544"/>
              <a:gd name="T66" fmla="*/ 18352 w 21316"/>
              <a:gd name="T67" fmla="*/ 12 h 544"/>
              <a:gd name="T68" fmla="*/ 19844 w 21316"/>
              <a:gd name="T69" fmla="*/ 12 h 544"/>
              <a:gd name="T70" fmla="*/ 19820 w 21316"/>
              <a:gd name="T71" fmla="*/ 532 h 544"/>
              <a:gd name="T72" fmla="*/ 19844 w 21316"/>
              <a:gd name="T73" fmla="*/ 12 h 544"/>
              <a:gd name="T74" fmla="*/ 21316 w 21316"/>
              <a:gd name="T75" fmla="*/ 532 h 544"/>
              <a:gd name="T76" fmla="*/ 21292 w 21316"/>
              <a:gd name="T77" fmla="*/ 1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16" h="544">
                <a:moveTo>
                  <a:pt x="12" y="0"/>
                </a:moveTo>
                <a:lnTo>
                  <a:pt x="21304" y="0"/>
                </a:lnTo>
                <a:lnTo>
                  <a:pt x="21304" y="24"/>
                </a:lnTo>
                <a:lnTo>
                  <a:pt x="12" y="24"/>
                </a:lnTo>
                <a:lnTo>
                  <a:pt x="12" y="0"/>
                </a:lnTo>
                <a:close/>
                <a:moveTo>
                  <a:pt x="24" y="12"/>
                </a:moveTo>
                <a:lnTo>
                  <a:pt x="24" y="532"/>
                </a:lnTo>
                <a:lnTo>
                  <a:pt x="12" y="520"/>
                </a:lnTo>
                <a:lnTo>
                  <a:pt x="21304" y="520"/>
                </a:lnTo>
                <a:lnTo>
                  <a:pt x="21304" y="544"/>
                </a:lnTo>
                <a:lnTo>
                  <a:pt x="12" y="544"/>
                </a:lnTo>
                <a:cubicBezTo>
                  <a:pt x="6" y="544"/>
                  <a:pt x="0" y="539"/>
                  <a:pt x="0" y="532"/>
                </a:cubicBezTo>
                <a:lnTo>
                  <a:pt x="0" y="12"/>
                </a:lnTo>
                <a:lnTo>
                  <a:pt x="24" y="12"/>
                </a:lnTo>
                <a:close/>
                <a:moveTo>
                  <a:pt x="3684" y="12"/>
                </a:moveTo>
                <a:lnTo>
                  <a:pt x="3684" y="532"/>
                </a:lnTo>
                <a:lnTo>
                  <a:pt x="3660" y="532"/>
                </a:lnTo>
                <a:lnTo>
                  <a:pt x="3660" y="12"/>
                </a:lnTo>
                <a:lnTo>
                  <a:pt x="3684" y="12"/>
                </a:lnTo>
                <a:close/>
                <a:moveTo>
                  <a:pt x="5152" y="12"/>
                </a:moveTo>
                <a:lnTo>
                  <a:pt x="5152" y="532"/>
                </a:lnTo>
                <a:lnTo>
                  <a:pt x="5128" y="532"/>
                </a:lnTo>
                <a:lnTo>
                  <a:pt x="5128" y="12"/>
                </a:lnTo>
                <a:lnTo>
                  <a:pt x="5152" y="12"/>
                </a:lnTo>
                <a:close/>
                <a:moveTo>
                  <a:pt x="6624" y="12"/>
                </a:moveTo>
                <a:lnTo>
                  <a:pt x="6624" y="532"/>
                </a:lnTo>
                <a:lnTo>
                  <a:pt x="6600" y="532"/>
                </a:lnTo>
                <a:lnTo>
                  <a:pt x="6600" y="12"/>
                </a:lnTo>
                <a:lnTo>
                  <a:pt x="6624" y="12"/>
                </a:lnTo>
                <a:close/>
                <a:moveTo>
                  <a:pt x="8092" y="12"/>
                </a:moveTo>
                <a:lnTo>
                  <a:pt x="8092" y="532"/>
                </a:lnTo>
                <a:lnTo>
                  <a:pt x="8068" y="532"/>
                </a:lnTo>
                <a:lnTo>
                  <a:pt x="8068" y="12"/>
                </a:lnTo>
                <a:lnTo>
                  <a:pt x="8092" y="12"/>
                </a:lnTo>
                <a:close/>
                <a:moveTo>
                  <a:pt x="9560" y="12"/>
                </a:moveTo>
                <a:lnTo>
                  <a:pt x="9560" y="532"/>
                </a:lnTo>
                <a:lnTo>
                  <a:pt x="9536" y="532"/>
                </a:lnTo>
                <a:lnTo>
                  <a:pt x="9536" y="12"/>
                </a:lnTo>
                <a:lnTo>
                  <a:pt x="9560" y="12"/>
                </a:lnTo>
                <a:close/>
                <a:moveTo>
                  <a:pt x="11028" y="12"/>
                </a:moveTo>
                <a:lnTo>
                  <a:pt x="11028" y="532"/>
                </a:lnTo>
                <a:lnTo>
                  <a:pt x="11004" y="532"/>
                </a:lnTo>
                <a:lnTo>
                  <a:pt x="11004" y="12"/>
                </a:lnTo>
                <a:lnTo>
                  <a:pt x="11028" y="12"/>
                </a:lnTo>
                <a:close/>
                <a:moveTo>
                  <a:pt x="12500" y="12"/>
                </a:moveTo>
                <a:lnTo>
                  <a:pt x="12500" y="532"/>
                </a:lnTo>
                <a:lnTo>
                  <a:pt x="12476" y="532"/>
                </a:lnTo>
                <a:lnTo>
                  <a:pt x="12476" y="12"/>
                </a:lnTo>
                <a:lnTo>
                  <a:pt x="12500" y="12"/>
                </a:lnTo>
                <a:close/>
                <a:moveTo>
                  <a:pt x="13968" y="12"/>
                </a:moveTo>
                <a:lnTo>
                  <a:pt x="13968" y="532"/>
                </a:lnTo>
                <a:lnTo>
                  <a:pt x="13944" y="532"/>
                </a:lnTo>
                <a:lnTo>
                  <a:pt x="13944" y="12"/>
                </a:lnTo>
                <a:lnTo>
                  <a:pt x="13968" y="12"/>
                </a:lnTo>
                <a:close/>
                <a:moveTo>
                  <a:pt x="15436" y="12"/>
                </a:moveTo>
                <a:lnTo>
                  <a:pt x="15436" y="532"/>
                </a:lnTo>
                <a:lnTo>
                  <a:pt x="15412" y="532"/>
                </a:lnTo>
                <a:lnTo>
                  <a:pt x="15412" y="12"/>
                </a:lnTo>
                <a:lnTo>
                  <a:pt x="15436" y="12"/>
                </a:lnTo>
                <a:close/>
                <a:moveTo>
                  <a:pt x="16908" y="12"/>
                </a:moveTo>
                <a:lnTo>
                  <a:pt x="16908" y="532"/>
                </a:lnTo>
                <a:lnTo>
                  <a:pt x="16884" y="532"/>
                </a:lnTo>
                <a:lnTo>
                  <a:pt x="16884" y="12"/>
                </a:lnTo>
                <a:lnTo>
                  <a:pt x="16908" y="12"/>
                </a:lnTo>
                <a:close/>
                <a:moveTo>
                  <a:pt x="18376" y="12"/>
                </a:moveTo>
                <a:lnTo>
                  <a:pt x="18376" y="532"/>
                </a:lnTo>
                <a:lnTo>
                  <a:pt x="18352" y="532"/>
                </a:lnTo>
                <a:lnTo>
                  <a:pt x="18352" y="12"/>
                </a:lnTo>
                <a:lnTo>
                  <a:pt x="18376" y="12"/>
                </a:lnTo>
                <a:close/>
                <a:moveTo>
                  <a:pt x="19844" y="12"/>
                </a:moveTo>
                <a:lnTo>
                  <a:pt x="19844" y="532"/>
                </a:lnTo>
                <a:lnTo>
                  <a:pt x="19820" y="532"/>
                </a:lnTo>
                <a:lnTo>
                  <a:pt x="19820" y="12"/>
                </a:lnTo>
                <a:lnTo>
                  <a:pt x="19844" y="12"/>
                </a:lnTo>
                <a:close/>
                <a:moveTo>
                  <a:pt x="21316" y="12"/>
                </a:moveTo>
                <a:lnTo>
                  <a:pt x="21316" y="532"/>
                </a:lnTo>
                <a:lnTo>
                  <a:pt x="21292" y="532"/>
                </a:lnTo>
                <a:lnTo>
                  <a:pt x="21292" y="12"/>
                </a:lnTo>
                <a:lnTo>
                  <a:pt x="21316" y="12"/>
                </a:lnTo>
                <a:close/>
              </a:path>
            </a:pathLst>
          </a:custGeom>
          <a:solidFill>
            <a:srgbClr val="868686"/>
          </a:solidFill>
          <a:ln w="1" cap="flat">
            <a:solidFill>
              <a:schemeClr val="bg1">
                <a:lumMod val="8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77" name="Rectangle 72"/>
          <p:cNvSpPr>
            <a:spLocks noChangeArrowheads="1"/>
          </p:cNvSpPr>
          <p:nvPr/>
        </p:nvSpPr>
        <p:spPr bwMode="auto">
          <a:xfrm>
            <a:off x="1430339" y="3425428"/>
            <a:ext cx="3556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$120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73"/>
          <p:cNvSpPr>
            <a:spLocks noChangeArrowheads="1"/>
          </p:cNvSpPr>
          <p:nvPr/>
        </p:nvSpPr>
        <p:spPr bwMode="auto">
          <a:xfrm>
            <a:off x="1430339" y="3157140"/>
            <a:ext cx="3556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$130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74"/>
          <p:cNvSpPr>
            <a:spLocks noChangeArrowheads="1"/>
          </p:cNvSpPr>
          <p:nvPr/>
        </p:nvSpPr>
        <p:spPr bwMode="auto">
          <a:xfrm>
            <a:off x="1430339" y="2890440"/>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$140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75"/>
          <p:cNvSpPr>
            <a:spLocks noChangeArrowheads="1"/>
          </p:cNvSpPr>
          <p:nvPr/>
        </p:nvSpPr>
        <p:spPr bwMode="auto">
          <a:xfrm>
            <a:off x="1430339" y="2622153"/>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$150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76"/>
          <p:cNvSpPr>
            <a:spLocks noChangeArrowheads="1"/>
          </p:cNvSpPr>
          <p:nvPr/>
        </p:nvSpPr>
        <p:spPr bwMode="auto">
          <a:xfrm>
            <a:off x="1430339" y="2353865"/>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$160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Rectangle 77"/>
          <p:cNvSpPr>
            <a:spLocks noChangeArrowheads="1"/>
          </p:cNvSpPr>
          <p:nvPr/>
        </p:nvSpPr>
        <p:spPr bwMode="auto">
          <a:xfrm>
            <a:off x="1430339" y="2085578"/>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$170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78"/>
          <p:cNvSpPr>
            <a:spLocks noChangeArrowheads="1"/>
          </p:cNvSpPr>
          <p:nvPr/>
        </p:nvSpPr>
        <p:spPr bwMode="auto">
          <a:xfrm>
            <a:off x="1430339" y="1817290"/>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$180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Rectangle 79"/>
          <p:cNvSpPr>
            <a:spLocks noChangeArrowheads="1"/>
          </p:cNvSpPr>
          <p:nvPr/>
        </p:nvSpPr>
        <p:spPr bwMode="auto">
          <a:xfrm>
            <a:off x="1430339" y="1549003"/>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$190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5" name="Rectangle 80"/>
          <p:cNvSpPr>
            <a:spLocks noChangeArrowheads="1"/>
          </p:cNvSpPr>
          <p:nvPr/>
        </p:nvSpPr>
        <p:spPr bwMode="auto">
          <a:xfrm>
            <a:off x="1430339" y="1280715"/>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$200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Rectangle 81"/>
          <p:cNvSpPr>
            <a:spLocks noChangeArrowheads="1"/>
          </p:cNvSpPr>
          <p:nvPr/>
        </p:nvSpPr>
        <p:spPr bwMode="auto">
          <a:xfrm>
            <a:off x="1430339" y="1012428"/>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$210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Rectangle 82"/>
          <p:cNvSpPr>
            <a:spLocks noChangeArrowheads="1"/>
          </p:cNvSpPr>
          <p:nvPr/>
        </p:nvSpPr>
        <p:spPr bwMode="auto">
          <a:xfrm>
            <a:off x="1430339" y="744140"/>
            <a:ext cx="355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 $220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98" name="97 Grupo"/>
          <p:cNvGrpSpPr/>
          <p:nvPr/>
        </p:nvGrpSpPr>
        <p:grpSpPr>
          <a:xfrm>
            <a:off x="493714" y="1771253"/>
            <a:ext cx="8005762" cy="2809875"/>
            <a:chOff x="493714" y="1560513"/>
            <a:chExt cx="8005762" cy="2809875"/>
          </a:xfrm>
        </p:grpSpPr>
        <p:grpSp>
          <p:nvGrpSpPr>
            <p:cNvPr id="94" name="93 Grupo"/>
            <p:cNvGrpSpPr/>
            <p:nvPr/>
          </p:nvGrpSpPr>
          <p:grpSpPr>
            <a:xfrm>
              <a:off x="493714" y="1560513"/>
              <a:ext cx="8005762" cy="2136775"/>
              <a:chOff x="493714" y="1560513"/>
              <a:chExt cx="8005762" cy="2136775"/>
            </a:xfrm>
          </p:grpSpPr>
          <p:sp>
            <p:nvSpPr>
              <p:cNvPr id="30" name="Freeform 25"/>
              <p:cNvSpPr>
                <a:spLocks/>
              </p:cNvSpPr>
              <p:nvPr/>
            </p:nvSpPr>
            <p:spPr bwMode="auto">
              <a:xfrm>
                <a:off x="493714" y="3576638"/>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4A7EBB"/>
              </a:solidFill>
              <a:ln w="1"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31" name="Rectangle 26"/>
              <p:cNvSpPr>
                <a:spLocks noChangeArrowheads="1"/>
              </p:cNvSpPr>
              <p:nvPr/>
            </p:nvSpPr>
            <p:spPr bwMode="auto">
              <a:xfrm>
                <a:off x="777876" y="3506788"/>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CMO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2014539"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2574926" y="3509963"/>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$175</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3133726"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$178</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3694114"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$182</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4254501" y="3509963"/>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$184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4813301"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$167</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5373689" y="3509963"/>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5934076" y="3509963"/>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$162</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6492876"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$142</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7053264" y="3509963"/>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$137</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7612064"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$142</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8172451" y="3509963"/>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Freeform 69"/>
              <p:cNvSpPr>
                <a:spLocks/>
              </p:cNvSpPr>
              <p:nvPr/>
            </p:nvSpPr>
            <p:spPr bwMode="auto">
              <a:xfrm>
                <a:off x="2128839" y="1560513"/>
                <a:ext cx="6186488" cy="1292225"/>
              </a:xfrm>
              <a:custGeom>
                <a:avLst/>
                <a:gdLst>
                  <a:gd name="T0" fmla="*/ 33 w 16239"/>
                  <a:gd name="T1" fmla="*/ 914 h 3390"/>
                  <a:gd name="T2" fmla="*/ 1501 w 16239"/>
                  <a:gd name="T3" fmla="*/ 674 h 3390"/>
                  <a:gd name="T4" fmla="*/ 2969 w 16239"/>
                  <a:gd name="T5" fmla="*/ 462 h 3390"/>
                  <a:gd name="T6" fmla="*/ 4440 w 16239"/>
                  <a:gd name="T7" fmla="*/ 194 h 3390"/>
                  <a:gd name="T8" fmla="*/ 5910 w 16239"/>
                  <a:gd name="T9" fmla="*/ 2 h 3390"/>
                  <a:gd name="T10" fmla="*/ 5938 w 16239"/>
                  <a:gd name="T11" fmla="*/ 10 h 3390"/>
                  <a:gd name="T12" fmla="*/ 7406 w 16239"/>
                  <a:gd name="T13" fmla="*/ 1250 h 3390"/>
                  <a:gd name="T14" fmla="*/ 7383 w 16239"/>
                  <a:gd name="T15" fmla="*/ 1241 h 3390"/>
                  <a:gd name="T16" fmla="*/ 8851 w 16239"/>
                  <a:gd name="T17" fmla="*/ 1261 h 3390"/>
                  <a:gd name="T18" fmla="*/ 8858 w 16239"/>
                  <a:gd name="T19" fmla="*/ 1262 h 3390"/>
                  <a:gd name="T20" fmla="*/ 10330 w 16239"/>
                  <a:gd name="T21" fmla="*/ 1578 h 3390"/>
                  <a:gd name="T22" fmla="*/ 10347 w 16239"/>
                  <a:gd name="T23" fmla="*/ 1587 h 3390"/>
                  <a:gd name="T24" fmla="*/ 11815 w 16239"/>
                  <a:gd name="T25" fmla="*/ 2979 h 3390"/>
                  <a:gd name="T26" fmla="*/ 11799 w 16239"/>
                  <a:gd name="T27" fmla="*/ 2970 h 3390"/>
                  <a:gd name="T28" fmla="*/ 13267 w 16239"/>
                  <a:gd name="T29" fmla="*/ 3318 h 3390"/>
                  <a:gd name="T30" fmla="*/ 13251 w 16239"/>
                  <a:gd name="T31" fmla="*/ 3318 h 3390"/>
                  <a:gd name="T32" fmla="*/ 14723 w 16239"/>
                  <a:gd name="T33" fmla="*/ 3006 h 3390"/>
                  <a:gd name="T34" fmla="*/ 14717 w 16239"/>
                  <a:gd name="T35" fmla="*/ 3008 h 3390"/>
                  <a:gd name="T36" fmla="*/ 16185 w 16239"/>
                  <a:gd name="T37" fmla="*/ 2408 h 3390"/>
                  <a:gd name="T38" fmla="*/ 16232 w 16239"/>
                  <a:gd name="T39" fmla="*/ 2428 h 3390"/>
                  <a:gd name="T40" fmla="*/ 16212 w 16239"/>
                  <a:gd name="T41" fmla="*/ 2475 h 3390"/>
                  <a:gd name="T42" fmla="*/ 14744 w 16239"/>
                  <a:gd name="T43" fmla="*/ 3075 h 3390"/>
                  <a:gd name="T44" fmla="*/ 14738 w 16239"/>
                  <a:gd name="T45" fmla="*/ 3077 h 3390"/>
                  <a:gd name="T46" fmla="*/ 13266 w 16239"/>
                  <a:gd name="T47" fmla="*/ 3389 h 3390"/>
                  <a:gd name="T48" fmla="*/ 13250 w 16239"/>
                  <a:gd name="T49" fmla="*/ 3388 h 3390"/>
                  <a:gd name="T50" fmla="*/ 11782 w 16239"/>
                  <a:gd name="T51" fmla="*/ 3040 h 3390"/>
                  <a:gd name="T52" fmla="*/ 11766 w 16239"/>
                  <a:gd name="T53" fmla="*/ 3032 h 3390"/>
                  <a:gd name="T54" fmla="*/ 10298 w 16239"/>
                  <a:gd name="T55" fmla="*/ 1640 h 3390"/>
                  <a:gd name="T56" fmla="*/ 10315 w 16239"/>
                  <a:gd name="T57" fmla="*/ 1649 h 3390"/>
                  <a:gd name="T58" fmla="*/ 8843 w 16239"/>
                  <a:gd name="T59" fmla="*/ 1333 h 3390"/>
                  <a:gd name="T60" fmla="*/ 8850 w 16239"/>
                  <a:gd name="T61" fmla="*/ 1333 h 3390"/>
                  <a:gd name="T62" fmla="*/ 7382 w 16239"/>
                  <a:gd name="T63" fmla="*/ 1313 h 3390"/>
                  <a:gd name="T64" fmla="*/ 7359 w 16239"/>
                  <a:gd name="T65" fmla="*/ 1305 h 3390"/>
                  <a:gd name="T66" fmla="*/ 5891 w 16239"/>
                  <a:gd name="T67" fmla="*/ 65 h 3390"/>
                  <a:gd name="T68" fmla="*/ 5919 w 16239"/>
                  <a:gd name="T69" fmla="*/ 73 h 3390"/>
                  <a:gd name="T70" fmla="*/ 4453 w 16239"/>
                  <a:gd name="T71" fmla="*/ 265 h 3390"/>
                  <a:gd name="T72" fmla="*/ 2980 w 16239"/>
                  <a:gd name="T73" fmla="*/ 533 h 3390"/>
                  <a:gd name="T74" fmla="*/ 1512 w 16239"/>
                  <a:gd name="T75" fmla="*/ 745 h 3390"/>
                  <a:gd name="T76" fmla="*/ 44 w 16239"/>
                  <a:gd name="T77" fmla="*/ 985 h 3390"/>
                  <a:gd name="T78" fmla="*/ 3 w 16239"/>
                  <a:gd name="T79" fmla="*/ 955 h 3390"/>
                  <a:gd name="T80" fmla="*/ 33 w 16239"/>
                  <a:gd name="T81" fmla="*/ 914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39" h="3390">
                    <a:moveTo>
                      <a:pt x="33" y="914"/>
                    </a:moveTo>
                    <a:lnTo>
                      <a:pt x="1501" y="674"/>
                    </a:lnTo>
                    <a:lnTo>
                      <a:pt x="2969" y="462"/>
                    </a:lnTo>
                    <a:lnTo>
                      <a:pt x="4440" y="194"/>
                    </a:lnTo>
                    <a:lnTo>
                      <a:pt x="5910" y="2"/>
                    </a:lnTo>
                    <a:cubicBezTo>
                      <a:pt x="5920" y="0"/>
                      <a:pt x="5930" y="3"/>
                      <a:pt x="5938" y="10"/>
                    </a:cubicBezTo>
                    <a:lnTo>
                      <a:pt x="7406" y="1250"/>
                    </a:lnTo>
                    <a:lnTo>
                      <a:pt x="7383" y="1241"/>
                    </a:lnTo>
                    <a:lnTo>
                      <a:pt x="8851" y="1261"/>
                    </a:lnTo>
                    <a:cubicBezTo>
                      <a:pt x="8853" y="1262"/>
                      <a:pt x="8856" y="1262"/>
                      <a:pt x="8858" y="1262"/>
                    </a:cubicBezTo>
                    <a:lnTo>
                      <a:pt x="10330" y="1578"/>
                    </a:lnTo>
                    <a:cubicBezTo>
                      <a:pt x="10336" y="1580"/>
                      <a:pt x="10342" y="1583"/>
                      <a:pt x="10347" y="1587"/>
                    </a:cubicBezTo>
                    <a:lnTo>
                      <a:pt x="11815" y="2979"/>
                    </a:lnTo>
                    <a:lnTo>
                      <a:pt x="11799" y="2970"/>
                    </a:lnTo>
                    <a:lnTo>
                      <a:pt x="13267" y="3318"/>
                    </a:lnTo>
                    <a:lnTo>
                      <a:pt x="13251" y="3318"/>
                    </a:lnTo>
                    <a:lnTo>
                      <a:pt x="14723" y="3006"/>
                    </a:lnTo>
                    <a:lnTo>
                      <a:pt x="14717" y="3008"/>
                    </a:lnTo>
                    <a:lnTo>
                      <a:pt x="16185" y="2408"/>
                    </a:lnTo>
                    <a:cubicBezTo>
                      <a:pt x="16203" y="2401"/>
                      <a:pt x="16224" y="2409"/>
                      <a:pt x="16232" y="2428"/>
                    </a:cubicBezTo>
                    <a:cubicBezTo>
                      <a:pt x="16239" y="2446"/>
                      <a:pt x="16230" y="2467"/>
                      <a:pt x="16212" y="2475"/>
                    </a:cubicBezTo>
                    <a:lnTo>
                      <a:pt x="14744" y="3075"/>
                    </a:lnTo>
                    <a:cubicBezTo>
                      <a:pt x="14742" y="3076"/>
                      <a:pt x="14740" y="3076"/>
                      <a:pt x="14738" y="3077"/>
                    </a:cubicBezTo>
                    <a:lnTo>
                      <a:pt x="13266" y="3389"/>
                    </a:lnTo>
                    <a:cubicBezTo>
                      <a:pt x="13261" y="3390"/>
                      <a:pt x="13255" y="3390"/>
                      <a:pt x="13250" y="3388"/>
                    </a:cubicBezTo>
                    <a:lnTo>
                      <a:pt x="11782" y="3040"/>
                    </a:lnTo>
                    <a:cubicBezTo>
                      <a:pt x="11776" y="3039"/>
                      <a:pt x="11770" y="3036"/>
                      <a:pt x="11766" y="3032"/>
                    </a:cubicBezTo>
                    <a:lnTo>
                      <a:pt x="10298" y="1640"/>
                    </a:lnTo>
                    <a:lnTo>
                      <a:pt x="10315" y="1649"/>
                    </a:lnTo>
                    <a:lnTo>
                      <a:pt x="8843" y="1333"/>
                    </a:lnTo>
                    <a:lnTo>
                      <a:pt x="8850" y="1333"/>
                    </a:lnTo>
                    <a:lnTo>
                      <a:pt x="7382" y="1313"/>
                    </a:lnTo>
                    <a:cubicBezTo>
                      <a:pt x="7374" y="1313"/>
                      <a:pt x="7366" y="1310"/>
                      <a:pt x="7359" y="1305"/>
                    </a:cubicBezTo>
                    <a:lnTo>
                      <a:pt x="5891" y="65"/>
                    </a:lnTo>
                    <a:lnTo>
                      <a:pt x="5919" y="73"/>
                    </a:lnTo>
                    <a:lnTo>
                      <a:pt x="4453" y="265"/>
                    </a:lnTo>
                    <a:lnTo>
                      <a:pt x="2980" y="533"/>
                    </a:lnTo>
                    <a:lnTo>
                      <a:pt x="1512" y="745"/>
                    </a:lnTo>
                    <a:lnTo>
                      <a:pt x="44" y="985"/>
                    </a:lnTo>
                    <a:cubicBezTo>
                      <a:pt x="25" y="988"/>
                      <a:pt x="6" y="975"/>
                      <a:pt x="3" y="955"/>
                    </a:cubicBezTo>
                    <a:cubicBezTo>
                      <a:pt x="0" y="936"/>
                      <a:pt x="13" y="917"/>
                      <a:pt x="33" y="914"/>
                    </a:cubicBezTo>
                    <a:close/>
                  </a:path>
                </a:pathLst>
              </a:custGeom>
              <a:solidFill>
                <a:srgbClr val="4A7EBB"/>
              </a:solidFill>
              <a:ln w="1"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grpSp>
        <p:sp>
          <p:nvSpPr>
            <p:cNvPr id="88" name="Freeform 83"/>
            <p:cNvSpPr>
              <a:spLocks/>
            </p:cNvSpPr>
            <p:nvPr/>
          </p:nvSpPr>
          <p:spPr bwMode="auto">
            <a:xfrm>
              <a:off x="2990851" y="4252913"/>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4A7EBB"/>
            </a:solidFill>
            <a:ln w="1"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89" name="Rectangle 84"/>
            <p:cNvSpPr>
              <a:spLocks noChangeArrowheads="1"/>
            </p:cNvSpPr>
            <p:nvPr/>
          </p:nvSpPr>
          <p:spPr bwMode="auto">
            <a:xfrm>
              <a:off x="3275014" y="4183063"/>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CMO</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9" name="98 Grupo"/>
          <p:cNvGrpSpPr/>
          <p:nvPr/>
        </p:nvGrpSpPr>
        <p:grpSpPr>
          <a:xfrm>
            <a:off x="493714" y="1426765"/>
            <a:ext cx="8005762" cy="3154363"/>
            <a:chOff x="493714" y="1216025"/>
            <a:chExt cx="8005762" cy="3154363"/>
          </a:xfrm>
        </p:grpSpPr>
        <p:grpSp>
          <p:nvGrpSpPr>
            <p:cNvPr id="95" name="94 Grupo"/>
            <p:cNvGrpSpPr/>
            <p:nvPr/>
          </p:nvGrpSpPr>
          <p:grpSpPr>
            <a:xfrm>
              <a:off x="493714" y="1216025"/>
              <a:ext cx="8005762" cy="2679700"/>
              <a:chOff x="493714" y="1216025"/>
              <a:chExt cx="8005762" cy="2679700"/>
            </a:xfrm>
          </p:grpSpPr>
          <p:sp>
            <p:nvSpPr>
              <p:cNvPr id="45" name="Freeform 40"/>
              <p:cNvSpPr>
                <a:spLocks/>
              </p:cNvSpPr>
              <p:nvPr/>
            </p:nvSpPr>
            <p:spPr bwMode="auto">
              <a:xfrm>
                <a:off x="493714" y="3773488"/>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BE4B48"/>
              </a:solidFill>
              <a:ln w="1"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46" name="Rectangle 41"/>
              <p:cNvSpPr>
                <a:spLocks noChangeArrowheads="1"/>
              </p:cNvSpPr>
              <p:nvPr/>
            </p:nvSpPr>
            <p:spPr bwMode="auto">
              <a:xfrm>
                <a:off x="777876" y="3705225"/>
                <a:ext cx="6064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CMO+CSIS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2014539"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$183</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2574926" y="370840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$187</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3133726"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$189</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3694114"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$193</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4254501" y="370840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$197</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4813301"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$179</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5373689" y="370840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$179</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5934076" y="370840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6492876"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$155</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7053264" y="370840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7612064"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$154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8172451" y="370840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$163</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Freeform 70"/>
              <p:cNvSpPr>
                <a:spLocks/>
              </p:cNvSpPr>
              <p:nvPr/>
            </p:nvSpPr>
            <p:spPr bwMode="auto">
              <a:xfrm>
                <a:off x="2128839" y="1216025"/>
                <a:ext cx="6186488" cy="1298575"/>
              </a:xfrm>
              <a:custGeom>
                <a:avLst/>
                <a:gdLst>
                  <a:gd name="T0" fmla="*/ 32 w 16239"/>
                  <a:gd name="T1" fmla="*/ 978 h 3410"/>
                  <a:gd name="T2" fmla="*/ 1500 w 16239"/>
                  <a:gd name="T3" fmla="*/ 730 h 3410"/>
                  <a:gd name="T4" fmla="*/ 2970 w 16239"/>
                  <a:gd name="T5" fmla="*/ 546 h 3410"/>
                  <a:gd name="T6" fmla="*/ 4440 w 16239"/>
                  <a:gd name="T7" fmla="*/ 290 h 3410"/>
                  <a:gd name="T8" fmla="*/ 5908 w 16239"/>
                  <a:gd name="T9" fmla="*/ 2 h 3410"/>
                  <a:gd name="T10" fmla="*/ 5938 w 16239"/>
                  <a:gd name="T11" fmla="*/ 10 h 3410"/>
                  <a:gd name="T12" fmla="*/ 7406 w 16239"/>
                  <a:gd name="T13" fmla="*/ 1306 h 3410"/>
                  <a:gd name="T14" fmla="*/ 7383 w 16239"/>
                  <a:gd name="T15" fmla="*/ 1297 h 3410"/>
                  <a:gd name="T16" fmla="*/ 8851 w 16239"/>
                  <a:gd name="T17" fmla="*/ 1305 h 3410"/>
                  <a:gd name="T18" fmla="*/ 8859 w 16239"/>
                  <a:gd name="T19" fmla="*/ 1306 h 3410"/>
                  <a:gd name="T20" fmla="*/ 10331 w 16239"/>
                  <a:gd name="T21" fmla="*/ 1658 h 3410"/>
                  <a:gd name="T22" fmla="*/ 10346 w 16239"/>
                  <a:gd name="T23" fmla="*/ 1667 h 3410"/>
                  <a:gd name="T24" fmla="*/ 11814 w 16239"/>
                  <a:gd name="T25" fmla="*/ 2971 h 3410"/>
                  <a:gd name="T26" fmla="*/ 11799 w 16239"/>
                  <a:gd name="T27" fmla="*/ 2963 h 3410"/>
                  <a:gd name="T28" fmla="*/ 13267 w 16239"/>
                  <a:gd name="T29" fmla="*/ 3339 h 3410"/>
                  <a:gd name="T30" fmla="*/ 13251 w 16239"/>
                  <a:gd name="T31" fmla="*/ 3338 h 3410"/>
                  <a:gd name="T32" fmla="*/ 14723 w 16239"/>
                  <a:gd name="T33" fmla="*/ 3038 h 3410"/>
                  <a:gd name="T34" fmla="*/ 14717 w 16239"/>
                  <a:gd name="T35" fmla="*/ 3040 h 3410"/>
                  <a:gd name="T36" fmla="*/ 16185 w 16239"/>
                  <a:gd name="T37" fmla="*/ 2424 h 3410"/>
                  <a:gd name="T38" fmla="*/ 16232 w 16239"/>
                  <a:gd name="T39" fmla="*/ 2444 h 3410"/>
                  <a:gd name="T40" fmla="*/ 16212 w 16239"/>
                  <a:gd name="T41" fmla="*/ 2491 h 3410"/>
                  <a:gd name="T42" fmla="*/ 14744 w 16239"/>
                  <a:gd name="T43" fmla="*/ 3107 h 3410"/>
                  <a:gd name="T44" fmla="*/ 14738 w 16239"/>
                  <a:gd name="T45" fmla="*/ 3109 h 3410"/>
                  <a:gd name="T46" fmla="*/ 13266 w 16239"/>
                  <a:gd name="T47" fmla="*/ 3409 h 3410"/>
                  <a:gd name="T48" fmla="*/ 13250 w 16239"/>
                  <a:gd name="T49" fmla="*/ 3408 h 3410"/>
                  <a:gd name="T50" fmla="*/ 11782 w 16239"/>
                  <a:gd name="T51" fmla="*/ 3032 h 3410"/>
                  <a:gd name="T52" fmla="*/ 11767 w 16239"/>
                  <a:gd name="T53" fmla="*/ 3024 h 3410"/>
                  <a:gd name="T54" fmla="*/ 10299 w 16239"/>
                  <a:gd name="T55" fmla="*/ 1720 h 3410"/>
                  <a:gd name="T56" fmla="*/ 10314 w 16239"/>
                  <a:gd name="T57" fmla="*/ 1728 h 3410"/>
                  <a:gd name="T58" fmla="*/ 8842 w 16239"/>
                  <a:gd name="T59" fmla="*/ 1376 h 3410"/>
                  <a:gd name="T60" fmla="*/ 8850 w 16239"/>
                  <a:gd name="T61" fmla="*/ 1377 h 3410"/>
                  <a:gd name="T62" fmla="*/ 7382 w 16239"/>
                  <a:gd name="T63" fmla="*/ 1369 h 3410"/>
                  <a:gd name="T64" fmla="*/ 7359 w 16239"/>
                  <a:gd name="T65" fmla="*/ 1360 h 3410"/>
                  <a:gd name="T66" fmla="*/ 5891 w 16239"/>
                  <a:gd name="T67" fmla="*/ 64 h 3410"/>
                  <a:gd name="T68" fmla="*/ 5921 w 16239"/>
                  <a:gd name="T69" fmla="*/ 73 h 3410"/>
                  <a:gd name="T70" fmla="*/ 4453 w 16239"/>
                  <a:gd name="T71" fmla="*/ 361 h 3410"/>
                  <a:gd name="T72" fmla="*/ 2979 w 16239"/>
                  <a:gd name="T73" fmla="*/ 617 h 3410"/>
                  <a:gd name="T74" fmla="*/ 1512 w 16239"/>
                  <a:gd name="T75" fmla="*/ 801 h 3410"/>
                  <a:gd name="T76" fmla="*/ 44 w 16239"/>
                  <a:gd name="T77" fmla="*/ 1049 h 3410"/>
                  <a:gd name="T78" fmla="*/ 3 w 16239"/>
                  <a:gd name="T79" fmla="*/ 1019 h 3410"/>
                  <a:gd name="T80" fmla="*/ 32 w 16239"/>
                  <a:gd name="T81" fmla="*/ 978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39" h="3410">
                    <a:moveTo>
                      <a:pt x="32" y="978"/>
                    </a:moveTo>
                    <a:lnTo>
                      <a:pt x="1500" y="730"/>
                    </a:lnTo>
                    <a:lnTo>
                      <a:pt x="2970" y="546"/>
                    </a:lnTo>
                    <a:lnTo>
                      <a:pt x="4440" y="290"/>
                    </a:lnTo>
                    <a:lnTo>
                      <a:pt x="5908" y="2"/>
                    </a:lnTo>
                    <a:cubicBezTo>
                      <a:pt x="5919" y="0"/>
                      <a:pt x="5930" y="3"/>
                      <a:pt x="5938" y="10"/>
                    </a:cubicBezTo>
                    <a:lnTo>
                      <a:pt x="7406" y="1306"/>
                    </a:lnTo>
                    <a:lnTo>
                      <a:pt x="7383" y="1297"/>
                    </a:lnTo>
                    <a:lnTo>
                      <a:pt x="8851" y="1305"/>
                    </a:lnTo>
                    <a:cubicBezTo>
                      <a:pt x="8853" y="1305"/>
                      <a:pt x="8856" y="1306"/>
                      <a:pt x="8859" y="1306"/>
                    </a:cubicBezTo>
                    <a:lnTo>
                      <a:pt x="10331" y="1658"/>
                    </a:lnTo>
                    <a:cubicBezTo>
                      <a:pt x="10337" y="1660"/>
                      <a:pt x="10342" y="1663"/>
                      <a:pt x="10346" y="1667"/>
                    </a:cubicBezTo>
                    <a:lnTo>
                      <a:pt x="11814" y="2971"/>
                    </a:lnTo>
                    <a:lnTo>
                      <a:pt x="11799" y="2963"/>
                    </a:lnTo>
                    <a:lnTo>
                      <a:pt x="13267" y="3339"/>
                    </a:lnTo>
                    <a:lnTo>
                      <a:pt x="13251" y="3338"/>
                    </a:lnTo>
                    <a:lnTo>
                      <a:pt x="14723" y="3038"/>
                    </a:lnTo>
                    <a:lnTo>
                      <a:pt x="14717" y="3040"/>
                    </a:lnTo>
                    <a:lnTo>
                      <a:pt x="16185" y="2424"/>
                    </a:lnTo>
                    <a:cubicBezTo>
                      <a:pt x="16203" y="2417"/>
                      <a:pt x="16224" y="2425"/>
                      <a:pt x="16232" y="2444"/>
                    </a:cubicBezTo>
                    <a:cubicBezTo>
                      <a:pt x="16239" y="2462"/>
                      <a:pt x="16231" y="2483"/>
                      <a:pt x="16212" y="2491"/>
                    </a:cubicBezTo>
                    <a:lnTo>
                      <a:pt x="14744" y="3107"/>
                    </a:lnTo>
                    <a:cubicBezTo>
                      <a:pt x="14742" y="3108"/>
                      <a:pt x="14740" y="3108"/>
                      <a:pt x="14738" y="3109"/>
                    </a:cubicBezTo>
                    <a:lnTo>
                      <a:pt x="13266" y="3409"/>
                    </a:lnTo>
                    <a:cubicBezTo>
                      <a:pt x="13260" y="3410"/>
                      <a:pt x="13255" y="3410"/>
                      <a:pt x="13250" y="3408"/>
                    </a:cubicBezTo>
                    <a:lnTo>
                      <a:pt x="11782" y="3032"/>
                    </a:lnTo>
                    <a:cubicBezTo>
                      <a:pt x="11776" y="3031"/>
                      <a:pt x="11771" y="3028"/>
                      <a:pt x="11767" y="3024"/>
                    </a:cubicBezTo>
                    <a:lnTo>
                      <a:pt x="10299" y="1720"/>
                    </a:lnTo>
                    <a:lnTo>
                      <a:pt x="10314" y="1728"/>
                    </a:lnTo>
                    <a:lnTo>
                      <a:pt x="8842" y="1376"/>
                    </a:lnTo>
                    <a:lnTo>
                      <a:pt x="8850" y="1377"/>
                    </a:lnTo>
                    <a:lnTo>
                      <a:pt x="7382" y="1369"/>
                    </a:lnTo>
                    <a:cubicBezTo>
                      <a:pt x="7374" y="1369"/>
                      <a:pt x="7365" y="1366"/>
                      <a:pt x="7359" y="1360"/>
                    </a:cubicBezTo>
                    <a:lnTo>
                      <a:pt x="5891" y="64"/>
                    </a:lnTo>
                    <a:lnTo>
                      <a:pt x="5921" y="73"/>
                    </a:lnTo>
                    <a:lnTo>
                      <a:pt x="4453" y="361"/>
                    </a:lnTo>
                    <a:lnTo>
                      <a:pt x="2979" y="617"/>
                    </a:lnTo>
                    <a:lnTo>
                      <a:pt x="1512" y="801"/>
                    </a:lnTo>
                    <a:lnTo>
                      <a:pt x="44" y="1049"/>
                    </a:lnTo>
                    <a:cubicBezTo>
                      <a:pt x="25" y="1052"/>
                      <a:pt x="6" y="1039"/>
                      <a:pt x="3" y="1019"/>
                    </a:cubicBezTo>
                    <a:cubicBezTo>
                      <a:pt x="0" y="1000"/>
                      <a:pt x="13" y="981"/>
                      <a:pt x="32" y="978"/>
                    </a:cubicBezTo>
                    <a:close/>
                  </a:path>
                </a:pathLst>
              </a:custGeom>
              <a:solidFill>
                <a:srgbClr val="BE4B48"/>
              </a:solidFill>
              <a:ln w="1"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grpSp>
        <p:sp>
          <p:nvSpPr>
            <p:cNvPr id="90" name="Freeform 85"/>
            <p:cNvSpPr>
              <a:spLocks/>
            </p:cNvSpPr>
            <p:nvPr/>
          </p:nvSpPr>
          <p:spPr bwMode="auto">
            <a:xfrm>
              <a:off x="3692526" y="4252913"/>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BE4B48"/>
            </a:solidFill>
            <a:ln w="1"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91" name="Rectangle 86"/>
            <p:cNvSpPr>
              <a:spLocks noChangeArrowheads="1"/>
            </p:cNvSpPr>
            <p:nvPr/>
          </p:nvSpPr>
          <p:spPr bwMode="auto">
            <a:xfrm>
              <a:off x="3978276" y="4183063"/>
              <a:ext cx="6064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CMO+CSIS</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7" name="96 Grupo"/>
          <p:cNvGrpSpPr/>
          <p:nvPr/>
        </p:nvGrpSpPr>
        <p:grpSpPr>
          <a:xfrm>
            <a:off x="493714" y="1085453"/>
            <a:ext cx="8005762" cy="3495675"/>
            <a:chOff x="493714" y="874713"/>
            <a:chExt cx="8005762" cy="3495675"/>
          </a:xfrm>
        </p:grpSpPr>
        <p:grpSp>
          <p:nvGrpSpPr>
            <p:cNvPr id="96" name="95 Grupo"/>
            <p:cNvGrpSpPr/>
            <p:nvPr/>
          </p:nvGrpSpPr>
          <p:grpSpPr>
            <a:xfrm>
              <a:off x="493714" y="874713"/>
              <a:ext cx="8005762" cy="3217862"/>
              <a:chOff x="493714" y="874713"/>
              <a:chExt cx="8005762" cy="3217862"/>
            </a:xfrm>
          </p:grpSpPr>
          <p:sp>
            <p:nvSpPr>
              <p:cNvPr id="60" name="Freeform 55"/>
              <p:cNvSpPr>
                <a:spLocks/>
              </p:cNvSpPr>
              <p:nvPr/>
            </p:nvSpPr>
            <p:spPr bwMode="auto">
              <a:xfrm>
                <a:off x="493714" y="3971925"/>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98B954"/>
              </a:solidFill>
              <a:ln w="1"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61" name="Rectangle 56"/>
              <p:cNvSpPr>
                <a:spLocks noChangeArrowheads="1"/>
              </p:cNvSpPr>
              <p:nvPr/>
            </p:nvSpPr>
            <p:spPr bwMode="auto">
              <a:xfrm>
                <a:off x="777876" y="3902075"/>
                <a:ext cx="1119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CMO+CSIS+Potencia</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2014539"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$197</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2574926" y="390525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$203</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Rectangle 59"/>
              <p:cNvSpPr>
                <a:spLocks noChangeArrowheads="1"/>
              </p:cNvSpPr>
              <p:nvPr/>
            </p:nvSpPr>
            <p:spPr bwMode="auto">
              <a:xfrm>
                <a:off x="3133726"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$204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Rectangle 60"/>
              <p:cNvSpPr>
                <a:spLocks noChangeArrowheads="1"/>
              </p:cNvSpPr>
              <p:nvPr/>
            </p:nvSpPr>
            <p:spPr bwMode="auto">
              <a:xfrm>
                <a:off x="3694114"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$206</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Rectangle 61"/>
              <p:cNvSpPr>
                <a:spLocks noChangeArrowheads="1"/>
              </p:cNvSpPr>
              <p:nvPr/>
            </p:nvSpPr>
            <p:spPr bwMode="auto">
              <a:xfrm>
                <a:off x="4254501" y="390525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$210</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7" name="Rectangle 62"/>
              <p:cNvSpPr>
                <a:spLocks noChangeArrowheads="1"/>
              </p:cNvSpPr>
              <p:nvPr/>
            </p:nvSpPr>
            <p:spPr bwMode="auto">
              <a:xfrm>
                <a:off x="4813301"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$194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Rectangle 63"/>
              <p:cNvSpPr>
                <a:spLocks noChangeArrowheads="1"/>
              </p:cNvSpPr>
              <p:nvPr/>
            </p:nvSpPr>
            <p:spPr bwMode="auto">
              <a:xfrm>
                <a:off x="5373689" y="390525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$193</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69" name="Rectangle 64"/>
              <p:cNvSpPr>
                <a:spLocks noChangeArrowheads="1"/>
              </p:cNvSpPr>
              <p:nvPr/>
            </p:nvSpPr>
            <p:spPr bwMode="auto">
              <a:xfrm>
                <a:off x="5934076" y="390525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$188</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Rectangle 65"/>
              <p:cNvSpPr>
                <a:spLocks noChangeArrowheads="1"/>
              </p:cNvSpPr>
              <p:nvPr/>
            </p:nvSpPr>
            <p:spPr bwMode="auto">
              <a:xfrm>
                <a:off x="6492876"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$171</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Rectangle 66"/>
              <p:cNvSpPr>
                <a:spLocks noChangeArrowheads="1"/>
              </p:cNvSpPr>
              <p:nvPr/>
            </p:nvSpPr>
            <p:spPr bwMode="auto">
              <a:xfrm>
                <a:off x="7053264" y="3905250"/>
                <a:ext cx="3254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$164</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Rectangle 67"/>
              <p:cNvSpPr>
                <a:spLocks noChangeArrowheads="1"/>
              </p:cNvSpPr>
              <p:nvPr/>
            </p:nvSpPr>
            <p:spPr bwMode="auto">
              <a:xfrm>
                <a:off x="7612064"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$169</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68"/>
              <p:cNvSpPr>
                <a:spLocks noChangeArrowheads="1"/>
              </p:cNvSpPr>
              <p:nvPr/>
            </p:nvSpPr>
            <p:spPr bwMode="auto">
              <a:xfrm>
                <a:off x="8172451" y="3905250"/>
                <a:ext cx="3270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smtClean="0">
                    <a:ln>
                      <a:noFill/>
                    </a:ln>
                    <a:solidFill>
                      <a:srgbClr val="000000"/>
                    </a:solidFill>
                    <a:effectLst/>
                    <a:latin typeface="Calibri" pitchFamily="34" charset="0"/>
                    <a:cs typeface="Arial" pitchFamily="34" charset="0"/>
                  </a:rPr>
                  <a:t>$177</a:t>
                </a:r>
                <a:endParaRPr kumimoji="0" lang="es-SV"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Freeform 71"/>
              <p:cNvSpPr>
                <a:spLocks/>
              </p:cNvSpPr>
              <p:nvPr/>
            </p:nvSpPr>
            <p:spPr bwMode="auto">
              <a:xfrm>
                <a:off x="2128839" y="874713"/>
                <a:ext cx="6186488" cy="1250950"/>
              </a:xfrm>
              <a:custGeom>
                <a:avLst/>
                <a:gdLst>
                  <a:gd name="T0" fmla="*/ 30 w 16240"/>
                  <a:gd name="T1" fmla="*/ 887 h 3282"/>
                  <a:gd name="T2" fmla="*/ 1498 w 16240"/>
                  <a:gd name="T3" fmla="*/ 507 h 3282"/>
                  <a:gd name="T4" fmla="*/ 1505 w 16240"/>
                  <a:gd name="T5" fmla="*/ 506 h 3282"/>
                  <a:gd name="T6" fmla="*/ 2973 w 16240"/>
                  <a:gd name="T7" fmla="*/ 390 h 3282"/>
                  <a:gd name="T8" fmla="*/ 4445 w 16240"/>
                  <a:gd name="T9" fmla="*/ 302 h 3282"/>
                  <a:gd name="T10" fmla="*/ 4440 w 16240"/>
                  <a:gd name="T11" fmla="*/ 302 h 3282"/>
                  <a:gd name="T12" fmla="*/ 5908 w 16240"/>
                  <a:gd name="T13" fmla="*/ 2 h 3282"/>
                  <a:gd name="T14" fmla="*/ 5937 w 16240"/>
                  <a:gd name="T15" fmla="*/ 9 h 3282"/>
                  <a:gd name="T16" fmla="*/ 7405 w 16240"/>
                  <a:gd name="T17" fmla="*/ 1109 h 3282"/>
                  <a:gd name="T18" fmla="*/ 7386 w 16240"/>
                  <a:gd name="T19" fmla="*/ 1102 h 3282"/>
                  <a:gd name="T20" fmla="*/ 8854 w 16240"/>
                  <a:gd name="T21" fmla="*/ 1214 h 3282"/>
                  <a:gd name="T22" fmla="*/ 10331 w 16240"/>
                  <a:gd name="T23" fmla="*/ 1530 h 3282"/>
                  <a:gd name="T24" fmla="*/ 10346 w 16240"/>
                  <a:gd name="T25" fmla="*/ 1537 h 3282"/>
                  <a:gd name="T26" fmla="*/ 11814 w 16240"/>
                  <a:gd name="T27" fmla="*/ 2721 h 3282"/>
                  <a:gd name="T28" fmla="*/ 11803 w 16240"/>
                  <a:gd name="T29" fmla="*/ 2715 h 3282"/>
                  <a:gd name="T30" fmla="*/ 13271 w 16240"/>
                  <a:gd name="T31" fmla="*/ 3211 h 3282"/>
                  <a:gd name="T32" fmla="*/ 13251 w 16240"/>
                  <a:gd name="T33" fmla="*/ 3210 h 3282"/>
                  <a:gd name="T34" fmla="*/ 14723 w 16240"/>
                  <a:gd name="T35" fmla="*/ 2874 h 3282"/>
                  <a:gd name="T36" fmla="*/ 14718 w 16240"/>
                  <a:gd name="T37" fmla="*/ 2876 h 3282"/>
                  <a:gd name="T38" fmla="*/ 16186 w 16240"/>
                  <a:gd name="T39" fmla="*/ 2300 h 3282"/>
                  <a:gd name="T40" fmla="*/ 16233 w 16240"/>
                  <a:gd name="T41" fmla="*/ 2320 h 3282"/>
                  <a:gd name="T42" fmla="*/ 16213 w 16240"/>
                  <a:gd name="T43" fmla="*/ 2367 h 3282"/>
                  <a:gd name="T44" fmla="*/ 14745 w 16240"/>
                  <a:gd name="T45" fmla="*/ 2943 h 3282"/>
                  <a:gd name="T46" fmla="*/ 14739 w 16240"/>
                  <a:gd name="T47" fmla="*/ 2945 h 3282"/>
                  <a:gd name="T48" fmla="*/ 13267 w 16240"/>
                  <a:gd name="T49" fmla="*/ 3281 h 3282"/>
                  <a:gd name="T50" fmla="*/ 13248 w 16240"/>
                  <a:gd name="T51" fmla="*/ 3280 h 3282"/>
                  <a:gd name="T52" fmla="*/ 11780 w 16240"/>
                  <a:gd name="T53" fmla="*/ 2784 h 3282"/>
                  <a:gd name="T54" fmla="*/ 11769 w 16240"/>
                  <a:gd name="T55" fmla="*/ 2777 h 3282"/>
                  <a:gd name="T56" fmla="*/ 10301 w 16240"/>
                  <a:gd name="T57" fmla="*/ 1593 h 3282"/>
                  <a:gd name="T58" fmla="*/ 10316 w 16240"/>
                  <a:gd name="T59" fmla="*/ 1601 h 3282"/>
                  <a:gd name="T60" fmla="*/ 8849 w 16240"/>
                  <a:gd name="T61" fmla="*/ 1285 h 3282"/>
                  <a:gd name="T62" fmla="*/ 7381 w 16240"/>
                  <a:gd name="T63" fmla="*/ 1173 h 3282"/>
                  <a:gd name="T64" fmla="*/ 7362 w 16240"/>
                  <a:gd name="T65" fmla="*/ 1166 h 3282"/>
                  <a:gd name="T66" fmla="*/ 5894 w 16240"/>
                  <a:gd name="T67" fmla="*/ 66 h 3282"/>
                  <a:gd name="T68" fmla="*/ 5923 w 16240"/>
                  <a:gd name="T69" fmla="*/ 73 h 3282"/>
                  <a:gd name="T70" fmla="*/ 4455 w 16240"/>
                  <a:gd name="T71" fmla="*/ 373 h 3282"/>
                  <a:gd name="T72" fmla="*/ 4450 w 16240"/>
                  <a:gd name="T73" fmla="*/ 373 h 3282"/>
                  <a:gd name="T74" fmla="*/ 2978 w 16240"/>
                  <a:gd name="T75" fmla="*/ 461 h 3282"/>
                  <a:gd name="T76" fmla="*/ 1510 w 16240"/>
                  <a:gd name="T77" fmla="*/ 577 h 3282"/>
                  <a:gd name="T78" fmla="*/ 1516 w 16240"/>
                  <a:gd name="T79" fmla="*/ 576 h 3282"/>
                  <a:gd name="T80" fmla="*/ 48 w 16240"/>
                  <a:gd name="T81" fmla="*/ 956 h 3282"/>
                  <a:gd name="T82" fmla="*/ 5 w 16240"/>
                  <a:gd name="T83" fmla="*/ 930 h 3282"/>
                  <a:gd name="T84" fmla="*/ 30 w 16240"/>
                  <a:gd name="T85" fmla="*/ 887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40" h="3282">
                    <a:moveTo>
                      <a:pt x="30" y="887"/>
                    </a:moveTo>
                    <a:lnTo>
                      <a:pt x="1498" y="507"/>
                    </a:lnTo>
                    <a:cubicBezTo>
                      <a:pt x="1500" y="506"/>
                      <a:pt x="1503" y="506"/>
                      <a:pt x="1505" y="506"/>
                    </a:cubicBezTo>
                    <a:lnTo>
                      <a:pt x="2973" y="390"/>
                    </a:lnTo>
                    <a:lnTo>
                      <a:pt x="4445" y="302"/>
                    </a:lnTo>
                    <a:lnTo>
                      <a:pt x="4440" y="302"/>
                    </a:lnTo>
                    <a:lnTo>
                      <a:pt x="5908" y="2"/>
                    </a:lnTo>
                    <a:cubicBezTo>
                      <a:pt x="5918" y="0"/>
                      <a:pt x="5929" y="2"/>
                      <a:pt x="5937" y="9"/>
                    </a:cubicBezTo>
                    <a:lnTo>
                      <a:pt x="7405" y="1109"/>
                    </a:lnTo>
                    <a:lnTo>
                      <a:pt x="7386" y="1102"/>
                    </a:lnTo>
                    <a:lnTo>
                      <a:pt x="8854" y="1214"/>
                    </a:lnTo>
                    <a:lnTo>
                      <a:pt x="10331" y="1530"/>
                    </a:lnTo>
                    <a:cubicBezTo>
                      <a:pt x="10337" y="1531"/>
                      <a:pt x="10342" y="1534"/>
                      <a:pt x="10346" y="1537"/>
                    </a:cubicBezTo>
                    <a:lnTo>
                      <a:pt x="11814" y="2721"/>
                    </a:lnTo>
                    <a:lnTo>
                      <a:pt x="11803" y="2715"/>
                    </a:lnTo>
                    <a:lnTo>
                      <a:pt x="13271" y="3211"/>
                    </a:lnTo>
                    <a:lnTo>
                      <a:pt x="13251" y="3210"/>
                    </a:lnTo>
                    <a:lnTo>
                      <a:pt x="14723" y="2874"/>
                    </a:lnTo>
                    <a:lnTo>
                      <a:pt x="14718" y="2876"/>
                    </a:lnTo>
                    <a:lnTo>
                      <a:pt x="16186" y="2300"/>
                    </a:lnTo>
                    <a:cubicBezTo>
                      <a:pt x="16205" y="2293"/>
                      <a:pt x="16226" y="2302"/>
                      <a:pt x="16233" y="2320"/>
                    </a:cubicBezTo>
                    <a:cubicBezTo>
                      <a:pt x="16240" y="2339"/>
                      <a:pt x="16231" y="2360"/>
                      <a:pt x="16213" y="2367"/>
                    </a:cubicBezTo>
                    <a:lnTo>
                      <a:pt x="14745" y="2943"/>
                    </a:lnTo>
                    <a:cubicBezTo>
                      <a:pt x="14743" y="2944"/>
                      <a:pt x="14741" y="2944"/>
                      <a:pt x="14739" y="2945"/>
                    </a:cubicBezTo>
                    <a:lnTo>
                      <a:pt x="13267" y="3281"/>
                    </a:lnTo>
                    <a:cubicBezTo>
                      <a:pt x="13261" y="3282"/>
                      <a:pt x="13254" y="3282"/>
                      <a:pt x="13248" y="3280"/>
                    </a:cubicBezTo>
                    <a:lnTo>
                      <a:pt x="11780" y="2784"/>
                    </a:lnTo>
                    <a:cubicBezTo>
                      <a:pt x="11776" y="2782"/>
                      <a:pt x="11772" y="2780"/>
                      <a:pt x="11769" y="2777"/>
                    </a:cubicBezTo>
                    <a:lnTo>
                      <a:pt x="10301" y="1593"/>
                    </a:lnTo>
                    <a:lnTo>
                      <a:pt x="10316" y="1601"/>
                    </a:lnTo>
                    <a:lnTo>
                      <a:pt x="8849" y="1285"/>
                    </a:lnTo>
                    <a:lnTo>
                      <a:pt x="7381" y="1173"/>
                    </a:lnTo>
                    <a:cubicBezTo>
                      <a:pt x="7374" y="1173"/>
                      <a:pt x="7367" y="1170"/>
                      <a:pt x="7362" y="1166"/>
                    </a:cubicBezTo>
                    <a:lnTo>
                      <a:pt x="5894" y="66"/>
                    </a:lnTo>
                    <a:lnTo>
                      <a:pt x="5923" y="73"/>
                    </a:lnTo>
                    <a:lnTo>
                      <a:pt x="4455" y="373"/>
                    </a:lnTo>
                    <a:cubicBezTo>
                      <a:pt x="4453" y="373"/>
                      <a:pt x="4451" y="373"/>
                      <a:pt x="4450" y="373"/>
                    </a:cubicBezTo>
                    <a:lnTo>
                      <a:pt x="2978" y="461"/>
                    </a:lnTo>
                    <a:lnTo>
                      <a:pt x="1510" y="577"/>
                    </a:lnTo>
                    <a:lnTo>
                      <a:pt x="1516" y="576"/>
                    </a:lnTo>
                    <a:lnTo>
                      <a:pt x="48" y="956"/>
                    </a:lnTo>
                    <a:cubicBezTo>
                      <a:pt x="29" y="961"/>
                      <a:pt x="10" y="950"/>
                      <a:pt x="5" y="930"/>
                    </a:cubicBezTo>
                    <a:cubicBezTo>
                      <a:pt x="0" y="911"/>
                      <a:pt x="11" y="892"/>
                      <a:pt x="30" y="887"/>
                    </a:cubicBezTo>
                    <a:close/>
                  </a:path>
                </a:pathLst>
              </a:custGeom>
              <a:solidFill>
                <a:srgbClr val="98B954"/>
              </a:solidFill>
              <a:ln w="1"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grpSp>
        <p:sp>
          <p:nvSpPr>
            <p:cNvPr id="92" name="Freeform 87"/>
            <p:cNvSpPr>
              <a:spLocks/>
            </p:cNvSpPr>
            <p:nvPr/>
          </p:nvSpPr>
          <p:spPr bwMode="auto">
            <a:xfrm>
              <a:off x="4678364" y="4252913"/>
              <a:ext cx="269875"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98B954"/>
            </a:solidFill>
            <a:ln w="1"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SV"/>
            </a:p>
          </p:txBody>
        </p:sp>
        <p:sp>
          <p:nvSpPr>
            <p:cNvPr id="93" name="Rectangle 88"/>
            <p:cNvSpPr>
              <a:spLocks noChangeArrowheads="1"/>
            </p:cNvSpPr>
            <p:nvPr/>
          </p:nvSpPr>
          <p:spPr bwMode="auto">
            <a:xfrm>
              <a:off x="4960939" y="4183063"/>
              <a:ext cx="11191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000" b="0" i="0" u="none" strike="noStrike" cap="none" normalizeH="0" baseline="0" dirty="0" err="1" smtClean="0">
                  <a:ln>
                    <a:noFill/>
                  </a:ln>
                  <a:solidFill>
                    <a:srgbClr val="000000"/>
                  </a:solidFill>
                  <a:effectLst/>
                  <a:latin typeface="Calibri" pitchFamily="34" charset="0"/>
                  <a:cs typeface="Arial" pitchFamily="34" charset="0"/>
                </a:rPr>
                <a:t>CMO+CSIS+Potencia</a:t>
              </a:r>
              <a:endParaRPr kumimoji="0" lang="es-SV"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69361183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animEffect transition="in" filter="wipe(left)">
                                      <p:cBhvr>
                                        <p:cTn id="11" dur="500"/>
                                        <p:tgtEl>
                                          <p:spTgt spid="10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4"/>
                                        </p:tgtEl>
                                        <p:attrNameLst>
                                          <p:attrName>style.visibility</p:attrName>
                                        </p:attrNameLst>
                                      </p:cBhvr>
                                      <p:to>
                                        <p:strVal val="visible"/>
                                      </p:to>
                                    </p:set>
                                    <p:animEffect transition="in" filter="wipe(left)">
                                      <p:cBhvr>
                                        <p:cTn id="20" dur="500"/>
                                        <p:tgtEl>
                                          <p:spTgt spid="3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wipe(left)">
                                      <p:cBhvr>
                                        <p:cTn id="25" dur="500"/>
                                        <p:tgtEl>
                                          <p:spTgt spid="9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49"/>
                                        </p:tgtEl>
                                        <p:attrNameLst>
                                          <p:attrName>style.visibility</p:attrName>
                                        </p:attrNameLst>
                                      </p:cBhvr>
                                      <p:to>
                                        <p:strVal val="visible"/>
                                      </p:to>
                                    </p:set>
                                    <p:animEffect transition="in" filter="wipe(left)">
                                      <p:cBhvr>
                                        <p:cTn id="29"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bldLvl="5"/>
      <p:bldP spid="304" grpId="0"/>
      <p:bldP spid="24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5336" name="AutoShape 24"/>
          <p:cNvSpPr>
            <a:spLocks noChangeArrowheads="1"/>
          </p:cNvSpPr>
          <p:nvPr/>
        </p:nvSpPr>
        <p:spPr bwMode="auto">
          <a:xfrm>
            <a:off x="0" y="120646"/>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a:solidFill>
                  <a:srgbClr val="6699FF"/>
                </a:solidFill>
                <a:latin typeface="+mj-lt"/>
              </a:rPr>
              <a:t>Precio del </a:t>
            </a:r>
            <a:r>
              <a:rPr lang="es-BO" sz="3200" b="1" dirty="0" err="1">
                <a:solidFill>
                  <a:srgbClr val="6699FF"/>
                </a:solidFill>
                <a:latin typeface="+mj-lt"/>
              </a:rPr>
              <a:t>MRS</a:t>
            </a:r>
            <a:endParaRPr lang="es-ES" sz="3200" b="1" dirty="0">
              <a:solidFill>
                <a:srgbClr val="6699FF"/>
              </a:solidFill>
              <a:latin typeface="+mj-lt"/>
            </a:endParaRPr>
          </a:p>
        </p:txBody>
      </p:sp>
      <p:sp>
        <p:nvSpPr>
          <p:cNvPr id="5179" name="AutoShape 59"/>
          <p:cNvSpPr>
            <a:spLocks noChangeAspect="1" noChangeArrowheads="1" noTextEdit="1"/>
          </p:cNvSpPr>
          <p:nvPr/>
        </p:nvSpPr>
        <p:spPr bwMode="auto">
          <a:xfrm>
            <a:off x="-71438" y="476250"/>
            <a:ext cx="6083301"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81" y="1484784"/>
            <a:ext cx="8951913"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p:cNvCxnSpPr/>
          <p:nvPr/>
        </p:nvCxnSpPr>
        <p:spPr>
          <a:xfrm flipV="1">
            <a:off x="7380312" y="1124744"/>
            <a:ext cx="72008" cy="4176464"/>
          </a:xfrm>
          <a:prstGeom prst="line">
            <a:avLst/>
          </a:prstGeom>
        </p:spPr>
        <p:style>
          <a:lnRef idx="3">
            <a:schemeClr val="accent6"/>
          </a:lnRef>
          <a:fillRef idx="0">
            <a:schemeClr val="accent6"/>
          </a:fillRef>
          <a:effectRef idx="2">
            <a:schemeClr val="accent6"/>
          </a:effectRef>
          <a:fontRef idx="minor">
            <a:schemeClr val="tx1"/>
          </a:fontRef>
        </p:style>
      </p:cxnSp>
      <p:sp>
        <p:nvSpPr>
          <p:cNvPr id="11" name="10 CuadroTexto"/>
          <p:cNvSpPr txBox="1"/>
          <p:nvPr/>
        </p:nvSpPr>
        <p:spPr>
          <a:xfrm>
            <a:off x="2698630" y="1084094"/>
            <a:ext cx="2040623" cy="369332"/>
          </a:xfrm>
          <a:prstGeom prst="rect">
            <a:avLst/>
          </a:prstGeom>
          <a:noFill/>
        </p:spPr>
        <p:txBody>
          <a:bodyPr wrap="none" rtlCol="0">
            <a:spAutoFit/>
          </a:bodyPr>
          <a:lstStyle/>
          <a:p>
            <a:r>
              <a:rPr lang="es-SV" dirty="0" smtClean="0"/>
              <a:t>Mercado de Precios</a:t>
            </a:r>
            <a:endParaRPr lang="es-SV" dirty="0"/>
          </a:p>
        </p:txBody>
      </p:sp>
      <p:sp>
        <p:nvSpPr>
          <p:cNvPr id="192" name="191 CuadroTexto"/>
          <p:cNvSpPr txBox="1"/>
          <p:nvPr/>
        </p:nvSpPr>
        <p:spPr>
          <a:xfrm>
            <a:off x="7524328" y="982469"/>
            <a:ext cx="1367169" cy="646331"/>
          </a:xfrm>
          <a:prstGeom prst="rect">
            <a:avLst/>
          </a:prstGeom>
          <a:noFill/>
        </p:spPr>
        <p:txBody>
          <a:bodyPr wrap="none" rtlCol="0">
            <a:spAutoFit/>
          </a:bodyPr>
          <a:lstStyle/>
          <a:p>
            <a:pPr algn="ctr"/>
            <a:r>
              <a:rPr lang="es-SV" dirty="0" smtClean="0"/>
              <a:t>Mercado de </a:t>
            </a:r>
          </a:p>
          <a:p>
            <a:pPr algn="ctr"/>
            <a:r>
              <a:rPr lang="es-SV" dirty="0" smtClean="0"/>
              <a:t>Costos</a:t>
            </a:r>
            <a:endParaRPr lang="es-SV" dirty="0"/>
          </a:p>
        </p:txBody>
      </p:sp>
    </p:spTree>
    <p:extLst>
      <p:ext uri="{BB962C8B-B14F-4D97-AF65-F5344CB8AC3E}">
        <p14:creationId xmlns:p14="http://schemas.microsoft.com/office/powerpoint/2010/main" val="3941658249"/>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25336" name="AutoShape 24"/>
          <p:cNvSpPr>
            <a:spLocks noChangeArrowheads="1"/>
          </p:cNvSpPr>
          <p:nvPr/>
        </p:nvSpPr>
        <p:spPr bwMode="auto">
          <a:xfrm>
            <a:off x="0" y="120646"/>
            <a:ext cx="8715404"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spcBef>
                <a:spcPct val="0"/>
              </a:spcBef>
            </a:pPr>
            <a:r>
              <a:rPr lang="es-BO" sz="3200" b="1" dirty="0">
                <a:solidFill>
                  <a:srgbClr val="6699FF"/>
                </a:solidFill>
                <a:latin typeface="+mj-lt"/>
              </a:rPr>
              <a:t>Precio </a:t>
            </a:r>
            <a:r>
              <a:rPr lang="es-BO" sz="3200" b="1" dirty="0" smtClean="0">
                <a:solidFill>
                  <a:srgbClr val="6699FF"/>
                </a:solidFill>
                <a:latin typeface="+mj-lt"/>
              </a:rPr>
              <a:t>de la energía trasladable a la tarifa</a:t>
            </a:r>
            <a:endParaRPr lang="es-ES" sz="3200" b="1" dirty="0">
              <a:solidFill>
                <a:srgbClr val="6699FF"/>
              </a:solidFill>
              <a:latin typeface="+mj-lt"/>
            </a:endParaRPr>
          </a:p>
        </p:txBody>
      </p:sp>
      <p:sp>
        <p:nvSpPr>
          <p:cNvPr id="5179" name="AutoShape 59"/>
          <p:cNvSpPr>
            <a:spLocks noChangeAspect="1" noChangeArrowheads="1" noTextEdit="1"/>
          </p:cNvSpPr>
          <p:nvPr/>
        </p:nvSpPr>
        <p:spPr bwMode="auto">
          <a:xfrm>
            <a:off x="-71438" y="476250"/>
            <a:ext cx="6083301"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SV"/>
          </a:p>
        </p:txBody>
      </p:sp>
      <p:cxnSp>
        <p:nvCxnSpPr>
          <p:cNvPr id="10" name="9 Conector recto"/>
          <p:cNvCxnSpPr/>
          <p:nvPr/>
        </p:nvCxnSpPr>
        <p:spPr>
          <a:xfrm flipV="1">
            <a:off x="4427984" y="908720"/>
            <a:ext cx="72008" cy="4176464"/>
          </a:xfrm>
          <a:prstGeom prst="line">
            <a:avLst/>
          </a:prstGeom>
        </p:spPr>
        <p:style>
          <a:lnRef idx="3">
            <a:schemeClr val="accent6"/>
          </a:lnRef>
          <a:fillRef idx="0">
            <a:schemeClr val="accent6"/>
          </a:fillRef>
          <a:effectRef idx="2">
            <a:schemeClr val="accent6"/>
          </a:effectRef>
          <a:fontRef idx="minor">
            <a:schemeClr val="tx1"/>
          </a:fontRef>
        </p:style>
      </p:cxnSp>
      <p:sp>
        <p:nvSpPr>
          <p:cNvPr id="11" name="10 CuadroTexto"/>
          <p:cNvSpPr txBox="1"/>
          <p:nvPr/>
        </p:nvSpPr>
        <p:spPr>
          <a:xfrm>
            <a:off x="1907704" y="1043444"/>
            <a:ext cx="2065822" cy="369332"/>
          </a:xfrm>
          <a:prstGeom prst="rect">
            <a:avLst/>
          </a:prstGeom>
          <a:noFill/>
        </p:spPr>
        <p:txBody>
          <a:bodyPr wrap="none" rtlCol="0">
            <a:spAutoFit/>
          </a:bodyPr>
          <a:lstStyle/>
          <a:p>
            <a:r>
              <a:rPr lang="es-SV" b="1" dirty="0" smtClean="0">
                <a:solidFill>
                  <a:schemeClr val="accent2">
                    <a:lumMod val="75000"/>
                  </a:schemeClr>
                </a:solidFill>
                <a:effectLst>
                  <a:outerShdw blurRad="38100" dist="38100" dir="2700000" algn="tl">
                    <a:srgbClr val="000000">
                      <a:alpha val="43137"/>
                    </a:srgbClr>
                  </a:outerShdw>
                </a:effectLst>
              </a:rPr>
              <a:t>Mercado de Precios</a:t>
            </a:r>
            <a:endParaRPr lang="es-SV" b="1" dirty="0">
              <a:solidFill>
                <a:schemeClr val="accent2">
                  <a:lumMod val="75000"/>
                </a:schemeClr>
              </a:solidFill>
              <a:effectLst>
                <a:outerShdw blurRad="38100" dist="38100" dir="2700000" algn="tl">
                  <a:srgbClr val="000000">
                    <a:alpha val="43137"/>
                  </a:srgbClr>
                </a:outerShdw>
              </a:effectLst>
            </a:endParaRPr>
          </a:p>
        </p:txBody>
      </p:sp>
      <p:sp>
        <p:nvSpPr>
          <p:cNvPr id="192" name="191 CuadroTexto"/>
          <p:cNvSpPr txBox="1"/>
          <p:nvPr/>
        </p:nvSpPr>
        <p:spPr>
          <a:xfrm>
            <a:off x="5652120" y="1050995"/>
            <a:ext cx="2016224" cy="369332"/>
          </a:xfrm>
          <a:prstGeom prst="rect">
            <a:avLst/>
          </a:prstGeom>
          <a:noFill/>
        </p:spPr>
        <p:txBody>
          <a:bodyPr wrap="square" rtlCol="0">
            <a:spAutoFit/>
          </a:bodyPr>
          <a:lstStyle/>
          <a:p>
            <a:pPr algn="ctr"/>
            <a:r>
              <a:rPr lang="es-SV" b="1" dirty="0" smtClean="0">
                <a:solidFill>
                  <a:srgbClr val="7030A0"/>
                </a:solidFill>
                <a:effectLst>
                  <a:outerShdw blurRad="38100" dist="38100" dir="2700000" algn="tl">
                    <a:srgbClr val="000000">
                      <a:alpha val="43137"/>
                    </a:srgbClr>
                  </a:outerShdw>
                </a:effectLst>
              </a:rPr>
              <a:t>Mercado de Costos</a:t>
            </a:r>
            <a:endParaRPr lang="es-SV" b="1" dirty="0">
              <a:solidFill>
                <a:srgbClr val="7030A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87" y="1453426"/>
            <a:ext cx="8567547" cy="457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45684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51" b="1351"/>
          <a:stretch/>
        </p:blipFill>
        <p:spPr bwMode="auto">
          <a:xfrm>
            <a:off x="28575" y="440022"/>
            <a:ext cx="9086850" cy="565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62173"/>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title"/>
          </p:nvPr>
        </p:nvSpPr>
        <p:spPr>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Aft>
                <a:spcPct val="0"/>
              </a:spcAft>
            </a:pPr>
            <a:r>
              <a:rPr lang="es-SV" sz="3800" b="1" dirty="0">
                <a:solidFill>
                  <a:srgbClr val="6699FF"/>
                </a:solidFill>
                <a:latin typeface="+mj-lt"/>
                <a:ea typeface="+mn-ea"/>
                <a:cs typeface="+mn-cs"/>
              </a:rPr>
              <a:t>Estructura de la Industria</a:t>
            </a:r>
          </a:p>
        </p:txBody>
      </p:sp>
      <p:sp>
        <p:nvSpPr>
          <p:cNvPr id="181253" name="Rectangle 5"/>
          <p:cNvSpPr>
            <a:spLocks noGrp="1" noChangeArrowheads="1"/>
          </p:cNvSpPr>
          <p:nvPr>
            <p:ph type="body" idx="1"/>
          </p:nvPr>
        </p:nvSpPr>
        <p:spPr>
          <a:xfrm>
            <a:off x="827584" y="1772816"/>
            <a:ext cx="7772400" cy="4114800"/>
          </a:xfrm>
        </p:spPr>
        <p:txBody>
          <a:bodyPr>
            <a:normAutofit/>
          </a:bodyPr>
          <a:lstStyle/>
          <a:p>
            <a:pPr marL="0" indent="0" algn="just">
              <a:buNone/>
            </a:pPr>
            <a:r>
              <a:rPr lang="es-ES_tradnl" dirty="0" smtClean="0">
                <a:solidFill>
                  <a:schemeClr val="tx1"/>
                </a:solidFill>
                <a:latin typeface="+mj-lt"/>
              </a:rPr>
              <a:t>CEL lideró la industria eléctrica de El Salvador hasta finales de los 90´s</a:t>
            </a:r>
          </a:p>
          <a:p>
            <a:pPr algn="just">
              <a:buNone/>
            </a:pPr>
            <a:endParaRPr lang="es-ES_tradnl" dirty="0" smtClean="0">
              <a:solidFill>
                <a:schemeClr val="tx1"/>
              </a:solidFill>
              <a:latin typeface="+mj-lt"/>
            </a:endParaRPr>
          </a:p>
          <a:p>
            <a:pPr algn="just"/>
            <a:r>
              <a:rPr lang="es-ES_tradnl" dirty="0" smtClean="0">
                <a:solidFill>
                  <a:schemeClr val="tx1"/>
                </a:solidFill>
                <a:latin typeface="+mj-lt"/>
              </a:rPr>
              <a:t>Generación 98% </a:t>
            </a:r>
            <a:r>
              <a:rPr lang="es-ES_tradnl" dirty="0">
                <a:solidFill>
                  <a:schemeClr val="tx1"/>
                </a:solidFill>
                <a:latin typeface="+mj-lt"/>
              </a:rPr>
              <a:t>(Geotermia, </a:t>
            </a:r>
            <a:r>
              <a:rPr lang="es-ES_tradnl" dirty="0" err="1">
                <a:solidFill>
                  <a:schemeClr val="tx1"/>
                </a:solidFill>
                <a:latin typeface="+mj-lt"/>
              </a:rPr>
              <a:t>Hidro</a:t>
            </a:r>
            <a:r>
              <a:rPr lang="es-ES_tradnl" dirty="0">
                <a:solidFill>
                  <a:schemeClr val="tx1"/>
                </a:solidFill>
                <a:latin typeface="+mj-lt"/>
              </a:rPr>
              <a:t> y Térmica)</a:t>
            </a:r>
          </a:p>
          <a:p>
            <a:pPr algn="just"/>
            <a:r>
              <a:rPr lang="es-ES_tradnl" dirty="0">
                <a:solidFill>
                  <a:schemeClr val="tx1"/>
                </a:solidFill>
                <a:latin typeface="+mj-lt"/>
              </a:rPr>
              <a:t>Transmisión </a:t>
            </a:r>
            <a:r>
              <a:rPr lang="es-ES_tradnl" dirty="0" smtClean="0">
                <a:solidFill>
                  <a:schemeClr val="tx1"/>
                </a:solidFill>
                <a:latin typeface="+mj-lt"/>
              </a:rPr>
              <a:t>100%</a:t>
            </a:r>
            <a:endParaRPr lang="es-ES_tradnl" dirty="0">
              <a:solidFill>
                <a:schemeClr val="tx1"/>
              </a:solidFill>
              <a:latin typeface="+mj-lt"/>
            </a:endParaRPr>
          </a:p>
          <a:p>
            <a:pPr algn="just"/>
            <a:r>
              <a:rPr lang="es-ES_tradnl" dirty="0">
                <a:solidFill>
                  <a:schemeClr val="tx1"/>
                </a:solidFill>
                <a:latin typeface="+mj-lt"/>
              </a:rPr>
              <a:t>Distribución </a:t>
            </a:r>
            <a:r>
              <a:rPr lang="es-ES_tradnl" dirty="0" smtClean="0">
                <a:solidFill>
                  <a:schemeClr val="tx1"/>
                </a:solidFill>
                <a:latin typeface="+mj-lt"/>
              </a:rPr>
              <a:t>99% (</a:t>
            </a:r>
            <a:r>
              <a:rPr lang="es-ES_tradnl" dirty="0">
                <a:solidFill>
                  <a:schemeClr val="tx1"/>
                </a:solidFill>
                <a:latin typeface="+mj-lt"/>
              </a:rPr>
              <a:t>CLEA, CLES, CLESA, CAESS, DEUSEM)</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03" y="80739"/>
            <a:ext cx="7795021" cy="514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 y="5256609"/>
            <a:ext cx="74199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055335" y="5877272"/>
            <a:ext cx="3121304" cy="276999"/>
          </a:xfrm>
          <a:prstGeom prst="rect">
            <a:avLst/>
          </a:prstGeom>
          <a:noFill/>
        </p:spPr>
        <p:txBody>
          <a:bodyPr wrap="none" rtlCol="0">
            <a:spAutoFit/>
          </a:bodyPr>
          <a:lstStyle/>
          <a:p>
            <a:r>
              <a:rPr lang="es-SV" sz="1200" b="1" dirty="0" smtClean="0"/>
              <a:t>Fuente: Instituto Costarricense de Electricidad</a:t>
            </a:r>
            <a:endParaRPr lang="es-SV" sz="1200" b="1" dirty="0"/>
          </a:p>
        </p:txBody>
      </p:sp>
    </p:spTree>
    <p:extLst>
      <p:ext uri="{BB962C8B-B14F-4D97-AF65-F5344CB8AC3E}">
        <p14:creationId xmlns:p14="http://schemas.microsoft.com/office/powerpoint/2010/main" val="2780751444"/>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116632"/>
            <a:ext cx="8229600" cy="114300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r>
              <a:rPr lang="es-SV" sz="3200" b="1" dirty="0">
                <a:solidFill>
                  <a:srgbClr val="6699FF"/>
                </a:solidFill>
                <a:latin typeface="+mj-lt"/>
                <a:ea typeface="+mn-ea"/>
                <a:cs typeface="+mn-cs"/>
              </a:rPr>
              <a:t>Diferencia entre el Mercado Mayorista basado en Costos </a:t>
            </a:r>
            <a:r>
              <a:rPr lang="es-SV" sz="3200" b="1" dirty="0" err="1" smtClean="0">
                <a:solidFill>
                  <a:srgbClr val="6699FF"/>
                </a:solidFill>
                <a:latin typeface="+mj-lt"/>
                <a:ea typeface="+mn-ea"/>
                <a:cs typeface="+mn-cs"/>
              </a:rPr>
              <a:t>vrs</a:t>
            </a:r>
            <a:r>
              <a:rPr lang="es-SV" sz="3200" b="1" dirty="0" smtClean="0">
                <a:solidFill>
                  <a:srgbClr val="6699FF"/>
                </a:solidFill>
                <a:latin typeface="+mj-lt"/>
                <a:ea typeface="+mn-ea"/>
                <a:cs typeface="+mn-cs"/>
              </a:rPr>
              <a:t> </a:t>
            </a:r>
            <a:r>
              <a:rPr lang="es-SV" sz="3200" b="1" dirty="0">
                <a:solidFill>
                  <a:srgbClr val="6699FF"/>
                </a:solidFill>
                <a:latin typeface="+mj-lt"/>
                <a:ea typeface="+mn-ea"/>
                <a:cs typeface="+mn-cs"/>
              </a:rPr>
              <a:t>basado en Precios</a:t>
            </a:r>
          </a:p>
        </p:txBody>
      </p:sp>
      <p:sp>
        <p:nvSpPr>
          <p:cNvPr id="3" name="2 Marcador de contenido"/>
          <p:cNvSpPr>
            <a:spLocks noGrp="1"/>
          </p:cNvSpPr>
          <p:nvPr>
            <p:ph sz="half" idx="1"/>
          </p:nvPr>
        </p:nvSpPr>
        <p:spPr>
          <a:xfrm>
            <a:off x="395288" y="1700213"/>
            <a:ext cx="4248150" cy="4259262"/>
          </a:xfrm>
        </p:spPr>
        <p:txBody>
          <a:bodyPr>
            <a:normAutofit fontScale="85000" lnSpcReduction="20000"/>
          </a:bodyPr>
          <a:lstStyle/>
          <a:p>
            <a:pPr marL="0" indent="0" algn="ctr">
              <a:buNone/>
              <a:defRPr/>
            </a:pPr>
            <a:r>
              <a:rPr lang="es-SV" b="1" dirty="0" smtClean="0">
                <a:latin typeface="+mj-lt"/>
              </a:rPr>
              <a:t>Modelo de Costos</a:t>
            </a:r>
          </a:p>
          <a:p>
            <a:pPr marL="457200" indent="-457200">
              <a:lnSpc>
                <a:spcPct val="120000"/>
              </a:lnSpc>
              <a:spcBef>
                <a:spcPts val="600"/>
              </a:spcBef>
              <a:spcAft>
                <a:spcPts val="600"/>
              </a:spcAft>
              <a:buFont typeface="Arial" pitchFamily="34" charset="0"/>
              <a:buChar char="•"/>
              <a:defRPr/>
            </a:pPr>
            <a:r>
              <a:rPr lang="es-SV" sz="2400" dirty="0" smtClean="0">
                <a:latin typeface="+mj-lt"/>
              </a:rPr>
              <a:t>El despacho se basa en costos variables objetivamente determinados</a:t>
            </a:r>
          </a:p>
          <a:p>
            <a:pPr marL="457200" indent="-457200">
              <a:lnSpc>
                <a:spcPct val="120000"/>
              </a:lnSpc>
              <a:spcBef>
                <a:spcPts val="600"/>
              </a:spcBef>
              <a:spcAft>
                <a:spcPts val="600"/>
              </a:spcAft>
              <a:buFont typeface="Arial" pitchFamily="34" charset="0"/>
              <a:buChar char="•"/>
              <a:defRPr/>
            </a:pPr>
            <a:r>
              <a:rPr lang="es-SV" sz="2400" dirty="0" smtClean="0">
                <a:latin typeface="+mj-lt"/>
              </a:rPr>
              <a:t>El despacho se determina centralizadamente con base en programas de simulación</a:t>
            </a:r>
          </a:p>
          <a:p>
            <a:pPr marL="457200" indent="-457200">
              <a:lnSpc>
                <a:spcPct val="120000"/>
              </a:lnSpc>
              <a:spcBef>
                <a:spcPts val="600"/>
              </a:spcBef>
              <a:spcAft>
                <a:spcPts val="600"/>
              </a:spcAft>
              <a:buFont typeface="Arial" pitchFamily="34" charset="0"/>
              <a:buChar char="•"/>
              <a:defRPr/>
            </a:pPr>
            <a:r>
              <a:rPr lang="es-SV" sz="2400" dirty="0" smtClean="0">
                <a:latin typeface="+mj-lt"/>
              </a:rPr>
              <a:t>La remuneración de los generadores es más estable pues hay un pago por capacidad</a:t>
            </a:r>
          </a:p>
          <a:p>
            <a:pPr marL="457200" indent="-457200">
              <a:lnSpc>
                <a:spcPct val="120000"/>
              </a:lnSpc>
              <a:spcBef>
                <a:spcPts val="600"/>
              </a:spcBef>
              <a:spcAft>
                <a:spcPts val="600"/>
              </a:spcAft>
              <a:buFont typeface="Arial" pitchFamily="34" charset="0"/>
              <a:buChar char="•"/>
              <a:defRPr/>
            </a:pPr>
            <a:r>
              <a:rPr lang="es-SV" sz="2400" dirty="0" smtClean="0">
                <a:latin typeface="+mj-lt"/>
              </a:rPr>
              <a:t>Los contratos no inciden el despacho</a:t>
            </a:r>
          </a:p>
        </p:txBody>
      </p:sp>
      <p:sp>
        <p:nvSpPr>
          <p:cNvPr id="4" name="3 Marcador de contenido"/>
          <p:cNvSpPr>
            <a:spLocks noGrp="1"/>
          </p:cNvSpPr>
          <p:nvPr>
            <p:ph sz="half" idx="2"/>
          </p:nvPr>
        </p:nvSpPr>
        <p:spPr/>
        <p:txBody>
          <a:bodyPr>
            <a:normAutofit fontScale="85000" lnSpcReduction="20000"/>
          </a:bodyPr>
          <a:lstStyle/>
          <a:p>
            <a:pPr marL="0" indent="0" algn="ctr">
              <a:buNone/>
              <a:defRPr/>
            </a:pPr>
            <a:r>
              <a:rPr lang="es-SV" b="1" dirty="0" smtClean="0">
                <a:latin typeface="+mj-lt"/>
              </a:rPr>
              <a:t>Modelo de Precios</a:t>
            </a:r>
          </a:p>
          <a:p>
            <a:pPr marL="457200" indent="-457200">
              <a:lnSpc>
                <a:spcPct val="110000"/>
              </a:lnSpc>
              <a:spcBef>
                <a:spcPts val="600"/>
              </a:spcBef>
              <a:spcAft>
                <a:spcPts val="600"/>
              </a:spcAft>
              <a:buFont typeface="Arial" pitchFamily="34" charset="0"/>
              <a:buChar char="•"/>
              <a:defRPr/>
            </a:pPr>
            <a:r>
              <a:rPr lang="es-SV" sz="2400" dirty="0" smtClean="0">
                <a:latin typeface="+mj-lt"/>
              </a:rPr>
              <a:t>El despacho se basa en precios y cantidades libremente determinados por los participantes</a:t>
            </a:r>
          </a:p>
          <a:p>
            <a:pPr marL="457200" indent="-457200">
              <a:lnSpc>
                <a:spcPct val="110000"/>
              </a:lnSpc>
              <a:spcBef>
                <a:spcPts val="600"/>
              </a:spcBef>
              <a:spcAft>
                <a:spcPts val="600"/>
              </a:spcAft>
              <a:buFont typeface="Arial" pitchFamily="34" charset="0"/>
              <a:buChar char="•"/>
              <a:defRPr/>
            </a:pPr>
            <a:r>
              <a:rPr lang="es-SV" sz="2400" dirty="0" smtClean="0">
                <a:latin typeface="+mj-lt"/>
              </a:rPr>
              <a:t>El despacho es centralizado pero depende de las decisiones comerciales de los participantes</a:t>
            </a:r>
          </a:p>
          <a:p>
            <a:pPr marL="457200" indent="-457200">
              <a:lnSpc>
                <a:spcPct val="110000"/>
              </a:lnSpc>
              <a:spcBef>
                <a:spcPts val="600"/>
              </a:spcBef>
              <a:spcAft>
                <a:spcPts val="600"/>
              </a:spcAft>
              <a:buFont typeface="Arial" pitchFamily="34" charset="0"/>
              <a:buChar char="•"/>
              <a:defRPr/>
            </a:pPr>
            <a:r>
              <a:rPr lang="es-SV" sz="2400" dirty="0" smtClean="0">
                <a:latin typeface="+mj-lt"/>
              </a:rPr>
              <a:t>No hay pago de capacidad, los ingresos de los generadores dependen únicamente de la energía vendida</a:t>
            </a:r>
          </a:p>
          <a:p>
            <a:pPr marL="457200" indent="-457200">
              <a:lnSpc>
                <a:spcPct val="110000"/>
              </a:lnSpc>
              <a:spcBef>
                <a:spcPts val="600"/>
              </a:spcBef>
              <a:spcAft>
                <a:spcPts val="600"/>
              </a:spcAft>
              <a:buFont typeface="Arial" pitchFamily="34" charset="0"/>
              <a:buChar char="•"/>
              <a:defRPr/>
            </a:pPr>
            <a:r>
              <a:rPr lang="es-SV" sz="2400" dirty="0" smtClean="0">
                <a:latin typeface="+mj-lt"/>
              </a:rPr>
              <a:t>Los contratos tienen prioridad de despacho</a:t>
            </a:r>
          </a:p>
          <a:p>
            <a:pPr>
              <a:defRPr/>
            </a:pPr>
            <a:endParaRPr lang="es-SV" sz="2400" dirty="0" smtClean="0">
              <a:latin typeface="+mj-lt"/>
            </a:endParaRPr>
          </a:p>
          <a:p>
            <a:pPr>
              <a:defRPr/>
            </a:pPr>
            <a:endParaRPr lang="es-SV" dirty="0">
              <a:latin typeface="+mj-lt"/>
            </a:endParaRPr>
          </a:p>
          <a:p>
            <a:pPr marL="0" indent="0">
              <a:defRPr/>
            </a:pPr>
            <a:endParaRPr lang="es-SV" dirty="0">
              <a:latin typeface="+mj-lt"/>
            </a:endParaRPr>
          </a:p>
        </p:txBody>
      </p:sp>
    </p:spTree>
    <p:extLst>
      <p:ext uri="{BB962C8B-B14F-4D97-AF65-F5344CB8AC3E}">
        <p14:creationId xmlns:p14="http://schemas.microsoft.com/office/powerpoint/2010/main" val="2114105682"/>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260648"/>
            <a:ext cx="8229600" cy="926976"/>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r>
              <a:rPr lang="es-SV" sz="3200" b="1" dirty="0" smtClean="0">
                <a:solidFill>
                  <a:srgbClr val="6699FF"/>
                </a:solidFill>
                <a:latin typeface="+mj-lt"/>
                <a:ea typeface="+mn-ea"/>
                <a:cs typeface="+mn-cs"/>
              </a:rPr>
              <a:t>Portafolio de Generación de CEL</a:t>
            </a:r>
            <a:br>
              <a:rPr lang="es-SV" sz="3200" b="1" dirty="0" smtClean="0">
                <a:solidFill>
                  <a:srgbClr val="6699FF"/>
                </a:solidFill>
                <a:latin typeface="+mj-lt"/>
                <a:ea typeface="+mn-ea"/>
                <a:cs typeface="+mn-cs"/>
              </a:rPr>
            </a:br>
            <a:r>
              <a:rPr lang="es-SV" sz="3200" b="1" dirty="0" smtClean="0">
                <a:solidFill>
                  <a:srgbClr val="6699FF"/>
                </a:solidFill>
                <a:latin typeface="+mj-lt"/>
                <a:ea typeface="+mn-ea"/>
                <a:cs typeface="+mn-cs"/>
              </a:rPr>
              <a:t>Mercado Mayorista Año 2013</a:t>
            </a:r>
            <a:endParaRPr lang="es-SV" sz="3200" b="1" dirty="0">
              <a:solidFill>
                <a:srgbClr val="6699FF"/>
              </a:solidFill>
              <a:latin typeface="+mj-lt"/>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459" y="1849788"/>
            <a:ext cx="5340523" cy="36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noChangeAspect="1"/>
          </p:cNvGrpSpPr>
          <p:nvPr/>
        </p:nvGrpSpPr>
        <p:grpSpPr bwMode="auto">
          <a:xfrm>
            <a:off x="5286572" y="2564905"/>
            <a:ext cx="3328988" cy="1738313"/>
            <a:chOff x="3281" y="1117"/>
            <a:chExt cx="2097" cy="1095"/>
          </a:xfrm>
        </p:grpSpPr>
        <p:sp>
          <p:nvSpPr>
            <p:cNvPr id="8" name="AutoShape 5"/>
            <p:cNvSpPr>
              <a:spLocks noChangeAspect="1" noChangeArrowheads="1" noTextEdit="1"/>
            </p:cNvSpPr>
            <p:nvPr/>
          </p:nvSpPr>
          <p:spPr bwMode="auto">
            <a:xfrm>
              <a:off x="3288" y="1117"/>
              <a:ext cx="208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9" name="Rectangle 7"/>
            <p:cNvSpPr>
              <a:spLocks noChangeArrowheads="1"/>
            </p:cNvSpPr>
            <p:nvPr/>
          </p:nvSpPr>
          <p:spPr bwMode="auto">
            <a:xfrm>
              <a:off x="3288" y="1793"/>
              <a:ext cx="2083" cy="14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0" name="Rectangle 8"/>
            <p:cNvSpPr>
              <a:spLocks noChangeArrowheads="1"/>
            </p:cNvSpPr>
            <p:nvPr/>
          </p:nvSpPr>
          <p:spPr bwMode="auto">
            <a:xfrm>
              <a:off x="3687" y="1131"/>
              <a:ext cx="4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Descripción</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4647" y="1131"/>
              <a:ext cx="6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Energía (MWh)</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3308" y="1266"/>
              <a:ext cx="8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Contratos Bilaterales</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884" y="1266"/>
              <a:ext cx="4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337,238.64</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4614" y="1266"/>
              <a:ext cx="2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4877" y="1266"/>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3308" y="1401"/>
              <a:ext cx="11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Contratos Libre Concurrencia</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4810" y="1401"/>
              <a:ext cx="5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1,239,532.73</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6"/>
            <p:cNvSpPr>
              <a:spLocks noChangeArrowheads="1"/>
            </p:cNvSpPr>
            <p:nvPr/>
          </p:nvSpPr>
          <p:spPr bwMode="auto">
            <a:xfrm>
              <a:off x="4614" y="1401"/>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4796" y="1401"/>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3308" y="1536"/>
              <a:ext cx="4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Venta MRS</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4884" y="1536"/>
              <a:ext cx="4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440,869.02</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4614" y="1536"/>
              <a:ext cx="28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4877" y="1536"/>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3308" y="1671"/>
              <a:ext cx="33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Pérdidas</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4931" y="1671"/>
              <a:ext cx="39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30,363.35</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4614" y="1671"/>
              <a:ext cx="3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4918" y="1671"/>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3308" y="1806"/>
              <a:ext cx="8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Total Energía Vendida</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4810" y="1806"/>
              <a:ext cx="5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2,048,003.75</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8"/>
            <p:cNvSpPr>
              <a:spLocks noChangeArrowheads="1"/>
            </p:cNvSpPr>
            <p:nvPr/>
          </p:nvSpPr>
          <p:spPr bwMode="auto">
            <a:xfrm>
              <a:off x="4614" y="1806"/>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9"/>
            <p:cNvSpPr>
              <a:spLocks noChangeArrowheads="1"/>
            </p:cNvSpPr>
            <p:nvPr/>
          </p:nvSpPr>
          <p:spPr bwMode="auto">
            <a:xfrm>
              <a:off x="4796" y="1806"/>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0"/>
            <p:cNvSpPr>
              <a:spLocks noChangeArrowheads="1"/>
            </p:cNvSpPr>
            <p:nvPr/>
          </p:nvSpPr>
          <p:spPr bwMode="auto">
            <a:xfrm>
              <a:off x="3308" y="1941"/>
              <a:ext cx="5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Inyección CEL</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1"/>
            <p:cNvSpPr>
              <a:spLocks noChangeArrowheads="1"/>
            </p:cNvSpPr>
            <p:nvPr/>
          </p:nvSpPr>
          <p:spPr bwMode="auto">
            <a:xfrm>
              <a:off x="4810" y="1941"/>
              <a:ext cx="51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1,784,903.12</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2"/>
            <p:cNvSpPr>
              <a:spLocks noChangeArrowheads="1"/>
            </p:cNvSpPr>
            <p:nvPr/>
          </p:nvSpPr>
          <p:spPr bwMode="auto">
            <a:xfrm>
              <a:off x="4614" y="1941"/>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3"/>
            <p:cNvSpPr>
              <a:spLocks noChangeArrowheads="1"/>
            </p:cNvSpPr>
            <p:nvPr/>
          </p:nvSpPr>
          <p:spPr bwMode="auto">
            <a:xfrm>
              <a:off x="4796" y="1941"/>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0"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4"/>
            <p:cNvSpPr>
              <a:spLocks noChangeArrowheads="1"/>
            </p:cNvSpPr>
            <p:nvPr/>
          </p:nvSpPr>
          <p:spPr bwMode="auto">
            <a:xfrm>
              <a:off x="3308" y="2077"/>
              <a:ext cx="5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Compras MRS</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5"/>
            <p:cNvSpPr>
              <a:spLocks noChangeArrowheads="1"/>
            </p:cNvSpPr>
            <p:nvPr/>
          </p:nvSpPr>
          <p:spPr bwMode="auto">
            <a:xfrm>
              <a:off x="4850" y="2077"/>
              <a:ext cx="5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(263,100.63)</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6"/>
            <p:cNvSpPr>
              <a:spLocks noChangeArrowheads="1"/>
            </p:cNvSpPr>
            <p:nvPr/>
          </p:nvSpPr>
          <p:spPr bwMode="auto">
            <a:xfrm>
              <a:off x="4614" y="2077"/>
              <a:ext cx="2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7"/>
            <p:cNvSpPr>
              <a:spLocks noChangeArrowheads="1"/>
            </p:cNvSpPr>
            <p:nvPr/>
          </p:nvSpPr>
          <p:spPr bwMode="auto">
            <a:xfrm>
              <a:off x="4837" y="2077"/>
              <a:ext cx="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SV" sz="1200" b="1" i="0" u="none" strike="noStrike" cap="none" normalizeH="0" baseline="0" smtClean="0">
                  <a:ln>
                    <a:noFill/>
                  </a:ln>
                  <a:solidFill>
                    <a:srgbClr val="000000"/>
                  </a:solidFill>
                  <a:effectLst/>
                  <a:latin typeface="Calibri" pitchFamily="34" charset="0"/>
                  <a:cs typeface="Arial" pitchFamily="34" charset="0"/>
                </a:rPr>
                <a:t> </a:t>
              </a:r>
              <a:endParaRPr kumimoji="0" lang="es-SV" sz="16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8"/>
            <p:cNvSpPr>
              <a:spLocks noChangeArrowheads="1"/>
            </p:cNvSpPr>
            <p:nvPr/>
          </p:nvSpPr>
          <p:spPr bwMode="auto">
            <a:xfrm>
              <a:off x="3281" y="1117"/>
              <a:ext cx="1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41" name="Rectangle 39"/>
            <p:cNvSpPr>
              <a:spLocks noChangeArrowheads="1"/>
            </p:cNvSpPr>
            <p:nvPr/>
          </p:nvSpPr>
          <p:spPr bwMode="auto">
            <a:xfrm>
              <a:off x="4560" y="1117"/>
              <a:ext cx="6"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42" name="Line 40"/>
            <p:cNvSpPr>
              <a:spLocks noChangeShapeType="1"/>
            </p:cNvSpPr>
            <p:nvPr/>
          </p:nvSpPr>
          <p:spPr bwMode="auto">
            <a:xfrm>
              <a:off x="3295" y="1117"/>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43" name="Rectangle 41"/>
            <p:cNvSpPr>
              <a:spLocks noChangeArrowheads="1"/>
            </p:cNvSpPr>
            <p:nvPr/>
          </p:nvSpPr>
          <p:spPr bwMode="auto">
            <a:xfrm>
              <a:off x="3295" y="1117"/>
              <a:ext cx="207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44" name="Rectangle 42"/>
            <p:cNvSpPr>
              <a:spLocks noChangeArrowheads="1"/>
            </p:cNvSpPr>
            <p:nvPr/>
          </p:nvSpPr>
          <p:spPr bwMode="auto">
            <a:xfrm>
              <a:off x="5364" y="1117"/>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45" name="Line 43"/>
            <p:cNvSpPr>
              <a:spLocks noChangeShapeType="1"/>
            </p:cNvSpPr>
            <p:nvPr/>
          </p:nvSpPr>
          <p:spPr bwMode="auto">
            <a:xfrm>
              <a:off x="3288" y="1252"/>
              <a:ext cx="20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46" name="Rectangle 44"/>
            <p:cNvSpPr>
              <a:spLocks noChangeArrowheads="1"/>
            </p:cNvSpPr>
            <p:nvPr/>
          </p:nvSpPr>
          <p:spPr bwMode="auto">
            <a:xfrm>
              <a:off x="3288" y="1252"/>
              <a:ext cx="208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47" name="Line 45"/>
            <p:cNvSpPr>
              <a:spLocks noChangeShapeType="1"/>
            </p:cNvSpPr>
            <p:nvPr/>
          </p:nvSpPr>
          <p:spPr bwMode="auto">
            <a:xfrm>
              <a:off x="3295" y="1387"/>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48" name="Rectangle 46"/>
            <p:cNvSpPr>
              <a:spLocks noChangeArrowheads="1"/>
            </p:cNvSpPr>
            <p:nvPr/>
          </p:nvSpPr>
          <p:spPr bwMode="auto">
            <a:xfrm>
              <a:off x="3295" y="1387"/>
              <a:ext cx="207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49" name="Line 47"/>
            <p:cNvSpPr>
              <a:spLocks noChangeShapeType="1"/>
            </p:cNvSpPr>
            <p:nvPr/>
          </p:nvSpPr>
          <p:spPr bwMode="auto">
            <a:xfrm>
              <a:off x="3295" y="1522"/>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50" name="Rectangle 48"/>
            <p:cNvSpPr>
              <a:spLocks noChangeArrowheads="1"/>
            </p:cNvSpPr>
            <p:nvPr/>
          </p:nvSpPr>
          <p:spPr bwMode="auto">
            <a:xfrm>
              <a:off x="3295" y="1522"/>
              <a:ext cx="207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51" name="Line 49"/>
            <p:cNvSpPr>
              <a:spLocks noChangeShapeType="1"/>
            </p:cNvSpPr>
            <p:nvPr/>
          </p:nvSpPr>
          <p:spPr bwMode="auto">
            <a:xfrm>
              <a:off x="3295" y="1658"/>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52" name="Rectangle 50"/>
            <p:cNvSpPr>
              <a:spLocks noChangeArrowheads="1"/>
            </p:cNvSpPr>
            <p:nvPr/>
          </p:nvSpPr>
          <p:spPr bwMode="auto">
            <a:xfrm>
              <a:off x="3295" y="1658"/>
              <a:ext cx="207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53" name="Line 51"/>
            <p:cNvSpPr>
              <a:spLocks noChangeShapeType="1"/>
            </p:cNvSpPr>
            <p:nvPr/>
          </p:nvSpPr>
          <p:spPr bwMode="auto">
            <a:xfrm>
              <a:off x="3295" y="1793"/>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54" name="Rectangle 52"/>
            <p:cNvSpPr>
              <a:spLocks noChangeArrowheads="1"/>
            </p:cNvSpPr>
            <p:nvPr/>
          </p:nvSpPr>
          <p:spPr bwMode="auto">
            <a:xfrm>
              <a:off x="3295" y="1793"/>
              <a:ext cx="207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55" name="Line 53"/>
            <p:cNvSpPr>
              <a:spLocks noChangeShapeType="1"/>
            </p:cNvSpPr>
            <p:nvPr/>
          </p:nvSpPr>
          <p:spPr bwMode="auto">
            <a:xfrm>
              <a:off x="3295" y="1928"/>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56" name="Rectangle 54"/>
            <p:cNvSpPr>
              <a:spLocks noChangeArrowheads="1"/>
            </p:cNvSpPr>
            <p:nvPr/>
          </p:nvSpPr>
          <p:spPr bwMode="auto">
            <a:xfrm>
              <a:off x="3295" y="1928"/>
              <a:ext cx="207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57" name="Line 55"/>
            <p:cNvSpPr>
              <a:spLocks noChangeShapeType="1"/>
            </p:cNvSpPr>
            <p:nvPr/>
          </p:nvSpPr>
          <p:spPr bwMode="auto">
            <a:xfrm>
              <a:off x="3288" y="2063"/>
              <a:ext cx="20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58" name="Rectangle 56"/>
            <p:cNvSpPr>
              <a:spLocks noChangeArrowheads="1"/>
            </p:cNvSpPr>
            <p:nvPr/>
          </p:nvSpPr>
          <p:spPr bwMode="auto">
            <a:xfrm>
              <a:off x="3288" y="2063"/>
              <a:ext cx="208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59" name="Line 57"/>
            <p:cNvSpPr>
              <a:spLocks noChangeShapeType="1"/>
            </p:cNvSpPr>
            <p:nvPr/>
          </p:nvSpPr>
          <p:spPr bwMode="auto">
            <a:xfrm>
              <a:off x="3288" y="1124"/>
              <a:ext cx="0" cy="10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60" name="Rectangle 58"/>
            <p:cNvSpPr>
              <a:spLocks noChangeArrowheads="1"/>
            </p:cNvSpPr>
            <p:nvPr/>
          </p:nvSpPr>
          <p:spPr bwMode="auto">
            <a:xfrm>
              <a:off x="3288" y="1124"/>
              <a:ext cx="7" cy="10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61" name="Line 59"/>
            <p:cNvSpPr>
              <a:spLocks noChangeShapeType="1"/>
            </p:cNvSpPr>
            <p:nvPr/>
          </p:nvSpPr>
          <p:spPr bwMode="auto">
            <a:xfrm>
              <a:off x="4560" y="1124"/>
              <a:ext cx="0" cy="1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62" name="Rectangle 60"/>
            <p:cNvSpPr>
              <a:spLocks noChangeArrowheads="1"/>
            </p:cNvSpPr>
            <p:nvPr/>
          </p:nvSpPr>
          <p:spPr bwMode="auto">
            <a:xfrm>
              <a:off x="4560" y="1124"/>
              <a:ext cx="6" cy="1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63" name="Line 61"/>
            <p:cNvSpPr>
              <a:spLocks noChangeShapeType="1"/>
            </p:cNvSpPr>
            <p:nvPr/>
          </p:nvSpPr>
          <p:spPr bwMode="auto">
            <a:xfrm>
              <a:off x="3295" y="2198"/>
              <a:ext cx="207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32" name="Rectangle 62"/>
            <p:cNvSpPr>
              <a:spLocks noChangeArrowheads="1"/>
            </p:cNvSpPr>
            <p:nvPr/>
          </p:nvSpPr>
          <p:spPr bwMode="auto">
            <a:xfrm>
              <a:off x="3295" y="2198"/>
              <a:ext cx="207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33" name="Line 63"/>
            <p:cNvSpPr>
              <a:spLocks noChangeShapeType="1"/>
            </p:cNvSpPr>
            <p:nvPr/>
          </p:nvSpPr>
          <p:spPr bwMode="auto">
            <a:xfrm>
              <a:off x="5364" y="1124"/>
              <a:ext cx="0" cy="1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35" name="Rectangle 64"/>
            <p:cNvSpPr>
              <a:spLocks noChangeArrowheads="1"/>
            </p:cNvSpPr>
            <p:nvPr/>
          </p:nvSpPr>
          <p:spPr bwMode="auto">
            <a:xfrm>
              <a:off x="5364" y="1124"/>
              <a:ext cx="7" cy="10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36" name="Rectangle 65"/>
            <p:cNvSpPr>
              <a:spLocks noChangeArrowheads="1"/>
            </p:cNvSpPr>
            <p:nvPr/>
          </p:nvSpPr>
          <p:spPr bwMode="auto">
            <a:xfrm>
              <a:off x="3281" y="2198"/>
              <a:ext cx="1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37" name="Line 66"/>
            <p:cNvSpPr>
              <a:spLocks noChangeShapeType="1"/>
            </p:cNvSpPr>
            <p:nvPr/>
          </p:nvSpPr>
          <p:spPr bwMode="auto">
            <a:xfrm>
              <a:off x="4560" y="22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38" name="Rectangle 67"/>
            <p:cNvSpPr>
              <a:spLocks noChangeArrowheads="1"/>
            </p:cNvSpPr>
            <p:nvPr/>
          </p:nvSpPr>
          <p:spPr bwMode="auto">
            <a:xfrm>
              <a:off x="4560" y="2205"/>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39" name="Line 68"/>
            <p:cNvSpPr>
              <a:spLocks noChangeShapeType="1"/>
            </p:cNvSpPr>
            <p:nvPr/>
          </p:nvSpPr>
          <p:spPr bwMode="auto">
            <a:xfrm>
              <a:off x="5364" y="22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40" name="Rectangle 69"/>
            <p:cNvSpPr>
              <a:spLocks noChangeArrowheads="1"/>
            </p:cNvSpPr>
            <p:nvPr/>
          </p:nvSpPr>
          <p:spPr bwMode="auto">
            <a:xfrm>
              <a:off x="5364" y="2205"/>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41" name="Line 70"/>
            <p:cNvSpPr>
              <a:spLocks noChangeShapeType="1"/>
            </p:cNvSpPr>
            <p:nvPr/>
          </p:nvSpPr>
          <p:spPr bwMode="auto">
            <a:xfrm>
              <a:off x="5371" y="111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42" name="Rectangle 71"/>
            <p:cNvSpPr>
              <a:spLocks noChangeArrowheads="1"/>
            </p:cNvSpPr>
            <p:nvPr/>
          </p:nvSpPr>
          <p:spPr bwMode="auto">
            <a:xfrm>
              <a:off x="5371" y="1117"/>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43" name="Line 72"/>
            <p:cNvSpPr>
              <a:spLocks noChangeShapeType="1"/>
            </p:cNvSpPr>
            <p:nvPr/>
          </p:nvSpPr>
          <p:spPr bwMode="auto">
            <a:xfrm>
              <a:off x="5371" y="12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44" name="Rectangle 73"/>
            <p:cNvSpPr>
              <a:spLocks noChangeArrowheads="1"/>
            </p:cNvSpPr>
            <p:nvPr/>
          </p:nvSpPr>
          <p:spPr bwMode="auto">
            <a:xfrm>
              <a:off x="5371" y="1252"/>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45" name="Line 74"/>
            <p:cNvSpPr>
              <a:spLocks noChangeShapeType="1"/>
            </p:cNvSpPr>
            <p:nvPr/>
          </p:nvSpPr>
          <p:spPr bwMode="auto">
            <a:xfrm>
              <a:off x="5371" y="138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46" name="Rectangle 75"/>
            <p:cNvSpPr>
              <a:spLocks noChangeArrowheads="1"/>
            </p:cNvSpPr>
            <p:nvPr/>
          </p:nvSpPr>
          <p:spPr bwMode="auto">
            <a:xfrm>
              <a:off x="5371" y="1387"/>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47" name="Line 76"/>
            <p:cNvSpPr>
              <a:spLocks noChangeShapeType="1"/>
            </p:cNvSpPr>
            <p:nvPr/>
          </p:nvSpPr>
          <p:spPr bwMode="auto">
            <a:xfrm>
              <a:off x="5371" y="152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48" name="Rectangle 77"/>
            <p:cNvSpPr>
              <a:spLocks noChangeArrowheads="1"/>
            </p:cNvSpPr>
            <p:nvPr/>
          </p:nvSpPr>
          <p:spPr bwMode="auto">
            <a:xfrm>
              <a:off x="5371" y="1522"/>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49" name="Line 78"/>
            <p:cNvSpPr>
              <a:spLocks noChangeShapeType="1"/>
            </p:cNvSpPr>
            <p:nvPr/>
          </p:nvSpPr>
          <p:spPr bwMode="auto">
            <a:xfrm>
              <a:off x="5371" y="16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50" name="Rectangle 79"/>
            <p:cNvSpPr>
              <a:spLocks noChangeArrowheads="1"/>
            </p:cNvSpPr>
            <p:nvPr/>
          </p:nvSpPr>
          <p:spPr bwMode="auto">
            <a:xfrm>
              <a:off x="5371" y="1658"/>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51" name="Line 80"/>
            <p:cNvSpPr>
              <a:spLocks noChangeShapeType="1"/>
            </p:cNvSpPr>
            <p:nvPr/>
          </p:nvSpPr>
          <p:spPr bwMode="auto">
            <a:xfrm>
              <a:off x="5371" y="17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52" name="Rectangle 81"/>
            <p:cNvSpPr>
              <a:spLocks noChangeArrowheads="1"/>
            </p:cNvSpPr>
            <p:nvPr/>
          </p:nvSpPr>
          <p:spPr bwMode="auto">
            <a:xfrm>
              <a:off x="5371" y="1793"/>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53" name="Line 82"/>
            <p:cNvSpPr>
              <a:spLocks noChangeShapeType="1"/>
            </p:cNvSpPr>
            <p:nvPr/>
          </p:nvSpPr>
          <p:spPr bwMode="auto">
            <a:xfrm>
              <a:off x="5371" y="192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54" name="Rectangle 83"/>
            <p:cNvSpPr>
              <a:spLocks noChangeArrowheads="1"/>
            </p:cNvSpPr>
            <p:nvPr/>
          </p:nvSpPr>
          <p:spPr bwMode="auto">
            <a:xfrm>
              <a:off x="5371" y="1928"/>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55" name="Line 84"/>
            <p:cNvSpPr>
              <a:spLocks noChangeShapeType="1"/>
            </p:cNvSpPr>
            <p:nvPr/>
          </p:nvSpPr>
          <p:spPr bwMode="auto">
            <a:xfrm>
              <a:off x="5371" y="206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56" name="Rectangle 85"/>
            <p:cNvSpPr>
              <a:spLocks noChangeArrowheads="1"/>
            </p:cNvSpPr>
            <p:nvPr/>
          </p:nvSpPr>
          <p:spPr bwMode="auto">
            <a:xfrm>
              <a:off x="5371" y="2063"/>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sp>
          <p:nvSpPr>
            <p:cNvPr id="18457" name="Line 86"/>
            <p:cNvSpPr>
              <a:spLocks noChangeShapeType="1"/>
            </p:cNvSpPr>
            <p:nvPr/>
          </p:nvSpPr>
          <p:spPr bwMode="auto">
            <a:xfrm>
              <a:off x="5371" y="219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SV" sz="1600"/>
            </a:p>
          </p:txBody>
        </p:sp>
        <p:sp>
          <p:nvSpPr>
            <p:cNvPr id="18458" name="Rectangle 87"/>
            <p:cNvSpPr>
              <a:spLocks noChangeArrowheads="1"/>
            </p:cNvSpPr>
            <p:nvPr/>
          </p:nvSpPr>
          <p:spPr bwMode="auto">
            <a:xfrm>
              <a:off x="5371" y="2198"/>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SV" sz="1600"/>
            </a:p>
          </p:txBody>
        </p:sp>
      </p:grpSp>
    </p:spTree>
    <p:extLst>
      <p:ext uri="{BB962C8B-B14F-4D97-AF65-F5344CB8AC3E}">
        <p14:creationId xmlns:p14="http://schemas.microsoft.com/office/powerpoint/2010/main" val="1399416015"/>
      </p:ext>
    </p:extLst>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contenido"/>
          <p:cNvSpPr>
            <a:spLocks noGrp="1"/>
          </p:cNvSpPr>
          <p:nvPr>
            <p:ph/>
          </p:nvPr>
        </p:nvSpPr>
        <p:spPr>
          <a:xfrm>
            <a:off x="539552" y="928670"/>
            <a:ext cx="7746654" cy="5072098"/>
          </a:xfrm>
        </p:spPr>
        <p:txBody>
          <a:bodyPr>
            <a:noAutofit/>
          </a:bodyPr>
          <a:lstStyle/>
          <a:p>
            <a:pPr marL="0" indent="0" algn="just">
              <a:spcBef>
                <a:spcPts val="600"/>
              </a:spcBef>
              <a:spcAft>
                <a:spcPts val="600"/>
              </a:spcAft>
              <a:buNone/>
            </a:pPr>
            <a:r>
              <a:rPr lang="es-SV" sz="1800" dirty="0" smtClean="0">
                <a:solidFill>
                  <a:srgbClr val="000066"/>
                </a:solidFill>
              </a:rPr>
              <a:t>Los </a:t>
            </a:r>
            <a:r>
              <a:rPr lang="es-SV" sz="1800" dirty="0" smtClean="0">
                <a:solidFill>
                  <a:srgbClr val="000066"/>
                </a:solidFill>
              </a:rPr>
              <a:t>Cargos del Sistema agregados en el término </a:t>
            </a:r>
            <a:r>
              <a:rPr lang="es-SV" sz="1800" dirty="0" err="1" smtClean="0">
                <a:solidFill>
                  <a:srgbClr val="000066"/>
                </a:solidFill>
              </a:rPr>
              <a:t>Csis</a:t>
            </a:r>
            <a:r>
              <a:rPr lang="es-SV" sz="1800" dirty="0" smtClean="0">
                <a:solidFill>
                  <a:srgbClr val="000066"/>
                </a:solidFill>
              </a:rPr>
              <a:t> que incluyen:</a:t>
            </a:r>
          </a:p>
          <a:p>
            <a:pPr marL="800100" lvl="1" indent="-342900" algn="just">
              <a:spcBef>
                <a:spcPts val="600"/>
              </a:spcBef>
              <a:spcAft>
                <a:spcPts val="600"/>
              </a:spcAft>
              <a:buFont typeface="+mj-lt"/>
              <a:buAutoNum type="alphaLcParenR"/>
            </a:pPr>
            <a:r>
              <a:rPr lang="es-SV" sz="1800" dirty="0" smtClean="0">
                <a:solidFill>
                  <a:srgbClr val="000066"/>
                </a:solidFill>
              </a:rPr>
              <a:t>Cargo por Actualización del Registro en la SIGET</a:t>
            </a:r>
          </a:p>
          <a:p>
            <a:pPr marL="800100" lvl="1" indent="-342900" algn="just">
              <a:spcBef>
                <a:spcPts val="600"/>
              </a:spcBef>
              <a:spcAft>
                <a:spcPts val="600"/>
              </a:spcAft>
              <a:buFont typeface="+mj-lt"/>
              <a:buAutoNum type="alphaLcParenR"/>
            </a:pPr>
            <a:r>
              <a:rPr lang="es-SV" sz="1800" dirty="0" smtClean="0">
                <a:solidFill>
                  <a:srgbClr val="000066"/>
                </a:solidFill>
              </a:rPr>
              <a:t>Cargo por administración del Mercado Mayorista</a:t>
            </a:r>
          </a:p>
          <a:p>
            <a:pPr marL="800100" lvl="1" indent="-342900" algn="just">
              <a:spcBef>
                <a:spcPts val="600"/>
              </a:spcBef>
              <a:spcAft>
                <a:spcPts val="600"/>
              </a:spcAft>
              <a:buFont typeface="+mj-lt"/>
              <a:buAutoNum type="alphaLcParenR"/>
            </a:pPr>
            <a:r>
              <a:rPr lang="es-SV" sz="1800" dirty="0" smtClean="0">
                <a:solidFill>
                  <a:srgbClr val="000066"/>
                </a:solidFill>
              </a:rPr>
              <a:t>Cargo por Uso de Sistema de </a:t>
            </a:r>
            <a:r>
              <a:rPr lang="es-SV" sz="1800" dirty="0" smtClean="0">
                <a:solidFill>
                  <a:srgbClr val="000066"/>
                </a:solidFill>
              </a:rPr>
              <a:t>Transmisión</a:t>
            </a:r>
            <a:endParaRPr lang="es-SV" sz="1800" dirty="0" smtClean="0">
              <a:solidFill>
                <a:srgbClr val="000066"/>
              </a:solidFill>
            </a:endParaRPr>
          </a:p>
          <a:p>
            <a:pPr marL="800100" lvl="1" indent="-342900" algn="just">
              <a:spcBef>
                <a:spcPts val="600"/>
              </a:spcBef>
              <a:spcAft>
                <a:spcPts val="600"/>
              </a:spcAft>
              <a:buFont typeface="+mj-lt"/>
              <a:buAutoNum type="alphaLcParenR"/>
            </a:pPr>
            <a:r>
              <a:rPr lang="es-SV" sz="1800" dirty="0" smtClean="0">
                <a:solidFill>
                  <a:srgbClr val="000066"/>
                </a:solidFill>
              </a:rPr>
              <a:t>Cargos asociados con las Transacciones </a:t>
            </a:r>
            <a:r>
              <a:rPr lang="es-SV" sz="1800" dirty="0" smtClean="0">
                <a:solidFill>
                  <a:srgbClr val="000066"/>
                </a:solidFill>
              </a:rPr>
              <a:t>Internacionales: Monto Remanente (</a:t>
            </a:r>
            <a:r>
              <a:rPr lang="es-SV" sz="1800" dirty="0" err="1" smtClean="0">
                <a:solidFill>
                  <a:srgbClr val="000066"/>
                </a:solidFill>
              </a:rPr>
              <a:t>MR</a:t>
            </a:r>
            <a:r>
              <a:rPr lang="es-SV" sz="1800" dirty="0" smtClean="0">
                <a:solidFill>
                  <a:srgbClr val="000066"/>
                </a:solidFill>
              </a:rPr>
              <a:t>) y Fondo de Liquidación de Energía de </a:t>
            </a:r>
            <a:r>
              <a:rPr lang="es-SV" sz="1800" dirty="0" smtClean="0">
                <a:solidFill>
                  <a:srgbClr val="000066"/>
                </a:solidFill>
              </a:rPr>
              <a:t>Emergencia (</a:t>
            </a:r>
            <a:r>
              <a:rPr lang="es-SV" sz="1800" dirty="0" err="1" smtClean="0">
                <a:solidFill>
                  <a:srgbClr val="000066"/>
                </a:solidFill>
              </a:rPr>
              <a:t>FLEMG</a:t>
            </a:r>
            <a:r>
              <a:rPr lang="es-SV" sz="1800" dirty="0" smtClean="0">
                <a:solidFill>
                  <a:srgbClr val="000066"/>
                </a:solidFill>
              </a:rPr>
              <a:t>)</a:t>
            </a:r>
            <a:endParaRPr lang="es-SV" sz="1800" dirty="0" smtClean="0">
              <a:solidFill>
                <a:srgbClr val="000066"/>
              </a:solidFill>
            </a:endParaRPr>
          </a:p>
          <a:p>
            <a:pPr marL="800100" lvl="1" indent="-342900" algn="just">
              <a:spcBef>
                <a:spcPts val="600"/>
              </a:spcBef>
              <a:spcAft>
                <a:spcPts val="600"/>
              </a:spcAft>
              <a:buFont typeface="+mj-lt"/>
              <a:buAutoNum type="alphaLcParenR"/>
            </a:pPr>
            <a:r>
              <a:rPr lang="es-SV" sz="1800" dirty="0" smtClean="0">
                <a:solidFill>
                  <a:srgbClr val="000066"/>
                </a:solidFill>
              </a:rPr>
              <a:t>Pérdidas de Transmisión</a:t>
            </a:r>
          </a:p>
          <a:p>
            <a:pPr marL="800100" lvl="1" indent="-342900" algn="just">
              <a:spcBef>
                <a:spcPts val="600"/>
              </a:spcBef>
              <a:spcAft>
                <a:spcPts val="600"/>
              </a:spcAft>
              <a:buFont typeface="+mj-lt"/>
              <a:buAutoNum type="alphaLcParenR"/>
            </a:pPr>
            <a:r>
              <a:rPr lang="es-SV" sz="1800" dirty="0" smtClean="0">
                <a:solidFill>
                  <a:srgbClr val="000066"/>
                </a:solidFill>
              </a:rPr>
              <a:t>Cargos asociados con Servicios Auxiliares: Regulación de Voltaje y aportes de energía reactiva, Arranque en Cero </a:t>
            </a:r>
            <a:r>
              <a:rPr lang="es-SV" sz="1800" dirty="0" smtClean="0">
                <a:solidFill>
                  <a:srgbClr val="000066"/>
                </a:solidFill>
              </a:rPr>
              <a:t>Voltaje.</a:t>
            </a:r>
          </a:p>
          <a:p>
            <a:pPr marL="800100" lvl="1" indent="-342900" algn="just">
              <a:spcBef>
                <a:spcPts val="600"/>
              </a:spcBef>
              <a:spcAft>
                <a:spcPts val="600"/>
              </a:spcAft>
              <a:buFont typeface="+mj-lt"/>
              <a:buAutoNum type="alphaLcParenR"/>
            </a:pPr>
            <a:r>
              <a:rPr lang="es-SV" sz="1800" dirty="0" smtClean="0">
                <a:solidFill>
                  <a:srgbClr val="000066"/>
                </a:solidFill>
              </a:rPr>
              <a:t>Compensaciones </a:t>
            </a:r>
            <a:r>
              <a:rPr lang="es-SV" sz="1800" dirty="0" smtClean="0">
                <a:solidFill>
                  <a:srgbClr val="000066"/>
                </a:solidFill>
              </a:rPr>
              <a:t>relacionadas con la determinación del costo marginal</a:t>
            </a:r>
            <a:r>
              <a:rPr lang="es-SV" sz="1800" dirty="0" smtClean="0">
                <a:solidFill>
                  <a:srgbClr val="000066"/>
                </a:solidFill>
              </a:rPr>
              <a:t>.</a:t>
            </a:r>
          </a:p>
          <a:p>
            <a:pPr marL="800100" lvl="1" indent="-342900" algn="just">
              <a:spcBef>
                <a:spcPts val="600"/>
              </a:spcBef>
              <a:spcAft>
                <a:spcPts val="600"/>
              </a:spcAft>
              <a:buFont typeface="+mj-lt"/>
              <a:buAutoNum type="alphaLcParenR"/>
            </a:pPr>
            <a:r>
              <a:rPr lang="es-SV" sz="1800" dirty="0">
                <a:solidFill>
                  <a:srgbClr val="000066"/>
                </a:solidFill>
              </a:rPr>
              <a:t>Cargo complementario de la Línea </a:t>
            </a:r>
            <a:r>
              <a:rPr lang="es-SV" sz="1800" dirty="0" err="1">
                <a:solidFill>
                  <a:srgbClr val="000066"/>
                </a:solidFill>
              </a:rPr>
              <a:t>SIEPAC</a:t>
            </a:r>
            <a:r>
              <a:rPr lang="es-SV" sz="1800" dirty="0" smtClean="0">
                <a:solidFill>
                  <a:srgbClr val="000066"/>
                </a:solidFill>
              </a:rPr>
              <a:t>.</a:t>
            </a:r>
            <a:endParaRPr lang="es-SV" sz="1800" dirty="0">
              <a:solidFill>
                <a:srgbClr val="000066"/>
              </a:solidFill>
            </a:endParaRPr>
          </a:p>
        </p:txBody>
      </p:sp>
      <p:sp>
        <p:nvSpPr>
          <p:cNvPr id="4099" name="AutoShape 3"/>
          <p:cNvSpPr>
            <a:spLocks noChangeArrowheads="1"/>
          </p:cNvSpPr>
          <p:nvPr/>
        </p:nvSpPr>
        <p:spPr bwMode="auto">
          <a:xfrm>
            <a:off x="146866" y="264662"/>
            <a:ext cx="4929190" cy="500042"/>
          </a:xfrm>
          <a:prstGeom prst="roundRect">
            <a:avLst>
              <a:gd name="adj" fmla="val 21667"/>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ctr">
              <a:spcBef>
                <a:spcPct val="0"/>
              </a:spcBef>
            </a:pPr>
            <a:r>
              <a:rPr lang="es-MX" sz="3200" b="1" dirty="0">
                <a:solidFill>
                  <a:srgbClr val="6699FF"/>
                </a:solidFill>
                <a:latin typeface="+mj-lt"/>
              </a:rPr>
              <a:t>Cargos del Sistema (</a:t>
            </a:r>
            <a:r>
              <a:rPr lang="es-MX" sz="3200" b="1" dirty="0" err="1">
                <a:solidFill>
                  <a:srgbClr val="6699FF"/>
                </a:solidFill>
                <a:latin typeface="+mj-lt"/>
              </a:rPr>
              <a:t>Csis</a:t>
            </a:r>
            <a:r>
              <a:rPr lang="es-MX" sz="3200" b="1" dirty="0">
                <a:solidFill>
                  <a:srgbClr val="6699FF"/>
                </a:solidFill>
                <a:latin typeface="+mj-lt"/>
              </a:rPr>
              <a:t>)</a:t>
            </a:r>
            <a:endParaRPr lang="es-ES" sz="3200" b="1" dirty="0">
              <a:solidFill>
                <a:srgbClr val="6699FF"/>
              </a:solidFill>
              <a:latin typeface="+mj-lt"/>
            </a:endParaRPr>
          </a:p>
        </p:txBody>
      </p:sp>
      <p:sp>
        <p:nvSpPr>
          <p:cNvPr id="2" name="1 Flecha izquierda">
            <a:hlinkClick r:id="rId2" action="ppaction://hlinksldjump"/>
          </p:cNvPr>
          <p:cNvSpPr/>
          <p:nvPr/>
        </p:nvSpPr>
        <p:spPr>
          <a:xfrm>
            <a:off x="7869516" y="5562948"/>
            <a:ext cx="489204" cy="386332"/>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30861435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a:xfrm>
            <a:off x="714348" y="0"/>
            <a:ext cx="7772400" cy="121920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Aft>
                <a:spcPct val="0"/>
              </a:spcAft>
            </a:pPr>
            <a:r>
              <a:rPr lang="es-SV" sz="3800" b="1" dirty="0">
                <a:solidFill>
                  <a:srgbClr val="6699FF"/>
                </a:solidFill>
                <a:latin typeface="+mj-lt"/>
                <a:ea typeface="+mn-ea"/>
                <a:cs typeface="+mn-cs"/>
              </a:rPr>
              <a:t>Eventos previos a la reforma</a:t>
            </a:r>
          </a:p>
        </p:txBody>
      </p:sp>
      <p:sp>
        <p:nvSpPr>
          <p:cNvPr id="130051" name="Rectangle 1027"/>
          <p:cNvSpPr>
            <a:spLocks noGrp="1" noChangeArrowheads="1"/>
          </p:cNvSpPr>
          <p:nvPr>
            <p:ph type="body" idx="1"/>
          </p:nvPr>
        </p:nvSpPr>
        <p:spPr>
          <a:xfrm>
            <a:off x="251520" y="1237792"/>
            <a:ext cx="8392446" cy="5143536"/>
          </a:xfrm>
        </p:spPr>
        <p:txBody>
          <a:bodyPr>
            <a:noAutofit/>
          </a:bodyPr>
          <a:lstStyle/>
          <a:p>
            <a:pPr lvl="1" algn="just">
              <a:lnSpc>
                <a:spcPct val="120000"/>
              </a:lnSpc>
              <a:spcBef>
                <a:spcPts val="1200"/>
              </a:spcBef>
              <a:spcAft>
                <a:spcPts val="600"/>
              </a:spcAft>
            </a:pPr>
            <a:r>
              <a:rPr lang="es-SV" dirty="0">
                <a:solidFill>
                  <a:schemeClr val="tx1"/>
                </a:solidFill>
                <a:latin typeface="+mj-lt"/>
              </a:rPr>
              <a:t>Con la firma de los acuerdos de paz</a:t>
            </a:r>
            <a:r>
              <a:rPr lang="es-SV" dirty="0" smtClean="0">
                <a:solidFill>
                  <a:schemeClr val="tx1"/>
                </a:solidFill>
                <a:latin typeface="+mj-lt"/>
              </a:rPr>
              <a:t>, en enero de 1992, </a:t>
            </a:r>
            <a:r>
              <a:rPr lang="es-SV" dirty="0">
                <a:solidFill>
                  <a:schemeClr val="tx1"/>
                </a:solidFill>
                <a:latin typeface="+mj-lt"/>
              </a:rPr>
              <a:t>la demanda </a:t>
            </a:r>
            <a:r>
              <a:rPr lang="es-SV" dirty="0" smtClean="0">
                <a:solidFill>
                  <a:schemeClr val="tx1"/>
                </a:solidFill>
                <a:latin typeface="+mj-lt"/>
              </a:rPr>
              <a:t>de energía se </a:t>
            </a:r>
            <a:r>
              <a:rPr lang="es-SV" dirty="0">
                <a:solidFill>
                  <a:schemeClr val="tx1"/>
                </a:solidFill>
                <a:latin typeface="+mj-lt"/>
              </a:rPr>
              <a:t>incrementó hasta 13.5% </a:t>
            </a:r>
            <a:r>
              <a:rPr lang="es-SV" dirty="0" smtClean="0">
                <a:solidFill>
                  <a:schemeClr val="tx1"/>
                </a:solidFill>
                <a:latin typeface="+mj-lt"/>
              </a:rPr>
              <a:t>anual (la </a:t>
            </a:r>
            <a:r>
              <a:rPr lang="es-SV" dirty="0">
                <a:solidFill>
                  <a:schemeClr val="tx1"/>
                </a:solidFill>
                <a:latin typeface="+mj-lt"/>
              </a:rPr>
              <a:t>histórica </a:t>
            </a:r>
            <a:r>
              <a:rPr lang="es-SV" dirty="0" smtClean="0">
                <a:solidFill>
                  <a:schemeClr val="tx1"/>
                </a:solidFill>
                <a:latin typeface="+mj-lt"/>
              </a:rPr>
              <a:t>había sido entre </a:t>
            </a:r>
            <a:r>
              <a:rPr lang="es-SV" dirty="0">
                <a:solidFill>
                  <a:schemeClr val="tx1"/>
                </a:solidFill>
                <a:latin typeface="+mj-lt"/>
              </a:rPr>
              <a:t>3% y 5</a:t>
            </a:r>
            <a:r>
              <a:rPr lang="es-SV" dirty="0" smtClean="0">
                <a:solidFill>
                  <a:schemeClr val="tx1"/>
                </a:solidFill>
                <a:latin typeface="+mj-lt"/>
              </a:rPr>
              <a:t>% anual). </a:t>
            </a:r>
            <a:endParaRPr lang="es-SV" dirty="0">
              <a:solidFill>
                <a:schemeClr val="tx1"/>
              </a:solidFill>
              <a:latin typeface="+mj-lt"/>
            </a:endParaRPr>
          </a:p>
          <a:p>
            <a:pPr lvl="1" algn="just">
              <a:lnSpc>
                <a:spcPct val="120000"/>
              </a:lnSpc>
              <a:spcBef>
                <a:spcPts val="1200"/>
              </a:spcBef>
              <a:spcAft>
                <a:spcPts val="600"/>
              </a:spcAft>
            </a:pPr>
            <a:r>
              <a:rPr lang="es-SV" dirty="0">
                <a:solidFill>
                  <a:schemeClr val="tx1"/>
                </a:solidFill>
                <a:latin typeface="+mj-lt"/>
              </a:rPr>
              <a:t>No se contaba con recursos para invertir en la expansión de la capacidad de </a:t>
            </a:r>
            <a:r>
              <a:rPr lang="es-SV" dirty="0" smtClean="0">
                <a:solidFill>
                  <a:schemeClr val="tx1"/>
                </a:solidFill>
                <a:latin typeface="+mj-lt"/>
              </a:rPr>
              <a:t>generación.</a:t>
            </a:r>
            <a:endParaRPr lang="es-SV" dirty="0" smtClean="0">
              <a:solidFill>
                <a:schemeClr val="tx1"/>
              </a:solidFill>
              <a:latin typeface="+mj-lt"/>
            </a:endParaRPr>
          </a:p>
          <a:p>
            <a:pPr lvl="1" algn="just">
              <a:lnSpc>
                <a:spcPct val="120000"/>
              </a:lnSpc>
              <a:spcBef>
                <a:spcPts val="1200"/>
              </a:spcBef>
              <a:spcAft>
                <a:spcPts val="600"/>
              </a:spcAft>
            </a:pPr>
            <a:r>
              <a:rPr lang="es-SV" dirty="0" smtClean="0">
                <a:solidFill>
                  <a:schemeClr val="tx1"/>
                </a:solidFill>
                <a:latin typeface="+mj-lt"/>
              </a:rPr>
              <a:t>Se firmó el primer PPA (contrato de compra-venta de energía) entre CEL y un privado (</a:t>
            </a:r>
            <a:r>
              <a:rPr lang="es-SV" dirty="0" err="1" smtClean="0">
                <a:solidFill>
                  <a:schemeClr val="tx1"/>
                </a:solidFill>
                <a:latin typeface="+mj-lt"/>
              </a:rPr>
              <a:t>Nejapa</a:t>
            </a:r>
            <a:r>
              <a:rPr lang="es-SV" dirty="0" smtClean="0">
                <a:solidFill>
                  <a:schemeClr val="tx1"/>
                </a:solidFill>
                <a:latin typeface="+mj-lt"/>
              </a:rPr>
              <a:t> </a:t>
            </a:r>
            <a:r>
              <a:rPr lang="es-SV" dirty="0" err="1" smtClean="0">
                <a:solidFill>
                  <a:schemeClr val="tx1"/>
                </a:solidFill>
                <a:latin typeface="+mj-lt"/>
              </a:rPr>
              <a:t>Power</a:t>
            </a:r>
            <a:r>
              <a:rPr lang="es-SV" dirty="0" smtClean="0">
                <a:solidFill>
                  <a:schemeClr val="tx1"/>
                </a:solidFill>
                <a:latin typeface="+mj-lt"/>
              </a:rPr>
              <a:t>), debido al aumento de la demanda y falta de inversión pública.</a:t>
            </a:r>
          </a:p>
          <a:p>
            <a:pPr lvl="1" algn="just">
              <a:lnSpc>
                <a:spcPct val="120000"/>
              </a:lnSpc>
              <a:spcBef>
                <a:spcPts val="1200"/>
              </a:spcBef>
              <a:spcAft>
                <a:spcPts val="600"/>
              </a:spcAft>
            </a:pPr>
            <a:r>
              <a:rPr lang="es-SV" dirty="0" smtClean="0">
                <a:solidFill>
                  <a:schemeClr val="tx1"/>
                </a:solidFill>
                <a:latin typeface="+mj-lt"/>
              </a:rPr>
              <a:t>Se inicio la implementación del modelo de liberalización de los sectores eléctricos, promovido por los organismos financieros </a:t>
            </a:r>
            <a:r>
              <a:rPr lang="es-SV" dirty="0" smtClean="0">
                <a:solidFill>
                  <a:schemeClr val="tx1"/>
                </a:solidFill>
                <a:latin typeface="+mj-lt"/>
              </a:rPr>
              <a:t>internacionales.</a:t>
            </a:r>
            <a:endParaRPr lang="es-SV" dirty="0" smtClean="0">
              <a:solidFill>
                <a:schemeClr val="tx1"/>
              </a:solidFill>
              <a:latin typeface="+mj-lt"/>
            </a:endParaRPr>
          </a:p>
          <a:p>
            <a:pPr lvl="2" algn="just">
              <a:lnSpc>
                <a:spcPct val="120000"/>
              </a:lnSpc>
            </a:pPr>
            <a:endParaRPr lang="es-SV" dirty="0">
              <a:solidFill>
                <a:schemeClr val="tx1"/>
              </a:solidFill>
              <a:latin typeface="+mj-lt"/>
            </a:endParaRPr>
          </a:p>
          <a:p>
            <a:pPr lvl="1">
              <a:lnSpc>
                <a:spcPct val="120000"/>
              </a:lnSpc>
            </a:pPr>
            <a:endParaRPr lang="es-SV" dirty="0">
              <a:solidFill>
                <a:schemeClr val="tx1"/>
              </a:solidFill>
              <a:latin typeface="+mj-lt"/>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a:xfrm>
            <a:off x="683568" y="332656"/>
            <a:ext cx="7772400" cy="99060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Aft>
                <a:spcPct val="0"/>
              </a:spcAft>
            </a:pPr>
            <a:r>
              <a:rPr lang="es-SV" sz="3800" b="1" dirty="0">
                <a:solidFill>
                  <a:srgbClr val="6699FF"/>
                </a:solidFill>
                <a:latin typeface="+mj-lt"/>
                <a:ea typeface="+mn-ea"/>
                <a:cs typeface="+mn-cs"/>
              </a:rPr>
              <a:t>1996</a:t>
            </a:r>
            <a:br>
              <a:rPr lang="es-SV" sz="3800" b="1" dirty="0">
                <a:solidFill>
                  <a:srgbClr val="6699FF"/>
                </a:solidFill>
                <a:latin typeface="+mj-lt"/>
                <a:ea typeface="+mn-ea"/>
                <a:cs typeface="+mn-cs"/>
              </a:rPr>
            </a:br>
            <a:r>
              <a:rPr lang="es-SV" sz="3800" b="1" dirty="0">
                <a:solidFill>
                  <a:srgbClr val="6699FF"/>
                </a:solidFill>
                <a:latin typeface="+mj-lt"/>
                <a:ea typeface="+mn-ea"/>
                <a:cs typeface="+mn-cs"/>
              </a:rPr>
              <a:t>LA REFORMA</a:t>
            </a:r>
          </a:p>
        </p:txBody>
      </p:sp>
      <p:sp>
        <p:nvSpPr>
          <p:cNvPr id="132099" name="Rectangle 1027"/>
          <p:cNvSpPr>
            <a:spLocks noGrp="1" noChangeArrowheads="1"/>
          </p:cNvSpPr>
          <p:nvPr>
            <p:ph type="body" idx="1"/>
          </p:nvPr>
        </p:nvSpPr>
        <p:spPr>
          <a:xfrm>
            <a:off x="755576" y="1749896"/>
            <a:ext cx="7772400" cy="4343400"/>
          </a:xfrm>
        </p:spPr>
        <p:txBody>
          <a:bodyPr>
            <a:normAutofit/>
          </a:bodyPr>
          <a:lstStyle/>
          <a:p>
            <a:pPr algn="just">
              <a:lnSpc>
                <a:spcPct val="90000"/>
              </a:lnSpc>
            </a:pPr>
            <a:r>
              <a:rPr lang="es-SV" dirty="0">
                <a:solidFill>
                  <a:schemeClr val="tx1"/>
                </a:solidFill>
                <a:latin typeface="+mj-lt"/>
              </a:rPr>
              <a:t>Se emite la Ley General de </a:t>
            </a:r>
            <a:r>
              <a:rPr lang="es-SV" dirty="0" smtClean="0">
                <a:solidFill>
                  <a:schemeClr val="tx1"/>
                </a:solidFill>
                <a:latin typeface="+mj-lt"/>
              </a:rPr>
              <a:t>Electricidad (LGE), </a:t>
            </a:r>
            <a:r>
              <a:rPr lang="es-SV" dirty="0">
                <a:solidFill>
                  <a:schemeClr val="tx1"/>
                </a:solidFill>
                <a:latin typeface="+mj-lt"/>
              </a:rPr>
              <a:t>la cual tiene por objeto</a:t>
            </a:r>
            <a:r>
              <a:rPr lang="es-SV" dirty="0" smtClean="0">
                <a:solidFill>
                  <a:schemeClr val="tx1"/>
                </a:solidFill>
                <a:latin typeface="+mj-lt"/>
              </a:rPr>
              <a:t>:</a:t>
            </a:r>
          </a:p>
          <a:p>
            <a:pPr algn="just">
              <a:lnSpc>
                <a:spcPct val="90000"/>
              </a:lnSpc>
            </a:pPr>
            <a:endParaRPr lang="es-SV" dirty="0">
              <a:solidFill>
                <a:schemeClr val="tx1"/>
              </a:solidFill>
              <a:latin typeface="+mj-lt"/>
            </a:endParaRPr>
          </a:p>
          <a:p>
            <a:pPr lvl="1" algn="just">
              <a:lnSpc>
                <a:spcPct val="90000"/>
              </a:lnSpc>
            </a:pPr>
            <a:r>
              <a:rPr lang="es-SV" dirty="0">
                <a:solidFill>
                  <a:schemeClr val="tx1"/>
                </a:solidFill>
                <a:latin typeface="+mj-lt"/>
              </a:rPr>
              <a:t>Desarrollo de un mercado competitivo.</a:t>
            </a:r>
          </a:p>
          <a:p>
            <a:pPr lvl="1" algn="just">
              <a:lnSpc>
                <a:spcPct val="90000"/>
              </a:lnSpc>
            </a:pPr>
            <a:r>
              <a:rPr lang="es-SV" dirty="0">
                <a:solidFill>
                  <a:schemeClr val="tx1"/>
                </a:solidFill>
                <a:latin typeface="+mj-lt"/>
              </a:rPr>
              <a:t>Libre acceso a redes de transmisión y distribución.</a:t>
            </a:r>
          </a:p>
          <a:p>
            <a:pPr lvl="1" algn="just">
              <a:lnSpc>
                <a:spcPct val="90000"/>
              </a:lnSpc>
            </a:pPr>
            <a:r>
              <a:rPr lang="es-SV" dirty="0">
                <a:solidFill>
                  <a:schemeClr val="tx1"/>
                </a:solidFill>
                <a:latin typeface="+mj-lt"/>
              </a:rPr>
              <a:t>Uso racional y eficiente de recursos</a:t>
            </a:r>
          </a:p>
          <a:p>
            <a:pPr lvl="1" algn="just">
              <a:lnSpc>
                <a:spcPct val="90000"/>
              </a:lnSpc>
            </a:pPr>
            <a:r>
              <a:rPr lang="es-SV" dirty="0">
                <a:solidFill>
                  <a:schemeClr val="tx1"/>
                </a:solidFill>
                <a:latin typeface="+mj-lt"/>
              </a:rPr>
              <a:t>Protección derecho de </a:t>
            </a:r>
            <a:r>
              <a:rPr lang="es-SV" dirty="0" smtClean="0">
                <a:solidFill>
                  <a:schemeClr val="tx1"/>
                </a:solidFill>
                <a:latin typeface="+mj-lt"/>
              </a:rPr>
              <a:t>los usuarios</a:t>
            </a:r>
            <a:r>
              <a:rPr lang="es-SV" dirty="0">
                <a:solidFill>
                  <a:schemeClr val="tx1"/>
                </a:solidFill>
                <a:latin typeface="+mj-lt"/>
              </a:rPr>
              <a:t>.</a:t>
            </a:r>
          </a:p>
          <a:p>
            <a:pPr lvl="1" algn="just">
              <a:lnSpc>
                <a:spcPct val="90000"/>
              </a:lnSpc>
              <a:buFontTx/>
              <a:buNone/>
            </a:pPr>
            <a:endParaRPr lang="es-SV" dirty="0">
              <a:solidFill>
                <a:schemeClr val="tx1"/>
              </a:solidFill>
              <a:latin typeface="+mj-lt"/>
            </a:endParaRPr>
          </a:p>
          <a:p>
            <a:pPr algn="just">
              <a:lnSpc>
                <a:spcPct val="90000"/>
              </a:lnSpc>
            </a:pPr>
            <a:r>
              <a:rPr lang="es-SV" dirty="0">
                <a:solidFill>
                  <a:schemeClr val="tx1"/>
                </a:solidFill>
                <a:latin typeface="+mj-lt"/>
              </a:rPr>
              <a:t>Se crea </a:t>
            </a:r>
            <a:r>
              <a:rPr lang="es-SV" dirty="0" smtClean="0">
                <a:solidFill>
                  <a:schemeClr val="tx1"/>
                </a:solidFill>
                <a:latin typeface="+mj-lt"/>
              </a:rPr>
              <a:t>el regulador SIGET.</a:t>
            </a:r>
          </a:p>
          <a:p>
            <a:pPr algn="just">
              <a:lnSpc>
                <a:spcPct val="90000"/>
              </a:lnSpc>
            </a:pPr>
            <a:endParaRPr lang="es-SV" dirty="0" smtClean="0">
              <a:solidFill>
                <a:schemeClr val="tx1"/>
              </a:solidFill>
              <a:latin typeface="+mj-lt"/>
            </a:endParaRPr>
          </a:p>
          <a:p>
            <a:pPr>
              <a:lnSpc>
                <a:spcPct val="90000"/>
              </a:lnSpc>
            </a:pPr>
            <a:endParaRPr lang="es-SV" dirty="0">
              <a:solidFill>
                <a:schemeClr val="tx1"/>
              </a:solidFill>
              <a:latin typeface="+mj-lt"/>
            </a:endParaRPr>
          </a:p>
          <a:p>
            <a:pPr>
              <a:lnSpc>
                <a:spcPct val="90000"/>
              </a:lnSpc>
            </a:pPr>
            <a:endParaRPr lang="es-SV" dirty="0">
              <a:solidFill>
                <a:schemeClr val="tx1"/>
              </a:solidFill>
              <a:latin typeface="+mj-lt"/>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685800" y="304800"/>
            <a:ext cx="7772400" cy="1143000"/>
          </a:xfr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algn="l" fontAlgn="base">
              <a:spcAft>
                <a:spcPct val="0"/>
              </a:spcAft>
            </a:pPr>
            <a:r>
              <a:rPr lang="es-SV" sz="3800" b="1" dirty="0">
                <a:solidFill>
                  <a:srgbClr val="6699FF"/>
                </a:solidFill>
                <a:latin typeface="+mj-lt"/>
                <a:ea typeface="+mn-ea"/>
                <a:cs typeface="+mn-cs"/>
              </a:rPr>
              <a:t>LA REFORMA</a:t>
            </a:r>
          </a:p>
        </p:txBody>
      </p:sp>
      <p:sp>
        <p:nvSpPr>
          <p:cNvPr id="133123" name="Rectangle 1027"/>
          <p:cNvSpPr>
            <a:spLocks noGrp="1" noChangeArrowheads="1"/>
          </p:cNvSpPr>
          <p:nvPr>
            <p:ph type="body" idx="1"/>
          </p:nvPr>
        </p:nvSpPr>
        <p:spPr>
          <a:xfrm>
            <a:off x="609600" y="1196752"/>
            <a:ext cx="7772400" cy="4495800"/>
          </a:xfrm>
        </p:spPr>
        <p:txBody>
          <a:bodyPr>
            <a:normAutofit/>
          </a:bodyPr>
          <a:lstStyle/>
          <a:p>
            <a:pPr algn="just"/>
            <a:endParaRPr lang="es-SV" sz="2800" dirty="0">
              <a:solidFill>
                <a:schemeClr val="tx1"/>
              </a:solidFill>
              <a:latin typeface="+mj-lt"/>
            </a:endParaRPr>
          </a:p>
          <a:p>
            <a:pPr algn="just">
              <a:lnSpc>
                <a:spcPct val="120000"/>
              </a:lnSpc>
            </a:pPr>
            <a:r>
              <a:rPr lang="es-SV" sz="2800" dirty="0">
                <a:solidFill>
                  <a:schemeClr val="tx1"/>
                </a:solidFill>
                <a:latin typeface="+mj-lt"/>
              </a:rPr>
              <a:t>La LGE dispone que </a:t>
            </a:r>
            <a:r>
              <a:rPr lang="es-SV" sz="2800" dirty="0" smtClean="0">
                <a:solidFill>
                  <a:schemeClr val="tx1"/>
                </a:solidFill>
                <a:latin typeface="+mj-lt"/>
              </a:rPr>
              <a:t>CEL deberá </a:t>
            </a:r>
            <a:r>
              <a:rPr lang="es-SV" sz="2800" dirty="0">
                <a:solidFill>
                  <a:schemeClr val="tx1"/>
                </a:solidFill>
                <a:latin typeface="+mj-lt"/>
              </a:rPr>
              <a:t>reestructurarse, para que las actividades de operación y mantenimiento del sistema de transmisión, sean realizadas por entidades independientes, y que las de generación se realicen por el mayor número posible de operadores.</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ChangeArrowheads="1"/>
          </p:cNvSpPr>
          <p:nvPr/>
        </p:nvSpPr>
        <p:spPr bwMode="auto">
          <a:xfrm>
            <a:off x="467544" y="1196752"/>
            <a:ext cx="8208912" cy="5112568"/>
          </a:xfrm>
          <a:prstGeom prst="rect">
            <a:avLst/>
          </a:prstGeom>
          <a:noFill/>
          <a:ln w="9525">
            <a:noFill/>
            <a:miter lim="800000"/>
            <a:headEnd/>
            <a:tailEnd/>
          </a:ln>
          <a:effectLst/>
        </p:spPr>
        <p:txBody>
          <a:bodyPr/>
          <a:lstStyle/>
          <a:p>
            <a:pPr marL="342900" indent="-342900" algn="just">
              <a:spcBef>
                <a:spcPct val="20000"/>
              </a:spcBef>
            </a:pPr>
            <a:r>
              <a:rPr lang="es-SV" sz="2800" dirty="0">
                <a:latin typeface="+mj-lt"/>
              </a:rPr>
              <a:t>	</a:t>
            </a:r>
            <a:r>
              <a:rPr lang="es-SV" sz="2800" dirty="0" smtClean="0">
                <a:latin typeface="+mj-lt"/>
              </a:rPr>
              <a:t>En cumplimiento a la LGE, </a:t>
            </a:r>
            <a:r>
              <a:rPr lang="es-SV" sz="2800" dirty="0" smtClean="0">
                <a:latin typeface="+mj-lt"/>
              </a:rPr>
              <a:t>CEL </a:t>
            </a:r>
            <a:r>
              <a:rPr lang="es-SV" sz="2800" dirty="0" smtClean="0">
                <a:latin typeface="+mj-lt"/>
              </a:rPr>
              <a:t>realizó </a:t>
            </a:r>
            <a:r>
              <a:rPr lang="es-SV" sz="2800" dirty="0" smtClean="0">
                <a:latin typeface="+mj-lt"/>
              </a:rPr>
              <a:t>lo siguiente:</a:t>
            </a:r>
            <a:endParaRPr lang="es-SV" sz="2800" b="1" dirty="0">
              <a:latin typeface="+mj-lt"/>
            </a:endParaRPr>
          </a:p>
          <a:p>
            <a:pPr marL="742950" lvl="1" indent="-285750" algn="just">
              <a:spcBef>
                <a:spcPct val="20000"/>
              </a:spcBef>
              <a:buFontTx/>
              <a:buChar char="–"/>
            </a:pPr>
            <a:r>
              <a:rPr lang="es-SV" sz="2000" dirty="0">
                <a:latin typeface="+mj-lt"/>
              </a:rPr>
              <a:t>Reestructuró las </a:t>
            </a:r>
            <a:r>
              <a:rPr lang="es-SV" sz="2000" dirty="0" smtClean="0">
                <a:latin typeface="+mj-lt"/>
              </a:rPr>
              <a:t>distribuidoras y se vendieron lo paquetes mayoritarios de acciones (Decreto Legislativo 1004).</a:t>
            </a:r>
            <a:endParaRPr lang="es-SV" sz="2000" dirty="0">
              <a:latin typeface="+mj-lt"/>
            </a:endParaRPr>
          </a:p>
          <a:p>
            <a:pPr marL="742950" lvl="1" indent="-285750" algn="just">
              <a:spcBef>
                <a:spcPct val="20000"/>
              </a:spcBef>
              <a:buFontTx/>
              <a:buChar char="–"/>
            </a:pPr>
            <a:r>
              <a:rPr lang="es-SV" sz="2000" dirty="0" smtClean="0">
                <a:latin typeface="+mj-lt"/>
              </a:rPr>
              <a:t>Se constituyó </a:t>
            </a:r>
            <a:r>
              <a:rPr lang="es-SV" sz="2000" dirty="0">
                <a:latin typeface="+mj-lt"/>
              </a:rPr>
              <a:t>la Unidad de Transacciones, S.A. de C.V. (UT): Opera el sistema </a:t>
            </a:r>
            <a:r>
              <a:rPr lang="es-SV" sz="2000" dirty="0" smtClean="0">
                <a:latin typeface="+mj-lt"/>
              </a:rPr>
              <a:t>transmisión </a:t>
            </a:r>
            <a:r>
              <a:rPr lang="es-SV" sz="2000" dirty="0" smtClean="0">
                <a:latin typeface="+mj-lt"/>
              </a:rPr>
              <a:t>y administra el mercado mayorista de electricidad.</a:t>
            </a:r>
            <a:endParaRPr lang="es-SV" sz="2000" dirty="0">
              <a:latin typeface="+mj-lt"/>
            </a:endParaRPr>
          </a:p>
          <a:p>
            <a:pPr marL="742950" lvl="1" indent="-285750" algn="just">
              <a:spcBef>
                <a:spcPct val="20000"/>
              </a:spcBef>
              <a:buFontTx/>
              <a:buChar char="–"/>
            </a:pPr>
            <a:r>
              <a:rPr lang="es-SV" sz="2000" dirty="0" smtClean="0">
                <a:latin typeface="+mj-lt"/>
              </a:rPr>
              <a:t>Se constituyó la Empresa Transmisora de El Salvador, S.A. de C.V. (ETESAL), </a:t>
            </a:r>
            <a:r>
              <a:rPr lang="es-SV" sz="2000" dirty="0">
                <a:latin typeface="+mj-lt"/>
              </a:rPr>
              <a:t>quien realiza el mantenimiento del sistema de </a:t>
            </a:r>
            <a:r>
              <a:rPr lang="es-SV" sz="2000" dirty="0" smtClean="0">
                <a:latin typeface="+mj-lt"/>
              </a:rPr>
              <a:t>transmisión.</a:t>
            </a:r>
            <a:endParaRPr lang="es-SV" sz="3200" dirty="0">
              <a:latin typeface="+mj-lt"/>
            </a:endParaRPr>
          </a:p>
          <a:p>
            <a:pPr marL="742950" lvl="1" indent="-285750" algn="just">
              <a:spcBef>
                <a:spcPct val="20000"/>
              </a:spcBef>
              <a:buFontTx/>
              <a:buChar char="–"/>
            </a:pPr>
            <a:r>
              <a:rPr lang="es-SV" sz="2000" dirty="0" smtClean="0">
                <a:latin typeface="+mj-lt"/>
              </a:rPr>
              <a:t>Se constituyeron tres generadoras: </a:t>
            </a:r>
            <a:endParaRPr lang="es-SV" sz="2000" dirty="0">
              <a:latin typeface="+mj-lt"/>
            </a:endParaRPr>
          </a:p>
          <a:p>
            <a:pPr marL="1143000" lvl="2" indent="-228600" algn="just">
              <a:spcBef>
                <a:spcPct val="20000"/>
              </a:spcBef>
              <a:buFontTx/>
              <a:buChar char="•"/>
            </a:pPr>
            <a:r>
              <a:rPr lang="es-SV" sz="2000" dirty="0" smtClean="0">
                <a:latin typeface="+mj-lt"/>
              </a:rPr>
              <a:t>TERMICAS:</a:t>
            </a:r>
          </a:p>
          <a:p>
            <a:pPr marL="1600200" lvl="3" indent="-228600" algn="just">
              <a:spcBef>
                <a:spcPct val="20000"/>
              </a:spcBef>
              <a:buFontTx/>
              <a:buChar char="•"/>
            </a:pPr>
            <a:r>
              <a:rPr lang="es-SV" sz="2000" dirty="0" smtClean="0">
                <a:latin typeface="+mj-lt"/>
              </a:rPr>
              <a:t>Generadora Salvadoreña, S.A. de C.V. (25MW)</a:t>
            </a:r>
          </a:p>
          <a:p>
            <a:pPr marL="1600200" lvl="3" indent="-228600" algn="just">
              <a:spcBef>
                <a:spcPct val="20000"/>
              </a:spcBef>
              <a:buFontTx/>
              <a:buChar char="•"/>
            </a:pPr>
            <a:r>
              <a:rPr lang="es-SV" sz="2000" dirty="0" smtClean="0">
                <a:latin typeface="+mj-lt"/>
              </a:rPr>
              <a:t>Generadora </a:t>
            </a:r>
            <a:r>
              <a:rPr lang="es-SV" sz="2000" dirty="0" err="1" smtClean="0">
                <a:latin typeface="+mj-lt"/>
              </a:rPr>
              <a:t>Acajutla</a:t>
            </a:r>
            <a:r>
              <a:rPr lang="es-SV" sz="2000" dirty="0" smtClean="0">
                <a:latin typeface="+mj-lt"/>
              </a:rPr>
              <a:t>, S.A. de C.V. (219 MW)</a:t>
            </a:r>
          </a:p>
          <a:p>
            <a:pPr marL="1143000" lvl="2" indent="-228600" algn="just">
              <a:spcBef>
                <a:spcPct val="20000"/>
              </a:spcBef>
              <a:buFontTx/>
              <a:buChar char="•"/>
            </a:pPr>
            <a:r>
              <a:rPr lang="es-SV" sz="2000" dirty="0" smtClean="0">
                <a:latin typeface="+mj-lt"/>
              </a:rPr>
              <a:t>GEOTÉRMICA: </a:t>
            </a:r>
          </a:p>
          <a:p>
            <a:pPr marL="1600200" lvl="3" indent="-228600" algn="just">
              <a:spcBef>
                <a:spcPct val="20000"/>
              </a:spcBef>
              <a:buFontTx/>
              <a:buChar char="•"/>
            </a:pPr>
            <a:r>
              <a:rPr lang="es-SV" sz="2000" dirty="0" smtClean="0">
                <a:latin typeface="+mj-lt"/>
              </a:rPr>
              <a:t>GESAL</a:t>
            </a:r>
            <a:r>
              <a:rPr lang="es-SV" sz="2000" dirty="0">
                <a:latin typeface="+mj-lt"/>
              </a:rPr>
              <a:t>, S.A. de C.V</a:t>
            </a:r>
            <a:r>
              <a:rPr lang="es-SV" sz="2000" dirty="0" smtClean="0">
                <a:latin typeface="+mj-lt"/>
              </a:rPr>
              <a:t>. (Hoy </a:t>
            </a:r>
            <a:r>
              <a:rPr lang="es-SV" sz="2000" dirty="0" err="1" smtClean="0">
                <a:latin typeface="+mj-lt"/>
              </a:rPr>
              <a:t>LaGeo</a:t>
            </a:r>
            <a:r>
              <a:rPr lang="es-SV" sz="2000" dirty="0" smtClean="0">
                <a:latin typeface="+mj-lt"/>
              </a:rPr>
              <a:t>, S.A. de C.V.) – 108.1 MW</a:t>
            </a:r>
            <a:endParaRPr lang="es-SV" sz="2000" dirty="0">
              <a:latin typeface="+mj-lt"/>
            </a:endParaRPr>
          </a:p>
        </p:txBody>
      </p:sp>
      <p:sp>
        <p:nvSpPr>
          <p:cNvPr id="134147" name="Rectangle 1027"/>
          <p:cNvSpPr>
            <a:spLocks noChangeArrowheads="1"/>
          </p:cNvSpPr>
          <p:nvPr/>
        </p:nvSpPr>
        <p:spPr bwMode="auto">
          <a:xfrm>
            <a:off x="685800" y="304800"/>
            <a:ext cx="7772400" cy="1143000"/>
          </a:xfrm>
          <a:prstGeom prst="rect">
            <a:avLst/>
          </a:prstGeom>
          <a:noFill/>
          <a:ln w="9525">
            <a:noFill/>
            <a:miter lim="800000"/>
            <a:headEnd/>
            <a:tailEnd/>
          </a:ln>
          <a:effectLst>
            <a:outerShdw blurRad="50800" dist="38100" dir="8100000" algn="tr" rotWithShape="0">
              <a:prstClr val="black">
                <a:alpha val="24000"/>
              </a:prstClr>
            </a:outerShdw>
          </a:effectLst>
        </p:spPr>
        <p:txBody>
          <a:bodyPr vert="horz" lIns="91440" tIns="45720" rIns="91440" bIns="45720" rtlCol="0" anchor="ctr">
            <a:noAutofit/>
          </a:bodyPr>
          <a:lstStyle/>
          <a:p>
            <a:pPr fontAlgn="base">
              <a:spcBef>
                <a:spcPct val="0"/>
              </a:spcBef>
              <a:spcAft>
                <a:spcPct val="0"/>
              </a:spcAft>
            </a:pPr>
            <a:r>
              <a:rPr lang="es-SV" sz="3800" b="1" dirty="0">
                <a:solidFill>
                  <a:srgbClr val="6699FF"/>
                </a:solidFill>
                <a:latin typeface="+mj-lt"/>
              </a:rPr>
              <a:t>LA REFORMA</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CEL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6195</TotalTime>
  <Words>3758</Words>
  <Application>Microsoft Office PowerPoint</Application>
  <PresentationFormat>Presentación en pantalla (4:3)</PresentationFormat>
  <Paragraphs>727</Paragraphs>
  <Slides>54</Slides>
  <Notes>18</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CELp2</vt:lpstr>
      <vt:lpstr>Presentación de PowerPoint</vt:lpstr>
      <vt:lpstr>Antecedentes</vt:lpstr>
      <vt:lpstr>Antecedentes</vt:lpstr>
      <vt:lpstr>Antecedentes</vt:lpstr>
      <vt:lpstr>Estructura de la Industria</vt:lpstr>
      <vt:lpstr>Eventos previos a la reforma</vt:lpstr>
      <vt:lpstr>1996 LA REFORMA</vt:lpstr>
      <vt:lpstr>LA REFORMA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COMPORTAMIENTO DE LA DEMANDA</vt:lpstr>
      <vt:lpstr>Presentación de PowerPoint</vt:lpstr>
      <vt:lpstr>Presentación de PowerPoint</vt:lpstr>
      <vt:lpstr>Esquema de Mercado</vt:lpstr>
      <vt:lpstr>Presentación de PowerPoint</vt:lpstr>
      <vt:lpstr>Presentación de PowerPoint</vt:lpstr>
      <vt:lpstr>Presentación de PowerPoint</vt:lpstr>
      <vt:lpstr>Presentación de PowerPoint</vt:lpstr>
      <vt:lpstr>Presentación de PowerPoint</vt:lpstr>
      <vt:lpstr>Fondo Transitorio de Liquidación</vt:lpstr>
      <vt:lpstr>Presentación de PowerPoint</vt:lpstr>
      <vt:lpstr>Proceso de Reformas del Mercado Mayorista</vt:lpstr>
      <vt:lpstr>Pilares de la Reforma al Mercado Mayorista de Electricidad </vt:lpstr>
      <vt:lpstr>Artículo 112-E de la Ley General de Electricidad</vt:lpstr>
      <vt:lpstr>Art. 79 de la Ley General de Electricidad</vt:lpstr>
      <vt:lpstr>Presentación de PowerPoint</vt:lpstr>
      <vt:lpstr>Presentación de PowerPoint</vt:lpstr>
      <vt:lpstr>Presentación de PowerPoint</vt:lpstr>
      <vt:lpstr>Presentación de PowerPoint</vt:lpstr>
      <vt:lpstr>Nuevo esquema de Mercado</vt:lpstr>
      <vt:lpstr>Presentación de PowerPoint</vt:lpstr>
      <vt:lpstr>Presentación de PowerPoint</vt:lpstr>
      <vt:lpstr>Presentación de PowerPoint</vt:lpstr>
      <vt:lpstr>Presentación de PowerPoint</vt:lpstr>
      <vt:lpstr>Contratos de Largo Plazo o de Libre 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Diferencia entre el Mercado Mayorista basado en Costos vrs basado en Precios</vt:lpstr>
      <vt:lpstr>Portafolio de Generación de CEL Mercado Mayorista Año 2013</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Alejandro</dc:creator>
  <cp:lastModifiedBy>Juan Carlos Guevara</cp:lastModifiedBy>
  <cp:revision>320</cp:revision>
  <dcterms:created xsi:type="dcterms:W3CDTF">2011-09-05T16:56:25Z</dcterms:created>
  <dcterms:modified xsi:type="dcterms:W3CDTF">2014-09-10T22:42:50Z</dcterms:modified>
</cp:coreProperties>
</file>