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4775" r:id="rId2"/>
    <p:sldId id="1139" r:id="rId3"/>
    <p:sldId id="1135" r:id="rId4"/>
    <p:sldId id="1133" r:id="rId5"/>
    <p:sldId id="4774" r:id="rId6"/>
    <p:sldId id="11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eeney, Katie" userId="c1fd5269-1bc2-4d5b-8403-1a83c46a32d6" providerId="ADAL" clId="{F0005167-FD41-47C7-99E9-0FE7391075A2}"/>
    <pc:docChg chg="modSld">
      <pc:chgData name="Sweeney, Katie" userId="c1fd5269-1bc2-4d5b-8403-1a83c46a32d6" providerId="ADAL" clId="{F0005167-FD41-47C7-99E9-0FE7391075A2}" dt="2024-02-13T21:40:25.930" v="2" actId="14100"/>
      <pc:docMkLst>
        <pc:docMk/>
      </pc:docMkLst>
      <pc:sldChg chg="modSp mod">
        <pc:chgData name="Sweeney, Katie" userId="c1fd5269-1bc2-4d5b-8403-1a83c46a32d6" providerId="ADAL" clId="{F0005167-FD41-47C7-99E9-0FE7391075A2}" dt="2024-02-13T21:40:25.930" v="2" actId="14100"/>
        <pc:sldMkLst>
          <pc:docMk/>
          <pc:sldMk cId="4079649088" sldId="1133"/>
        </pc:sldMkLst>
        <pc:spChg chg="mod">
          <ac:chgData name="Sweeney, Katie" userId="c1fd5269-1bc2-4d5b-8403-1a83c46a32d6" providerId="ADAL" clId="{F0005167-FD41-47C7-99E9-0FE7391075A2}" dt="2024-02-13T21:39:57.882" v="0" actId="2711"/>
          <ac:spMkLst>
            <pc:docMk/>
            <pc:sldMk cId="4079649088" sldId="1133"/>
            <ac:spMk id="42" creationId="{4FA2475E-558A-4A2D-AD4B-2F48BE6FE9CB}"/>
          </ac:spMkLst>
        </pc:spChg>
        <pc:spChg chg="mod">
          <ac:chgData name="Sweeney, Katie" userId="c1fd5269-1bc2-4d5b-8403-1a83c46a32d6" providerId="ADAL" clId="{F0005167-FD41-47C7-99E9-0FE7391075A2}" dt="2024-02-13T21:40:09.601" v="1" actId="2711"/>
          <ac:spMkLst>
            <pc:docMk/>
            <pc:sldMk cId="4079649088" sldId="1133"/>
            <ac:spMk id="45" creationId="{B0FE2336-5E03-40C8-881B-822B1693494D}"/>
          </ac:spMkLst>
        </pc:spChg>
        <pc:spChg chg="mod">
          <ac:chgData name="Sweeney, Katie" userId="c1fd5269-1bc2-4d5b-8403-1a83c46a32d6" providerId="ADAL" clId="{F0005167-FD41-47C7-99E9-0FE7391075A2}" dt="2024-02-13T21:40:25.930" v="2" actId="14100"/>
          <ac:spMkLst>
            <pc:docMk/>
            <pc:sldMk cId="4079649088" sldId="1133"/>
            <ac:spMk id="47" creationId="{15A797A0-8D0E-4CBE-AF4F-18C3FC8B79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93F04-D23A-4E53-88DF-125463ABB2A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951D2-536D-469F-A60A-1176EB58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E8085-19BD-4328-8A2B-32D45CF56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9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E84B8-2072-4876-8F68-CF2D00CA5B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62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E84B8-2072-4876-8F68-CF2D00CA5B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60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E84B8-2072-4876-8F68-CF2D00CA5B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3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CD568-A90D-4CCA-AA30-4772BADBFF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6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E84B8-2072-4876-8F68-CF2D00CA5B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24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409E-5C8F-81D5-74F6-53DDE635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FB046-7CFE-EF1E-F731-156D154F5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5CB07-C54F-B5F9-C1D9-600A73BA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4CAEF-C75E-53FD-9785-B536384D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F4B33-3F18-4E67-C030-31005B4E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5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4E89-FC37-C7A8-7AB3-BB19A010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31B530-6DB9-E30C-B085-2D42E118F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0A04B-19AB-9276-C885-D65BC870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D875-DE9B-C467-C44E-5BDF17A8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6A43-BDA9-222E-DAA1-29A1FEE4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689E6-60D0-4C32-3ED3-6CDDC9613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A7DD-CD31-9573-1011-D3033057C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C7A8C-EC1E-178D-97D5-4D162200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653C-B3AE-4434-5FBF-5889C7DB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B7EE0-CD9B-6CDD-0433-443195C4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3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E5FC8-5732-50D0-F2F6-4328DBA9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BBA5-3A24-2EA6-A93E-28D4B5F2D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06443-B0C0-8027-8EBA-6569504F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7DF4-FAFB-92DD-513D-2CC111969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3A16C-F401-C471-F218-0F0B22B3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7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1142-F03C-EAE7-91EE-7F2B0D4C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C1B16-7239-E7F5-5C6A-CBB0AE01E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10BB-A478-747D-1D8B-F0BDDAC7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1B45-2811-1A2B-50F8-66148A0A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C239-28B3-215B-AA11-CF0D6D43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139F-0DB6-9711-20BD-35B0C5FC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92017-5254-DCD5-2E94-932021F86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802FE-F2F7-0B92-C975-5DAB67EE4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21968-4CBA-E0DE-CECD-52324138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EED6E-50D6-13C5-5B79-02BC8EE8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104D2-CE45-BF6B-9C14-5DBFDD4E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999B-07B2-23D6-3986-361F55F1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197E3-6AB9-5F54-6128-EC8129E66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6A67E-282D-5A7E-FBCF-3437114F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11F71-B39C-F18F-A4E8-E5361448B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B5EBD-53D6-5EF7-DE98-88720733F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581D9-3137-2403-B1EB-A1269951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2C6C5-18A4-90C0-4D52-F2AB9913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D41D6-EB19-16C6-42E7-6928EEE5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BAC8-710A-0713-6906-76EF790C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E232E-09F8-E029-C2AB-BE6C44D3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43808-E79B-53C8-3887-B1B5E752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6AAB1-0F93-FF4F-70FF-ABD1237B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7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77A28-0AB9-0A52-9F49-36DAD7B85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36CFF-9530-0EE3-38FF-F38E5E99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B26B8-DDE0-AD30-E39F-2E0FFDF4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2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9505-9E5C-D7E3-E988-5CAA57A5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34D3F-26EA-777C-2BC4-419F60C5A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6EA8B-4EDE-07CE-7DC3-D264DBEF9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9977C-4BF1-1E29-94F0-3C37A180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ADDAE-017C-12CF-2404-52E3FA6C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703DF-CE5A-2388-C612-8213AF99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4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D02AD-505A-1818-E774-FB93A8D1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BB916-0092-F68E-C143-BC3E0586A8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B1CD1-ADAA-7504-251A-2FF141214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5E443-1A3E-7534-8549-3F5AF82E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85D10-1C78-BB8A-AB07-A21C18C3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98B71-E059-7587-89A7-95AFBCC3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3C1EB-8EA4-7A8F-6F35-AA2C81CE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45101-DF82-4821-AE02-03FE7384A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67850-7CAE-E22E-864B-45DDBF811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0DDF-ED1B-4006-9A71-88AAB12A34C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DE88-3867-049A-94E7-741E0B3F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1491B-17EF-8788-DB06-F6EAF2C9F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510A-A46F-46F2-ABA4-40D61A01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ma.org/2021/05/05/new-analysis-underscores-the-importance-of-increased-mineral-production-to-the-deployment-of-advanced-energy-technologi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E8A6-3D3A-49FF-E6A9-F287373E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Bierstadt" panose="020B0004020202020204" pitchFamily="34" charset="0"/>
              </a:rPr>
              <a:t>Waking Up to Mineral Supply Chain Insecurity</a:t>
            </a:r>
          </a:p>
        </p:txBody>
      </p:sp>
      <p:pic>
        <p:nvPicPr>
          <p:cNvPr id="5" name="Content Placeholder 4" descr="A person giving a presentation&#10;&#10;Description automatically generated with medium confidence">
            <a:extLst>
              <a:ext uri="{FF2B5EF4-FFF2-40B4-BE49-F238E27FC236}">
                <a16:creationId xmlns:a16="http://schemas.microsoft.com/office/drawing/2014/main" id="{7C5A8AE4-5CD1-4DBB-8A9D-3DA9A3222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1"/>
            <a:ext cx="4518157" cy="4525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1D4DBD-8F92-1687-F3BA-ECE0A89E908B}"/>
              </a:ext>
            </a:extLst>
          </p:cNvPr>
          <p:cNvSpPr txBox="1"/>
          <p:nvPr/>
        </p:nvSpPr>
        <p:spPr>
          <a:xfrm>
            <a:off x="6276342" y="2339085"/>
            <a:ext cx="5479285" cy="3843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Condensed Black"/>
                <a:ea typeface="Calibri" panose="020F0502020204030204" pitchFamily="34" charset="0"/>
                <a:cs typeface="Times New Roman" panose="02020603050405020304" pitchFamily="18" charset="0"/>
              </a:rPr>
              <a:t>“We can’t build a future that’s made in America if we ourselves are dependent on China for the materials that power the products of today and tomorrow.” ~ 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Condensed Black"/>
                <a:ea typeface="Calibri" panose="020F0502020204030204" pitchFamily="34" charset="0"/>
                <a:cs typeface="Times New Roman" panose="02020603050405020304" pitchFamily="18" charset="0"/>
              </a:rPr>
              <a:t>President Biden, Securing Critical Minerals for a Future Made in America Event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Condensed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942083-CCE4-4F1C-37A4-3DD9F6D8FB04}"/>
              </a:ext>
            </a:extLst>
          </p:cNvPr>
          <p:cNvSpPr/>
          <p:nvPr/>
        </p:nvSpPr>
        <p:spPr>
          <a:xfrm>
            <a:off x="6096000" y="1800946"/>
            <a:ext cx="6096000" cy="519005"/>
          </a:xfrm>
          <a:prstGeom prst="rect">
            <a:avLst/>
          </a:prstGeom>
          <a:solidFill>
            <a:srgbClr val="00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9593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009593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8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6">
            <a:extLst>
              <a:ext uri="{FF2B5EF4-FFF2-40B4-BE49-F238E27FC236}">
                <a16:creationId xmlns:a16="http://schemas.microsoft.com/office/drawing/2014/main" id="{655306A4-502C-4862-8B8B-BD2017CCDEB1}"/>
              </a:ext>
            </a:extLst>
          </p:cNvPr>
          <p:cNvSpPr/>
          <p:nvPr/>
        </p:nvSpPr>
        <p:spPr>
          <a:xfrm>
            <a:off x="775560" y="432331"/>
            <a:ext cx="7190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erstadt" panose="020B0004020202020204" pitchFamily="34" charset="0"/>
                <a:cs typeface="Arial" panose="020B0604020202020204" pitchFamily="34" charset="0"/>
              </a:rPr>
              <a:t>The Backdrop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4C8C2-9A5D-4298-8AF0-64CA51E01657}"/>
              </a:ext>
            </a:extLst>
          </p:cNvPr>
          <p:cNvSpPr txBox="1"/>
          <p:nvPr/>
        </p:nvSpPr>
        <p:spPr>
          <a:xfrm>
            <a:off x="1735699" y="1388509"/>
            <a:ext cx="87644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Increased Reliance on Foreign Sources – over 250 % since 1954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Decreased Investment in US projects – down 50 % since 1993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Supply Chain Security Events – China’s Market Control, COVID, Russia-Ukraine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B98933A-47A9-4671-A022-E0198F53644D}"/>
              </a:ext>
            </a:extLst>
          </p:cNvPr>
          <p:cNvSpPr/>
          <p:nvPr/>
        </p:nvSpPr>
        <p:spPr>
          <a:xfrm rot="5400000">
            <a:off x="1133985" y="1448451"/>
            <a:ext cx="305168" cy="263076"/>
          </a:xfrm>
          <a:prstGeom prst="triangle">
            <a:avLst/>
          </a:prstGeom>
          <a:solidFill>
            <a:srgbClr val="00959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5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75B47D2-549B-4927-BD74-B726785D71A3}"/>
              </a:ext>
            </a:extLst>
          </p:cNvPr>
          <p:cNvSpPr/>
          <p:nvPr/>
        </p:nvSpPr>
        <p:spPr>
          <a:xfrm rot="5400000">
            <a:off x="1141021" y="1945905"/>
            <a:ext cx="305168" cy="263076"/>
          </a:xfrm>
          <a:prstGeom prst="triangle">
            <a:avLst/>
          </a:prstGeom>
          <a:solidFill>
            <a:srgbClr val="00959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B695794-18A5-45FC-BE42-6EBFC481D017}"/>
              </a:ext>
            </a:extLst>
          </p:cNvPr>
          <p:cNvSpPr/>
          <p:nvPr/>
        </p:nvSpPr>
        <p:spPr>
          <a:xfrm rot="5400000">
            <a:off x="1158587" y="2429121"/>
            <a:ext cx="305168" cy="263076"/>
          </a:xfrm>
          <a:prstGeom prst="triangle">
            <a:avLst/>
          </a:prstGeom>
          <a:solidFill>
            <a:srgbClr val="00959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2001FF-171E-42A1-8A33-C88E1C7E0B15}"/>
              </a:ext>
            </a:extLst>
          </p:cNvPr>
          <p:cNvCxnSpPr>
            <a:cxnSpLocks/>
          </p:cNvCxnSpPr>
          <p:nvPr/>
        </p:nvCxnSpPr>
        <p:spPr>
          <a:xfrm>
            <a:off x="5230026" y="2825933"/>
            <a:ext cx="4766016" cy="582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EDC74B-CCC0-4E8B-9BDC-BA331430FC23}"/>
              </a:ext>
            </a:extLst>
          </p:cNvPr>
          <p:cNvCxnSpPr>
            <a:cxnSpLocks/>
          </p:cNvCxnSpPr>
          <p:nvPr/>
        </p:nvCxnSpPr>
        <p:spPr>
          <a:xfrm>
            <a:off x="6024785" y="2343903"/>
            <a:ext cx="236352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CF2A8E-7997-452C-B264-A7AC0E82CC2E}"/>
              </a:ext>
            </a:extLst>
          </p:cNvPr>
          <p:cNvCxnSpPr>
            <a:cxnSpLocks/>
          </p:cNvCxnSpPr>
          <p:nvPr/>
        </p:nvCxnSpPr>
        <p:spPr>
          <a:xfrm>
            <a:off x="6255521" y="1732573"/>
            <a:ext cx="2290273" cy="2618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1" descr="e7d195523061f1c0d318120d6aeaf1b6ccceb6ba3da59c0775C5DE19DDDEBC09ED96DBD9900D9848D623ECAD1D4904B78047D0015C22C8BE97228BE8B5BFF08FE7A3AE04126DA07312A96C0F69F9BAB7F00C952CAECCBD99044602CCD1F1EDA43D66AB1B96C67A14235422E8DA87E5621C3FE34068AC5882C16781DBE4CC09A4151B7818D5DE5B6F">
            <a:extLst>
              <a:ext uri="{FF2B5EF4-FFF2-40B4-BE49-F238E27FC236}">
                <a16:creationId xmlns:a16="http://schemas.microsoft.com/office/drawing/2014/main" id="{7AC4D720-F451-4F27-9FA9-D4B69FC9E48D}"/>
              </a:ext>
            </a:extLst>
          </p:cNvPr>
          <p:cNvSpPr/>
          <p:nvPr/>
        </p:nvSpPr>
        <p:spPr>
          <a:xfrm>
            <a:off x="-6087" y="0"/>
            <a:ext cx="427736" cy="6858000"/>
          </a:xfrm>
          <a:prstGeom prst="rect">
            <a:avLst/>
          </a:prstGeom>
          <a:solidFill>
            <a:srgbClr val="00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27F2E-55BE-4FCB-B564-52C51427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92" y="3886200"/>
            <a:ext cx="5938684" cy="30480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3789170-4DB0-42B6-A50E-28D623405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2" y="2825933"/>
            <a:ext cx="2195958" cy="4001853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2A8E796-C033-4200-8111-C62BECB306D7}"/>
              </a:ext>
            </a:extLst>
          </p:cNvPr>
          <p:cNvSpPr/>
          <p:nvPr/>
        </p:nvSpPr>
        <p:spPr>
          <a:xfrm rot="5400000">
            <a:off x="1158568" y="2963170"/>
            <a:ext cx="305168" cy="263076"/>
          </a:xfrm>
          <a:prstGeom prst="triangle">
            <a:avLst/>
          </a:prstGeom>
          <a:solidFill>
            <a:srgbClr val="00959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C6D335-4442-4933-9AE3-19C22A532197}"/>
              </a:ext>
            </a:extLst>
          </p:cNvPr>
          <p:cNvSpPr txBox="1"/>
          <p:nvPr/>
        </p:nvSpPr>
        <p:spPr>
          <a:xfrm>
            <a:off x="1735699" y="2959812"/>
            <a:ext cx="6101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The US is a Mineral Rich Country – $6.2 Trillion Worth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19674D-4E7D-42A2-B659-F08D113C69A9}"/>
              </a:ext>
            </a:extLst>
          </p:cNvPr>
          <p:cNvCxnSpPr>
            <a:cxnSpLocks/>
          </p:cNvCxnSpPr>
          <p:nvPr/>
        </p:nvCxnSpPr>
        <p:spPr>
          <a:xfrm>
            <a:off x="5648770" y="3329144"/>
            <a:ext cx="218878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042128D-371C-4258-B92A-8E7ACB36AC8E}"/>
              </a:ext>
            </a:extLst>
          </p:cNvPr>
          <p:cNvSpPr/>
          <p:nvPr/>
        </p:nvSpPr>
        <p:spPr>
          <a:xfrm rot="5400000">
            <a:off x="1174680" y="3497219"/>
            <a:ext cx="305168" cy="263076"/>
          </a:xfrm>
          <a:prstGeom prst="triangle">
            <a:avLst/>
          </a:prstGeom>
          <a:solidFill>
            <a:srgbClr val="00959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63345B-4442-431C-B64B-431F552D6D0F}"/>
              </a:ext>
            </a:extLst>
          </p:cNvPr>
          <p:cNvSpPr txBox="1"/>
          <p:nvPr/>
        </p:nvSpPr>
        <p:spPr>
          <a:xfrm>
            <a:off x="1776394" y="3417242"/>
            <a:ext cx="7427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Calibri" panose="020F0502020204030204" pitchFamily="34" charset="0"/>
                <a:cs typeface="+mn-cs"/>
              </a:rPr>
              <a:t>Average Timeframe for US Mining Project Approvals – 7 to 10 Years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347E42-1B37-4901-8A14-05543D416316}"/>
              </a:ext>
            </a:extLst>
          </p:cNvPr>
          <p:cNvCxnSpPr>
            <a:cxnSpLocks/>
          </p:cNvCxnSpPr>
          <p:nvPr/>
        </p:nvCxnSpPr>
        <p:spPr>
          <a:xfrm>
            <a:off x="7699761" y="3781328"/>
            <a:ext cx="1500447" cy="1335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13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1A42CB-0EAC-4B48-8361-EDA17C0D5228}"/>
              </a:ext>
            </a:extLst>
          </p:cNvPr>
          <p:cNvSpPr/>
          <p:nvPr/>
        </p:nvSpPr>
        <p:spPr>
          <a:xfrm>
            <a:off x="7854510" y="1847909"/>
            <a:ext cx="3917711" cy="386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矩形 21" descr="e7d195523061f1c0d318120d6aeaf1b6ccceb6ba3da59c0775C5DE19DDDEBC09ED96DBD9900D9848D623ECAD1D4904B78047D0015C22C8BE97228BE8B5BFF08FE7A3AE04126DA07312A96C0F69F9BAB7F00C952CAECCBD99044602CCD1F1EDA43D66AB1B96C67A14235422E8DA87E5621C3FE34068AC5882C16781DBE4CC09A4151B7818D5DE5B6F">
            <a:extLst>
              <a:ext uri="{FF2B5EF4-FFF2-40B4-BE49-F238E27FC236}">
                <a16:creationId xmlns:a16="http://schemas.microsoft.com/office/drawing/2014/main" id="{1BA5CF99-DA12-41E0-B9C3-DDDE126FF88D}"/>
              </a:ext>
            </a:extLst>
          </p:cNvPr>
          <p:cNvSpPr/>
          <p:nvPr/>
        </p:nvSpPr>
        <p:spPr>
          <a:xfrm>
            <a:off x="-12077" y="0"/>
            <a:ext cx="427736" cy="6858000"/>
          </a:xfrm>
          <a:prstGeom prst="rect">
            <a:avLst/>
          </a:prstGeom>
          <a:solidFill>
            <a:srgbClr val="00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959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6">
            <a:extLst>
              <a:ext uri="{FF2B5EF4-FFF2-40B4-BE49-F238E27FC236}">
                <a16:creationId xmlns:a16="http://schemas.microsoft.com/office/drawing/2014/main" id="{2C21E451-3F35-4999-B679-026641BE2F02}"/>
              </a:ext>
            </a:extLst>
          </p:cNvPr>
          <p:cNvSpPr/>
          <p:nvPr/>
        </p:nvSpPr>
        <p:spPr>
          <a:xfrm>
            <a:off x="775560" y="432331"/>
            <a:ext cx="10759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 panose="020B0004020202020204" pitchFamily="34" charset="0"/>
                <a:cs typeface="Arial" panose="020B0604020202020204" pitchFamily="34" charset="0"/>
              </a:rPr>
              <a:t>The Energy Future Requires A Dramatic Increase In Minerals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8C611B-58BC-4C26-839D-131D1E62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4868" y="3752234"/>
            <a:ext cx="5473102" cy="286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6A1037A-2D13-44E1-ACBA-AA9A631A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430" y="1245266"/>
            <a:ext cx="5245579" cy="28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E99831A-6F42-4911-9194-721EAD10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59895" y="2023005"/>
            <a:ext cx="4525766" cy="28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6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89764ED-B5C0-45D6-A088-2D9FADE65248}"/>
              </a:ext>
            </a:extLst>
          </p:cNvPr>
          <p:cNvSpPr/>
          <p:nvPr/>
        </p:nvSpPr>
        <p:spPr>
          <a:xfrm>
            <a:off x="8244905" y="524926"/>
            <a:ext cx="3429305" cy="3552071"/>
          </a:xfrm>
          <a:prstGeom prst="rect">
            <a:avLst/>
          </a:prstGeom>
          <a:solidFill>
            <a:srgbClr val="00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A42CB-0EAC-4B48-8361-EDA17C0D5228}"/>
              </a:ext>
            </a:extLst>
          </p:cNvPr>
          <p:cNvSpPr/>
          <p:nvPr/>
        </p:nvSpPr>
        <p:spPr>
          <a:xfrm>
            <a:off x="7854510" y="2014129"/>
            <a:ext cx="3917711" cy="386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矩形 21" descr="e7d195523061f1c0d318120d6aeaf1b6ccceb6ba3da59c0775C5DE19DDDEBC09ED96DBD9900D9848D623ECAD1D4904B78047D0015C22C8BE97228BE8B5BFF08FE7A3AE04126DA07312A96C0F69F9BAB7F00C952CAECCBD99044602CCD1F1EDA43D66AB1B96C67A14235422E8DA87E5621C3FE34068AC5882C16781DBE4CC09A4151B7818D5DE5B6F">
            <a:extLst>
              <a:ext uri="{FF2B5EF4-FFF2-40B4-BE49-F238E27FC236}">
                <a16:creationId xmlns:a16="http://schemas.microsoft.com/office/drawing/2014/main" id="{1BA5CF99-DA12-41E0-B9C3-DDDE126FF88D}"/>
              </a:ext>
            </a:extLst>
          </p:cNvPr>
          <p:cNvSpPr/>
          <p:nvPr/>
        </p:nvSpPr>
        <p:spPr>
          <a:xfrm>
            <a:off x="-12077" y="0"/>
            <a:ext cx="427736" cy="6858000"/>
          </a:xfrm>
          <a:prstGeom prst="rect">
            <a:avLst/>
          </a:prstGeom>
          <a:solidFill>
            <a:srgbClr val="00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9593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6">
            <a:extLst>
              <a:ext uri="{FF2B5EF4-FFF2-40B4-BE49-F238E27FC236}">
                <a16:creationId xmlns:a16="http://schemas.microsoft.com/office/drawing/2014/main" id="{2C21E451-3F35-4999-B679-026641BE2F02}"/>
              </a:ext>
            </a:extLst>
          </p:cNvPr>
          <p:cNvSpPr/>
          <p:nvPr/>
        </p:nvSpPr>
        <p:spPr>
          <a:xfrm>
            <a:off x="664465" y="158094"/>
            <a:ext cx="9677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 panose="020B0004020202020204" pitchFamily="34" charset="0"/>
                <a:cs typeface="Arial" panose="020B0604020202020204" pitchFamily="34" charset="0"/>
              </a:rPr>
              <a:t>Electric Vehicles – Key Driver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D2A0C6-9143-43DA-8699-073C27F18DD9}"/>
              </a:ext>
            </a:extLst>
          </p:cNvPr>
          <p:cNvGrpSpPr/>
          <p:nvPr/>
        </p:nvGrpSpPr>
        <p:grpSpPr>
          <a:xfrm>
            <a:off x="1977535" y="1042750"/>
            <a:ext cx="5250432" cy="369332"/>
            <a:chOff x="801559" y="4366542"/>
            <a:chExt cx="10126600" cy="53216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A2475E-558A-4A2D-AD4B-2F48BE6FE9CB}"/>
                </a:ext>
              </a:extLst>
            </p:cNvPr>
            <p:cNvSpPr txBox="1"/>
            <p:nvPr/>
          </p:nvSpPr>
          <p:spPr>
            <a:xfrm>
              <a:off x="988562" y="4366542"/>
              <a:ext cx="9939597" cy="53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erstadt" panose="020B0004020202020204" pitchFamily="34" charset="0"/>
                </a:rPr>
                <a:t>“Battery” Metals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BE9689E-3165-4901-BC36-E2C30F2132FC}"/>
                </a:ext>
              </a:extLst>
            </p:cNvPr>
            <p:cNvSpPr/>
            <p:nvPr/>
          </p:nvSpPr>
          <p:spPr>
            <a:xfrm rot="5400000">
              <a:off x="786599" y="4538174"/>
              <a:ext cx="216920" cy="187000"/>
            </a:xfrm>
            <a:prstGeom prst="triangl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9B41DB-D9F3-4BE7-A593-54BB36C6E9E1}"/>
              </a:ext>
            </a:extLst>
          </p:cNvPr>
          <p:cNvGrpSpPr/>
          <p:nvPr/>
        </p:nvGrpSpPr>
        <p:grpSpPr>
          <a:xfrm>
            <a:off x="8636872" y="805460"/>
            <a:ext cx="4314606" cy="369333"/>
            <a:chOff x="761203" y="4571821"/>
            <a:chExt cx="8090413" cy="2712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FE2336-5E03-40C8-881B-822B1693494D}"/>
                </a:ext>
              </a:extLst>
            </p:cNvPr>
            <p:cNvSpPr txBox="1"/>
            <p:nvPr/>
          </p:nvSpPr>
          <p:spPr>
            <a:xfrm>
              <a:off x="952675" y="4571821"/>
              <a:ext cx="7898941" cy="27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erstadt" panose="020B0004020202020204" pitchFamily="34" charset="0"/>
                </a:rPr>
                <a:t>Beyond Battery Metals</a:t>
              </a: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15A797A0-8D0E-4CBE-AF4F-18C3FC8B7915}"/>
                </a:ext>
              </a:extLst>
            </p:cNvPr>
            <p:cNvSpPr/>
            <p:nvPr/>
          </p:nvSpPr>
          <p:spPr>
            <a:xfrm rot="5400000">
              <a:off x="807435" y="4600845"/>
              <a:ext cx="99006" cy="191469"/>
            </a:xfrm>
            <a:prstGeom prst="triangl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F41CC508-3476-4828-90A8-AB6EE7E9E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282" y="4225887"/>
            <a:ext cx="6906067" cy="24550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818CF9-478D-4FD3-A79D-D9DEBB5F6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174" y="1621626"/>
            <a:ext cx="4664783" cy="253205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8ED1054-67FC-4F64-B3DC-E15CD3E93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343" y="1270476"/>
            <a:ext cx="4941940" cy="24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4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E7234387-2E93-4164-DDAB-EB40E82DAAEA}"/>
              </a:ext>
            </a:extLst>
          </p:cNvPr>
          <p:cNvSpPr/>
          <p:nvPr/>
        </p:nvSpPr>
        <p:spPr>
          <a:xfrm>
            <a:off x="1424115" y="2479719"/>
            <a:ext cx="6486768" cy="284538"/>
          </a:xfrm>
          <a:prstGeom prst="rect">
            <a:avLst/>
          </a:prstGeom>
          <a:solidFill>
            <a:srgbClr val="00949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1562A04-A193-0B21-23B6-F7C9AE090B30}"/>
              </a:ext>
            </a:extLst>
          </p:cNvPr>
          <p:cNvSpPr/>
          <p:nvPr/>
        </p:nvSpPr>
        <p:spPr>
          <a:xfrm>
            <a:off x="1424115" y="3802211"/>
            <a:ext cx="7729420" cy="284538"/>
          </a:xfrm>
          <a:prstGeom prst="rect">
            <a:avLst/>
          </a:prstGeom>
          <a:solidFill>
            <a:srgbClr val="00949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5BA4B2B9-78DD-AA3B-A25A-2D7A02252000}"/>
              </a:ext>
            </a:extLst>
          </p:cNvPr>
          <p:cNvSpPr/>
          <p:nvPr/>
        </p:nvSpPr>
        <p:spPr>
          <a:xfrm>
            <a:off x="1416045" y="5335656"/>
            <a:ext cx="7651268" cy="284538"/>
          </a:xfrm>
          <a:prstGeom prst="rect">
            <a:avLst/>
          </a:prstGeom>
          <a:solidFill>
            <a:srgbClr val="009493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65AAC1-07F5-B220-705B-7A15A405D539}"/>
              </a:ext>
            </a:extLst>
          </p:cNvPr>
          <p:cNvSpPr/>
          <p:nvPr/>
        </p:nvSpPr>
        <p:spPr>
          <a:xfrm>
            <a:off x="0" y="384"/>
            <a:ext cx="357809" cy="6858000"/>
          </a:xfrm>
          <a:prstGeom prst="rect">
            <a:avLst/>
          </a:prstGeom>
          <a:solidFill>
            <a:srgbClr val="0095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5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A87625-B3EC-9EE6-7B58-22053CDE36A2}"/>
              </a:ext>
            </a:extLst>
          </p:cNvPr>
          <p:cNvSpPr txBox="1"/>
          <p:nvPr/>
        </p:nvSpPr>
        <p:spPr>
          <a:xfrm>
            <a:off x="2724688" y="262556"/>
            <a:ext cx="7187224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Behind the Curve in Meeting Demand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9CE9E6-5E67-69AA-D00B-8F50E7A20F10}"/>
              </a:ext>
            </a:extLst>
          </p:cNvPr>
          <p:cNvSpPr txBox="1"/>
          <p:nvPr/>
        </p:nvSpPr>
        <p:spPr>
          <a:xfrm>
            <a:off x="6529247" y="1040309"/>
            <a:ext cx="36322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erstadt"/>
                <a:ea typeface="+mn-ea"/>
                <a:cs typeface="Calibri"/>
              </a:rPr>
              <a:t>Timeframe Predictions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59734-E859-42BE-7D8B-A6639FDD0F20}"/>
              </a:ext>
            </a:extLst>
          </p:cNvPr>
          <p:cNvSpPr txBox="1"/>
          <p:nvPr/>
        </p:nvSpPr>
        <p:spPr>
          <a:xfrm>
            <a:off x="1099402" y="994556"/>
            <a:ext cx="3819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ierstadt"/>
                <a:ea typeface="+mn-ea"/>
                <a:cs typeface="Calibri"/>
              </a:rPr>
              <a:t>Nearly 400 Mines Needed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075AA2-1BB6-5346-B9BF-9C3E4FE4F864}"/>
              </a:ext>
            </a:extLst>
          </p:cNvPr>
          <p:cNvSpPr txBox="1"/>
          <p:nvPr/>
        </p:nvSpPr>
        <p:spPr>
          <a:xfrm>
            <a:off x="6529247" y="1756501"/>
            <a:ext cx="3517909" cy="3167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 panose="020B0004020202020204" pitchFamily="34" charset="0"/>
              </a:rPr>
              <a:t>S&amp;P Global data on 127 mines across the world that began production between 2002 and 2023 shows that a major new resource discovery today would not become a productive mine until 2040 or later. </a:t>
            </a: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erstadt" panose="020B0004020202020204" pitchFamily="34" charset="0"/>
            </a:endParaRPr>
          </a:p>
          <a:p>
            <a:pPr marL="171450" marR="0" lvl="1" indent="-17145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 panose="020B0004020202020204" pitchFamily="34" charset="0"/>
              </a:rPr>
              <a:t>Furthermore, this is on average: large and complex projects in politically sensitive areas can take longer.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08875-4400-0707-EF90-D871C00E1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1" y="5178049"/>
            <a:ext cx="8090880" cy="137079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7DEC99E-7D8D-30C4-66B6-08ACA2B5D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80" y="1767111"/>
            <a:ext cx="3136371" cy="37778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0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4" hidden="1">
            <a:extLst>
              <a:ext uri="{FF2B5EF4-FFF2-40B4-BE49-F238E27FC236}">
                <a16:creationId xmlns:a16="http://schemas.microsoft.com/office/drawing/2014/main" id="{C58A5A8C-643E-47B0-A754-0818F1B67ABB}"/>
              </a:ext>
            </a:extLst>
          </p:cNvPr>
          <p:cNvSpPr/>
          <p:nvPr/>
        </p:nvSpPr>
        <p:spPr>
          <a:xfrm>
            <a:off x="1994730" y="715529"/>
            <a:ext cx="2256291" cy="5629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51">
            <a:extLst>
              <a:ext uri="{FF2B5EF4-FFF2-40B4-BE49-F238E27FC236}">
                <a16:creationId xmlns:a16="http://schemas.microsoft.com/office/drawing/2014/main" id="{E8A6FA3D-C78F-411A-BBF9-1A984B833B04}"/>
              </a:ext>
            </a:extLst>
          </p:cNvPr>
          <p:cNvSpPr/>
          <p:nvPr/>
        </p:nvSpPr>
        <p:spPr>
          <a:xfrm>
            <a:off x="1122946" y="1212234"/>
            <a:ext cx="4808621" cy="4738113"/>
          </a:xfrm>
          <a:prstGeom prst="rect">
            <a:avLst/>
          </a:prstGeom>
          <a:solidFill>
            <a:srgbClr val="009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9593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Picture 9">
            <a:hlinkClick r:id="rId3" tgtFrame="&quot;_blank&quot;"/>
            <a:extLst>
              <a:ext uri="{FF2B5EF4-FFF2-40B4-BE49-F238E27FC236}">
                <a16:creationId xmlns:a16="http://schemas.microsoft.com/office/drawing/2014/main" id="{D0B606A3-6384-45FF-98E6-2DB7E541AA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6318" y="1212234"/>
            <a:ext cx="6613088" cy="47381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DEC18C-0781-435F-8E01-4244633F67C3}"/>
              </a:ext>
            </a:extLst>
          </p:cNvPr>
          <p:cNvSpPr txBox="1"/>
          <p:nvPr/>
        </p:nvSpPr>
        <p:spPr>
          <a:xfrm>
            <a:off x="1122946" y="3844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erstadt" panose="020B0004020202020204" pitchFamily="34" charset="0"/>
                <a:cs typeface="Arial" panose="020B0604020202020204" pitchFamily="34" charset="0"/>
              </a:rPr>
              <a:t>It’s Not Just Mining</a:t>
            </a:r>
          </a:p>
        </p:txBody>
      </p:sp>
    </p:spTree>
    <p:extLst>
      <p:ext uri="{BB962C8B-B14F-4D97-AF65-F5344CB8AC3E}">
        <p14:creationId xmlns:p14="http://schemas.microsoft.com/office/powerpoint/2010/main" val="202147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213</Words>
  <Application>Microsoft Office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Nova</vt:lpstr>
      <vt:lpstr>Bierstadt</vt:lpstr>
      <vt:lpstr>Calibri</vt:lpstr>
      <vt:lpstr>Calibri Light</vt:lpstr>
      <vt:lpstr>Helvetica Condensed Black</vt:lpstr>
      <vt:lpstr>Office Theme</vt:lpstr>
      <vt:lpstr>Waking Up to Mineral Supply Chain Insecurity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Sweeney, Katie</dc:creator>
  <cp:lastModifiedBy>Sweeney, Katie</cp:lastModifiedBy>
  <cp:revision>2</cp:revision>
  <dcterms:created xsi:type="dcterms:W3CDTF">2024-02-12T13:25:13Z</dcterms:created>
  <dcterms:modified xsi:type="dcterms:W3CDTF">2024-02-13T21:40:34Z</dcterms:modified>
</cp:coreProperties>
</file>