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88B11-01A1-749F-5FBC-1B74181CEEB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53B0541-53B6-A99D-22DF-29DA8FCFDD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6DC2CE1-D782-B566-5F6B-7C771600CE86}"/>
              </a:ext>
            </a:extLst>
          </p:cNvPr>
          <p:cNvSpPr>
            <a:spLocks noGrp="1"/>
          </p:cNvSpPr>
          <p:nvPr>
            <p:ph type="dt" sz="half" idx="10"/>
          </p:nvPr>
        </p:nvSpPr>
        <p:spPr/>
        <p:txBody>
          <a:bodyPr/>
          <a:lstStyle/>
          <a:p>
            <a:fld id="{62335A9D-E939-4D4C-9EE8-BB90D073CE27}" type="datetimeFigureOut">
              <a:rPr lang="en-US" smtClean="0"/>
              <a:t>11/7/2024</a:t>
            </a:fld>
            <a:endParaRPr lang="en-US"/>
          </a:p>
        </p:txBody>
      </p:sp>
      <p:sp>
        <p:nvSpPr>
          <p:cNvPr id="5" name="Footer Placeholder 4">
            <a:extLst>
              <a:ext uri="{FF2B5EF4-FFF2-40B4-BE49-F238E27FC236}">
                <a16:creationId xmlns:a16="http://schemas.microsoft.com/office/drawing/2014/main" id="{ECA49C3B-FD1B-9D2F-7F40-89190738D5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4F80FB-9E20-F1E3-2A68-F973B73CB3E6}"/>
              </a:ext>
            </a:extLst>
          </p:cNvPr>
          <p:cNvSpPr>
            <a:spLocks noGrp="1"/>
          </p:cNvSpPr>
          <p:nvPr>
            <p:ph type="sldNum" sz="quarter" idx="12"/>
          </p:nvPr>
        </p:nvSpPr>
        <p:spPr/>
        <p:txBody>
          <a:bodyPr/>
          <a:lstStyle/>
          <a:p>
            <a:fld id="{988BC23A-4CB5-4412-A60F-5C03CF4F15F7}" type="slidenum">
              <a:rPr lang="en-US" smtClean="0"/>
              <a:t>‹#›</a:t>
            </a:fld>
            <a:endParaRPr lang="en-US"/>
          </a:p>
        </p:txBody>
      </p:sp>
    </p:spTree>
    <p:extLst>
      <p:ext uri="{BB962C8B-B14F-4D97-AF65-F5344CB8AC3E}">
        <p14:creationId xmlns:p14="http://schemas.microsoft.com/office/powerpoint/2010/main" val="62341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772D6-7FA2-34CC-FB39-60A4F3D1517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C77FF08-4C80-CE0E-6A57-BEA1E164809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2AA3C0-E1CB-546A-8FCD-2C80CA836A59}"/>
              </a:ext>
            </a:extLst>
          </p:cNvPr>
          <p:cNvSpPr>
            <a:spLocks noGrp="1"/>
          </p:cNvSpPr>
          <p:nvPr>
            <p:ph type="dt" sz="half" idx="10"/>
          </p:nvPr>
        </p:nvSpPr>
        <p:spPr/>
        <p:txBody>
          <a:bodyPr/>
          <a:lstStyle/>
          <a:p>
            <a:fld id="{62335A9D-E939-4D4C-9EE8-BB90D073CE27}" type="datetimeFigureOut">
              <a:rPr lang="en-US" smtClean="0"/>
              <a:t>11/7/2024</a:t>
            </a:fld>
            <a:endParaRPr lang="en-US"/>
          </a:p>
        </p:txBody>
      </p:sp>
      <p:sp>
        <p:nvSpPr>
          <p:cNvPr id="5" name="Footer Placeholder 4">
            <a:extLst>
              <a:ext uri="{FF2B5EF4-FFF2-40B4-BE49-F238E27FC236}">
                <a16:creationId xmlns:a16="http://schemas.microsoft.com/office/drawing/2014/main" id="{80707830-02E5-94EB-8932-768D91F6CB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549462-4680-7E28-22BA-30B3B0671E75}"/>
              </a:ext>
            </a:extLst>
          </p:cNvPr>
          <p:cNvSpPr>
            <a:spLocks noGrp="1"/>
          </p:cNvSpPr>
          <p:nvPr>
            <p:ph type="sldNum" sz="quarter" idx="12"/>
          </p:nvPr>
        </p:nvSpPr>
        <p:spPr/>
        <p:txBody>
          <a:bodyPr/>
          <a:lstStyle/>
          <a:p>
            <a:fld id="{988BC23A-4CB5-4412-A60F-5C03CF4F15F7}" type="slidenum">
              <a:rPr lang="en-US" smtClean="0"/>
              <a:t>‹#›</a:t>
            </a:fld>
            <a:endParaRPr lang="en-US"/>
          </a:p>
        </p:txBody>
      </p:sp>
    </p:spTree>
    <p:extLst>
      <p:ext uri="{BB962C8B-B14F-4D97-AF65-F5344CB8AC3E}">
        <p14:creationId xmlns:p14="http://schemas.microsoft.com/office/powerpoint/2010/main" val="2011484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C69980E-0F6F-4B32-D6CE-AE61BDC5496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91F4809-FF5C-2CC0-BC77-1E8088878AA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47F259-BFD9-947B-B5D3-6547A36CCE37}"/>
              </a:ext>
            </a:extLst>
          </p:cNvPr>
          <p:cNvSpPr>
            <a:spLocks noGrp="1"/>
          </p:cNvSpPr>
          <p:nvPr>
            <p:ph type="dt" sz="half" idx="10"/>
          </p:nvPr>
        </p:nvSpPr>
        <p:spPr/>
        <p:txBody>
          <a:bodyPr/>
          <a:lstStyle/>
          <a:p>
            <a:fld id="{62335A9D-E939-4D4C-9EE8-BB90D073CE27}" type="datetimeFigureOut">
              <a:rPr lang="en-US" smtClean="0"/>
              <a:t>11/7/2024</a:t>
            </a:fld>
            <a:endParaRPr lang="en-US"/>
          </a:p>
        </p:txBody>
      </p:sp>
      <p:sp>
        <p:nvSpPr>
          <p:cNvPr id="5" name="Footer Placeholder 4">
            <a:extLst>
              <a:ext uri="{FF2B5EF4-FFF2-40B4-BE49-F238E27FC236}">
                <a16:creationId xmlns:a16="http://schemas.microsoft.com/office/drawing/2014/main" id="{81215BF6-B792-2509-5D8E-F2EA01530D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7C0F39-BB78-CEA7-4CAB-757BB4AA5187}"/>
              </a:ext>
            </a:extLst>
          </p:cNvPr>
          <p:cNvSpPr>
            <a:spLocks noGrp="1"/>
          </p:cNvSpPr>
          <p:nvPr>
            <p:ph type="sldNum" sz="quarter" idx="12"/>
          </p:nvPr>
        </p:nvSpPr>
        <p:spPr/>
        <p:txBody>
          <a:bodyPr/>
          <a:lstStyle/>
          <a:p>
            <a:fld id="{988BC23A-4CB5-4412-A60F-5C03CF4F15F7}" type="slidenum">
              <a:rPr lang="en-US" smtClean="0"/>
              <a:t>‹#›</a:t>
            </a:fld>
            <a:endParaRPr lang="en-US"/>
          </a:p>
        </p:txBody>
      </p:sp>
    </p:spTree>
    <p:extLst>
      <p:ext uri="{BB962C8B-B14F-4D97-AF65-F5344CB8AC3E}">
        <p14:creationId xmlns:p14="http://schemas.microsoft.com/office/powerpoint/2010/main" val="2501159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BA46D-0D1F-F31F-BEC4-4A4F1FD4934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6CE1C7-6E16-DD0F-0071-13D8F804A02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342884-43E2-5F34-9849-42EB5D6555C4}"/>
              </a:ext>
            </a:extLst>
          </p:cNvPr>
          <p:cNvSpPr>
            <a:spLocks noGrp="1"/>
          </p:cNvSpPr>
          <p:nvPr>
            <p:ph type="dt" sz="half" idx="10"/>
          </p:nvPr>
        </p:nvSpPr>
        <p:spPr/>
        <p:txBody>
          <a:bodyPr/>
          <a:lstStyle/>
          <a:p>
            <a:fld id="{62335A9D-E939-4D4C-9EE8-BB90D073CE27}" type="datetimeFigureOut">
              <a:rPr lang="en-US" smtClean="0"/>
              <a:t>11/7/2024</a:t>
            </a:fld>
            <a:endParaRPr lang="en-US"/>
          </a:p>
        </p:txBody>
      </p:sp>
      <p:sp>
        <p:nvSpPr>
          <p:cNvPr id="5" name="Footer Placeholder 4">
            <a:extLst>
              <a:ext uri="{FF2B5EF4-FFF2-40B4-BE49-F238E27FC236}">
                <a16:creationId xmlns:a16="http://schemas.microsoft.com/office/drawing/2014/main" id="{13C2BFAE-71B7-3426-9A69-420BE2672C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9C8E04-1089-B610-F083-CC1C64B293FC}"/>
              </a:ext>
            </a:extLst>
          </p:cNvPr>
          <p:cNvSpPr>
            <a:spLocks noGrp="1"/>
          </p:cNvSpPr>
          <p:nvPr>
            <p:ph type="sldNum" sz="quarter" idx="12"/>
          </p:nvPr>
        </p:nvSpPr>
        <p:spPr/>
        <p:txBody>
          <a:bodyPr/>
          <a:lstStyle/>
          <a:p>
            <a:fld id="{988BC23A-4CB5-4412-A60F-5C03CF4F15F7}" type="slidenum">
              <a:rPr lang="en-US" smtClean="0"/>
              <a:t>‹#›</a:t>
            </a:fld>
            <a:endParaRPr lang="en-US"/>
          </a:p>
        </p:txBody>
      </p:sp>
    </p:spTree>
    <p:extLst>
      <p:ext uri="{BB962C8B-B14F-4D97-AF65-F5344CB8AC3E}">
        <p14:creationId xmlns:p14="http://schemas.microsoft.com/office/powerpoint/2010/main" val="3414884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71C61-74F3-8950-8396-03278DC4BAF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E02C060-D06E-CFA4-E5D0-7D208DD2577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5012B8D-8F17-98E6-A3A0-8B4C80009E25}"/>
              </a:ext>
            </a:extLst>
          </p:cNvPr>
          <p:cNvSpPr>
            <a:spLocks noGrp="1"/>
          </p:cNvSpPr>
          <p:nvPr>
            <p:ph type="dt" sz="half" idx="10"/>
          </p:nvPr>
        </p:nvSpPr>
        <p:spPr/>
        <p:txBody>
          <a:bodyPr/>
          <a:lstStyle/>
          <a:p>
            <a:fld id="{62335A9D-E939-4D4C-9EE8-BB90D073CE27}" type="datetimeFigureOut">
              <a:rPr lang="en-US" smtClean="0"/>
              <a:t>11/7/2024</a:t>
            </a:fld>
            <a:endParaRPr lang="en-US"/>
          </a:p>
        </p:txBody>
      </p:sp>
      <p:sp>
        <p:nvSpPr>
          <p:cNvPr id="5" name="Footer Placeholder 4">
            <a:extLst>
              <a:ext uri="{FF2B5EF4-FFF2-40B4-BE49-F238E27FC236}">
                <a16:creationId xmlns:a16="http://schemas.microsoft.com/office/drawing/2014/main" id="{321D0523-3AC7-B69A-EF74-559C0B754F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C123FB-5F02-47EA-9E26-26E165FBA044}"/>
              </a:ext>
            </a:extLst>
          </p:cNvPr>
          <p:cNvSpPr>
            <a:spLocks noGrp="1"/>
          </p:cNvSpPr>
          <p:nvPr>
            <p:ph type="sldNum" sz="quarter" idx="12"/>
          </p:nvPr>
        </p:nvSpPr>
        <p:spPr/>
        <p:txBody>
          <a:bodyPr/>
          <a:lstStyle/>
          <a:p>
            <a:fld id="{988BC23A-4CB5-4412-A60F-5C03CF4F15F7}" type="slidenum">
              <a:rPr lang="en-US" smtClean="0"/>
              <a:t>‹#›</a:t>
            </a:fld>
            <a:endParaRPr lang="en-US"/>
          </a:p>
        </p:txBody>
      </p:sp>
    </p:spTree>
    <p:extLst>
      <p:ext uri="{BB962C8B-B14F-4D97-AF65-F5344CB8AC3E}">
        <p14:creationId xmlns:p14="http://schemas.microsoft.com/office/powerpoint/2010/main" val="3537955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0807A-F61D-3C7F-04A3-8DE025650A4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02417CE-8D45-AD5F-541D-B370CBCEF1C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CCEBE07-6C3B-62B9-A50F-863BC06F68A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F8E8E9E-A836-779F-F6E0-DD9A3B811942}"/>
              </a:ext>
            </a:extLst>
          </p:cNvPr>
          <p:cNvSpPr>
            <a:spLocks noGrp="1"/>
          </p:cNvSpPr>
          <p:nvPr>
            <p:ph type="dt" sz="half" idx="10"/>
          </p:nvPr>
        </p:nvSpPr>
        <p:spPr/>
        <p:txBody>
          <a:bodyPr/>
          <a:lstStyle/>
          <a:p>
            <a:fld id="{62335A9D-E939-4D4C-9EE8-BB90D073CE27}" type="datetimeFigureOut">
              <a:rPr lang="en-US" smtClean="0"/>
              <a:t>11/7/2024</a:t>
            </a:fld>
            <a:endParaRPr lang="en-US"/>
          </a:p>
        </p:txBody>
      </p:sp>
      <p:sp>
        <p:nvSpPr>
          <p:cNvPr id="6" name="Footer Placeholder 5">
            <a:extLst>
              <a:ext uri="{FF2B5EF4-FFF2-40B4-BE49-F238E27FC236}">
                <a16:creationId xmlns:a16="http://schemas.microsoft.com/office/drawing/2014/main" id="{4942FDF7-189D-3D7A-A2DA-BAA54D4675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54CA78-9731-9A08-8EF1-27F08A3FDAE8}"/>
              </a:ext>
            </a:extLst>
          </p:cNvPr>
          <p:cNvSpPr>
            <a:spLocks noGrp="1"/>
          </p:cNvSpPr>
          <p:nvPr>
            <p:ph type="sldNum" sz="quarter" idx="12"/>
          </p:nvPr>
        </p:nvSpPr>
        <p:spPr/>
        <p:txBody>
          <a:bodyPr/>
          <a:lstStyle/>
          <a:p>
            <a:fld id="{988BC23A-4CB5-4412-A60F-5C03CF4F15F7}" type="slidenum">
              <a:rPr lang="en-US" smtClean="0"/>
              <a:t>‹#›</a:t>
            </a:fld>
            <a:endParaRPr lang="en-US"/>
          </a:p>
        </p:txBody>
      </p:sp>
    </p:spTree>
    <p:extLst>
      <p:ext uri="{BB962C8B-B14F-4D97-AF65-F5344CB8AC3E}">
        <p14:creationId xmlns:p14="http://schemas.microsoft.com/office/powerpoint/2010/main" val="701976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3E41B-AD53-2524-6402-497B6F9D935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865C536-BD64-D0D7-42E8-7C12710022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681078A-33D7-D72F-F08B-C9CDCB48D32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F282311-1E1D-ED86-DE6D-ECFB3451B71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5FFF025-A389-BDB9-8523-FBD6D8C7B9E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4D9FC0-36D5-31A7-1BAD-9456AD07FEB7}"/>
              </a:ext>
            </a:extLst>
          </p:cNvPr>
          <p:cNvSpPr>
            <a:spLocks noGrp="1"/>
          </p:cNvSpPr>
          <p:nvPr>
            <p:ph type="dt" sz="half" idx="10"/>
          </p:nvPr>
        </p:nvSpPr>
        <p:spPr/>
        <p:txBody>
          <a:bodyPr/>
          <a:lstStyle/>
          <a:p>
            <a:fld id="{62335A9D-E939-4D4C-9EE8-BB90D073CE27}" type="datetimeFigureOut">
              <a:rPr lang="en-US" smtClean="0"/>
              <a:t>11/7/2024</a:t>
            </a:fld>
            <a:endParaRPr lang="en-US"/>
          </a:p>
        </p:txBody>
      </p:sp>
      <p:sp>
        <p:nvSpPr>
          <p:cNvPr id="8" name="Footer Placeholder 7">
            <a:extLst>
              <a:ext uri="{FF2B5EF4-FFF2-40B4-BE49-F238E27FC236}">
                <a16:creationId xmlns:a16="http://schemas.microsoft.com/office/drawing/2014/main" id="{D662B9E9-D76B-1FF0-D404-1DE934A4B35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4940188-B3C8-2F78-6D8B-6B405081A774}"/>
              </a:ext>
            </a:extLst>
          </p:cNvPr>
          <p:cNvSpPr>
            <a:spLocks noGrp="1"/>
          </p:cNvSpPr>
          <p:nvPr>
            <p:ph type="sldNum" sz="quarter" idx="12"/>
          </p:nvPr>
        </p:nvSpPr>
        <p:spPr/>
        <p:txBody>
          <a:bodyPr/>
          <a:lstStyle/>
          <a:p>
            <a:fld id="{988BC23A-4CB5-4412-A60F-5C03CF4F15F7}" type="slidenum">
              <a:rPr lang="en-US" smtClean="0"/>
              <a:t>‹#›</a:t>
            </a:fld>
            <a:endParaRPr lang="en-US"/>
          </a:p>
        </p:txBody>
      </p:sp>
    </p:spTree>
    <p:extLst>
      <p:ext uri="{BB962C8B-B14F-4D97-AF65-F5344CB8AC3E}">
        <p14:creationId xmlns:p14="http://schemas.microsoft.com/office/powerpoint/2010/main" val="1557862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DC9E4-7F99-77A4-2C18-B3723C49A9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513F917-F81F-9B89-853B-661A38D8C5A3}"/>
              </a:ext>
            </a:extLst>
          </p:cNvPr>
          <p:cNvSpPr>
            <a:spLocks noGrp="1"/>
          </p:cNvSpPr>
          <p:nvPr>
            <p:ph type="dt" sz="half" idx="10"/>
          </p:nvPr>
        </p:nvSpPr>
        <p:spPr/>
        <p:txBody>
          <a:bodyPr/>
          <a:lstStyle/>
          <a:p>
            <a:fld id="{62335A9D-E939-4D4C-9EE8-BB90D073CE27}" type="datetimeFigureOut">
              <a:rPr lang="en-US" smtClean="0"/>
              <a:t>11/7/2024</a:t>
            </a:fld>
            <a:endParaRPr lang="en-US"/>
          </a:p>
        </p:txBody>
      </p:sp>
      <p:sp>
        <p:nvSpPr>
          <p:cNvPr id="4" name="Footer Placeholder 3">
            <a:extLst>
              <a:ext uri="{FF2B5EF4-FFF2-40B4-BE49-F238E27FC236}">
                <a16:creationId xmlns:a16="http://schemas.microsoft.com/office/drawing/2014/main" id="{E9578E56-C5DC-2BA8-4D42-DBBED8AEB5B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F96E257-AAAF-6E9F-A754-B39447F36BB7}"/>
              </a:ext>
            </a:extLst>
          </p:cNvPr>
          <p:cNvSpPr>
            <a:spLocks noGrp="1"/>
          </p:cNvSpPr>
          <p:nvPr>
            <p:ph type="sldNum" sz="quarter" idx="12"/>
          </p:nvPr>
        </p:nvSpPr>
        <p:spPr/>
        <p:txBody>
          <a:bodyPr/>
          <a:lstStyle/>
          <a:p>
            <a:fld id="{988BC23A-4CB5-4412-A60F-5C03CF4F15F7}" type="slidenum">
              <a:rPr lang="en-US" smtClean="0"/>
              <a:t>‹#›</a:t>
            </a:fld>
            <a:endParaRPr lang="en-US"/>
          </a:p>
        </p:txBody>
      </p:sp>
    </p:spTree>
    <p:extLst>
      <p:ext uri="{BB962C8B-B14F-4D97-AF65-F5344CB8AC3E}">
        <p14:creationId xmlns:p14="http://schemas.microsoft.com/office/powerpoint/2010/main" val="1956940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8A4D636-C15E-761B-011D-D85BC53E55A9}"/>
              </a:ext>
            </a:extLst>
          </p:cNvPr>
          <p:cNvSpPr>
            <a:spLocks noGrp="1"/>
          </p:cNvSpPr>
          <p:nvPr>
            <p:ph type="dt" sz="half" idx="10"/>
          </p:nvPr>
        </p:nvSpPr>
        <p:spPr/>
        <p:txBody>
          <a:bodyPr/>
          <a:lstStyle/>
          <a:p>
            <a:fld id="{62335A9D-E939-4D4C-9EE8-BB90D073CE27}" type="datetimeFigureOut">
              <a:rPr lang="en-US" smtClean="0"/>
              <a:t>11/7/2024</a:t>
            </a:fld>
            <a:endParaRPr lang="en-US"/>
          </a:p>
        </p:txBody>
      </p:sp>
      <p:sp>
        <p:nvSpPr>
          <p:cNvPr id="3" name="Footer Placeholder 2">
            <a:extLst>
              <a:ext uri="{FF2B5EF4-FFF2-40B4-BE49-F238E27FC236}">
                <a16:creationId xmlns:a16="http://schemas.microsoft.com/office/drawing/2014/main" id="{54CAD2AC-8038-883C-9ECB-268E152400E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C7901EC-8288-1724-A66F-06141152ACD2}"/>
              </a:ext>
            </a:extLst>
          </p:cNvPr>
          <p:cNvSpPr>
            <a:spLocks noGrp="1"/>
          </p:cNvSpPr>
          <p:nvPr>
            <p:ph type="sldNum" sz="quarter" idx="12"/>
          </p:nvPr>
        </p:nvSpPr>
        <p:spPr/>
        <p:txBody>
          <a:bodyPr/>
          <a:lstStyle/>
          <a:p>
            <a:fld id="{988BC23A-4CB5-4412-A60F-5C03CF4F15F7}" type="slidenum">
              <a:rPr lang="en-US" smtClean="0"/>
              <a:t>‹#›</a:t>
            </a:fld>
            <a:endParaRPr lang="en-US"/>
          </a:p>
        </p:txBody>
      </p:sp>
    </p:spTree>
    <p:extLst>
      <p:ext uri="{BB962C8B-B14F-4D97-AF65-F5344CB8AC3E}">
        <p14:creationId xmlns:p14="http://schemas.microsoft.com/office/powerpoint/2010/main" val="3358542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F1905-1A84-C550-EDEA-249E681F14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D3C7F0F-9BBE-3AFF-640C-43A464D5EC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A52C52-0AFD-F7C7-1B9B-48E91D1553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84FA9BC-0FE3-0CDB-319A-36F0C3D4F8B0}"/>
              </a:ext>
            </a:extLst>
          </p:cNvPr>
          <p:cNvSpPr>
            <a:spLocks noGrp="1"/>
          </p:cNvSpPr>
          <p:nvPr>
            <p:ph type="dt" sz="half" idx="10"/>
          </p:nvPr>
        </p:nvSpPr>
        <p:spPr/>
        <p:txBody>
          <a:bodyPr/>
          <a:lstStyle/>
          <a:p>
            <a:fld id="{62335A9D-E939-4D4C-9EE8-BB90D073CE27}" type="datetimeFigureOut">
              <a:rPr lang="en-US" smtClean="0"/>
              <a:t>11/7/2024</a:t>
            </a:fld>
            <a:endParaRPr lang="en-US"/>
          </a:p>
        </p:txBody>
      </p:sp>
      <p:sp>
        <p:nvSpPr>
          <p:cNvPr id="6" name="Footer Placeholder 5">
            <a:extLst>
              <a:ext uri="{FF2B5EF4-FFF2-40B4-BE49-F238E27FC236}">
                <a16:creationId xmlns:a16="http://schemas.microsoft.com/office/drawing/2014/main" id="{C43A4655-3BB1-D302-1AA2-D119F63259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0B2F090-4409-4D16-2A07-FD9E7C15FFCA}"/>
              </a:ext>
            </a:extLst>
          </p:cNvPr>
          <p:cNvSpPr>
            <a:spLocks noGrp="1"/>
          </p:cNvSpPr>
          <p:nvPr>
            <p:ph type="sldNum" sz="quarter" idx="12"/>
          </p:nvPr>
        </p:nvSpPr>
        <p:spPr/>
        <p:txBody>
          <a:bodyPr/>
          <a:lstStyle/>
          <a:p>
            <a:fld id="{988BC23A-4CB5-4412-A60F-5C03CF4F15F7}" type="slidenum">
              <a:rPr lang="en-US" smtClean="0"/>
              <a:t>‹#›</a:t>
            </a:fld>
            <a:endParaRPr lang="en-US"/>
          </a:p>
        </p:txBody>
      </p:sp>
    </p:spTree>
    <p:extLst>
      <p:ext uri="{BB962C8B-B14F-4D97-AF65-F5344CB8AC3E}">
        <p14:creationId xmlns:p14="http://schemas.microsoft.com/office/powerpoint/2010/main" val="3694356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3406B-4C4A-FF79-F8DC-38FEDA2A53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AA00B90-1A77-57D9-B9AF-3E84EFD6B22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595349-FFCE-91D0-8D6C-EF646268FD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637408-30CE-AEC3-CA58-5B50776E1C80}"/>
              </a:ext>
            </a:extLst>
          </p:cNvPr>
          <p:cNvSpPr>
            <a:spLocks noGrp="1"/>
          </p:cNvSpPr>
          <p:nvPr>
            <p:ph type="dt" sz="half" idx="10"/>
          </p:nvPr>
        </p:nvSpPr>
        <p:spPr/>
        <p:txBody>
          <a:bodyPr/>
          <a:lstStyle/>
          <a:p>
            <a:fld id="{62335A9D-E939-4D4C-9EE8-BB90D073CE27}" type="datetimeFigureOut">
              <a:rPr lang="en-US" smtClean="0"/>
              <a:t>11/7/2024</a:t>
            </a:fld>
            <a:endParaRPr lang="en-US"/>
          </a:p>
        </p:txBody>
      </p:sp>
      <p:sp>
        <p:nvSpPr>
          <p:cNvPr id="6" name="Footer Placeholder 5">
            <a:extLst>
              <a:ext uri="{FF2B5EF4-FFF2-40B4-BE49-F238E27FC236}">
                <a16:creationId xmlns:a16="http://schemas.microsoft.com/office/drawing/2014/main" id="{EA567722-4535-59D2-3BDF-6EF5806E812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359603C-DD11-3FD0-E942-F4E9856E6D9A}"/>
              </a:ext>
            </a:extLst>
          </p:cNvPr>
          <p:cNvSpPr>
            <a:spLocks noGrp="1"/>
          </p:cNvSpPr>
          <p:nvPr>
            <p:ph type="sldNum" sz="quarter" idx="12"/>
          </p:nvPr>
        </p:nvSpPr>
        <p:spPr/>
        <p:txBody>
          <a:bodyPr/>
          <a:lstStyle/>
          <a:p>
            <a:fld id="{988BC23A-4CB5-4412-A60F-5C03CF4F15F7}" type="slidenum">
              <a:rPr lang="en-US" smtClean="0"/>
              <a:t>‹#›</a:t>
            </a:fld>
            <a:endParaRPr lang="en-US"/>
          </a:p>
        </p:txBody>
      </p:sp>
    </p:spTree>
    <p:extLst>
      <p:ext uri="{BB962C8B-B14F-4D97-AF65-F5344CB8AC3E}">
        <p14:creationId xmlns:p14="http://schemas.microsoft.com/office/powerpoint/2010/main" val="2699941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77D5B2F-483E-7F6A-FFCB-46E816ABB1A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5483014-0A6C-B1E7-B250-F60D66CA3E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130B67-A42C-22B1-0F74-7CCF94A5CF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2335A9D-E939-4D4C-9EE8-BB90D073CE27}" type="datetimeFigureOut">
              <a:rPr lang="en-US" smtClean="0"/>
              <a:t>11/7/2024</a:t>
            </a:fld>
            <a:endParaRPr lang="en-US"/>
          </a:p>
        </p:txBody>
      </p:sp>
      <p:sp>
        <p:nvSpPr>
          <p:cNvPr id="5" name="Footer Placeholder 4">
            <a:extLst>
              <a:ext uri="{FF2B5EF4-FFF2-40B4-BE49-F238E27FC236}">
                <a16:creationId xmlns:a16="http://schemas.microsoft.com/office/drawing/2014/main" id="{3FB16421-46D1-62E6-F730-A29A9022949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C76EB4A9-FF14-CFFC-6EA1-57557F48663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88BC23A-4CB5-4412-A60F-5C03CF4F15F7}" type="slidenum">
              <a:rPr lang="en-US" smtClean="0"/>
              <a:t>‹#›</a:t>
            </a:fld>
            <a:endParaRPr lang="en-US"/>
          </a:p>
        </p:txBody>
      </p:sp>
    </p:spTree>
    <p:extLst>
      <p:ext uri="{BB962C8B-B14F-4D97-AF65-F5344CB8AC3E}">
        <p14:creationId xmlns:p14="http://schemas.microsoft.com/office/powerpoint/2010/main" val="8604463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dcardenas@trailofthechiefs.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map of a country&#10;&#10;Description automatically generated">
            <a:extLst>
              <a:ext uri="{FF2B5EF4-FFF2-40B4-BE49-F238E27FC236}">
                <a16:creationId xmlns:a16="http://schemas.microsoft.com/office/drawing/2014/main" id="{0558C7B5-A4C6-D1CA-939B-994DBCA8773B}"/>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00264" y="1730005"/>
            <a:ext cx="8391471" cy="4936265"/>
          </a:xfrm>
          <a:prstGeom prst="rect">
            <a:avLst/>
          </a:prstGeom>
          <a:noFill/>
          <a:ln>
            <a:noFill/>
          </a:ln>
        </p:spPr>
      </p:pic>
      <p:sp>
        <p:nvSpPr>
          <p:cNvPr id="6" name="TextBox 5">
            <a:extLst>
              <a:ext uri="{FF2B5EF4-FFF2-40B4-BE49-F238E27FC236}">
                <a16:creationId xmlns:a16="http://schemas.microsoft.com/office/drawing/2014/main" id="{02CD6E80-7BB4-5D23-4187-15214EB443B7}"/>
              </a:ext>
            </a:extLst>
          </p:cNvPr>
          <p:cNvSpPr txBox="1"/>
          <p:nvPr/>
        </p:nvSpPr>
        <p:spPr>
          <a:xfrm>
            <a:off x="1900264" y="845574"/>
            <a:ext cx="8391470" cy="646331"/>
          </a:xfrm>
          <a:prstGeom prst="rect">
            <a:avLst/>
          </a:prstGeom>
          <a:noFill/>
        </p:spPr>
        <p:txBody>
          <a:bodyPr wrap="square" rtlCol="0">
            <a:spAutoFit/>
          </a:bodyPr>
          <a:lstStyle/>
          <a:p>
            <a:pPr algn="ctr"/>
            <a:r>
              <a:rPr lang="en-US" dirty="0"/>
              <a:t>Trail of the Chiefs Corridor Consortium</a:t>
            </a:r>
          </a:p>
          <a:p>
            <a:pPr algn="ctr"/>
            <a:r>
              <a:rPr lang="en-US" dirty="0"/>
              <a:t>November 07, 2024</a:t>
            </a:r>
          </a:p>
        </p:txBody>
      </p:sp>
    </p:spTree>
    <p:extLst>
      <p:ext uri="{BB962C8B-B14F-4D97-AF65-F5344CB8AC3E}">
        <p14:creationId xmlns:p14="http://schemas.microsoft.com/office/powerpoint/2010/main" val="10355332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1E129A2-A989-813F-1847-C98A82F1F581}"/>
              </a:ext>
            </a:extLst>
          </p:cNvPr>
          <p:cNvSpPr txBox="1"/>
          <p:nvPr/>
        </p:nvSpPr>
        <p:spPr>
          <a:xfrm>
            <a:off x="1828800" y="1209368"/>
            <a:ext cx="8504903" cy="4031873"/>
          </a:xfrm>
          <a:prstGeom prst="rect">
            <a:avLst/>
          </a:prstGeom>
          <a:noFill/>
        </p:spPr>
        <p:txBody>
          <a:bodyPr wrap="square" rtlCol="0">
            <a:spAutoFit/>
          </a:bodyPr>
          <a:lstStyle/>
          <a:p>
            <a:pPr algn="ctr"/>
            <a:r>
              <a:rPr lang="en-US" sz="3200" b="1" dirty="0"/>
              <a:t>If interested in joining or for more information, please contact:</a:t>
            </a:r>
          </a:p>
          <a:p>
            <a:pPr algn="ctr"/>
            <a:endParaRPr lang="en-US" sz="3200" b="1" dirty="0"/>
          </a:p>
          <a:p>
            <a:pPr algn="ctr"/>
            <a:r>
              <a:rPr lang="en-US" sz="3200" b="1" dirty="0"/>
              <a:t>Daniel Cardenas</a:t>
            </a:r>
          </a:p>
          <a:p>
            <a:pPr algn="ctr"/>
            <a:r>
              <a:rPr lang="en-US" sz="3200" b="1" dirty="0" err="1"/>
              <a:t>CoFounder</a:t>
            </a:r>
            <a:endParaRPr lang="en-US" sz="3200" b="1" dirty="0"/>
          </a:p>
          <a:p>
            <a:pPr algn="ctr"/>
            <a:r>
              <a:rPr lang="en-US" sz="3200" b="1" dirty="0"/>
              <a:t>Trail of the Chiefs Corridor Consortium</a:t>
            </a:r>
          </a:p>
          <a:p>
            <a:pPr algn="ctr"/>
            <a:r>
              <a:rPr lang="en-US" sz="3200" b="1" dirty="0">
                <a:hlinkClick r:id="rId2"/>
              </a:rPr>
              <a:t>dcardenas@trailofthechiefs.org</a:t>
            </a:r>
            <a:endParaRPr lang="en-US" sz="3200" b="1" dirty="0"/>
          </a:p>
          <a:p>
            <a:pPr algn="ctr"/>
            <a:r>
              <a:rPr lang="en-US" sz="3200" b="1" dirty="0"/>
              <a:t>(307) 220-4848</a:t>
            </a:r>
          </a:p>
        </p:txBody>
      </p:sp>
    </p:spTree>
    <p:extLst>
      <p:ext uri="{BB962C8B-B14F-4D97-AF65-F5344CB8AC3E}">
        <p14:creationId xmlns:p14="http://schemas.microsoft.com/office/powerpoint/2010/main" val="1210806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016D8A7-7B82-52AB-0805-CC0387C06CB4}"/>
              </a:ext>
            </a:extLst>
          </p:cNvPr>
          <p:cNvSpPr txBox="1"/>
          <p:nvPr/>
        </p:nvSpPr>
        <p:spPr>
          <a:xfrm>
            <a:off x="2517058" y="1366684"/>
            <a:ext cx="7256207" cy="4288610"/>
          </a:xfrm>
          <a:prstGeom prst="rect">
            <a:avLst/>
          </a:prstGeom>
          <a:noFill/>
        </p:spPr>
        <p:txBody>
          <a:bodyPr wrap="square" rtlCol="0">
            <a:spAutoFit/>
          </a:bodyPr>
          <a:lstStyle/>
          <a:p>
            <a:pPr marL="0" marR="0">
              <a:lnSpc>
                <a:spcPct val="107000"/>
              </a:lnSpc>
              <a:spcAft>
                <a:spcPts val="800"/>
              </a:spcAft>
            </a:pPr>
            <a:r>
              <a:rPr lang="en-US" sz="3200" kern="0" dirty="0">
                <a:effectLst/>
                <a:latin typeface="Aptos" panose="020B0004020202020204" pitchFamily="34" charset="0"/>
                <a:ea typeface="Times New Roman" panose="02020603050405020304" pitchFamily="18" charset="0"/>
                <a:cs typeface="Times New Roman" panose="02020603050405020304" pitchFamily="18" charset="0"/>
              </a:rPr>
              <a:t>The presentation outlines the formation and objectives of the Trail of the Chiefs Corridor Consortium, a project aimed at integrating </a:t>
            </a:r>
            <a:r>
              <a:rPr lang="en-US" sz="3200" kern="0" dirty="0">
                <a:latin typeface="Aptos" panose="020B0004020202020204" pitchFamily="34" charset="0"/>
                <a:ea typeface="Times New Roman" panose="02020603050405020304" pitchFamily="18" charset="0"/>
                <a:cs typeface="Times New Roman" panose="02020603050405020304" pitchFamily="18" charset="0"/>
              </a:rPr>
              <a:t>a wide range of </a:t>
            </a:r>
            <a:r>
              <a:rPr lang="en-US" sz="3200" kern="0" dirty="0">
                <a:effectLst/>
                <a:latin typeface="Aptos" panose="020B0004020202020204" pitchFamily="34" charset="0"/>
                <a:ea typeface="Times New Roman" panose="02020603050405020304" pitchFamily="18" charset="0"/>
                <a:cs typeface="Times New Roman" panose="02020603050405020304" pitchFamily="18" charset="0"/>
              </a:rPr>
              <a:t>energy technologies and infrastructure across the Western United States, specifically connecting Indian Country to the larger energy “grid”.</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65850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184419A-7DE8-B361-0DF7-7291497BDE3E}"/>
              </a:ext>
            </a:extLst>
          </p:cNvPr>
          <p:cNvSpPr txBox="1"/>
          <p:nvPr/>
        </p:nvSpPr>
        <p:spPr>
          <a:xfrm>
            <a:off x="1288026" y="1170039"/>
            <a:ext cx="9753600" cy="4391202"/>
          </a:xfrm>
          <a:prstGeom prst="rect">
            <a:avLst/>
          </a:prstGeom>
          <a:noFill/>
        </p:spPr>
        <p:txBody>
          <a:bodyPr wrap="square" rtlCol="0">
            <a:spAutoFit/>
          </a:bodyPr>
          <a:lstStyle/>
          <a:p>
            <a:pPr marL="0" marR="0" algn="ctr">
              <a:lnSpc>
                <a:spcPct val="107000"/>
              </a:lnSpc>
              <a:spcAft>
                <a:spcPts val="800"/>
              </a:spcAft>
            </a:pPr>
            <a:r>
              <a:rPr lang="en-US" sz="3200" b="1" kern="0" dirty="0">
                <a:effectLst/>
                <a:latin typeface="Aptos" panose="020B0004020202020204" pitchFamily="34" charset="0"/>
                <a:ea typeface="Times New Roman" panose="02020603050405020304" pitchFamily="18" charset="0"/>
                <a:cs typeface="Times New Roman" panose="02020603050405020304" pitchFamily="18" charset="0"/>
              </a:rPr>
              <a:t>Introduction:</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Aft>
                <a:spcPts val="800"/>
              </a:spcAft>
            </a:pPr>
            <a:r>
              <a:rPr lang="en-US" sz="3200" kern="0" dirty="0">
                <a:effectLst/>
                <a:latin typeface="Aptos" panose="020B0004020202020204" pitchFamily="34" charset="0"/>
                <a:ea typeface="Times New Roman" panose="02020603050405020304" pitchFamily="18" charset="0"/>
                <a:cs typeface="Times New Roman" panose="02020603050405020304" pitchFamily="18" charset="0"/>
              </a:rPr>
              <a:t>The Trail of the Chiefs Corridor Consortium (TCCC) aims to address energy transition challenges across 10 states and 21 Tribal Nations, spanning 2,604 miles. The consortium aims to integrate various energy technologies into existing infrastructure, fostering economic growth while respecting cultural and environmental sensitivities.</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464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19B0492-4F73-D27B-65C9-26C609682B35}"/>
              </a:ext>
            </a:extLst>
          </p:cNvPr>
          <p:cNvSpPr txBox="1"/>
          <p:nvPr/>
        </p:nvSpPr>
        <p:spPr>
          <a:xfrm>
            <a:off x="1592826" y="1042219"/>
            <a:ext cx="8947355" cy="4918141"/>
          </a:xfrm>
          <a:prstGeom prst="rect">
            <a:avLst/>
          </a:prstGeom>
          <a:noFill/>
        </p:spPr>
        <p:txBody>
          <a:bodyPr wrap="square" rtlCol="0">
            <a:spAutoFit/>
          </a:bodyPr>
          <a:lstStyle/>
          <a:p>
            <a:pPr marL="0" marR="0" algn="ctr">
              <a:lnSpc>
                <a:spcPct val="107000"/>
              </a:lnSpc>
              <a:spcAft>
                <a:spcPts val="800"/>
              </a:spcAft>
            </a:pPr>
            <a:r>
              <a:rPr lang="en-US" sz="3200" b="1" kern="0" dirty="0">
                <a:effectLst/>
                <a:latin typeface="Aptos" panose="020B0004020202020204" pitchFamily="34" charset="0"/>
                <a:ea typeface="Times New Roman" panose="02020603050405020304" pitchFamily="18" charset="0"/>
                <a:cs typeface="Times New Roman" panose="02020603050405020304" pitchFamily="18" charset="0"/>
              </a:rPr>
              <a:t>Rationale:</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Aft>
                <a:spcPts val="800"/>
              </a:spcAft>
            </a:pPr>
            <a:r>
              <a:rPr lang="en-US" sz="3200" kern="0" dirty="0">
                <a:effectLst/>
                <a:latin typeface="Aptos" panose="020B0004020202020204" pitchFamily="34" charset="0"/>
                <a:ea typeface="Times New Roman" panose="02020603050405020304" pitchFamily="18" charset="0"/>
                <a:cs typeface="Times New Roman" panose="02020603050405020304" pitchFamily="18" charset="0"/>
              </a:rPr>
              <a:t>The Trail of the Chiefs Corridor supports critical mineral extraction, carbon management, power generation, hydrogen development, water development, and transmission line upgrades. It is driven by tribal organizations and seeks explicit support from tribal nations. The consortium aims to address technical, economic, financial, social, and environmental complexities.</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60674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D2C454E-33DA-0124-0355-92C2F7A27EBF}"/>
              </a:ext>
            </a:extLst>
          </p:cNvPr>
          <p:cNvSpPr txBox="1"/>
          <p:nvPr/>
        </p:nvSpPr>
        <p:spPr>
          <a:xfrm>
            <a:off x="1514168" y="993058"/>
            <a:ext cx="9193161" cy="3337324"/>
          </a:xfrm>
          <a:prstGeom prst="rect">
            <a:avLst/>
          </a:prstGeom>
          <a:noFill/>
        </p:spPr>
        <p:txBody>
          <a:bodyPr wrap="square" rtlCol="0">
            <a:spAutoFit/>
          </a:bodyPr>
          <a:lstStyle/>
          <a:p>
            <a:pPr marL="0" marR="0" algn="ctr">
              <a:lnSpc>
                <a:spcPct val="107000"/>
              </a:lnSpc>
              <a:spcAft>
                <a:spcPts val="800"/>
              </a:spcAft>
            </a:pPr>
            <a:r>
              <a:rPr lang="en-US" sz="3200" b="1" kern="0" dirty="0">
                <a:effectLst/>
                <a:latin typeface="Aptos" panose="020B0004020202020204" pitchFamily="34" charset="0"/>
                <a:ea typeface="Times New Roman" panose="02020603050405020304" pitchFamily="18" charset="0"/>
                <a:cs typeface="Times New Roman" panose="02020603050405020304" pitchFamily="18" charset="0"/>
              </a:rPr>
              <a:t>Potential Partnerships:</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Aft>
                <a:spcPts val="800"/>
              </a:spcAft>
            </a:pPr>
            <a:r>
              <a:rPr lang="en-US" sz="3200" kern="0" dirty="0">
                <a:effectLst/>
                <a:latin typeface="Aptos" panose="020B0004020202020204" pitchFamily="34" charset="0"/>
                <a:ea typeface="Times New Roman" panose="02020603050405020304" pitchFamily="18" charset="0"/>
                <a:cs typeface="Times New Roman" panose="02020603050405020304" pitchFamily="18" charset="0"/>
              </a:rPr>
              <a:t>The consortium aims to include Tribes, Tribal Organizations, Tribal Communities, the Federal Government,  National Laboratories, Academic Institutions, Private Industry, Non-Profit Organizations, and State Governments.</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40081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8617BCF-C899-330C-43CC-0C53CCFE5093}"/>
              </a:ext>
            </a:extLst>
          </p:cNvPr>
          <p:cNvSpPr txBox="1"/>
          <p:nvPr/>
        </p:nvSpPr>
        <p:spPr>
          <a:xfrm>
            <a:off x="1632155" y="1081548"/>
            <a:ext cx="8888361" cy="4391202"/>
          </a:xfrm>
          <a:prstGeom prst="rect">
            <a:avLst/>
          </a:prstGeom>
          <a:noFill/>
        </p:spPr>
        <p:txBody>
          <a:bodyPr wrap="square" rtlCol="0">
            <a:spAutoFit/>
          </a:bodyPr>
          <a:lstStyle/>
          <a:p>
            <a:pPr marL="0" marR="0" algn="ctr">
              <a:lnSpc>
                <a:spcPct val="107000"/>
              </a:lnSpc>
              <a:spcAft>
                <a:spcPts val="800"/>
              </a:spcAft>
            </a:pPr>
            <a:r>
              <a:rPr lang="en-US" sz="3200" b="1" kern="0" dirty="0">
                <a:effectLst/>
                <a:latin typeface="Aptos" panose="020B0004020202020204" pitchFamily="34" charset="0"/>
                <a:ea typeface="Times New Roman" panose="02020603050405020304" pitchFamily="18" charset="0"/>
                <a:cs typeface="Times New Roman" panose="02020603050405020304" pitchFamily="18" charset="0"/>
              </a:rPr>
              <a:t>Objectives:</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Aft>
                <a:spcPts val="800"/>
              </a:spcAft>
            </a:pPr>
            <a:r>
              <a:rPr lang="en-US" sz="3200" kern="0" dirty="0">
                <a:effectLst/>
                <a:latin typeface="Aptos" panose="020B0004020202020204" pitchFamily="34" charset="0"/>
                <a:ea typeface="Times New Roman" panose="02020603050405020304" pitchFamily="18" charset="0"/>
                <a:cs typeface="Times New Roman" panose="02020603050405020304" pitchFamily="18" charset="0"/>
              </a:rPr>
              <a:t>The Trail of the Chiefs Corridor Consortium aims to establish a 2,604-mile geographical energy corridor, evaluating technical aspects and conducting comprehensive GIS mapping. It involves a multi-disciplinary team to assess feasibility, stakeholder engagement, and economic benefits.</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55602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886E584-D0EF-910F-F654-6E4B742F545E}"/>
              </a:ext>
            </a:extLst>
          </p:cNvPr>
          <p:cNvSpPr txBox="1"/>
          <p:nvPr/>
        </p:nvSpPr>
        <p:spPr>
          <a:xfrm>
            <a:off x="1671484" y="1170039"/>
            <a:ext cx="8888361" cy="5438861"/>
          </a:xfrm>
          <a:prstGeom prst="rect">
            <a:avLst/>
          </a:prstGeom>
          <a:noFill/>
        </p:spPr>
        <p:txBody>
          <a:bodyPr wrap="square" rtlCol="0">
            <a:spAutoFit/>
          </a:bodyPr>
          <a:lstStyle/>
          <a:p>
            <a:pPr marL="0" marR="0" algn="ctr">
              <a:lnSpc>
                <a:spcPct val="107000"/>
              </a:lnSpc>
              <a:spcAft>
                <a:spcPts val="800"/>
              </a:spcAft>
            </a:pPr>
            <a:r>
              <a:rPr lang="en-US" b="1" kern="0" dirty="0">
                <a:effectLst/>
                <a:latin typeface="Aptos" panose="020B0004020202020204" pitchFamily="34" charset="0"/>
                <a:ea typeface="Times New Roman" panose="02020603050405020304" pitchFamily="18" charset="0"/>
                <a:cs typeface="Times New Roman" panose="02020603050405020304" pitchFamily="18" charset="0"/>
              </a:rPr>
              <a:t>Approach:</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Aft>
                <a:spcPts val="800"/>
              </a:spcAft>
            </a:pPr>
            <a:r>
              <a:rPr lang="en-US" kern="0" dirty="0">
                <a:latin typeface="Aptos" panose="020B0004020202020204" pitchFamily="34" charset="0"/>
                <a:ea typeface="Times New Roman" panose="02020603050405020304" pitchFamily="18" charset="0"/>
                <a:cs typeface="Times New Roman" panose="02020603050405020304" pitchFamily="18" charset="0"/>
              </a:rPr>
              <a:t>We will conduct a </a:t>
            </a:r>
            <a:r>
              <a:rPr lang="en-US" kern="0" dirty="0">
                <a:effectLst/>
                <a:latin typeface="Aptos" panose="020B0004020202020204" pitchFamily="34" charset="0"/>
                <a:ea typeface="Times New Roman" panose="02020603050405020304" pitchFamily="18" charset="0"/>
                <a:cs typeface="Times New Roman" panose="02020603050405020304" pitchFamily="18" charset="0"/>
              </a:rPr>
              <a:t>phased approach of the consortium for developing the Trail of the Chiefs Corridor.</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ctr">
              <a:lnSpc>
                <a:spcPct val="107000"/>
              </a:lnSpc>
              <a:spcAft>
                <a:spcPts val="800"/>
              </a:spcAft>
              <a:buSzPts val="1000"/>
              <a:buFont typeface="Symbol" panose="05050102010706020507" pitchFamily="18" charset="2"/>
              <a:buChar char=""/>
              <a:tabLst>
                <a:tab pos="457200" algn="l"/>
              </a:tabLst>
            </a:pPr>
            <a:r>
              <a:rPr lang="en-US" kern="0" dirty="0">
                <a:effectLst/>
                <a:latin typeface="Aptos" panose="020B0004020202020204" pitchFamily="34" charset="0"/>
                <a:ea typeface="Times New Roman" panose="02020603050405020304" pitchFamily="18" charset="0"/>
                <a:cs typeface="Times New Roman" panose="02020603050405020304" pitchFamily="18" charset="0"/>
              </a:rPr>
              <a:t>Formation of a multi-disciplinary team involving Tribes, Federal Agencies, National </a:t>
            </a:r>
            <a:r>
              <a:rPr lang="en-US" kern="0" dirty="0">
                <a:latin typeface="Aptos" panose="020B0004020202020204" pitchFamily="34" charset="0"/>
                <a:ea typeface="Times New Roman" panose="02020603050405020304" pitchFamily="18" charset="0"/>
                <a:cs typeface="Times New Roman" panose="02020603050405020304" pitchFamily="18" charset="0"/>
              </a:rPr>
              <a:t>L</a:t>
            </a:r>
            <a:r>
              <a:rPr lang="en-US" kern="0" dirty="0">
                <a:effectLst/>
                <a:latin typeface="Aptos" panose="020B0004020202020204" pitchFamily="34" charset="0"/>
                <a:ea typeface="Times New Roman" panose="02020603050405020304" pitchFamily="18" charset="0"/>
                <a:cs typeface="Times New Roman" panose="02020603050405020304" pitchFamily="18" charset="0"/>
              </a:rPr>
              <a:t>abs, Academic </a:t>
            </a:r>
            <a:r>
              <a:rPr lang="en-US" kern="0" dirty="0">
                <a:latin typeface="Aptos" panose="020B0004020202020204" pitchFamily="34" charset="0"/>
                <a:ea typeface="Times New Roman" panose="02020603050405020304" pitchFamily="18" charset="0"/>
                <a:cs typeface="Times New Roman" panose="02020603050405020304" pitchFamily="18" charset="0"/>
              </a:rPr>
              <a:t>I</a:t>
            </a:r>
            <a:r>
              <a:rPr lang="en-US" kern="0" dirty="0">
                <a:effectLst/>
                <a:latin typeface="Aptos" panose="020B0004020202020204" pitchFamily="34" charset="0"/>
                <a:ea typeface="Times New Roman" panose="02020603050405020304" pitchFamily="18" charset="0"/>
                <a:cs typeface="Times New Roman" panose="02020603050405020304" pitchFamily="18" charset="0"/>
              </a:rPr>
              <a:t>nstitutions, and private companies to assess technical, economic, environmental, and social aspects.</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ctr">
              <a:lnSpc>
                <a:spcPct val="107000"/>
              </a:lnSpc>
              <a:spcAft>
                <a:spcPts val="800"/>
              </a:spcAft>
              <a:buSzPts val="1000"/>
              <a:buFont typeface="Symbol" panose="05050102010706020507" pitchFamily="18" charset="2"/>
              <a:buChar char=""/>
              <a:tabLst>
                <a:tab pos="457200" algn="l"/>
              </a:tabLst>
            </a:pPr>
            <a:r>
              <a:rPr lang="en-US" kern="0" dirty="0">
                <a:effectLst/>
                <a:latin typeface="Aptos" panose="020B0004020202020204" pitchFamily="34" charset="0"/>
                <a:ea typeface="Times New Roman" panose="02020603050405020304" pitchFamily="18" charset="0"/>
                <a:cs typeface="Times New Roman" panose="02020603050405020304" pitchFamily="18" charset="0"/>
              </a:rPr>
              <a:t>Rigorous evaluation of each component of the corridor, including transmission lines, pipelines, water infrastructure, mining, and critical mineral transportation.</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ctr">
              <a:lnSpc>
                <a:spcPct val="107000"/>
              </a:lnSpc>
              <a:spcAft>
                <a:spcPts val="800"/>
              </a:spcAft>
              <a:buSzPts val="1000"/>
              <a:buFont typeface="Symbol" panose="05050102010706020507" pitchFamily="18" charset="2"/>
              <a:buChar char=""/>
              <a:tabLst>
                <a:tab pos="457200" algn="l"/>
              </a:tabLst>
            </a:pPr>
            <a:r>
              <a:rPr lang="en-US" kern="0" dirty="0">
                <a:effectLst/>
                <a:latin typeface="Aptos" panose="020B0004020202020204" pitchFamily="34" charset="0"/>
                <a:ea typeface="Times New Roman" panose="02020603050405020304" pitchFamily="18" charset="0"/>
                <a:cs typeface="Times New Roman" panose="02020603050405020304" pitchFamily="18" charset="0"/>
              </a:rPr>
              <a:t>Utilization of advanced GIS mapping techniques to establish a feasible route considering physical geography, tribal lands, existing federal energy corridors, rights of way, land ownership, and environmental and cultural sites.</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ctr">
              <a:lnSpc>
                <a:spcPct val="107000"/>
              </a:lnSpc>
              <a:spcAft>
                <a:spcPts val="800"/>
              </a:spcAft>
              <a:buSzPts val="1000"/>
              <a:buFont typeface="Symbol" panose="05050102010706020507" pitchFamily="18" charset="2"/>
              <a:buChar char=""/>
              <a:tabLst>
                <a:tab pos="457200" algn="l"/>
              </a:tabLst>
            </a:pPr>
            <a:r>
              <a:rPr lang="en-US" kern="0" dirty="0">
                <a:effectLst/>
                <a:latin typeface="Aptos" panose="020B0004020202020204" pitchFamily="34" charset="0"/>
                <a:ea typeface="Times New Roman" panose="02020603050405020304" pitchFamily="18" charset="0"/>
                <a:cs typeface="Times New Roman" panose="02020603050405020304" pitchFamily="18" charset="0"/>
              </a:rPr>
              <a:t>Extensive community outreach and collaboration with impacted communities, tribal nations, and stakeholders to shape corridor development.</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ctr">
              <a:lnSpc>
                <a:spcPct val="107000"/>
              </a:lnSpc>
              <a:spcAft>
                <a:spcPts val="800"/>
              </a:spcAft>
              <a:buSzPts val="1000"/>
              <a:buFont typeface="Symbol" panose="05050102010706020507" pitchFamily="18" charset="2"/>
              <a:buChar char=""/>
              <a:tabLst>
                <a:tab pos="457200" algn="l"/>
              </a:tabLst>
            </a:pPr>
            <a:r>
              <a:rPr lang="en-US" kern="0" dirty="0">
                <a:effectLst/>
                <a:latin typeface="Aptos" panose="020B0004020202020204" pitchFamily="34" charset="0"/>
                <a:ea typeface="Times New Roman" panose="02020603050405020304" pitchFamily="18" charset="0"/>
                <a:cs typeface="Times New Roman" panose="02020603050405020304" pitchFamily="18" charset="0"/>
              </a:rPr>
              <a:t>Techno-economic analysis to quantify economic benefits, potential job creation, financial investments, tax collections, revenue streams, and required stakeholder contributions for the corridor.</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754532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68B36AC-7A08-8ECD-5B7D-E08203F2E606}"/>
              </a:ext>
            </a:extLst>
          </p:cNvPr>
          <p:cNvSpPr txBox="1"/>
          <p:nvPr/>
        </p:nvSpPr>
        <p:spPr>
          <a:xfrm>
            <a:off x="1297858" y="1111045"/>
            <a:ext cx="9429136" cy="4391202"/>
          </a:xfrm>
          <a:prstGeom prst="rect">
            <a:avLst/>
          </a:prstGeom>
          <a:noFill/>
        </p:spPr>
        <p:txBody>
          <a:bodyPr wrap="square" rtlCol="0">
            <a:spAutoFit/>
          </a:bodyPr>
          <a:lstStyle/>
          <a:p>
            <a:pPr marL="0" marR="0" algn="ctr">
              <a:lnSpc>
                <a:spcPct val="107000"/>
              </a:lnSpc>
              <a:spcAft>
                <a:spcPts val="800"/>
              </a:spcAft>
            </a:pPr>
            <a:r>
              <a:rPr lang="en-US" sz="3200" b="1" kern="0" dirty="0">
                <a:effectLst/>
                <a:latin typeface="Aptos" panose="020B0004020202020204" pitchFamily="34" charset="0"/>
                <a:ea typeface="Times New Roman" panose="02020603050405020304" pitchFamily="18" charset="0"/>
                <a:cs typeface="Times New Roman" panose="02020603050405020304" pitchFamily="18" charset="0"/>
              </a:rPr>
              <a:t>Tribal Initiative and Importance:</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Aft>
                <a:spcPts val="800"/>
              </a:spcAft>
            </a:pPr>
            <a:r>
              <a:rPr lang="en-US" sz="3200" kern="0" dirty="0">
                <a:effectLst/>
                <a:latin typeface="Aptos" panose="020B0004020202020204" pitchFamily="34" charset="0"/>
                <a:ea typeface="Times New Roman" panose="02020603050405020304" pitchFamily="18" charset="0"/>
                <a:cs typeface="Times New Roman" panose="02020603050405020304" pitchFamily="18" charset="0"/>
              </a:rPr>
              <a:t>The Trail of the Chiefs Corridor Consortium will involve 21 Tribal Nations or more, including their respective on and off reservation communities in the Western US. Indigenous rights, perspectives, worldviews, and needs are of the upmost importance, will be our number one priority, and will be respected.</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42934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460B5C-A9AD-E683-3C2E-4CA1D5AAE52B}"/>
              </a:ext>
            </a:extLst>
          </p:cNvPr>
          <p:cNvSpPr txBox="1"/>
          <p:nvPr/>
        </p:nvSpPr>
        <p:spPr>
          <a:xfrm>
            <a:off x="993058" y="1179871"/>
            <a:ext cx="9842090" cy="4391202"/>
          </a:xfrm>
          <a:prstGeom prst="rect">
            <a:avLst/>
          </a:prstGeom>
          <a:noFill/>
        </p:spPr>
        <p:txBody>
          <a:bodyPr wrap="square" rtlCol="0">
            <a:spAutoFit/>
          </a:bodyPr>
          <a:lstStyle/>
          <a:p>
            <a:pPr marL="0" marR="0" algn="ctr">
              <a:lnSpc>
                <a:spcPct val="107000"/>
              </a:lnSpc>
              <a:spcAft>
                <a:spcPts val="800"/>
              </a:spcAft>
            </a:pPr>
            <a:r>
              <a:rPr lang="en-US" sz="3200" b="1" kern="0" dirty="0">
                <a:effectLst/>
                <a:latin typeface="Aptos" panose="020B0004020202020204" pitchFamily="34" charset="0"/>
                <a:ea typeface="Times New Roman" panose="02020603050405020304" pitchFamily="18" charset="0"/>
                <a:cs typeface="Times New Roman" panose="02020603050405020304" pitchFamily="18" charset="0"/>
              </a:rPr>
              <a:t>Impact and Expected Outcome:</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Aft>
                <a:spcPts val="800"/>
              </a:spcAft>
            </a:pPr>
            <a:r>
              <a:rPr lang="en-US" sz="3200" kern="0" dirty="0">
                <a:effectLst/>
                <a:latin typeface="Aptos" panose="020B0004020202020204" pitchFamily="34" charset="0"/>
                <a:ea typeface="Times New Roman" panose="02020603050405020304" pitchFamily="18" charset="0"/>
                <a:cs typeface="Times New Roman" panose="02020603050405020304" pitchFamily="18" charset="0"/>
              </a:rPr>
              <a:t>The Trail of the Chiefs Corridor Consortium aims to enhance critical US infrastructure for the energy transition, prioritizing technical rigor, interdisciplinary collaboration, and stakeholder engagement. The consortium will manage energy and resource management across the western US, ensuring sustainable development and inclusivity.</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655986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52</TotalTime>
  <Words>551</Words>
  <Application>Microsoft Office PowerPoint</Application>
  <PresentationFormat>Widescreen</PresentationFormat>
  <Paragraphs>29</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Aptos</vt:lpstr>
      <vt:lpstr>Aptos Display</vt:lpstr>
      <vt:lpstr>Arial</vt:lpstr>
      <vt:lpstr>Calibri</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Daniel Cardenas</dc:creator>
  <cp:lastModifiedBy>Daniel Cardenas</cp:lastModifiedBy>
  <cp:revision>1</cp:revision>
  <dcterms:created xsi:type="dcterms:W3CDTF">2024-11-07T15:22:43Z</dcterms:created>
  <dcterms:modified xsi:type="dcterms:W3CDTF">2024-11-07T16:15:38Z</dcterms:modified>
</cp:coreProperties>
</file>