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375" r:id="rId3"/>
    <p:sldId id="376" r:id="rId4"/>
    <p:sldId id="348" r:id="rId5"/>
    <p:sldId id="345" r:id="rId6"/>
    <p:sldId id="349" r:id="rId7"/>
    <p:sldId id="366" r:id="rId8"/>
    <p:sldId id="371" r:id="rId9"/>
    <p:sldId id="361" r:id="rId10"/>
    <p:sldId id="372" r:id="rId11"/>
    <p:sldId id="343" r:id="rId12"/>
    <p:sldId id="365" r:id="rId13"/>
    <p:sldId id="367" r:id="rId14"/>
    <p:sldId id="354" r:id="rId15"/>
    <p:sldId id="355" r:id="rId16"/>
    <p:sldId id="364" r:id="rId17"/>
    <p:sldId id="307" r:id="rId18"/>
    <p:sldId id="377" r:id="rId19"/>
    <p:sldId id="374" r:id="rId20"/>
    <p:sldId id="3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76A4"/>
    <a:srgbClr val="B9532A"/>
    <a:srgbClr val="F7E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71" autoAdjust="0"/>
  </p:normalViewPr>
  <p:slideViewPr>
    <p:cSldViewPr>
      <p:cViewPr>
        <p:scale>
          <a:sx n="125" d="100"/>
          <a:sy n="125" d="100"/>
        </p:scale>
        <p:origin x="-36" y="-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440F6-08BA-4105-A310-39DFA54340A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AAFFF5-0760-4F6F-AFEC-6B462279628E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tx1"/>
          </a:solidFill>
        </a:ln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Industry Trends</a:t>
          </a:r>
          <a:endParaRPr lang="en-US" sz="2800" b="1" dirty="0">
            <a:solidFill>
              <a:schemeClr val="tx1"/>
            </a:solidFill>
          </a:endParaRPr>
        </a:p>
      </dgm:t>
    </dgm:pt>
    <dgm:pt modelId="{B2FAE465-286F-4376-B41D-52B0C333E5D8}" type="parTrans" cxnId="{F5FC6DEC-BB25-4EE9-941A-F710C0B57C56}">
      <dgm:prSet/>
      <dgm:spPr/>
      <dgm:t>
        <a:bodyPr/>
        <a:lstStyle/>
        <a:p>
          <a:endParaRPr lang="en-US" sz="2000"/>
        </a:p>
      </dgm:t>
    </dgm:pt>
    <dgm:pt modelId="{641CB753-3FE4-49F1-A111-2C6693BBBE7C}" type="sibTrans" cxnId="{F5FC6DEC-BB25-4EE9-941A-F710C0B57C56}">
      <dgm:prSet/>
      <dgm:spPr/>
      <dgm:t>
        <a:bodyPr/>
        <a:lstStyle/>
        <a:p>
          <a:endParaRPr lang="en-US" sz="2000"/>
        </a:p>
      </dgm:t>
    </dgm:pt>
    <dgm:pt modelId="{99FD53C3-E57A-4025-83B5-A0DB7ADE0C3E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Low cost and abundant Natural Gas</a:t>
          </a:r>
          <a:endParaRPr lang="en-US" sz="1800" b="1" dirty="0">
            <a:solidFill>
              <a:schemeClr val="tx1"/>
            </a:solidFill>
          </a:endParaRPr>
        </a:p>
      </dgm:t>
    </dgm:pt>
    <dgm:pt modelId="{E1A3E91E-9331-4D27-A5B7-60AA24CD40FB}" type="parTrans" cxnId="{471E0C62-B2FA-41C1-962B-05EB0F2BCB64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en-US" sz="600" dirty="0"/>
        </a:p>
      </dgm:t>
    </dgm:pt>
    <dgm:pt modelId="{FFA9D7AF-4776-46CE-9C52-DC6E7E5EFB72}" type="sibTrans" cxnId="{471E0C62-B2FA-41C1-962B-05EB0F2BCB64}">
      <dgm:prSet/>
      <dgm:spPr/>
      <dgm:t>
        <a:bodyPr/>
        <a:lstStyle/>
        <a:p>
          <a:endParaRPr lang="en-US" sz="2000"/>
        </a:p>
      </dgm:t>
    </dgm:pt>
    <dgm:pt modelId="{2BA386AB-1AAC-45F2-AE7F-A1A70E3244E1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Environmental Regulations</a:t>
          </a:r>
          <a:endParaRPr lang="en-US" sz="1800" b="1" dirty="0">
            <a:solidFill>
              <a:schemeClr val="tx1"/>
            </a:solidFill>
          </a:endParaRPr>
        </a:p>
      </dgm:t>
    </dgm:pt>
    <dgm:pt modelId="{376BFEC0-E995-41C0-A834-C147D251C645}" type="parTrans" cxnId="{068CAB1A-0DAB-42D4-B168-3447286B235E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en-US" sz="600" dirty="0"/>
        </a:p>
      </dgm:t>
    </dgm:pt>
    <dgm:pt modelId="{05DD81A1-B2ED-4254-9BE5-78B7A7132CA6}" type="sibTrans" cxnId="{068CAB1A-0DAB-42D4-B168-3447286B235E}">
      <dgm:prSet/>
      <dgm:spPr/>
      <dgm:t>
        <a:bodyPr/>
        <a:lstStyle/>
        <a:p>
          <a:endParaRPr lang="en-US" sz="2000"/>
        </a:p>
      </dgm:t>
    </dgm:pt>
    <dgm:pt modelId="{CA3E491D-DD45-4870-9418-928C81523787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Customer Trends</a:t>
          </a:r>
          <a:endParaRPr lang="en-US" sz="1800" b="1" dirty="0">
            <a:solidFill>
              <a:schemeClr val="tx1"/>
            </a:solidFill>
          </a:endParaRPr>
        </a:p>
      </dgm:t>
    </dgm:pt>
    <dgm:pt modelId="{BAB9D849-C85B-4C83-A28E-D0E586D8F56E}" type="parTrans" cxnId="{CC773042-0796-4AEE-AC91-CFCC8762164F}">
      <dgm:prSet custT="1"/>
      <dgm:spPr/>
      <dgm:t>
        <a:bodyPr/>
        <a:lstStyle/>
        <a:p>
          <a:endParaRPr lang="en-US" sz="600" dirty="0"/>
        </a:p>
      </dgm:t>
    </dgm:pt>
    <dgm:pt modelId="{E08A8435-C4E7-448B-BB17-10BB26A72C9D}" type="sibTrans" cxnId="{CC773042-0796-4AEE-AC91-CFCC8762164F}">
      <dgm:prSet/>
      <dgm:spPr/>
      <dgm:t>
        <a:bodyPr/>
        <a:lstStyle/>
        <a:p>
          <a:endParaRPr lang="en-US" sz="2000"/>
        </a:p>
      </dgm:t>
    </dgm:pt>
    <dgm:pt modelId="{ECB0DA6A-DEF5-4A37-A41B-82F38EFBB2D4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Decreasing Demand Growth</a:t>
          </a:r>
          <a:endParaRPr lang="en-US" sz="1800" b="1" dirty="0">
            <a:solidFill>
              <a:schemeClr val="tx1"/>
            </a:solidFill>
          </a:endParaRPr>
        </a:p>
      </dgm:t>
    </dgm:pt>
    <dgm:pt modelId="{AFB1C369-35C0-43C4-A9FD-FBB926CEE7FD}" type="parTrans" cxnId="{8541FC6E-4D08-4A37-B546-FB81DF1E4FBE}">
      <dgm:prSet custT="1"/>
      <dgm:spPr/>
      <dgm:t>
        <a:bodyPr/>
        <a:lstStyle/>
        <a:p>
          <a:endParaRPr lang="en-US" sz="600" dirty="0"/>
        </a:p>
      </dgm:t>
    </dgm:pt>
    <dgm:pt modelId="{A265F079-74E8-42AC-8975-FD1D9495E0DB}" type="sibTrans" cxnId="{8541FC6E-4D08-4A37-B546-FB81DF1E4FBE}">
      <dgm:prSet/>
      <dgm:spPr/>
      <dgm:t>
        <a:bodyPr/>
        <a:lstStyle/>
        <a:p>
          <a:endParaRPr lang="en-US" sz="2000"/>
        </a:p>
      </dgm:t>
    </dgm:pt>
    <dgm:pt modelId="{59673838-1EA0-4D8E-8F57-DC05C85CA2DE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Aging Nuclear &amp; Coal Fleets</a:t>
          </a:r>
          <a:endParaRPr lang="en-US" sz="1800" b="1" dirty="0">
            <a:solidFill>
              <a:schemeClr val="tx1"/>
            </a:solidFill>
          </a:endParaRPr>
        </a:p>
      </dgm:t>
    </dgm:pt>
    <dgm:pt modelId="{97CB5E36-279E-4E6B-8198-40875B32D1E0}" type="parTrans" cxnId="{2489E84A-5B20-4D8B-B047-AF60636992D9}">
      <dgm:prSet custT="1"/>
      <dgm:spPr/>
      <dgm:t>
        <a:bodyPr/>
        <a:lstStyle/>
        <a:p>
          <a:endParaRPr lang="en-US" sz="600" dirty="0"/>
        </a:p>
      </dgm:t>
    </dgm:pt>
    <dgm:pt modelId="{2CE4E2E0-94B3-4B3A-83CA-720745385A00}" type="sibTrans" cxnId="{2489E84A-5B20-4D8B-B047-AF60636992D9}">
      <dgm:prSet/>
      <dgm:spPr/>
      <dgm:t>
        <a:bodyPr/>
        <a:lstStyle/>
        <a:p>
          <a:endParaRPr lang="en-US" sz="2000"/>
        </a:p>
      </dgm:t>
    </dgm:pt>
    <dgm:pt modelId="{43784759-E14B-4C2B-820A-D6F4347E66F4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Increasing Distributed Generation</a:t>
          </a:r>
          <a:endParaRPr lang="en-US" sz="1800" b="1" dirty="0">
            <a:solidFill>
              <a:schemeClr val="tx1"/>
            </a:solidFill>
          </a:endParaRPr>
        </a:p>
      </dgm:t>
    </dgm:pt>
    <dgm:pt modelId="{D95D05BE-B796-439A-8D5F-F34E656D8C4A}" type="parTrans" cxnId="{3C292176-672B-437F-81C4-6BD652146053}">
      <dgm:prSet custT="1"/>
      <dgm:spPr/>
      <dgm:t>
        <a:bodyPr/>
        <a:lstStyle/>
        <a:p>
          <a:endParaRPr lang="en-US" sz="600" dirty="0"/>
        </a:p>
      </dgm:t>
    </dgm:pt>
    <dgm:pt modelId="{ADE56687-DAA4-4BA1-B13D-FEEF6D8041B5}" type="sibTrans" cxnId="{3C292176-672B-437F-81C4-6BD652146053}">
      <dgm:prSet/>
      <dgm:spPr/>
      <dgm:t>
        <a:bodyPr/>
        <a:lstStyle/>
        <a:p>
          <a:endParaRPr lang="en-US" sz="2000"/>
        </a:p>
      </dgm:t>
    </dgm:pt>
    <dgm:pt modelId="{26FC9298-8400-4E14-B7B8-FAAA7FA2CC82}">
      <dgm:prSet phldrT="[Tex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New Technologies</a:t>
          </a:r>
          <a:endParaRPr lang="en-US" sz="1800" b="1" dirty="0">
            <a:solidFill>
              <a:schemeClr val="tx1"/>
            </a:solidFill>
          </a:endParaRPr>
        </a:p>
      </dgm:t>
    </dgm:pt>
    <dgm:pt modelId="{1DF3FFFA-1822-4E2D-B3A1-B1C1561034A3}" type="parTrans" cxnId="{1D53C785-D62F-4F4C-AE2F-D40DE19B8C52}">
      <dgm:prSet custT="1"/>
      <dgm:spPr/>
      <dgm:t>
        <a:bodyPr/>
        <a:lstStyle/>
        <a:p>
          <a:endParaRPr lang="en-US" sz="600" dirty="0"/>
        </a:p>
      </dgm:t>
    </dgm:pt>
    <dgm:pt modelId="{B409E76C-A738-41CC-85AF-129779FE813E}" type="sibTrans" cxnId="{1D53C785-D62F-4F4C-AE2F-D40DE19B8C52}">
      <dgm:prSet/>
      <dgm:spPr/>
      <dgm:t>
        <a:bodyPr/>
        <a:lstStyle/>
        <a:p>
          <a:endParaRPr lang="en-US" sz="2000"/>
        </a:p>
      </dgm:t>
    </dgm:pt>
    <dgm:pt modelId="{6FA662CE-15F6-443B-A605-C4D56551C84B}">
      <dgm:prSet phldrT="[Text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Climate Financing Requirements</a:t>
          </a:r>
          <a:endParaRPr lang="en-US" b="1" dirty="0">
            <a:solidFill>
              <a:schemeClr val="tx1"/>
            </a:solidFill>
          </a:endParaRPr>
        </a:p>
      </dgm:t>
    </dgm:pt>
    <dgm:pt modelId="{273C2870-3FD5-40BA-9DE2-6207EC82FF61}" type="parTrans" cxnId="{C62F74DA-DA8D-4C13-999D-B8C19A61DC3F}">
      <dgm:prSet/>
      <dgm:spPr/>
      <dgm:t>
        <a:bodyPr/>
        <a:lstStyle/>
        <a:p>
          <a:endParaRPr lang="en-US"/>
        </a:p>
      </dgm:t>
    </dgm:pt>
    <dgm:pt modelId="{EF5FFE09-9910-4E4E-8E40-EC0C5C24228B}" type="sibTrans" cxnId="{C62F74DA-DA8D-4C13-999D-B8C19A61DC3F}">
      <dgm:prSet/>
      <dgm:spPr/>
      <dgm:t>
        <a:bodyPr/>
        <a:lstStyle/>
        <a:p>
          <a:endParaRPr lang="en-US"/>
        </a:p>
      </dgm:t>
    </dgm:pt>
    <dgm:pt modelId="{CF494641-636E-46C0-B716-1D729BF6A627}" type="pres">
      <dgm:prSet presAssocID="{4D8440F6-08BA-4105-A310-39DFA54340A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1CBE3-FAC8-4FA6-8E12-7C8E0A594575}" type="pres">
      <dgm:prSet presAssocID="{FEAAFFF5-0760-4F6F-AFEC-6B462279628E}" presName="centerShape" presStyleLbl="node0" presStyleIdx="0" presStyleCnt="1" custScaleX="191436" custScaleY="118317" custLinFactNeighborX="1519"/>
      <dgm:spPr/>
      <dgm:t>
        <a:bodyPr/>
        <a:lstStyle/>
        <a:p>
          <a:endParaRPr lang="en-US"/>
        </a:p>
      </dgm:t>
    </dgm:pt>
    <dgm:pt modelId="{BC106090-F5A2-4703-AA34-C2946978EDA0}" type="pres">
      <dgm:prSet presAssocID="{E1A3E91E-9331-4D27-A5B7-60AA24CD40FB}" presName="Name9" presStyleLbl="parChTrans1D2" presStyleIdx="0" presStyleCnt="8"/>
      <dgm:spPr/>
      <dgm:t>
        <a:bodyPr/>
        <a:lstStyle/>
        <a:p>
          <a:endParaRPr lang="en-US"/>
        </a:p>
      </dgm:t>
    </dgm:pt>
    <dgm:pt modelId="{CE0E4B01-9B39-4762-8667-0BBC579201C0}" type="pres">
      <dgm:prSet presAssocID="{E1A3E91E-9331-4D27-A5B7-60AA24CD40FB}" presName="connTx" presStyleLbl="parChTrans1D2" presStyleIdx="0" presStyleCnt="8"/>
      <dgm:spPr/>
      <dgm:t>
        <a:bodyPr/>
        <a:lstStyle/>
        <a:p>
          <a:endParaRPr lang="en-US"/>
        </a:p>
      </dgm:t>
    </dgm:pt>
    <dgm:pt modelId="{3D7B3A3A-40B3-43B5-9670-599070BCA2B9}" type="pres">
      <dgm:prSet presAssocID="{99FD53C3-E57A-4025-83B5-A0DB7ADE0C3E}" presName="node" presStyleLbl="node1" presStyleIdx="0" presStyleCnt="8" custScaleX="188227" custScaleY="79982" custRadScaleRad="86621" custRadScaleInc="6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CD87C-9893-4785-ACC4-50415BD5CAE3}" type="pres">
      <dgm:prSet presAssocID="{AFB1C369-35C0-43C4-A9FD-FBB926CEE7FD}" presName="Name9" presStyleLbl="parChTrans1D2" presStyleIdx="1" presStyleCnt="8"/>
      <dgm:spPr/>
      <dgm:t>
        <a:bodyPr/>
        <a:lstStyle/>
        <a:p>
          <a:endParaRPr lang="en-US"/>
        </a:p>
      </dgm:t>
    </dgm:pt>
    <dgm:pt modelId="{CF703C4D-7272-4BA8-82A9-CF6D9E79CB95}" type="pres">
      <dgm:prSet presAssocID="{AFB1C369-35C0-43C4-A9FD-FBB926CEE7FD}" presName="connTx" presStyleLbl="parChTrans1D2" presStyleIdx="1" presStyleCnt="8"/>
      <dgm:spPr/>
      <dgm:t>
        <a:bodyPr/>
        <a:lstStyle/>
        <a:p>
          <a:endParaRPr lang="en-US"/>
        </a:p>
      </dgm:t>
    </dgm:pt>
    <dgm:pt modelId="{BC1432EB-1A8E-4D93-8D16-B81F246EAB59}" type="pres">
      <dgm:prSet presAssocID="{ECB0DA6A-DEF5-4A37-A41B-82F38EFBB2D4}" presName="node" presStyleLbl="node1" presStyleIdx="1" presStyleCnt="8" custScaleX="161045" custScaleY="86887" custRadScaleRad="133403" custRadScaleInc="57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65C1-93AE-400D-8911-DAF42531E342}" type="pres">
      <dgm:prSet presAssocID="{97CB5E36-279E-4E6B-8198-40875B32D1E0}" presName="Name9" presStyleLbl="parChTrans1D2" presStyleIdx="2" presStyleCnt="8"/>
      <dgm:spPr/>
      <dgm:t>
        <a:bodyPr/>
        <a:lstStyle/>
        <a:p>
          <a:endParaRPr lang="en-US"/>
        </a:p>
      </dgm:t>
    </dgm:pt>
    <dgm:pt modelId="{4043CFF4-BD0D-4DB4-904C-086E9884AC24}" type="pres">
      <dgm:prSet presAssocID="{97CB5E36-279E-4E6B-8198-40875B32D1E0}" presName="connTx" presStyleLbl="parChTrans1D2" presStyleIdx="2" presStyleCnt="8"/>
      <dgm:spPr/>
      <dgm:t>
        <a:bodyPr/>
        <a:lstStyle/>
        <a:p>
          <a:endParaRPr lang="en-US"/>
        </a:p>
      </dgm:t>
    </dgm:pt>
    <dgm:pt modelId="{84BD5E15-E6D5-4F45-9B02-3A8B20B7AE05}" type="pres">
      <dgm:prSet presAssocID="{59673838-1EA0-4D8E-8F57-DC05C85CA2DE}" presName="node" presStyleLbl="node1" presStyleIdx="2" presStyleCnt="8" custScaleX="164528" custScaleY="75919" custRadScaleRad="121258" custRadScaleInc="-8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66D6E-3876-4AAD-B5AE-0CC6E56415A6}" type="pres">
      <dgm:prSet presAssocID="{D95D05BE-B796-439A-8D5F-F34E656D8C4A}" presName="Name9" presStyleLbl="parChTrans1D2" presStyleIdx="3" presStyleCnt="8"/>
      <dgm:spPr/>
      <dgm:t>
        <a:bodyPr/>
        <a:lstStyle/>
        <a:p>
          <a:endParaRPr lang="en-US"/>
        </a:p>
      </dgm:t>
    </dgm:pt>
    <dgm:pt modelId="{FE0CDFF5-9B70-4AB3-9A58-AC1BA4DD0A6F}" type="pres">
      <dgm:prSet presAssocID="{D95D05BE-B796-439A-8D5F-F34E656D8C4A}" presName="connTx" presStyleLbl="parChTrans1D2" presStyleIdx="3" presStyleCnt="8"/>
      <dgm:spPr/>
      <dgm:t>
        <a:bodyPr/>
        <a:lstStyle/>
        <a:p>
          <a:endParaRPr lang="en-US"/>
        </a:p>
      </dgm:t>
    </dgm:pt>
    <dgm:pt modelId="{7C166A95-30AA-4C5E-A6A1-73EC1128C6C4}" type="pres">
      <dgm:prSet presAssocID="{43784759-E14B-4C2B-820A-D6F4347E66F4}" presName="node" presStyleLbl="node1" presStyleIdx="3" presStyleCnt="8" custScaleX="187742" custScaleY="69806" custRadScaleRad="116795" custRadScaleInc="-75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0E4FB1-5C1C-475B-ADFA-141DDDB09172}" type="pres">
      <dgm:prSet presAssocID="{1DF3FFFA-1822-4E2D-B3A1-B1C1561034A3}" presName="Name9" presStyleLbl="parChTrans1D2" presStyleIdx="4" presStyleCnt="8"/>
      <dgm:spPr/>
      <dgm:t>
        <a:bodyPr/>
        <a:lstStyle/>
        <a:p>
          <a:endParaRPr lang="en-US"/>
        </a:p>
      </dgm:t>
    </dgm:pt>
    <dgm:pt modelId="{5D9C3969-D924-4FA1-8EB5-C7C1F50D62ED}" type="pres">
      <dgm:prSet presAssocID="{1DF3FFFA-1822-4E2D-B3A1-B1C1561034A3}" presName="connTx" presStyleLbl="parChTrans1D2" presStyleIdx="4" presStyleCnt="8"/>
      <dgm:spPr/>
      <dgm:t>
        <a:bodyPr/>
        <a:lstStyle/>
        <a:p>
          <a:endParaRPr lang="en-US"/>
        </a:p>
      </dgm:t>
    </dgm:pt>
    <dgm:pt modelId="{8DF01682-E612-4406-8AD9-D2E77C9B892A}" type="pres">
      <dgm:prSet presAssocID="{26FC9298-8400-4E14-B7B8-FAAA7FA2CC82}" presName="node" presStyleLbl="node1" presStyleIdx="4" presStyleCnt="8" custScaleX="172070" custScaleY="62086" custRadScaleRad="100785" custRadScaleInc="-26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214D9-99DC-4C6E-B820-7494C17693BE}" type="pres">
      <dgm:prSet presAssocID="{376BFEC0-E995-41C0-A834-C147D251C645}" presName="Name9" presStyleLbl="parChTrans1D2" presStyleIdx="5" presStyleCnt="8"/>
      <dgm:spPr/>
      <dgm:t>
        <a:bodyPr/>
        <a:lstStyle/>
        <a:p>
          <a:endParaRPr lang="en-US"/>
        </a:p>
      </dgm:t>
    </dgm:pt>
    <dgm:pt modelId="{9E239D6A-6DDD-48FC-BA7B-330C9DFEE9CD}" type="pres">
      <dgm:prSet presAssocID="{376BFEC0-E995-41C0-A834-C147D251C645}" presName="connTx" presStyleLbl="parChTrans1D2" presStyleIdx="5" presStyleCnt="8"/>
      <dgm:spPr/>
      <dgm:t>
        <a:bodyPr/>
        <a:lstStyle/>
        <a:p>
          <a:endParaRPr lang="en-US"/>
        </a:p>
      </dgm:t>
    </dgm:pt>
    <dgm:pt modelId="{B105E28F-FCBC-4AB7-9659-A821959DFFE4}" type="pres">
      <dgm:prSet presAssocID="{2BA386AB-1AAC-45F2-AE7F-A1A70E3244E1}" presName="node" presStyleLbl="node1" presStyleIdx="5" presStyleCnt="8" custScaleX="194933" custScaleY="83778" custRadScaleRad="123075" custRadScaleInc="31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BDE6C-FC35-4D30-B82E-B7EA95528C4E}" type="pres">
      <dgm:prSet presAssocID="{BAB9D849-C85B-4C83-A28E-D0E586D8F56E}" presName="Name9" presStyleLbl="parChTrans1D2" presStyleIdx="6" presStyleCnt="8"/>
      <dgm:spPr/>
      <dgm:t>
        <a:bodyPr/>
        <a:lstStyle/>
        <a:p>
          <a:endParaRPr lang="en-US"/>
        </a:p>
      </dgm:t>
    </dgm:pt>
    <dgm:pt modelId="{7B3D9158-3DAD-4B63-87FB-1546787B3A38}" type="pres">
      <dgm:prSet presAssocID="{BAB9D849-C85B-4C83-A28E-D0E586D8F56E}" presName="connTx" presStyleLbl="parChTrans1D2" presStyleIdx="6" presStyleCnt="8"/>
      <dgm:spPr/>
      <dgm:t>
        <a:bodyPr/>
        <a:lstStyle/>
        <a:p>
          <a:endParaRPr lang="en-US"/>
        </a:p>
      </dgm:t>
    </dgm:pt>
    <dgm:pt modelId="{D22B4542-4714-4136-8C9B-F5C00B3BFA6F}" type="pres">
      <dgm:prSet presAssocID="{CA3E491D-DD45-4870-9418-928C81523787}" presName="node" presStyleLbl="node1" presStyleIdx="6" presStyleCnt="8" custScaleX="138401" custScaleY="74116" custRadScaleRad="127954" custRadScaleInc="-9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9FF62-1E55-4B15-9857-092D92E0F093}" type="pres">
      <dgm:prSet presAssocID="{273C2870-3FD5-40BA-9DE2-6207EC82FF61}" presName="Name9" presStyleLbl="parChTrans1D2" presStyleIdx="7" presStyleCnt="8"/>
      <dgm:spPr/>
      <dgm:t>
        <a:bodyPr/>
        <a:lstStyle/>
        <a:p>
          <a:endParaRPr lang="en-US"/>
        </a:p>
      </dgm:t>
    </dgm:pt>
    <dgm:pt modelId="{AEC33836-69D2-4A3D-9BE7-7F01FA12A50B}" type="pres">
      <dgm:prSet presAssocID="{273C2870-3FD5-40BA-9DE2-6207EC82FF61}" presName="connTx" presStyleLbl="parChTrans1D2" presStyleIdx="7" presStyleCnt="8"/>
      <dgm:spPr/>
      <dgm:t>
        <a:bodyPr/>
        <a:lstStyle/>
        <a:p>
          <a:endParaRPr lang="en-US"/>
        </a:p>
      </dgm:t>
    </dgm:pt>
    <dgm:pt modelId="{20857ED9-707A-4A5E-99BF-76DAA1978280}" type="pres">
      <dgm:prSet presAssocID="{6FA662CE-15F6-443B-A605-C4D56551C84B}" presName="node" presStyleLbl="node1" presStyleIdx="7" presStyleCnt="8" custScaleX="181401" custScaleY="95403" custRadScaleRad="124029" custRadScaleInc="-635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3427D-8454-4468-9CCA-C77DB9A6AFC0}" type="presOf" srcId="{BAB9D849-C85B-4C83-A28E-D0E586D8F56E}" destId="{788BDE6C-FC35-4D30-B82E-B7EA95528C4E}" srcOrd="0" destOrd="0" presId="urn:microsoft.com/office/officeart/2005/8/layout/radial1"/>
    <dgm:cxn modelId="{C62F74DA-DA8D-4C13-999D-B8C19A61DC3F}" srcId="{FEAAFFF5-0760-4F6F-AFEC-6B462279628E}" destId="{6FA662CE-15F6-443B-A605-C4D56551C84B}" srcOrd="7" destOrd="0" parTransId="{273C2870-3FD5-40BA-9DE2-6207EC82FF61}" sibTransId="{EF5FFE09-9910-4E4E-8E40-EC0C5C24228B}"/>
    <dgm:cxn modelId="{E60A35BE-13BB-4E90-894C-12324B658AAF}" type="presOf" srcId="{D95D05BE-B796-439A-8D5F-F34E656D8C4A}" destId="{FE0CDFF5-9B70-4AB3-9A58-AC1BA4DD0A6F}" srcOrd="1" destOrd="0" presId="urn:microsoft.com/office/officeart/2005/8/layout/radial1"/>
    <dgm:cxn modelId="{F5FC6DEC-BB25-4EE9-941A-F710C0B57C56}" srcId="{4D8440F6-08BA-4105-A310-39DFA54340A4}" destId="{FEAAFFF5-0760-4F6F-AFEC-6B462279628E}" srcOrd="0" destOrd="0" parTransId="{B2FAE465-286F-4376-B41D-52B0C333E5D8}" sibTransId="{641CB753-3FE4-49F1-A111-2C6693BBBE7C}"/>
    <dgm:cxn modelId="{5484DB16-E50F-41F1-9AEB-BB14DAAF5026}" type="presOf" srcId="{97CB5E36-279E-4E6B-8198-40875B32D1E0}" destId="{557465C1-93AE-400D-8911-DAF42531E342}" srcOrd="0" destOrd="0" presId="urn:microsoft.com/office/officeart/2005/8/layout/radial1"/>
    <dgm:cxn modelId="{E34593C8-C8E5-42A1-A395-B9A217292453}" type="presOf" srcId="{6FA662CE-15F6-443B-A605-C4D56551C84B}" destId="{20857ED9-707A-4A5E-99BF-76DAA1978280}" srcOrd="0" destOrd="0" presId="urn:microsoft.com/office/officeart/2005/8/layout/radial1"/>
    <dgm:cxn modelId="{05B50759-9A03-4825-8955-C925FA0358D1}" type="presOf" srcId="{97CB5E36-279E-4E6B-8198-40875B32D1E0}" destId="{4043CFF4-BD0D-4DB4-904C-086E9884AC24}" srcOrd="1" destOrd="0" presId="urn:microsoft.com/office/officeart/2005/8/layout/radial1"/>
    <dgm:cxn modelId="{74F42E64-F45D-4939-B240-0BD1B43B411D}" type="presOf" srcId="{273C2870-3FD5-40BA-9DE2-6207EC82FF61}" destId="{C629FF62-1E55-4B15-9857-092D92E0F093}" srcOrd="0" destOrd="0" presId="urn:microsoft.com/office/officeart/2005/8/layout/radial1"/>
    <dgm:cxn modelId="{3C292176-672B-437F-81C4-6BD652146053}" srcId="{FEAAFFF5-0760-4F6F-AFEC-6B462279628E}" destId="{43784759-E14B-4C2B-820A-D6F4347E66F4}" srcOrd="3" destOrd="0" parTransId="{D95D05BE-B796-439A-8D5F-F34E656D8C4A}" sibTransId="{ADE56687-DAA4-4BA1-B13D-FEEF6D8041B5}"/>
    <dgm:cxn modelId="{BCD0E752-0267-48D0-871A-12D3B50CB6FC}" type="presOf" srcId="{376BFEC0-E995-41C0-A834-C147D251C645}" destId="{1FC214D9-99DC-4C6E-B820-7494C17693BE}" srcOrd="0" destOrd="0" presId="urn:microsoft.com/office/officeart/2005/8/layout/radial1"/>
    <dgm:cxn modelId="{41346D53-0138-48A6-97B0-7BC8F714157B}" type="presOf" srcId="{AFB1C369-35C0-43C4-A9FD-FBB926CEE7FD}" destId="{CD6CD87C-9893-4785-ACC4-50415BD5CAE3}" srcOrd="0" destOrd="0" presId="urn:microsoft.com/office/officeart/2005/8/layout/radial1"/>
    <dgm:cxn modelId="{6FC450DB-B522-44A0-8D38-794E32AE3041}" type="presOf" srcId="{59673838-1EA0-4D8E-8F57-DC05C85CA2DE}" destId="{84BD5E15-E6D5-4F45-9B02-3A8B20B7AE05}" srcOrd="0" destOrd="0" presId="urn:microsoft.com/office/officeart/2005/8/layout/radial1"/>
    <dgm:cxn modelId="{1847A310-CAC2-45E0-9B9D-8A789AA7EF36}" type="presOf" srcId="{376BFEC0-E995-41C0-A834-C147D251C645}" destId="{9E239D6A-6DDD-48FC-BA7B-330C9DFEE9CD}" srcOrd="1" destOrd="0" presId="urn:microsoft.com/office/officeart/2005/8/layout/radial1"/>
    <dgm:cxn modelId="{8541FC6E-4D08-4A37-B546-FB81DF1E4FBE}" srcId="{FEAAFFF5-0760-4F6F-AFEC-6B462279628E}" destId="{ECB0DA6A-DEF5-4A37-A41B-82F38EFBB2D4}" srcOrd="1" destOrd="0" parTransId="{AFB1C369-35C0-43C4-A9FD-FBB926CEE7FD}" sibTransId="{A265F079-74E8-42AC-8975-FD1D9495E0DB}"/>
    <dgm:cxn modelId="{1D53C785-D62F-4F4C-AE2F-D40DE19B8C52}" srcId="{FEAAFFF5-0760-4F6F-AFEC-6B462279628E}" destId="{26FC9298-8400-4E14-B7B8-FAAA7FA2CC82}" srcOrd="4" destOrd="0" parTransId="{1DF3FFFA-1822-4E2D-B3A1-B1C1561034A3}" sibTransId="{B409E76C-A738-41CC-85AF-129779FE813E}"/>
    <dgm:cxn modelId="{3F72187E-D610-439C-BBF3-7973C5567A3F}" type="presOf" srcId="{AFB1C369-35C0-43C4-A9FD-FBB926CEE7FD}" destId="{CF703C4D-7272-4BA8-82A9-CF6D9E79CB95}" srcOrd="1" destOrd="0" presId="urn:microsoft.com/office/officeart/2005/8/layout/radial1"/>
    <dgm:cxn modelId="{60DCCB44-7135-4194-B3B7-A6507A3AD730}" type="presOf" srcId="{FEAAFFF5-0760-4F6F-AFEC-6B462279628E}" destId="{CB01CBE3-FAC8-4FA6-8E12-7C8E0A594575}" srcOrd="0" destOrd="0" presId="urn:microsoft.com/office/officeart/2005/8/layout/radial1"/>
    <dgm:cxn modelId="{362EE9AE-9B02-4A96-977D-A392C6E52418}" type="presOf" srcId="{D95D05BE-B796-439A-8D5F-F34E656D8C4A}" destId="{99566D6E-3876-4AAD-B5AE-0CC6E56415A6}" srcOrd="0" destOrd="0" presId="urn:microsoft.com/office/officeart/2005/8/layout/radial1"/>
    <dgm:cxn modelId="{9F9617B0-7706-437A-B227-C38BE499B304}" type="presOf" srcId="{CA3E491D-DD45-4870-9418-928C81523787}" destId="{D22B4542-4714-4136-8C9B-F5C00B3BFA6F}" srcOrd="0" destOrd="0" presId="urn:microsoft.com/office/officeart/2005/8/layout/radial1"/>
    <dgm:cxn modelId="{891F7CA6-5D08-4F30-AFDA-E3120701BFEF}" type="presOf" srcId="{BAB9D849-C85B-4C83-A28E-D0E586D8F56E}" destId="{7B3D9158-3DAD-4B63-87FB-1546787B3A38}" srcOrd="1" destOrd="0" presId="urn:microsoft.com/office/officeart/2005/8/layout/radial1"/>
    <dgm:cxn modelId="{4EF3B285-1D02-49D8-BA10-B59E608FD52B}" type="presOf" srcId="{43784759-E14B-4C2B-820A-D6F4347E66F4}" destId="{7C166A95-30AA-4C5E-A6A1-73EC1128C6C4}" srcOrd="0" destOrd="0" presId="urn:microsoft.com/office/officeart/2005/8/layout/radial1"/>
    <dgm:cxn modelId="{1BF36628-12B5-409F-AAF3-82BA8988E77C}" type="presOf" srcId="{1DF3FFFA-1822-4E2D-B3A1-B1C1561034A3}" destId="{630E4FB1-5C1C-475B-ADFA-141DDDB09172}" srcOrd="0" destOrd="0" presId="urn:microsoft.com/office/officeart/2005/8/layout/radial1"/>
    <dgm:cxn modelId="{29A37757-726B-4E33-8FE7-CFCE8B529C75}" type="presOf" srcId="{E1A3E91E-9331-4D27-A5B7-60AA24CD40FB}" destId="{BC106090-F5A2-4703-AA34-C2946978EDA0}" srcOrd="0" destOrd="0" presId="urn:microsoft.com/office/officeart/2005/8/layout/radial1"/>
    <dgm:cxn modelId="{CC773042-0796-4AEE-AC91-CFCC8762164F}" srcId="{FEAAFFF5-0760-4F6F-AFEC-6B462279628E}" destId="{CA3E491D-DD45-4870-9418-928C81523787}" srcOrd="6" destOrd="0" parTransId="{BAB9D849-C85B-4C83-A28E-D0E586D8F56E}" sibTransId="{E08A8435-C4E7-448B-BB17-10BB26A72C9D}"/>
    <dgm:cxn modelId="{8E98F1A7-39A5-4F8F-9F6D-74089670BCFB}" type="presOf" srcId="{4D8440F6-08BA-4105-A310-39DFA54340A4}" destId="{CF494641-636E-46C0-B716-1D729BF6A627}" srcOrd="0" destOrd="0" presId="urn:microsoft.com/office/officeart/2005/8/layout/radial1"/>
    <dgm:cxn modelId="{068CAB1A-0DAB-42D4-B168-3447286B235E}" srcId="{FEAAFFF5-0760-4F6F-AFEC-6B462279628E}" destId="{2BA386AB-1AAC-45F2-AE7F-A1A70E3244E1}" srcOrd="5" destOrd="0" parTransId="{376BFEC0-E995-41C0-A834-C147D251C645}" sibTransId="{05DD81A1-B2ED-4254-9BE5-78B7A7132CA6}"/>
    <dgm:cxn modelId="{2489E84A-5B20-4D8B-B047-AF60636992D9}" srcId="{FEAAFFF5-0760-4F6F-AFEC-6B462279628E}" destId="{59673838-1EA0-4D8E-8F57-DC05C85CA2DE}" srcOrd="2" destOrd="0" parTransId="{97CB5E36-279E-4E6B-8198-40875B32D1E0}" sibTransId="{2CE4E2E0-94B3-4B3A-83CA-720745385A00}"/>
    <dgm:cxn modelId="{738B94A4-5E2B-4767-B56B-E2B45F420149}" type="presOf" srcId="{2BA386AB-1AAC-45F2-AE7F-A1A70E3244E1}" destId="{B105E28F-FCBC-4AB7-9659-A821959DFFE4}" srcOrd="0" destOrd="0" presId="urn:microsoft.com/office/officeart/2005/8/layout/radial1"/>
    <dgm:cxn modelId="{76DC79CA-F40D-4AFA-9464-2FAF80E283F9}" type="presOf" srcId="{26FC9298-8400-4E14-B7B8-FAAA7FA2CC82}" destId="{8DF01682-E612-4406-8AD9-D2E77C9B892A}" srcOrd="0" destOrd="0" presId="urn:microsoft.com/office/officeart/2005/8/layout/radial1"/>
    <dgm:cxn modelId="{D73FE421-D441-48CE-A0CF-9A0AC136E6D8}" type="presOf" srcId="{99FD53C3-E57A-4025-83B5-A0DB7ADE0C3E}" destId="{3D7B3A3A-40B3-43B5-9670-599070BCA2B9}" srcOrd="0" destOrd="0" presId="urn:microsoft.com/office/officeart/2005/8/layout/radial1"/>
    <dgm:cxn modelId="{1EA3542D-C14E-4371-8109-C836CA84ADDC}" type="presOf" srcId="{ECB0DA6A-DEF5-4A37-A41B-82F38EFBB2D4}" destId="{BC1432EB-1A8E-4D93-8D16-B81F246EAB59}" srcOrd="0" destOrd="0" presId="urn:microsoft.com/office/officeart/2005/8/layout/radial1"/>
    <dgm:cxn modelId="{471E0C62-B2FA-41C1-962B-05EB0F2BCB64}" srcId="{FEAAFFF5-0760-4F6F-AFEC-6B462279628E}" destId="{99FD53C3-E57A-4025-83B5-A0DB7ADE0C3E}" srcOrd="0" destOrd="0" parTransId="{E1A3E91E-9331-4D27-A5B7-60AA24CD40FB}" sibTransId="{FFA9D7AF-4776-46CE-9C52-DC6E7E5EFB72}"/>
    <dgm:cxn modelId="{E4AF137F-F2EA-499B-9EBA-DC63D95E5B9C}" type="presOf" srcId="{1DF3FFFA-1822-4E2D-B3A1-B1C1561034A3}" destId="{5D9C3969-D924-4FA1-8EB5-C7C1F50D62ED}" srcOrd="1" destOrd="0" presId="urn:microsoft.com/office/officeart/2005/8/layout/radial1"/>
    <dgm:cxn modelId="{6164332B-E3BA-4110-BB63-4165BA11C109}" type="presOf" srcId="{273C2870-3FD5-40BA-9DE2-6207EC82FF61}" destId="{AEC33836-69D2-4A3D-9BE7-7F01FA12A50B}" srcOrd="1" destOrd="0" presId="urn:microsoft.com/office/officeart/2005/8/layout/radial1"/>
    <dgm:cxn modelId="{CFC43216-6565-4734-ACDF-2BAA74A36B1E}" type="presOf" srcId="{E1A3E91E-9331-4D27-A5B7-60AA24CD40FB}" destId="{CE0E4B01-9B39-4762-8667-0BBC579201C0}" srcOrd="1" destOrd="0" presId="urn:microsoft.com/office/officeart/2005/8/layout/radial1"/>
    <dgm:cxn modelId="{BFCB0C9C-C036-40D1-A2CA-E15666609BC9}" type="presParOf" srcId="{CF494641-636E-46C0-B716-1D729BF6A627}" destId="{CB01CBE3-FAC8-4FA6-8E12-7C8E0A594575}" srcOrd="0" destOrd="0" presId="urn:microsoft.com/office/officeart/2005/8/layout/radial1"/>
    <dgm:cxn modelId="{E08A3578-A82D-4BC5-9C52-AAE2DCA1F037}" type="presParOf" srcId="{CF494641-636E-46C0-B716-1D729BF6A627}" destId="{BC106090-F5A2-4703-AA34-C2946978EDA0}" srcOrd="1" destOrd="0" presId="urn:microsoft.com/office/officeart/2005/8/layout/radial1"/>
    <dgm:cxn modelId="{5E269682-4A01-4104-AE79-FECE00B482FE}" type="presParOf" srcId="{BC106090-F5A2-4703-AA34-C2946978EDA0}" destId="{CE0E4B01-9B39-4762-8667-0BBC579201C0}" srcOrd="0" destOrd="0" presId="urn:microsoft.com/office/officeart/2005/8/layout/radial1"/>
    <dgm:cxn modelId="{476127CC-5C27-4C0E-AC67-9D08BC0489CD}" type="presParOf" srcId="{CF494641-636E-46C0-B716-1D729BF6A627}" destId="{3D7B3A3A-40B3-43B5-9670-599070BCA2B9}" srcOrd="2" destOrd="0" presId="urn:microsoft.com/office/officeart/2005/8/layout/radial1"/>
    <dgm:cxn modelId="{357E87B8-228F-464F-8819-E4E95AF04AA5}" type="presParOf" srcId="{CF494641-636E-46C0-B716-1D729BF6A627}" destId="{CD6CD87C-9893-4785-ACC4-50415BD5CAE3}" srcOrd="3" destOrd="0" presId="urn:microsoft.com/office/officeart/2005/8/layout/radial1"/>
    <dgm:cxn modelId="{AA812AF8-D1E8-4340-97A8-8E1A24244189}" type="presParOf" srcId="{CD6CD87C-9893-4785-ACC4-50415BD5CAE3}" destId="{CF703C4D-7272-4BA8-82A9-CF6D9E79CB95}" srcOrd="0" destOrd="0" presId="urn:microsoft.com/office/officeart/2005/8/layout/radial1"/>
    <dgm:cxn modelId="{0C2390BD-32C0-4CBD-A316-E8615D8FDDD8}" type="presParOf" srcId="{CF494641-636E-46C0-B716-1D729BF6A627}" destId="{BC1432EB-1A8E-4D93-8D16-B81F246EAB59}" srcOrd="4" destOrd="0" presId="urn:microsoft.com/office/officeart/2005/8/layout/radial1"/>
    <dgm:cxn modelId="{9628957C-6361-4C72-9BD8-E3EDE82D02A0}" type="presParOf" srcId="{CF494641-636E-46C0-B716-1D729BF6A627}" destId="{557465C1-93AE-400D-8911-DAF42531E342}" srcOrd="5" destOrd="0" presId="urn:microsoft.com/office/officeart/2005/8/layout/radial1"/>
    <dgm:cxn modelId="{0418AAEC-D3EB-4C30-8E17-8E1D052CD683}" type="presParOf" srcId="{557465C1-93AE-400D-8911-DAF42531E342}" destId="{4043CFF4-BD0D-4DB4-904C-086E9884AC24}" srcOrd="0" destOrd="0" presId="urn:microsoft.com/office/officeart/2005/8/layout/radial1"/>
    <dgm:cxn modelId="{8226CE0B-91F9-430F-829A-213E9B259BA0}" type="presParOf" srcId="{CF494641-636E-46C0-B716-1D729BF6A627}" destId="{84BD5E15-E6D5-4F45-9B02-3A8B20B7AE05}" srcOrd="6" destOrd="0" presId="urn:microsoft.com/office/officeart/2005/8/layout/radial1"/>
    <dgm:cxn modelId="{9ED01D9C-D236-44B3-A5F2-BF614C89CE02}" type="presParOf" srcId="{CF494641-636E-46C0-B716-1D729BF6A627}" destId="{99566D6E-3876-4AAD-B5AE-0CC6E56415A6}" srcOrd="7" destOrd="0" presId="urn:microsoft.com/office/officeart/2005/8/layout/radial1"/>
    <dgm:cxn modelId="{BA21A3DA-6185-4804-9CED-FD4CDB69C2C2}" type="presParOf" srcId="{99566D6E-3876-4AAD-B5AE-0CC6E56415A6}" destId="{FE0CDFF5-9B70-4AB3-9A58-AC1BA4DD0A6F}" srcOrd="0" destOrd="0" presId="urn:microsoft.com/office/officeart/2005/8/layout/radial1"/>
    <dgm:cxn modelId="{CB9C4B02-AB80-43D6-9CBF-536D1529CA66}" type="presParOf" srcId="{CF494641-636E-46C0-B716-1D729BF6A627}" destId="{7C166A95-30AA-4C5E-A6A1-73EC1128C6C4}" srcOrd="8" destOrd="0" presId="urn:microsoft.com/office/officeart/2005/8/layout/radial1"/>
    <dgm:cxn modelId="{86600AF9-4940-45A2-A990-D69BA625BC0D}" type="presParOf" srcId="{CF494641-636E-46C0-B716-1D729BF6A627}" destId="{630E4FB1-5C1C-475B-ADFA-141DDDB09172}" srcOrd="9" destOrd="0" presId="urn:microsoft.com/office/officeart/2005/8/layout/radial1"/>
    <dgm:cxn modelId="{E0BCC640-0A4D-4C4E-908A-09AA6FA774B6}" type="presParOf" srcId="{630E4FB1-5C1C-475B-ADFA-141DDDB09172}" destId="{5D9C3969-D924-4FA1-8EB5-C7C1F50D62ED}" srcOrd="0" destOrd="0" presId="urn:microsoft.com/office/officeart/2005/8/layout/radial1"/>
    <dgm:cxn modelId="{969EAD47-89A9-4FA9-B2C3-3AE73602B885}" type="presParOf" srcId="{CF494641-636E-46C0-B716-1D729BF6A627}" destId="{8DF01682-E612-4406-8AD9-D2E77C9B892A}" srcOrd="10" destOrd="0" presId="urn:microsoft.com/office/officeart/2005/8/layout/radial1"/>
    <dgm:cxn modelId="{F0BD6317-AAD7-48D4-9232-F9503F6D4983}" type="presParOf" srcId="{CF494641-636E-46C0-B716-1D729BF6A627}" destId="{1FC214D9-99DC-4C6E-B820-7494C17693BE}" srcOrd="11" destOrd="0" presId="urn:microsoft.com/office/officeart/2005/8/layout/radial1"/>
    <dgm:cxn modelId="{E6F303E9-3B8E-4817-909D-78CA4D8AC185}" type="presParOf" srcId="{1FC214D9-99DC-4C6E-B820-7494C17693BE}" destId="{9E239D6A-6DDD-48FC-BA7B-330C9DFEE9CD}" srcOrd="0" destOrd="0" presId="urn:microsoft.com/office/officeart/2005/8/layout/radial1"/>
    <dgm:cxn modelId="{8160BCFB-8964-4317-978E-AAA57C1FF9B0}" type="presParOf" srcId="{CF494641-636E-46C0-B716-1D729BF6A627}" destId="{B105E28F-FCBC-4AB7-9659-A821959DFFE4}" srcOrd="12" destOrd="0" presId="urn:microsoft.com/office/officeart/2005/8/layout/radial1"/>
    <dgm:cxn modelId="{D2D560BC-D52C-4D5C-BA69-0CE71BFCF2A3}" type="presParOf" srcId="{CF494641-636E-46C0-B716-1D729BF6A627}" destId="{788BDE6C-FC35-4D30-B82E-B7EA95528C4E}" srcOrd="13" destOrd="0" presId="urn:microsoft.com/office/officeart/2005/8/layout/radial1"/>
    <dgm:cxn modelId="{6AB4687B-7C1B-4216-8ABB-B9A5A9C83D15}" type="presParOf" srcId="{788BDE6C-FC35-4D30-B82E-B7EA95528C4E}" destId="{7B3D9158-3DAD-4B63-87FB-1546787B3A38}" srcOrd="0" destOrd="0" presId="urn:microsoft.com/office/officeart/2005/8/layout/radial1"/>
    <dgm:cxn modelId="{48AAD337-76A8-48B0-9027-D6344A659DC7}" type="presParOf" srcId="{CF494641-636E-46C0-B716-1D729BF6A627}" destId="{D22B4542-4714-4136-8C9B-F5C00B3BFA6F}" srcOrd="14" destOrd="0" presId="urn:microsoft.com/office/officeart/2005/8/layout/radial1"/>
    <dgm:cxn modelId="{934FC56F-AA6C-4499-8E52-1F4B613A68A8}" type="presParOf" srcId="{CF494641-636E-46C0-B716-1D729BF6A627}" destId="{C629FF62-1E55-4B15-9857-092D92E0F093}" srcOrd="15" destOrd="0" presId="urn:microsoft.com/office/officeart/2005/8/layout/radial1"/>
    <dgm:cxn modelId="{7169F96B-7CE8-4CBC-A640-B2E9CB36401F}" type="presParOf" srcId="{C629FF62-1E55-4B15-9857-092D92E0F093}" destId="{AEC33836-69D2-4A3D-9BE7-7F01FA12A50B}" srcOrd="0" destOrd="0" presId="urn:microsoft.com/office/officeart/2005/8/layout/radial1"/>
    <dgm:cxn modelId="{3B9D8678-9014-4246-80C3-C8957BED9681}" type="presParOf" srcId="{CF494641-636E-46C0-B716-1D729BF6A627}" destId="{20857ED9-707A-4A5E-99BF-76DAA1978280}" srcOrd="16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1CBE3-FAC8-4FA6-8E12-7C8E0A594575}">
      <dsp:nvSpPr>
        <dsp:cNvPr id="0" name=""/>
        <dsp:cNvSpPr/>
      </dsp:nvSpPr>
      <dsp:spPr>
        <a:xfrm>
          <a:off x="3498654" y="2119698"/>
          <a:ext cx="2425138" cy="1498856"/>
        </a:xfrm>
        <a:prstGeom prst="ellips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Industry Trends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3853807" y="2339200"/>
        <a:ext cx="1714832" cy="1059852"/>
      </dsp:txXfrm>
    </dsp:sp>
    <dsp:sp modelId="{BC106090-F5A2-4703-AA34-C2946978EDA0}">
      <dsp:nvSpPr>
        <dsp:cNvPr id="0" name=""/>
        <dsp:cNvSpPr/>
      </dsp:nvSpPr>
      <dsp:spPr>
        <a:xfrm rot="16162559">
          <a:off x="4394748" y="1802686"/>
          <a:ext cx="609982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609982" y="12055"/>
              </a:lnTo>
            </a:path>
          </a:pathLst>
        </a:custGeom>
        <a:noFill/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 rot="10800000">
        <a:off x="4684490" y="1799493"/>
        <a:ext cx="30499" cy="30499"/>
      </dsp:txXfrm>
    </dsp:sp>
    <dsp:sp modelId="{3D7B3A3A-40B3-43B5-9670-599070BCA2B9}">
      <dsp:nvSpPr>
        <dsp:cNvPr id="0" name=""/>
        <dsp:cNvSpPr/>
      </dsp:nvSpPr>
      <dsp:spPr>
        <a:xfrm>
          <a:off x="3498657" y="496551"/>
          <a:ext cx="2384486" cy="1013223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Low cost and abundant Natural Gas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847857" y="644934"/>
        <a:ext cx="1686086" cy="716457"/>
      </dsp:txXfrm>
    </dsp:sp>
    <dsp:sp modelId="{CD6CD87C-9893-4785-ACC4-50415BD5CAE3}">
      <dsp:nvSpPr>
        <dsp:cNvPr id="0" name=""/>
        <dsp:cNvSpPr/>
      </dsp:nvSpPr>
      <dsp:spPr>
        <a:xfrm rot="19630380">
          <a:off x="5466846" y="2033388"/>
          <a:ext cx="1042318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1042318" y="12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5961947" y="2019386"/>
        <a:ext cx="52115" cy="52115"/>
      </dsp:txXfrm>
    </dsp:sp>
    <dsp:sp modelId="{BC1432EB-1A8E-4D93-8D16-B81F246EAB59}">
      <dsp:nvSpPr>
        <dsp:cNvPr id="0" name=""/>
        <dsp:cNvSpPr/>
      </dsp:nvSpPr>
      <dsp:spPr>
        <a:xfrm>
          <a:off x="6060275" y="790402"/>
          <a:ext cx="2040140" cy="1100696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Decreasing Demand Growth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359047" y="951595"/>
        <a:ext cx="1442596" cy="778310"/>
      </dsp:txXfrm>
    </dsp:sp>
    <dsp:sp modelId="{557465C1-93AE-400D-8911-DAF42531E342}">
      <dsp:nvSpPr>
        <dsp:cNvPr id="0" name=""/>
        <dsp:cNvSpPr/>
      </dsp:nvSpPr>
      <dsp:spPr>
        <a:xfrm rot="21480308">
          <a:off x="5921781" y="2809746"/>
          <a:ext cx="296255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296255" y="12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6062503" y="2814395"/>
        <a:ext cx="14812" cy="14812"/>
      </dsp:txXfrm>
    </dsp:sp>
    <dsp:sp modelId="{84BD5E15-E6D5-4F45-9B02-3A8B20B7AE05}">
      <dsp:nvSpPr>
        <dsp:cNvPr id="0" name=""/>
        <dsp:cNvSpPr/>
      </dsp:nvSpPr>
      <dsp:spPr>
        <a:xfrm>
          <a:off x="6214991" y="2299573"/>
          <a:ext cx="2084263" cy="961752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Aging Nuclear &amp; Coal Fleets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520224" y="2440418"/>
        <a:ext cx="1473797" cy="680062"/>
      </dsp:txXfrm>
    </dsp:sp>
    <dsp:sp modelId="{99566D6E-3876-4AAD-B5AE-0CC6E56415A6}">
      <dsp:nvSpPr>
        <dsp:cNvPr id="0" name=""/>
        <dsp:cNvSpPr/>
      </dsp:nvSpPr>
      <dsp:spPr>
        <a:xfrm rot="1724133">
          <a:off x="5577447" y="3513896"/>
          <a:ext cx="663454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663454" y="12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5892588" y="3509366"/>
        <a:ext cx="33172" cy="33172"/>
      </dsp:txXfrm>
    </dsp:sp>
    <dsp:sp modelId="{7C166A95-30AA-4C5E-A6A1-73EC1128C6C4}">
      <dsp:nvSpPr>
        <dsp:cNvPr id="0" name=""/>
        <dsp:cNvSpPr/>
      </dsp:nvSpPr>
      <dsp:spPr>
        <a:xfrm>
          <a:off x="5678310" y="3609226"/>
          <a:ext cx="2378342" cy="884312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Increasing Distributed Generation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026610" y="3738730"/>
        <a:ext cx="1681742" cy="625304"/>
      </dsp:txXfrm>
    </dsp:sp>
    <dsp:sp modelId="{630E4FB1-5C1C-475B-ADFA-141DDDB09172}">
      <dsp:nvSpPr>
        <dsp:cNvPr id="0" name=""/>
        <dsp:cNvSpPr/>
      </dsp:nvSpPr>
      <dsp:spPr>
        <a:xfrm rot="5147353">
          <a:off x="4293297" y="4114878"/>
          <a:ext cx="1021064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1021064" y="12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4778302" y="4101407"/>
        <a:ext cx="51053" cy="51053"/>
      </dsp:txXfrm>
    </dsp:sp>
    <dsp:sp modelId="{8DF01682-E612-4406-8AD9-D2E77C9B892A}">
      <dsp:nvSpPr>
        <dsp:cNvPr id="0" name=""/>
        <dsp:cNvSpPr/>
      </dsp:nvSpPr>
      <dsp:spPr>
        <a:xfrm>
          <a:off x="3780355" y="4635950"/>
          <a:ext cx="2179806" cy="786514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New Technologies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099580" y="4751132"/>
        <a:ext cx="1541356" cy="556150"/>
      </dsp:txXfrm>
    </dsp:sp>
    <dsp:sp modelId="{1FC214D9-99DC-4C6E-B820-7494C17693BE}">
      <dsp:nvSpPr>
        <dsp:cNvPr id="0" name=""/>
        <dsp:cNvSpPr/>
      </dsp:nvSpPr>
      <dsp:spPr>
        <a:xfrm rot="8576617">
          <a:off x="3065523" y="3731151"/>
          <a:ext cx="976256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976256" y="12055"/>
              </a:lnTo>
            </a:path>
          </a:pathLst>
        </a:custGeom>
        <a:noFill/>
        <a:ln w="264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 rot="10800000">
        <a:off x="3529245" y="3718800"/>
        <a:ext cx="48812" cy="48812"/>
      </dsp:txXfrm>
    </dsp:sp>
    <dsp:sp modelId="{B105E28F-FCBC-4AB7-9659-A821959DFFE4}">
      <dsp:nvSpPr>
        <dsp:cNvPr id="0" name=""/>
        <dsp:cNvSpPr/>
      </dsp:nvSpPr>
      <dsp:spPr>
        <a:xfrm>
          <a:off x="1318621" y="3967884"/>
          <a:ext cx="2469438" cy="1061311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Environmental Regulations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680262" y="4123309"/>
        <a:ext cx="1746156" cy="750461"/>
      </dsp:txXfrm>
    </dsp:sp>
    <dsp:sp modelId="{788BDE6C-FC35-4D30-B82E-B7EA95528C4E}">
      <dsp:nvSpPr>
        <dsp:cNvPr id="0" name=""/>
        <dsp:cNvSpPr/>
      </dsp:nvSpPr>
      <dsp:spPr>
        <a:xfrm rot="10676926">
          <a:off x="2764911" y="2913599"/>
          <a:ext cx="736009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736009" y="12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 rot="10800000">
        <a:off x="3114516" y="2907255"/>
        <a:ext cx="36800" cy="36800"/>
      </dsp:txXfrm>
    </dsp:sp>
    <dsp:sp modelId="{D22B4542-4714-4136-8C9B-F5C00B3BFA6F}">
      <dsp:nvSpPr>
        <dsp:cNvPr id="0" name=""/>
        <dsp:cNvSpPr/>
      </dsp:nvSpPr>
      <dsp:spPr>
        <a:xfrm>
          <a:off x="1013818" y="2500699"/>
          <a:ext cx="1753283" cy="938911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Customer Trends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270580" y="2638199"/>
        <a:ext cx="1239759" cy="663911"/>
      </dsp:txXfrm>
    </dsp:sp>
    <dsp:sp modelId="{C629FF62-1E55-4B15-9857-092D92E0F093}">
      <dsp:nvSpPr>
        <dsp:cNvPr id="0" name=""/>
        <dsp:cNvSpPr/>
      </dsp:nvSpPr>
      <dsp:spPr>
        <a:xfrm rot="12599708">
          <a:off x="3067104" y="2142481"/>
          <a:ext cx="812342" cy="24111"/>
        </a:xfrm>
        <a:custGeom>
          <a:avLst/>
          <a:gdLst/>
          <a:ahLst/>
          <a:cxnLst/>
          <a:rect l="0" t="0" r="0" b="0"/>
          <a:pathLst>
            <a:path>
              <a:moveTo>
                <a:pt x="0" y="12055"/>
              </a:moveTo>
              <a:lnTo>
                <a:pt x="812342" y="12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52967" y="2134229"/>
        <a:ext cx="40617" cy="40617"/>
      </dsp:txXfrm>
    </dsp:sp>
    <dsp:sp modelId="{20857ED9-707A-4A5E-99BF-76DAA1978280}">
      <dsp:nvSpPr>
        <dsp:cNvPr id="0" name=""/>
        <dsp:cNvSpPr/>
      </dsp:nvSpPr>
      <dsp:spPr>
        <a:xfrm>
          <a:off x="1198655" y="900502"/>
          <a:ext cx="2298013" cy="1208578"/>
        </a:xfrm>
        <a:prstGeom prst="ellipse">
          <a:avLst/>
        </a:prstGeom>
        <a:noFill/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Climate Financing Requirements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535191" y="1077494"/>
        <a:ext cx="1624941" cy="854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66B29-5FC5-45DC-B6A8-A6F8115959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3D51E-BC8F-41C3-95CD-57E9F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6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55FF8-AE80-4CAD-8E2A-CB2917D7623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2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Need to reduce capital costs to compete with gas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Slow and declining load growth demand and capacity needs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Ability of </a:t>
            </a:r>
            <a:r>
              <a:rPr lang="en-US" dirty="0" err="1" smtClean="0"/>
              <a:t>baseload</a:t>
            </a:r>
            <a:r>
              <a:rPr lang="en-US" dirty="0" smtClean="0"/>
              <a:t> power to adjust more rapidly to cycling load demands with increased renewables on the grid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Ability to integrate with distributed power systems in the future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Accelerated development of transformational technologies could be an option replace aging </a:t>
            </a:r>
            <a:r>
              <a:rPr lang="en-US" dirty="0" err="1" smtClean="0"/>
              <a:t>baseload</a:t>
            </a:r>
            <a:r>
              <a:rPr lang="en-US" dirty="0" smtClean="0"/>
              <a:t> fleet and transition to fossil fuel fleet (more NGCC)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49CD2-A5D2-4853-8F0E-FA01B2C13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64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14A52-5F47-49F9-B7AD-5F3B81586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87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14A52-5F47-49F9-B7AD-5F3B815861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87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2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technologies to reduce the cooling water consumption by coal-fired power plants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approaches to treat power plant water effluent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pollutant control systems, capable of performing well on units in “cycle mode” operation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ability to operating with different fuels:  alternative coals and coal pretreatment, biomass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cofiring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natural gas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cofiring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reliable operation for units operating in “cycle mode” – by developing improvements in welding, component fabrication using new materials;  providing improved diagnostic techniques, including better sensors and controls for early identification of “wear and tear” problems;  and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advanced (high temperature tolerant) materials for units undergoing replacement of major subsystems (repowering).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14A52-5F47-49F9-B7AD-5F3B815861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5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400800" cy="1295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869" y="1143000"/>
            <a:ext cx="3062864" cy="836676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685800" y="4537745"/>
            <a:ext cx="7848600" cy="0"/>
          </a:xfrm>
          <a:prstGeom prst="line">
            <a:avLst/>
          </a:prstGeom>
          <a:ln w="25400" cmpd="dbl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508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6" y="6260592"/>
            <a:ext cx="1997277" cy="545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6" y="6285369"/>
            <a:ext cx="1997277" cy="545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1557556"/>
            <a:ext cx="8229600" cy="0"/>
          </a:xfrm>
          <a:prstGeom prst="line">
            <a:avLst/>
          </a:prstGeom>
          <a:ln w="25400" cmpd="dbl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6" y="6204204"/>
            <a:ext cx="1997277" cy="545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chemeClr val="bg1">
                <a:tint val="85000"/>
                <a:satMod val="180000"/>
              </a:schemeClr>
            </a:gs>
            <a:gs pos="55000">
              <a:schemeClr val="bg1">
                <a:tint val="95000"/>
                <a:shade val="85000"/>
                <a:satMod val="150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85800" y="4597167"/>
            <a:ext cx="7848600" cy="0"/>
          </a:xfrm>
          <a:prstGeom prst="line">
            <a:avLst/>
          </a:prstGeom>
          <a:ln w="25400" cmpd="dbl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 marL="285750" indent="-28575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 marL="285750" indent="-28575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1600200"/>
            <a:ext cx="8229600" cy="0"/>
          </a:xfrm>
          <a:prstGeom prst="line">
            <a:avLst/>
          </a:prstGeom>
          <a:ln w="25400" cmpd="dbl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6" y="6255676"/>
            <a:ext cx="1997277" cy="545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76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 marL="285750" indent="-28575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76A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 marL="285750" indent="-28575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57200" y="1600200"/>
            <a:ext cx="8229600" cy="0"/>
          </a:xfrm>
          <a:prstGeom prst="line">
            <a:avLst/>
          </a:prstGeom>
          <a:ln w="25400" cmpd="dbl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6" y="6258134"/>
            <a:ext cx="1997277" cy="545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6" y="6260592"/>
            <a:ext cx="1997277" cy="545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 marL="344488" indent="-344488">
              <a:defRPr sz="3200"/>
            </a:lvl1pPr>
            <a:lvl2pPr marL="569913" indent="-295275"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25400" cmpd="dbl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6" y="6260592"/>
            <a:ext cx="1997277" cy="5455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57200" y="6477000"/>
            <a:ext cx="1066800" cy="3291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0721A5-096E-4832-9809-F0F477AD4BBE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0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68300"/>
            <a:ext cx="9144000" cy="0"/>
          </a:xfrm>
          <a:prstGeom prst="line">
            <a:avLst/>
          </a:prstGeom>
          <a:ln w="38100">
            <a:solidFill>
              <a:srgbClr val="B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B9532A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76A4"/>
        </a:buClr>
        <a:buSzPct val="100000"/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B9532A"/>
        </a:buClr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585858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76A4"/>
        </a:buClr>
        <a:buFont typeface="Arial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B9532A"/>
        </a:buClr>
        <a:buSzPct val="100000"/>
        <a:buFont typeface="Arial" panose="020B0604020202020204" pitchFamily="34" charset="0"/>
        <a:buChar char="−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ma@vnf.com" TargetMode="External"/><Relationship Id="rId2" Type="http://schemas.openxmlformats.org/officeDocument/2006/relationships/hyperlink" Target="http://www.curc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2017 CURC-EPRI </a:t>
            </a:r>
            <a:r>
              <a:rPr lang="en-US" sz="4000" dirty="0"/>
              <a:t>Fossil Energy Technology </a:t>
            </a:r>
            <a:r>
              <a:rPr lang="en-US" sz="4000" dirty="0" smtClean="0"/>
              <a:t>Roadmap (STILL IN DRAFT)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6294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Shannon Angielski, Executive </a:t>
            </a:r>
            <a:r>
              <a:rPr lang="en-US" dirty="0" smtClean="0"/>
              <a:t>Director, CURC</a:t>
            </a:r>
          </a:p>
          <a:p>
            <a:r>
              <a:rPr lang="en-US" dirty="0" smtClean="0"/>
              <a:t>US-China Clean Coal Industry Forum</a:t>
            </a:r>
          </a:p>
          <a:p>
            <a:r>
              <a:rPr lang="en-US" dirty="0" smtClean="0"/>
              <a:t>Morgantown, WV</a:t>
            </a:r>
            <a:endParaRPr lang="en-US" dirty="0"/>
          </a:p>
          <a:p>
            <a:r>
              <a:rPr lang="en-US" dirty="0" smtClean="0"/>
              <a:t>November 30,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2017 CURC-EPRI Roadmap Update - DRAFT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Advanced Energy Conversion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30471"/>
              </p:ext>
            </p:extLst>
          </p:nvPr>
        </p:nvGraphicFramePr>
        <p:xfrm>
          <a:off x="457200" y="1828800"/>
          <a:ext cx="83058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780"/>
                <a:gridCol w="1664779"/>
                <a:gridCol w="49762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Methods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Gasification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Coal</a:t>
                      </a:r>
                      <a:r>
                        <a:rPr lang="en-US" sz="1400" baseline="0" dirty="0" smtClean="0"/>
                        <a:t> gasification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highly efficient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polygeneration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plants that combine electricity generation with co-production of transportation fuels, fertilizer, or other chemicals.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Compact Hydrogen Generator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Natural 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New,</a:t>
                      </a:r>
                      <a:r>
                        <a:rPr lang="en-US" sz="1400" baseline="0" dirty="0" smtClean="0"/>
                        <a:t> highly efficient method </a:t>
                      </a:r>
                      <a:r>
                        <a:rPr lang="en-US" sz="1400" dirty="0" smtClean="0"/>
                        <a:t>for producing hydrogen (alternative</a:t>
                      </a:r>
                      <a:r>
                        <a:rPr lang="en-US" sz="1400" baseline="0" dirty="0" smtClean="0"/>
                        <a:t> to steam methane reforming)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Gasification </a:t>
            </a:r>
            <a:r>
              <a:rPr lang="en-US" dirty="0"/>
              <a:t>Roadmap and Timeline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45" y="1873129"/>
            <a:ext cx="8943956" cy="4208293"/>
            <a:chOff x="76245" y="1289583"/>
            <a:chExt cx="8943956" cy="3982202"/>
          </a:xfrm>
        </p:grpSpPr>
        <p:sp>
          <p:nvSpPr>
            <p:cNvPr id="5" name="Rectangle 4"/>
            <p:cNvSpPr/>
            <p:nvPr/>
          </p:nvSpPr>
          <p:spPr>
            <a:xfrm>
              <a:off x="365305" y="2719347"/>
              <a:ext cx="8303559" cy="976426"/>
            </a:xfrm>
            <a:prstGeom prst="rect">
              <a:avLst/>
            </a:prstGeom>
            <a:solidFill>
              <a:srgbClr val="1E4191"/>
            </a:solidFill>
            <a:ln w="25400" cap="flat" cmpd="sng" algn="ctr">
              <a:noFill/>
              <a:prstDash val="soli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245" y="3888764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2010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06779" y="1888868"/>
              <a:ext cx="1580876" cy="587470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Gen 1 plants </a:t>
              </a:r>
              <a:r>
                <a:rPr kumimoji="0" 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commissioned</a:t>
              </a:r>
              <a:endPara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35348" y="38949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2015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75098" y="3916196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2025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5398" y="3907052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2035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5305" y="2992039"/>
              <a:ext cx="129479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OEM Baseline improvements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1612240" y="4629451"/>
              <a:ext cx="1549565" cy="587470"/>
            </a:xfrm>
            <a:prstGeom prst="ellipse">
              <a:avLst/>
            </a:prstGeom>
            <a:solidFill>
              <a:srgbClr val="EE3324">
                <a:lumMod val="5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Dry feed pump &amp; systems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139553" y="1289583"/>
              <a:ext cx="1549565" cy="587470"/>
            </a:xfrm>
            <a:prstGeom prst="ellipse">
              <a:avLst/>
            </a:prstGeom>
            <a:solidFill>
              <a:srgbClr val="EE3324">
                <a:lumMod val="50000"/>
              </a:srgbClr>
            </a:solidFill>
            <a:ln w="25400" cap="flat" cmpd="sng" algn="ctr">
              <a:solidFill>
                <a:srgbClr val="711371">
                  <a:shade val="50000"/>
                </a:srgbClr>
              </a:solidFill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Warm Gas (Criteria)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06133" y="4091128"/>
              <a:ext cx="1626736" cy="587470"/>
            </a:xfrm>
            <a:prstGeom prst="ellipse">
              <a:avLst/>
            </a:prstGeom>
            <a:solidFill>
              <a:srgbClr val="EE3324">
                <a:lumMod val="5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Optimal ITM/GT integration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5509" y="3236332"/>
              <a:ext cx="10080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PRB capability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64619" y="3320970"/>
              <a:ext cx="8819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Op Flex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909558" y="1289583"/>
              <a:ext cx="1549565" cy="587470"/>
            </a:xfrm>
            <a:prstGeom prst="ellipse">
              <a:avLst/>
            </a:prstGeom>
            <a:solidFill>
              <a:srgbClr val="EE3324">
                <a:lumMod val="5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Advanced and Compact </a:t>
              </a:r>
              <a:r>
                <a:rPr kumimoji="0" lang="en-US" sz="105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Gasifier</a:t>
              </a: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/Feed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3775841" y="1897510"/>
              <a:ext cx="1574335" cy="587470"/>
            </a:xfrm>
            <a:prstGeom prst="ellipse">
              <a:avLst/>
            </a:prstGeom>
            <a:solidFill>
              <a:srgbClr val="EE3324">
                <a:lumMod val="5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Optimized Quench/shift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358087" y="4629451"/>
              <a:ext cx="1549565" cy="587470"/>
            </a:xfrm>
            <a:prstGeom prst="ellipse">
              <a:avLst/>
            </a:prstGeom>
            <a:solidFill>
              <a:srgbClr val="EE3324">
                <a:lumMod val="5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Hybrid ITM &amp; Cooling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093087" y="1897510"/>
              <a:ext cx="1549565" cy="587470"/>
            </a:xfrm>
            <a:prstGeom prst="ellipse">
              <a:avLst/>
            </a:prstGeom>
            <a:solidFill>
              <a:srgbClr val="EE3324">
                <a:lumMod val="50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H2 turbine component development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71521" y="2777465"/>
              <a:ext cx="8975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Larger trains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82655" y="2777465"/>
              <a:ext cx="127935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Lower AGR penalty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49117" y="2987240"/>
              <a:ext cx="13867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CO2 cost at EOR market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7428" y="3236332"/>
              <a:ext cx="11800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DOE LCOE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 goal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03577" y="2777465"/>
              <a:ext cx="11800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90% Availability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41292" y="4164280"/>
              <a:ext cx="1574335" cy="587470"/>
            </a:xfrm>
            <a:prstGeom prst="ellipse">
              <a:avLst/>
            </a:prstGeom>
            <a:solidFill>
              <a:srgbClr val="FF6600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Advanced Manufacturing </a:t>
              </a:r>
              <a:r>
                <a:rPr kumimoji="0" lang="en-US" sz="105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Capabiliities</a:t>
              </a:r>
              <a:endPara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414305" y="1752379"/>
              <a:ext cx="1549565" cy="732601"/>
            </a:xfrm>
            <a:prstGeom prst="ellipse">
              <a:avLst/>
            </a:prstGeom>
            <a:solidFill>
              <a:srgbClr val="FF6600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Advanced high temperature H2 turbines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252865" y="4186227"/>
              <a:ext cx="1549565" cy="587470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FOAK contingency &amp; margins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72946" y="3236332"/>
              <a:ext cx="11800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LCOE below baseline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6323557" y="1298548"/>
              <a:ext cx="1549565" cy="587470"/>
            </a:xfrm>
            <a:prstGeom prst="ellipse">
              <a:avLst/>
            </a:prstGeom>
            <a:solidFill>
              <a:srgbClr val="FF6600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Supercritical HRSG/STG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7191009" y="1897510"/>
              <a:ext cx="1549565" cy="587470"/>
            </a:xfrm>
            <a:prstGeom prst="ellipse">
              <a:avLst/>
            </a:prstGeom>
            <a:solidFill>
              <a:srgbClr val="FF6600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Modularized systems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45631" y="2787515"/>
              <a:ext cx="11800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Low cost  H2 production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361344" y="4684315"/>
              <a:ext cx="1574335" cy="587470"/>
            </a:xfrm>
            <a:prstGeom prst="ellipse">
              <a:avLst/>
            </a:prstGeom>
            <a:solidFill>
              <a:srgbClr val="FF6600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Membrane H2 or CO2 alternative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5458494" y="4684315"/>
              <a:ext cx="1574335" cy="587470"/>
            </a:xfrm>
            <a:prstGeom prst="ellipse">
              <a:avLst/>
            </a:prstGeom>
            <a:solidFill>
              <a:srgbClr val="FF6600">
                <a:lumMod val="75000"/>
              </a:srgbClr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srgbClr val="1E4191">
                  <a:lumMod val="50000"/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 Inspira Pitch"/>
                  <a:ea typeface="+mn-ea"/>
                  <a:cs typeface="+mn-cs"/>
                </a:rPr>
                <a:t>Advanced Compression &amp; dry cooling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65654" y="2799671"/>
              <a:ext cx="11800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Efficiency above baseline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46137" y="3216156"/>
              <a:ext cx="11800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Improved </a:t>
              </a:r>
              <a:r>
                <a:rPr kumimoji="0" lang="en-US" sz="11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Polygen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86223" y="3244065"/>
              <a:ext cx="11800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Competitive with NGCC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1483300" y="2719346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24422" y="2719346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43498" y="3610759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509459" y="3610759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cxnSp>
          <p:nvCxnSpPr>
            <p:cNvPr id="42" name="Elbow Connector 41"/>
            <p:cNvCxnSpPr>
              <a:stCxn id="7" idx="4"/>
              <a:endCxn id="39" idx="0"/>
            </p:cNvCxnSpPr>
            <p:nvPr/>
          </p:nvCxnSpPr>
          <p:spPr>
            <a:xfrm rot="5400000">
              <a:off x="574044" y="2296173"/>
              <a:ext cx="243007" cy="603338"/>
            </a:xfrm>
            <a:prstGeom prst="bentConnector3">
              <a:avLst/>
            </a:prstGeom>
            <a:noFill/>
            <a:ln w="38100" cap="flat" cmpd="sng" algn="ctr">
              <a:solidFill>
                <a:srgbClr val="1E4191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43" name="Elbow Connector 42"/>
            <p:cNvCxnSpPr>
              <a:stCxn id="7" idx="4"/>
              <a:endCxn id="38" idx="0"/>
            </p:cNvCxnSpPr>
            <p:nvPr/>
          </p:nvCxnSpPr>
          <p:spPr>
            <a:xfrm rot="16200000" flipH="1">
              <a:off x="1153483" y="2320072"/>
              <a:ext cx="243007" cy="555540"/>
            </a:xfrm>
            <a:prstGeom prst="bentConnector3">
              <a:avLst/>
            </a:prstGeom>
            <a:noFill/>
            <a:ln w="38100" cap="flat" cmpd="sng" algn="ctr">
              <a:solidFill>
                <a:srgbClr val="1E4191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44" name="Elbow Connector 43"/>
            <p:cNvCxnSpPr>
              <a:stCxn id="28" idx="0"/>
              <a:endCxn id="40" idx="4"/>
            </p:cNvCxnSpPr>
            <p:nvPr/>
          </p:nvCxnSpPr>
          <p:spPr>
            <a:xfrm rot="16200000" flipV="1">
              <a:off x="475075" y="3633653"/>
              <a:ext cx="490454" cy="614693"/>
            </a:xfrm>
            <a:prstGeom prst="bentConnector3">
              <a:avLst/>
            </a:prstGeom>
            <a:noFill/>
            <a:ln w="38100" cap="flat" cmpd="sng" algn="ctr">
              <a:solidFill>
                <a:srgbClr val="1E4191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45" name="Elbow Connector 44"/>
            <p:cNvCxnSpPr>
              <a:stCxn id="28" idx="0"/>
              <a:endCxn id="41" idx="4"/>
            </p:cNvCxnSpPr>
            <p:nvPr/>
          </p:nvCxnSpPr>
          <p:spPr>
            <a:xfrm rot="5400000" flipH="1" flipV="1">
              <a:off x="1058055" y="3665366"/>
              <a:ext cx="490454" cy="551268"/>
            </a:xfrm>
            <a:prstGeom prst="bentConnector3">
              <a:avLst/>
            </a:prstGeom>
            <a:noFill/>
            <a:ln w="38100" cap="flat" cmpd="sng" algn="ctr">
              <a:solidFill>
                <a:srgbClr val="1E4191">
                  <a:lumMod val="75000"/>
                </a:srgbClr>
              </a:solidFill>
              <a:prstDash val="solid"/>
            </a:ln>
            <a:effectLst/>
          </p:spPr>
        </p:cxnSp>
        <p:sp>
          <p:nvSpPr>
            <p:cNvPr id="46" name="Oval 45"/>
            <p:cNvSpPr/>
            <p:nvPr/>
          </p:nvSpPr>
          <p:spPr>
            <a:xfrm>
              <a:off x="4811831" y="2719346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811831" y="3610759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8574206" y="2719346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8574206" y="3610759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635700" y="2719346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661859" y="3610759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4647309" y="2719346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4673468" y="3610759"/>
              <a:ext cx="138914" cy="85014"/>
            </a:xfrm>
            <a:prstGeom prst="ellipse">
              <a:avLst/>
            </a:prstGeom>
            <a:solidFill>
              <a:srgbClr val="1E4191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cxnSp>
          <p:nvCxnSpPr>
            <p:cNvPr id="54" name="Elbow Connector 53"/>
            <p:cNvCxnSpPr>
              <a:stCxn id="14" idx="0"/>
              <a:endCxn id="51" idx="4"/>
            </p:cNvCxnSpPr>
            <p:nvPr/>
          </p:nvCxnSpPr>
          <p:spPr>
            <a:xfrm rot="16200000" flipV="1">
              <a:off x="2327732" y="3099358"/>
              <a:ext cx="395355" cy="1588185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55" name="Elbow Connector 54"/>
            <p:cNvCxnSpPr>
              <a:stCxn id="14" idx="0"/>
              <a:endCxn id="53" idx="4"/>
            </p:cNvCxnSpPr>
            <p:nvPr/>
          </p:nvCxnSpPr>
          <p:spPr>
            <a:xfrm rot="5400000" flipH="1" flipV="1">
              <a:off x="3833536" y="3181739"/>
              <a:ext cx="395355" cy="1423424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56" name="Elbow Connector 55"/>
            <p:cNvCxnSpPr>
              <a:stCxn id="20" idx="4"/>
              <a:endCxn id="50" idx="0"/>
            </p:cNvCxnSpPr>
            <p:nvPr/>
          </p:nvCxnSpPr>
          <p:spPr>
            <a:xfrm rot="5400000">
              <a:off x="2169331" y="2020807"/>
              <a:ext cx="234366" cy="1162713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57" name="Elbow Connector 56"/>
            <p:cNvCxnSpPr>
              <a:stCxn id="20" idx="4"/>
              <a:endCxn id="52" idx="0"/>
            </p:cNvCxnSpPr>
            <p:nvPr/>
          </p:nvCxnSpPr>
          <p:spPr>
            <a:xfrm rot="16200000" flipH="1">
              <a:off x="3675135" y="1677715"/>
              <a:ext cx="234366" cy="1848896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58" name="Elbow Connector 57"/>
            <p:cNvCxnSpPr>
              <a:stCxn id="18" idx="4"/>
              <a:endCxn id="52" idx="0"/>
            </p:cNvCxnSpPr>
            <p:nvPr/>
          </p:nvCxnSpPr>
          <p:spPr>
            <a:xfrm rot="16200000" flipH="1">
              <a:off x="4522704" y="2525284"/>
              <a:ext cx="234366" cy="153757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59" name="Elbow Connector 58"/>
            <p:cNvCxnSpPr>
              <a:stCxn id="26" idx="0"/>
              <a:endCxn id="47" idx="4"/>
            </p:cNvCxnSpPr>
            <p:nvPr/>
          </p:nvCxnSpPr>
          <p:spPr>
            <a:xfrm rot="16200000" flipV="1">
              <a:off x="5770621" y="2806441"/>
              <a:ext cx="468507" cy="2247172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60" name="Elbow Connector 59"/>
            <p:cNvCxnSpPr>
              <a:stCxn id="26" idx="0"/>
              <a:endCxn id="49" idx="4"/>
            </p:cNvCxnSpPr>
            <p:nvPr/>
          </p:nvCxnSpPr>
          <p:spPr>
            <a:xfrm rot="5400000" flipH="1" flipV="1">
              <a:off x="7651808" y="3172426"/>
              <a:ext cx="468507" cy="1515203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61" name="Elbow Connector 60"/>
            <p:cNvCxnSpPr>
              <a:stCxn id="27" idx="4"/>
              <a:endCxn id="46" idx="0"/>
            </p:cNvCxnSpPr>
            <p:nvPr/>
          </p:nvCxnSpPr>
          <p:spPr>
            <a:xfrm rot="5400000">
              <a:off x="5418005" y="1948263"/>
              <a:ext cx="234366" cy="1307800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62" name="Elbow Connector 61"/>
            <p:cNvCxnSpPr>
              <a:stCxn id="27" idx="4"/>
              <a:endCxn id="48" idx="0"/>
            </p:cNvCxnSpPr>
            <p:nvPr/>
          </p:nvCxnSpPr>
          <p:spPr>
            <a:xfrm rot="16200000" flipH="1">
              <a:off x="7299192" y="1374875"/>
              <a:ext cx="234366" cy="2454575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63" name="Elbow Connector 62"/>
            <p:cNvCxnSpPr>
              <a:stCxn id="31" idx="4"/>
              <a:endCxn id="48" idx="0"/>
            </p:cNvCxnSpPr>
            <p:nvPr/>
          </p:nvCxnSpPr>
          <p:spPr>
            <a:xfrm rot="16200000" flipH="1">
              <a:off x="8187544" y="2263227"/>
              <a:ext cx="234366" cy="677871"/>
            </a:xfrm>
            <a:prstGeom prst="bentConnector3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64" name="Straight Connector 63"/>
            <p:cNvCxnSpPr>
              <a:stCxn id="12" idx="0"/>
            </p:cNvCxnSpPr>
            <p:nvPr/>
          </p:nvCxnSpPr>
          <p:spPr>
            <a:xfrm flipH="1" flipV="1">
              <a:off x="2387022" y="3893093"/>
              <a:ext cx="1" cy="736358"/>
            </a:xfrm>
            <a:prstGeom prst="line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65" name="Straight Connector 64"/>
            <p:cNvCxnSpPr>
              <a:stCxn id="19" idx="0"/>
            </p:cNvCxnSpPr>
            <p:nvPr/>
          </p:nvCxnSpPr>
          <p:spPr>
            <a:xfrm flipH="1" flipV="1">
              <a:off x="4132869" y="3893092"/>
              <a:ext cx="1" cy="736359"/>
            </a:xfrm>
            <a:prstGeom prst="line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66" name="Straight Connector 65"/>
            <p:cNvCxnSpPr>
              <a:stCxn id="17" idx="4"/>
            </p:cNvCxnSpPr>
            <p:nvPr/>
          </p:nvCxnSpPr>
          <p:spPr>
            <a:xfrm flipH="1">
              <a:off x="3684340" y="1877053"/>
              <a:ext cx="1" cy="720788"/>
            </a:xfrm>
            <a:prstGeom prst="line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67" name="Straight Connector 66"/>
            <p:cNvCxnSpPr>
              <a:stCxn id="30" idx="4"/>
            </p:cNvCxnSpPr>
            <p:nvPr/>
          </p:nvCxnSpPr>
          <p:spPr>
            <a:xfrm>
              <a:off x="7098340" y="1886018"/>
              <a:ext cx="3226" cy="711824"/>
            </a:xfrm>
            <a:prstGeom prst="line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>
              <a:stCxn id="34" idx="0"/>
            </p:cNvCxnSpPr>
            <p:nvPr/>
          </p:nvCxnSpPr>
          <p:spPr>
            <a:xfrm flipH="1" flipV="1">
              <a:off x="6242872" y="3947957"/>
              <a:ext cx="2790" cy="736358"/>
            </a:xfrm>
            <a:prstGeom prst="line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69" name="Straight Connector 68"/>
            <p:cNvCxnSpPr>
              <a:stCxn id="33" idx="0"/>
            </p:cNvCxnSpPr>
            <p:nvPr/>
          </p:nvCxnSpPr>
          <p:spPr>
            <a:xfrm flipH="1" flipV="1">
              <a:off x="8148511" y="3947956"/>
              <a:ext cx="1" cy="736359"/>
            </a:xfrm>
            <a:prstGeom prst="line">
              <a:avLst/>
            </a:prstGeom>
            <a:noFill/>
            <a:ln w="38100" cap="flat" cmpd="sng" algn="ctr">
              <a:solidFill>
                <a:srgbClr val="EE3324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70" name="Straight Connector 69"/>
            <p:cNvCxnSpPr>
              <a:stCxn id="13" idx="4"/>
            </p:cNvCxnSpPr>
            <p:nvPr/>
          </p:nvCxnSpPr>
          <p:spPr>
            <a:xfrm flipH="1">
              <a:off x="1914335" y="1877053"/>
              <a:ext cx="1" cy="725110"/>
            </a:xfrm>
            <a:prstGeom prst="line">
              <a:avLst/>
            </a:prstGeom>
            <a:noFill/>
            <a:ln w="38100" cap="flat" cmpd="sng" algn="ctr">
              <a:solidFill>
                <a:srgbClr val="EE3324">
                  <a:lumMod val="50000"/>
                </a:srgbClr>
              </a:solidFill>
              <a:prstDash val="solid"/>
            </a:ln>
            <a:effectLst/>
          </p:spPr>
        </p:cxnSp>
        <p:sp>
          <p:nvSpPr>
            <p:cNvPr id="71" name="Isosceles Triangle 70"/>
            <p:cNvSpPr/>
            <p:nvPr/>
          </p:nvSpPr>
          <p:spPr>
            <a:xfrm>
              <a:off x="1460199" y="3441181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206779" y="3441181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4623642" y="3441181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8489401" y="3441181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5" name="Isosceles Triangle 74"/>
            <p:cNvSpPr/>
            <p:nvPr/>
          </p:nvSpPr>
          <p:spPr>
            <a:xfrm rot="10800000">
              <a:off x="206778" y="2669462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 rot="10800000">
              <a:off x="1457025" y="2668235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7" name="Isosceles Triangle 76"/>
            <p:cNvSpPr/>
            <p:nvPr/>
          </p:nvSpPr>
          <p:spPr>
            <a:xfrm rot="10800000">
              <a:off x="4616992" y="2654657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8" name="Isosceles Triangle 77"/>
            <p:cNvSpPr/>
            <p:nvPr/>
          </p:nvSpPr>
          <p:spPr>
            <a:xfrm rot="10800000">
              <a:off x="8480975" y="2657610"/>
              <a:ext cx="361951" cy="371475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solidFill>
                <a:srgbClr val="1E4191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89480" y="2789726"/>
              <a:ext cx="13867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CO2 cost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below market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94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Platform focused on power production (i.e. IGCC), but market opportunity in the U.S. is on </a:t>
            </a:r>
            <a:r>
              <a:rPr lang="en-US" dirty="0" smtClean="0"/>
              <a:t>non-electric applications</a:t>
            </a:r>
            <a:endParaRPr lang="en-US" dirty="0"/>
          </a:p>
          <a:p>
            <a:pPr lvl="1"/>
            <a:r>
              <a:rPr lang="en-US" sz="2000" dirty="0" smtClean="0"/>
              <a:t>Shift commercialization for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generation IGCC target to 2035 - 2040</a:t>
            </a:r>
          </a:p>
          <a:p>
            <a:pPr lvl="1"/>
            <a:r>
              <a:rPr lang="en-US" sz="2000" dirty="0" smtClean="0"/>
              <a:t>Refocus H2 Turbine activities to cross-cutting research supporting Advanced Turbines (sCO2, high-temp, high-pressure)</a:t>
            </a:r>
          </a:p>
          <a:p>
            <a:r>
              <a:rPr lang="en-US" sz="2400" dirty="0" smtClean="0"/>
              <a:t>Phase-out technologies supporting incremental improvements to current technology (e.g. refractory liner life)</a:t>
            </a:r>
          </a:p>
          <a:p>
            <a:pPr lvl="1"/>
            <a:r>
              <a:rPr lang="en-US" sz="2000" dirty="0" smtClean="0"/>
              <a:t>Major cost reduction opportunities rest with more “transformational” technologies such as compact </a:t>
            </a:r>
            <a:r>
              <a:rPr lang="en-US" sz="2000" dirty="0" err="1" smtClean="0"/>
              <a:t>gasifier</a:t>
            </a:r>
            <a:endParaRPr lang="en-US" sz="2000" dirty="0" smtClean="0"/>
          </a:p>
          <a:p>
            <a:pPr lvl="1"/>
            <a:r>
              <a:rPr lang="en-US" sz="2000" dirty="0" smtClean="0"/>
              <a:t>CTX applications internationally moving to dry-feed, high-pressure</a:t>
            </a:r>
          </a:p>
          <a:p>
            <a:r>
              <a:rPr lang="en-US" sz="2400" dirty="0" smtClean="0"/>
              <a:t>Include integration, modularization, advanced manufacturing</a:t>
            </a:r>
          </a:p>
          <a:p>
            <a:r>
              <a:rPr lang="en-US" sz="2400" dirty="0" smtClean="0"/>
              <a:t>Increased international participation - advocate cost sharing for demos where interests align to reduce cost (e.g. CTX)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2017 Gasification Systems Focus in Roadmap: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2017 CURC-EPRI Roadmap Update - DRAFT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Cross Cutting Roadmap Areas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447689"/>
              </p:ext>
            </p:extLst>
          </p:nvPr>
        </p:nvGraphicFramePr>
        <p:xfrm>
          <a:off x="190501" y="1569720"/>
          <a:ext cx="887729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099">
                  <a:extLst>
                    <a:ext uri="{9D8B030D-6E8A-4147-A177-3AD203B41FA5}">
                      <a16:colId xmlns="" xmlns:a16="http://schemas.microsoft.com/office/drawing/2014/main" val="106483329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839754839"/>
                    </a:ext>
                  </a:extLst>
                </a:gridCol>
                <a:gridCol w="5638799">
                  <a:extLst>
                    <a:ext uri="{9D8B030D-6E8A-4147-A177-3AD203B41FA5}">
                      <a16:colId xmlns="" xmlns:a16="http://schemas.microsoft.com/office/drawing/2014/main" val="1288122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Methods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097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Advanced </a:t>
                      </a:r>
                      <a:r>
                        <a:rPr lang="en-US" sz="1400" dirty="0" err="1" smtClean="0"/>
                        <a:t>Ultrasupercritical</a:t>
                      </a:r>
                      <a:r>
                        <a:rPr lang="en-US" sz="1400" baseline="0" dirty="0" smtClean="0"/>
                        <a:t> Materials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700°</a:t>
                      </a:r>
                      <a:r>
                        <a:rPr lang="en-US" sz="1400" baseline="0" dirty="0" smtClean="0"/>
                        <a:t> C+ and high pressure materials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R&amp;D for AUSC</a:t>
                      </a:r>
                      <a:r>
                        <a:rPr lang="en-US" sz="1300" baseline="0" dirty="0" smtClean="0"/>
                        <a:t> materials and facility for </a:t>
                      </a:r>
                      <a:r>
                        <a:rPr lang="en-US" sz="1300" dirty="0" smtClean="0"/>
                        <a:t>testing </a:t>
                      </a:r>
                      <a:r>
                        <a:rPr lang="en-US" sz="1300" baseline="0" dirty="0" smtClean="0"/>
                        <a:t>AUSC components under real operating conditions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smtClean="0"/>
                        <a:t>results in </a:t>
                      </a:r>
                      <a:r>
                        <a:rPr lang="en-US" sz="1300" dirty="0" smtClean="0"/>
                        <a:t>highly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dirty="0" smtClean="0"/>
                        <a:t>efficient</a:t>
                      </a:r>
                      <a:r>
                        <a:rPr lang="en-US" sz="1300" baseline="0" dirty="0" smtClean="0"/>
                        <a:t> combustion systems as well as materials needed for sCO2 and other high temperature and pressure technologies.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smtClean="0"/>
                        <a:t>AUSC Component test facility currently under development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4378798"/>
                  </a:ext>
                </a:extLst>
              </a:tr>
              <a:tr h="9245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Turbines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Coal and 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R&amp;D</a:t>
                      </a:r>
                      <a:r>
                        <a:rPr lang="en-US" sz="1300" baseline="0" dirty="0" smtClean="0"/>
                        <a:t> and testing of h</a:t>
                      </a:r>
                      <a:r>
                        <a:rPr lang="en-US" sz="1300" dirty="0" smtClean="0"/>
                        <a:t>ydrogen turbines, sCO2</a:t>
                      </a:r>
                      <a:r>
                        <a:rPr lang="en-US" sz="1300" baseline="0" dirty="0" smtClean="0"/>
                        <a:t> turbines, o</a:t>
                      </a:r>
                      <a:r>
                        <a:rPr lang="en-US" sz="1300" dirty="0" smtClean="0"/>
                        <a:t>xygen-combustion turbines, fuel cells, and pressure gain combustion.  Components and timing of their development are necessary to support new energy conversion systems evaluated</a:t>
                      </a:r>
                      <a:r>
                        <a:rPr lang="en-US" sz="1300" baseline="0" dirty="0" smtClean="0"/>
                        <a:t> in the roadmap.</a:t>
                      </a:r>
                      <a:endParaRPr lang="en-US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Capture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Pre-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and post-</a:t>
                      </a:r>
                      <a:r>
                        <a:rPr lang="en-US" sz="1400" baseline="0" dirty="0" smtClean="0"/>
                        <a:t> combustion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Advances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in solvents, sorbents and membranes focused on lowering regeneration energy requirements, higher CO2 adsorption capacity, improved permeability and selectivity, and lower costs.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881566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1400" dirty="0"/>
                        <a:t>CO</a:t>
                      </a:r>
                      <a:r>
                        <a:rPr lang="en-US" sz="1400" baseline="-25000" dirty="0"/>
                        <a:t>2</a:t>
                      </a:r>
                      <a:r>
                        <a:rPr lang="en-US" sz="1400" dirty="0"/>
                        <a:t>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Onshore and</a:t>
                      </a:r>
                      <a:r>
                        <a:rPr lang="en-US" sz="1400" baseline="0" dirty="0" smtClean="0"/>
                        <a:t> offshore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 smtClean="0"/>
                        <a:t>Saline, enhanced oil and gas recovery, and other geologies</a:t>
                      </a:r>
                      <a:r>
                        <a:rPr lang="en-US" sz="1300" baseline="0" dirty="0" smtClean="0"/>
                        <a:t> being explored for storing CO2 in geologic reservoirs.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 smtClean="0"/>
                        <a:t>R&amp;D</a:t>
                      </a:r>
                      <a:r>
                        <a:rPr lang="en-US" sz="1300" baseline="0" dirty="0" smtClean="0"/>
                        <a:t> as well as large scale CO2 storage and regional infrastructure strategies in the U.S.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875655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1400" dirty="0"/>
                        <a:t>Existing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Coal</a:t>
                      </a:r>
                      <a:r>
                        <a:rPr lang="en-US" sz="1400" baseline="0" dirty="0" smtClean="0"/>
                        <a:t> and 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dirty="0" smtClean="0"/>
                        <a:t>R&amp;D</a:t>
                      </a:r>
                      <a:r>
                        <a:rPr lang="en-US" sz="1300" baseline="0" dirty="0" smtClean="0"/>
                        <a:t> to enable flexibility and reliability of operations of existing plants</a:t>
                      </a:r>
                      <a:endParaRPr lang="en-US" sz="13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sz="1400" dirty="0"/>
                        <a:t>Cross-Cutting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R&amp;D on technologies that support all roadmap areas</a:t>
                      </a:r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Identification </a:t>
            </a:r>
            <a:r>
              <a:rPr lang="en-US" sz="2800" dirty="0"/>
              <a:t>of </a:t>
            </a:r>
            <a:r>
              <a:rPr lang="en-US" sz="2800" dirty="0" smtClean="0"/>
              <a:t>R&amp;D </a:t>
            </a:r>
            <a:r>
              <a:rPr lang="en-US" sz="2800" dirty="0"/>
              <a:t>needs and development of a program that </a:t>
            </a:r>
            <a:r>
              <a:rPr lang="en-US" sz="2800" dirty="0" smtClean="0"/>
              <a:t>focus </a:t>
            </a:r>
            <a:r>
              <a:rPr lang="en-US" sz="2800" dirty="0"/>
              <a:t>on helping the existing coal </a:t>
            </a:r>
            <a:r>
              <a:rPr lang="en-US" sz="2800" dirty="0" smtClean="0"/>
              <a:t>and NGCC fleet </a:t>
            </a:r>
            <a:r>
              <a:rPr lang="en-US" sz="2800" dirty="0"/>
              <a:t>to operate “in the money” </a:t>
            </a:r>
            <a:endParaRPr lang="en-US" sz="2800" dirty="0" smtClean="0"/>
          </a:p>
          <a:p>
            <a:pPr lvl="1"/>
            <a:r>
              <a:rPr lang="en-US" sz="2400" dirty="0" smtClean="0"/>
              <a:t>Water management applicable to existing units (see cross cutting)</a:t>
            </a:r>
          </a:p>
          <a:p>
            <a:pPr lvl="1"/>
            <a:r>
              <a:rPr lang="en-US" sz="2400" dirty="0" smtClean="0"/>
              <a:t>Reliability issues: </a:t>
            </a:r>
          </a:p>
          <a:p>
            <a:pPr lvl="2"/>
            <a:r>
              <a:rPr lang="en-US" sz="2200" dirty="0" smtClean="0"/>
              <a:t>Creep fatigue, damage assessment, fuel impacts on boilers</a:t>
            </a:r>
          </a:p>
          <a:p>
            <a:pPr lvl="1"/>
            <a:r>
              <a:rPr lang="en-US" sz="2400" dirty="0" smtClean="0"/>
              <a:t>Optimized </a:t>
            </a:r>
            <a:r>
              <a:rPr lang="en-US" sz="2400" dirty="0"/>
              <a:t>operations and </a:t>
            </a:r>
            <a:r>
              <a:rPr lang="en-US" sz="2400" dirty="0" smtClean="0"/>
              <a:t>maintenance:</a:t>
            </a:r>
          </a:p>
          <a:p>
            <a:pPr lvl="2"/>
            <a:r>
              <a:rPr lang="en-US" sz="2200" dirty="0" smtClean="0"/>
              <a:t>Monitoring and diagnostics</a:t>
            </a:r>
          </a:p>
          <a:p>
            <a:pPr lvl="1"/>
            <a:r>
              <a:rPr lang="en-US" sz="2400" dirty="0" smtClean="0"/>
              <a:t>Ability to </a:t>
            </a:r>
            <a:r>
              <a:rPr lang="en-US" sz="2400" dirty="0"/>
              <a:t>operate under changing conditions </a:t>
            </a:r>
            <a:endParaRPr lang="en-US" sz="2400" dirty="0" smtClean="0"/>
          </a:p>
          <a:p>
            <a:pPr lvl="2"/>
            <a:r>
              <a:rPr lang="en-US" sz="2000" dirty="0" smtClean="0"/>
              <a:t>Integration with emissions controls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Plants Focus in Roadmap: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Cutting Technologies Roadmap – Draft Update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2717" y="1676401"/>
            <a:ext cx="8077200" cy="505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39725" marR="0" lvl="0" indent="-3397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Water Management &amp;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Cooling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39725" marR="0" lvl="0" indent="-3397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39725" marR="0" lvl="0" indent="-3397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Sensors,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Controls and Process Integration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39725" marR="0" lvl="0" indent="-3397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39725" marR="0" lvl="0" indent="-3397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Ultra Supercritical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Materials</a:t>
            </a:r>
          </a:p>
          <a:p>
            <a:pPr marL="339725" marR="0" lvl="0" indent="-3397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39725" marR="0" lvl="0" indent="-3397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Computational Science</a:t>
            </a:r>
          </a:p>
          <a:p>
            <a:pPr marL="339725" lvl="0" indent="-339725" eaLnBrk="1" hangingPunct="1">
              <a:lnSpc>
                <a:spcPct val="90000"/>
              </a:lnSpc>
              <a:defRPr/>
            </a:pPr>
            <a:r>
              <a:rPr lang="en-US" sz="2800" kern="0" dirty="0">
                <a:solidFill>
                  <a:srgbClr val="000000"/>
                </a:solidFill>
                <a:latin typeface="Calibri"/>
              </a:rPr>
              <a:t>Advanced Manufacturing</a:t>
            </a:r>
          </a:p>
          <a:p>
            <a:pPr marL="339725" lvl="0" indent="-339725" eaLnBrk="1" hangingPunct="1">
              <a:lnSpc>
                <a:spcPct val="90000"/>
              </a:lnSpc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Breakthrough R&amp;D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1355271" y="2259104"/>
            <a:ext cx="685800" cy="265398"/>
          </a:xfrm>
          <a:prstGeom prst="notchedRightArrow">
            <a:avLst/>
          </a:prstGeom>
          <a:solidFill>
            <a:srgbClr val="C0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1334588" y="3083923"/>
            <a:ext cx="685800" cy="265398"/>
          </a:xfrm>
          <a:prstGeom prst="notchedRightArrow">
            <a:avLst/>
          </a:prstGeom>
          <a:solidFill>
            <a:srgbClr val="C0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1330234" y="3997023"/>
            <a:ext cx="685800" cy="265398"/>
          </a:xfrm>
          <a:prstGeom prst="notchedRightArrow">
            <a:avLst/>
          </a:prstGeom>
          <a:solidFill>
            <a:srgbClr val="C0000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117271" y="2088931"/>
            <a:ext cx="6477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Water use and discharge, 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efficiency, waste heat recovery, treatment and advanced cooling</a:t>
            </a: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2269671" y="3017533"/>
            <a:ext cx="6324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Efficiency, flexibility, optimization with distributed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intelligence networks, data analytics, advanced sensors</a:t>
            </a: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2189117" y="3949683"/>
            <a:ext cx="571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R&amp;D on new materials for sCO2,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efficiency,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existing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and new combustion plants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0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Regional Carbon Sequestration Partnerships</a:t>
            </a:r>
          </a:p>
          <a:p>
            <a:pPr lvl="1"/>
            <a:r>
              <a:rPr lang="en-US" dirty="0" smtClean="0"/>
              <a:t>Business case for associated CO</a:t>
            </a:r>
            <a:r>
              <a:rPr lang="en-US" baseline="-25000" dirty="0" smtClean="0"/>
              <a:t>2</a:t>
            </a:r>
            <a:r>
              <a:rPr lang="en-US" dirty="0" smtClean="0"/>
              <a:t> storage in EOR and ROZ, CO</a:t>
            </a:r>
            <a:r>
              <a:rPr lang="en-US" baseline="-25000" dirty="0" smtClean="0"/>
              <a:t>2</a:t>
            </a:r>
            <a:r>
              <a:rPr lang="en-US" dirty="0" smtClean="0"/>
              <a:t> in </a:t>
            </a:r>
            <a:r>
              <a:rPr lang="en-US" dirty="0" err="1" smtClean="0"/>
              <a:t>unconventionals</a:t>
            </a:r>
            <a:endParaRPr lang="en-US" dirty="0"/>
          </a:p>
          <a:p>
            <a:pPr lvl="1"/>
            <a:r>
              <a:rPr lang="en-US" dirty="0" smtClean="0"/>
              <a:t>Development of technologies to better </a:t>
            </a:r>
            <a:r>
              <a:rPr lang="en-US" dirty="0"/>
              <a:t>understand commercial-scale </a:t>
            </a:r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Infrastructure </a:t>
            </a:r>
            <a:r>
              <a:rPr lang="en-US" dirty="0"/>
              <a:t>development strategies for regional and national CO</a:t>
            </a:r>
            <a:r>
              <a:rPr lang="en-US" baseline="-25000" dirty="0"/>
              <a:t>2</a:t>
            </a:r>
            <a:r>
              <a:rPr lang="en-US" dirty="0"/>
              <a:t> transportation/ distribution systems </a:t>
            </a:r>
          </a:p>
          <a:p>
            <a:pPr lvl="1"/>
            <a:r>
              <a:rPr lang="en-US" dirty="0" smtClean="0"/>
              <a:t>Continued efforts on closure/post-closure </a:t>
            </a:r>
            <a:r>
              <a:rPr lang="en-US" dirty="0"/>
              <a:t>care (as related to Class VI permitting) </a:t>
            </a:r>
            <a:r>
              <a:rPr lang="en-US" dirty="0" smtClean="0"/>
              <a:t>projects</a:t>
            </a:r>
          </a:p>
          <a:p>
            <a:r>
              <a:rPr lang="en-US" dirty="0" err="1" smtClean="0"/>
              <a:t>CarbonSAFE</a:t>
            </a:r>
            <a:endParaRPr lang="en-US" dirty="0" smtClean="0"/>
          </a:p>
          <a:p>
            <a:pPr lvl="1"/>
            <a:r>
              <a:rPr lang="en-US" dirty="0"/>
              <a:t>R&amp;D activities linked with existing commercial site characterization </a:t>
            </a:r>
            <a:r>
              <a:rPr lang="en-US" dirty="0" smtClean="0"/>
              <a:t>efforts to </a:t>
            </a:r>
            <a:r>
              <a:rPr lang="en-US" dirty="0"/>
              <a:t>better evaluate the feasibility of a geological storage complex as having high potential for commercial storage (50+ million metric tons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data collection</a:t>
            </a:r>
            <a:r>
              <a:rPr lang="en-US" dirty="0"/>
              <a:t> </a:t>
            </a:r>
            <a:r>
              <a:rPr lang="en-US" dirty="0" smtClean="0"/>
              <a:t>and geologic </a:t>
            </a:r>
            <a:r>
              <a:rPr lang="en-US" dirty="0"/>
              <a:t>analysis; </a:t>
            </a:r>
            <a:endParaRPr lang="en-US" dirty="0" smtClean="0"/>
          </a:p>
          <a:p>
            <a:pPr lvl="2"/>
            <a:r>
              <a:rPr lang="en-US" dirty="0" smtClean="0"/>
              <a:t>identification </a:t>
            </a:r>
            <a:r>
              <a:rPr lang="en-US" dirty="0"/>
              <a:t>of contractual and regulatory requirements and development of plans to satisfy them; </a:t>
            </a:r>
            <a:endParaRPr lang="en-US" dirty="0" smtClean="0"/>
          </a:p>
          <a:p>
            <a:pPr lvl="2"/>
            <a:r>
              <a:rPr lang="en-US" dirty="0" smtClean="0"/>
              <a:t>subsurface modeling, risk assessment, and monitoring</a:t>
            </a:r>
          </a:p>
        </p:txBody>
      </p:sp>
    </p:spTree>
    <p:extLst>
      <p:ext uri="{BB962C8B-B14F-4D97-AF65-F5344CB8AC3E}">
        <p14:creationId xmlns:p14="http://schemas.microsoft.com/office/powerpoint/2010/main" val="368486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Natural Gas Fired Power Generation Development Issues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Several gas </a:t>
            </a:r>
            <a:r>
              <a:rPr lang="en-US" dirty="0"/>
              <a:t>technology issues </a:t>
            </a:r>
            <a:r>
              <a:rPr lang="en-US" dirty="0" smtClean="0"/>
              <a:t>are included </a:t>
            </a:r>
            <a:r>
              <a:rPr lang="en-US" dirty="0"/>
              <a:t>in the </a:t>
            </a:r>
            <a:r>
              <a:rPr lang="en-US" dirty="0" smtClean="0"/>
              <a:t>Roadmap Update: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79500" y="2569147"/>
            <a:ext cx="2895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Higher TIT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Pressure Gain Combustion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6"/>
                </a:solidFill>
              </a:rPr>
              <a:t>Fuel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SC HRSG/ST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998100" y="5189612"/>
            <a:ext cx="250420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76A4"/>
                </a:solidFill>
              </a:rPr>
              <a:t>POST-COMBUSTION CAPTURE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Solvents (non-aqueous, phase change, hybrid)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Sorbents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Membranes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6251" y="2575824"/>
            <a:ext cx="28886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76A4"/>
                </a:solidFill>
              </a:rPr>
              <a:t>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Cycling &amp; Peaking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Daily Startup  &amp; Shutdown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Low Load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Fast Startups/Load Ramps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Fuel Flexibility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6251" y="3944655"/>
            <a:ext cx="31242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OXY-COMBUSTION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Oxy-NG Fired 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Direct Fired SCO</a:t>
            </a:r>
            <a:r>
              <a:rPr lang="en-US" sz="1200" baseline="-25000" dirty="0">
                <a:solidFill>
                  <a:srgbClr val="0076A4"/>
                </a:solidFill>
              </a:rPr>
              <a:t>2</a:t>
            </a:r>
            <a:r>
              <a:rPr lang="en-US" sz="1200" dirty="0">
                <a:solidFill>
                  <a:srgbClr val="0076A4"/>
                </a:solidFill>
              </a:rPr>
              <a:t>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Chemical Looping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Direct Power Extraction (MHD)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985934" y="3958590"/>
                <a:ext cx="2165266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solidFill>
                      <a:srgbClr val="0076A4"/>
                    </a:solidFill>
                  </a:rPr>
                  <a:t>PRE-COMBUSTION CAPTURE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rgbClr val="0076A4"/>
                    </a:solidFill>
                  </a:rPr>
                  <a:t>Auto Thermal Reforming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rgbClr val="0076A4"/>
                    </a:solidFill>
                  </a:rPr>
                  <a:t>CO</a:t>
                </a:r>
                <a14:m>
                  <m:oMath xmlns:m="http://schemas.openxmlformats.org/officeDocument/2006/math">
                    <m:r>
                      <a:rPr lang="en-US" sz="1200" i="0" baseline="-25000" dirty="0" smtClean="0">
                        <a:solidFill>
                          <a:srgbClr val="0076A4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200" dirty="0">
                    <a:solidFill>
                      <a:srgbClr val="0076A4"/>
                    </a:solidFill>
                  </a:rPr>
                  <a:t> Absorption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solidFill>
                      <a:srgbClr val="0076A4"/>
                    </a:solidFill>
                  </a:rPr>
                  <a:t>H</a:t>
                </a:r>
                <a:r>
                  <a:rPr lang="en-US" sz="1200" baseline="-25000" dirty="0">
                    <a:solidFill>
                      <a:srgbClr val="0076A4"/>
                    </a:solidFill>
                  </a:rPr>
                  <a:t>2</a:t>
                </a:r>
                <a:r>
                  <a:rPr lang="en-US" sz="1200" dirty="0">
                    <a:solidFill>
                      <a:srgbClr val="0076A4"/>
                    </a:solidFill>
                  </a:rPr>
                  <a:t> Turbine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934" y="3958590"/>
                <a:ext cx="2165266" cy="1077218"/>
              </a:xfrm>
              <a:prstGeom prst="rect">
                <a:avLst/>
              </a:prstGeom>
              <a:blipFill>
                <a:blip r:embed="rId2"/>
                <a:stretch>
                  <a:fillRect l="-845" t="-565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913420" y="61722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03752" y="5190768"/>
            <a:ext cx="265938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MISCELLANEOUS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Distributed 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Digital Power Plant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Hot </a:t>
            </a:r>
            <a:r>
              <a:rPr lang="en-US" sz="1200" dirty="0" err="1"/>
              <a:t>Windbox</a:t>
            </a:r>
            <a:r>
              <a:rPr lang="en-US" sz="1200" dirty="0"/>
              <a:t> Repowering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Life Extension of GT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Life Prediction of GT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6A4"/>
                </a:solidFill>
              </a:rPr>
              <a:t>University Turbine Research Program</a:t>
            </a:r>
          </a:p>
        </p:txBody>
      </p:sp>
      <p:sp>
        <p:nvSpPr>
          <p:cNvPr id="25" name="Left Brace 24"/>
          <p:cNvSpPr/>
          <p:nvPr/>
        </p:nvSpPr>
        <p:spPr>
          <a:xfrm>
            <a:off x="1819480" y="4484203"/>
            <a:ext cx="160020" cy="438150"/>
          </a:xfrm>
          <a:prstGeom prst="leftBrace">
            <a:avLst>
              <a:gd name="adj1" fmla="val 62452"/>
              <a:gd name="adj2" fmla="val 50000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1274652" y="4648200"/>
            <a:ext cx="533398" cy="55078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Brace 33"/>
          <p:cNvSpPr/>
          <p:nvPr/>
        </p:nvSpPr>
        <p:spPr>
          <a:xfrm>
            <a:off x="7352704" y="2907126"/>
            <a:ext cx="255343" cy="813655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cxnSpLocks/>
            <a:endCxn id="19" idx="1"/>
          </p:cNvCxnSpPr>
          <p:nvPr/>
        </p:nvCxnSpPr>
        <p:spPr>
          <a:xfrm flipV="1">
            <a:off x="6709321" y="4573903"/>
            <a:ext cx="1010307" cy="70361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407792" y="6211400"/>
            <a:ext cx="420487" cy="268242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1" idx="3"/>
          </p:cNvCxnSpPr>
          <p:nvPr/>
        </p:nvCxnSpPr>
        <p:spPr>
          <a:xfrm flipH="1">
            <a:off x="1378005" y="3587193"/>
            <a:ext cx="627924" cy="22057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1378005" y="3849587"/>
            <a:ext cx="829404" cy="90790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>
            <a:off x="1682592" y="5696548"/>
            <a:ext cx="312420" cy="660753"/>
          </a:xfrm>
          <a:prstGeom prst="lef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1189644" y="4813061"/>
            <a:ext cx="1056320" cy="85021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eft Brace 45"/>
          <p:cNvSpPr/>
          <p:nvPr/>
        </p:nvSpPr>
        <p:spPr>
          <a:xfrm>
            <a:off x="1658404" y="2910211"/>
            <a:ext cx="312420" cy="458279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 flipH="1" flipV="1">
            <a:off x="1447711" y="3806930"/>
            <a:ext cx="3810089" cy="46035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 flipV="1">
            <a:off x="7086461" y="4444712"/>
            <a:ext cx="576674" cy="31700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36430" y="3543663"/>
            <a:ext cx="1141575" cy="494937"/>
            <a:chOff x="17150" y="3460486"/>
            <a:chExt cx="1141575" cy="494937"/>
          </a:xfrm>
        </p:grpSpPr>
        <p:sp>
          <p:nvSpPr>
            <p:cNvPr id="21" name="TextBox 20"/>
            <p:cNvSpPr txBox="1"/>
            <p:nvPr/>
          </p:nvSpPr>
          <p:spPr>
            <a:xfrm>
              <a:off x="33321" y="3493758"/>
              <a:ext cx="1125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76A4"/>
                  </a:solidFill>
                </a:rPr>
                <a:t>Gasification  Roadmap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17150" y="3460486"/>
              <a:ext cx="1139687" cy="492435"/>
            </a:xfrm>
            <a:prstGeom prst="ellipse">
              <a:avLst/>
            </a:prstGeom>
            <a:solidFill>
              <a:srgbClr val="0070C0">
                <a:alpha val="22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776120" y="5891815"/>
            <a:ext cx="1263606" cy="511217"/>
            <a:chOff x="7543799" y="5891815"/>
            <a:chExt cx="1263606" cy="511217"/>
          </a:xfrm>
        </p:grpSpPr>
        <p:sp>
          <p:nvSpPr>
            <p:cNvPr id="24" name="TextBox 23"/>
            <p:cNvSpPr txBox="1"/>
            <p:nvPr/>
          </p:nvSpPr>
          <p:spPr>
            <a:xfrm>
              <a:off x="7543799" y="5941367"/>
              <a:ext cx="1263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76A4"/>
                  </a:solidFill>
                </a:rPr>
                <a:t>Cross-Cutting Roadmap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565308" y="5891815"/>
              <a:ext cx="1201647" cy="492435"/>
            </a:xfrm>
            <a:prstGeom prst="ellipse">
              <a:avLst/>
            </a:prstGeom>
            <a:solidFill>
              <a:srgbClr val="0070C0">
                <a:alpha val="22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4105" y="4392349"/>
            <a:ext cx="1263606" cy="488262"/>
            <a:chOff x="-35175" y="4392349"/>
            <a:chExt cx="1263606" cy="488262"/>
          </a:xfrm>
        </p:grpSpPr>
        <p:sp>
          <p:nvSpPr>
            <p:cNvPr id="23" name="TextBox 22"/>
            <p:cNvSpPr txBox="1"/>
            <p:nvPr/>
          </p:nvSpPr>
          <p:spPr>
            <a:xfrm>
              <a:off x="-35175" y="4418946"/>
              <a:ext cx="1263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76A4"/>
                  </a:solidFill>
                </a:rPr>
                <a:t>H</a:t>
              </a:r>
              <a:r>
                <a:rPr lang="en-US" sz="1200" b="1" baseline="-25000" dirty="0">
                  <a:solidFill>
                    <a:srgbClr val="0076A4"/>
                  </a:solidFill>
                </a:rPr>
                <a:t>2</a:t>
              </a:r>
              <a:r>
                <a:rPr lang="en-US" sz="1200" b="1" dirty="0">
                  <a:solidFill>
                    <a:srgbClr val="0076A4"/>
                  </a:solidFill>
                </a:rPr>
                <a:t> to Power Roadmap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49690" y="4392349"/>
              <a:ext cx="1139687" cy="474926"/>
            </a:xfrm>
            <a:prstGeom prst="ellipse">
              <a:avLst/>
            </a:prstGeom>
            <a:solidFill>
              <a:srgbClr val="0070C0">
                <a:alpha val="22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89004" y="4197879"/>
            <a:ext cx="1294230" cy="699189"/>
            <a:chOff x="7456683" y="4197879"/>
            <a:chExt cx="1294230" cy="699189"/>
          </a:xfrm>
        </p:grpSpPr>
        <p:sp>
          <p:nvSpPr>
            <p:cNvPr id="19" name="TextBox 18"/>
            <p:cNvSpPr txBox="1"/>
            <p:nvPr/>
          </p:nvSpPr>
          <p:spPr>
            <a:xfrm>
              <a:off x="7487307" y="4250737"/>
              <a:ext cx="12636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76A4"/>
                  </a:solidFill>
                </a:rPr>
                <a:t>SCO</a:t>
              </a:r>
              <a:r>
                <a:rPr lang="en-US" sz="1200" b="1" baseline="-25000" dirty="0">
                  <a:solidFill>
                    <a:srgbClr val="0076A4"/>
                  </a:solidFill>
                </a:rPr>
                <a:t>2</a:t>
              </a:r>
              <a:r>
                <a:rPr lang="en-US" sz="1200" b="1" dirty="0">
                  <a:solidFill>
                    <a:srgbClr val="0076A4"/>
                  </a:solidFill>
                </a:rPr>
                <a:t> Cycles &amp; </a:t>
              </a:r>
              <a:r>
                <a:rPr lang="en-US" sz="1200" b="1" dirty="0" err="1">
                  <a:solidFill>
                    <a:srgbClr val="0076A4"/>
                  </a:solidFill>
                </a:rPr>
                <a:t>Chem</a:t>
              </a:r>
              <a:r>
                <a:rPr lang="en-US" sz="1200" b="1" dirty="0">
                  <a:solidFill>
                    <a:srgbClr val="0076A4"/>
                  </a:solidFill>
                </a:rPr>
                <a:t> Looping Roadmaps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7456683" y="4197879"/>
              <a:ext cx="1294230" cy="684369"/>
            </a:xfrm>
            <a:prstGeom prst="ellipse">
              <a:avLst/>
            </a:prstGeom>
            <a:solidFill>
              <a:srgbClr val="0070C0">
                <a:alpha val="22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3135" y="3038018"/>
            <a:ext cx="1255986" cy="650030"/>
            <a:chOff x="7430814" y="3038018"/>
            <a:chExt cx="1255986" cy="650030"/>
          </a:xfrm>
        </p:grpSpPr>
        <p:sp>
          <p:nvSpPr>
            <p:cNvPr id="15" name="TextBox 14"/>
            <p:cNvSpPr txBox="1"/>
            <p:nvPr/>
          </p:nvSpPr>
          <p:spPr>
            <a:xfrm>
              <a:off x="7696200" y="3041717"/>
              <a:ext cx="8826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76A4"/>
                  </a:solidFill>
                </a:rPr>
                <a:t>Existing Plant Roadmap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430814" y="3313953"/>
              <a:ext cx="382594" cy="45426"/>
            </a:xfrm>
            <a:prstGeom prst="straightConnector1">
              <a:avLst/>
            </a:prstGeom>
            <a:ln>
              <a:solidFill>
                <a:srgbClr val="00B0F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7591229" y="3038018"/>
              <a:ext cx="1095571" cy="650030"/>
            </a:xfrm>
            <a:prstGeom prst="ellipse">
              <a:avLst/>
            </a:prstGeom>
            <a:solidFill>
              <a:srgbClr val="0070C0">
                <a:alpha val="22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6986" y="5476842"/>
            <a:ext cx="1514982" cy="646331"/>
            <a:chOff x="-42294" y="5476842"/>
            <a:chExt cx="1514982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-42294" y="5476842"/>
              <a:ext cx="12636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76A4"/>
                  </a:solidFill>
                </a:rPr>
                <a:t>Carbon Capture Roadmap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 flipV="1">
              <a:off x="946830" y="5837503"/>
              <a:ext cx="525858" cy="190939"/>
            </a:xfrm>
            <a:prstGeom prst="straightConnector1">
              <a:avLst/>
            </a:prstGeom>
            <a:ln>
              <a:solidFill>
                <a:srgbClr val="00B0F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4871" y="5496554"/>
              <a:ext cx="1139687" cy="626619"/>
            </a:xfrm>
            <a:prstGeom prst="ellipse">
              <a:avLst/>
            </a:prstGeom>
            <a:solidFill>
              <a:srgbClr val="0070C0">
                <a:alpha val="22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9280" y="2734783"/>
            <a:ext cx="1507319" cy="649192"/>
            <a:chOff x="0" y="2734783"/>
            <a:chExt cx="1507319" cy="649192"/>
          </a:xfrm>
        </p:grpSpPr>
        <p:sp>
          <p:nvSpPr>
            <p:cNvPr id="22" name="TextBox 21"/>
            <p:cNvSpPr txBox="1"/>
            <p:nvPr/>
          </p:nvSpPr>
          <p:spPr>
            <a:xfrm>
              <a:off x="0" y="2783811"/>
              <a:ext cx="136799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accent6"/>
                  </a:solidFill>
                </a:rPr>
                <a:t>DOE </a:t>
              </a:r>
              <a:r>
                <a:rPr lang="en-US" sz="1100" b="1" dirty="0" err="1">
                  <a:solidFill>
                    <a:schemeClr val="accent6"/>
                  </a:solidFill>
                </a:rPr>
                <a:t>Adv</a:t>
              </a:r>
              <a:r>
                <a:rPr lang="en-US" sz="1100" b="1" dirty="0">
                  <a:solidFill>
                    <a:schemeClr val="accent6"/>
                  </a:solidFill>
                </a:rPr>
                <a:t> Turbine &amp; Fuel Cell Roadmaps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 flipV="1">
              <a:off x="1173008" y="3130609"/>
              <a:ext cx="334311" cy="13567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41015" y="2734783"/>
              <a:ext cx="1279999" cy="6225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2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44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>
            <a:cxnSpLocks/>
            <a:stCxn id="17" idx="4"/>
          </p:cNvCxnSpPr>
          <p:nvPr/>
        </p:nvCxnSpPr>
        <p:spPr>
          <a:xfrm>
            <a:off x="3320026" y="2520977"/>
            <a:ext cx="53397" cy="731721"/>
          </a:xfrm>
          <a:prstGeom prst="line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1676400" y="2514505"/>
            <a:ext cx="8329" cy="739329"/>
          </a:xfrm>
          <a:prstGeom prst="line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387" y="429699"/>
            <a:ext cx="8229600" cy="789501"/>
          </a:xfrm>
        </p:spPr>
        <p:txBody>
          <a:bodyPr>
            <a:normAutofit fontScale="90000"/>
          </a:bodyPr>
          <a:lstStyle/>
          <a:p>
            <a:r>
              <a:rPr lang="en-US" dirty="0"/>
              <a:t>Strawman Gas Roadmap Timeline</a:t>
            </a:r>
            <a:br>
              <a:rPr lang="en-US" dirty="0"/>
            </a:br>
            <a:r>
              <a:rPr lang="en-US" sz="2700" dirty="0"/>
              <a:t>Preliminary observation from spreadsheet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6200" y="1371600"/>
            <a:ext cx="8839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89186" y="1350818"/>
            <a:ext cx="4778963" cy="1170158"/>
            <a:chOff x="1689186" y="1350818"/>
            <a:chExt cx="4778963" cy="1170158"/>
          </a:xfrm>
        </p:grpSpPr>
        <p:sp>
          <p:nvSpPr>
            <p:cNvPr id="66" name="TextBox 65"/>
            <p:cNvSpPr txBox="1"/>
            <p:nvPr/>
          </p:nvSpPr>
          <p:spPr>
            <a:xfrm>
              <a:off x="1975053" y="1350818"/>
              <a:ext cx="1790189" cy="267257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Efficiency Improvements</a:t>
              </a:r>
            </a:p>
          </p:txBody>
        </p:sp>
        <p:cxnSp>
          <p:nvCxnSpPr>
            <p:cNvPr id="85" name="Straight Arrow Connector 84"/>
            <p:cNvCxnSpPr>
              <a:cxnSpLocks/>
            </p:cNvCxnSpPr>
            <p:nvPr/>
          </p:nvCxnSpPr>
          <p:spPr>
            <a:xfrm flipH="1">
              <a:off x="1689186" y="1600200"/>
              <a:ext cx="620962" cy="403828"/>
            </a:xfrm>
            <a:prstGeom prst="straightConnector1">
              <a:avLst/>
            </a:prstGeom>
            <a:ln w="15875">
              <a:solidFill>
                <a:schemeClr val="accent5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cxnSpLocks/>
            </p:cNvCxnSpPr>
            <p:nvPr/>
          </p:nvCxnSpPr>
          <p:spPr>
            <a:xfrm>
              <a:off x="2664685" y="1637331"/>
              <a:ext cx="439696" cy="420069"/>
            </a:xfrm>
            <a:prstGeom prst="straightConnector1">
              <a:avLst/>
            </a:prstGeom>
            <a:ln w="15875">
              <a:solidFill>
                <a:schemeClr val="accent5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cxnSpLocks/>
            </p:cNvCxnSpPr>
            <p:nvPr/>
          </p:nvCxnSpPr>
          <p:spPr>
            <a:xfrm>
              <a:off x="3458918" y="1649310"/>
              <a:ext cx="3009231" cy="565960"/>
            </a:xfrm>
            <a:prstGeom prst="straightConnector1">
              <a:avLst/>
            </a:prstGeom>
            <a:ln w="15875">
              <a:solidFill>
                <a:schemeClr val="accent5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cxnSpLocks/>
            </p:cNvCxnSpPr>
            <p:nvPr/>
          </p:nvCxnSpPr>
          <p:spPr>
            <a:xfrm>
              <a:off x="3104381" y="1641482"/>
              <a:ext cx="906550" cy="879494"/>
            </a:xfrm>
            <a:prstGeom prst="straightConnector1">
              <a:avLst/>
            </a:prstGeom>
            <a:ln w="15875">
              <a:solidFill>
                <a:schemeClr val="accent5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>
            <a:cxnSpLocks/>
          </p:cNvCxnSpPr>
          <p:nvPr/>
        </p:nvCxnSpPr>
        <p:spPr>
          <a:xfrm flipV="1">
            <a:off x="5861374" y="4609377"/>
            <a:ext cx="0" cy="846883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98" name="Straight Connector 97"/>
          <p:cNvCxnSpPr>
            <a:cxnSpLocks/>
          </p:cNvCxnSpPr>
          <p:nvPr/>
        </p:nvCxnSpPr>
        <p:spPr>
          <a:xfrm flipH="1" flipV="1">
            <a:off x="5619122" y="4606672"/>
            <a:ext cx="1157646" cy="357926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7" name="Straight Connector 6"/>
          <p:cNvCxnSpPr/>
          <p:nvPr/>
        </p:nvCxnSpPr>
        <p:spPr>
          <a:xfrm flipV="1">
            <a:off x="5099363" y="4613823"/>
            <a:ext cx="2278" cy="732802"/>
          </a:xfrm>
          <a:prstGeom prst="line">
            <a:avLst/>
          </a:prstGeom>
          <a:noFill/>
          <a:ln w="38100" cap="flat" cmpd="sng" algn="ctr">
            <a:solidFill>
              <a:srgbClr val="EE3324">
                <a:lumMod val="75000"/>
              </a:srgbClr>
            </a:solidFill>
            <a:prstDash val="soli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355094" y="3395676"/>
            <a:ext cx="8011530" cy="995574"/>
          </a:xfrm>
          <a:prstGeom prst="rect">
            <a:avLst/>
          </a:prstGeom>
          <a:solidFill>
            <a:srgbClr val="1E4191"/>
          </a:solidFill>
          <a:ln w="25400" cap="flat" cmpd="sng" algn="ctr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588024"/>
            <a:ext cx="660719" cy="376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1021" y="4594282"/>
            <a:ext cx="660719" cy="376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20349" y="4615995"/>
            <a:ext cx="660719" cy="376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2025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4886" y="4606672"/>
            <a:ext cx="660719" cy="376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2035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259" y="3723420"/>
            <a:ext cx="1249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1500C</a:t>
            </a:r>
            <a:r>
              <a:rPr kumimoji="0" lang="en-US" sz="11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TIT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58% LHV</a:t>
            </a:r>
          </a:p>
        </p:txBody>
      </p:sp>
      <p:sp>
        <p:nvSpPr>
          <p:cNvPr id="14" name="Oval 13"/>
          <p:cNvSpPr/>
          <p:nvPr/>
        </p:nvSpPr>
        <p:spPr>
          <a:xfrm>
            <a:off x="1684729" y="5234940"/>
            <a:ext cx="1224575" cy="533441"/>
          </a:xfrm>
          <a:prstGeom prst="ellipse">
            <a:avLst/>
          </a:prstGeom>
          <a:solidFill>
            <a:srgbClr val="CC660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rPr>
              <a:t>Advanced Solvents</a:t>
            </a:r>
          </a:p>
        </p:txBody>
      </p:sp>
      <p:sp>
        <p:nvSpPr>
          <p:cNvPr id="15" name="Oval 14"/>
          <p:cNvSpPr/>
          <p:nvPr/>
        </p:nvSpPr>
        <p:spPr>
          <a:xfrm>
            <a:off x="1052409" y="2021903"/>
            <a:ext cx="1244607" cy="49260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rPr>
              <a:t>1600C TIT</a:t>
            </a:r>
          </a:p>
        </p:txBody>
      </p:sp>
      <p:sp>
        <p:nvSpPr>
          <p:cNvPr id="16" name="Oval 15"/>
          <p:cNvSpPr/>
          <p:nvPr/>
        </p:nvSpPr>
        <p:spPr>
          <a:xfrm>
            <a:off x="2664686" y="4794358"/>
            <a:ext cx="1400570" cy="637844"/>
          </a:xfrm>
          <a:prstGeom prst="ellipse">
            <a:avLst/>
          </a:prstGeom>
          <a:solidFill>
            <a:srgbClr val="EE3324">
              <a:lumMod val="5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>
                <a:solidFill>
                  <a:srgbClr val="FFFFFF"/>
                </a:solidFill>
                <a:latin typeface="GE Inspira Pitch"/>
              </a:rPr>
              <a:t>Flexible CC Plant &amp; Digital Plant</a:t>
            </a:r>
          </a:p>
        </p:txBody>
      </p:sp>
      <p:sp>
        <p:nvSpPr>
          <p:cNvPr id="17" name="Oval 16"/>
          <p:cNvSpPr/>
          <p:nvPr/>
        </p:nvSpPr>
        <p:spPr>
          <a:xfrm>
            <a:off x="2693197" y="2004028"/>
            <a:ext cx="1253658" cy="516949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rPr>
              <a:t>SC HRSG/ST</a:t>
            </a:r>
          </a:p>
        </p:txBody>
      </p:sp>
      <p:sp>
        <p:nvSpPr>
          <p:cNvPr id="20" name="Oval 19"/>
          <p:cNvSpPr/>
          <p:nvPr/>
        </p:nvSpPr>
        <p:spPr>
          <a:xfrm>
            <a:off x="1180419" y="2657483"/>
            <a:ext cx="1313590" cy="499229"/>
          </a:xfrm>
          <a:prstGeom prst="ellipse">
            <a:avLst/>
          </a:prstGeom>
          <a:solidFill>
            <a:srgbClr val="EE3324">
              <a:lumMod val="5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FFFF"/>
                </a:solidFill>
                <a:latin typeface="GE Inspira Pitch"/>
              </a:rPr>
              <a:t>Distributed Generation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80419" y="3725418"/>
            <a:ext cx="813692" cy="450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60% LHV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96725" y="3747362"/>
            <a:ext cx="1338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65% LHV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>
                <a:solidFill>
                  <a:srgbClr val="FFFFFF"/>
                </a:solidFill>
              </a:rPr>
              <a:t>57% w CCS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433770" y="3395675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15648" y="3395675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34054" y="4304569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459009" y="4304569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cxnSp>
        <p:nvCxnSpPr>
          <p:cNvPr id="30" name="Elbow Connector 29"/>
          <p:cNvCxnSpPr>
            <a:endCxn id="27" idx="0"/>
          </p:cNvCxnSpPr>
          <p:nvPr/>
        </p:nvCxnSpPr>
        <p:spPr>
          <a:xfrm rot="5400000">
            <a:off x="557389" y="2973176"/>
            <a:ext cx="247773" cy="597224"/>
          </a:xfrm>
          <a:prstGeom prst="bentConnector3">
            <a:avLst/>
          </a:prstGeom>
          <a:noFill/>
          <a:ln w="38100" cap="flat" cmpd="sng" algn="ctr">
            <a:solidFill>
              <a:srgbClr val="1E4191">
                <a:lumMod val="75000"/>
              </a:srgbClr>
            </a:solidFill>
            <a:prstDash val="solid"/>
          </a:ln>
          <a:effectLst/>
        </p:spPr>
      </p:cxnSp>
      <p:cxnSp>
        <p:nvCxnSpPr>
          <p:cNvPr id="31" name="Elbow Connector 30"/>
          <p:cNvCxnSpPr>
            <a:endCxn id="26" idx="0"/>
          </p:cNvCxnSpPr>
          <p:nvPr/>
        </p:nvCxnSpPr>
        <p:spPr>
          <a:xfrm rot="16200000" flipH="1">
            <a:off x="1116448" y="3011340"/>
            <a:ext cx="247773" cy="520897"/>
          </a:xfrm>
          <a:prstGeom prst="bentConnector3">
            <a:avLst/>
          </a:prstGeom>
          <a:noFill/>
          <a:ln w="38100" cap="flat" cmpd="sng" algn="ctr">
            <a:solidFill>
              <a:srgbClr val="1E4191">
                <a:lumMod val="75000"/>
              </a:srgbClr>
            </a:solidFill>
            <a:prstDash val="solid"/>
          </a:ln>
          <a:effectLst/>
        </p:spPr>
      </p:cxnSp>
      <p:cxnSp>
        <p:nvCxnSpPr>
          <p:cNvPr id="32" name="Elbow Connector 31"/>
          <p:cNvCxnSpPr>
            <a:endCxn id="28" idx="4"/>
          </p:cNvCxnSpPr>
          <p:nvPr/>
        </p:nvCxnSpPr>
        <p:spPr>
          <a:xfrm rot="16200000" flipV="1">
            <a:off x="447570" y="4344747"/>
            <a:ext cx="500072" cy="593074"/>
          </a:xfrm>
          <a:prstGeom prst="bentConnector3">
            <a:avLst/>
          </a:prstGeom>
          <a:noFill/>
          <a:ln w="38100" cap="flat" cmpd="sng" algn="ctr">
            <a:solidFill>
              <a:srgbClr val="1E4191">
                <a:lumMod val="75000"/>
              </a:srgbClr>
            </a:solidFill>
            <a:prstDash val="solid"/>
          </a:ln>
          <a:effectLst/>
        </p:spPr>
      </p:cxnSp>
      <p:cxnSp>
        <p:nvCxnSpPr>
          <p:cNvPr id="33" name="Elbow Connector 32"/>
          <p:cNvCxnSpPr>
            <a:endCxn id="29" idx="4"/>
          </p:cNvCxnSpPr>
          <p:nvPr/>
        </p:nvCxnSpPr>
        <p:spPr>
          <a:xfrm rot="5400000" flipH="1" flipV="1">
            <a:off x="1010047" y="4375346"/>
            <a:ext cx="500072" cy="531880"/>
          </a:xfrm>
          <a:prstGeom prst="bentConnector3">
            <a:avLst/>
          </a:prstGeom>
          <a:noFill/>
          <a:ln w="38100" cap="flat" cmpd="sng" algn="ctr">
            <a:solidFill>
              <a:srgbClr val="1E4191">
                <a:lumMod val="75000"/>
              </a:srgbClr>
            </a:solidFill>
            <a:prstDash val="solid"/>
          </a:ln>
          <a:effectLst/>
        </p:spPr>
      </p:cxnSp>
      <p:sp>
        <p:nvSpPr>
          <p:cNvPr id="34" name="Oval 33"/>
          <p:cNvSpPr/>
          <p:nvPr/>
        </p:nvSpPr>
        <p:spPr>
          <a:xfrm>
            <a:off x="4645241" y="3395675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645241" y="4304569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275295" y="3395675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8275295" y="4304569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580810" y="3395675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606049" y="4304569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4486503" y="3395675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511742" y="4304569"/>
            <a:ext cx="134028" cy="86681"/>
          </a:xfrm>
          <a:prstGeom prst="ellipse">
            <a:avLst/>
          </a:prstGeom>
          <a:solidFill>
            <a:srgbClr val="1E4191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cxnSp>
        <p:nvCxnSpPr>
          <p:cNvPr id="42" name="Elbow Connector 41"/>
          <p:cNvCxnSpPr>
            <a:cxnSpLocks/>
            <a:stCxn id="16" idx="0"/>
            <a:endCxn id="39" idx="4"/>
          </p:cNvCxnSpPr>
          <p:nvPr/>
        </p:nvCxnSpPr>
        <p:spPr>
          <a:xfrm rot="16200000" flipV="1">
            <a:off x="2317463" y="3746850"/>
            <a:ext cx="403108" cy="1691908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50000"/>
              </a:srgbClr>
            </a:solidFill>
            <a:prstDash val="solid"/>
          </a:ln>
          <a:effectLst/>
        </p:spPr>
      </p:cxnSp>
      <p:cxnSp>
        <p:nvCxnSpPr>
          <p:cNvPr id="43" name="Elbow Connector 42"/>
          <p:cNvCxnSpPr>
            <a:cxnSpLocks/>
            <a:stCxn id="16" idx="0"/>
            <a:endCxn id="41" idx="4"/>
          </p:cNvCxnSpPr>
          <p:nvPr/>
        </p:nvCxnSpPr>
        <p:spPr>
          <a:xfrm rot="5400000" flipH="1" flipV="1">
            <a:off x="3770309" y="3985912"/>
            <a:ext cx="403108" cy="1213785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50000"/>
              </a:srgbClr>
            </a:solidFill>
            <a:prstDash val="solid"/>
          </a:ln>
          <a:effectLst/>
        </p:spPr>
      </p:cxnSp>
      <p:cxnSp>
        <p:nvCxnSpPr>
          <p:cNvPr id="44" name="Elbow Connector 43"/>
          <p:cNvCxnSpPr>
            <a:cxnSpLocks/>
            <a:stCxn id="20" idx="4"/>
            <a:endCxn id="38" idx="0"/>
          </p:cNvCxnSpPr>
          <p:nvPr/>
        </p:nvCxnSpPr>
        <p:spPr>
          <a:xfrm rot="5400000">
            <a:off x="1623038" y="3181498"/>
            <a:ext cx="238963" cy="189390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50000"/>
              </a:srgbClr>
            </a:solidFill>
            <a:prstDash val="solid"/>
          </a:ln>
          <a:effectLst/>
        </p:spPr>
      </p:cxnSp>
      <p:cxnSp>
        <p:nvCxnSpPr>
          <p:cNvPr id="45" name="Elbow Connector 44"/>
          <p:cNvCxnSpPr>
            <a:cxnSpLocks/>
          </p:cNvCxnSpPr>
          <p:nvPr/>
        </p:nvCxnSpPr>
        <p:spPr>
          <a:xfrm rot="16200000" flipH="1">
            <a:off x="3066945" y="1916722"/>
            <a:ext cx="238963" cy="2718942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50000"/>
              </a:srgbClr>
            </a:solidFill>
            <a:prstDash val="solid"/>
          </a:ln>
          <a:effectLst/>
        </p:spPr>
      </p:cxnSp>
      <p:cxnSp>
        <p:nvCxnSpPr>
          <p:cNvPr id="47" name="Elbow Connector 46"/>
          <p:cNvCxnSpPr/>
          <p:nvPr/>
        </p:nvCxnSpPr>
        <p:spPr>
          <a:xfrm rot="16200000" flipV="1">
            <a:off x="5725229" y="3353423"/>
            <a:ext cx="477693" cy="2503644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75000"/>
              </a:srgbClr>
            </a:solidFill>
            <a:prstDash val="solid"/>
          </a:ln>
          <a:effectLst/>
        </p:spPr>
      </p:cxnSp>
      <p:cxnSp>
        <p:nvCxnSpPr>
          <p:cNvPr id="48" name="Elbow Connector 47"/>
          <p:cNvCxnSpPr>
            <a:cxnSpLocks/>
          </p:cNvCxnSpPr>
          <p:nvPr/>
        </p:nvCxnSpPr>
        <p:spPr>
          <a:xfrm rot="5400000" flipH="1" flipV="1">
            <a:off x="7716995" y="3874289"/>
            <a:ext cx="477694" cy="1461915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75000"/>
              </a:srgbClr>
            </a:solidFill>
            <a:prstDash val="solid"/>
          </a:ln>
          <a:effectLst/>
        </p:spPr>
      </p:cxnSp>
      <p:cxnSp>
        <p:nvCxnSpPr>
          <p:cNvPr id="49" name="Elbow Connector 48"/>
          <p:cNvCxnSpPr>
            <a:endCxn id="34" idx="0"/>
          </p:cNvCxnSpPr>
          <p:nvPr/>
        </p:nvCxnSpPr>
        <p:spPr>
          <a:xfrm rot="5400000">
            <a:off x="5223676" y="2645292"/>
            <a:ext cx="238961" cy="1261805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75000"/>
              </a:srgbClr>
            </a:solidFill>
            <a:prstDash val="solid"/>
          </a:ln>
          <a:effectLst/>
        </p:spPr>
      </p:cxnSp>
      <p:cxnSp>
        <p:nvCxnSpPr>
          <p:cNvPr id="50" name="Elbow Connector 49"/>
          <p:cNvCxnSpPr>
            <a:cxnSpLocks/>
            <a:endCxn id="36" idx="0"/>
          </p:cNvCxnSpPr>
          <p:nvPr/>
        </p:nvCxnSpPr>
        <p:spPr>
          <a:xfrm rot="16200000" flipH="1">
            <a:off x="7038703" y="2092070"/>
            <a:ext cx="238961" cy="2368250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75000"/>
              </a:srgbClr>
            </a:solidFill>
            <a:prstDash val="solid"/>
          </a:ln>
          <a:effectLst/>
        </p:spPr>
      </p:cxnSp>
      <p:cxnSp>
        <p:nvCxnSpPr>
          <p:cNvPr id="51" name="Elbow Connector 50"/>
          <p:cNvCxnSpPr>
            <a:cxnSpLocks/>
            <a:stCxn id="24" idx="4"/>
            <a:endCxn id="36" idx="0"/>
          </p:cNvCxnSpPr>
          <p:nvPr/>
        </p:nvCxnSpPr>
        <p:spPr>
          <a:xfrm rot="16200000" flipH="1">
            <a:off x="7274118" y="2327484"/>
            <a:ext cx="270434" cy="1865947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75000"/>
              </a:srgbClr>
            </a:solidFill>
            <a:prstDash val="solid"/>
          </a:ln>
          <a:effectLst/>
        </p:spPr>
      </p:cxnSp>
      <p:cxnSp>
        <p:nvCxnSpPr>
          <p:cNvPr id="52" name="Straight Connector 51"/>
          <p:cNvCxnSpPr>
            <a:cxnSpLocks/>
            <a:stCxn id="14" idx="0"/>
          </p:cNvCxnSpPr>
          <p:nvPr/>
        </p:nvCxnSpPr>
        <p:spPr>
          <a:xfrm flipV="1">
            <a:off x="2297017" y="4606672"/>
            <a:ext cx="0" cy="628268"/>
          </a:xfrm>
          <a:prstGeom prst="line">
            <a:avLst/>
          </a:prstGeom>
          <a:noFill/>
          <a:ln w="38100" cap="flat" cmpd="sng" algn="ctr">
            <a:solidFill>
              <a:srgbClr val="B9532A"/>
            </a:solidFill>
            <a:prstDash val="solid"/>
          </a:ln>
          <a:effectLst/>
        </p:spPr>
      </p:cxnSp>
      <p:cxnSp>
        <p:nvCxnSpPr>
          <p:cNvPr id="54" name="Straight Connector 53"/>
          <p:cNvCxnSpPr>
            <a:cxnSpLocks/>
            <a:stCxn id="74" idx="4"/>
          </p:cNvCxnSpPr>
          <p:nvPr/>
        </p:nvCxnSpPr>
        <p:spPr>
          <a:xfrm>
            <a:off x="7072379" y="2591298"/>
            <a:ext cx="12607" cy="680492"/>
          </a:xfrm>
          <a:prstGeom prst="line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55" name="Straight Connector 54"/>
          <p:cNvCxnSpPr>
            <a:cxnSpLocks/>
          </p:cNvCxnSpPr>
          <p:nvPr/>
        </p:nvCxnSpPr>
        <p:spPr>
          <a:xfrm flipH="1" flipV="1">
            <a:off x="8342309" y="2424953"/>
            <a:ext cx="1393" cy="802979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7" name="Isosceles Triangle 56"/>
          <p:cNvSpPr/>
          <p:nvPr/>
        </p:nvSpPr>
        <p:spPr>
          <a:xfrm>
            <a:off x="1411481" y="4131666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58" name="Isosceles Triangle 57"/>
          <p:cNvSpPr/>
          <p:nvPr/>
        </p:nvSpPr>
        <p:spPr>
          <a:xfrm>
            <a:off x="202143" y="4131666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59" name="Isosceles Triangle 58"/>
          <p:cNvSpPr/>
          <p:nvPr/>
        </p:nvSpPr>
        <p:spPr>
          <a:xfrm>
            <a:off x="4463669" y="4131666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60" name="Isosceles Triangle 59"/>
          <p:cNvSpPr/>
          <p:nvPr/>
        </p:nvSpPr>
        <p:spPr>
          <a:xfrm>
            <a:off x="8193473" y="4131666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61" name="Isosceles Triangle 60"/>
          <p:cNvSpPr/>
          <p:nvPr/>
        </p:nvSpPr>
        <p:spPr>
          <a:xfrm rot="10800000">
            <a:off x="202142" y="3344814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62" name="Isosceles Triangle 61"/>
          <p:cNvSpPr/>
          <p:nvPr/>
        </p:nvSpPr>
        <p:spPr>
          <a:xfrm rot="10800000">
            <a:off x="1408419" y="3343562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63" name="Isosceles Triangle 62"/>
          <p:cNvSpPr/>
          <p:nvPr/>
        </p:nvSpPr>
        <p:spPr>
          <a:xfrm rot="10800000">
            <a:off x="4457253" y="3329722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64" name="Isosceles Triangle 63"/>
          <p:cNvSpPr/>
          <p:nvPr/>
        </p:nvSpPr>
        <p:spPr>
          <a:xfrm rot="10800000">
            <a:off x="8185343" y="3332729"/>
            <a:ext cx="349221" cy="378760"/>
          </a:xfrm>
          <a:prstGeom prst="triangle">
            <a:avLst/>
          </a:prstGeom>
          <a:solidFill>
            <a:srgbClr val="FFFFFF"/>
          </a:solidFill>
          <a:ln w="25400" cap="flat" cmpd="sng" algn="ctr">
            <a:solidFill>
              <a:srgbClr val="1E4191">
                <a:lumMod val="20000"/>
                <a:lumOff val="8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37037" y="3749646"/>
            <a:ext cx="13211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70% LHV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>
                <a:solidFill>
                  <a:srgbClr val="FFFFFF"/>
                </a:solidFill>
              </a:rPr>
              <a:t>65% w CCS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30183" y="4666375"/>
            <a:ext cx="122226" cy="37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917529" y="2874060"/>
            <a:ext cx="122226" cy="37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5412571" y="4617169"/>
            <a:ext cx="1" cy="750799"/>
          </a:xfrm>
          <a:prstGeom prst="line">
            <a:avLst/>
          </a:prstGeom>
          <a:noFill/>
          <a:ln w="38100" cap="flat" cmpd="sng" algn="ctr">
            <a:solidFill>
              <a:srgbClr val="B9532A"/>
            </a:solidFill>
            <a:prstDash val="solid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5043264" y="4625419"/>
            <a:ext cx="106819" cy="791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4383663" y="4610526"/>
            <a:ext cx="1" cy="750799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0" name="Oval 79"/>
          <p:cNvSpPr/>
          <p:nvPr/>
        </p:nvSpPr>
        <p:spPr>
          <a:xfrm>
            <a:off x="3657600" y="5302419"/>
            <a:ext cx="1402602" cy="666410"/>
          </a:xfrm>
          <a:prstGeom prst="ellipse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kern="0" dirty="0">
              <a:solidFill>
                <a:srgbClr val="FFFFFF"/>
              </a:solidFill>
              <a:latin typeface="GE Inspira Pitch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4685541" y="4804281"/>
            <a:ext cx="1410460" cy="668021"/>
          </a:xfrm>
          <a:prstGeom prst="ellipse">
            <a:avLst/>
          </a:prstGeom>
          <a:solidFill>
            <a:srgbClr val="CC660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 Inspira Pitch"/>
              <a:ea typeface="+mn-ea"/>
              <a:cs typeface="+mn-cs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H="1" flipV="1">
            <a:off x="5218937" y="2508141"/>
            <a:ext cx="1" cy="750799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Oval 82"/>
          <p:cNvSpPr/>
          <p:nvPr/>
        </p:nvSpPr>
        <p:spPr>
          <a:xfrm>
            <a:off x="4620531" y="2037572"/>
            <a:ext cx="1240842" cy="477028"/>
          </a:xfrm>
          <a:prstGeom prst="ellipse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FFFF"/>
                </a:solidFill>
                <a:latin typeface="GE Inspira Pitch"/>
              </a:rPr>
              <a:t>Chemical Looping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838023" y="3725417"/>
            <a:ext cx="981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62% LHV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kern="0" dirty="0">
                <a:solidFill>
                  <a:srgbClr val="FFFFFF"/>
                </a:solidFill>
              </a:rPr>
              <a:t>52% w CCS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742802" y="5341298"/>
            <a:ext cx="125708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50" b="1" kern="0" dirty="0">
                <a:solidFill>
                  <a:srgbClr val="FFFFFF"/>
                </a:solidFill>
                <a:latin typeface="GE Inspira Pitch"/>
              </a:rPr>
              <a:t>Direct Fired CO</a:t>
            </a:r>
            <a:r>
              <a:rPr lang="en-US" sz="1050" b="1" kern="0" baseline="-25000" dirty="0">
                <a:solidFill>
                  <a:srgbClr val="FFFFFF"/>
                </a:solidFill>
                <a:latin typeface="GE Inspira Pitch"/>
              </a:rPr>
              <a:t>2 </a:t>
            </a:r>
            <a:r>
              <a:rPr lang="en-US" sz="1050" b="1" kern="0" dirty="0">
                <a:solidFill>
                  <a:srgbClr val="FFFFFF"/>
                </a:solidFill>
                <a:latin typeface="GE Inspira Pitch"/>
              </a:rPr>
              <a:t>Based Power Cycles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02391" y="3760111"/>
            <a:ext cx="1469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67% LHV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60% w CCS</a:t>
            </a:r>
          </a:p>
        </p:txBody>
      </p:sp>
      <p:sp>
        <p:nvSpPr>
          <p:cNvPr id="23" name="Oval 22"/>
          <p:cNvSpPr/>
          <p:nvPr/>
        </p:nvSpPr>
        <p:spPr>
          <a:xfrm>
            <a:off x="6358489" y="4891320"/>
            <a:ext cx="1439130" cy="610340"/>
          </a:xfrm>
          <a:prstGeom prst="ellipse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>
                <a:solidFill>
                  <a:srgbClr val="FFFFFF"/>
                </a:solidFill>
                <a:latin typeface="GE Inspira Pitch"/>
              </a:rPr>
              <a:t>Oxy-Combustion Turbine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648199" y="4867658"/>
            <a:ext cx="141721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50" b="1" kern="0" dirty="0">
                <a:solidFill>
                  <a:srgbClr val="FFFFFF"/>
                </a:solidFill>
                <a:latin typeface="GE Inspira Pitch"/>
              </a:rPr>
              <a:t>2</a:t>
            </a:r>
            <a:r>
              <a:rPr lang="en-US" sz="1050" b="1" kern="0" baseline="30000" dirty="0">
                <a:solidFill>
                  <a:srgbClr val="FFFFFF"/>
                </a:solidFill>
                <a:latin typeface="GE Inspira Pitch"/>
              </a:rPr>
              <a:t>nd</a:t>
            </a:r>
            <a:r>
              <a:rPr lang="en-US" sz="1050" b="1" kern="0" dirty="0">
                <a:solidFill>
                  <a:srgbClr val="FFFFFF"/>
                </a:solidFill>
                <a:latin typeface="GE Inspira Pitch"/>
              </a:rPr>
              <a:t> Gen &amp; Transformational CO</a:t>
            </a:r>
            <a:r>
              <a:rPr lang="en-US" sz="1050" b="1" kern="0" baseline="-25000" dirty="0">
                <a:solidFill>
                  <a:srgbClr val="FFFFFF"/>
                </a:solidFill>
                <a:latin typeface="GE Inspira Pitch"/>
              </a:rPr>
              <a:t>2  </a:t>
            </a:r>
            <a:r>
              <a:rPr lang="en-US" sz="1050" b="1" i="0" kern="0" dirty="0">
                <a:solidFill>
                  <a:srgbClr val="FFFFFF"/>
                </a:solidFill>
                <a:latin typeface="GE Inspira Pitch"/>
              </a:rPr>
              <a:t>Capture</a:t>
            </a:r>
            <a:endParaRPr lang="en-US" sz="1050" b="1" kern="0" dirty="0">
              <a:solidFill>
                <a:srgbClr val="FFFFFF"/>
              </a:solidFill>
              <a:latin typeface="GE Inspira Pitch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5149092" y="5487562"/>
            <a:ext cx="1423925" cy="628213"/>
          </a:xfrm>
          <a:prstGeom prst="ellipse">
            <a:avLst/>
          </a:prstGeom>
          <a:solidFill>
            <a:srgbClr val="CC660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>
                <a:solidFill>
                  <a:srgbClr val="FFFFFF"/>
                </a:solidFill>
                <a:latin typeface="GE Inspira Pitch"/>
              </a:rPr>
              <a:t>Pre-Combustion Capture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183383" y="4628890"/>
            <a:ext cx="92697" cy="215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4358901" y="1382053"/>
            <a:ext cx="3946899" cy="4078582"/>
            <a:chOff x="4358901" y="1382053"/>
            <a:chExt cx="3946899" cy="4078582"/>
          </a:xfrm>
        </p:grpSpPr>
        <p:sp>
          <p:nvSpPr>
            <p:cNvPr id="67" name="TextBox 66"/>
            <p:cNvSpPr txBox="1"/>
            <p:nvPr/>
          </p:nvSpPr>
          <p:spPr>
            <a:xfrm>
              <a:off x="6124993" y="1382053"/>
              <a:ext cx="1782024" cy="267257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Advanced Power Cycles</a:t>
              </a:r>
            </a:p>
          </p:txBody>
        </p:sp>
        <p:cxnSp>
          <p:nvCxnSpPr>
            <p:cNvPr id="71" name="Straight Arrow Connector 70"/>
            <p:cNvCxnSpPr>
              <a:cxnSpLocks/>
            </p:cNvCxnSpPr>
            <p:nvPr/>
          </p:nvCxnSpPr>
          <p:spPr>
            <a:xfrm flipH="1">
              <a:off x="5453338" y="1679727"/>
              <a:ext cx="854018" cy="364381"/>
            </a:xfrm>
            <a:prstGeom prst="straightConnector1">
              <a:avLst/>
            </a:prstGeom>
            <a:ln w="15875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cxnSpLocks/>
              <a:endCxn id="25" idx="0"/>
            </p:cNvCxnSpPr>
            <p:nvPr/>
          </p:nvCxnSpPr>
          <p:spPr>
            <a:xfrm>
              <a:off x="7523883" y="1658784"/>
              <a:ext cx="781917" cy="609421"/>
            </a:xfrm>
            <a:prstGeom prst="straightConnector1">
              <a:avLst/>
            </a:prstGeom>
            <a:ln w="15875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cxnSpLocks/>
              <a:endCxn id="24" idx="0"/>
            </p:cNvCxnSpPr>
            <p:nvPr/>
          </p:nvCxnSpPr>
          <p:spPr>
            <a:xfrm flipH="1">
              <a:off x="6476362" y="1715247"/>
              <a:ext cx="193310" cy="864458"/>
            </a:xfrm>
            <a:prstGeom prst="straightConnector1">
              <a:avLst/>
            </a:prstGeom>
            <a:ln w="15875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cxnSpLocks/>
              <a:endCxn id="23" idx="0"/>
            </p:cNvCxnSpPr>
            <p:nvPr/>
          </p:nvCxnSpPr>
          <p:spPr>
            <a:xfrm flipH="1">
              <a:off x="7078054" y="1697182"/>
              <a:ext cx="183900" cy="3194138"/>
            </a:xfrm>
            <a:prstGeom prst="straightConnector1">
              <a:avLst/>
            </a:prstGeom>
            <a:ln w="15875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cxnSpLocks/>
            </p:cNvCxnSpPr>
            <p:nvPr/>
          </p:nvCxnSpPr>
          <p:spPr>
            <a:xfrm flipH="1">
              <a:off x="6022375" y="1697182"/>
              <a:ext cx="883757" cy="3763453"/>
            </a:xfrm>
            <a:prstGeom prst="straightConnector1">
              <a:avLst/>
            </a:prstGeom>
            <a:ln w="15875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cxnSpLocks/>
              <a:endCxn id="80" idx="0"/>
            </p:cNvCxnSpPr>
            <p:nvPr/>
          </p:nvCxnSpPr>
          <p:spPr>
            <a:xfrm flipH="1">
              <a:off x="4358901" y="1686678"/>
              <a:ext cx="2163970" cy="3615741"/>
            </a:xfrm>
            <a:prstGeom prst="straightConnector1">
              <a:avLst/>
            </a:prstGeom>
            <a:ln w="15875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ectangle 125"/>
          <p:cNvSpPr/>
          <p:nvPr/>
        </p:nvSpPr>
        <p:spPr>
          <a:xfrm>
            <a:off x="5945324" y="2881680"/>
            <a:ext cx="122226" cy="37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358489" y="2057400"/>
            <a:ext cx="1427779" cy="533898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rPr>
              <a:t>Pressure Gain Combustion</a:t>
            </a:r>
          </a:p>
        </p:txBody>
      </p:sp>
      <p:cxnSp>
        <p:nvCxnSpPr>
          <p:cNvPr id="135" name="Elbow Connector 45"/>
          <p:cNvCxnSpPr>
            <a:cxnSpLocks/>
          </p:cNvCxnSpPr>
          <p:nvPr/>
        </p:nvCxnSpPr>
        <p:spPr>
          <a:xfrm rot="5400000">
            <a:off x="3159669" y="3164932"/>
            <a:ext cx="238962" cy="5099"/>
          </a:xfrm>
          <a:prstGeom prst="bentConnector3">
            <a:avLst/>
          </a:prstGeom>
          <a:noFill/>
          <a:ln w="38100" cap="flat" cmpd="sng" algn="ctr">
            <a:solidFill>
              <a:srgbClr val="EE3324">
                <a:lumMod val="50000"/>
              </a:srgbClr>
            </a:solidFill>
            <a:prstDash val="solid"/>
          </a:ln>
          <a:effectLst/>
        </p:spPr>
      </p:cxnSp>
      <p:sp>
        <p:nvSpPr>
          <p:cNvPr id="19" name="Oval 18"/>
          <p:cNvSpPr/>
          <p:nvPr/>
        </p:nvSpPr>
        <p:spPr>
          <a:xfrm>
            <a:off x="2693197" y="2617618"/>
            <a:ext cx="1221393" cy="552302"/>
          </a:xfrm>
          <a:prstGeom prst="ellipse">
            <a:avLst/>
          </a:prstGeom>
          <a:solidFill>
            <a:srgbClr val="EE3324">
              <a:lumMod val="50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rPr>
              <a:t>Distributed Generation w Fuel Cell</a:t>
            </a:r>
          </a:p>
        </p:txBody>
      </p:sp>
      <p:cxnSp>
        <p:nvCxnSpPr>
          <p:cNvPr id="140" name="Elbow Connector 45"/>
          <p:cNvCxnSpPr>
            <a:cxnSpLocks/>
          </p:cNvCxnSpPr>
          <p:nvPr/>
        </p:nvCxnSpPr>
        <p:spPr>
          <a:xfrm rot="5400000">
            <a:off x="4097848" y="3142073"/>
            <a:ext cx="238962" cy="5099"/>
          </a:xfrm>
          <a:prstGeom prst="bentConnector3">
            <a:avLst/>
          </a:prstGeom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18" name="Oval 17"/>
          <p:cNvSpPr/>
          <p:nvPr/>
        </p:nvSpPr>
        <p:spPr>
          <a:xfrm>
            <a:off x="3728375" y="2590801"/>
            <a:ext cx="994946" cy="5346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rPr>
              <a:t>1700C TIT</a:t>
            </a:r>
          </a:p>
        </p:txBody>
      </p:sp>
      <p:cxnSp>
        <p:nvCxnSpPr>
          <p:cNvPr id="142" name="Elbow Connector 45"/>
          <p:cNvCxnSpPr>
            <a:cxnSpLocks/>
          </p:cNvCxnSpPr>
          <p:nvPr/>
        </p:nvCxnSpPr>
        <p:spPr>
          <a:xfrm rot="5400000">
            <a:off x="6370393" y="3142072"/>
            <a:ext cx="238962" cy="5099"/>
          </a:xfrm>
          <a:prstGeom prst="bentConnector3">
            <a:avLst/>
          </a:prstGeom>
          <a:noFill/>
          <a:ln w="381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24" name="Oval 23"/>
          <p:cNvSpPr/>
          <p:nvPr/>
        </p:nvSpPr>
        <p:spPr>
          <a:xfrm>
            <a:off x="5880346" y="2579705"/>
            <a:ext cx="1192031" cy="545536"/>
          </a:xfrm>
          <a:prstGeom prst="ellipse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 Inspira Pitch"/>
                <a:ea typeface="+mn-ea"/>
                <a:cs typeface="+mn-cs"/>
              </a:rPr>
              <a:t>Fuel Cell Combined Cycle</a:t>
            </a:r>
          </a:p>
        </p:txBody>
      </p:sp>
      <p:sp>
        <p:nvSpPr>
          <p:cNvPr id="25" name="Oval 24"/>
          <p:cNvSpPr/>
          <p:nvPr/>
        </p:nvSpPr>
        <p:spPr>
          <a:xfrm>
            <a:off x="7696200" y="2268205"/>
            <a:ext cx="1219200" cy="716062"/>
          </a:xfrm>
          <a:prstGeom prst="ellipse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>
            <a:outerShdw blurRad="50800" dist="38100" dir="13500000" algn="br" rotWithShape="0">
              <a:srgbClr val="1E4191">
                <a:lumMod val="50000"/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FFFF"/>
                </a:solidFill>
                <a:latin typeface="GE Inspira Pitch"/>
              </a:rPr>
              <a:t>Direct Power Extraction (MHD)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07388" y="5460635"/>
            <a:ext cx="2945950" cy="1085551"/>
            <a:chOff x="2507388" y="5460635"/>
            <a:chExt cx="2945950" cy="1085551"/>
          </a:xfrm>
        </p:grpSpPr>
        <p:grpSp>
          <p:nvGrpSpPr>
            <p:cNvPr id="6" name="Group 5"/>
            <p:cNvGrpSpPr/>
            <p:nvPr/>
          </p:nvGrpSpPr>
          <p:grpSpPr>
            <a:xfrm>
              <a:off x="2507388" y="5460635"/>
              <a:ext cx="2945950" cy="1085551"/>
              <a:chOff x="3085131" y="5443558"/>
              <a:chExt cx="2945950" cy="1085551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4462492" y="6261852"/>
                <a:ext cx="1568589" cy="267257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Advanced Processes</a:t>
                </a:r>
              </a:p>
            </p:txBody>
          </p:sp>
          <p:cxnSp>
            <p:nvCxnSpPr>
              <p:cNvPr id="69" name="Straight Arrow Connector 68"/>
              <p:cNvCxnSpPr>
                <a:cxnSpLocks/>
              </p:cNvCxnSpPr>
              <p:nvPr/>
            </p:nvCxnSpPr>
            <p:spPr>
              <a:xfrm flipH="1" flipV="1">
                <a:off x="3085131" y="5747356"/>
                <a:ext cx="1991228" cy="514498"/>
              </a:xfrm>
              <a:prstGeom prst="straightConnector1">
                <a:avLst/>
              </a:prstGeom>
              <a:ln w="15875">
                <a:solidFill>
                  <a:srgbClr val="CC66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cxnSpLocks/>
                <a:stCxn id="68" idx="0"/>
              </p:cNvCxnSpPr>
              <p:nvPr/>
            </p:nvCxnSpPr>
            <p:spPr>
              <a:xfrm flipV="1">
                <a:off x="5246787" y="5443558"/>
                <a:ext cx="495607" cy="818294"/>
              </a:xfrm>
              <a:prstGeom prst="straightConnector1">
                <a:avLst/>
              </a:prstGeom>
              <a:ln w="15875">
                <a:solidFill>
                  <a:srgbClr val="CC6600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Arrow Connector 106"/>
            <p:cNvCxnSpPr>
              <a:cxnSpLocks/>
            </p:cNvCxnSpPr>
            <p:nvPr/>
          </p:nvCxnSpPr>
          <p:spPr>
            <a:xfrm flipV="1">
              <a:off x="4783525" y="5914431"/>
              <a:ext cx="559631" cy="372168"/>
            </a:xfrm>
            <a:prstGeom prst="straightConnector1">
              <a:avLst/>
            </a:prstGeom>
            <a:ln w="15875">
              <a:solidFill>
                <a:srgbClr val="CC66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09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03658"/>
              </p:ext>
            </p:extLst>
          </p:nvPr>
        </p:nvGraphicFramePr>
        <p:xfrm>
          <a:off x="1143000" y="2057400"/>
          <a:ext cx="6781800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556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64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2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80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8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437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2F2F2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Funding ($M/year)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2F2F2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2016-20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2F2F2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2021-25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2F2F2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2026-35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7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R&amp;D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 (Industry and Federal)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105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39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0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Federal (80%)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90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Pilots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 (Industry and Federal)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349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Federal (80%)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363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107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70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Demos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 (Industry and Federal)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1060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1074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Federal (50%)</a:t>
                      </a:r>
                      <a:endParaRPr lang="en-US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62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530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537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917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 (Public/Private) Annual Funding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627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1619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2866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17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Annual Federal Budget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464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977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676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Costs to Implement the </a:t>
            </a:r>
            <a:r>
              <a:rPr lang="en-US" sz="3600" dirty="0" smtClean="0"/>
              <a:t>Roadmap - DRAFT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Coal and Gas</a:t>
            </a:r>
          </a:p>
        </p:txBody>
      </p:sp>
    </p:spTree>
    <p:extLst>
      <p:ext uri="{BB962C8B-B14F-4D97-AF65-F5344CB8AC3E}">
        <p14:creationId xmlns:p14="http://schemas.microsoft.com/office/powerpoint/2010/main" val="35069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CURC Members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402778" y="5410200"/>
            <a:ext cx="2514600" cy="7540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B9532A"/>
                </a:solidFill>
                <a:latin typeface="Arial Narrow" panose="020B0606020202030204" pitchFamily="34" charset="0"/>
                <a:ea typeface="Times New Roman"/>
                <a:cs typeface="Tahoma"/>
              </a:rPr>
              <a:t>Companies in orange indicate </a:t>
            </a:r>
          </a:p>
          <a:p>
            <a:pPr algn="r">
              <a:spcAft>
                <a:spcPts val="1200"/>
              </a:spcAft>
            </a:pPr>
            <a:r>
              <a:rPr lang="en-US" sz="1100" dirty="0" smtClean="0">
                <a:solidFill>
                  <a:srgbClr val="B9532A"/>
                </a:solidFill>
                <a:latin typeface="Arial Narrow" panose="020B0606020202030204" pitchFamily="34" charset="0"/>
                <a:ea typeface="Times New Roman"/>
                <a:cs typeface="Tahoma"/>
              </a:rPr>
              <a:t>Steering </a:t>
            </a:r>
            <a:r>
              <a:rPr lang="en-US" sz="1100" dirty="0">
                <a:solidFill>
                  <a:srgbClr val="B9532A"/>
                </a:solidFill>
                <a:latin typeface="Arial Narrow" panose="020B0606020202030204" pitchFamily="34" charset="0"/>
                <a:ea typeface="Times New Roman"/>
                <a:cs typeface="Tahoma"/>
              </a:rPr>
              <a:t>Committee </a:t>
            </a:r>
            <a:r>
              <a:rPr lang="en-US" sz="1100" dirty="0" smtClean="0">
                <a:solidFill>
                  <a:srgbClr val="B9532A"/>
                </a:solidFill>
                <a:latin typeface="Arial Narrow" panose="020B0606020202030204" pitchFamily="34" charset="0"/>
                <a:ea typeface="Times New Roman"/>
                <a:cs typeface="Tahoma"/>
              </a:rPr>
              <a:t>Members</a:t>
            </a:r>
          </a:p>
          <a:p>
            <a:pPr algn="r"/>
            <a:r>
              <a:rPr lang="en-US" sz="1100" dirty="0" smtClean="0">
                <a:solidFill>
                  <a:srgbClr val="B9532A"/>
                </a:solidFill>
                <a:latin typeface="Arial Narrow" panose="020B0606020202030204" pitchFamily="34" charset="0"/>
                <a:ea typeface="Times New Roman"/>
                <a:cs typeface="Tahoma"/>
              </a:rPr>
              <a:t>*</a:t>
            </a:r>
            <a:r>
              <a:rPr lang="en-US" sz="1100" dirty="0" smtClean="0">
                <a:latin typeface="Arial Narrow" panose="020B0606020202030204" pitchFamily="34" charset="0"/>
                <a:ea typeface="Times New Roman"/>
                <a:cs typeface="Tahoma"/>
              </a:rPr>
              <a:t>CURC Leadership Council</a:t>
            </a:r>
            <a:endParaRPr lang="en-US" sz="1100" dirty="0">
              <a:solidFill>
                <a:srgbClr val="B9532A"/>
              </a:solidFill>
              <a:latin typeface="Arial Narrow" panose="020B0606020202030204" pitchFamily="34" charset="0"/>
              <a:ea typeface="Times New Roman"/>
              <a:cs typeface="Tahom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0" y="5410200"/>
            <a:ext cx="2059378" cy="0"/>
          </a:xfrm>
          <a:prstGeom prst="line">
            <a:avLst/>
          </a:prstGeom>
          <a:ln w="6350">
            <a:solidFill>
              <a:srgbClr val="0076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" y="1600199"/>
            <a:ext cx="28194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Coal Producers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Arch Coal, Inc.*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Cloud Peak Energy Resources LLC </a:t>
            </a:r>
            <a:endParaRPr lang="en-US" sz="1200" dirty="0" smtClean="0">
              <a:solidFill>
                <a:srgbClr val="BD5327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Lignite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Energy Council</a:t>
            </a:r>
          </a:p>
          <a:p>
            <a:pPr>
              <a:spcAft>
                <a:spcPts val="1000"/>
              </a:spcAft>
            </a:pPr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Peabody Energy</a:t>
            </a:r>
            <a:r>
              <a:rPr lang="en-US" sz="1200" dirty="0" smtClean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*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b="1" u="sng" dirty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Equipment Suppliers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B&amp;W Power Generation Group, Inc.* Caterpillar Global Mining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General Electric* 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Mitsubishi </a:t>
            </a:r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Heavy Industries </a:t>
            </a: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America,</a:t>
            </a:r>
          </a:p>
          <a:p>
            <a:pPr>
              <a:spcAft>
                <a:spcPts val="1000"/>
              </a:spcAft>
            </a:pPr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    Inc</a:t>
            </a:r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. (MHIA</a:t>
            </a: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)</a:t>
            </a:r>
            <a:r>
              <a:rPr lang="en-US" sz="1200" dirty="0">
                <a:solidFill>
                  <a:srgbClr val="4BACC6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 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b="1" u="sng" dirty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Labor Unions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United Mine Workers of America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International Brotherhood of Boilermakers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International Brotherhood of </a:t>
            </a: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Electrical</a:t>
            </a:r>
          </a:p>
          <a:p>
            <a:pPr>
              <a:spcAft>
                <a:spcPts val="1000"/>
              </a:spcAft>
            </a:pP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     Workers</a:t>
            </a:r>
          </a:p>
          <a:p>
            <a:r>
              <a:rPr lang="en-US" sz="1200" b="1" u="sng" dirty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NGOs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ClearPath Action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CoalBlue </a:t>
            </a: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Project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2800" y="1600200"/>
            <a:ext cx="28194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Research Organizations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Battelle</a:t>
            </a: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Electric Power Research Institute (EPRI) 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Gas Technology Institute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University of North Dakota Energy &amp;</a:t>
            </a:r>
          </a:p>
          <a:p>
            <a:pPr>
              <a:spcAft>
                <a:spcPts val="1000"/>
              </a:spcAft>
            </a:pPr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     Environmental Research Center</a:t>
            </a:r>
          </a:p>
          <a:p>
            <a:r>
              <a:rPr lang="en-US" sz="1200" b="1" u="sng" dirty="0" smtClean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State </a:t>
            </a:r>
            <a:r>
              <a:rPr lang="en-US" sz="1200" b="1" u="sng" dirty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Organizations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Energy Industries of Ohio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Greater Pittsburgh Chamber of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     Commerce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Illinois Coal Association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Kentucky Energy &amp; Environment Cabinet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Southern States Energy Board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West Virginia Coal Association</a:t>
            </a:r>
          </a:p>
          <a:p>
            <a:pPr>
              <a:spcAft>
                <a:spcPts val="1000"/>
              </a:spcAft>
            </a:pPr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Wyoming </a:t>
            </a: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Infrastructure Authority</a:t>
            </a:r>
          </a:p>
          <a:p>
            <a:r>
              <a:rPr lang="en-US" sz="1200" b="1" u="sng" dirty="0" smtClean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Technology Developers</a:t>
            </a:r>
          </a:p>
          <a:p>
            <a:pPr>
              <a:spcAft>
                <a:spcPts val="1000"/>
              </a:spcAft>
            </a:pPr>
            <a:r>
              <a:rPr lang="en-US" sz="1200" dirty="0" smtClean="0">
                <a:latin typeface="Arial Narrow" panose="020B0606020202030204" pitchFamily="34" charset="0"/>
                <a:ea typeface="Calibri"/>
                <a:cs typeface="Times New Roman"/>
              </a:rPr>
              <a:t>NET Power</a:t>
            </a:r>
          </a:p>
          <a:p>
            <a:r>
              <a:rPr lang="en-US" sz="1200" b="1" u="sng" dirty="0" smtClean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Trade </a:t>
            </a:r>
            <a:r>
              <a:rPr lang="en-US" sz="1200" b="1" u="sng" dirty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Associations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American Coal Council </a:t>
            </a: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American Coalition for Clean Coal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    Electricity (ACCCE) 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Edison Electric Institute (EEI)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National Rural Electric Cooperative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    Association (NRECA</a:t>
            </a:r>
            <a:r>
              <a:rPr lang="en-US" sz="1200" dirty="0" smtClean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)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0800" y="1600200"/>
            <a:ext cx="2382520" cy="3175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Universities 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Lehigh University 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Ohio State University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Pennsylvania State University 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Southern Illinois University 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University of Kentucky/CAER </a:t>
            </a: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University of Wyoming</a:t>
            </a:r>
          </a:p>
          <a:p>
            <a:pPr>
              <a:spcAft>
                <a:spcPts val="1000"/>
              </a:spcAft>
            </a:pPr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West Virginia University</a:t>
            </a:r>
          </a:p>
          <a:p>
            <a:r>
              <a:rPr lang="en-US" sz="1200" dirty="0">
                <a:solidFill>
                  <a:srgbClr val="4BACC6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 </a:t>
            </a:r>
            <a:r>
              <a:rPr lang="en-US" sz="1200" b="1" u="sng" dirty="0" smtClean="0">
                <a:solidFill>
                  <a:srgbClr val="0075A3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Utilities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American Electric Power (AEP)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Basin Electric Power Cooperative</a:t>
            </a: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Duke Energy Services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latin typeface="Arial Narrow" panose="020B0606020202030204" pitchFamily="34" charset="0"/>
                <a:ea typeface="Calibri"/>
                <a:cs typeface="Times New Roman"/>
              </a:rPr>
              <a:t>LG &amp; E and KU Services Company</a:t>
            </a: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Southern Company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Tri-State Generation &amp; 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    Transmission </a:t>
            </a:r>
            <a:r>
              <a:rPr lang="en-US" sz="1200" dirty="0" smtClean="0">
                <a:solidFill>
                  <a:srgbClr val="BD5327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Association</a:t>
            </a:r>
            <a:endParaRPr lang="en-US" sz="1200" dirty="0"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00400" y="1761395"/>
            <a:ext cx="0" cy="4800600"/>
          </a:xfrm>
          <a:prstGeom prst="line">
            <a:avLst/>
          </a:prstGeom>
          <a:ln w="3175">
            <a:solidFill>
              <a:srgbClr val="0076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48400" y="1752600"/>
            <a:ext cx="0" cy="4800600"/>
          </a:xfrm>
          <a:prstGeom prst="line">
            <a:avLst/>
          </a:prstGeom>
          <a:ln w="3175">
            <a:solidFill>
              <a:srgbClr val="0076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2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Shannon Angielski</a:t>
            </a:r>
          </a:p>
          <a:p>
            <a:pPr marL="0" indent="0">
              <a:buNone/>
            </a:pPr>
            <a:r>
              <a:rPr lang="en-US" dirty="0" smtClean="0"/>
              <a:t>Executive Director</a:t>
            </a:r>
          </a:p>
          <a:p>
            <a:pPr marL="0" indent="0">
              <a:buNone/>
            </a:pPr>
            <a:r>
              <a:rPr lang="en-US" dirty="0" smtClean="0"/>
              <a:t>Carbon Utilization Research Council (CURC)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www.curc.net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sma@vnf.com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7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059541"/>
              </p:ext>
            </p:extLst>
          </p:nvPr>
        </p:nvGraphicFramePr>
        <p:xfrm>
          <a:off x="-360452" y="1233101"/>
          <a:ext cx="9457012" cy="5624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Driving Power Sector Technology Innovation in the U.S.?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4770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Modified from Duke Energy</a:t>
            </a:r>
            <a:endParaRPr lang="en-US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CURC-EPRI Technology Roadmap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19600" y="1828800"/>
            <a:ext cx="4267200" cy="47183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Identifies industry RD&amp;D priorities and the public-private </a:t>
            </a:r>
            <a:r>
              <a:rPr lang="en-US" dirty="0"/>
              <a:t>sector funding </a:t>
            </a:r>
            <a:r>
              <a:rPr lang="en-US" dirty="0" smtClean="0"/>
              <a:t>needs to support technology development goals and objectives</a:t>
            </a:r>
            <a:endParaRPr lang="en-US" dirty="0"/>
          </a:p>
          <a:p>
            <a:r>
              <a:rPr lang="en-US" dirty="0" smtClean="0"/>
              <a:t>The Roadmap is used to inform policymakers </a:t>
            </a:r>
            <a:r>
              <a:rPr lang="en-US" dirty="0"/>
              <a:t>on technology direction and </a:t>
            </a:r>
            <a:r>
              <a:rPr lang="en-US" dirty="0" smtClean="0"/>
              <a:t>annual budget </a:t>
            </a:r>
            <a:r>
              <a:rPr lang="en-US" dirty="0"/>
              <a:t>needs </a:t>
            </a:r>
          </a:p>
          <a:p>
            <a:r>
              <a:rPr lang="en-US" dirty="0" smtClean="0"/>
              <a:t>Roadmap analyzes and communicates </a:t>
            </a:r>
            <a:r>
              <a:rPr lang="en-US" dirty="0"/>
              <a:t>the benefits of the technology investment to </a:t>
            </a:r>
            <a:r>
              <a:rPr lang="en-US" dirty="0" smtClean="0"/>
              <a:t>the U.S.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772575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4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Result in the cost-effective and reliable operation of today’s existing fleet of fossil fuel plants necessary to support increased variability in the U.S. generation mix with renewables</a:t>
            </a:r>
          </a:p>
          <a:p>
            <a:r>
              <a:rPr lang="en-US" sz="2000" dirty="0" smtClean="0"/>
              <a:t>Ensure future energy supply options that are capable of meeting incremental demand without constructing excess capacity </a:t>
            </a:r>
          </a:p>
          <a:p>
            <a:r>
              <a:rPr lang="en-US" sz="2000" dirty="0" smtClean="0"/>
              <a:t>Enable new fossil fuel technologies that can support variability in dispatch </a:t>
            </a:r>
            <a:r>
              <a:rPr lang="en-US" sz="2000" dirty="0"/>
              <a:t>of </a:t>
            </a:r>
            <a:r>
              <a:rPr lang="en-US" sz="2000" dirty="0" smtClean="0"/>
              <a:t>low cost, low CO2 emitting renewables and </a:t>
            </a:r>
            <a:r>
              <a:rPr lang="en-US" sz="2000" dirty="0"/>
              <a:t>other distributed generation systems</a:t>
            </a:r>
          </a:p>
          <a:p>
            <a:r>
              <a:rPr lang="en-US" sz="2000" dirty="0" smtClean="0"/>
              <a:t>Result in the responsible use of our domestic fossil fuel resources </a:t>
            </a:r>
          </a:p>
          <a:p>
            <a:r>
              <a:rPr lang="en-US" sz="2000" dirty="0" smtClean="0"/>
              <a:t>Improve U.S</a:t>
            </a:r>
            <a:r>
              <a:rPr lang="en-US" sz="2000" dirty="0"/>
              <a:t>. </a:t>
            </a:r>
            <a:r>
              <a:rPr lang="en-US" sz="2000" dirty="0" smtClean="0"/>
              <a:t>economic and </a:t>
            </a:r>
            <a:r>
              <a:rPr lang="en-US" sz="2000" dirty="0"/>
              <a:t>energy security with low cost energy and increased domestic oil </a:t>
            </a:r>
            <a:r>
              <a:rPr lang="en-US" sz="2000" dirty="0" smtClean="0"/>
              <a:t>production, while reducing CO2 emissions from the U.S. fossil fuel fleet</a:t>
            </a:r>
          </a:p>
          <a:p>
            <a:r>
              <a:rPr lang="en-US" sz="2000" dirty="0" smtClean="0"/>
              <a:t>Allow the </a:t>
            </a:r>
            <a:r>
              <a:rPr lang="en-US" sz="2000" dirty="0"/>
              <a:t>U.S. to </a:t>
            </a:r>
            <a:r>
              <a:rPr lang="en-US" sz="2000" dirty="0" smtClean="0"/>
              <a:t>responsibly fuel </a:t>
            </a:r>
            <a:r>
              <a:rPr lang="en-US" sz="2000" dirty="0"/>
              <a:t>the global growth in the use of fossil fuels </a:t>
            </a:r>
            <a:r>
              <a:rPr lang="en-US" sz="2000" dirty="0" smtClean="0"/>
              <a:t>with new, U.S. developed technologies, while assuring global CO2 reductions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the Technology Roadmap Will 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of the 2017 Roadmap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8305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Define RD&amp;D pathways for significantly improved, lower cost, and low carbon coal and natural gas power systems</a:t>
            </a:r>
          </a:p>
          <a:p>
            <a:pPr lvl="1"/>
            <a:r>
              <a:rPr lang="en-US" sz="2200" dirty="0" smtClean="0"/>
              <a:t>Final cost and performance goals still under review</a:t>
            </a:r>
          </a:p>
          <a:p>
            <a:pPr lvl="1"/>
            <a:r>
              <a:rPr lang="en-US" sz="2200" dirty="0" smtClean="0"/>
              <a:t>Lower cost systems competitive with other low carbon (zero CO2 emitting) generating technologies</a:t>
            </a:r>
          </a:p>
          <a:p>
            <a:r>
              <a:rPr lang="en-US" sz="2600" dirty="0" smtClean="0"/>
              <a:t>CCUS technology development key component, focused on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as a valuable commodity – i.e. technology to reduce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production costs </a:t>
            </a:r>
          </a:p>
          <a:p>
            <a:r>
              <a:rPr lang="en-US" sz="2600" dirty="0"/>
              <a:t>Timing of technology development focused on need to have candidate replacement options for potential fleet retirements (aging baseload fleet</a:t>
            </a:r>
            <a:r>
              <a:rPr lang="en-US" sz="2600" dirty="0" smtClean="0"/>
              <a:t>)</a:t>
            </a:r>
          </a:p>
          <a:p>
            <a:pPr lvl="1"/>
            <a:r>
              <a:rPr lang="en-US" sz="2200" dirty="0" smtClean="0"/>
              <a:t>Roadmap evaluates technology deployment potential through 2040</a:t>
            </a:r>
          </a:p>
          <a:p>
            <a:r>
              <a:rPr lang="en-US" sz="2600" dirty="0" smtClean="0"/>
              <a:t>Existing plants continue to be a major focus given value of existing fleet 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the 2017 Roadmap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249C41F-056C-46FC-8D99-2A61E7126FC0}"/>
              </a:ext>
            </a:extLst>
          </p:cNvPr>
          <p:cNvSpPr txBox="1"/>
          <p:nvPr/>
        </p:nvSpPr>
        <p:spPr>
          <a:xfrm>
            <a:off x="533400" y="1619738"/>
            <a:ext cx="434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Energy Conversion </a:t>
            </a:r>
            <a:r>
              <a:rPr lang="en-US" sz="2400" b="1" dirty="0" smtClean="0"/>
              <a:t>Systems*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Pressurized Oxygen Combustion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Chemical Looping (CLC)</a:t>
            </a: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Supercritical CO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 cycles (sCO</a:t>
            </a:r>
            <a:r>
              <a:rPr lang="en-US" sz="2400" baseline="-25000" dirty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baseline="-25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Gasification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Hydrogen Generator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*</a:t>
            </a:r>
            <a:r>
              <a:rPr lang="en-US" i="1" dirty="0" smtClean="0"/>
              <a:t>Technologies inherently produce a concentrated stream of CO</a:t>
            </a:r>
            <a:r>
              <a:rPr lang="en-US" i="1" baseline="-25000" dirty="0" smtClean="0"/>
              <a:t>2</a:t>
            </a:r>
            <a:r>
              <a:rPr lang="en-US" i="1" dirty="0" smtClean="0"/>
              <a:t> and are “CO</a:t>
            </a:r>
            <a:r>
              <a:rPr lang="en-US" i="1" baseline="-25000" dirty="0" smtClean="0"/>
              <a:t>2</a:t>
            </a:r>
            <a:r>
              <a:rPr lang="en-US" i="1" dirty="0" smtClean="0"/>
              <a:t> capture-ready” platforms</a:t>
            </a:r>
            <a:endParaRPr lang="en-US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EC9168D-4509-41CA-B650-A15CFEBA7135}"/>
              </a:ext>
            </a:extLst>
          </p:cNvPr>
          <p:cNvSpPr txBox="1"/>
          <p:nvPr/>
        </p:nvSpPr>
        <p:spPr>
          <a:xfrm>
            <a:off x="4876800" y="1617562"/>
            <a:ext cx="381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Cross Cutting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A-USC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Component test facility on coal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Carbon </a:t>
            </a:r>
            <a:r>
              <a:rPr lang="en-US" sz="2400" dirty="0">
                <a:solidFill>
                  <a:srgbClr val="0070C0"/>
                </a:solidFill>
              </a:rPr>
              <a:t>Capture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Carbon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Turbines </a:t>
            </a:r>
            <a:endParaRPr lang="en-US" sz="24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Fuel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Cross-Cutting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6E4D7D9-EE06-439C-ACBE-B746C9783166}"/>
              </a:ext>
            </a:extLst>
          </p:cNvPr>
          <p:cNvSpPr/>
          <p:nvPr/>
        </p:nvSpPr>
        <p:spPr>
          <a:xfrm>
            <a:off x="4868091" y="5003104"/>
            <a:ext cx="3733800" cy="1015663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Technologies in blue are cross-cutting for coal and gas</a:t>
            </a:r>
          </a:p>
        </p:txBody>
      </p:sp>
    </p:spTree>
    <p:extLst>
      <p:ext uri="{BB962C8B-B14F-4D97-AF65-F5344CB8AC3E}">
        <p14:creationId xmlns:p14="http://schemas.microsoft.com/office/powerpoint/2010/main" val="16537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Roadmap Program Technology Analysis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55743"/>
            <a:ext cx="8610600" cy="258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8972" y="1654629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Roadmap </a:t>
            </a:r>
            <a:r>
              <a:rPr lang="en-US" sz="1600" dirty="0" smtClean="0"/>
              <a:t>identifies development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>
                <a:solidFill>
                  <a:srgbClr val="00B0F0"/>
                </a:solidFill>
              </a:rPr>
              <a:t>at lab and bench scale</a:t>
            </a:r>
            <a:r>
              <a:rPr lang="en-US" sz="1600" dirty="0"/>
              <a:t>; testing at </a:t>
            </a:r>
            <a:r>
              <a:rPr lang="en-US" sz="1600" b="1" dirty="0">
                <a:solidFill>
                  <a:srgbClr val="00B050"/>
                </a:solidFill>
              </a:rPr>
              <a:t>small pilot </a:t>
            </a:r>
            <a:r>
              <a:rPr lang="en-US" sz="1600" dirty="0"/>
              <a:t>(5 - 10MW scale) projects; and </a:t>
            </a:r>
            <a:r>
              <a:rPr lang="en-US" sz="1600" dirty="0" smtClean="0"/>
              <a:t>testing via </a:t>
            </a:r>
            <a:r>
              <a:rPr lang="en-US" sz="1600" u="sng" dirty="0" smtClean="0">
                <a:uFill>
                  <a:solidFill>
                    <a:srgbClr val="FFFF00"/>
                  </a:solidFill>
                </a:uFill>
              </a:rPr>
              <a:t>large </a:t>
            </a:r>
            <a:r>
              <a:rPr lang="en-US" sz="1600" u="sng" dirty="0">
                <a:uFill>
                  <a:solidFill>
                    <a:srgbClr val="FFFF00"/>
                  </a:solidFill>
                </a:uFill>
              </a:rPr>
              <a:t>pilots</a:t>
            </a:r>
            <a:r>
              <a:rPr lang="en-US" dirty="0">
                <a:uFill>
                  <a:solidFill>
                    <a:srgbClr val="FFFF00"/>
                  </a:solidFill>
                </a:uFill>
              </a:rPr>
              <a:t> </a:t>
            </a:r>
            <a:r>
              <a:rPr lang="en-US" sz="1600" dirty="0"/>
              <a:t>(range from ~25MW to ~125MW scale) before </a:t>
            </a:r>
            <a:r>
              <a:rPr lang="en-US" sz="1600" b="1" dirty="0" smtClean="0">
                <a:solidFill>
                  <a:srgbClr val="FFC000"/>
                </a:solidFill>
              </a:rPr>
              <a:t>FOAK demo of a commercial scale</a:t>
            </a:r>
            <a:r>
              <a:rPr lang="en-US" sz="1600" dirty="0" smtClean="0"/>
              <a:t> project, followed by </a:t>
            </a:r>
            <a:r>
              <a:rPr lang="en-US" sz="1600" dirty="0" smtClean="0">
                <a:solidFill>
                  <a:srgbClr val="C00000"/>
                </a:solidFill>
              </a:rPr>
              <a:t>commercial offering </a:t>
            </a:r>
            <a:r>
              <a:rPr lang="en-US" sz="1600" dirty="0" smtClean="0"/>
              <a:t>with guarantees</a:t>
            </a:r>
            <a:endParaRPr lang="en-US" sz="16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04" y="2667000"/>
            <a:ext cx="8539736" cy="118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67400"/>
            <a:ext cx="906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990600"/>
          </a:xfrm>
        </p:spPr>
        <p:txBody>
          <a:bodyPr>
            <a:noAutofit/>
          </a:bodyPr>
          <a:lstStyle/>
          <a:p>
            <a:r>
              <a:rPr lang="en-US" sz="3400" dirty="0" smtClean="0"/>
              <a:t>2017 </a:t>
            </a:r>
            <a:r>
              <a:rPr lang="en-US" sz="3400" dirty="0"/>
              <a:t>CURC-EPRI Roadmap Update </a:t>
            </a:r>
            <a:r>
              <a:rPr lang="en-US" sz="3400" dirty="0" smtClean="0"/>
              <a:t>- DRAFT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2700" dirty="0" smtClean="0"/>
              <a:t>Advanced Energy Conversion Systems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38366"/>
              </p:ext>
            </p:extLst>
          </p:nvPr>
        </p:nvGraphicFramePr>
        <p:xfrm>
          <a:off x="304800" y="1828800"/>
          <a:ext cx="866938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655"/>
                <a:gridCol w="1737654"/>
                <a:gridCol w="5194073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Methods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Pressurized </a:t>
                      </a:r>
                      <a:r>
                        <a:rPr lang="en-US" sz="1400" dirty="0" smtClean="0"/>
                        <a:t>Oxy</a:t>
                      </a:r>
                      <a:r>
                        <a:rPr lang="en-US" sz="1400" baseline="0" dirty="0" smtClean="0"/>
                        <a:t>gen Combustion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Entrained Flow &amp; Fluidized Bed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The combustion of fossil fuels in nearly pure oxygen, rather than air.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Results in higher conversion efficiencies and a concentrated stream of CO2</a:t>
                      </a:r>
                      <a:r>
                        <a:rPr lang="en-US" sz="1400" dirty="0" smtClean="0"/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rgbClr val="CC6600"/>
                          </a:solidFill>
                        </a:rPr>
                        <a:t>FOAK commercial</a:t>
                      </a:r>
                      <a:r>
                        <a:rPr lang="en-US" sz="1400" b="1" baseline="0" dirty="0" smtClean="0">
                          <a:solidFill>
                            <a:srgbClr val="CC660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CC6600"/>
                          </a:solidFill>
                        </a:rPr>
                        <a:t>demo project ~</a:t>
                      </a:r>
                      <a:r>
                        <a:rPr lang="en-US" sz="1400" b="1" baseline="0" dirty="0" smtClean="0">
                          <a:solidFill>
                            <a:srgbClr val="CC6600"/>
                          </a:solidFill>
                        </a:rPr>
                        <a:t> 2028</a:t>
                      </a:r>
                      <a:endParaRPr lang="en-US" sz="1400" b="1" dirty="0">
                        <a:solidFill>
                          <a:srgbClr val="CC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Chemical Looping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MeOx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and </a:t>
                      </a:r>
                      <a:r>
                        <a:rPr lang="en-US" sz="1400" dirty="0" err="1" smtClean="0"/>
                        <a:t>CaOx</a:t>
                      </a:r>
                      <a:r>
                        <a:rPr lang="en-US" sz="1400" dirty="0" smtClean="0"/>
                        <a:t> (limestone)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 metal oxide or limestone is used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as a carrier to deliver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the oxygen for combustion of the fuel in the reactor or boiler.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Results in higher conversion efficiencies and a concentrated stream of CO2.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rgbClr val="CC6600"/>
                          </a:solidFill>
                        </a:rPr>
                        <a:t>FOAK commercial demo project</a:t>
                      </a:r>
                      <a:r>
                        <a:rPr lang="en-US" sz="1400" b="1" baseline="0" dirty="0" smtClean="0">
                          <a:solidFill>
                            <a:srgbClr val="CC6600"/>
                          </a:solidFill>
                        </a:rPr>
                        <a:t> for </a:t>
                      </a:r>
                      <a:r>
                        <a:rPr lang="en-US" sz="1400" b="1" baseline="0" dirty="0" err="1" smtClean="0">
                          <a:solidFill>
                            <a:srgbClr val="CC6600"/>
                          </a:solidFill>
                        </a:rPr>
                        <a:t>MeOx</a:t>
                      </a:r>
                      <a:r>
                        <a:rPr lang="en-US" sz="1400" b="1" baseline="0" dirty="0" smtClean="0">
                          <a:solidFill>
                            <a:srgbClr val="CC6600"/>
                          </a:solidFill>
                        </a:rPr>
                        <a:t> ~ 2027</a:t>
                      </a:r>
                      <a:endParaRPr lang="en-US" sz="1400" b="1" dirty="0">
                        <a:solidFill>
                          <a:srgbClr val="CC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Supercritical CO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Indirect</a:t>
                      </a:r>
                      <a:r>
                        <a:rPr lang="en-US" sz="1400" baseline="0" dirty="0" smtClean="0"/>
                        <a:t> fired </a:t>
                      </a:r>
                      <a:r>
                        <a:rPr lang="en-US" sz="1400" dirty="0" smtClean="0"/>
                        <a:t>– STEP program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Direct fired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en-US" sz="1400" baseline="0" dirty="0" err="1" smtClean="0"/>
                        <a:t>Allam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cycle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Replaces</a:t>
                      </a:r>
                      <a:r>
                        <a:rPr lang="en-US" sz="1400" baseline="0" dirty="0" smtClean="0"/>
                        <a:t> steam in </a:t>
                      </a:r>
                      <a:r>
                        <a:rPr lang="en-US" sz="1400" baseline="0" dirty="0" err="1" smtClean="0"/>
                        <a:t>rankine</a:t>
                      </a:r>
                      <a:r>
                        <a:rPr lang="en-US" sz="1400" baseline="0" dirty="0" smtClean="0"/>
                        <a:t> cycle with supercritical CO2. Enables compact turbomachinery to be used with higher temperature and pressure cycles.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Results in significantly higher efficiencies and a pure stream of CO2.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Can use either coal (gasified) or gas as a feedstock.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baseline="0" dirty="0" smtClean="0">
                          <a:solidFill>
                            <a:srgbClr val="CC6600"/>
                          </a:solidFill>
                          <a:latin typeface="+mn-lt"/>
                          <a:ea typeface="+mn-ea"/>
                          <a:cs typeface="+mn-cs"/>
                        </a:rPr>
                        <a:t>FOAK commercial demo projects still under evaluation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7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7 CURC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CURC PPT Template</Template>
  <TotalTime>1475</TotalTime>
  <Words>2113</Words>
  <Application>Microsoft Office PowerPoint</Application>
  <PresentationFormat>On-screen Show (4:3)</PresentationFormat>
  <Paragraphs>389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2017 CURC PPT Template</vt:lpstr>
      <vt:lpstr>2017 CURC-EPRI Fossil Energy Technology Roadmap (STILL IN DRAFT)</vt:lpstr>
      <vt:lpstr>CURC Members</vt:lpstr>
      <vt:lpstr>What is Driving Power Sector Technology Innovation in the U.S.?</vt:lpstr>
      <vt:lpstr>CURC-EPRI Technology Roadmap</vt:lpstr>
      <vt:lpstr>Implementing the Technology Roadmap Will – </vt:lpstr>
      <vt:lpstr>Objectives of the 2017 Roadmap Analysis</vt:lpstr>
      <vt:lpstr>Structure of the 2017 Roadmap</vt:lpstr>
      <vt:lpstr>Roadmap Program Technology Analysis</vt:lpstr>
      <vt:lpstr>2017 CURC-EPRI Roadmap Update - DRAFT Advanced Energy Conversion Systems</vt:lpstr>
      <vt:lpstr>2017 CURC-EPRI Roadmap Update - DRAFT Advanced Energy Conversion Systems</vt:lpstr>
      <vt:lpstr>2015 Gasification Roadmap and Timeline</vt:lpstr>
      <vt:lpstr>2017 Gasification Systems Focus in Roadmap:</vt:lpstr>
      <vt:lpstr>2017 CURC-EPRI Roadmap Update - DRAFT Cross Cutting Roadmap Areas</vt:lpstr>
      <vt:lpstr>Existing Plants Focus in Roadmap:</vt:lpstr>
      <vt:lpstr>Cross Cutting Technologies Roadmap – Draft Update</vt:lpstr>
      <vt:lpstr>CO2 Storage</vt:lpstr>
      <vt:lpstr>Natural Gas Fired Power Generation Development Issues</vt:lpstr>
      <vt:lpstr>Strawman Gas Roadmap Timeline Preliminary observation from spreadsheet</vt:lpstr>
      <vt:lpstr>Costs to Implement the Roadmap - DRAFT Coal and Gas</vt:lpstr>
      <vt:lpstr>Thank you and Questions</vt:lpstr>
    </vt:vector>
  </TitlesOfParts>
  <Company>Van Ness Feldman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CURC TEMPLATE</dc:title>
  <dc:creator>Marina Bell</dc:creator>
  <cp:lastModifiedBy>adoub@usea.org</cp:lastModifiedBy>
  <cp:revision>211</cp:revision>
  <dcterms:created xsi:type="dcterms:W3CDTF">2017-02-01T20:37:08Z</dcterms:created>
  <dcterms:modified xsi:type="dcterms:W3CDTF">2017-12-05T16:29:31Z</dcterms:modified>
</cp:coreProperties>
</file>