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9"/>
  </p:notesMasterIdLst>
  <p:handoutMasterIdLst>
    <p:handoutMasterId r:id="rId50"/>
  </p:handoutMasterIdLst>
  <p:sldIdLst>
    <p:sldId id="280" r:id="rId2"/>
    <p:sldId id="794" r:id="rId3"/>
    <p:sldId id="756" r:id="rId4"/>
    <p:sldId id="833" r:id="rId5"/>
    <p:sldId id="841" r:id="rId6"/>
    <p:sldId id="842" r:id="rId7"/>
    <p:sldId id="844" r:id="rId8"/>
    <p:sldId id="846" r:id="rId9"/>
    <p:sldId id="843" r:id="rId10"/>
    <p:sldId id="834" r:id="rId11"/>
    <p:sldId id="840" r:id="rId12"/>
    <p:sldId id="836" r:id="rId13"/>
    <p:sldId id="837" r:id="rId14"/>
    <p:sldId id="757" r:id="rId15"/>
    <p:sldId id="758" r:id="rId16"/>
    <p:sldId id="759" r:id="rId17"/>
    <p:sldId id="798" r:id="rId18"/>
    <p:sldId id="761" r:id="rId19"/>
    <p:sldId id="795" r:id="rId20"/>
    <p:sldId id="764" r:id="rId21"/>
    <p:sldId id="839" r:id="rId22"/>
    <p:sldId id="838" r:id="rId23"/>
    <p:sldId id="797" r:id="rId24"/>
    <p:sldId id="800" r:id="rId25"/>
    <p:sldId id="799" r:id="rId26"/>
    <p:sldId id="822" r:id="rId27"/>
    <p:sldId id="768" r:id="rId28"/>
    <p:sldId id="769" r:id="rId29"/>
    <p:sldId id="770" r:id="rId30"/>
    <p:sldId id="771" r:id="rId31"/>
    <p:sldId id="792" r:id="rId32"/>
    <p:sldId id="772" r:id="rId33"/>
    <p:sldId id="773" r:id="rId34"/>
    <p:sldId id="826" r:id="rId35"/>
    <p:sldId id="774" r:id="rId36"/>
    <p:sldId id="775" r:id="rId37"/>
    <p:sldId id="776" r:id="rId38"/>
    <p:sldId id="777" r:id="rId39"/>
    <p:sldId id="801" r:id="rId40"/>
    <p:sldId id="829" r:id="rId41"/>
    <p:sldId id="828" r:id="rId42"/>
    <p:sldId id="827" r:id="rId43"/>
    <p:sldId id="793" r:id="rId44"/>
    <p:sldId id="830" r:id="rId45"/>
    <p:sldId id="831" r:id="rId46"/>
    <p:sldId id="786" r:id="rId47"/>
    <p:sldId id="82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582A04"/>
    <a:srgbClr val="9E0000"/>
    <a:srgbClr val="452103"/>
    <a:srgbClr val="E2F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8" autoAdjust="0"/>
    <p:restoredTop sz="94706" autoAdjust="0"/>
  </p:normalViewPr>
  <p:slideViewPr>
    <p:cSldViewPr>
      <p:cViewPr varScale="1">
        <p:scale>
          <a:sx n="74" d="100"/>
          <a:sy n="74" d="100"/>
        </p:scale>
        <p:origin x="15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26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560771-71CA-455C-8FBC-E3D7A2EBD645}" type="datetimeFigureOut">
              <a:rPr lang="en-US" smtClean="0"/>
              <a:pPr/>
              <a:t>12/14/2014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594488-D174-43EA-8C67-839B0D0AC1ED}" type="slidenum">
              <a:rPr lang="en-US" smtClean="0"/>
              <a:pPr/>
              <a:t>‹#›</a:t>
            </a:fld>
            <a:endParaRPr lang="en-US" dirty="0"/>
          </a:p>
        </p:txBody>
      </p:sp>
    </p:spTree>
    <p:extLst>
      <p:ext uri="{BB962C8B-B14F-4D97-AF65-F5344CB8AC3E}">
        <p14:creationId xmlns:p14="http://schemas.microsoft.com/office/powerpoint/2010/main" val="773044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948A9-F27E-407F-A989-971B62A73B5F}" type="datetimeFigureOut">
              <a:rPr lang="en-US" smtClean="0"/>
              <a:pPr/>
              <a:t>12/14/2014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3494E-1286-47C1-B135-0718458AFB27}" type="slidenum">
              <a:rPr lang="en-US" smtClean="0"/>
              <a:pPr/>
              <a:t>‹#›</a:t>
            </a:fld>
            <a:endParaRPr lang="en-US" dirty="0"/>
          </a:p>
        </p:txBody>
      </p:sp>
    </p:spTree>
    <p:extLst>
      <p:ext uri="{BB962C8B-B14F-4D97-AF65-F5344CB8AC3E}">
        <p14:creationId xmlns:p14="http://schemas.microsoft.com/office/powerpoint/2010/main" val="24052089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a:spcBef>
                <a:spcPct val="0"/>
              </a:spcBef>
            </a:pPr>
            <a:endParaRPr lang="en-US" dirty="0" smtClean="0"/>
          </a:p>
        </p:txBody>
      </p:sp>
      <p:sp>
        <p:nvSpPr>
          <p:cNvPr id="4100" name="Slide Number Placeholder 3"/>
          <p:cNvSpPr>
            <a:spLocks noGrp="1"/>
          </p:cNvSpPr>
          <p:nvPr>
            <p:ph type="sldNum" sz="quarter" idx="5"/>
          </p:nvPr>
        </p:nvSpPr>
        <p:spPr/>
        <p:txBody>
          <a:bodyPr/>
          <a:lstStyle/>
          <a:p>
            <a:pPr>
              <a:defRPr/>
            </a:pPr>
            <a:fld id="{66D9782C-9B9D-4D54-8512-B2FDFC736AE9}" type="slidenum">
              <a:rPr lang="en-US"/>
              <a:pPr>
                <a:defRPr/>
              </a:pPr>
              <a:t>1</a:t>
            </a:fld>
            <a:endParaRPr lang="en-US" dirty="0"/>
          </a:p>
        </p:txBody>
      </p:sp>
    </p:spTree>
    <p:extLst>
      <p:ext uri="{BB962C8B-B14F-4D97-AF65-F5344CB8AC3E}">
        <p14:creationId xmlns:p14="http://schemas.microsoft.com/office/powerpoint/2010/main" val="68265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18</a:t>
            </a:fld>
            <a:endParaRPr lang="en-US" dirty="0"/>
          </a:p>
        </p:txBody>
      </p:sp>
    </p:spTree>
    <p:extLst>
      <p:ext uri="{BB962C8B-B14F-4D97-AF65-F5344CB8AC3E}">
        <p14:creationId xmlns:p14="http://schemas.microsoft.com/office/powerpoint/2010/main" val="122147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19</a:t>
            </a:fld>
            <a:endParaRPr lang="en-US" dirty="0"/>
          </a:p>
        </p:txBody>
      </p:sp>
    </p:spTree>
    <p:extLst>
      <p:ext uri="{BB962C8B-B14F-4D97-AF65-F5344CB8AC3E}">
        <p14:creationId xmlns:p14="http://schemas.microsoft.com/office/powerpoint/2010/main" val="3031831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20</a:t>
            </a:fld>
            <a:endParaRPr lang="en-US" dirty="0"/>
          </a:p>
        </p:txBody>
      </p:sp>
    </p:spTree>
    <p:extLst>
      <p:ext uri="{BB962C8B-B14F-4D97-AF65-F5344CB8AC3E}">
        <p14:creationId xmlns:p14="http://schemas.microsoft.com/office/powerpoint/2010/main" val="410607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24</a:t>
            </a:fld>
            <a:endParaRPr lang="en-US" dirty="0"/>
          </a:p>
        </p:txBody>
      </p:sp>
    </p:spTree>
    <p:extLst>
      <p:ext uri="{BB962C8B-B14F-4D97-AF65-F5344CB8AC3E}">
        <p14:creationId xmlns:p14="http://schemas.microsoft.com/office/powerpoint/2010/main" val="126323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25</a:t>
            </a:fld>
            <a:endParaRPr lang="en-US" dirty="0"/>
          </a:p>
        </p:txBody>
      </p:sp>
    </p:spTree>
    <p:extLst>
      <p:ext uri="{BB962C8B-B14F-4D97-AF65-F5344CB8AC3E}">
        <p14:creationId xmlns:p14="http://schemas.microsoft.com/office/powerpoint/2010/main" val="2952947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27</a:t>
            </a:fld>
            <a:endParaRPr lang="en-US" dirty="0"/>
          </a:p>
        </p:txBody>
      </p:sp>
    </p:spTree>
    <p:extLst>
      <p:ext uri="{BB962C8B-B14F-4D97-AF65-F5344CB8AC3E}">
        <p14:creationId xmlns:p14="http://schemas.microsoft.com/office/powerpoint/2010/main" val="1137404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28</a:t>
            </a:fld>
            <a:endParaRPr lang="en-US" dirty="0"/>
          </a:p>
        </p:txBody>
      </p:sp>
    </p:spTree>
    <p:extLst>
      <p:ext uri="{BB962C8B-B14F-4D97-AF65-F5344CB8AC3E}">
        <p14:creationId xmlns:p14="http://schemas.microsoft.com/office/powerpoint/2010/main" val="3423473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29</a:t>
            </a:fld>
            <a:endParaRPr lang="en-US" dirty="0"/>
          </a:p>
        </p:txBody>
      </p:sp>
    </p:spTree>
    <p:extLst>
      <p:ext uri="{BB962C8B-B14F-4D97-AF65-F5344CB8AC3E}">
        <p14:creationId xmlns:p14="http://schemas.microsoft.com/office/powerpoint/2010/main" val="1469453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30</a:t>
            </a:fld>
            <a:endParaRPr lang="en-US" dirty="0"/>
          </a:p>
        </p:txBody>
      </p:sp>
    </p:spTree>
    <p:extLst>
      <p:ext uri="{BB962C8B-B14F-4D97-AF65-F5344CB8AC3E}">
        <p14:creationId xmlns:p14="http://schemas.microsoft.com/office/powerpoint/2010/main" val="2567309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31</a:t>
            </a:fld>
            <a:endParaRPr lang="en-US" dirty="0"/>
          </a:p>
        </p:txBody>
      </p:sp>
    </p:spTree>
    <p:extLst>
      <p:ext uri="{BB962C8B-B14F-4D97-AF65-F5344CB8AC3E}">
        <p14:creationId xmlns:p14="http://schemas.microsoft.com/office/powerpoint/2010/main" val="212758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3494E-1286-47C1-B135-0718458AFB27}" type="slidenum">
              <a:rPr lang="en-US" smtClean="0"/>
              <a:pPr/>
              <a:t>2</a:t>
            </a:fld>
            <a:endParaRPr lang="en-US" dirty="0"/>
          </a:p>
        </p:txBody>
      </p:sp>
    </p:spTree>
    <p:extLst>
      <p:ext uri="{BB962C8B-B14F-4D97-AF65-F5344CB8AC3E}">
        <p14:creationId xmlns:p14="http://schemas.microsoft.com/office/powerpoint/2010/main" val="4218440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32</a:t>
            </a:fld>
            <a:endParaRPr lang="en-US" dirty="0"/>
          </a:p>
        </p:txBody>
      </p:sp>
    </p:spTree>
    <p:extLst>
      <p:ext uri="{BB962C8B-B14F-4D97-AF65-F5344CB8AC3E}">
        <p14:creationId xmlns:p14="http://schemas.microsoft.com/office/powerpoint/2010/main" val="120280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33</a:t>
            </a:fld>
            <a:endParaRPr lang="en-US" dirty="0"/>
          </a:p>
        </p:txBody>
      </p:sp>
    </p:spTree>
    <p:extLst>
      <p:ext uri="{BB962C8B-B14F-4D97-AF65-F5344CB8AC3E}">
        <p14:creationId xmlns:p14="http://schemas.microsoft.com/office/powerpoint/2010/main" val="886890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35</a:t>
            </a:fld>
            <a:endParaRPr lang="en-US" dirty="0"/>
          </a:p>
        </p:txBody>
      </p:sp>
    </p:spTree>
    <p:extLst>
      <p:ext uri="{BB962C8B-B14F-4D97-AF65-F5344CB8AC3E}">
        <p14:creationId xmlns:p14="http://schemas.microsoft.com/office/powerpoint/2010/main" val="1252856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36</a:t>
            </a:fld>
            <a:endParaRPr lang="en-US" dirty="0"/>
          </a:p>
        </p:txBody>
      </p:sp>
    </p:spTree>
    <p:extLst>
      <p:ext uri="{BB962C8B-B14F-4D97-AF65-F5344CB8AC3E}">
        <p14:creationId xmlns:p14="http://schemas.microsoft.com/office/powerpoint/2010/main" val="3717327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37</a:t>
            </a:fld>
            <a:endParaRPr lang="en-US" dirty="0"/>
          </a:p>
        </p:txBody>
      </p:sp>
    </p:spTree>
    <p:extLst>
      <p:ext uri="{BB962C8B-B14F-4D97-AF65-F5344CB8AC3E}">
        <p14:creationId xmlns:p14="http://schemas.microsoft.com/office/powerpoint/2010/main" val="1463239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38</a:t>
            </a:fld>
            <a:endParaRPr lang="en-US" dirty="0"/>
          </a:p>
        </p:txBody>
      </p:sp>
    </p:spTree>
    <p:extLst>
      <p:ext uri="{BB962C8B-B14F-4D97-AF65-F5344CB8AC3E}">
        <p14:creationId xmlns:p14="http://schemas.microsoft.com/office/powerpoint/2010/main" val="1715802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42</a:t>
            </a:fld>
            <a:endParaRPr lang="en-US" dirty="0"/>
          </a:p>
        </p:txBody>
      </p:sp>
    </p:spTree>
    <p:extLst>
      <p:ext uri="{BB962C8B-B14F-4D97-AF65-F5344CB8AC3E}">
        <p14:creationId xmlns:p14="http://schemas.microsoft.com/office/powerpoint/2010/main" val="3290772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dirty="0" smtClean="0"/>
          </a:p>
        </p:txBody>
      </p:sp>
      <p:sp>
        <p:nvSpPr>
          <p:cNvPr id="34820" name="Slide Number Placeholder 3"/>
          <p:cNvSpPr>
            <a:spLocks noGrp="1"/>
          </p:cNvSpPr>
          <p:nvPr>
            <p:ph type="sldNum" sz="quarter" idx="5"/>
          </p:nvPr>
        </p:nvSpPr>
        <p:spPr/>
        <p:txBody>
          <a:bodyPr/>
          <a:lstStyle/>
          <a:p>
            <a:pPr>
              <a:defRPr/>
            </a:pPr>
            <a:fld id="{586AC1DD-0647-4647-A8A0-0CF0F3CEB93F}" type="slidenum">
              <a:rPr lang="en-US" smtClean="0"/>
              <a:pPr>
                <a:defRPr/>
              </a:pPr>
              <a:t>43</a:t>
            </a:fld>
            <a:endParaRPr lang="en-US" dirty="0" smtClean="0"/>
          </a:p>
        </p:txBody>
      </p:sp>
    </p:spTree>
    <p:extLst>
      <p:ext uri="{BB962C8B-B14F-4D97-AF65-F5344CB8AC3E}">
        <p14:creationId xmlns:p14="http://schemas.microsoft.com/office/powerpoint/2010/main" val="338943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44</a:t>
            </a:fld>
            <a:endParaRPr lang="en-US" dirty="0"/>
          </a:p>
        </p:txBody>
      </p:sp>
    </p:spTree>
    <p:extLst>
      <p:ext uri="{BB962C8B-B14F-4D97-AF65-F5344CB8AC3E}">
        <p14:creationId xmlns:p14="http://schemas.microsoft.com/office/powerpoint/2010/main" val="3175781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45</a:t>
            </a:fld>
            <a:endParaRPr lang="en-US" dirty="0"/>
          </a:p>
        </p:txBody>
      </p:sp>
    </p:spTree>
    <p:extLst>
      <p:ext uri="{BB962C8B-B14F-4D97-AF65-F5344CB8AC3E}">
        <p14:creationId xmlns:p14="http://schemas.microsoft.com/office/powerpoint/2010/main" val="264656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3</a:t>
            </a:fld>
            <a:endParaRPr lang="en-US" dirty="0"/>
          </a:p>
        </p:txBody>
      </p:sp>
    </p:spTree>
    <p:extLst>
      <p:ext uri="{BB962C8B-B14F-4D97-AF65-F5344CB8AC3E}">
        <p14:creationId xmlns:p14="http://schemas.microsoft.com/office/powerpoint/2010/main" val="2342074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46</a:t>
            </a:fld>
            <a:endParaRPr lang="en-US" dirty="0"/>
          </a:p>
        </p:txBody>
      </p:sp>
    </p:spTree>
    <p:extLst>
      <p:ext uri="{BB962C8B-B14F-4D97-AF65-F5344CB8AC3E}">
        <p14:creationId xmlns:p14="http://schemas.microsoft.com/office/powerpoint/2010/main" val="208137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4</a:t>
            </a:fld>
            <a:endParaRPr lang="en-US" dirty="0"/>
          </a:p>
        </p:txBody>
      </p:sp>
    </p:spTree>
    <p:extLst>
      <p:ext uri="{BB962C8B-B14F-4D97-AF65-F5344CB8AC3E}">
        <p14:creationId xmlns:p14="http://schemas.microsoft.com/office/powerpoint/2010/main" val="1697883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12</a:t>
            </a:fld>
            <a:endParaRPr lang="en-US" dirty="0"/>
          </a:p>
        </p:txBody>
      </p:sp>
    </p:spTree>
    <p:extLst>
      <p:ext uri="{BB962C8B-B14F-4D97-AF65-F5344CB8AC3E}">
        <p14:creationId xmlns:p14="http://schemas.microsoft.com/office/powerpoint/2010/main" val="288143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14</a:t>
            </a:fld>
            <a:endParaRPr lang="en-US" dirty="0"/>
          </a:p>
        </p:txBody>
      </p:sp>
    </p:spTree>
    <p:extLst>
      <p:ext uri="{BB962C8B-B14F-4D97-AF65-F5344CB8AC3E}">
        <p14:creationId xmlns:p14="http://schemas.microsoft.com/office/powerpoint/2010/main" val="198609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15</a:t>
            </a:fld>
            <a:endParaRPr lang="en-US" dirty="0"/>
          </a:p>
        </p:txBody>
      </p:sp>
    </p:spTree>
    <p:extLst>
      <p:ext uri="{BB962C8B-B14F-4D97-AF65-F5344CB8AC3E}">
        <p14:creationId xmlns:p14="http://schemas.microsoft.com/office/powerpoint/2010/main" val="149165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16</a:t>
            </a:fld>
            <a:endParaRPr lang="en-US" dirty="0"/>
          </a:p>
        </p:txBody>
      </p:sp>
    </p:spTree>
    <p:extLst>
      <p:ext uri="{BB962C8B-B14F-4D97-AF65-F5344CB8AC3E}">
        <p14:creationId xmlns:p14="http://schemas.microsoft.com/office/powerpoint/2010/main" val="186059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B3494E-1286-47C1-B135-0718458AFB27}" type="slidenum">
              <a:rPr lang="en-US" smtClean="0"/>
              <a:pPr/>
              <a:t>17</a:t>
            </a:fld>
            <a:endParaRPr lang="en-US" dirty="0"/>
          </a:p>
        </p:txBody>
      </p:sp>
    </p:spTree>
    <p:extLst>
      <p:ext uri="{BB962C8B-B14F-4D97-AF65-F5344CB8AC3E}">
        <p14:creationId xmlns:p14="http://schemas.microsoft.com/office/powerpoint/2010/main" val="44194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AD09F9-91CE-4356-A38F-DDFE717A4E5E}" type="datetime1">
              <a:rPr lang="en-US" smtClean="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5D27-8B17-44C0-B332-976E5D55A0C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64346-1A3F-4C3B-B16D-BB2BA57C4147}" type="datetime1">
              <a:rPr lang="en-US" smtClean="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5D27-8B17-44C0-B332-976E5D55A0C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292E1-3BED-4091-B8A2-E8BC7AA5ABA9}" type="datetime1">
              <a:rPr lang="en-US" smtClean="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5D27-8B17-44C0-B332-976E5D55A0C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724DB82-3AF9-464D-A654-3A5AC59C94EE}" type="datetime1">
              <a:rPr lang="en-US" smtClean="0"/>
              <a:pPr>
                <a:defRPr/>
              </a:pPr>
              <a:t>12/14/2014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9D57CFB-DD3D-4982-8F85-9E8C1F6E78A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B1035-083A-449F-A4D7-C8D19420E620}" type="datetime1">
              <a:rPr lang="en-US" smtClean="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5D27-8B17-44C0-B332-976E5D55A0C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8E923-B250-4244-BCCD-4F28741C8B0C}" type="datetime1">
              <a:rPr lang="en-US" smtClean="0"/>
              <a:pPr/>
              <a:t>12/14/2014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5D27-8B17-44C0-B332-976E5D55A0C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0D4287-A28E-4C53-ABDD-EDF065B06A4B}" type="datetime1">
              <a:rPr lang="en-US" smtClean="0"/>
              <a:pPr/>
              <a:t>12/14/2014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65D27-8B17-44C0-B332-976E5D55A0C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EB6AE-D1C2-47D0-A343-142A1BCB7BA2}" type="datetime1">
              <a:rPr lang="en-US" smtClean="0"/>
              <a:pPr/>
              <a:t>12/14/2014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65D27-8B17-44C0-B332-976E5D55A0C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C624E7-AA7F-493E-A593-2D027D80D6E2}" type="datetime1">
              <a:rPr lang="en-US" smtClean="0"/>
              <a:pPr/>
              <a:t>12/14/2014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65D27-8B17-44C0-B332-976E5D55A0C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E10EA-281B-4841-8F72-C264614109F5}" type="datetime1">
              <a:rPr lang="en-US" smtClean="0"/>
              <a:pPr/>
              <a:t>12/14/2014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65D27-8B17-44C0-B332-976E5D55A0C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BAFB8-B031-4287-A3D6-85D1399D0CC7}" type="datetime1">
              <a:rPr lang="en-US" smtClean="0"/>
              <a:pPr/>
              <a:t>12/14/2014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65D27-8B17-44C0-B332-976E5D55A0C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07720-DF68-4601-9D67-904384240DE7}" type="datetime1">
              <a:rPr lang="en-US" smtClean="0"/>
              <a:pPr/>
              <a:t>12/14/2014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65D27-8B17-44C0-B332-976E5D55A0C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6C47B-F35B-420F-BA3D-445F350078D4}" type="datetime1">
              <a:rPr lang="en-US" smtClean="0"/>
              <a:pPr/>
              <a:t>12/14/2014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65D27-8B17-44C0-B332-976E5D55A0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logo_home"/>
          <p:cNvPicPr>
            <a:picLocks noGrp="1" noChangeAspect="1" noChangeArrowheads="1"/>
          </p:cNvPicPr>
          <p:nvPr>
            <p:ph/>
          </p:nvPr>
        </p:nvPicPr>
        <p:blipFill>
          <a:blip r:embed="rId3" cstate="print"/>
          <a:srcRect/>
          <a:stretch>
            <a:fillRect/>
          </a:stretch>
        </p:blipFill>
        <p:spPr>
          <a:xfrm>
            <a:off x="1752600" y="5029200"/>
            <a:ext cx="5705475" cy="809625"/>
          </a:xfrm>
          <a:noFill/>
        </p:spPr>
      </p:pic>
      <p:pic>
        <p:nvPicPr>
          <p:cNvPr id="3075" name="Picture 6" descr="logo_home_bottom"/>
          <p:cNvPicPr>
            <a:picLocks noChangeAspect="1" noChangeArrowheads="1"/>
          </p:cNvPicPr>
          <p:nvPr/>
        </p:nvPicPr>
        <p:blipFill>
          <a:blip r:embed="rId4" cstate="print"/>
          <a:srcRect/>
          <a:stretch>
            <a:fillRect/>
          </a:stretch>
        </p:blipFill>
        <p:spPr bwMode="auto">
          <a:xfrm>
            <a:off x="1752600" y="5791200"/>
            <a:ext cx="5705475" cy="704850"/>
          </a:xfrm>
          <a:prstGeom prst="rect">
            <a:avLst/>
          </a:prstGeom>
          <a:noFill/>
          <a:ln w="9525">
            <a:noFill/>
            <a:miter lim="800000"/>
            <a:headEnd/>
            <a:tailEnd/>
          </a:ln>
        </p:spPr>
      </p:pic>
      <p:sp>
        <p:nvSpPr>
          <p:cNvPr id="2053" name="Rectangle 10"/>
          <p:cNvSpPr>
            <a:spLocks noChangeArrowheads="1"/>
          </p:cNvSpPr>
          <p:nvPr/>
        </p:nvSpPr>
        <p:spPr bwMode="auto">
          <a:xfrm>
            <a:off x="457200" y="685800"/>
            <a:ext cx="8229600" cy="1200329"/>
          </a:xfrm>
          <a:prstGeom prst="rect">
            <a:avLst/>
          </a:prstGeom>
          <a:noFill/>
          <a:ln w="9525">
            <a:noFill/>
            <a:miter lim="800000"/>
            <a:headEnd/>
            <a:tailEnd/>
          </a:ln>
        </p:spPr>
        <p:txBody>
          <a:bodyPr wrap="square">
            <a:spAutoFit/>
          </a:bodyPr>
          <a:lstStyle/>
          <a:p>
            <a:pPr algn="ctr"/>
            <a:r>
              <a:rPr lang="en-US" sz="36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CARBON DIOXIDE: </a:t>
            </a:r>
            <a:r>
              <a:rPr lang="en-US" sz="36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SOCIAL </a:t>
            </a:r>
            <a:r>
              <a:rPr lang="en-US" sz="36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 OR SOCIAL BENEFIT?</a:t>
            </a:r>
            <a:endParaRPr lang="en-US" sz="36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685800" y="609600"/>
            <a:ext cx="7696200" cy="1371600"/>
          </a:xfrm>
          <a:prstGeom prst="rect">
            <a:avLst/>
          </a:prstGeom>
          <a:noFill/>
          <a:ln w="381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dirty="0">
              <a:cs typeface="+mn-cs"/>
            </a:endParaRPr>
          </a:p>
        </p:txBody>
      </p:sp>
      <p:sp>
        <p:nvSpPr>
          <p:cNvPr id="2054" name="Rectangle 6"/>
          <p:cNvSpPr>
            <a:spLocks noChangeArrowheads="1"/>
          </p:cNvSpPr>
          <p:nvPr/>
        </p:nvSpPr>
        <p:spPr bwMode="auto">
          <a:xfrm>
            <a:off x="990600" y="2057400"/>
            <a:ext cx="7086600" cy="3205493"/>
          </a:xfrm>
          <a:prstGeom prst="rect">
            <a:avLst/>
          </a:prstGeom>
          <a:noFill/>
          <a:ln w="9525">
            <a:noFill/>
            <a:miter lim="800000"/>
            <a:headEnd/>
            <a:tailEnd/>
          </a:ln>
        </p:spPr>
        <p:txBody>
          <a:bodyPr wrap="square">
            <a:spAutoFit/>
          </a:bodyPr>
          <a:lstStyle/>
          <a:p>
            <a:pPr algn="ctr">
              <a:lnSpc>
                <a:spcPct val="90000"/>
              </a:lnSpc>
              <a:spcBef>
                <a:spcPts val="100"/>
              </a:spcBef>
              <a:spcAft>
                <a:spcPts val="100"/>
              </a:spcAft>
              <a:defRPr/>
            </a:pPr>
            <a:r>
              <a:rPr lang="en-US" sz="2400" b="1" dirty="0" smtClean="0">
                <a:latin typeface="Arial" pitchFamily="34" charset="0"/>
                <a:cs typeface="Arial" pitchFamily="34" charset="0"/>
              </a:rPr>
              <a:t>Presented at the </a:t>
            </a:r>
          </a:p>
          <a:p>
            <a:pPr algn="ctr">
              <a:lnSpc>
                <a:spcPct val="90000"/>
              </a:lnSpc>
              <a:spcBef>
                <a:spcPts val="100"/>
              </a:spcBef>
              <a:spcAft>
                <a:spcPts val="100"/>
              </a:spcAft>
              <a:defRPr/>
            </a:pPr>
            <a:r>
              <a:rPr lang="en-US" sz="2400" b="1" dirty="0" smtClean="0">
                <a:latin typeface="Arial" pitchFamily="34" charset="0"/>
                <a:cs typeface="Arial" pitchFamily="34" charset="0"/>
              </a:rPr>
              <a:t>U.S. Energy Association</a:t>
            </a:r>
          </a:p>
          <a:p>
            <a:pPr algn="ctr">
              <a:lnSpc>
                <a:spcPct val="90000"/>
              </a:lnSpc>
              <a:spcBef>
                <a:spcPts val="100"/>
              </a:spcBef>
              <a:spcAft>
                <a:spcPts val="100"/>
              </a:spcAft>
              <a:defRPr/>
            </a:pPr>
            <a:r>
              <a:rPr lang="en-US" sz="2400" b="1" dirty="0" smtClean="0">
                <a:latin typeface="Arial" pitchFamily="34" charset="0"/>
                <a:cs typeface="Arial" pitchFamily="34" charset="0"/>
              </a:rPr>
              <a:t>Washington, D.C.</a:t>
            </a:r>
          </a:p>
          <a:p>
            <a:pPr algn="ctr">
              <a:lnSpc>
                <a:spcPct val="90000"/>
              </a:lnSpc>
              <a:spcBef>
                <a:spcPts val="100"/>
              </a:spcBef>
              <a:spcAft>
                <a:spcPts val="100"/>
              </a:spcAft>
              <a:defRPr/>
            </a:pPr>
            <a:endParaRPr lang="en-US" sz="2000" dirty="0" smtClean="0">
              <a:latin typeface="Arial" pitchFamily="34" charset="0"/>
              <a:cs typeface="Arial" pitchFamily="34" charset="0"/>
            </a:endParaRPr>
          </a:p>
          <a:p>
            <a:pPr algn="ctr">
              <a:lnSpc>
                <a:spcPct val="90000"/>
              </a:lnSpc>
              <a:spcBef>
                <a:spcPts val="100"/>
              </a:spcBef>
              <a:spcAft>
                <a:spcPts val="100"/>
              </a:spcAft>
              <a:defRPr/>
            </a:pPr>
            <a:r>
              <a:rPr lang="en-US" sz="2000" dirty="0" smtClean="0">
                <a:latin typeface="Arial" pitchFamily="34" charset="0"/>
                <a:cs typeface="Arial" pitchFamily="34" charset="0"/>
              </a:rPr>
              <a:t>Roger H. Bezdek, Ph.D.</a:t>
            </a:r>
          </a:p>
          <a:p>
            <a:pPr algn="ctr">
              <a:lnSpc>
                <a:spcPct val="90000"/>
              </a:lnSpc>
              <a:defRPr/>
            </a:pPr>
            <a:r>
              <a:rPr lang="en-US" sz="2000" dirty="0" smtClean="0">
                <a:latin typeface="Arial" pitchFamily="34" charset="0"/>
                <a:cs typeface="Arial" pitchFamily="34" charset="0"/>
              </a:rPr>
              <a:t>Management Information Services, Inc.</a:t>
            </a:r>
          </a:p>
          <a:p>
            <a:pPr algn="ctr">
              <a:lnSpc>
                <a:spcPct val="90000"/>
              </a:lnSpc>
              <a:defRPr/>
            </a:pPr>
            <a:r>
              <a:rPr lang="en-US" sz="2000" dirty="0" smtClean="0">
                <a:latin typeface="Arial" pitchFamily="34" charset="0"/>
                <a:cs typeface="Arial" pitchFamily="34" charset="0"/>
              </a:rPr>
              <a:t>www.misi-net.com</a:t>
            </a:r>
          </a:p>
          <a:p>
            <a:pPr algn="ctr">
              <a:lnSpc>
                <a:spcPct val="90000"/>
              </a:lnSpc>
              <a:defRPr/>
            </a:pPr>
            <a:endParaRPr lang="en-US" sz="2000" dirty="0" smtClean="0">
              <a:latin typeface="Arial" pitchFamily="34" charset="0"/>
              <a:cs typeface="Arial" pitchFamily="34" charset="0"/>
            </a:endParaRPr>
          </a:p>
          <a:p>
            <a:pPr algn="ctr">
              <a:lnSpc>
                <a:spcPct val="90000"/>
              </a:lnSpc>
              <a:defRPr/>
            </a:pPr>
            <a:r>
              <a:rPr lang="en-US" sz="2000" dirty="0" smtClean="0">
                <a:latin typeface="Arial" pitchFamily="34" charset="0"/>
                <a:cs typeface="Arial" pitchFamily="34" charset="0"/>
              </a:rPr>
              <a:t>December 15, 2014</a:t>
            </a:r>
            <a:endParaRPr lang="en-US" sz="2000" u="sng" dirty="0" smtClean="0">
              <a:latin typeface="Arial" pitchFamily="34" charset="0"/>
              <a:cs typeface="Arial" pitchFamily="34" charset="0"/>
            </a:endParaRPr>
          </a:p>
          <a:p>
            <a:pPr algn="ctr"/>
            <a:endParaRPr lang="en-US" sz="2200" b="1" dirty="0" smtClean="0">
              <a:latin typeface="Arial" pitchFamily="34" charset="0"/>
              <a:cs typeface="Arial" pitchFamily="34" charset="0"/>
            </a:endParaRPr>
          </a:p>
        </p:txBody>
      </p:sp>
      <p:sp>
        <p:nvSpPr>
          <p:cNvPr id="99330" name="AutoShape 2" descr="data:image/jpeg;base64,/9j/4AAQSkZJRgABAQAAAQABAAD/2wCEAAkGBxQQEBQUEBQVFA8UFRQUFBQUFBUVFBUUFBQWFhQUFRQYHSggGBolHBUUITEhJSorLi4uFx8zODMtNyotLisBCgoKDg0OGhAQGiwkHCUsKywsLC8sLCwsLCwsNCwsLCwsLCwsLSwsLCwsLCwsLCwsLCwsLCwsLCwsLCwsLCwsLP/AABEIAL4BCgMBIgACEQEDEQH/xAAbAAABBQEBAAAAAAAAAAAAAAAEAQIDBQYAB//EAEEQAAIBAwIFAQQIBAMGBwAAAAECEQADEiExBAUTIkFRBjJhcSNCUoGRobHBBxTR8bLh8BUkMzRykkNic6KzwtL/xAAaAQACAwEBAAAAAAAAAAAAAAAAAQIDBAUG/8QAMBEAAgEDAwIDBQkBAAAAAAAAAAERAgMSEyExBEEiUXEFMjNCYRQjJDRDcoGRocH/2gAMAwEAAhEDEQA/APNYrop+NLFeng40kcV0VJFdjRASRxXRUmNdjRASRxXRUmNdjRASRxXRUmNdjRASRxSRUkV2NKAkjiuipIroogckcUkVJFdFKAkjikipIroogckcUkVJFdFKAkjikipIpIogckcV0VJFJFKByRxSRUkUkUoHIyKSKfFdFKAI4rop8UkUoGMikp8UhFRgcjYpIp0V0UoHJZ40uNTY12NbDHJDjXY1NjXY0BJDjXY1NjXY0BJDjXY1NjXY0BJDjSY1PjSY0DkhxrsamxrsaAkhxpMamK0mNKByQ412NTY0mNASQ410VLjSY0QEkUUkVNjSY0oHJDjXRUuNJjSgckUUkVKRSY0oHJERSRUsUkUQOSKK6KkIpIqMDkiiuipIpCKUDkjikinxSRSgYyKSKfFdFKByXeFLhU+FLhWoxA+FdhRGFdhQAPhXY0RhXYUADlaVk19fj6/GpzbmjObqDxF0qQQ1x2BAIHcxbQHYa7VGdyaXhb+q/wClXhSYUThSYUyIPjSY0ThSYUAD40mNEYV2FAA2FdjRGFJhQMHwpMaIwpMaQA5WkxogpSFKByDY0hWiSlNKUhyD40hWiClNKUDkHxpCtEFKbjSHJAVpCKmK0hWgckEUkVMVpCtRHJCRTSKmIpCKUEpIYpIqUikxpDNN067CiunXdOrpMgNhXYUT067p0SALhS4UV06Tp0SMgtpqJ2kfhNGc8CHiLhtENbJUqV1GqrP5yPuqFreh+VR8Nb7F+VUO49ZUdob/ANRupsr7HVc75pf42RYUmFFdOkwq+TCDYUmFFYUmFEgC4UhSisKTCgAbCkKUThSYUpGDYU3CisKbhRIAxSkKUSUpClEgDY00pRJSkwokYMVppSiilNKUpGDFaaUokpTStEjBitNK0SUppWlIwXGkK0QUppWiQBytNK1OVppWkMgxpIqYrSRSJGx6dL06K6dd06lJRALhXdOi+nSdOiQgF6ddhRXTrunRIQVXNOIWzaLOcRsDBPcQYECheQ8cl+3CmWT3hBEZE46nfY/hV3fW2ozu2UvhAWCPIHzBBEGhuXvw/EDrWeGWwTKjBmg692QLEH8Kx11NdQtu0HWt256KrdRM/WVshenXdOi+nSdOtknKgE6dJhRZSkKUSAJ06Q26LNukNuiQA+nSdOizbpClKRwBm3SFKLKU0pRIQCFKQpRZt00pRIQClKaUospTSlEjgFKU0pRRSmlKUhAKUphSiylMKUSOAUpTStElKYVpSOAYrTStEMtMK0pHAOVpjLRBWmMtEjgHK03CpytNxpSNI3vTpenRXTpenSyIYgnTrunRfTrunRkGIJ06426L6dd06MgxKnmqxYun0Rv0NVvsZbP8os7hrg/Boq653b/3a9/6b/4TVZ7CieCX/qf/ABVnqq++XobaKfwtX7kWvTpOnRfTrjbrTkYsQLpUnTow26Tp0ZBiB9Omm3Rpt0026WQYgfTppt0YUppSjIeIJ06abdFlKaVpZBiCG3TSlFFaaVoyHiCslNNui34dmV8VZsVJMA6LB1/I/gaFtcSlz3DMRI+f3VXqrKJLdGrHKNhhSmFKIIppFTyIYg5SmFaL6VP4rgHthS6kBhks+R6ioaiJO21yVrLTGFEMKjK08wxICKYwqcimEUZDxByKYwqdlphFGQ8QdhTYqdhTIpZBiel9Ou6dTxSxVOoT0mQdOk6dERSY0agaTIOnSdOiIroo1A0mVXOWwsXD/wCWP+7t/eqP+HknhT8H0+9Qf3q89pkJ4ZwNO61/8qVTfw4aeFb4OB/7FqDr8aZppt/cNfU0uFIVqYimkVZqGbSIStNxqYimEUag9IjK0wipCtMK0tQNIjIphFSFaYVo1B6RGRTSKkwphWlqD0iMio2qZlqo5nzyzw74XM8oB7UZhrtqPO34ik7qQ9IC5vn1e27bQFRo1y2hI1kQdTQ/LuOt2iepfttkoM5ISCCQQ2JMflPpVF7R84Fx87UhWAHfbGsAggBgRMneq+1xTYAIbc97PktgEk/Zy1J190a+grnZOm5mvM6G1VvB+R6JY4lLi5W2DL6qZGm9PGprOcp5n0uDFxwT3kHFVXUADbQeKdZ9pcmUpYuskmSIJGmkAT+orZrrGWZNGHsaPn/Kr/D2rgW/NqXuEFLYYGQYV8i0fAa70zivaf8AmuihttbKWgq5GcwrElgPA7hvVZz3movBlAYk5Am4cQJ97HuPwI933Yiq231OFuW3fBnVlfFGVpw2ze0SAYJkE5RvpFYbdzBybLlGrSlV24LxhUZWi+O9tR0mVLHDkOCMSt0uHyYG4pzImCGEztQ0TW63fVZjqsOnkjK0xgPWpStMK1bmQwIWAphAqYrTCtGY8CEikqcWSaZhRmLA9MmumsNzH2wxkdT4RaUaeRLPM+mgHyqoHtncOhLgfaFwE/gbcVB9NWveqSZrxpfB6jNNuXAoLMYVQSSdgBuTWK5d7XFz7ytP1XGDekB10+Pu7Uz234n+Y4a2gVlfq5wSoGK27gJVtn3HaNTVV21dt05Rt59iatUs3AcEA+CAR8jqKZdvqgBYwCVUT5ZjCj5kkCsl/Dx4sXFJJIubNoYwGuPjb8qrf4mXJa1i2uLaDUmWX8NprLrOCb6dI1ntNeiyF8vcRfwOf/0rMfw44pUW8rkKv+7xJiWdXEfPtFS2OMRuC4VMwboZSRMtAW4CSN4nSfgfSsM//EQiYUWwfmVX0+RqSuSkybs40M9sMU0mg+P5lZsmLt1LZMwHdVJA9ATrVFzHnrNdReFxuWTJe6hyhl1wBWRPuyPQzS1ivRBPb/nN/hzbWxc6YuKwYws6MsEMwldzqIrFf7e4zzxVzxAyJJn09f8AWtWPP+b33e1DIbiZgPbKFSe1hDCRI02PpQ97juJcsBdvNbKPIuXz9LZVSHWGbuWFPaC23rSdxsi7aWx6D7NcUzcJaa4xdypJZveMsdT90VZC9OwrPeyXHBrC29FZBAXLJiu+UHWNYqn9p+dnL6G6QsNbuKCAZDsr+8CBIiGAkRpUldZJ2UjWcdzS3Zdrd1lS4sZIxhlkAiQdRoyn7xUHEc0XpNctw4A0IMidIn8RXmvL0d7pdmF11K+85LXCe1QqnufQHbYAajQEnhrjfR2oUENcD+7EOtvDY+8IIPoInWaNRzBBUKJgt+N9oeIv2BaZ1Utcllt2VFxAFLKBdLgkGBI2138E+7zu8OGRrSS/RS4zMRopPTyg6nu8jaayDKxvAv3spVLigrcuMFWLjqQAp2MSSZiSdTRnGguQblzqBlUmV9CDiTB11MxvUM2iymhVJ/Q0/Ce1zXAllraNh71y0jPdeARqFJlZbcD6ooPnl+0Ll0XbHVfAFCbl1FE4hQQl1ZGQ1gTHnQRTLdKm4VvZOXY5YlmyZVyObgMRqRr9mYE1qeYe0Vu7ZKdGx0oVC/TJ4kaqzPM47gjfaqrl5pQabXT017syJWysr9Jb4oNdUWkfK3bbUADIMSsMRGbHQ/OhTxRt9SQCT0wWBhhjGi6wTIWTqQAYirCxwdu4zuC2K3JZR0LahHOmNs3M5giAARPmob1gQFCoWNwgB7mAdcEIRnOK6bghgZMfZiWRQ6YTYDy66zNhZNzEKr4scouCM308TMUVxF+7Yfpo7ByRBtse5smBxUL3SCImDr+BPsqiLD3Q4xdVcEjptbKhgenmtwsSpMjtgjUGJd7Q9McRdIZ1Lf8ACRbS5SepiHycsgkqJBJ1mJFLPxwQVPgkDsWuIvhibyALlK3botuIXJotDu2LaAGYOlLxfOb1q444e+VSAvYz4t2lWP0iqZOTTI8+ahPBXANQLltWV3tIWhVUd7PbUhkEEqSQPeME70Mz22ujIlrZAB6akuSFEHFz5Px/pTB+QTbvdJSHnqOodCSr9rJA9RBJO+o02NP4X2kvAgMyFYH1dvzHiaC4jhTDm0xFsTkhJQ22Jg28WaWgQJ1/Ko+HsyYVTPTkiNV7RLfLepJxwRhuEzYcr49rtvJonJhpIGhiYNQcXzVg6paUM7Nj3HFdvU0Lyvj/AKAZEkW5WY91cjiCdvX8DVdzJM3EEw3wynSdB5Ou3xqbuuFDJq0obgtOB5u90xgoxPcczsSAMdNd6mHNFltRCwfeMv6hIUifnAoXlyYtfZAjWg+KgA9M+QUNwEghR9YyZG8GnXuFCkicsM5BxhVJByYoPVws7HIRERUNargsVqmE2dwHP+JsLe6DnouZuABXOJJGuSdsDSdBqPWmt7RrJ0/xf/mq+zwyu5VjcDnprZBCgkG4B5OwBkKN/URNSX+RcSrMFFsqCQpa5YVoB0yUtKmPB2qavtcsq0ZeyNNw1rhWJBs3JnSXCzoNNV1MztUnHcHw+cJYuKIgrnk0/ctTt7WWmgPbuShHSuAr2QBrhHmF0kbUJZ9pQvUzGTEAWxB7AGJIkkjWfQ7+POn7R7RdM4r+kXJ9FTXy/wC2EcJymyZbp3AFCkgatDSAwUgHEkRInWhOf85sNZXh1tu2NzItcICwEZDiFYMGGQ1bTTUGmHm4uxca7f8A5kMoLpChLQIIFvukmftT48iguLPD5M1u7xGcypuKmhJ7iY0B0Bkb/DxGq91lVtqv3e6hIdVdhtY7Pz3LL2Z4kWrV0XfccFSxfDuKjHvg/IARqd6pOLulpiCWyHuJlvJOW49J9JA0q34a2vE9QM7khOoMgrBXUICw0lgVERp7qzMQWcHe4ZLc20uNdlMuqZtYq044IoMH/qNU16ztKaYXZhnZ1MctwPkj/TqsyctBMz2kaUKlxrY6ZZhZfvuorKuQUmCSBMxlBMxNafkvP7Nu/k1m2w+sot9sycccjkhEgSGggDTeW8x9peHRrhTgkW41wvmH3OZIXFkMLrBHkE1SqHwWV1KNlsjNcOtqQ13qu+gBLBtDtDRp5IBP2vWrFLNtxK2xbPZrmGMLKRBUH60fcD4BFXw3EoloKpaA4JDqv2d8l3g7A+D4NWXC8cj9otgNJCvkoEMpUSOnMg4mZ110EggqorfYoVy0nyAcdwQDyoFwydiFfAMqDtTtmD89fhRQe3jcDWwFupChSQFMjugGAfA0A0Gnq3mHLbfUfrXXVhiT0AvTEQBCkjXY77j46I160wKBLzqsqjPfVWw1glek2pmYJIB9fA7NcKULXomexJwbtaDLZ3ZIGRJMMDqo+qwCxI9ah4S1c/lwRihBAB7gSQwhyS24ZfiBG1WHL+Z27KfQWW68FFa9cS8qhrgZmEWUOUSBqI+NBcBw1u7xCm9bUozKCJcmACCBiV0JIOuum9Ct3F2Hr2nude4E2bhQFW6d0L2HIMwQqIAbuyKTp5OkaAOezfuFerZuKAuK9t0QqFgRLFmHcx0keNKW2w4IvaYBruykiOlrIKHGZ13+Aq05N7TdNrasqXWNwAtdyKsDK4lI0Gqnf6g8mRGum7S9kO3dsvkoOYJDNeRzkfDT1QSvczYjArOQ0aSBJA8I3CXhdULwN5QxLqp67M2SpENoCoGLCFnu1MRGp5ncAN7iOlZ6ThrYtmGwbL3lXpgY6bGT8RTW9pFa10yiIGGQ6SW0IJWCQ+MDuJaCh+DCaPHG6K26W26XwZPi+Gu2+IdxYuIuJytks2BQBXZm9M5Ov2hR1ngrjiUtsZIgFLndIJEQPsy06aAmtdxrMOBHXxu2W8ZKjMpfODja7dR9WNDpETQf8oOl1GS3kIZWS4yQAFAlcDkdCTqJ09DNdyVGSg1dK3VOG/n9DOcMDAGgykaCASpJGTAd0eJ2pvF2s7i5IGQNsG94IgdgswoIXHwCY8kgVpbXLLbp1eGVlYBh9I6sSJle7GRAAWNoJqp4/iQQ+SEjIFe4EIQV7x2iWIWDO+/pCVNdNS2JV1266XvBSco41rQDC43WQdQAr9GLapiDk5kspAAAUiJ1OxH5xzHr3jcvM1xnEswxBOhA0Aga0Xa4QFHHcbRJwLgs4yxBYLkEDQDrBjKJOhoXppbW5aFpWLqgFy5OaMNSyRtPp/arsVM9zDqeHEI4C2l0O1y2GGDPm91gwZfdZokQJgAiTJHpFTkGb6MQdMQMy0CdfnET+Vao+z/Ue26WLVuyQita615g5kEkt7wE+BV17QexK8Nw9kXLNtLod4Fu+zF0di4DkrIC6KDDSPINOneWtwuPBpVtKd/UwnvLcZo1dgpn0ABIEAsYxknUnU6mhsRBLTlpEHZpG+m0ZbazFbuLy8DdthglhnTNc2vNimiBMlEYqFUSdQqjSNcPcSdJO5yMwSoMgDQ4nf1pUzLG66IUMsOVI7IUtt/xJUqYgmSBqRod4OkSdaJ5wxtG2PdVTkuz4tOuhMNqo38VX8s402Spt55gnQuDbOUSDbKEGQBPrAOkCu5jxzOgtgY21JYLOUMxE95XIjTQEmPU70adUyWK9SqY7hvJr6MwTI5lrhAJIQllQWsFGpcsHGw0w+VXt3g2FslEbu7Wc5IqjJcgH2b3Ro23dp5rG5EJjaLJkuNyHMOJmGHpoum0ik4flrEEgjt1IM6ih0grj4iSzAFm6q3bSMBcRyCzBmWQYyR4EidRtJ1oW9w5LE9mpJ3B3PqZJ+8mth7OeyS8RYe+hY2VkXJCLcAUAjpCGAJgyT+9Vn81bXSNtNUQnT1NJ27i+Vl9q7YczUpKdiR8NqR7hy31inFhG3pSOwnbSPSvTVfDZwl7w/hLr6xB1pHut+dO4O6msg7jwKa7rP8AeqH8Kvfsae1Jccl4hsrmsTbYHbUQNP0qp4U+98/T41dckuKDd0mbbD5GBB/L86puE+voPw+NVdR+St/yVUfmav4JuXnv81DzVu9vGp/WpeBTvOn5VFzQd7fM+PjXM+ZHV/RqK9djRXLtXHjUenrQynQ/dRfLbhzERuPT1+NXo5j4DeaAi6+piB6ftQNpt96sebcQWu3MtSY2j9qAsPqdB99W1cIPlQtljOk7+lE8EWzTXUN+9Q2LsH3Z1ojgbwzQx9bz86OxBjefXJ4kn5eZ8UNw7Tctifrj09RRftBB4poAjTaI2oTh1HUtwNcxHn6wqi7yydrhGl5n/wAkQPDsfERkazrt7k/ZjxWi5npwRMDW43p6nxWeP/hx9n0H9Kg+EW2+KzY83dTy63JIMCCdqhbiF/lYBy7Y1P8ASiudAnl1sgDQCdN9flUT6cJ3BVOPwrN13yeqOn7D4u+jJuQXT/LGJGniP3rI8y4iSw+Pw/athyAgcMdjp4gfrWS5i6jIQN99DWi98pzbfuP1A7ROEAaSKFun6TWfyouy4CbCZHg0Neabm3pVb5I9ze8puHG3BIIKnU/pGta7+I3FjoWQ2skHIaDbbesnyxhjakaSvmJ22I81rv4j21azZMayIQxt6xB2+dHR+5V6h7b+NZ/aefcS6nhng+dpJrDFtT99b3iDjwtz3QJ9P8qwbbn76lSV2xthoI18/Gluv3UlgajTz8aW6BlUmWIW21WPB3QEfxp8ar7Qqy4MDB5jb41TWX0HovsLcRuU3gJBGRMk66abaflXl9xdT8z5P9K9Q9hgf9lX4UfW138V5lccyfd3NdW5GFJyun+JX6iPc9IpjXDO4qJrh8H8qab1aqq1gWpeIO4Pz7v3j96S7v4ofhr2+/40y7dM+aqda06i98Umk5Csm54OB1EbfIjzVTYXV/n4HxonkznuPiNf7+Kr84ZoPn96n1NMdDafqU23+Jq/gM4Iw3j7/wC9Q80PefnS8G3dv+NR8yMsSK40+I7DX3LBVbSiuXOA418j9arxciiOCvww+dXpnMZc83bvYkbgeZqttMNdqTj7wLEzvQqOKtqexHsiwssJ8b+tE8JcAcExGXjWNfnVQtypuHvww0nWaERfAXzy59NIMiBrEeKE4fiCtxDI0YHXbfzScy4nJ8vP3/vUFu7LDYa/D96pucsnb4RqeN4lm4UgBT3EiNREnadapSxOEjx8KJ4m6DZj02/r6VWrf931H31CrsWW3tUbbm16OCRSYMDzBP40xv8AlZynTyRQHM+aFuHUekQYPj5RTLPGTZiRMbEbVR1inGDp+xGkrs+RecjcDhjMbfCsjzE9zajerngOMHTIG/jcVmuZ3Dkavubwc2jalr6kvD3DjssTuagu3Abnj9qFtXjG9Kjy4moNCXJ6LyR5NsaCSPh+BitV/EcBrFtg04492m59JGvn0rD+zV2WWcdIiRI/7a1ntfeNyzMqfByWfwjYa1LpFFFRV7aqm9afkjE3+MP8uwJOvziscz61e337Dpr8jH6VnX31ikh0Etp9d6S4xmuW4NBoR8jp+FddvA6dsfI6f6/emWDkf1oyzehW03FALcA2gT8D+9SpdEEaaz4PkVCpSTpqg9R9hrypy28C2pBkb7jb+9edveSTvufStL7N8aU4ZlxBH+vBrNXXJY9g3Pp611q6E6KTl2njcrf1AJprNTAJpsa1XVW8TWluEWnHmKa7UxKRxUJeLLH2LTlr+9M7en+dCXNGOtT8E3adtqEc9xrd1e3RW0UWvithXDb03jD6U2wKbxAPk1wu52P0wQmn2Hg1EaW3vVqZzmgm+8/6NQBqe9R1NsXYcrVPZfWh4qSzTTItEnFTMmmcOe4bbjcAj867ihUFrcVCvklRwXnEMCu4+4R/eq+173+dStbaN6EstrUfIku5dEym34a1Kk467VA2qif61Kqkr4qrqOx0fZi2rJLFztMEz+X5RVLx7masktmN/wDX4VT8ZvV1XCMD5YxW0rkiajQU5BrVbCnk1/s9AKkCT66/rWn5xdcWiZ9NJ0+UfhWK5LGWu+msfH1mtLx1s9IkNp6a/plVljhmf2n4qqTI8Wxg6771R3DrVrzEeT92g0qpaoE7fA2a7KupDQWHTUiNUVS2j60LkDT8rvRaMGdPEUG0z7/6f1p3L1VkO+3jQUGwEnf8q66fhRzoWT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9332" name="AutoShape 4" descr="data:image/jpeg;base64,/9j/4AAQSkZJRgABAQAAAQABAAD/2wCEAAkGBxQQEBQUEBQVFA8UFRQUFBQUFBUVFBUUFBQWFhQUFRQYHSggGBolHBUUITEhJSorLi4uFx8zODMtNyotLisBCgoKDg0OGhAQGiwkHCUsKywsLC8sLCwsLCwsNCwsLCwsLCwsLSwsLCwsLCwsLCwsLCwsLCwsLCwsLCwsLCwsLP/AABEIAL4BCgMBIgACEQEDEQH/xAAbAAABBQEBAAAAAAAAAAAAAAAEAQIDBQYAB//EAEEQAAIBAwIFAQQIBAMGBwAAAAECEQADEiExBAUTIkFRBjJhcSNCUoGRobHBBxTR8bLh8BUkMzRykkNic6KzwtL/xAAaAQACAwEBAAAAAAAAAAAAAAAAAQIDBAUG/8QAMBEAAgEDAwIDBQkBAAAAAAAAAAERAgMSEyExBEEiUXEFMjNCYRQjJDRDcoGRocH/2gAMAwEAAhEDEQA/APNYrop+NLFeng40kcV0VJFdjRASRxXRUmNdjRASRxXRUmNdjRASRxXRUmNdjRASRxSRUkV2NKAkjiuipIroogckcUkVJFdFKAkjikipIroogckcUkVJFdFKAkjikipIpIogckcV0VJFJFKByRxSRUkUkUoHIyKSKfFdFKAI4rop8UkUoGMikp8UhFRgcjYpIp0V0UoHJZ40uNTY12NbDHJDjXY1NjXY0BJDjXY1NjXY0BJDjXY1NjXY0BJDjSY1PjSY0DkhxrsamxrsaAkhxpMamK0mNKByQ412NTY0mNASQ410VLjSY0QEkUUkVNjSY0oHJDjXRUuNJjSgckUUkVKRSY0oHJERSRUsUkUQOSKK6KkIpIqMDkiiuipIpCKUDkjikinxSRSgYyKSKfFdFKByXeFLhU+FLhWoxA+FdhRGFdhQAPhXY0RhXYUADlaVk19fj6/GpzbmjObqDxF0qQQ1x2BAIHcxbQHYa7VGdyaXhb+q/wClXhSYUThSYUyIPjSY0ThSYUAD40mNEYV2FAA2FdjRGFJhQMHwpMaIwpMaQA5WkxogpSFKByDY0hWiSlNKUhyD40hWiClNKUDkHxpCtEFKbjSHJAVpCKmK0hWgckEUkVMVpCtRHJCRTSKmIpCKUEpIYpIqUikxpDNN067CiunXdOrpMgNhXYUT067p0SALhS4UV06Tp0SMgtpqJ2kfhNGc8CHiLhtENbJUqV1GqrP5yPuqFreh+VR8Nb7F+VUO49ZUdob/ANRupsr7HVc75pf42RYUmFFdOkwq+TCDYUmFFYUmFEgC4UhSisKTCgAbCkKUThSYUpGDYU3CisKbhRIAxSkKUSUpClEgDY00pRJSkwokYMVppSiilNKUpGDFaaUokpTStEjBitNK0SUppWlIwXGkK0QUppWiQBytNK1OVppWkMgxpIqYrSRSJGx6dL06K6dd06lJRALhXdOi+nSdOiQgF6ddhRXTrunRIQVXNOIWzaLOcRsDBPcQYECheQ8cl+3CmWT3hBEZE46nfY/hV3fW2ozu2UvhAWCPIHzBBEGhuXvw/EDrWeGWwTKjBmg692QLEH8Kx11NdQtu0HWt256KrdRM/WVshenXdOi+nSdOtknKgE6dJhRZSkKUSAJ06Q26LNukNuiQA+nSdOizbpClKRwBm3SFKLKU0pRIQCFKQpRZt00pRIQClKaUospTSlEjgFKU0pRRSmlKUhAKUphSiylMKUSOAUpTStElKYVpSOAYrTStEMtMK0pHAOVpjLRBWmMtEjgHK03CpytNxpSNI3vTpenRXTpenSyIYgnTrunRfTrunRkGIJ06426L6dd06MgxKnmqxYun0Rv0NVvsZbP8os7hrg/Boq653b/3a9/6b/4TVZ7CieCX/qf/ABVnqq++XobaKfwtX7kWvTpOnRfTrjbrTkYsQLpUnTow26Tp0ZBiB9Omm3Rpt0026WQYgfTppt0YUppSjIeIJ06abdFlKaVpZBiCG3TSlFFaaVoyHiCslNNui34dmV8VZsVJMA6LB1/I/gaFtcSlz3DMRI+f3VXqrKJLdGrHKNhhSmFKIIppFTyIYg5SmFaL6VP4rgHthS6kBhks+R6ioaiJO21yVrLTGFEMKjK08wxICKYwqcimEUZDxByKYwqdlphFGQ8QdhTYqdhTIpZBiel9Ou6dTxSxVOoT0mQdOk6dERSY0agaTIOnSdOiIroo1A0mVXOWwsXD/wCWP+7t/eqP+HknhT8H0+9Qf3q89pkJ4ZwNO61/8qVTfw4aeFb4OB/7FqDr8aZppt/cNfU0uFIVqYimkVZqGbSIStNxqYimEUag9IjK0wipCtMK0tQNIjIphFSFaYVo1B6RGRTSKkwphWlqD0iMio2qZlqo5nzyzw74XM8oB7UZhrtqPO34ik7qQ9IC5vn1e27bQFRo1y2hI1kQdTQ/LuOt2iepfttkoM5ISCCQQ2JMflPpVF7R84Fx87UhWAHfbGsAggBgRMneq+1xTYAIbc97PktgEk/Zy1J190a+grnZOm5mvM6G1VvB+R6JY4lLi5W2DL6qZGm9PGprOcp5n0uDFxwT3kHFVXUADbQeKdZ9pcmUpYuskmSIJGmkAT+orZrrGWZNGHsaPn/Kr/D2rgW/NqXuEFLYYGQYV8i0fAa70zivaf8AmuihttbKWgq5GcwrElgPA7hvVZz3movBlAYk5Am4cQJ97HuPwI933Yiq231OFuW3fBnVlfFGVpw2ze0SAYJkE5RvpFYbdzBybLlGrSlV24LxhUZWi+O9tR0mVLHDkOCMSt0uHyYG4pzImCGEztQ0TW63fVZjqsOnkjK0xgPWpStMK1bmQwIWAphAqYrTCtGY8CEikqcWSaZhRmLA9MmumsNzH2wxkdT4RaUaeRLPM+mgHyqoHtncOhLgfaFwE/gbcVB9NWveqSZrxpfB6jNNuXAoLMYVQSSdgBuTWK5d7XFz7ytP1XGDekB10+Pu7Uz234n+Y4a2gVlfq5wSoGK27gJVtn3HaNTVV21dt05Rt59iatUs3AcEA+CAR8jqKZdvqgBYwCVUT5ZjCj5kkCsl/Dx4sXFJJIubNoYwGuPjb8qrf4mXJa1i2uLaDUmWX8NprLrOCb6dI1ntNeiyF8vcRfwOf/0rMfw44pUW8rkKv+7xJiWdXEfPtFS2OMRuC4VMwboZSRMtAW4CSN4nSfgfSsM//EQiYUWwfmVX0+RqSuSkybs40M9sMU0mg+P5lZsmLt1LZMwHdVJA9ATrVFzHnrNdReFxuWTJe6hyhl1wBWRPuyPQzS1ivRBPb/nN/hzbWxc6YuKwYws6MsEMwldzqIrFf7e4zzxVzxAyJJn09f8AWtWPP+b33e1DIbiZgPbKFSe1hDCRI02PpQ97juJcsBdvNbKPIuXz9LZVSHWGbuWFPaC23rSdxsi7aWx6D7NcUzcJaa4xdypJZveMsdT90VZC9OwrPeyXHBrC29FZBAXLJiu+UHWNYqn9p+dnL6G6QsNbuKCAZDsr+8CBIiGAkRpUldZJ2UjWcdzS3Zdrd1lS4sZIxhlkAiQdRoyn7xUHEc0XpNctw4A0IMidIn8RXmvL0d7pdmF11K+85LXCe1QqnufQHbYAajQEnhrjfR2oUENcD+7EOtvDY+8IIPoInWaNRzBBUKJgt+N9oeIv2BaZ1Utcllt2VFxAFLKBdLgkGBI2138E+7zu8OGRrSS/RS4zMRopPTyg6nu8jaayDKxvAv3spVLigrcuMFWLjqQAp2MSSZiSdTRnGguQblzqBlUmV9CDiTB11MxvUM2iymhVJ/Q0/Ce1zXAllraNh71y0jPdeARqFJlZbcD6ooPnl+0Ll0XbHVfAFCbl1FE4hQQl1ZGQ1gTHnQRTLdKm4VvZOXY5YlmyZVyObgMRqRr9mYE1qeYe0Vu7ZKdGx0oVC/TJ4kaqzPM47gjfaqrl5pQabXT017syJWysr9Jb4oNdUWkfK3bbUADIMSsMRGbHQ/OhTxRt9SQCT0wWBhhjGi6wTIWTqQAYirCxwdu4zuC2K3JZR0LahHOmNs3M5giAARPmob1gQFCoWNwgB7mAdcEIRnOK6bghgZMfZiWRQ6YTYDy66zNhZNzEKr4scouCM308TMUVxF+7Yfpo7ByRBtse5smBxUL3SCImDr+BPsqiLD3Q4xdVcEjptbKhgenmtwsSpMjtgjUGJd7Q9McRdIZ1Lf8ACRbS5SepiHycsgkqJBJ1mJFLPxwQVPgkDsWuIvhibyALlK3botuIXJotDu2LaAGYOlLxfOb1q444e+VSAvYz4t2lWP0iqZOTTI8+ahPBXANQLltWV3tIWhVUd7PbUhkEEqSQPeME70Mz22ujIlrZAB6akuSFEHFz5Px/pTB+QTbvdJSHnqOodCSr9rJA9RBJO+o02NP4X2kvAgMyFYH1dvzHiaC4jhTDm0xFsTkhJQ22Jg28WaWgQJ1/Ko+HsyYVTPTkiNV7RLfLepJxwRhuEzYcr49rtvJonJhpIGhiYNQcXzVg6paUM7Nj3HFdvU0Lyvj/AKAZEkW5WY91cjiCdvX8DVdzJM3EEw3wynSdB5Ou3xqbuuFDJq0obgtOB5u90xgoxPcczsSAMdNd6mHNFltRCwfeMv6hIUifnAoXlyYtfZAjWg+KgA9M+QUNwEghR9YyZG8GnXuFCkicsM5BxhVJByYoPVws7HIRERUNargsVqmE2dwHP+JsLe6DnouZuABXOJJGuSdsDSdBqPWmt7RrJ0/xf/mq+zwyu5VjcDnprZBCgkG4B5OwBkKN/URNSX+RcSrMFFsqCQpa5YVoB0yUtKmPB2qavtcsq0ZeyNNw1rhWJBs3JnSXCzoNNV1MztUnHcHw+cJYuKIgrnk0/ctTt7WWmgPbuShHSuAr2QBrhHmF0kbUJZ9pQvUzGTEAWxB7AGJIkkjWfQ7+POn7R7RdM4r+kXJ9FTXy/wC2EcJymyZbp3AFCkgatDSAwUgHEkRInWhOf85sNZXh1tu2NzItcICwEZDiFYMGGQ1bTTUGmHm4uxca7f8A5kMoLpChLQIIFvukmftT48iguLPD5M1u7xGcypuKmhJ7iY0B0Bkb/DxGq91lVtqv3e6hIdVdhtY7Pz3LL2Z4kWrV0XfccFSxfDuKjHvg/IARqd6pOLulpiCWyHuJlvJOW49J9JA0q34a2vE9QM7khOoMgrBXUICw0lgVERp7qzMQWcHe4ZLc20uNdlMuqZtYq044IoMH/qNU16ztKaYXZhnZ1MctwPkj/TqsyctBMz2kaUKlxrY6ZZhZfvuorKuQUmCSBMxlBMxNafkvP7Nu/k1m2w+sot9sycccjkhEgSGggDTeW8x9peHRrhTgkW41wvmH3OZIXFkMLrBHkE1SqHwWV1KNlsjNcOtqQ13qu+gBLBtDtDRp5IBP2vWrFLNtxK2xbPZrmGMLKRBUH60fcD4BFXw3EoloKpaA4JDqv2d8l3g7A+D4NWXC8cj9otgNJCvkoEMpUSOnMg4mZ110EggqorfYoVy0nyAcdwQDyoFwydiFfAMqDtTtmD89fhRQe3jcDWwFupChSQFMjugGAfA0A0Gnq3mHLbfUfrXXVhiT0AvTEQBCkjXY77j46I160wKBLzqsqjPfVWw1glek2pmYJIB9fA7NcKULXomexJwbtaDLZ3ZIGRJMMDqo+qwCxI9ah4S1c/lwRihBAB7gSQwhyS24ZfiBG1WHL+Z27KfQWW68FFa9cS8qhrgZmEWUOUSBqI+NBcBw1u7xCm9bUozKCJcmACCBiV0JIOuum9Ct3F2Hr2nude4E2bhQFW6d0L2HIMwQqIAbuyKTp5OkaAOezfuFerZuKAuK9t0QqFgRLFmHcx0keNKW2w4IvaYBruykiOlrIKHGZ13+Aq05N7TdNrasqXWNwAtdyKsDK4lI0Gqnf6g8mRGum7S9kO3dsvkoOYJDNeRzkfDT1QSvczYjArOQ0aSBJA8I3CXhdULwN5QxLqp67M2SpENoCoGLCFnu1MRGp5ncAN7iOlZ6ThrYtmGwbL3lXpgY6bGT8RTW9pFa10yiIGGQ6SW0IJWCQ+MDuJaCh+DCaPHG6K26W26XwZPi+Gu2+IdxYuIuJytks2BQBXZm9M5Ov2hR1ngrjiUtsZIgFLndIJEQPsy06aAmtdxrMOBHXxu2W8ZKjMpfODja7dR9WNDpETQf8oOl1GS3kIZWS4yQAFAlcDkdCTqJ09DNdyVGSg1dK3VOG/n9DOcMDAGgykaCASpJGTAd0eJ2pvF2s7i5IGQNsG94IgdgswoIXHwCY8kgVpbXLLbp1eGVlYBh9I6sSJle7GRAAWNoJqp4/iQQ+SEjIFe4EIQV7x2iWIWDO+/pCVNdNS2JV1266XvBSco41rQDC43WQdQAr9GLapiDk5kspAAAUiJ1OxH5xzHr3jcvM1xnEswxBOhA0Aga0Xa4QFHHcbRJwLgs4yxBYLkEDQDrBjKJOhoXppbW5aFpWLqgFy5OaMNSyRtPp/arsVM9zDqeHEI4C2l0O1y2GGDPm91gwZfdZokQJgAiTJHpFTkGb6MQdMQMy0CdfnET+Vao+z/Ue26WLVuyQita615g5kEkt7wE+BV17QexK8Nw9kXLNtLod4Fu+zF0di4DkrIC6KDDSPINOneWtwuPBpVtKd/UwnvLcZo1dgpn0ABIEAsYxknUnU6mhsRBLTlpEHZpG+m0ZbazFbuLy8DdthglhnTNc2vNimiBMlEYqFUSdQqjSNcPcSdJO5yMwSoMgDQ4nf1pUzLG66IUMsOVI7IUtt/xJUqYgmSBqRod4OkSdaJ5wxtG2PdVTkuz4tOuhMNqo38VX8s402Spt55gnQuDbOUSDbKEGQBPrAOkCu5jxzOgtgY21JYLOUMxE95XIjTQEmPU70adUyWK9SqY7hvJr6MwTI5lrhAJIQllQWsFGpcsHGw0w+VXt3g2FslEbu7Wc5IqjJcgH2b3Ro23dp5rG5EJjaLJkuNyHMOJmGHpoum0ik4flrEEgjt1IM6ih0grj4iSzAFm6q3bSMBcRyCzBmWQYyR4EidRtJ1oW9w5LE9mpJ3B3PqZJ+8mth7OeyS8RYe+hY2VkXJCLcAUAjpCGAJgyT+9Vn81bXSNtNUQnT1NJ27i+Vl9q7YczUpKdiR8NqR7hy31inFhG3pSOwnbSPSvTVfDZwl7w/hLr6xB1pHut+dO4O6msg7jwKa7rP8AeqH8Kvfsae1Jccl4hsrmsTbYHbUQNP0qp4U+98/T41dckuKDd0mbbD5GBB/L86puE+voPw+NVdR+St/yVUfmav4JuXnv81DzVu9vGp/WpeBTvOn5VFzQd7fM+PjXM+ZHV/RqK9djRXLtXHjUenrQynQ/dRfLbhzERuPT1+NXo5j4DeaAi6+piB6ftQNpt96sebcQWu3MtSY2j9qAsPqdB99W1cIPlQtljOk7+lE8EWzTXUN+9Q2LsH3Z1ojgbwzQx9bz86OxBjefXJ4kn5eZ8UNw7Tctifrj09RRftBB4poAjTaI2oTh1HUtwNcxHn6wqi7yydrhGl5n/wAkQPDsfERkazrt7k/ZjxWi5npwRMDW43p6nxWeP/hx9n0H9Kg+EW2+KzY83dTy63JIMCCdqhbiF/lYBy7Y1P8ASiudAnl1sgDQCdN9flUT6cJ3BVOPwrN13yeqOn7D4u+jJuQXT/LGJGniP3rI8y4iSw+Pw/athyAgcMdjp4gfrWS5i6jIQN99DWi98pzbfuP1A7ROEAaSKFun6TWfyouy4CbCZHg0Neabm3pVb5I9ze8puHG3BIIKnU/pGta7+I3FjoWQ2skHIaDbbesnyxhjakaSvmJ22I81rv4j21azZMayIQxt6xB2+dHR+5V6h7b+NZ/aefcS6nhng+dpJrDFtT99b3iDjwtz3QJ9P8qwbbn76lSV2xthoI18/Gluv3UlgajTz8aW6BlUmWIW21WPB3QEfxp8ar7Qqy4MDB5jb41TWX0HovsLcRuU3gJBGRMk66abaflXl9xdT8z5P9K9Q9hgf9lX4UfW138V5lccyfd3NdW5GFJyun+JX6iPc9IpjXDO4qJrh8H8qab1aqq1gWpeIO4Pz7v3j96S7v4ofhr2+/40y7dM+aqda06i98Umk5Csm54OB1EbfIjzVTYXV/n4HxonkznuPiNf7+Kr84ZoPn96n1NMdDafqU23+Jq/gM4Iw3j7/wC9Q80PefnS8G3dv+NR8yMsSK40+I7DX3LBVbSiuXOA418j9arxciiOCvww+dXpnMZc83bvYkbgeZqttMNdqTj7wLEzvQqOKtqexHsiwssJ8b+tE8JcAcExGXjWNfnVQtypuHvww0nWaERfAXzy59NIMiBrEeKE4fiCtxDI0YHXbfzScy4nJ8vP3/vUFu7LDYa/D96pucsnb4RqeN4lm4UgBT3EiNREnadapSxOEjx8KJ4m6DZj02/r6VWrf931H31CrsWW3tUbbm16OCRSYMDzBP40xv8AlZynTyRQHM+aFuHUekQYPj5RTLPGTZiRMbEbVR1inGDp+xGkrs+RecjcDhjMbfCsjzE9zajerngOMHTIG/jcVmuZ3Dkavubwc2jalr6kvD3DjssTuagu3Abnj9qFtXjG9Kjy4moNCXJ6LyR5NsaCSPh+BitV/EcBrFtg04492m59JGvn0rD+zV2WWcdIiRI/7a1ntfeNyzMqfByWfwjYa1LpFFFRV7aqm9afkjE3+MP8uwJOvziscz61e337Dpr8jH6VnX31ikh0Etp9d6S4xmuW4NBoR8jp+FddvA6dsfI6f6/emWDkf1oyzehW03FALcA2gT8D+9SpdEEaaz4PkVCpSTpqg9R9hrypy28C2pBkb7jb+9edveSTvufStL7N8aU4ZlxBH+vBrNXXJY9g3Pp611q6E6KTl2njcrf1AJprNTAJpsa1XVW8TWluEWnHmKa7UxKRxUJeLLH2LTlr+9M7en+dCXNGOtT8E3adtqEc9xrd1e3RW0UWvithXDb03jD6U2wKbxAPk1wu52P0wQmn2Hg1EaW3vVqZzmgm+8/6NQBqe9R1NsXYcrVPZfWh4qSzTTItEnFTMmmcOe4bbjcAj867ihUFrcVCvklRwXnEMCu4+4R/eq+173+dStbaN6EstrUfIku5dEym34a1Kk467VA2qif61Kqkr4qrqOx0fZi2rJLFztMEz+X5RVLx7masktmN/wDX4VT8ZvV1XCMD5YxW0rkiajQU5BrVbCnk1/s9AKkCT66/rWn5xdcWiZ9NJ0+UfhWK5LGWu+msfH1mtLx1s9IkNp6a/plVljhmf2n4qqTI8Wxg6771R3DrVrzEeT92g0qpaoE7fA2a7KupDQWHTUiNUVS2j60LkDT8rvRaMGdPEUG0z7/6f1p3L1VkO+3jQUGwEnf8q66fhRzoWT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 name="Picture 2" descr="https://encrypted-tbn1.gstatic.com/images?q=tbn:ANd9GcRcT3St4GtZNhbcHfqahFiQjdaGiHOCs34vJUWs3-hJ1DZDw5pbPA"/>
          <p:cNvPicPr>
            <a:picLocks noChangeAspect="1" noChangeArrowheads="1"/>
          </p:cNvPicPr>
          <p:nvPr/>
        </p:nvPicPr>
        <p:blipFill>
          <a:blip r:embed="rId5" cstate="print"/>
          <a:srcRect/>
          <a:stretch>
            <a:fillRect/>
          </a:stretch>
        </p:blipFill>
        <p:spPr bwMode="auto">
          <a:xfrm>
            <a:off x="0" y="3200400"/>
            <a:ext cx="2286000" cy="1600200"/>
          </a:xfrm>
          <a:prstGeom prst="rect">
            <a:avLst/>
          </a:prstGeom>
          <a:noFill/>
        </p:spPr>
      </p:pic>
      <p:pic>
        <p:nvPicPr>
          <p:cNvPr id="10" name="Picture 3" descr="https://encrypted-tbn3.gstatic.com/images?q=tbn:ANd9GcTaXnvPqR3dYmRm3CA516MMctD7ru-y2jF2aBzvIcEXcwmkefw4"/>
          <p:cNvPicPr>
            <a:picLocks noChangeAspect="1" noChangeArrowheads="1"/>
          </p:cNvPicPr>
          <p:nvPr/>
        </p:nvPicPr>
        <p:blipFill>
          <a:blip r:embed="rId6" cstate="print"/>
          <a:srcRect/>
          <a:stretch>
            <a:fillRect/>
          </a:stretch>
        </p:blipFill>
        <p:spPr bwMode="auto">
          <a:xfrm>
            <a:off x="6934200" y="3276600"/>
            <a:ext cx="1828800" cy="152106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SCC ESTIMATES VIABLE?</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92936"/>
            <a:ext cx="8229600" cy="4525963"/>
          </a:xfrm>
        </p:spPr>
        <p:txBody>
          <a:bodyPr>
            <a:normAutofit/>
          </a:bodyPr>
          <a:lstStyle/>
          <a:p>
            <a:r>
              <a:rPr lang="en-US" sz="2000" dirty="0" smtClean="0">
                <a:latin typeface="Arial" panose="020B0604020202020204" pitchFamily="34" charset="0"/>
                <a:cs typeface="Arial" panose="020B0604020202020204" pitchFamily="34" charset="0"/>
              </a:rPr>
              <a:t>No:  Are </a:t>
            </a:r>
            <a:r>
              <a:rPr lang="en-US" sz="2000" b="1" dirty="0" smtClean="0">
                <a:solidFill>
                  <a:srgbClr val="800000"/>
                </a:solidFill>
                <a:latin typeface="Arial" panose="020B0604020202020204" pitchFamily="34" charset="0"/>
                <a:cs typeface="Arial" panose="020B0604020202020204" pitchFamily="34" charset="0"/>
              </a:rPr>
              <a:t>artificial constructs</a:t>
            </a:r>
            <a:r>
              <a:rPr lang="en-US" sz="2000" dirty="0" smtClean="0">
                <a:latin typeface="Arial" panose="020B0604020202020204" pitchFamily="34" charset="0"/>
                <a:cs typeface="Arial" panose="020B0604020202020204" pitchFamily="34" charset="0"/>
              </a:rPr>
              <a:t> designed by Obama Administration to penalize fossil fuels</a:t>
            </a:r>
          </a:p>
          <a:p>
            <a:r>
              <a:rPr lang="en-US" sz="2000" b="1" u="sng" dirty="0" smtClean="0">
                <a:solidFill>
                  <a:srgbClr val="800000"/>
                </a:solidFill>
                <a:latin typeface="Arial" panose="020B0604020202020204" pitchFamily="34" charset="0"/>
                <a:cs typeface="Arial" panose="020B0604020202020204" pitchFamily="34" charset="0"/>
              </a:rPr>
              <a:t>Allows Administration to achieve via regulation what it cannot via Congress</a:t>
            </a:r>
            <a:r>
              <a:rPr lang="en-US" sz="2000" dirty="0" smtClean="0">
                <a:latin typeface="Arial" panose="020B0604020202020204" pitchFamily="34" charset="0"/>
                <a:cs typeface="Arial" panose="020B0604020202020204" pitchFamily="34" charset="0"/>
              </a:rPr>
              <a:t> – carbon tax, Waxman-Markey, UN commitment, etc.</a:t>
            </a:r>
          </a:p>
          <a:p>
            <a:r>
              <a:rPr lang="en-US" sz="2000" dirty="0">
                <a:latin typeface="Arial" panose="020B0604020202020204" pitchFamily="34" charset="0"/>
                <a:cs typeface="Arial" panose="020B0604020202020204" pitchFamily="34" charset="0"/>
              </a:rPr>
              <a:t>SCC is malleable concept dependent on modeling assumptions</a:t>
            </a:r>
          </a:p>
          <a:p>
            <a:r>
              <a:rPr lang="en-US" sz="2000" dirty="0" smtClean="0">
                <a:latin typeface="Arial" panose="020B0604020202020204" pitchFamily="34" charset="0"/>
                <a:cs typeface="Arial" panose="020B0604020202020204" pitchFamily="34" charset="0"/>
              </a:rPr>
              <a:t>Lacks transparency</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Lacks consideration of CO</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benefits</a:t>
            </a:r>
          </a:p>
          <a:p>
            <a:r>
              <a:rPr lang="en-US" sz="2000" dirty="0" smtClean="0">
                <a:latin typeface="Arial" panose="020B0604020202020204" pitchFamily="34" charset="0"/>
                <a:cs typeface="Arial" panose="020B0604020202020204" pitchFamily="34" charset="0"/>
              </a:rPr>
              <a:t>IAMs imply </a:t>
            </a:r>
            <a:r>
              <a:rPr lang="en-US" sz="2000" dirty="0">
                <a:latin typeface="Arial" pitchFamily="34" charset="0"/>
                <a:cs typeface="Arial" pitchFamily="34" charset="0"/>
              </a:rPr>
              <a:t>level of knowledge &amp; precision that is </a:t>
            </a:r>
            <a:r>
              <a:rPr lang="en-US" sz="2000" dirty="0" smtClean="0">
                <a:latin typeface="Arial" pitchFamily="34" charset="0"/>
                <a:cs typeface="Arial" pitchFamily="34" charset="0"/>
              </a:rPr>
              <a:t>illusory</a:t>
            </a:r>
          </a:p>
          <a:p>
            <a:r>
              <a:rPr lang="en-US" sz="2000" b="1" u="sng" dirty="0">
                <a:solidFill>
                  <a:srgbClr val="800000"/>
                </a:solidFill>
                <a:latin typeface="Arial" panose="020B0604020202020204" pitchFamily="34" charset="0"/>
                <a:cs typeface="Arial" panose="020B0604020202020204" pitchFamily="34" charset="0"/>
              </a:rPr>
              <a:t>A</a:t>
            </a:r>
            <a:r>
              <a:rPr lang="en-US" sz="2000" b="1" u="sng" dirty="0" smtClean="0">
                <a:solidFill>
                  <a:srgbClr val="800000"/>
                </a:solidFill>
                <a:latin typeface="Arial" panose="020B0604020202020204" pitchFamily="34" charset="0"/>
                <a:cs typeface="Arial" panose="020B0604020202020204" pitchFamily="34" charset="0"/>
              </a:rPr>
              <a:t>llows modeler </a:t>
            </a:r>
            <a:r>
              <a:rPr lang="en-US" sz="2000" b="1" u="sng" dirty="0">
                <a:solidFill>
                  <a:srgbClr val="800000"/>
                </a:solidFill>
                <a:latin typeface="Arial" panose="020B0604020202020204" pitchFamily="34" charset="0"/>
                <a:cs typeface="Arial" panose="020B0604020202020204" pitchFamily="34" charset="0"/>
              </a:rPr>
              <a:t>to obtain </a:t>
            </a:r>
            <a:r>
              <a:rPr lang="en-US" sz="2000" b="1" u="sng" dirty="0" smtClean="0">
                <a:solidFill>
                  <a:srgbClr val="800000"/>
                </a:solidFill>
                <a:latin typeface="Arial" panose="020B0604020202020204" pitchFamily="34" charset="0"/>
                <a:cs typeface="Arial" panose="020B0604020202020204" pitchFamily="34" charset="0"/>
              </a:rPr>
              <a:t>any desired </a:t>
            </a:r>
            <a:r>
              <a:rPr lang="en-US" sz="2000" b="1" u="sng" dirty="0">
                <a:solidFill>
                  <a:srgbClr val="800000"/>
                </a:solidFill>
                <a:latin typeface="Arial" panose="020B0604020202020204" pitchFamily="34" charset="0"/>
                <a:cs typeface="Arial" panose="020B0604020202020204" pitchFamily="34" charset="0"/>
              </a:rPr>
              <a:t>result </a:t>
            </a:r>
            <a:endParaRPr lang="en-US" sz="2000" b="1" u="sng" dirty="0" smtClean="0">
              <a:solidFill>
                <a:srgbClr val="800000"/>
              </a:solidFill>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Arbitrary assumptions have </a:t>
            </a:r>
            <a:r>
              <a:rPr lang="en-US" sz="2000" dirty="0">
                <a:latin typeface="Arial" panose="020B0604020202020204" pitchFamily="34" charset="0"/>
                <a:cs typeface="Arial" panose="020B0604020202020204" pitchFamily="34" charset="0"/>
              </a:rPr>
              <a:t>huge effects on </a:t>
            </a:r>
            <a:r>
              <a:rPr lang="en-US" sz="2000" dirty="0" smtClean="0">
                <a:latin typeface="Arial" panose="020B0604020202020204" pitchFamily="34" charset="0"/>
                <a:cs typeface="Arial" panose="020B0604020202020204" pitchFamily="34" charset="0"/>
              </a:rPr>
              <a:t>SCC estimates – even their sign</a:t>
            </a: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smtClean="0"/>
              <a:t>9</a:t>
            </a:r>
            <a:endParaRPr lang="en-US" dirty="0"/>
          </a:p>
        </p:txBody>
      </p:sp>
      <p:sp>
        <p:nvSpPr>
          <p:cNvPr id="5" name="Rectangle 4"/>
          <p:cNvSpPr/>
          <p:nvPr/>
        </p:nvSpPr>
        <p:spPr>
          <a:xfrm>
            <a:off x="1143000" y="5562600"/>
            <a:ext cx="7162800" cy="923330"/>
          </a:xfrm>
          <a:prstGeom prst="rect">
            <a:avLst/>
          </a:prstGeom>
          <a:solidFill>
            <a:srgbClr val="FFFF00"/>
          </a:solidFill>
        </p:spPr>
        <p:txBody>
          <a:bodyPr wrap="square">
            <a:spAutoFit/>
          </a:bodyPr>
          <a:lstStyle/>
          <a:p>
            <a:pPr algn="ctr"/>
            <a:r>
              <a:rPr lang="en-US" b="1" dirty="0">
                <a:latin typeface="Arial" panose="020B0604020202020204" pitchFamily="34" charset="0"/>
                <a:ea typeface="Times New Roman" panose="02020603050405020304" pitchFamily="18" charset="0"/>
              </a:rPr>
              <a:t>“</a:t>
            </a:r>
            <a:r>
              <a:rPr lang="en-US" b="1" u="sng" dirty="0">
                <a:latin typeface="Arial" panose="020B0604020202020204" pitchFamily="34" charset="0"/>
                <a:ea typeface="Times New Roman" panose="02020603050405020304" pitchFamily="18" charset="0"/>
              </a:rPr>
              <a:t>America is addicted to fossil fuels</a:t>
            </a:r>
            <a:r>
              <a:rPr lang="en-US" b="1" dirty="0">
                <a:latin typeface="Arial" panose="020B0604020202020204" pitchFamily="34" charset="0"/>
                <a:ea typeface="Times New Roman" panose="02020603050405020304" pitchFamily="18" charset="0"/>
              </a:rPr>
              <a:t> and we must accelerate the transition away from these fuels.”  Remarks by President Obama to the Nation on the BP Oil Spill, June 15, 2010</a:t>
            </a:r>
            <a:endParaRPr lang="en-US"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8651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7088"/>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SCC, WHO NEEDS CONGRESS?</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smtClean="0"/>
              <a:t>10</a:t>
            </a:r>
            <a:endParaRPr lang="en-US" dirty="0"/>
          </a:p>
        </p:txBody>
      </p:sp>
      <p:sp>
        <p:nvSpPr>
          <p:cNvPr id="6" name="Rectangle 5"/>
          <p:cNvSpPr/>
          <p:nvPr/>
        </p:nvSpPr>
        <p:spPr>
          <a:xfrm>
            <a:off x="2133600" y="1139198"/>
            <a:ext cx="5257800" cy="400110"/>
          </a:xfrm>
          <a:prstGeom prst="rect">
            <a:avLst/>
          </a:prstGeom>
        </p:spPr>
        <p:txBody>
          <a:bodyPr wrap="square">
            <a:spAutoFit/>
          </a:bodyPr>
          <a:lstStyle/>
          <a:p>
            <a:pPr algn="ctr"/>
            <a:r>
              <a:rPr lang="en-US" sz="2000" b="1" dirty="0">
                <a:latin typeface="Arial" panose="020B0604020202020204" pitchFamily="34" charset="0"/>
                <a:ea typeface="Calibri" panose="020F0502020204030204" pitchFamily="34" charset="0"/>
              </a:rPr>
              <a:t>Comparison of 2013 SCC and Carbon Tax</a:t>
            </a:r>
            <a:endParaRPr lang="en-US" sz="2000" dirty="0"/>
          </a:p>
        </p:txBody>
      </p:sp>
      <p:sp>
        <p:nvSpPr>
          <p:cNvPr id="7" name="Rectangle 6"/>
          <p:cNvSpPr/>
          <p:nvPr/>
        </p:nvSpPr>
        <p:spPr>
          <a:xfrm>
            <a:off x="723898" y="5457141"/>
            <a:ext cx="7772400" cy="892552"/>
          </a:xfrm>
          <a:prstGeom prst="rect">
            <a:avLst/>
          </a:prstGeom>
        </p:spPr>
        <p:txBody>
          <a:bodyPr wrap="square">
            <a:spAutoFit/>
          </a:bodyPr>
          <a:lstStyle/>
          <a:p>
            <a:pPr marL="457200" marR="0" algn="just">
              <a:spcBef>
                <a:spcPts val="0"/>
              </a:spcBef>
              <a:spcAft>
                <a:spcPts val="0"/>
              </a:spcAft>
            </a:pPr>
            <a:r>
              <a:rPr lang="en-US" sz="1200" dirty="0">
                <a:latin typeface="Arial" panose="020B0604020202020204" pitchFamily="34" charset="0"/>
                <a:ea typeface="Calibri" panose="020F0502020204030204" pitchFamily="34" charset="0"/>
                <a:cs typeface="Times New Roman" panose="02020603050405020304" pitchFamily="18" charset="0"/>
              </a:rPr>
              <a:t>Source:  </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Interagency Working Group on Social Cost of Carbon,</a:t>
            </a:r>
            <a:r>
              <a:rPr lang="en-US" sz="1200" dirty="0">
                <a:latin typeface="Arial" panose="020B0604020202020204" pitchFamily="34" charset="0"/>
                <a:ea typeface="Calibri" panose="020F0502020204030204" pitchFamily="34" charset="0"/>
                <a:cs typeface="Times New Roman" panose="02020603050405020304" pitchFamily="18" charset="0"/>
              </a:rPr>
              <a:t> U.S. Energy Information Administration, </a:t>
            </a:r>
            <a:endParaRPr lang="en-US" sz="1200" dirty="0" smtClean="0">
              <a:latin typeface="Arial" panose="020B0604020202020204" pitchFamily="34" charset="0"/>
              <a:ea typeface="Calibri" panose="020F0502020204030204" pitchFamily="34" charset="0"/>
              <a:cs typeface="Times New Roman" panose="02020603050405020304" pitchFamily="18" charset="0"/>
            </a:endParaRPr>
          </a:p>
          <a:p>
            <a:pPr marL="457200" marR="0" algn="just">
              <a:spcBef>
                <a:spcPts val="0"/>
              </a:spcBef>
              <a:spcAft>
                <a:spcPts val="0"/>
              </a:spcAft>
            </a:pPr>
            <a:r>
              <a:rPr lang="en-US" sz="1200" dirty="0" smtClean="0">
                <a:latin typeface="Arial" panose="020B0604020202020204" pitchFamily="34" charset="0"/>
                <a:ea typeface="Calibri" panose="020F0502020204030204" pitchFamily="34" charset="0"/>
                <a:cs typeface="Times New Roman" panose="02020603050405020304" pitchFamily="18" charset="0"/>
              </a:rPr>
              <a:t>and </a:t>
            </a:r>
            <a:r>
              <a:rPr lang="en-US" sz="1200" dirty="0">
                <a:latin typeface="Arial" panose="020B0604020202020204" pitchFamily="34" charset="0"/>
                <a:ea typeface="Calibri" panose="020F0502020204030204" pitchFamily="34" charset="0"/>
                <a:cs typeface="Times New Roman" panose="02020603050405020304" pitchFamily="18" charset="0"/>
              </a:rPr>
              <a:t>Management Information Services, Inc</a:t>
            </a:r>
            <a:r>
              <a:rPr lang="en-US" sz="1200" dirty="0" smtClean="0">
                <a:latin typeface="Arial" panose="020B0604020202020204" pitchFamily="34" charset="0"/>
                <a:ea typeface="Calibri" panose="020F0502020204030204" pitchFamily="34" charset="0"/>
                <a:cs typeface="Times New Roman" panose="02020603050405020304" pitchFamily="18" charset="0"/>
              </a:rPr>
              <a:t>.</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smtClean="0">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Content Placeholder 8"/>
          <p:cNvPicPr>
            <a:picLocks noGrp="1" noChangeAspect="1"/>
          </p:cNvPicPr>
          <p:nvPr>
            <p:ph idx="1"/>
          </p:nvPr>
        </p:nvPicPr>
        <p:blipFill>
          <a:blip r:embed="rId2"/>
          <a:stretch>
            <a:fillRect/>
          </a:stretch>
        </p:blipFill>
        <p:spPr>
          <a:xfrm>
            <a:off x="838199" y="1527697"/>
            <a:ext cx="7543799" cy="3889768"/>
          </a:xfrm>
          <a:prstGeom prst="rect">
            <a:avLst/>
          </a:prstGeom>
        </p:spPr>
      </p:pic>
      <p:sp>
        <p:nvSpPr>
          <p:cNvPr id="10" name="Rectangle 9"/>
          <p:cNvSpPr/>
          <p:nvPr/>
        </p:nvSpPr>
        <p:spPr>
          <a:xfrm>
            <a:off x="2514600" y="5980884"/>
            <a:ext cx="5105400" cy="646331"/>
          </a:xfrm>
          <a:prstGeom prst="rect">
            <a:avLst/>
          </a:prstGeom>
          <a:solidFill>
            <a:srgbClr val="FFFF00"/>
          </a:solidFill>
        </p:spPr>
        <p:txBody>
          <a:bodyPr wrap="square">
            <a:spAutoFit/>
          </a:bodyPr>
          <a:lstStyle/>
          <a:p>
            <a:pPr algn="ctr"/>
            <a:r>
              <a:rPr lang="en-US" b="1" u="sng" dirty="0">
                <a:latin typeface="Arial" panose="020B0604020202020204" pitchFamily="34" charset="0"/>
                <a:ea typeface="Times New Roman" panose="02020603050405020304" pitchFamily="18" charset="0"/>
              </a:rPr>
              <a:t>SCC is a de facto carbon tax</a:t>
            </a:r>
            <a:r>
              <a:rPr lang="en-US" b="1" dirty="0">
                <a:latin typeface="Arial" panose="020B0604020202020204" pitchFamily="34" charset="0"/>
                <a:ea typeface="Times New Roman" panose="02020603050405020304" pitchFamily="18" charset="0"/>
              </a:rPr>
              <a:t> – which Obama could never get Congress to pass</a:t>
            </a:r>
            <a:endParaRPr lang="en-US"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3833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17204"/>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SCC ESTIMATES ARE INVALID</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101947"/>
            <a:ext cx="8229600" cy="4525963"/>
          </a:xfrm>
        </p:spPr>
        <p:txBody>
          <a:bodyPr>
            <a:noAutofit/>
          </a:bodyPr>
          <a:lstStyle/>
          <a:p>
            <a:pPr marL="0" indent="0">
              <a:buNone/>
            </a:pPr>
            <a:r>
              <a:rPr lang="en-US" sz="2000" b="1" dirty="0" smtClean="0">
                <a:solidFill>
                  <a:srgbClr val="800000"/>
                </a:solidFill>
                <a:latin typeface="Arial" pitchFamily="34" charset="0"/>
                <a:cs typeface="Arial" pitchFamily="34" charset="0"/>
              </a:rPr>
              <a:t>Independent assessments:  </a:t>
            </a:r>
            <a:r>
              <a:rPr lang="en-US" sz="2000" dirty="0" smtClean="0">
                <a:latin typeface="Arial" pitchFamily="34" charset="0"/>
                <a:cs typeface="Arial" pitchFamily="34" charset="0"/>
              </a:rPr>
              <a:t>SCC estimates suffer from uncertainty, speculation, &amp; lack of info on variables; for example:</a:t>
            </a:r>
          </a:p>
          <a:p>
            <a:pPr marL="0" indent="0">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“SCC assessments </a:t>
            </a:r>
            <a:r>
              <a:rPr lang="en-US" sz="2000" b="1" dirty="0" smtClean="0">
                <a:solidFill>
                  <a:srgbClr val="800000"/>
                </a:solidFill>
                <a:latin typeface="Arial" pitchFamily="34" charset="0"/>
                <a:cs typeface="Arial" pitchFamily="34" charset="0"/>
              </a:rPr>
              <a:t>raise serious questions</a:t>
            </a:r>
            <a:r>
              <a:rPr lang="en-US" sz="2000" dirty="0" smtClean="0">
                <a:latin typeface="Arial" pitchFamily="34" charset="0"/>
                <a:cs typeface="Arial" pitchFamily="34" charset="0"/>
              </a:rPr>
              <a:t> of science, economics, and ethics.”  National Academies of Science</a:t>
            </a:r>
          </a:p>
          <a:p>
            <a:r>
              <a:rPr lang="en-US" sz="2000" dirty="0" smtClean="0">
                <a:latin typeface="Arial" pitchFamily="34" charset="0"/>
                <a:cs typeface="Arial" pitchFamily="34" charset="0"/>
              </a:rPr>
              <a:t>IAMs are “</a:t>
            </a:r>
            <a:r>
              <a:rPr lang="en-US" sz="2000" b="1" dirty="0" smtClean="0">
                <a:solidFill>
                  <a:srgbClr val="800000"/>
                </a:solidFill>
                <a:latin typeface="Arial" pitchFamily="34" charset="0"/>
                <a:cs typeface="Arial" pitchFamily="34" charset="0"/>
              </a:rPr>
              <a:t>close to useless</a:t>
            </a:r>
            <a:r>
              <a:rPr lang="en-US" sz="2000" dirty="0" smtClean="0">
                <a:latin typeface="Arial" pitchFamily="34" charset="0"/>
                <a:cs typeface="Arial" pitchFamily="34" charset="0"/>
              </a:rPr>
              <a:t> as tools for policy analysis.”  Professor Robert </a:t>
            </a:r>
            <a:r>
              <a:rPr lang="en-US" sz="2000" dirty="0" err="1" smtClean="0">
                <a:latin typeface="Arial" pitchFamily="34" charset="0"/>
                <a:cs typeface="Arial" pitchFamily="34" charset="0"/>
              </a:rPr>
              <a:t>Pindyck</a:t>
            </a:r>
            <a:r>
              <a:rPr lang="en-US" sz="2000" dirty="0" smtClean="0">
                <a:latin typeface="Arial" pitchFamily="34" charset="0"/>
                <a:cs typeface="Arial" pitchFamily="34" charset="0"/>
              </a:rPr>
              <a:t>, MIT</a:t>
            </a:r>
          </a:p>
          <a:p>
            <a:r>
              <a:rPr lang="en-US" sz="2000" dirty="0" smtClean="0">
                <a:latin typeface="Arial" pitchFamily="34" charset="0"/>
                <a:cs typeface="Arial" pitchFamily="34" charset="0"/>
              </a:rPr>
              <a:t>IAMs have </a:t>
            </a:r>
            <a:r>
              <a:rPr lang="en-US" sz="2000" b="1" dirty="0">
                <a:solidFill>
                  <a:srgbClr val="800000"/>
                </a:solidFill>
                <a:latin typeface="Arial" panose="020B0604020202020204" pitchFamily="34" charset="0"/>
                <a:cs typeface="Arial" panose="020B0604020202020204" pitchFamily="34" charset="0"/>
              </a:rPr>
              <a:t>very serious weaknesses</a:t>
            </a:r>
            <a:r>
              <a:rPr lang="en-US" sz="2000" dirty="0">
                <a:latin typeface="Arial" panose="020B0604020202020204" pitchFamily="34" charset="0"/>
                <a:cs typeface="Arial" panose="020B0604020202020204" pitchFamily="34" charset="0"/>
              </a:rPr>
              <a:t> and must not be taken too literally</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Sir Nicholas Stern</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“IAMs </a:t>
            </a:r>
            <a:r>
              <a:rPr lang="en-US" sz="2000" b="1" dirty="0" smtClean="0">
                <a:solidFill>
                  <a:srgbClr val="800000"/>
                </a:solidFill>
                <a:latin typeface="Arial" pitchFamily="34" charset="0"/>
                <a:cs typeface="Arial" pitchFamily="34" charset="0"/>
              </a:rPr>
              <a:t>do </a:t>
            </a:r>
            <a:r>
              <a:rPr lang="en-US" sz="2000" b="1" dirty="0">
                <a:solidFill>
                  <a:srgbClr val="800000"/>
                </a:solidFill>
                <a:latin typeface="Arial" panose="020B0604020202020204" pitchFamily="34" charset="0"/>
                <a:cs typeface="Arial" panose="020B0604020202020204" pitchFamily="34" charset="0"/>
              </a:rPr>
              <a:t>not embody the state of the art</a:t>
            </a:r>
            <a:r>
              <a:rPr lang="en-US" sz="2000" dirty="0">
                <a:latin typeface="Arial" panose="020B0604020202020204" pitchFamily="34" charset="0"/>
                <a:cs typeface="Arial" panose="020B0604020202020204" pitchFamily="34" charset="0"/>
              </a:rPr>
              <a:t> in the economic theory of </a:t>
            </a:r>
            <a:r>
              <a:rPr lang="en-US" sz="2000" dirty="0" smtClean="0">
                <a:latin typeface="Arial" panose="020B0604020202020204" pitchFamily="34" charset="0"/>
                <a:cs typeface="Arial" panose="020B0604020202020204" pitchFamily="34" charset="0"/>
              </a:rPr>
              <a:t>uncertainty.”  Professor Frank Ackerman, Tufts U.</a:t>
            </a: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idea that climate change poses an existential threat to humankind is </a:t>
            </a:r>
            <a:r>
              <a:rPr lang="en-US" sz="2000" b="1" dirty="0" smtClean="0">
                <a:solidFill>
                  <a:srgbClr val="800000"/>
                </a:solidFill>
                <a:latin typeface="Arial" panose="020B0604020202020204" pitchFamily="34" charset="0"/>
                <a:cs typeface="Arial" panose="020B0604020202020204" pitchFamily="34" charset="0"/>
              </a:rPr>
              <a:t>laughable</a:t>
            </a:r>
            <a:r>
              <a:rPr lang="en-US" sz="2000" dirty="0" smtClean="0">
                <a:latin typeface="Arial" panose="020B0604020202020204" pitchFamily="34" charset="0"/>
                <a:cs typeface="Arial" panose="020B0604020202020204" pitchFamily="34" charset="0"/>
              </a:rPr>
              <a:t>.”  Professor Richard Tol</a:t>
            </a: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5" name="Rectangle 4"/>
          <p:cNvSpPr/>
          <p:nvPr/>
        </p:nvSpPr>
        <p:spPr>
          <a:xfrm>
            <a:off x="381000" y="5987018"/>
            <a:ext cx="7924800" cy="369332"/>
          </a:xfrm>
          <a:prstGeom prst="rect">
            <a:avLst/>
          </a:prstGeom>
          <a:solidFill>
            <a:srgbClr val="FFFF00"/>
          </a:solidFill>
        </p:spPr>
        <p:txBody>
          <a:bodyPr wrap="square">
            <a:spAutoFit/>
          </a:bodyPr>
          <a:lstStyle/>
          <a:p>
            <a:r>
              <a:rPr lang="en-US" b="1" dirty="0">
                <a:solidFill>
                  <a:srgbClr val="000000"/>
                </a:solidFill>
                <a:latin typeface="Arial" panose="020B0604020202020204" pitchFamily="34" charset="0"/>
                <a:ea typeface="Calibri" panose="020F0502020204030204" pitchFamily="34" charset="0"/>
              </a:rPr>
              <a:t> “What do the IAMs </a:t>
            </a:r>
            <a:r>
              <a:rPr lang="en-US" b="1" dirty="0" smtClean="0">
                <a:solidFill>
                  <a:srgbClr val="000000"/>
                </a:solidFill>
                <a:latin typeface="Arial" panose="020B0604020202020204" pitchFamily="34" charset="0"/>
                <a:ea typeface="Calibri" panose="020F0502020204030204" pitchFamily="34" charset="0"/>
              </a:rPr>
              <a:t>tell us?  </a:t>
            </a:r>
            <a:r>
              <a:rPr lang="en-US" b="1" dirty="0" smtClean="0">
                <a:latin typeface="Arial" panose="020B0604020202020204" pitchFamily="34" charset="0"/>
                <a:ea typeface="Calibri" panose="020F0502020204030204" pitchFamily="34" charset="0"/>
              </a:rPr>
              <a:t>Very </a:t>
            </a:r>
            <a:r>
              <a:rPr lang="en-US" b="1" dirty="0">
                <a:latin typeface="Arial" panose="020B0604020202020204" pitchFamily="34" charset="0"/>
                <a:ea typeface="Calibri" panose="020F0502020204030204" pitchFamily="34" charset="0"/>
              </a:rPr>
              <a:t>little</a:t>
            </a:r>
            <a:r>
              <a:rPr lang="en-US" b="1" dirty="0" smtClean="0">
                <a:latin typeface="Arial" panose="020B0604020202020204" pitchFamily="34" charset="0"/>
                <a:ea typeface="Calibri" panose="020F0502020204030204" pitchFamily="34" charset="0"/>
              </a:rPr>
              <a:t>.”  Professor Robert </a:t>
            </a:r>
            <a:r>
              <a:rPr lang="en-US" b="1" dirty="0" err="1" smtClean="0">
                <a:latin typeface="Arial" panose="020B0604020202020204" pitchFamily="34" charset="0"/>
                <a:ea typeface="Calibri" panose="020F0502020204030204" pitchFamily="34" charset="0"/>
              </a:rPr>
              <a:t>Pindyck</a:t>
            </a:r>
            <a:r>
              <a:rPr lang="en-US" b="1" dirty="0" smtClean="0">
                <a:latin typeface="Arial" panose="020B0604020202020204" pitchFamily="34" charset="0"/>
                <a:ea typeface="Calibri" panose="020F0502020204030204" pitchFamily="34" charset="0"/>
              </a:rPr>
              <a:t>, MIT </a:t>
            </a:r>
            <a:endParaRPr lang="en-US" b="1" dirty="0"/>
          </a:p>
        </p:txBody>
      </p:sp>
    </p:spTree>
    <p:extLst>
      <p:ext uri="{BB962C8B-B14F-4D97-AF65-F5344CB8AC3E}">
        <p14:creationId xmlns:p14="http://schemas.microsoft.com/office/powerpoint/2010/main" val="8839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HOW ROBUST ARE SCC ESTIMATES?</a:t>
            </a:r>
            <a:endParaRPr lang="en-US" sz="2800" dirty="0"/>
          </a:p>
        </p:txBody>
      </p:sp>
      <p:sp>
        <p:nvSpPr>
          <p:cNvPr id="3" name="Content Placeholder 2"/>
          <p:cNvSpPr>
            <a:spLocks noGrp="1"/>
          </p:cNvSpPr>
          <p:nvPr>
            <p:ph idx="1"/>
          </p:nvPr>
        </p:nvSpPr>
        <p:spPr>
          <a:xfrm>
            <a:off x="457200" y="1295400"/>
            <a:ext cx="8229600" cy="5105400"/>
          </a:xfrm>
        </p:spPr>
        <p:txBody>
          <a:bodyPr>
            <a:normAutofit fontScale="62500" lnSpcReduction="20000"/>
          </a:bodyPr>
          <a:lstStyle/>
          <a:p>
            <a:pPr>
              <a:lnSpc>
                <a:spcPct val="120000"/>
              </a:lnSpc>
              <a:spcBef>
                <a:spcPts val="700"/>
              </a:spcBef>
            </a:pPr>
            <a:r>
              <a:rPr lang="en-US" sz="3500" dirty="0" smtClean="0">
                <a:latin typeface="Arial" panose="020B0604020202020204" pitchFamily="34" charset="0"/>
                <a:cs typeface="Arial" panose="020B0604020202020204" pitchFamily="34" charset="0"/>
              </a:rPr>
              <a:t>Differences </a:t>
            </a:r>
            <a:r>
              <a:rPr lang="en-US" sz="3500" dirty="0">
                <a:latin typeface="Arial" panose="020B0604020202020204" pitchFamily="34" charset="0"/>
                <a:cs typeface="Arial" panose="020B0604020202020204" pitchFamily="34" charset="0"/>
              </a:rPr>
              <a:t>in </a:t>
            </a:r>
            <a:r>
              <a:rPr lang="en-US" sz="3500" dirty="0" smtClean="0">
                <a:latin typeface="Arial" panose="020B0604020202020204" pitchFamily="34" charset="0"/>
                <a:cs typeface="Arial" panose="020B0604020202020204" pitchFamily="34" charset="0"/>
              </a:rPr>
              <a:t>2010 &amp; </a:t>
            </a:r>
            <a:r>
              <a:rPr lang="en-US" sz="3500" dirty="0">
                <a:latin typeface="Arial" panose="020B0604020202020204" pitchFamily="34" charset="0"/>
                <a:cs typeface="Arial" panose="020B0604020202020204" pitchFamily="34" charset="0"/>
              </a:rPr>
              <a:t>2013 SCC estimates </a:t>
            </a:r>
            <a:r>
              <a:rPr lang="en-US" sz="3500" dirty="0" smtClean="0">
                <a:latin typeface="Arial" panose="020B0604020202020204" pitchFamily="34" charset="0"/>
                <a:cs typeface="Arial" panose="020B0604020202020204" pitchFamily="34" charset="0"/>
              </a:rPr>
              <a:t>so </a:t>
            </a:r>
            <a:r>
              <a:rPr lang="en-US" sz="3500" dirty="0">
                <a:latin typeface="Arial" panose="020B0604020202020204" pitchFamily="34" charset="0"/>
                <a:cs typeface="Arial" panose="020B0604020202020204" pitchFamily="34" charset="0"/>
              </a:rPr>
              <a:t>large </a:t>
            </a:r>
            <a:r>
              <a:rPr lang="en-US" sz="3500" dirty="0" smtClean="0">
                <a:latin typeface="Arial" panose="020B0604020202020204" pitchFamily="34" charset="0"/>
                <a:cs typeface="Arial" panose="020B0604020202020204" pitchFamily="34" charset="0"/>
              </a:rPr>
              <a:t>as </a:t>
            </a:r>
            <a:r>
              <a:rPr lang="en-US" sz="3500" dirty="0">
                <a:latin typeface="Arial" panose="020B0604020202020204" pitchFamily="34" charset="0"/>
                <a:cs typeface="Arial" panose="020B0604020202020204" pitchFamily="34" charset="0"/>
              </a:rPr>
              <a:t>to </a:t>
            </a:r>
            <a:r>
              <a:rPr lang="en-US" sz="3500" dirty="0" smtClean="0">
                <a:latin typeface="Arial" panose="020B0604020202020204" pitchFamily="34" charset="0"/>
                <a:cs typeface="Arial" panose="020B0604020202020204" pitchFamily="34" charset="0"/>
              </a:rPr>
              <a:t>question </a:t>
            </a:r>
            <a:r>
              <a:rPr lang="en-US" sz="3500" dirty="0">
                <a:latin typeface="Arial" panose="020B0604020202020204" pitchFamily="34" charset="0"/>
                <a:cs typeface="Arial" panose="020B0604020202020204" pitchFamily="34" charset="0"/>
              </a:rPr>
              <a:t>their </a:t>
            </a:r>
            <a:r>
              <a:rPr lang="en-US" sz="3500" dirty="0" smtClean="0">
                <a:latin typeface="Arial" panose="020B0604020202020204" pitchFamily="34" charset="0"/>
                <a:cs typeface="Arial" panose="020B0604020202020204" pitchFamily="34" charset="0"/>
              </a:rPr>
              <a:t>validity</a:t>
            </a:r>
          </a:p>
          <a:p>
            <a:pPr>
              <a:lnSpc>
                <a:spcPct val="120000"/>
              </a:lnSpc>
              <a:spcBef>
                <a:spcPts val="700"/>
              </a:spcBef>
            </a:pPr>
            <a:r>
              <a:rPr lang="en-US" sz="3500" dirty="0" smtClean="0">
                <a:latin typeface="Arial" panose="020B0604020202020204" pitchFamily="34" charset="0"/>
                <a:cs typeface="Arial" panose="020B0604020202020204" pitchFamily="34" charset="0"/>
              </a:rPr>
              <a:t>Prior to 2010, “</a:t>
            </a:r>
            <a:r>
              <a:rPr lang="en-US" sz="3500" dirty="0">
                <a:latin typeface="Arial" panose="020B0604020202020204" pitchFamily="34" charset="0"/>
                <a:cs typeface="Arial" panose="020B0604020202020204" pitchFamily="34" charset="0"/>
              </a:rPr>
              <a:t>official” Federal </a:t>
            </a:r>
            <a:r>
              <a:rPr lang="en-US" sz="3500" dirty="0" smtClean="0">
                <a:latin typeface="Arial" panose="020B0604020202020204" pitchFamily="34" charset="0"/>
                <a:cs typeface="Arial" panose="020B0604020202020204" pitchFamily="34" charset="0"/>
              </a:rPr>
              <a:t>govt. SCC estimate was zero</a:t>
            </a:r>
          </a:p>
          <a:p>
            <a:pPr>
              <a:lnSpc>
                <a:spcPct val="120000"/>
              </a:lnSpc>
              <a:spcBef>
                <a:spcPts val="700"/>
              </a:spcBef>
            </a:pPr>
            <a:r>
              <a:rPr lang="en-US" sz="3500" dirty="0" smtClean="0">
                <a:latin typeface="Arial" panose="020B0604020202020204" pitchFamily="34" charset="0"/>
                <a:cs typeface="Arial" panose="020B0604020202020204" pitchFamily="34" charset="0"/>
              </a:rPr>
              <a:t>Between 2010 &amp; 2013, SCC estimate increased &gt; 50%</a:t>
            </a:r>
          </a:p>
          <a:p>
            <a:pPr>
              <a:lnSpc>
                <a:spcPct val="120000"/>
              </a:lnSpc>
              <a:spcBef>
                <a:spcPts val="700"/>
              </a:spcBef>
            </a:pPr>
            <a:r>
              <a:rPr lang="en-US" sz="3500" b="1" dirty="0" smtClean="0">
                <a:solidFill>
                  <a:srgbClr val="800000"/>
                </a:solidFill>
                <a:latin typeface="Arial" panose="020B0604020202020204" pitchFamily="34" charset="0"/>
                <a:cs typeface="Arial" panose="020B0604020202020204" pitchFamily="34" charset="0"/>
              </a:rPr>
              <a:t>If </a:t>
            </a:r>
            <a:r>
              <a:rPr lang="en-US" sz="3500" b="1" dirty="0">
                <a:solidFill>
                  <a:srgbClr val="800000"/>
                </a:solidFill>
                <a:latin typeface="Arial" panose="020B0604020202020204" pitchFamily="34" charset="0"/>
                <a:cs typeface="Arial" panose="020B0604020202020204" pitchFamily="34" charset="0"/>
              </a:rPr>
              <a:t>any valid </a:t>
            </a:r>
            <a:r>
              <a:rPr lang="en-US" sz="3500" b="1" dirty="0" smtClean="0">
                <a:solidFill>
                  <a:srgbClr val="800000"/>
                </a:solidFill>
                <a:latin typeface="Arial" panose="020B0604020202020204" pitchFamily="34" charset="0"/>
                <a:cs typeface="Arial" panose="020B0604020202020204" pitchFamily="34" charset="0"/>
              </a:rPr>
              <a:t>govt. economic estimate, </a:t>
            </a:r>
            <a:r>
              <a:rPr lang="en-US" sz="3500" b="1" dirty="0">
                <a:solidFill>
                  <a:srgbClr val="800000"/>
                </a:solidFill>
                <a:latin typeface="Arial" panose="020B0604020202020204" pitchFamily="34" charset="0"/>
                <a:cs typeface="Arial" panose="020B0604020202020204" pitchFamily="34" charset="0"/>
              </a:rPr>
              <a:t>such as </a:t>
            </a:r>
            <a:r>
              <a:rPr lang="en-US" sz="3500" b="1" dirty="0" smtClean="0">
                <a:solidFill>
                  <a:srgbClr val="800000"/>
                </a:solidFill>
                <a:latin typeface="Arial" panose="020B0604020202020204" pitchFamily="34" charset="0"/>
                <a:cs typeface="Arial" panose="020B0604020202020204" pitchFamily="34" charset="0"/>
              </a:rPr>
              <a:t>GDP, was </a:t>
            </a:r>
            <a:r>
              <a:rPr lang="en-US" sz="3500" b="1" dirty="0">
                <a:solidFill>
                  <a:srgbClr val="800000"/>
                </a:solidFill>
                <a:latin typeface="Arial" panose="020B0604020202020204" pitchFamily="34" charset="0"/>
                <a:cs typeface="Arial" panose="020B0604020202020204" pitchFamily="34" charset="0"/>
              </a:rPr>
              <a:t>revised </a:t>
            </a:r>
            <a:r>
              <a:rPr lang="en-US" sz="3500" b="1" dirty="0" smtClean="0">
                <a:solidFill>
                  <a:srgbClr val="800000"/>
                </a:solidFill>
                <a:latin typeface="Arial" panose="020B0604020202020204" pitchFamily="34" charset="0"/>
                <a:cs typeface="Arial" panose="020B0604020202020204" pitchFamily="34" charset="0"/>
              </a:rPr>
              <a:t>&gt; 50% within 3 yrs. </a:t>
            </a:r>
            <a:r>
              <a:rPr lang="en-US" sz="3500" b="1" dirty="0">
                <a:solidFill>
                  <a:srgbClr val="800000"/>
                </a:solidFill>
                <a:latin typeface="Arial" panose="020B0604020202020204" pitchFamily="34" charset="0"/>
                <a:cs typeface="Arial" panose="020B0604020202020204" pitchFamily="34" charset="0"/>
              </a:rPr>
              <a:t>it would </a:t>
            </a:r>
            <a:r>
              <a:rPr lang="en-US" sz="3500" b="1" dirty="0" smtClean="0">
                <a:solidFill>
                  <a:srgbClr val="800000"/>
                </a:solidFill>
                <a:latin typeface="Arial" panose="020B0604020202020204" pitchFamily="34" charset="0"/>
                <a:cs typeface="Arial" panose="020B0604020202020204" pitchFamily="34" charset="0"/>
              </a:rPr>
              <a:t>be </a:t>
            </a:r>
            <a:r>
              <a:rPr lang="en-US" sz="3500" b="1" dirty="0">
                <a:solidFill>
                  <a:srgbClr val="800000"/>
                </a:solidFill>
                <a:latin typeface="Arial" panose="020B0604020202020204" pitchFamily="34" charset="0"/>
                <a:cs typeface="Arial" panose="020B0604020202020204" pitchFamily="34" charset="0"/>
              </a:rPr>
              <a:t>a scandal </a:t>
            </a:r>
            <a:r>
              <a:rPr lang="en-US" sz="3500" b="1" dirty="0" smtClean="0">
                <a:solidFill>
                  <a:srgbClr val="800000"/>
                </a:solidFill>
                <a:latin typeface="Arial" panose="020B0604020202020204" pitchFamily="34" charset="0"/>
                <a:cs typeface="Arial" panose="020B0604020202020204" pitchFamily="34" charset="0"/>
              </a:rPr>
              <a:t>&amp; farce</a:t>
            </a:r>
          </a:p>
          <a:p>
            <a:pPr>
              <a:lnSpc>
                <a:spcPct val="120000"/>
              </a:lnSpc>
              <a:spcBef>
                <a:spcPts val="700"/>
              </a:spcBef>
            </a:pPr>
            <a:r>
              <a:rPr lang="en-US" sz="3500" dirty="0" smtClean="0">
                <a:latin typeface="Arial" panose="020B0604020202020204" pitchFamily="34" charset="0"/>
                <a:cs typeface="Arial" panose="020B0604020202020204" pitchFamily="34" charset="0"/>
              </a:rPr>
              <a:t>Will SCC increase by similar amount in 2015 or 2016?  With current Administration, we can guess the answer</a:t>
            </a:r>
            <a:endParaRPr lang="en-US" sz="3500" dirty="0">
              <a:latin typeface="Arial" panose="020B0604020202020204" pitchFamily="34" charset="0"/>
              <a:cs typeface="Arial" panose="020B0604020202020204" pitchFamily="34" charset="0"/>
            </a:endParaRPr>
          </a:p>
          <a:p>
            <a:pPr>
              <a:lnSpc>
                <a:spcPct val="120000"/>
              </a:lnSpc>
              <a:spcBef>
                <a:spcPts val="700"/>
              </a:spcBef>
            </a:pPr>
            <a:r>
              <a:rPr lang="en-US" sz="3500" dirty="0">
                <a:latin typeface="Arial" panose="020B0604020202020204" pitchFamily="34" charset="0"/>
                <a:cs typeface="Arial" panose="020B0604020202020204" pitchFamily="34" charset="0"/>
              </a:rPr>
              <a:t>“Official” government </a:t>
            </a:r>
            <a:r>
              <a:rPr lang="en-US" sz="3500" dirty="0" smtClean="0">
                <a:latin typeface="Arial" panose="020B0604020202020204" pitchFamily="34" charset="0"/>
                <a:cs typeface="Arial" panose="020B0604020202020204" pitchFamily="34" charset="0"/>
              </a:rPr>
              <a:t>SCC estimates </a:t>
            </a:r>
            <a:r>
              <a:rPr lang="en-US" sz="3500" dirty="0">
                <a:latin typeface="Arial" panose="020B0604020202020204" pitchFamily="34" charset="0"/>
                <a:cs typeface="Arial" panose="020B0604020202020204" pitchFamily="34" charset="0"/>
              </a:rPr>
              <a:t>vary widely.  For </a:t>
            </a:r>
            <a:r>
              <a:rPr lang="en-US" sz="3500" dirty="0" smtClean="0">
                <a:latin typeface="Arial" panose="020B0604020202020204" pitchFamily="34" charset="0"/>
                <a:cs typeface="Arial" panose="020B0604020202020204" pitchFamily="34" charset="0"/>
              </a:rPr>
              <a:t>ex., Minn. </a:t>
            </a:r>
            <a:r>
              <a:rPr lang="en-US" sz="3500" dirty="0">
                <a:latin typeface="Arial" panose="020B0604020202020204" pitchFamily="34" charset="0"/>
                <a:cs typeface="Arial" panose="020B0604020202020204" pitchFamily="34" charset="0"/>
              </a:rPr>
              <a:t>PUC established </a:t>
            </a:r>
            <a:r>
              <a:rPr lang="en-US" sz="3500" dirty="0" smtClean="0">
                <a:latin typeface="Arial" panose="020B0604020202020204" pitchFamily="34" charset="0"/>
                <a:cs typeface="Arial" panose="020B0604020202020204" pitchFamily="34" charset="0"/>
              </a:rPr>
              <a:t>range </a:t>
            </a:r>
            <a:r>
              <a:rPr lang="en-US" sz="3500" dirty="0">
                <a:latin typeface="Arial" panose="020B0604020202020204" pitchFamily="34" charset="0"/>
                <a:cs typeface="Arial" panose="020B0604020202020204" pitchFamily="34" charset="0"/>
              </a:rPr>
              <a:t>of $</a:t>
            </a:r>
            <a:r>
              <a:rPr lang="en-US" sz="3500" dirty="0" smtClean="0">
                <a:latin typeface="Arial" panose="020B0604020202020204" pitchFamily="34" charset="0"/>
                <a:cs typeface="Arial" panose="020B0604020202020204" pitchFamily="34" charset="0"/>
              </a:rPr>
              <a:t>0.38 </a:t>
            </a:r>
            <a:r>
              <a:rPr lang="en-US" sz="3500" dirty="0">
                <a:latin typeface="Arial" panose="020B0604020202020204" pitchFamily="34" charset="0"/>
                <a:cs typeface="Arial" panose="020B0604020202020204" pitchFamily="34" charset="0"/>
              </a:rPr>
              <a:t>to </a:t>
            </a:r>
            <a:r>
              <a:rPr lang="en-US" sz="3500" dirty="0" smtClean="0">
                <a:latin typeface="Arial" panose="020B0604020202020204" pitchFamily="34" charset="0"/>
                <a:cs typeface="Arial" panose="020B0604020202020204" pitchFamily="34" charset="0"/>
              </a:rPr>
              <a:t>$3.97/ton (2007$)</a:t>
            </a:r>
          </a:p>
          <a:p>
            <a:pPr>
              <a:lnSpc>
                <a:spcPct val="120000"/>
              </a:lnSpc>
              <a:spcBef>
                <a:spcPts val="700"/>
              </a:spcBef>
            </a:pPr>
            <a:r>
              <a:rPr lang="en-US" sz="3500" b="1" u="sng"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NEVERTHELESS, HERE WE USED THE IWG SCC ESTIMATES INTACT</a:t>
            </a:r>
          </a:p>
          <a:p>
            <a:pPr>
              <a:lnSpc>
                <a:spcPct val="120000"/>
              </a:lnSpc>
              <a:spcBef>
                <a:spcPts val="700"/>
              </a:spcBef>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smtClean="0"/>
              <a:t>12</a:t>
            </a:r>
            <a:endParaRPr lang="en-US" dirty="0"/>
          </a:p>
        </p:txBody>
      </p:sp>
    </p:spTree>
    <p:extLst>
      <p:ext uri="{BB962C8B-B14F-4D97-AF65-F5344CB8AC3E}">
        <p14:creationId xmlns:p14="http://schemas.microsoft.com/office/powerpoint/2010/main" val="3936534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II.  FOSSIL FUELS = MODERN CIVILIZATION</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2314" y="1242218"/>
            <a:ext cx="8229600" cy="4678363"/>
          </a:xfrm>
        </p:spPr>
        <p:txBody>
          <a:bodyPr>
            <a:normAutofit/>
          </a:bodyPr>
          <a:lstStyle/>
          <a:p>
            <a:r>
              <a:rPr lang="en-US" sz="2200" dirty="0" smtClean="0">
                <a:latin typeface="Arial" pitchFamily="34" charset="0"/>
                <a:cs typeface="Arial" pitchFamily="34" charset="0"/>
              </a:rPr>
              <a:t>Fossil fuels:</a:t>
            </a:r>
          </a:p>
          <a:p>
            <a:pPr>
              <a:spcBef>
                <a:spcPts val="300"/>
              </a:spcBef>
              <a:buNone/>
            </a:pPr>
            <a:r>
              <a:rPr lang="en-US" sz="2200" dirty="0" smtClean="0">
                <a:latin typeface="Arial" pitchFamily="34" charset="0"/>
                <a:cs typeface="Arial" pitchFamily="34" charset="0"/>
              </a:rPr>
              <a:t>	-- 	Facilitated successive industrial</a:t>
            </a:r>
          </a:p>
          <a:p>
            <a:pPr>
              <a:spcBef>
                <a:spcPts val="300"/>
              </a:spcBef>
              <a:buNone/>
            </a:pPr>
            <a:r>
              <a:rPr lang="en-US" sz="2200" dirty="0" smtClean="0">
                <a:latin typeface="Arial" pitchFamily="34" charset="0"/>
                <a:cs typeface="Arial" pitchFamily="34" charset="0"/>
              </a:rPr>
              <a:t>		revolutions (including 21</a:t>
            </a:r>
            <a:r>
              <a:rPr lang="en-US" sz="2200" baseline="30000" dirty="0" smtClean="0">
                <a:latin typeface="Arial" pitchFamily="34" charset="0"/>
                <a:cs typeface="Arial" pitchFamily="34" charset="0"/>
              </a:rPr>
              <a:t>st</a:t>
            </a:r>
            <a:r>
              <a:rPr lang="en-US" sz="2200" dirty="0" smtClean="0">
                <a:latin typeface="Arial" pitchFamily="34" charset="0"/>
                <a:cs typeface="Arial" pitchFamily="34" charset="0"/>
              </a:rPr>
              <a:t> century)</a:t>
            </a:r>
          </a:p>
          <a:p>
            <a:pPr>
              <a:buNone/>
            </a:pPr>
            <a:r>
              <a:rPr lang="en-US" sz="2200" dirty="0" smtClean="0">
                <a:latin typeface="Arial" pitchFamily="34" charset="0"/>
                <a:cs typeface="Arial" pitchFamily="34" charset="0"/>
              </a:rPr>
              <a:t>	--	Created modern world</a:t>
            </a:r>
          </a:p>
          <a:p>
            <a:pPr>
              <a:buNone/>
            </a:pPr>
            <a:r>
              <a:rPr lang="en-US" sz="2200" dirty="0" smtClean="0">
                <a:latin typeface="Arial" pitchFamily="34" charset="0"/>
                <a:cs typeface="Arial" pitchFamily="34" charset="0"/>
              </a:rPr>
              <a:t>	--	Permit current high quality of life</a:t>
            </a:r>
          </a:p>
          <a:p>
            <a:r>
              <a:rPr lang="en-US" sz="2200" dirty="0" smtClean="0">
                <a:latin typeface="Arial" pitchFamily="34" charset="0"/>
                <a:cs typeface="Arial" pitchFamily="34" charset="0"/>
              </a:rPr>
              <a:t>Over past 250 years:</a:t>
            </a:r>
          </a:p>
          <a:p>
            <a:pPr>
              <a:buNone/>
            </a:pPr>
            <a:r>
              <a:rPr lang="en-US" sz="2200" dirty="0" smtClean="0">
                <a:latin typeface="Arial" pitchFamily="34" charset="0"/>
                <a:cs typeface="Arial" pitchFamily="34" charset="0"/>
              </a:rPr>
              <a:t>	--	Global life expectancy increased &gt; 2X</a:t>
            </a:r>
          </a:p>
          <a:p>
            <a:pPr>
              <a:buNone/>
            </a:pPr>
            <a:r>
              <a:rPr lang="en-US" sz="2200" dirty="0" smtClean="0">
                <a:latin typeface="Arial" pitchFamily="34" charset="0"/>
                <a:cs typeface="Arial" pitchFamily="34" charset="0"/>
              </a:rPr>
              <a:t>	--	Population increased 8X</a:t>
            </a:r>
          </a:p>
          <a:p>
            <a:pPr>
              <a:buNone/>
            </a:pPr>
            <a:r>
              <a:rPr lang="en-US" sz="2200" dirty="0" smtClean="0">
                <a:latin typeface="Arial" pitchFamily="34" charset="0"/>
                <a:cs typeface="Arial" pitchFamily="34" charset="0"/>
              </a:rPr>
              <a:t>	--	Incomes increased 11X</a:t>
            </a:r>
          </a:p>
          <a:p>
            <a:r>
              <a:rPr lang="en-US" sz="2200" dirty="0" smtClean="0">
                <a:latin typeface="Arial" pitchFamily="34" charset="0"/>
                <a:cs typeface="Arial" pitchFamily="34" charset="0"/>
              </a:rPr>
              <a:t>CO</a:t>
            </a:r>
            <a:r>
              <a:rPr lang="en-US" sz="2200" baseline="-25000" dirty="0" smtClean="0">
                <a:latin typeface="Arial" pitchFamily="34" charset="0"/>
                <a:cs typeface="Arial" pitchFamily="34" charset="0"/>
              </a:rPr>
              <a:t>2</a:t>
            </a:r>
            <a:r>
              <a:rPr lang="en-US" sz="2200" dirty="0" smtClean="0">
                <a:latin typeface="Arial" pitchFamily="34" charset="0"/>
                <a:cs typeface="Arial" pitchFamily="34" charset="0"/>
              </a:rPr>
              <a:t> concentrations increased </a:t>
            </a:r>
            <a:r>
              <a:rPr lang="en-US" sz="2400" dirty="0" smtClean="0">
                <a:latin typeface="Arial" pitchFamily="34" charset="0"/>
                <a:cs typeface="Arial" pitchFamily="34" charset="0"/>
              </a:rPr>
              <a:t>from ~ 320 ppm CO</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 to ~ 400 ppm (from 0.032% of the atmosphere to 0.040%)</a:t>
            </a:r>
            <a:endParaRPr lang="en-US" sz="2200"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13</a:t>
            </a:r>
            <a:endParaRPr lang="en-US" dirty="0"/>
          </a:p>
        </p:txBody>
      </p:sp>
      <p:pic>
        <p:nvPicPr>
          <p:cNvPr id="68610" name="Picture 2" descr="https://encrypted-tbn1.gstatic.com/images?q=tbn:ANd9GcRGnk3_KwU7fwhLcIi20Yx5ir1M8f_x4NYXPYc_Fw8LL0gacwdI"/>
          <p:cNvPicPr>
            <a:picLocks noChangeAspect="1" noChangeArrowheads="1"/>
          </p:cNvPicPr>
          <p:nvPr/>
        </p:nvPicPr>
        <p:blipFill>
          <a:blip r:embed="rId3" cstate="print"/>
          <a:srcRect/>
          <a:stretch>
            <a:fillRect/>
          </a:stretch>
        </p:blipFill>
        <p:spPr bwMode="auto">
          <a:xfrm>
            <a:off x="6217267" y="3352800"/>
            <a:ext cx="2743200" cy="1524000"/>
          </a:xfrm>
          <a:prstGeom prst="rect">
            <a:avLst/>
          </a:prstGeom>
          <a:noFill/>
        </p:spPr>
      </p:pic>
      <p:pic>
        <p:nvPicPr>
          <p:cNvPr id="68612" name="Picture 4" descr="https://encrypted-tbn3.gstatic.com/images?q=tbn:ANd9GcROBNueJk-o9olbYFzPgBhQN-GL9bZYx-EI0tp29LtIwfDQoakN"/>
          <p:cNvPicPr>
            <a:picLocks noChangeAspect="1" noChangeArrowheads="1"/>
          </p:cNvPicPr>
          <p:nvPr/>
        </p:nvPicPr>
        <p:blipFill>
          <a:blip r:embed="rId4" cstate="print"/>
          <a:srcRect/>
          <a:stretch>
            <a:fillRect/>
          </a:stretch>
        </p:blipFill>
        <p:spPr bwMode="auto">
          <a:xfrm>
            <a:off x="5715000" y="1066800"/>
            <a:ext cx="3266831" cy="1828800"/>
          </a:xfrm>
          <a:prstGeom prst="rect">
            <a:avLst/>
          </a:prstGeom>
          <a:noFill/>
        </p:spPr>
      </p:pic>
      <p:sp>
        <p:nvSpPr>
          <p:cNvPr id="7" name="Rectangle 6"/>
          <p:cNvSpPr/>
          <p:nvPr/>
        </p:nvSpPr>
        <p:spPr>
          <a:xfrm>
            <a:off x="154536" y="5987018"/>
            <a:ext cx="8829431" cy="369332"/>
          </a:xfrm>
          <a:prstGeom prst="rect">
            <a:avLst/>
          </a:prstGeom>
          <a:solidFill>
            <a:srgbClr val="FFFF00"/>
          </a:solidFill>
        </p:spPr>
        <p:txBody>
          <a:bodyPr wrap="square">
            <a:spAutoFit/>
          </a:bodyPr>
          <a:lstStyle/>
          <a:p>
            <a:r>
              <a:rPr lang="en-US" dirty="0" smtClean="0">
                <a:latin typeface="Arial" pitchFamily="34" charset="0"/>
                <a:cs typeface="Arial" pitchFamily="34" charset="0"/>
              </a:rPr>
              <a:t>“</a:t>
            </a:r>
            <a:r>
              <a:rPr lang="en-US" b="1" dirty="0" smtClean="0">
                <a:latin typeface="Arial" pitchFamily="34" charset="0"/>
                <a:cs typeface="Arial" pitchFamily="34" charset="0"/>
              </a:rPr>
              <a:t>Ours is a high energy civilization based largely on fossil fuels</a:t>
            </a:r>
            <a:r>
              <a:rPr lang="en-US" dirty="0" smtClean="0">
                <a:latin typeface="Arial" pitchFamily="34" charset="0"/>
                <a:cs typeface="Arial" pitchFamily="34" charset="0"/>
              </a:rPr>
              <a:t>.”</a:t>
            </a:r>
            <a:r>
              <a:rPr lang="en-US" b="1" dirty="0" smtClean="0">
                <a:latin typeface="Arial" pitchFamily="34" charset="0"/>
                <a:cs typeface="Arial" pitchFamily="34" charset="0"/>
              </a:rPr>
              <a:t> Dr. Vaclav Smil</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FOSSIL FUELS = GROWTH &amp; PROSPERITY</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14</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762000" y="1447800"/>
            <a:ext cx="7467600" cy="4166626"/>
          </a:xfrm>
          <a:prstGeom prst="rect">
            <a:avLst/>
          </a:prstGeom>
          <a:noFill/>
          <a:ln w="9525">
            <a:noFill/>
            <a:miter lim="800000"/>
            <a:headEnd/>
            <a:tailEnd/>
          </a:ln>
          <a:effectLst/>
        </p:spPr>
      </p:pic>
      <p:sp>
        <p:nvSpPr>
          <p:cNvPr id="6" name="Rectangle 5"/>
          <p:cNvSpPr/>
          <p:nvPr/>
        </p:nvSpPr>
        <p:spPr>
          <a:xfrm>
            <a:off x="914400" y="1143000"/>
            <a:ext cx="6857968" cy="400110"/>
          </a:xfrm>
          <a:prstGeom prst="rect">
            <a:avLst/>
          </a:prstGeom>
        </p:spPr>
        <p:txBody>
          <a:bodyPr wrap="none">
            <a:spAutoFit/>
          </a:bodyPr>
          <a:lstStyle/>
          <a:p>
            <a:pPr algn="ctr"/>
            <a:r>
              <a:rPr lang="en-US" sz="2000" b="1" dirty="0" smtClean="0">
                <a:latin typeface="Arial" pitchFamily="34" charset="0"/>
                <a:cs typeface="Arial" pitchFamily="34" charset="0"/>
              </a:rPr>
              <a:t>Global Progress and CO</a:t>
            </a:r>
            <a:r>
              <a:rPr lang="en-US" sz="2000" b="1" baseline="-25000" dirty="0" smtClean="0">
                <a:latin typeface="Arial" pitchFamily="34" charset="0"/>
                <a:cs typeface="Arial" pitchFamily="34" charset="0"/>
              </a:rPr>
              <a:t>2</a:t>
            </a:r>
            <a:r>
              <a:rPr lang="en-US" sz="2000" b="1" dirty="0" smtClean="0">
                <a:latin typeface="Arial" pitchFamily="34" charset="0"/>
                <a:cs typeface="Arial" pitchFamily="34" charset="0"/>
              </a:rPr>
              <a:t> Emissions From Fossil Fuels</a:t>
            </a:r>
            <a:endParaRPr lang="en-US" sz="2000" dirty="0">
              <a:latin typeface="Arial" pitchFamily="34" charset="0"/>
              <a:cs typeface="Arial" pitchFamily="34" charset="0"/>
            </a:endParaRPr>
          </a:p>
        </p:txBody>
      </p:sp>
      <p:sp>
        <p:nvSpPr>
          <p:cNvPr id="7" name="Rectangle 6"/>
          <p:cNvSpPr/>
          <p:nvPr/>
        </p:nvSpPr>
        <p:spPr>
          <a:xfrm>
            <a:off x="990600" y="5638800"/>
            <a:ext cx="2188228" cy="276999"/>
          </a:xfrm>
          <a:prstGeom prst="rect">
            <a:avLst/>
          </a:prstGeom>
        </p:spPr>
        <p:txBody>
          <a:bodyPr wrap="none">
            <a:spAutoFit/>
          </a:bodyPr>
          <a:lstStyle/>
          <a:p>
            <a:r>
              <a:rPr lang="en-US" sz="1200" dirty="0" smtClean="0">
                <a:latin typeface="Arial" pitchFamily="34" charset="0"/>
                <a:cs typeface="Arial" pitchFamily="34" charset="0"/>
              </a:rPr>
              <a:t>Source:  </a:t>
            </a:r>
            <a:r>
              <a:rPr lang="en-US" sz="1200" dirty="0" smtClean="0"/>
              <a:t>Indur </a:t>
            </a:r>
            <a:r>
              <a:rPr lang="en-US" sz="1200" dirty="0" smtClean="0">
                <a:latin typeface="Arial" pitchFamily="34" charset="0"/>
                <a:cs typeface="Arial" pitchFamily="34" charset="0"/>
              </a:rPr>
              <a:t>Goklany, 2012.</a:t>
            </a:r>
            <a:endParaRPr lang="en-US" sz="1200" dirty="0">
              <a:latin typeface="Arial" pitchFamily="34" charset="0"/>
              <a:cs typeface="Arial" pitchFamily="34" charset="0"/>
            </a:endParaRPr>
          </a:p>
        </p:txBody>
      </p:sp>
      <p:sp>
        <p:nvSpPr>
          <p:cNvPr id="8" name="Rectangle 7"/>
          <p:cNvSpPr/>
          <p:nvPr/>
        </p:nvSpPr>
        <p:spPr>
          <a:xfrm>
            <a:off x="571484" y="6011392"/>
            <a:ext cx="7543800" cy="646331"/>
          </a:xfrm>
          <a:prstGeom prst="rect">
            <a:avLst/>
          </a:prstGeom>
          <a:solidFill>
            <a:srgbClr val="FFFF00"/>
          </a:solidFill>
        </p:spPr>
        <p:txBody>
          <a:bodyPr wrap="square">
            <a:spAutoFit/>
          </a:bodyPr>
          <a:lstStyle/>
          <a:p>
            <a:pPr algn="ctr"/>
            <a:r>
              <a:rPr lang="en-US" b="1" dirty="0" smtClean="0">
                <a:latin typeface="Arial" panose="020B0604020202020204" pitchFamily="34" charset="0"/>
                <a:cs typeface="Arial" panose="020B0604020202020204" pitchFamily="34" charset="0"/>
              </a:rPr>
              <a:t>“The economic </a:t>
            </a:r>
            <a:r>
              <a:rPr lang="en-US" b="1" dirty="0">
                <a:latin typeface="Arial" panose="020B0604020202020204" pitchFamily="34" charset="0"/>
                <a:cs typeface="Arial" panose="020B0604020202020204" pitchFamily="34" charset="0"/>
              </a:rPr>
              <a:t>system is essentially a system for extracting, </a:t>
            </a:r>
            <a:r>
              <a:rPr lang="en-US" b="1" dirty="0" smtClean="0">
                <a:latin typeface="Arial" panose="020B0604020202020204" pitchFamily="34" charset="0"/>
                <a:cs typeface="Arial" panose="020B0604020202020204" pitchFamily="34" charset="0"/>
              </a:rPr>
              <a:t>processing, </a:t>
            </a:r>
            <a:r>
              <a:rPr lang="en-US" b="1" dirty="0">
                <a:latin typeface="Arial" panose="020B0604020202020204" pitchFamily="34" charset="0"/>
                <a:cs typeface="Arial" panose="020B0604020202020204" pitchFamily="34" charset="0"/>
              </a:rPr>
              <a:t>and transforming energy.”  Professor Robert Ayres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FOSSIL FUELS POWER THE WORLD</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15</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762000" y="1447800"/>
            <a:ext cx="7541233" cy="4350345"/>
          </a:xfrm>
          <a:prstGeom prst="rect">
            <a:avLst/>
          </a:prstGeom>
          <a:noFill/>
          <a:ln w="9525">
            <a:noFill/>
            <a:miter lim="800000"/>
            <a:headEnd/>
            <a:tailEnd/>
          </a:ln>
          <a:effectLst/>
        </p:spPr>
      </p:pic>
      <p:sp>
        <p:nvSpPr>
          <p:cNvPr id="2051" name="Rectangle 3"/>
          <p:cNvSpPr>
            <a:spLocks noChangeArrowheads="1"/>
          </p:cNvSpPr>
          <p:nvPr/>
        </p:nvSpPr>
        <p:spPr bwMode="auto">
          <a:xfrm>
            <a:off x="685800" y="1066800"/>
            <a:ext cx="797718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World Per Capita Annual Primary Energy Consumption by Fuel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828800" y="5661749"/>
            <a:ext cx="4572000" cy="276999"/>
          </a:xfrm>
          <a:prstGeom prst="rect">
            <a:avLst/>
          </a:prstGeom>
        </p:spPr>
        <p:txBody>
          <a:bodyPr>
            <a:spAutoFit/>
          </a:bodyPr>
          <a:lstStyle/>
          <a:p>
            <a:r>
              <a:rPr lang="en-US" sz="1200" dirty="0" smtClean="0">
                <a:latin typeface="Arial" pitchFamily="34" charset="0"/>
                <a:cs typeface="Arial" pitchFamily="34" charset="0"/>
              </a:rPr>
              <a:t>Source:  David Hughes, 2013.</a:t>
            </a:r>
            <a:endParaRPr lang="en-US" sz="1200" dirty="0">
              <a:latin typeface="Arial" pitchFamily="34" charset="0"/>
              <a:cs typeface="Arial" pitchFamily="34" charset="0"/>
            </a:endParaRPr>
          </a:p>
        </p:txBody>
      </p:sp>
      <p:sp>
        <p:nvSpPr>
          <p:cNvPr id="3" name="Rectangle 2"/>
          <p:cNvSpPr/>
          <p:nvPr/>
        </p:nvSpPr>
        <p:spPr>
          <a:xfrm>
            <a:off x="1676400" y="6032440"/>
            <a:ext cx="5943600" cy="646331"/>
          </a:xfrm>
          <a:prstGeom prst="rect">
            <a:avLst/>
          </a:prstGeom>
          <a:solidFill>
            <a:srgbClr val="FFFF00"/>
          </a:solidFill>
        </p:spPr>
        <p:txBody>
          <a:bodyPr wrap="square">
            <a:spAutoFit/>
          </a:bodyPr>
          <a:lstStyle/>
          <a:p>
            <a:pPr algn="ctr"/>
            <a:r>
              <a:rPr lang="en-US" b="1" dirty="0">
                <a:latin typeface="Arial" panose="020B0604020202020204" pitchFamily="34" charset="0"/>
                <a:ea typeface="Calibri" panose="020F0502020204030204" pitchFamily="34" charset="0"/>
                <a:cs typeface="Times New Roman" panose="02020603050405020304" pitchFamily="18" charset="0"/>
              </a:rPr>
              <a:t>“</a:t>
            </a:r>
            <a:r>
              <a:rPr lang="en-US" b="1" u="sng" dirty="0">
                <a:latin typeface="Arial" panose="020B0604020202020204" pitchFamily="34" charset="0"/>
                <a:ea typeface="Calibri" panose="020F0502020204030204" pitchFamily="34" charset="0"/>
                <a:cs typeface="Times New Roman" panose="02020603050405020304" pitchFamily="18" charset="0"/>
              </a:rPr>
              <a:t>Electricity really is life</a:t>
            </a:r>
            <a:r>
              <a:rPr lang="en-US" b="1" dirty="0">
                <a:latin typeface="Arial" panose="020B0604020202020204" pitchFamily="34" charset="0"/>
                <a:ea typeface="Calibri" panose="020F0502020204030204" pitchFamily="34" charset="0"/>
                <a:cs typeface="Times New Roman" panose="02020603050405020304" pitchFamily="18" charset="0"/>
              </a:rPr>
              <a:t>.”  Barbara Thompson, Deputy Minister of Energy, Republic of South Africa</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5372"/>
          </a:xfrm>
        </p:spPr>
        <p:txBody>
          <a:bodyPr>
            <a:normAutofit fontScale="90000"/>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ENERGY REQUIRED FOR ECONOMIC GROWTH</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16</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641647" y="1305095"/>
            <a:ext cx="8001000" cy="4388445"/>
          </a:xfrm>
          <a:prstGeom prst="rect">
            <a:avLst/>
          </a:prstGeom>
          <a:noFill/>
          <a:ln w="9525">
            <a:noFill/>
            <a:miter lim="800000"/>
            <a:headEnd/>
            <a:tailEnd/>
          </a:ln>
          <a:effectLst/>
        </p:spPr>
      </p:pic>
      <p:sp>
        <p:nvSpPr>
          <p:cNvPr id="6" name="Rectangle 5"/>
          <p:cNvSpPr/>
          <p:nvPr/>
        </p:nvSpPr>
        <p:spPr>
          <a:xfrm>
            <a:off x="609600" y="1009590"/>
            <a:ext cx="8077200" cy="400110"/>
          </a:xfrm>
          <a:prstGeom prst="rect">
            <a:avLst/>
          </a:prstGeom>
        </p:spPr>
        <p:txBody>
          <a:bodyPr wrap="square">
            <a:spAutoFit/>
          </a:bodyPr>
          <a:lstStyle/>
          <a:p>
            <a:pPr algn="ctr"/>
            <a:r>
              <a:rPr lang="en-US" sz="2000" b="1" dirty="0" smtClean="0">
                <a:latin typeface="Arial" pitchFamily="34" charset="0"/>
                <a:cs typeface="Arial" pitchFamily="34" charset="0"/>
              </a:rPr>
              <a:t>Forecast of World Population, GDP, and Energy Growth</a:t>
            </a:r>
            <a:endParaRPr lang="en-US" sz="2000" dirty="0">
              <a:latin typeface="Arial" pitchFamily="34" charset="0"/>
              <a:cs typeface="Arial" pitchFamily="34" charset="0"/>
            </a:endParaRPr>
          </a:p>
        </p:txBody>
      </p:sp>
      <p:sp>
        <p:nvSpPr>
          <p:cNvPr id="91137" name="Rectangle 1"/>
          <p:cNvSpPr>
            <a:spLocks noChangeArrowheads="1"/>
          </p:cNvSpPr>
          <p:nvPr/>
        </p:nvSpPr>
        <p:spPr bwMode="auto">
          <a:xfrm>
            <a:off x="1219200" y="5555040"/>
            <a:ext cx="252736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Source:  </a:t>
            </a:r>
            <a:r>
              <a:rPr kumimoji="0" lang="en-US" sz="1200" b="0" i="1" u="none" strike="noStrike" cap="none" normalizeH="0" baseline="0" dirty="0" smtClean="0">
                <a:ln>
                  <a:noFill/>
                </a:ln>
                <a:solidFill>
                  <a:srgbClr val="000000"/>
                </a:solidFill>
                <a:effectLst/>
                <a:latin typeface="Arial" pitchFamily="34" charset="0"/>
                <a:ea typeface="Calibri" pitchFamily="34" charset="0"/>
                <a:cs typeface="Arial" pitchFamily="34" charset="0"/>
              </a:rPr>
              <a:t>BP Energy Outlook 2030.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143000" y="5832039"/>
            <a:ext cx="6934200" cy="923330"/>
          </a:xfrm>
          <a:prstGeom prst="rect">
            <a:avLst/>
          </a:prstGeom>
          <a:solidFill>
            <a:srgbClr val="FFFF00"/>
          </a:solidFill>
        </p:spPr>
        <p:txBody>
          <a:bodyPr wrap="square">
            <a:spAutoFit/>
          </a:bodyPr>
          <a:lstStyle/>
          <a:p>
            <a:pPr algn="ctr"/>
            <a:r>
              <a:rPr lang="en-US" b="1" dirty="0" smtClean="0">
                <a:latin typeface="Arial" panose="020B0604020202020204" pitchFamily="34" charset="0"/>
                <a:ea typeface="Times New Roman" panose="02020603050405020304" pitchFamily="18" charset="0"/>
                <a:cs typeface="Times New Roman" panose="02020603050405020304" pitchFamily="18" charset="0"/>
              </a:rPr>
              <a:t>“</a:t>
            </a:r>
            <a:r>
              <a:rPr lang="en-US" b="1" u="sng" dirty="0" smtClean="0">
                <a:latin typeface="Arial" panose="020B0604020202020204" pitchFamily="34" charset="0"/>
                <a:ea typeface="Times New Roman" panose="02020603050405020304" pitchFamily="18" charset="0"/>
                <a:cs typeface="Times New Roman" panose="02020603050405020304" pitchFamily="18" charset="0"/>
              </a:rPr>
              <a:t>Energy use is essential for conquering poverty</a:t>
            </a:r>
            <a:r>
              <a:rPr lang="en-US" b="1" dirty="0" smtClean="0">
                <a:latin typeface="Arial" panose="020B0604020202020204" pitchFamily="34" charset="0"/>
                <a:ea typeface="Times New Roman" panose="02020603050405020304" pitchFamily="18" charset="0"/>
                <a:cs typeface="Times New Roman" panose="02020603050405020304" pitchFamily="18" charset="0"/>
              </a:rPr>
              <a:t>, and</a:t>
            </a:r>
          </a:p>
          <a:p>
            <a:pPr algn="ctr"/>
            <a:r>
              <a:rPr lang="en-US" b="1" dirty="0" smtClean="0">
                <a:latin typeface="Arial" panose="020B0604020202020204" pitchFamily="34" charset="0"/>
                <a:ea typeface="Times New Roman" panose="02020603050405020304" pitchFamily="18" charset="0"/>
                <a:cs typeface="Times New Roman" panose="02020603050405020304" pitchFamily="18" charset="0"/>
              </a:rPr>
              <a:t>there is a </a:t>
            </a:r>
            <a:r>
              <a:rPr lang="en-US" b="1" u="sng" dirty="0" smtClean="0">
                <a:latin typeface="Arial" panose="020B0604020202020204" pitchFamily="34" charset="0"/>
                <a:ea typeface="Times New Roman" panose="02020603050405020304" pitchFamily="18" charset="0"/>
                <a:cs typeface="Times New Roman" panose="02020603050405020304" pitchFamily="18" charset="0"/>
              </a:rPr>
              <a:t>need for increased power in poorer countries</a:t>
            </a:r>
            <a:r>
              <a:rPr lang="en-US" b="1" dirty="0" smtClean="0">
                <a:latin typeface="Arial" panose="020B0604020202020204" pitchFamily="34" charset="0"/>
                <a:ea typeface="Times New Roman" panose="02020603050405020304" pitchFamily="18" charset="0"/>
                <a:cs typeface="Times New Roman" panose="02020603050405020304" pitchFamily="18" charset="0"/>
              </a:rPr>
              <a:t>.”</a:t>
            </a:r>
          </a:p>
          <a:p>
            <a:pPr algn="ctr"/>
            <a:r>
              <a:rPr lang="en-US" b="1" dirty="0" smtClean="0">
                <a:latin typeface="Arial" panose="020B0604020202020204" pitchFamily="34" charset="0"/>
                <a:ea typeface="Times New Roman" panose="02020603050405020304" pitchFamily="18" charset="0"/>
                <a:cs typeface="Times New Roman" panose="02020603050405020304" pitchFamily="18" charset="0"/>
              </a:rPr>
              <a:t>Dr. Amartya Sen (Nobel Laureate in Economics), August 2014.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545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FOSSIL FUELS WILL REMAIN SUPREME</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17</a:t>
            </a:r>
            <a:endParaRPr lang="en-US" dirty="0"/>
          </a:p>
        </p:txBody>
      </p:sp>
      <p:pic>
        <p:nvPicPr>
          <p:cNvPr id="92161" name="Picture 1"/>
          <p:cNvPicPr>
            <a:picLocks noGrp="1" noChangeAspect="1" noChangeArrowheads="1"/>
          </p:cNvPicPr>
          <p:nvPr>
            <p:ph idx="1"/>
          </p:nvPr>
        </p:nvPicPr>
        <p:blipFill>
          <a:blip r:embed="rId3" cstate="print"/>
          <a:srcRect/>
          <a:stretch>
            <a:fillRect/>
          </a:stretch>
        </p:blipFill>
        <p:spPr bwMode="auto">
          <a:xfrm>
            <a:off x="1905000" y="1600200"/>
            <a:ext cx="5428238" cy="4065001"/>
          </a:xfrm>
          <a:prstGeom prst="rect">
            <a:avLst/>
          </a:prstGeom>
          <a:noFill/>
          <a:ln w="9525">
            <a:noFill/>
            <a:miter lim="800000"/>
            <a:headEnd/>
            <a:tailEnd/>
          </a:ln>
          <a:effectLst/>
        </p:spPr>
      </p:pic>
      <p:sp>
        <p:nvSpPr>
          <p:cNvPr id="6" name="Rectangle 5"/>
          <p:cNvSpPr/>
          <p:nvPr/>
        </p:nvSpPr>
        <p:spPr>
          <a:xfrm>
            <a:off x="2066419" y="6031041"/>
            <a:ext cx="5105400" cy="646331"/>
          </a:xfrm>
          <a:prstGeom prst="rect">
            <a:avLst/>
          </a:prstGeom>
          <a:solidFill>
            <a:srgbClr val="FFFF00"/>
          </a:solidFill>
        </p:spPr>
        <p:txBody>
          <a:bodyPr wrap="square">
            <a:spAutoFit/>
          </a:bodyPr>
          <a:lstStyle/>
          <a:p>
            <a:pPr algn="ctr"/>
            <a:r>
              <a:rPr lang="en-US" b="1" dirty="0" smtClean="0">
                <a:latin typeface="Arial" pitchFamily="34" charset="0"/>
                <a:cs typeface="Arial" pitchFamily="34" charset="0"/>
              </a:rPr>
              <a:t>EIA forecasts that fossil fuels will</a:t>
            </a:r>
          </a:p>
          <a:p>
            <a:pPr algn="ctr"/>
            <a:r>
              <a:rPr lang="en-US" b="1" dirty="0" smtClean="0">
                <a:latin typeface="Arial" pitchFamily="34" charset="0"/>
                <a:cs typeface="Arial" pitchFamily="34" charset="0"/>
              </a:rPr>
              <a:t>continue to provide 75% – 80% world energy</a:t>
            </a:r>
            <a:endParaRPr lang="en-US" b="1" dirty="0">
              <a:latin typeface="Arial" pitchFamily="34" charset="0"/>
              <a:cs typeface="Arial" pitchFamily="34" charset="0"/>
            </a:endParaRPr>
          </a:p>
        </p:txBody>
      </p:sp>
      <p:sp>
        <p:nvSpPr>
          <p:cNvPr id="92162" name="Rectangle 2"/>
          <p:cNvSpPr>
            <a:spLocks noChangeArrowheads="1"/>
          </p:cNvSpPr>
          <p:nvPr/>
        </p:nvSpPr>
        <p:spPr bwMode="auto">
          <a:xfrm>
            <a:off x="1219200" y="1219200"/>
            <a:ext cx="625882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World Energy Consumption by Fuel Type (Quads)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89" name="Rectangle 1"/>
          <p:cNvSpPr>
            <a:spLocks noChangeArrowheads="1"/>
          </p:cNvSpPr>
          <p:nvPr/>
        </p:nvSpPr>
        <p:spPr bwMode="auto">
          <a:xfrm>
            <a:off x="2120848" y="5744289"/>
            <a:ext cx="490230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Source:  </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U.S. Energy Information Administration,</a:t>
            </a:r>
            <a:r>
              <a:rPr kumimoji="0" lang="en-US"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International Energy Outlook 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ELECTRICITY ESSENTIAL FOR LIFE</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18</a:t>
            </a:r>
            <a:endParaRPr lang="en-US" dirty="0"/>
          </a:p>
        </p:txBody>
      </p:sp>
      <p:sp>
        <p:nvSpPr>
          <p:cNvPr id="88066" name="Rectangle 2"/>
          <p:cNvSpPr>
            <a:spLocks noChangeArrowheads="1"/>
          </p:cNvSpPr>
          <p:nvPr/>
        </p:nvSpPr>
        <p:spPr bwMode="auto">
          <a:xfrm>
            <a:off x="762000" y="990600"/>
            <a:ext cx="762099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UN Human Development Index and Per Capita Electricity Use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891898" y="5791200"/>
            <a:ext cx="7109104" cy="923330"/>
          </a:xfrm>
          <a:prstGeom prst="rect">
            <a:avLst/>
          </a:prstGeom>
          <a:solidFill>
            <a:srgbClr val="FFFF00"/>
          </a:solidFill>
        </p:spPr>
        <p:txBody>
          <a:bodyPr wrap="square">
            <a:spAutoFit/>
          </a:bodyPr>
          <a:lstStyle/>
          <a:p>
            <a:pPr algn="ctr"/>
            <a:r>
              <a:rPr lang="en-US" b="1" dirty="0" smtClean="0">
                <a:latin typeface="Arial" pitchFamily="34" charset="0"/>
                <a:cs typeface="Arial" pitchFamily="34" charset="0"/>
              </a:rPr>
              <a:t>Electrification:  “World’s most significant engineering achievement of past century, &amp; ranked as </a:t>
            </a:r>
            <a:r>
              <a:rPr lang="en-US" b="1" u="sng" dirty="0" smtClean="0">
                <a:solidFill>
                  <a:srgbClr val="9E0000"/>
                </a:solidFill>
                <a:latin typeface="Arial" pitchFamily="34" charset="0"/>
                <a:cs typeface="Arial" pitchFamily="34" charset="0"/>
              </a:rPr>
              <a:t>2</a:t>
            </a:r>
            <a:r>
              <a:rPr lang="en-US" b="1" u="sng" baseline="30000" dirty="0" smtClean="0">
                <a:solidFill>
                  <a:srgbClr val="9E0000"/>
                </a:solidFill>
                <a:latin typeface="Arial" pitchFamily="34" charset="0"/>
                <a:cs typeface="Arial" pitchFamily="34" charset="0"/>
              </a:rPr>
              <a:t>nd</a:t>
            </a:r>
            <a:r>
              <a:rPr lang="en-US" b="1" u="sng" dirty="0" smtClean="0">
                <a:solidFill>
                  <a:srgbClr val="9E0000"/>
                </a:solidFill>
                <a:latin typeface="Arial" pitchFamily="34" charset="0"/>
                <a:cs typeface="Arial" pitchFamily="34" charset="0"/>
              </a:rPr>
              <a:t> most significant innovation of past 6,000 years</a:t>
            </a:r>
            <a:r>
              <a:rPr lang="en-US" b="1" dirty="0" smtClean="0">
                <a:latin typeface="Arial" pitchFamily="34" charset="0"/>
                <a:cs typeface="Arial" pitchFamily="34" charset="0"/>
              </a:rPr>
              <a:t>, after the printing press.”</a:t>
            </a:r>
            <a:endParaRPr lang="en-US" b="1" dirty="0">
              <a:latin typeface="Arial" pitchFamily="34" charset="0"/>
              <a:cs typeface="Arial" pitchFamily="34" charset="0"/>
            </a:endParaRPr>
          </a:p>
        </p:txBody>
      </p:sp>
      <p:sp>
        <p:nvSpPr>
          <p:cNvPr id="8" name="Rectangle 7"/>
          <p:cNvSpPr/>
          <p:nvPr/>
        </p:nvSpPr>
        <p:spPr>
          <a:xfrm>
            <a:off x="762000" y="5562600"/>
            <a:ext cx="3852337" cy="276999"/>
          </a:xfrm>
          <a:prstGeom prst="rect">
            <a:avLst/>
          </a:prstGeom>
        </p:spPr>
        <p:txBody>
          <a:bodyPr wrap="none">
            <a:spAutoFit/>
          </a:bodyPr>
          <a:lstStyle/>
          <a:p>
            <a:r>
              <a:rPr lang="en-US" sz="1200" dirty="0" smtClean="0">
                <a:latin typeface="Arial" pitchFamily="34" charset="0"/>
                <a:cs typeface="Arial" pitchFamily="34" charset="0"/>
              </a:rPr>
              <a:t>Source:  United Nations Development Program, 2012.</a:t>
            </a:r>
            <a:endParaRPr lang="en-US" sz="1200" dirty="0">
              <a:latin typeface="Arial" pitchFamily="34" charset="0"/>
              <a:cs typeface="Arial" pitchFamily="34" charset="0"/>
            </a:endParaRPr>
          </a:p>
        </p:txBody>
      </p:sp>
      <p:pic>
        <p:nvPicPr>
          <p:cNvPr id="5" name="Content Placeholder 4"/>
          <p:cNvPicPr>
            <a:picLocks noGrp="1" noChangeAspect="1"/>
          </p:cNvPicPr>
          <p:nvPr>
            <p:ph idx="1"/>
          </p:nvPr>
        </p:nvPicPr>
        <p:blipFill>
          <a:blip r:embed="rId3"/>
          <a:stretch>
            <a:fillRect/>
          </a:stretch>
        </p:blipFill>
        <p:spPr>
          <a:xfrm>
            <a:off x="891896" y="1336521"/>
            <a:ext cx="7261503" cy="4226079"/>
          </a:xfrm>
          <a:prstGeom prst="rect">
            <a:avLst/>
          </a:prstGeom>
        </p:spPr>
      </p:pic>
    </p:spTree>
    <p:extLst>
      <p:ext uri="{BB962C8B-B14F-4D97-AF65-F5344CB8AC3E}">
        <p14:creationId xmlns:p14="http://schemas.microsoft.com/office/powerpoint/2010/main" val="2231836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a:t>
            </a:r>
            <a:r>
              <a:rPr lang="en-US" sz="2800" b="1" baseline="-25000"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BLAMED FOR </a:t>
            </a:r>
            <a:r>
              <a:rPr lang="en-US" sz="2800" b="1" u="sng"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EVERYTHING</a:t>
            </a:r>
            <a:endParaRPr lang="en-US" sz="2800" b="1" u="sng"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000" dirty="0" smtClean="0">
                <a:latin typeface="Arial" panose="020B0604020202020204" pitchFamily="34" charset="0"/>
                <a:cs typeface="Arial" panose="020B0604020202020204" pitchFamily="34" charset="0"/>
              </a:rPr>
              <a:t>Warm weather, and/or cold weather</a:t>
            </a:r>
          </a:p>
          <a:p>
            <a:r>
              <a:rPr lang="en-US" sz="2000" dirty="0" smtClean="0">
                <a:latin typeface="Arial" panose="020B0604020202020204" pitchFamily="34" charset="0"/>
                <a:cs typeface="Arial" panose="020B0604020202020204" pitchFamily="34" charset="0"/>
              </a:rPr>
              <a:t>Excessive snowfall, and/or lack of snow</a:t>
            </a:r>
          </a:p>
          <a:p>
            <a:r>
              <a:rPr lang="en-US" sz="2000" dirty="0" smtClean="0">
                <a:latin typeface="Arial" panose="020B0604020202020204" pitchFamily="34" charset="0"/>
                <a:cs typeface="Arial" panose="020B0604020202020204" pitchFamily="34" charset="0"/>
              </a:rPr>
              <a:t>Excessive rain and flooding, and/or drought</a:t>
            </a:r>
          </a:p>
          <a:p>
            <a:r>
              <a:rPr lang="en-US" sz="2000" dirty="0" smtClean="0">
                <a:latin typeface="Arial" panose="020B0604020202020204" pitchFamily="34" charset="0"/>
                <a:cs typeface="Arial" panose="020B0604020202020204" pitchFamily="34" charset="0"/>
              </a:rPr>
              <a:t>Hurricanes</a:t>
            </a:r>
          </a:p>
          <a:p>
            <a:r>
              <a:rPr lang="en-US" sz="2000" dirty="0" smtClean="0">
                <a:latin typeface="Arial" panose="020B0604020202020204" pitchFamily="34" charset="0"/>
                <a:cs typeface="Arial" panose="020B0604020202020204" pitchFamily="34" charset="0"/>
              </a:rPr>
              <a:t>Tornadoes</a:t>
            </a:r>
          </a:p>
          <a:p>
            <a:r>
              <a:rPr lang="en-US" sz="2000" dirty="0" smtClean="0">
                <a:latin typeface="Arial" panose="020B0604020202020204" pitchFamily="34" charset="0"/>
                <a:cs typeface="Arial" panose="020B0604020202020204" pitchFamily="34" charset="0"/>
              </a:rPr>
              <a:t>Sea ice melting/sea level rise</a:t>
            </a:r>
          </a:p>
          <a:p>
            <a:r>
              <a:rPr lang="en-US" sz="2000" dirty="0" smtClean="0">
                <a:latin typeface="Arial" panose="020B0604020202020204" pitchFamily="34" charset="0"/>
                <a:cs typeface="Arial" panose="020B0604020202020204" pitchFamily="34" charset="0"/>
              </a:rPr>
              <a:t>Increasing ocean acidity</a:t>
            </a:r>
          </a:p>
          <a:p>
            <a:r>
              <a:rPr lang="en-US" sz="2000" dirty="0" smtClean="0">
                <a:latin typeface="Arial" panose="020B0604020202020204" pitchFamily="34" charset="0"/>
                <a:cs typeface="Arial" panose="020B0604020202020204" pitchFamily="34" charset="0"/>
              </a:rPr>
              <a:t>Wildfires</a:t>
            </a:r>
          </a:p>
          <a:p>
            <a:r>
              <a:rPr lang="en-US" sz="2000" dirty="0" smtClean="0">
                <a:latin typeface="Arial" panose="020B0604020202020204" pitchFamily="34" charset="0"/>
                <a:cs typeface="Arial" panose="020B0604020202020204" pitchFamily="34" charset="0"/>
              </a:rPr>
              <a:t>Coral reefs disappearing</a:t>
            </a:r>
          </a:p>
          <a:p>
            <a:r>
              <a:rPr lang="en-US" sz="2000" dirty="0" smtClean="0">
                <a:latin typeface="Arial" panose="020B0604020202020204" pitchFamily="34" charset="0"/>
                <a:cs typeface="Arial" panose="020B0604020202020204" pitchFamily="34" charset="0"/>
              </a:rPr>
              <a:t>Problems with polar bears, walruses, bees, etc.</a:t>
            </a:r>
          </a:p>
          <a:p>
            <a:r>
              <a:rPr lang="en-US" sz="2000" dirty="0" smtClean="0">
                <a:latin typeface="Arial" panose="020B0604020202020204" pitchFamily="34" charset="0"/>
                <a:cs typeface="Arial" panose="020B0604020202020204" pitchFamily="34" charset="0"/>
              </a:rPr>
              <a:t>Biblical plagues of locusts, frogs, boils,…………?</a:t>
            </a:r>
          </a:p>
          <a:p>
            <a:r>
              <a:rPr lang="en-US" sz="2000" dirty="0" smtClean="0">
                <a:latin typeface="Arial" panose="020B0604020202020204" pitchFamily="34" charset="0"/>
                <a:cs typeface="Arial" panose="020B0604020202020204" pitchFamily="34" charset="0"/>
              </a:rPr>
              <a:t>Numerous other “negative externalities”</a:t>
            </a:r>
          </a:p>
          <a:p>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a:t>1</a:t>
            </a:r>
          </a:p>
        </p:txBody>
      </p:sp>
      <p:sp>
        <p:nvSpPr>
          <p:cNvPr id="5" name="Rectangle 4"/>
          <p:cNvSpPr/>
          <p:nvPr/>
        </p:nvSpPr>
        <p:spPr>
          <a:xfrm>
            <a:off x="4800600" y="3048000"/>
            <a:ext cx="3276600" cy="1323439"/>
          </a:xfrm>
          <a:prstGeom prst="rect">
            <a:avLst/>
          </a:prstGeom>
          <a:solidFill>
            <a:srgbClr val="FFFF00"/>
          </a:solidFill>
        </p:spPr>
        <p:txBody>
          <a:bodyPr wrap="square">
            <a:spAutoFit/>
          </a:bodyPr>
          <a:lstStyle/>
          <a:p>
            <a:pPr algn="ctr"/>
            <a:r>
              <a:rPr lang="en-US" sz="2000" b="1" dirty="0">
                <a:latin typeface="Arial" panose="020B0604020202020204" pitchFamily="34" charset="0"/>
                <a:ea typeface="Times New Roman" panose="02020603050405020304" pitchFamily="18" charset="0"/>
                <a:cs typeface="Times New Roman" panose="02020603050405020304" pitchFamily="18" charset="0"/>
              </a:rPr>
              <a:t>“Global warming is a religion.”  John Howard, former Australian Prime Minister.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6090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FOSSIL FUELS ESSENTIAL FOR ELECTRICITY</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19</a:t>
            </a:r>
            <a:endParaRPr lang="en-US" dirty="0"/>
          </a:p>
        </p:txBody>
      </p:sp>
      <p:pic>
        <p:nvPicPr>
          <p:cNvPr id="86017" name="Picture 1"/>
          <p:cNvPicPr>
            <a:picLocks noGrp="1" noChangeAspect="1" noChangeArrowheads="1"/>
          </p:cNvPicPr>
          <p:nvPr>
            <p:ph idx="1"/>
          </p:nvPr>
        </p:nvPicPr>
        <p:blipFill>
          <a:blip r:embed="rId3" cstate="print"/>
          <a:srcRect/>
          <a:stretch>
            <a:fillRect/>
          </a:stretch>
        </p:blipFill>
        <p:spPr bwMode="auto">
          <a:xfrm>
            <a:off x="1295400" y="1640134"/>
            <a:ext cx="6705600" cy="4074866"/>
          </a:xfrm>
          <a:prstGeom prst="rect">
            <a:avLst/>
          </a:prstGeom>
          <a:noFill/>
          <a:ln w="9525">
            <a:noFill/>
            <a:miter lim="800000"/>
            <a:headEnd/>
            <a:tailEnd/>
          </a:ln>
          <a:effectLst/>
        </p:spPr>
      </p:pic>
      <p:sp>
        <p:nvSpPr>
          <p:cNvPr id="6" name="Rectangle 5"/>
          <p:cNvSpPr/>
          <p:nvPr/>
        </p:nvSpPr>
        <p:spPr>
          <a:xfrm>
            <a:off x="1143000" y="6019800"/>
            <a:ext cx="6934200" cy="646331"/>
          </a:xfrm>
          <a:prstGeom prst="rect">
            <a:avLst/>
          </a:prstGeom>
          <a:solidFill>
            <a:srgbClr val="FFFF00"/>
          </a:solidFill>
        </p:spPr>
        <p:txBody>
          <a:bodyPr wrap="square">
            <a:spAutoFit/>
          </a:bodyPr>
          <a:lstStyle/>
          <a:p>
            <a:pPr algn="ctr"/>
            <a:r>
              <a:rPr lang="en-US" b="1" dirty="0" smtClean="0">
                <a:latin typeface="Arial" pitchFamily="34" charset="0"/>
                <a:cs typeface="Arial" pitchFamily="34" charset="0"/>
              </a:rPr>
              <a:t>Electricity use doubles:  </a:t>
            </a:r>
            <a:r>
              <a:rPr lang="en-US" b="1" u="sng" dirty="0" smtClean="0">
                <a:latin typeface="Arial" pitchFamily="34" charset="0"/>
                <a:cs typeface="Arial" pitchFamily="34" charset="0"/>
              </a:rPr>
              <a:t>Coal is currently world’s predominant fuel for electricity generation &amp; will remain so</a:t>
            </a:r>
            <a:endParaRPr lang="en-US" b="1" u="sng" dirty="0">
              <a:latin typeface="Arial" pitchFamily="34" charset="0"/>
              <a:cs typeface="Arial" pitchFamily="34" charset="0"/>
            </a:endParaRPr>
          </a:p>
        </p:txBody>
      </p:sp>
      <p:sp>
        <p:nvSpPr>
          <p:cNvPr id="86018" name="Rectangle 2"/>
          <p:cNvSpPr>
            <a:spLocks noChangeArrowheads="1"/>
          </p:cNvSpPr>
          <p:nvPr/>
        </p:nvSpPr>
        <p:spPr bwMode="auto">
          <a:xfrm>
            <a:off x="914400" y="990600"/>
            <a:ext cx="725089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Growth in World Total Electricity Generation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and Total Delivered Energy Consumption </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(Index:  1990 = 1)</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143000" y="5562600"/>
            <a:ext cx="7162800" cy="276999"/>
          </a:xfrm>
          <a:prstGeom prst="rect">
            <a:avLst/>
          </a:prstGeom>
        </p:spPr>
        <p:txBody>
          <a:bodyPr wrap="square">
            <a:spAutoFit/>
          </a:bodyPr>
          <a:lstStyle/>
          <a:p>
            <a:r>
              <a:rPr lang="en-US" sz="1200" dirty="0" smtClean="0">
                <a:latin typeface="Arial" pitchFamily="34" charset="0"/>
                <a:cs typeface="Arial" pitchFamily="34" charset="0"/>
              </a:rPr>
              <a:t>Source:  U.S. Energy Information Administration, 2013.</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III.  WHAT ABOUT CO</a:t>
            </a:r>
            <a:r>
              <a:rPr lang="en-US" sz="2800" b="1" baseline="-25000" dirty="0">
                <a:solidFill>
                  <a:srgbClr val="800000"/>
                </a:solidFill>
                <a:effectLst>
                  <a:outerShdw blurRad="38100" dist="38100" dir="2700000" algn="tl">
                    <a:srgbClr val="000000">
                      <a:alpha val="43137"/>
                    </a:srgbClr>
                  </a:outerShdw>
                </a:effectLst>
                <a:latin typeface="Arial" pitchFamily="34" charset="0"/>
                <a:cs typeface="Arial" pitchFamily="34" charset="0"/>
              </a:rPr>
              <a:t>2</a:t>
            </a:r>
            <a:r>
              <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rPr>
              <a:t> BENEFITS</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a:t>
            </a:r>
            <a:b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CO</a:t>
            </a:r>
            <a:r>
              <a:rPr lang="en-US" sz="2800" b="1" baseline="-25000"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 PLANT FOOD</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smtClean="0"/>
              <a:t>20</a:t>
            </a:r>
            <a:endParaRPr lang="en-US" dirty="0"/>
          </a:p>
        </p:txBody>
      </p:sp>
      <p:pic>
        <p:nvPicPr>
          <p:cNvPr id="7" name="Content Placeholder 6"/>
          <p:cNvPicPr>
            <a:picLocks noGrp="1" noChangeAspect="1"/>
          </p:cNvPicPr>
          <p:nvPr>
            <p:ph idx="1"/>
          </p:nvPr>
        </p:nvPicPr>
        <p:blipFill>
          <a:blip r:embed="rId2"/>
          <a:stretch>
            <a:fillRect/>
          </a:stretch>
        </p:blipFill>
        <p:spPr>
          <a:xfrm>
            <a:off x="246831" y="1553115"/>
            <a:ext cx="8650338" cy="4229017"/>
          </a:xfrm>
          <a:prstGeom prst="rect">
            <a:avLst/>
          </a:prstGeom>
        </p:spPr>
      </p:pic>
      <p:sp>
        <p:nvSpPr>
          <p:cNvPr id="8" name="Rectangle 7"/>
          <p:cNvSpPr/>
          <p:nvPr/>
        </p:nvSpPr>
        <p:spPr>
          <a:xfrm>
            <a:off x="2286000" y="1200482"/>
            <a:ext cx="4747775" cy="400110"/>
          </a:xfrm>
          <a:prstGeom prst="rect">
            <a:avLst/>
          </a:prstGeom>
        </p:spPr>
        <p:txBody>
          <a:bodyPr wrap="none">
            <a:spAutoFit/>
          </a:bodyPr>
          <a:lstStyle/>
          <a:p>
            <a:r>
              <a:rPr lang="en-US" sz="2000" b="1" dirty="0" smtClean="0">
                <a:latin typeface="Arial" panose="020B0604020202020204" pitchFamily="34" charset="0"/>
                <a:ea typeface="Calibri" panose="020F0502020204030204" pitchFamily="34" charset="0"/>
                <a:cs typeface="Times New Roman" panose="02020603050405020304" pitchFamily="18" charset="0"/>
              </a:rPr>
              <a:t>Here </a:t>
            </a:r>
            <a:r>
              <a:rPr lang="en-US" sz="2000" b="1" dirty="0">
                <a:latin typeface="Arial" panose="020B0604020202020204" pitchFamily="34" charset="0"/>
                <a:ea typeface="Calibri" panose="020F0502020204030204" pitchFamily="34" charset="0"/>
                <a:cs typeface="Times New Roman" panose="02020603050405020304" pitchFamily="18" charset="0"/>
              </a:rPr>
              <a:t>is </a:t>
            </a:r>
            <a:r>
              <a:rPr lang="en-US" sz="2000" b="1" dirty="0" smtClean="0">
                <a:latin typeface="Arial" panose="020B0604020202020204" pitchFamily="34" charset="0"/>
                <a:ea typeface="Calibri" panose="020F0502020204030204" pitchFamily="34" charset="0"/>
                <a:cs typeface="Times New Roman" panose="02020603050405020304" pitchFamily="18" charset="0"/>
              </a:rPr>
              <a:t>What Happens With More </a:t>
            </a:r>
            <a:r>
              <a:rPr lang="en-US" sz="2000" b="1" dirty="0">
                <a:latin typeface="Arial" panose="020B0604020202020204" pitchFamily="34" charset="0"/>
                <a:ea typeface="Calibri" panose="020F0502020204030204" pitchFamily="34" charset="0"/>
                <a:cs typeface="Times New Roman" panose="02020603050405020304" pitchFamily="18" charset="0"/>
              </a:rPr>
              <a:t>CO</a:t>
            </a:r>
            <a:r>
              <a:rPr lang="en-US" sz="2000" b="1" baseline="-25000" dirty="0">
                <a:latin typeface="Arial" panose="020B0604020202020204" pitchFamily="34" charset="0"/>
                <a:ea typeface="Calibri" panose="020F0502020204030204" pitchFamily="34" charset="0"/>
                <a:cs typeface="Times New Roman" panose="02020603050405020304" pitchFamily="18" charset="0"/>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49893" y="5753018"/>
            <a:ext cx="7924800" cy="369332"/>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385 ppm       </a:t>
            </a:r>
            <a:r>
              <a:rPr lang="en-US" b="1" dirty="0" smtClean="0">
                <a:latin typeface="Arial" panose="020B0604020202020204" pitchFamily="34" charset="0"/>
                <a:ea typeface="Calibri" panose="020F0502020204030204" pitchFamily="34" charset="0"/>
              </a:rPr>
              <a:t>               535 </a:t>
            </a:r>
            <a:r>
              <a:rPr lang="en-US" b="1" dirty="0">
                <a:latin typeface="Arial" panose="020B0604020202020204" pitchFamily="34" charset="0"/>
                <a:ea typeface="Calibri" panose="020F0502020204030204" pitchFamily="34" charset="0"/>
              </a:rPr>
              <a:t>ppm       </a:t>
            </a:r>
            <a:r>
              <a:rPr lang="en-US" b="1" dirty="0" smtClean="0">
                <a:latin typeface="Arial" panose="020B0604020202020204" pitchFamily="34" charset="0"/>
                <a:ea typeface="Calibri" panose="020F0502020204030204" pitchFamily="34" charset="0"/>
              </a:rPr>
              <a:t>            685 </a:t>
            </a:r>
            <a:r>
              <a:rPr lang="en-US" b="1" dirty="0">
                <a:latin typeface="Arial" panose="020B0604020202020204" pitchFamily="34" charset="0"/>
                <a:ea typeface="Calibri" panose="020F0502020204030204" pitchFamily="34" charset="0"/>
              </a:rPr>
              <a:t>ppm  </a:t>
            </a:r>
            <a:r>
              <a:rPr lang="en-US" b="1" dirty="0" smtClean="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835 ppm</a:t>
            </a:r>
            <a:endParaRPr lang="en-US" b="1" dirty="0"/>
          </a:p>
        </p:txBody>
      </p:sp>
      <p:sp>
        <p:nvSpPr>
          <p:cNvPr id="3" name="Rectangle 2"/>
          <p:cNvSpPr/>
          <p:nvPr/>
        </p:nvSpPr>
        <p:spPr>
          <a:xfrm>
            <a:off x="838200" y="5983850"/>
            <a:ext cx="2300181" cy="276999"/>
          </a:xfrm>
          <a:prstGeom prst="rect">
            <a:avLst/>
          </a:prstGeom>
        </p:spPr>
        <p:txBody>
          <a:bodyPr wrap="none">
            <a:spAutoFit/>
          </a:bodyPr>
          <a:lstStyle/>
          <a:p>
            <a:r>
              <a:rPr lang="en-US" sz="1200" dirty="0">
                <a:latin typeface="Arial" panose="020B0604020202020204" pitchFamily="34" charset="0"/>
                <a:ea typeface="Calibri" panose="020F0502020204030204" pitchFamily="34" charset="0"/>
                <a:cs typeface="Times New Roman" panose="02020603050405020304" pitchFamily="18" charset="0"/>
              </a:rPr>
              <a:t>Source:  William Happer, 2014.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600201" y="6278157"/>
            <a:ext cx="5638800" cy="369332"/>
          </a:xfrm>
          <a:prstGeom prst="rect">
            <a:avLst/>
          </a:prstGeom>
          <a:solidFill>
            <a:srgbClr val="FFFF00"/>
          </a:solidFill>
        </p:spPr>
        <p:txBody>
          <a:bodyPr wrap="square">
            <a:spAutoFit/>
          </a:bodyPr>
          <a:lstStyle/>
          <a:p>
            <a:pPr algn="ctr"/>
            <a:r>
              <a:rPr lang="en-US" b="1" dirty="0">
                <a:latin typeface="Arial" panose="020B0604020202020204" pitchFamily="34" charset="0"/>
                <a:ea typeface="Calibri" panose="020F0502020204030204" pitchFamily="34" charset="0"/>
                <a:cs typeface="Times New Roman" panose="02020603050405020304" pitchFamily="18" charset="0"/>
              </a:rPr>
              <a:t>There is a reason greenhouses pump in CO</a:t>
            </a:r>
            <a:r>
              <a:rPr lang="en-US" b="1" baseline="-25000" dirty="0">
                <a:latin typeface="Arial" panose="020B0604020202020204" pitchFamily="34" charset="0"/>
                <a:ea typeface="Calibri" panose="020F0502020204030204" pitchFamily="34" charset="0"/>
                <a:cs typeface="Times New Roman" panose="02020603050405020304" pitchFamily="18" charset="0"/>
              </a:rPr>
              <a:t>2</a:t>
            </a:r>
            <a:r>
              <a:rPr lang="en-US" b="1" dirty="0">
                <a:latin typeface="Arial" panose="020B0604020202020204" pitchFamily="34" charset="0"/>
                <a:ea typeface="Calibri" panose="020F0502020204030204" pitchFamily="34" charset="0"/>
                <a:cs typeface="Times New Roman" panose="02020603050405020304" pitchFamily="18" charset="0"/>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467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407"/>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AGRICULTURAL </a:t>
            </a:r>
            <a:r>
              <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PRODUCTION</a:t>
            </a:r>
          </a:p>
        </p:txBody>
      </p:sp>
      <p:pic>
        <p:nvPicPr>
          <p:cNvPr id="5" name="Content Placeholder 4"/>
          <p:cNvPicPr>
            <a:picLocks noGrp="1" noChangeAspect="1"/>
          </p:cNvPicPr>
          <p:nvPr>
            <p:ph idx="1"/>
          </p:nvPr>
        </p:nvPicPr>
        <p:blipFill>
          <a:blip r:embed="rId2"/>
          <a:stretch>
            <a:fillRect/>
          </a:stretch>
        </p:blipFill>
        <p:spPr>
          <a:xfrm>
            <a:off x="1307954" y="1419992"/>
            <a:ext cx="6693046" cy="4392567"/>
          </a:xfrm>
          <a:prstGeom prst="rect">
            <a:avLst/>
          </a:prstGeom>
        </p:spPr>
      </p:pic>
      <p:sp>
        <p:nvSpPr>
          <p:cNvPr id="4" name="Slide Number Placeholder 3"/>
          <p:cNvSpPr>
            <a:spLocks noGrp="1"/>
          </p:cNvSpPr>
          <p:nvPr>
            <p:ph type="sldNum" sz="quarter" idx="12"/>
          </p:nvPr>
        </p:nvSpPr>
        <p:spPr/>
        <p:txBody>
          <a:bodyPr/>
          <a:lstStyle/>
          <a:p>
            <a:r>
              <a:rPr lang="en-US" dirty="0" smtClean="0"/>
              <a:t>21</a:t>
            </a:r>
            <a:endParaRPr lang="en-US" dirty="0"/>
          </a:p>
        </p:txBody>
      </p:sp>
      <p:sp>
        <p:nvSpPr>
          <p:cNvPr id="6" name="Rectangle 5"/>
          <p:cNvSpPr/>
          <p:nvPr/>
        </p:nvSpPr>
        <p:spPr>
          <a:xfrm>
            <a:off x="1103923" y="1101649"/>
            <a:ext cx="7101108"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Global </a:t>
            </a:r>
            <a:r>
              <a:rPr lang="en-US" sz="2000" b="1" dirty="0" smtClean="0">
                <a:latin typeface="Arial" panose="020B0604020202020204" pitchFamily="34" charset="0"/>
                <a:cs typeface="Arial" panose="020B0604020202020204" pitchFamily="34" charset="0"/>
              </a:rPr>
              <a:t>Population, CO</a:t>
            </a:r>
            <a:r>
              <a:rPr lang="en-US" sz="2000" b="1" baseline="-25000" dirty="0" smtClean="0">
                <a:latin typeface="Arial" panose="020B0604020202020204" pitchFamily="34" charset="0"/>
                <a:cs typeface="Arial" panose="020B0604020202020204" pitchFamily="34" charset="0"/>
              </a:rPr>
              <a:t>2</a:t>
            </a:r>
            <a:r>
              <a:rPr lang="en-US" sz="2000" b="1" dirty="0" smtClean="0">
                <a:latin typeface="Arial" panose="020B0604020202020204" pitchFamily="34" charset="0"/>
                <a:cs typeface="Arial" panose="020B0604020202020204" pitchFamily="34" charset="0"/>
              </a:rPr>
              <a:t> Emissions, and Food Production</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1066800" y="5793550"/>
            <a:ext cx="6248400" cy="276999"/>
          </a:xfrm>
          <a:prstGeom prst="rect">
            <a:avLst/>
          </a:prstGeom>
        </p:spPr>
        <p:txBody>
          <a:bodyPr wrap="square">
            <a:spAutoFit/>
          </a:bodyPr>
          <a:lstStyle/>
          <a:p>
            <a:pPr lvl="0" indent="457200" fontAlgn="base">
              <a:spcBef>
                <a:spcPct val="0"/>
              </a:spcBef>
              <a:spcAft>
                <a:spcPct val="0"/>
              </a:spcAft>
            </a:pPr>
            <a:r>
              <a:rPr lang="en-US" sz="1200" dirty="0">
                <a:latin typeface="Arial" pitchFamily="34" charset="0"/>
                <a:ea typeface="Calibri" pitchFamily="34" charset="0"/>
                <a:cs typeface="Arial" pitchFamily="34" charset="0"/>
              </a:rPr>
              <a:t>Source:  Craig Idso, “The Positive Externalities of Carbon Dioxide,” 2013.</a:t>
            </a:r>
            <a:endParaRPr lang="en-US" sz="1200" dirty="0">
              <a:latin typeface="Arial" pitchFamily="34" charset="0"/>
              <a:cs typeface="Arial" pitchFamily="34" charset="0"/>
            </a:endParaRPr>
          </a:p>
        </p:txBody>
      </p:sp>
      <p:sp>
        <p:nvSpPr>
          <p:cNvPr id="3" name="Rectangle 2"/>
          <p:cNvSpPr/>
          <p:nvPr/>
        </p:nvSpPr>
        <p:spPr>
          <a:xfrm>
            <a:off x="1187377" y="6106869"/>
            <a:ext cx="6934200" cy="646331"/>
          </a:xfrm>
          <a:prstGeom prst="rect">
            <a:avLst/>
          </a:prstGeom>
          <a:solidFill>
            <a:srgbClr val="FFFF00"/>
          </a:solidFill>
        </p:spPr>
        <p:txBody>
          <a:bodyPr wrap="square">
            <a:spAutoFit/>
          </a:bodyPr>
          <a:lstStyle/>
          <a:p>
            <a:pPr algn="ctr"/>
            <a:r>
              <a:rPr lang="en-US" b="1" dirty="0" smtClean="0">
                <a:latin typeface="Arial" panose="020B0604020202020204" pitchFamily="34" charset="0"/>
                <a:cs typeface="Arial" panose="020B0604020202020204" pitchFamily="34" charset="0"/>
              </a:rPr>
              <a:t>“Rising global </a:t>
            </a:r>
            <a:r>
              <a:rPr lang="en-US" b="1" dirty="0">
                <a:latin typeface="Arial" panose="020B0604020202020204" pitchFamily="34" charset="0"/>
                <a:cs typeface="Arial" panose="020B0604020202020204" pitchFamily="34" charset="0"/>
              </a:rPr>
              <a:t>population </a:t>
            </a:r>
            <a:r>
              <a:rPr lang="en-US" b="1" dirty="0" smtClean="0">
                <a:latin typeface="Arial" panose="020B0604020202020204" pitchFamily="34" charset="0"/>
                <a:cs typeface="Arial" panose="020B0604020202020204" pitchFamily="34" charset="0"/>
              </a:rPr>
              <a:t>leads </a:t>
            </a:r>
            <a:r>
              <a:rPr lang="en-US" b="1" dirty="0">
                <a:latin typeface="Arial" panose="020B0604020202020204" pitchFamily="34" charset="0"/>
                <a:cs typeface="Arial" panose="020B0604020202020204" pitchFamily="34" charset="0"/>
              </a:rPr>
              <a:t>to rising CO</a:t>
            </a:r>
            <a:r>
              <a:rPr lang="en-US" b="1" baseline="-25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 emissions, which </a:t>
            </a:r>
            <a:r>
              <a:rPr lang="en-US" b="1" dirty="0" smtClean="0">
                <a:latin typeface="Arial" panose="020B0604020202020204" pitchFamily="34" charset="0"/>
                <a:cs typeface="Arial" panose="020B0604020202020204" pitchFamily="34" charset="0"/>
              </a:rPr>
              <a:t>have </a:t>
            </a:r>
            <a:r>
              <a:rPr lang="en-US" b="1" dirty="0">
                <a:latin typeface="Arial" panose="020B0604020202020204" pitchFamily="34" charset="0"/>
                <a:cs typeface="Arial" panose="020B0604020202020204" pitchFamily="34" charset="0"/>
              </a:rPr>
              <a:t>benefited food production</a:t>
            </a:r>
            <a:r>
              <a:rPr lang="en-US" b="1" dirty="0" smtClean="0">
                <a:latin typeface="Arial" panose="020B0604020202020204" pitchFamily="34" charset="0"/>
                <a:cs typeface="Arial" panose="020B0604020202020204" pitchFamily="34" charset="0"/>
              </a:rPr>
              <a:t>.”  Dr. Craig Idso</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971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079"/>
            <a:ext cx="8229600" cy="1143000"/>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CO</a:t>
            </a:r>
            <a:r>
              <a:rPr lang="en-US" sz="2800" b="1" baseline="-25000"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GLOBAL GREENING</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457200" y="1318432"/>
            <a:ext cx="8229600" cy="4798478"/>
          </a:xfrm>
          <a:prstGeom prst="rect">
            <a:avLst/>
          </a:prstGeom>
        </p:spPr>
      </p:pic>
      <p:sp>
        <p:nvSpPr>
          <p:cNvPr id="4" name="Slide Number Placeholder 3"/>
          <p:cNvSpPr>
            <a:spLocks noGrp="1"/>
          </p:cNvSpPr>
          <p:nvPr>
            <p:ph type="sldNum" sz="quarter" idx="12"/>
          </p:nvPr>
        </p:nvSpPr>
        <p:spPr/>
        <p:txBody>
          <a:bodyPr/>
          <a:lstStyle/>
          <a:p>
            <a:r>
              <a:rPr lang="en-US" dirty="0" smtClean="0"/>
              <a:t>22</a:t>
            </a:r>
            <a:endParaRPr lang="en-US" dirty="0"/>
          </a:p>
        </p:txBody>
      </p:sp>
      <p:sp>
        <p:nvSpPr>
          <p:cNvPr id="5" name="Rectangle 4"/>
          <p:cNvSpPr/>
          <p:nvPr/>
        </p:nvSpPr>
        <p:spPr>
          <a:xfrm>
            <a:off x="1447800" y="1080400"/>
            <a:ext cx="6400800" cy="400110"/>
          </a:xfrm>
          <a:prstGeom prst="rect">
            <a:avLst/>
          </a:prstGeom>
        </p:spPr>
        <p:txBody>
          <a:bodyPr wrap="square">
            <a:spAutoFit/>
          </a:bodyPr>
          <a:lstStyle/>
          <a:p>
            <a:r>
              <a:rPr lang="en-US" sz="2000" b="1" dirty="0">
                <a:solidFill>
                  <a:srgbClr val="000000"/>
                </a:solidFill>
                <a:latin typeface="Arial" panose="020B0604020202020204" pitchFamily="34" charset="0"/>
                <a:cs typeface="Arial" panose="020B0604020202020204" pitchFamily="34" charset="0"/>
              </a:rPr>
              <a:t>Global Greening From CO</a:t>
            </a:r>
            <a:r>
              <a:rPr lang="en-US" sz="2000" b="1" baseline="-25000" dirty="0">
                <a:solidFill>
                  <a:srgbClr val="000000"/>
                </a:solidFill>
                <a:latin typeface="Arial" panose="020B0604020202020204" pitchFamily="34" charset="0"/>
                <a:cs typeface="Arial" panose="020B0604020202020204" pitchFamily="34" charset="0"/>
              </a:rPr>
              <a:t>2</a:t>
            </a:r>
            <a:r>
              <a:rPr lang="en-US" sz="2000" b="1" dirty="0">
                <a:solidFill>
                  <a:srgbClr val="000000"/>
                </a:solidFill>
                <a:latin typeface="Arial" panose="020B0604020202020204" pitchFamily="34" charset="0"/>
                <a:cs typeface="Arial" panose="020B0604020202020204" pitchFamily="34" charset="0"/>
              </a:rPr>
              <a:t> Fertilization: </a:t>
            </a:r>
            <a:r>
              <a:rPr lang="en-US" sz="2000" b="1" dirty="0" smtClean="0">
                <a:solidFill>
                  <a:srgbClr val="000000"/>
                </a:solidFill>
                <a:latin typeface="Arial" panose="020B0604020202020204" pitchFamily="34" charset="0"/>
                <a:cs typeface="Arial" panose="020B0604020202020204" pitchFamily="34" charset="0"/>
              </a:rPr>
              <a:t> 1982-2010 </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762000" y="5638800"/>
            <a:ext cx="2300181" cy="276999"/>
          </a:xfrm>
          <a:prstGeom prst="rect">
            <a:avLst/>
          </a:prstGeom>
        </p:spPr>
        <p:txBody>
          <a:bodyPr wrap="none">
            <a:spAutoFit/>
          </a:bodyPr>
          <a:lstStyle/>
          <a:p>
            <a:r>
              <a:rPr lang="en-US" sz="1200" dirty="0">
                <a:latin typeface="Arial" panose="020B0604020202020204" pitchFamily="34" charset="0"/>
                <a:ea typeface="Calibri" panose="020F0502020204030204" pitchFamily="34" charset="0"/>
                <a:cs typeface="Times New Roman" panose="02020603050405020304" pitchFamily="18" charset="0"/>
              </a:rPr>
              <a:t>Source:  William Happer, 2014.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38300" y="6033184"/>
            <a:ext cx="6019800" cy="646331"/>
          </a:xfrm>
          <a:prstGeom prst="rect">
            <a:avLst/>
          </a:prstGeom>
          <a:solidFill>
            <a:srgbClr val="FFFF00"/>
          </a:solidFill>
        </p:spPr>
        <p:txBody>
          <a:bodyPr wrap="square">
            <a:spAutoFit/>
          </a:bodyPr>
          <a:lstStyle/>
          <a:p>
            <a:pPr algn="ctr"/>
            <a:r>
              <a:rPr lang="en-US" b="1" dirty="0" smtClean="0">
                <a:solidFill>
                  <a:srgbClr val="000000"/>
                </a:solidFill>
                <a:latin typeface="Arial" panose="020B0604020202020204" pitchFamily="34" charset="0"/>
                <a:cs typeface="Arial" panose="020B0604020202020204" pitchFamily="34" charset="0"/>
              </a:rPr>
              <a:t>“Greening </a:t>
            </a:r>
            <a:r>
              <a:rPr lang="en-US" b="1" dirty="0">
                <a:solidFill>
                  <a:srgbClr val="000000"/>
                </a:solidFill>
                <a:latin typeface="Arial" panose="020B0604020202020204" pitchFamily="34" charset="0"/>
                <a:cs typeface="Arial" panose="020B0604020202020204" pitchFamily="34" charset="0"/>
              </a:rPr>
              <a:t>of the planet is already being observed</a:t>
            </a:r>
            <a:r>
              <a:rPr lang="en-US" b="1" dirty="0" smtClean="0">
                <a:solidFill>
                  <a:srgbClr val="000000"/>
                </a:solidFill>
                <a:latin typeface="Arial" panose="020B0604020202020204" pitchFamily="34" charset="0"/>
                <a:cs typeface="Arial" panose="020B0604020202020204" pitchFamily="34" charset="0"/>
              </a:rPr>
              <a:t>.”</a:t>
            </a:r>
          </a:p>
          <a:p>
            <a:pPr algn="ctr"/>
            <a:r>
              <a:rPr lang="en-US" b="1" dirty="0" smtClean="0">
                <a:solidFill>
                  <a:srgbClr val="000000"/>
                </a:solidFill>
                <a:latin typeface="Arial" panose="020B0604020202020204" pitchFamily="34" charset="0"/>
                <a:cs typeface="Arial" panose="020B0604020202020204" pitchFamily="34" charset="0"/>
              </a:rPr>
              <a:t>  Professor William Happer, Princeton University.</a:t>
            </a:r>
            <a:endParaRPr lang="en-US"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180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QUANTIFYING CO</a:t>
            </a:r>
            <a:r>
              <a:rPr lang="en-US" sz="2800" b="1" baseline="-25000"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2</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BENEFITS</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123</a:t>
            </a:r>
            <a:endParaRPr lang="en-US" dirty="0"/>
          </a:p>
        </p:txBody>
      </p:sp>
      <p:pic>
        <p:nvPicPr>
          <p:cNvPr id="83969" name="Picture 1"/>
          <p:cNvPicPr>
            <a:picLocks noGrp="1" noChangeAspect="1" noChangeArrowheads="1"/>
          </p:cNvPicPr>
          <p:nvPr>
            <p:ph idx="1"/>
          </p:nvPr>
        </p:nvPicPr>
        <p:blipFill>
          <a:blip r:embed="rId3" cstate="print"/>
          <a:srcRect/>
          <a:stretch>
            <a:fillRect/>
          </a:stretch>
        </p:blipFill>
        <p:spPr bwMode="auto">
          <a:xfrm>
            <a:off x="1066800" y="1524001"/>
            <a:ext cx="6934200" cy="4343400"/>
          </a:xfrm>
          <a:prstGeom prst="rect">
            <a:avLst/>
          </a:prstGeom>
          <a:noFill/>
          <a:ln w="9525">
            <a:noFill/>
            <a:miter lim="800000"/>
            <a:headEnd/>
            <a:tailEnd/>
          </a:ln>
          <a:effectLst/>
        </p:spPr>
      </p:pic>
      <p:sp>
        <p:nvSpPr>
          <p:cNvPr id="80897" name="Rectangle 1"/>
          <p:cNvSpPr>
            <a:spLocks noChangeArrowheads="1"/>
          </p:cNvSpPr>
          <p:nvPr/>
        </p:nvSpPr>
        <p:spPr bwMode="auto">
          <a:xfrm>
            <a:off x="685800" y="5791200"/>
            <a:ext cx="561243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Source:  Craig Idso, “The Positive Externalities of Carbon Dioxide,” 2013.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0898" name="Rectangle 2"/>
          <p:cNvSpPr>
            <a:spLocks noChangeArrowheads="1"/>
          </p:cNvSpPr>
          <p:nvPr/>
        </p:nvSpPr>
        <p:spPr bwMode="auto">
          <a:xfrm>
            <a:off x="1828800" y="909936"/>
            <a:ext cx="560467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Total Annual Monetary Value of the Direct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a:t>
            </a:r>
            <a:r>
              <a:rPr kumimoji="0" lang="en-US" sz="20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Benefit for Crop Production, 1961-2011</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p>
        </p:txBody>
      </p:sp>
      <p:pic>
        <p:nvPicPr>
          <p:cNvPr id="52226" name="Picture 2" descr="https://encrypted-tbn1.gstatic.com/images?q=tbn:ANd9GcRFyicAwGpS1R-PpuOEqV8d-OmIHuAV_CH0BvfzQpZTZvxjkQ1o"/>
          <p:cNvPicPr>
            <a:picLocks noChangeAspect="1" noChangeArrowheads="1"/>
          </p:cNvPicPr>
          <p:nvPr/>
        </p:nvPicPr>
        <p:blipFill>
          <a:blip r:embed="rId4" cstate="print"/>
          <a:srcRect/>
          <a:stretch>
            <a:fillRect/>
          </a:stretch>
        </p:blipFill>
        <p:spPr bwMode="auto">
          <a:xfrm>
            <a:off x="2438400" y="1828800"/>
            <a:ext cx="2562225" cy="1962150"/>
          </a:xfrm>
          <a:prstGeom prst="rect">
            <a:avLst/>
          </a:prstGeom>
          <a:noFill/>
        </p:spPr>
      </p:pic>
      <p:sp>
        <p:nvSpPr>
          <p:cNvPr id="3" name="Rectangle 2"/>
          <p:cNvSpPr>
            <a:spLocks noChangeArrowheads="1"/>
          </p:cNvSpPr>
          <p:nvPr/>
        </p:nvSpPr>
        <p:spPr bwMode="auto">
          <a:xfrm>
            <a:off x="457200" y="6078379"/>
            <a:ext cx="8001000" cy="646331"/>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800000"/>
                </a:solidFill>
                <a:effectLst/>
                <a:latin typeface="Arial" pitchFamily="34" charset="0"/>
                <a:ea typeface="Calibri" pitchFamily="34" charset="0"/>
                <a:cs typeface="Arial" pitchFamily="34" charset="0"/>
              </a:rPr>
              <a:t>“Positive externalities:”</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CO</a:t>
            </a:r>
            <a:r>
              <a:rPr kumimoji="0" lang="en-US"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-induced benefit for global food production since 1961 = </a:t>
            </a:r>
            <a:r>
              <a:rPr kumimoji="0" lang="en-US" b="1" i="0" u="sng" strike="noStrike" cap="none" normalizeH="0" baseline="0" dirty="0" smtClean="0">
                <a:ln>
                  <a:noFill/>
                </a:ln>
                <a:solidFill>
                  <a:schemeClr val="tx1"/>
                </a:solidFill>
                <a:effectLst/>
                <a:latin typeface="Arial" pitchFamily="34" charset="0"/>
                <a:ea typeface="Calibri" pitchFamily="34" charset="0"/>
                <a:cs typeface="Arial" pitchFamily="34" charset="0"/>
              </a:rPr>
              <a:t>$3.2 trillion.</a:t>
            </a:r>
            <a:r>
              <a:rPr kumimoji="0" lang="en-US" b="1" i="0"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Forecast 2012-2050:</a:t>
            </a:r>
            <a:r>
              <a:rPr kumimoji="0" lang="en-US"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b="1" i="0" u="sng" strike="noStrike" cap="none" normalizeH="0" dirty="0" smtClean="0">
                <a:ln>
                  <a:noFill/>
                </a:ln>
                <a:solidFill>
                  <a:schemeClr val="tx1"/>
                </a:solidFill>
                <a:effectLst/>
                <a:latin typeface="Arial" pitchFamily="34" charset="0"/>
                <a:ea typeface="Calibri" pitchFamily="34" charset="0"/>
                <a:cs typeface="Arial" pitchFamily="34" charset="0"/>
              </a:rPr>
              <a:t>$10 trillion</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28" name="Picture 4" descr="https://encrypted-tbn2.gstatic.com/images?q=tbn:ANd9GcQbI10_1OBE8Y_IaciRCUYIYRQ7sc2FDg_Ubf-_jCU7a0RovUp5"/>
          <p:cNvPicPr>
            <a:picLocks noChangeAspect="1" noChangeArrowheads="1"/>
          </p:cNvPicPr>
          <p:nvPr/>
        </p:nvPicPr>
        <p:blipFill>
          <a:blip r:embed="rId5" cstate="print"/>
          <a:srcRect/>
          <a:stretch>
            <a:fillRect/>
          </a:stretch>
        </p:blipFill>
        <p:spPr bwMode="auto">
          <a:xfrm>
            <a:off x="6019800" y="3505200"/>
            <a:ext cx="1524000" cy="1524000"/>
          </a:xfrm>
          <a:prstGeom prst="rect">
            <a:avLst/>
          </a:prstGeom>
          <a:noFill/>
        </p:spPr>
      </p:pic>
    </p:spTree>
    <p:extLst>
      <p:ext uri="{BB962C8B-B14F-4D97-AF65-F5344CB8AC3E}">
        <p14:creationId xmlns:p14="http://schemas.microsoft.com/office/powerpoint/2010/main" val="798560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rPr>
              <a:t>IV.  FOSSIL FUELS &amp; </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GDP:  MYRIAD SEMINAL STUDIES LINK ENERGY &amp; GROWTH </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25451"/>
            <a:ext cx="8229600" cy="4525963"/>
          </a:xfrm>
        </p:spPr>
        <p:txBody>
          <a:bodyPr>
            <a:noAutofit/>
          </a:bodyPr>
          <a:lstStyle/>
          <a:p>
            <a:pPr lvl="0"/>
            <a:r>
              <a:rPr lang="en-US" sz="1800" dirty="0" smtClean="0">
                <a:latin typeface="Arial" panose="020B0604020202020204" pitchFamily="34" charset="0"/>
                <a:cs typeface="Arial" pitchFamily="34" charset="0"/>
              </a:rPr>
              <a:t>“</a:t>
            </a:r>
            <a:r>
              <a:rPr lang="en-US" sz="1800" b="1" u="sng" dirty="0" smtClean="0">
                <a:latin typeface="Arial" pitchFamily="34" charset="0"/>
                <a:cs typeface="Arial" pitchFamily="34" charset="0"/>
              </a:rPr>
              <a:t>Ours is a high energy civilization based largely on fossil fuels</a:t>
            </a:r>
            <a:r>
              <a:rPr lang="en-US" sz="1800" dirty="0" smtClean="0">
                <a:latin typeface="Arial" pitchFamily="34" charset="0"/>
                <a:cs typeface="Arial" pitchFamily="34" charset="0"/>
              </a:rPr>
              <a:t>.”</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Professor Vaclav </a:t>
            </a:r>
            <a:r>
              <a:rPr lang="en-US" sz="1800" dirty="0">
                <a:latin typeface="Arial" panose="020B0604020202020204" pitchFamily="34" charset="0"/>
                <a:cs typeface="Arial" panose="020B0604020202020204" pitchFamily="34" charset="0"/>
              </a:rPr>
              <a:t>Smil</a:t>
            </a:r>
            <a:endParaRPr lang="en-US" sz="1800" dirty="0" smtClean="0">
              <a:latin typeface="Arial" pitchFamily="34" charset="0"/>
              <a:cs typeface="Arial" pitchFamily="34" charset="0"/>
            </a:endParaRPr>
          </a:p>
          <a:p>
            <a:pPr lvl="0"/>
            <a:r>
              <a:rPr lang="en-US" sz="1800" dirty="0" smtClean="0">
                <a:latin typeface="Arial" pitchFamily="34" charset="0"/>
                <a:cs typeface="Arial" pitchFamily="34" charset="0"/>
              </a:rPr>
              <a:t>“The standard assumption that economic growth is independent of energy availability must be discarded absolutely. It is not tenable.”  Dr. Robert </a:t>
            </a:r>
            <a:r>
              <a:rPr lang="en-US" sz="1800" dirty="0">
                <a:latin typeface="Arial" panose="020B0604020202020204" pitchFamily="34" charset="0"/>
                <a:cs typeface="Arial" panose="020B0604020202020204" pitchFamily="34" charset="0"/>
              </a:rPr>
              <a:t>Ayres</a:t>
            </a:r>
            <a:endParaRPr lang="en-US" sz="1800" dirty="0" smtClean="0">
              <a:latin typeface="Arial" pitchFamily="34" charset="0"/>
              <a:cs typeface="Arial" pitchFamily="34" charset="0"/>
            </a:endParaRPr>
          </a:p>
          <a:p>
            <a:pPr lvl="0"/>
            <a:r>
              <a:rPr lang="en-US" sz="1800" dirty="0" smtClean="0">
                <a:latin typeface="Arial" pitchFamily="34" charset="0"/>
                <a:cs typeface="Arial" pitchFamily="34" charset="0"/>
              </a:rPr>
              <a:t>“The bottom line is that an </a:t>
            </a:r>
            <a:r>
              <a:rPr lang="en-US" sz="1800" b="1" u="sng" dirty="0" smtClean="0">
                <a:latin typeface="Arial" pitchFamily="34" charset="0"/>
                <a:cs typeface="Arial" pitchFamily="34" charset="0"/>
              </a:rPr>
              <a:t>enormous increase in energy supply will be required</a:t>
            </a:r>
            <a:r>
              <a:rPr lang="en-US" sz="1800" dirty="0" smtClean="0">
                <a:latin typeface="Arial" pitchFamily="34" charset="0"/>
                <a:cs typeface="Arial" pitchFamily="34" charset="0"/>
              </a:rPr>
              <a:t> to meet the demands of projected population growth and lift the developing world out of poverty.”</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Dr. James </a:t>
            </a:r>
            <a:r>
              <a:rPr lang="en-US" sz="1800" dirty="0">
                <a:latin typeface="Arial" panose="020B0604020202020204" pitchFamily="34" charset="0"/>
                <a:cs typeface="Arial" panose="020B0604020202020204" pitchFamily="34" charset="0"/>
              </a:rPr>
              <a:t>Brown</a:t>
            </a:r>
            <a:endParaRPr lang="en-US" sz="1800" dirty="0" smtClean="0">
              <a:latin typeface="Arial" pitchFamily="34" charset="0"/>
              <a:cs typeface="Arial" pitchFamily="34" charset="0"/>
            </a:endParaRPr>
          </a:p>
          <a:p>
            <a:pPr lvl="0"/>
            <a:r>
              <a:rPr lang="en-US" sz="1800" dirty="0" smtClean="0">
                <a:latin typeface="Arial" pitchFamily="34" charset="0"/>
                <a:cs typeface="Arial" pitchFamily="34" charset="0"/>
              </a:rPr>
              <a:t>“</a:t>
            </a:r>
            <a:r>
              <a:rPr lang="en-US" sz="1800" b="1" u="sng" dirty="0" smtClean="0">
                <a:latin typeface="Arial" pitchFamily="34" charset="0"/>
                <a:cs typeface="Arial" pitchFamily="34" charset="0"/>
              </a:rPr>
              <a:t>Energy use and output are tightly coupled</a:t>
            </a:r>
            <a:r>
              <a:rPr lang="en-US" sz="1800" dirty="0" smtClean="0">
                <a:latin typeface="Arial" pitchFamily="34" charset="0"/>
                <a:cs typeface="Arial" pitchFamily="34" charset="0"/>
              </a:rPr>
              <a:t>, with energy availability playing a key role in enabling growth.</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Professor David </a:t>
            </a:r>
            <a:r>
              <a:rPr lang="en-US" sz="1800" dirty="0">
                <a:latin typeface="Arial" panose="020B0604020202020204" pitchFamily="34" charset="0"/>
                <a:cs typeface="Arial" panose="020B0604020202020204" pitchFamily="34" charset="0"/>
              </a:rPr>
              <a:t>Stern</a:t>
            </a: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“Economic growth has been driven primarily not by “technological progress” but by the availability of ever cheaper coal, oil, &amp; gas.”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Dr. Robert </a:t>
            </a:r>
            <a:r>
              <a:rPr lang="en-US" sz="1800" dirty="0">
                <a:latin typeface="Arial" panose="020B0604020202020204" pitchFamily="34" charset="0"/>
                <a:cs typeface="Arial" panose="020B0604020202020204" pitchFamily="34" charset="0"/>
              </a:rPr>
              <a:t>Ayres and </a:t>
            </a:r>
            <a:r>
              <a:rPr lang="en-US" sz="1800" dirty="0" smtClean="0">
                <a:latin typeface="Arial" panose="020B0604020202020204" pitchFamily="34" charset="0"/>
                <a:cs typeface="Arial" panose="020B0604020202020204" pitchFamily="34" charset="0"/>
              </a:rPr>
              <a:t>Dr. Benjamin </a:t>
            </a:r>
            <a:r>
              <a:rPr lang="en-US" sz="1800" dirty="0">
                <a:latin typeface="Arial" panose="020B0604020202020204" pitchFamily="34" charset="0"/>
                <a:cs typeface="Arial" panose="020B0604020202020204" pitchFamily="34" charset="0"/>
              </a:rPr>
              <a:t>Warr</a:t>
            </a: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“There is a </a:t>
            </a:r>
            <a:r>
              <a:rPr lang="en-US" sz="1800" b="1" u="sng" dirty="0" smtClean="0">
                <a:latin typeface="Arial" pitchFamily="34" charset="0"/>
                <a:cs typeface="Arial" pitchFamily="34" charset="0"/>
              </a:rPr>
              <a:t>close connection between</a:t>
            </a:r>
          </a:p>
          <a:p>
            <a:pPr>
              <a:buNone/>
            </a:pPr>
            <a:r>
              <a:rPr lang="en-US" sz="1800" b="1" dirty="0" smtClean="0">
                <a:latin typeface="Arial" pitchFamily="34" charset="0"/>
                <a:cs typeface="Arial" pitchFamily="34" charset="0"/>
              </a:rPr>
              <a:t>	</a:t>
            </a:r>
            <a:r>
              <a:rPr lang="en-US" sz="1800" b="1" u="sng" dirty="0" smtClean="0">
                <a:latin typeface="Arial" pitchFamily="34" charset="0"/>
                <a:cs typeface="Arial" pitchFamily="34" charset="0"/>
              </a:rPr>
              <a:t>energy growth, population growth, and</a:t>
            </a:r>
          </a:p>
          <a:p>
            <a:pPr>
              <a:buNone/>
            </a:pPr>
            <a:r>
              <a:rPr lang="en-US" sz="1800" b="1" dirty="0" smtClean="0">
                <a:latin typeface="Arial" pitchFamily="34" charset="0"/>
                <a:cs typeface="Arial" pitchFamily="34" charset="0"/>
              </a:rPr>
              <a:t>	</a:t>
            </a:r>
            <a:r>
              <a:rPr lang="en-US" sz="1800" b="1" u="sng" dirty="0" smtClean="0">
                <a:latin typeface="Arial" pitchFamily="34" charset="0"/>
                <a:cs typeface="Arial" pitchFamily="34" charset="0"/>
              </a:rPr>
              <a:t>economic growth</a:t>
            </a:r>
            <a:r>
              <a:rPr lang="en-US" sz="1800" dirty="0" smtClean="0">
                <a:latin typeface="Arial" pitchFamily="34" charset="0"/>
                <a:cs typeface="Arial" pitchFamily="34" charset="0"/>
              </a:rPr>
              <a:t>.”  Gail </a:t>
            </a:r>
            <a:r>
              <a:rPr lang="en-US" sz="1800" dirty="0">
                <a:latin typeface="Arial" panose="020B0604020202020204" pitchFamily="34" charset="0"/>
                <a:cs typeface="Arial" panose="020B0604020202020204" pitchFamily="34" charset="0"/>
              </a:rPr>
              <a:t>Tverberg</a:t>
            </a:r>
          </a:p>
        </p:txBody>
      </p:sp>
      <p:sp>
        <p:nvSpPr>
          <p:cNvPr id="4" name="Slide Number Placeholder 3"/>
          <p:cNvSpPr>
            <a:spLocks noGrp="1"/>
          </p:cNvSpPr>
          <p:nvPr>
            <p:ph type="sldNum" sz="quarter" idx="12"/>
          </p:nvPr>
        </p:nvSpPr>
        <p:spPr/>
        <p:txBody>
          <a:bodyPr/>
          <a:lstStyle/>
          <a:p>
            <a:r>
              <a:rPr lang="en-US" dirty="0" smtClean="0"/>
              <a:t>24</a:t>
            </a:r>
            <a:endParaRPr lang="en-US" dirty="0"/>
          </a:p>
        </p:txBody>
      </p:sp>
      <p:pic>
        <p:nvPicPr>
          <p:cNvPr id="48130" name="Picture 2" descr="https://encrypted-tbn2.gstatic.com/images?q=tbn:ANd9GcR9zh5r8xYldh-TrmMInxmLvV3gT_AJN-nJl2lJnvuEK5nj8_IzYw"/>
          <p:cNvPicPr>
            <a:picLocks noChangeAspect="1" noChangeArrowheads="1"/>
          </p:cNvPicPr>
          <p:nvPr/>
        </p:nvPicPr>
        <p:blipFill>
          <a:blip r:embed="rId3" cstate="print"/>
          <a:srcRect/>
          <a:stretch>
            <a:fillRect/>
          </a:stretch>
        </p:blipFill>
        <p:spPr bwMode="auto">
          <a:xfrm>
            <a:off x="5638800" y="4784099"/>
            <a:ext cx="2819400" cy="1754814"/>
          </a:xfrm>
          <a:prstGeom prst="rect">
            <a:avLst/>
          </a:prstGeom>
          <a:noFill/>
        </p:spPr>
      </p:pic>
      <p:sp>
        <p:nvSpPr>
          <p:cNvPr id="5" name="Rectangle 4"/>
          <p:cNvSpPr/>
          <p:nvPr/>
        </p:nvSpPr>
        <p:spPr>
          <a:xfrm>
            <a:off x="1371600" y="6075144"/>
            <a:ext cx="5715000" cy="646331"/>
          </a:xfrm>
          <a:prstGeom prst="rect">
            <a:avLst/>
          </a:prstGeom>
          <a:solidFill>
            <a:srgbClr val="FFFF00"/>
          </a:solidFill>
        </p:spPr>
        <p:txBody>
          <a:bodyPr wrap="square">
            <a:spAutoFit/>
          </a:bodyPr>
          <a:lstStyle/>
          <a:p>
            <a:pPr algn="ctr"/>
            <a:r>
              <a:rPr lang="en-US" b="1" dirty="0" smtClean="0">
                <a:latin typeface="Arial" panose="020B0604020202020204" pitchFamily="34" charset="0"/>
                <a:cs typeface="Arial" panose="020B0604020202020204" pitchFamily="34" charset="0"/>
              </a:rPr>
              <a:t>“Energy </a:t>
            </a:r>
            <a:r>
              <a:rPr lang="en-US" b="1" dirty="0">
                <a:latin typeface="Arial" panose="020B0604020202020204" pitchFamily="34" charset="0"/>
                <a:cs typeface="Arial" panose="020B0604020202020204" pitchFamily="34" charset="0"/>
              </a:rPr>
              <a:t>is central to sustainable development and poverty </a:t>
            </a:r>
            <a:r>
              <a:rPr lang="en-US" b="1" dirty="0" smtClean="0">
                <a:latin typeface="Arial" panose="020B0604020202020204" pitchFamily="34" charset="0"/>
                <a:cs typeface="Arial" panose="020B0604020202020204" pitchFamily="34" charset="0"/>
              </a:rPr>
              <a:t>reduction.” UN Development Program</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417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04" y="76200"/>
            <a:ext cx="8229600" cy="990600"/>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FOSSIL FUELS POWERED THE</a:t>
            </a:r>
            <a:b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INDUSTRIAL REVOLUTIONS</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838200" y="1447800"/>
            <a:ext cx="7467600" cy="4366175"/>
          </a:xfrm>
          <a:prstGeom prst="rect">
            <a:avLst/>
          </a:prstGeom>
        </p:spPr>
      </p:pic>
      <p:sp>
        <p:nvSpPr>
          <p:cNvPr id="4" name="Slide Number Placeholder 3"/>
          <p:cNvSpPr>
            <a:spLocks noGrp="1"/>
          </p:cNvSpPr>
          <p:nvPr>
            <p:ph type="sldNum" sz="quarter" idx="12"/>
          </p:nvPr>
        </p:nvSpPr>
        <p:spPr/>
        <p:txBody>
          <a:bodyPr/>
          <a:lstStyle/>
          <a:p>
            <a:r>
              <a:rPr lang="en-US" dirty="0" smtClean="0"/>
              <a:t>25</a:t>
            </a:r>
            <a:endParaRPr lang="en-US" dirty="0"/>
          </a:p>
        </p:txBody>
      </p:sp>
      <p:sp>
        <p:nvSpPr>
          <p:cNvPr id="6" name="Rectangle 5"/>
          <p:cNvSpPr/>
          <p:nvPr/>
        </p:nvSpPr>
        <p:spPr>
          <a:xfrm>
            <a:off x="609600" y="1171311"/>
            <a:ext cx="7924800" cy="400110"/>
          </a:xfrm>
          <a:prstGeom prst="rect">
            <a:avLst/>
          </a:prstGeom>
        </p:spPr>
        <p:txBody>
          <a:bodyPr wrap="square">
            <a:spAutoFit/>
          </a:bodyPr>
          <a:lstStyle/>
          <a:p>
            <a:pPr algn="ctr"/>
            <a:r>
              <a:rPr lang="en-US" sz="2000" b="1" dirty="0" smtClean="0">
                <a:latin typeface="Arial" panose="020B0604020202020204" pitchFamily="34" charset="0"/>
                <a:ea typeface="Calibri" panose="020F0502020204030204" pitchFamily="34" charset="0"/>
                <a:cs typeface="Times New Roman" panose="02020603050405020304" pitchFamily="18" charset="0"/>
              </a:rPr>
              <a:t>GDP </a:t>
            </a:r>
            <a:r>
              <a:rPr lang="en-US" sz="2000" b="1" dirty="0">
                <a:latin typeface="Arial" panose="020B0604020202020204" pitchFamily="34" charset="0"/>
                <a:ea typeface="Calibri" panose="020F0502020204030204" pitchFamily="34" charset="0"/>
                <a:cs typeface="Times New Roman" panose="02020603050405020304" pitchFamily="18" charset="0"/>
              </a:rPr>
              <a:t>Per Capita, 1300 - 2100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31065" y="5789287"/>
            <a:ext cx="6400800" cy="276999"/>
          </a:xfrm>
          <a:prstGeom prst="rect">
            <a:avLst/>
          </a:prstGeom>
        </p:spPr>
        <p:txBody>
          <a:bodyPr wrap="square">
            <a:spAutoFit/>
          </a:bodyPr>
          <a:lstStyle/>
          <a:p>
            <a:pPr marL="457200" marR="0" indent="457200" algn="just">
              <a:spcBef>
                <a:spcPts val="0"/>
              </a:spcBef>
              <a:spcAft>
                <a:spcPts val="0"/>
              </a:spcAft>
            </a:pPr>
            <a:r>
              <a:rPr lang="en-US" sz="1200" dirty="0">
                <a:latin typeface="Arial" panose="020B0604020202020204" pitchFamily="34" charset="0"/>
                <a:ea typeface="Calibri" panose="020F0502020204030204" pitchFamily="34" charset="0"/>
                <a:cs typeface="Times New Roman" panose="02020603050405020304" pitchFamily="18" charset="0"/>
              </a:rPr>
              <a:t>Source:  Robert J. Gordon, National Bureau of Economic Research, 2012.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209800" y="2258935"/>
            <a:ext cx="2971800" cy="1200329"/>
          </a:xfrm>
          <a:prstGeom prst="rect">
            <a:avLst/>
          </a:prstGeom>
          <a:solidFill>
            <a:srgbClr val="FFFF00"/>
          </a:solidFill>
        </p:spPr>
        <p:txBody>
          <a:bodyPr wrap="square">
            <a:spAutoFit/>
          </a:bodyPr>
          <a:lstStyle/>
          <a:p>
            <a:pPr algn="ctr"/>
            <a:r>
              <a:rPr lang="en-US" b="1" dirty="0">
                <a:latin typeface="Arial" panose="020B0604020202020204" pitchFamily="34" charset="0"/>
                <a:cs typeface="Arial" panose="020B0604020202020204" pitchFamily="34" charset="0"/>
              </a:rPr>
              <a:t>“Energy is the ‘oxygen’ of the economy and the life-blood of growth.”  World Economic </a:t>
            </a:r>
            <a:r>
              <a:rPr lang="en-US" b="1" dirty="0" smtClean="0">
                <a:latin typeface="Arial" panose="020B0604020202020204" pitchFamily="34" charset="0"/>
                <a:cs typeface="Arial" panose="020B0604020202020204" pitchFamily="34" charset="0"/>
              </a:rPr>
              <a:t>Forum</a:t>
            </a:r>
            <a:endParaRPr lang="en-US" b="1" dirty="0">
              <a:latin typeface="Arial" panose="020B0604020202020204" pitchFamily="34" charset="0"/>
              <a:cs typeface="Arial" panose="020B0604020202020204" pitchFamily="34" charset="0"/>
            </a:endParaRPr>
          </a:p>
        </p:txBody>
      </p:sp>
      <p:sp>
        <p:nvSpPr>
          <p:cNvPr id="8" name="Rectangle 7"/>
          <p:cNvSpPr/>
          <p:nvPr/>
        </p:nvSpPr>
        <p:spPr>
          <a:xfrm>
            <a:off x="1295400" y="6098448"/>
            <a:ext cx="5638800" cy="338554"/>
          </a:xfrm>
          <a:prstGeom prst="rect">
            <a:avLst/>
          </a:prstGeom>
        </p:spPr>
        <p:txBody>
          <a:bodyPr wrap="square">
            <a:spAutoFit/>
          </a:bodyPr>
          <a:lstStyle/>
          <a:p>
            <a:r>
              <a:rPr lang="en-US" sz="1600" dirty="0">
                <a:latin typeface="Arial" panose="020B0604020202020204" pitchFamily="34" charset="0"/>
                <a:ea typeface="Calibri" panose="020F0502020204030204" pitchFamily="34" charset="0"/>
                <a:cs typeface="Times New Roman" panose="02020603050405020304" pitchFamily="18" charset="0"/>
              </a:rPr>
              <a:t>Note:  Blue is UK, red is USA, green is forecast.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5348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CLOSE LINK BETWEEN ENERGY &amp; GDP</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26</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838200" y="1143000"/>
            <a:ext cx="7497188" cy="4525963"/>
          </a:xfrm>
          <a:prstGeom prst="rect">
            <a:avLst/>
          </a:prstGeom>
          <a:noFill/>
          <a:ln w="9525">
            <a:noFill/>
            <a:miter lim="800000"/>
            <a:headEnd/>
            <a:tailEnd/>
          </a:ln>
          <a:effectLst/>
        </p:spPr>
      </p:pic>
      <p:sp>
        <p:nvSpPr>
          <p:cNvPr id="1027" name="Rectangle 3"/>
          <p:cNvSpPr>
            <a:spLocks noChangeArrowheads="1"/>
          </p:cNvSpPr>
          <p:nvPr/>
        </p:nvSpPr>
        <p:spPr bwMode="auto">
          <a:xfrm>
            <a:off x="381000" y="5638800"/>
            <a:ext cx="272382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pitchFamily="34" charset="0"/>
                <a:ea typeface="Calibri" pitchFamily="34" charset="0"/>
                <a:cs typeface="Arial" pitchFamily="34" charset="0"/>
              </a:rPr>
              <a:t>Source:  Gail Tverberg, 2012.</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09600" y="6019800"/>
            <a:ext cx="7239000" cy="646331"/>
          </a:xfrm>
          <a:prstGeom prst="rect">
            <a:avLst/>
          </a:prstGeom>
          <a:solidFill>
            <a:srgbClr val="FFFF00"/>
          </a:solidFill>
        </p:spPr>
        <p:txBody>
          <a:bodyPr wrap="square">
            <a:spAutoFit/>
          </a:bodyPr>
          <a:lstStyle/>
          <a:p>
            <a:pPr algn="ctr"/>
            <a:r>
              <a:rPr lang="en-US" b="1" dirty="0" smtClean="0">
                <a:latin typeface="Arial" pitchFamily="34" charset="0"/>
                <a:cs typeface="Arial" pitchFamily="34" charset="0"/>
              </a:rPr>
              <a:t>“</a:t>
            </a:r>
            <a:r>
              <a:rPr lang="en-US" b="1" u="sng" dirty="0" smtClean="0">
                <a:latin typeface="Arial" pitchFamily="34" charset="0"/>
                <a:cs typeface="Arial" pitchFamily="34" charset="0"/>
              </a:rPr>
              <a:t>Fossil fuels created an economic miracle</a:t>
            </a:r>
            <a:r>
              <a:rPr lang="en-US" b="1" dirty="0" smtClean="0">
                <a:latin typeface="Arial" pitchFamily="34" charset="0"/>
                <a:cs typeface="Arial" pitchFamily="34" charset="0"/>
              </a:rPr>
              <a:t> that has lifted</a:t>
            </a:r>
          </a:p>
          <a:p>
            <a:pPr algn="ctr"/>
            <a:r>
              <a:rPr lang="en-US" b="1" dirty="0" smtClean="0">
                <a:latin typeface="Arial" pitchFamily="34" charset="0"/>
                <a:cs typeface="Arial" pitchFamily="34" charset="0"/>
              </a:rPr>
              <a:t>billions of people out of hopeless poverty.”  Robert Zubrin</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CLOSE LINK BETWEEN CO</a:t>
            </a:r>
            <a:r>
              <a:rPr lang="en-US" sz="2800" b="1" baseline="-25000"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2</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&amp; GDP</a:t>
            </a:r>
            <a:endParaRPr lang="en-US" sz="2800" dirty="0"/>
          </a:p>
        </p:txBody>
      </p:sp>
      <p:sp>
        <p:nvSpPr>
          <p:cNvPr id="4" name="Slide Number Placeholder 3"/>
          <p:cNvSpPr>
            <a:spLocks noGrp="1"/>
          </p:cNvSpPr>
          <p:nvPr>
            <p:ph type="sldNum" sz="quarter" idx="12"/>
          </p:nvPr>
        </p:nvSpPr>
        <p:spPr/>
        <p:txBody>
          <a:bodyPr/>
          <a:lstStyle/>
          <a:p>
            <a:r>
              <a:rPr lang="en-US" dirty="0" smtClean="0"/>
              <a:t>27</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769322" y="1329382"/>
            <a:ext cx="7605354" cy="4385618"/>
          </a:xfrm>
          <a:prstGeom prst="rect">
            <a:avLst/>
          </a:prstGeom>
          <a:noFill/>
          <a:ln w="9525">
            <a:noFill/>
            <a:miter lim="800000"/>
            <a:headEnd/>
            <a:tailEnd/>
          </a:ln>
          <a:effectLst/>
        </p:spPr>
      </p:pic>
      <p:sp>
        <p:nvSpPr>
          <p:cNvPr id="2051" name="Rectangle 3"/>
          <p:cNvSpPr>
            <a:spLocks noChangeArrowheads="1"/>
          </p:cNvSpPr>
          <p:nvPr/>
        </p:nvSpPr>
        <p:spPr bwMode="auto">
          <a:xfrm>
            <a:off x="1225377" y="1030070"/>
            <a:ext cx="669324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Relationship Between World GDP and CO</a:t>
            </a:r>
            <a:r>
              <a:rPr kumimoji="0" lang="en-US" sz="20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Emissions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914399" y="5574009"/>
            <a:ext cx="7315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Source:  U.S. Energy Information Administration, International Energy Agency, U.S. Bureau of</a:t>
            </a:r>
          </a:p>
          <a:p>
            <a:pPr marL="0" marR="0" lvl="0" indent="45720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Economic Analysis, and Management Information Services, Inc.</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44034" name="Picture 2" descr="https://encrypted-tbn3.gstatic.com/images?q=tbn:ANd9GcSQwpivdAeElILyRoWNoe2LnkTm9n-SC7cgz2khAH7AerVby5q1"/>
          <p:cNvPicPr>
            <a:picLocks noChangeAspect="1" noChangeArrowheads="1"/>
          </p:cNvPicPr>
          <p:nvPr/>
        </p:nvPicPr>
        <p:blipFill>
          <a:blip r:embed="rId4" cstate="print"/>
          <a:srcRect/>
          <a:stretch>
            <a:fillRect/>
          </a:stretch>
        </p:blipFill>
        <p:spPr bwMode="auto">
          <a:xfrm>
            <a:off x="6019800" y="2746755"/>
            <a:ext cx="1752600" cy="2106471"/>
          </a:xfrm>
          <a:prstGeom prst="rect">
            <a:avLst/>
          </a:prstGeom>
          <a:noFill/>
        </p:spPr>
      </p:pic>
      <p:sp>
        <p:nvSpPr>
          <p:cNvPr id="3" name="Rectangle 2"/>
          <p:cNvSpPr/>
          <p:nvPr/>
        </p:nvSpPr>
        <p:spPr>
          <a:xfrm>
            <a:off x="990599" y="6075144"/>
            <a:ext cx="6928021" cy="646331"/>
          </a:xfrm>
          <a:prstGeom prst="rect">
            <a:avLst/>
          </a:prstGeom>
          <a:solidFill>
            <a:srgbClr val="FFFF00"/>
          </a:solidFill>
        </p:spPr>
        <p:txBody>
          <a:bodyPr wrap="square">
            <a:spAutoFit/>
          </a:bodyPr>
          <a:lstStyle/>
          <a:p>
            <a:pPr algn="ctr"/>
            <a:r>
              <a:rPr lang="en-US" b="1" dirty="0">
                <a:latin typeface="Arial" panose="020B0604020202020204" pitchFamily="34" charset="0"/>
                <a:cs typeface="Arial" panose="020B0604020202020204" pitchFamily="34" charset="0"/>
              </a:rPr>
              <a:t>“Access to energy is </a:t>
            </a:r>
            <a:r>
              <a:rPr lang="en-US" b="1" u="sng" dirty="0">
                <a:latin typeface="Arial" panose="020B0604020202020204" pitchFamily="34" charset="0"/>
                <a:cs typeface="Arial" panose="020B0604020202020204" pitchFamily="34" charset="0"/>
              </a:rPr>
              <a:t>absolutely fundamental in the struggle against poverty</a:t>
            </a:r>
            <a:r>
              <a:rPr lang="en-US" b="1" dirty="0">
                <a:latin typeface="Arial" panose="020B0604020202020204" pitchFamily="34" charset="0"/>
                <a:cs typeface="Arial" panose="020B0604020202020204" pitchFamily="34" charset="0"/>
              </a:rPr>
              <a:t>.”  Rachel Kyte, vice president, World Bank</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CO</a:t>
            </a:r>
            <a:r>
              <a:rPr lang="en-US" sz="2800" b="1" baseline="-25000"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2</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BENEFITS GREATLY EXCEED SCC</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28</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514756" y="1798968"/>
            <a:ext cx="5885888" cy="3455251"/>
          </a:xfrm>
          <a:prstGeom prst="rect">
            <a:avLst/>
          </a:prstGeom>
          <a:noFill/>
          <a:ln w="9525">
            <a:noFill/>
            <a:miter lim="800000"/>
            <a:headEnd/>
            <a:tailEnd/>
          </a:ln>
          <a:effectLst/>
        </p:spPr>
      </p:pic>
      <p:sp>
        <p:nvSpPr>
          <p:cNvPr id="41985" name="Rectangle 1"/>
          <p:cNvSpPr>
            <a:spLocks noChangeArrowheads="1"/>
          </p:cNvSpPr>
          <p:nvPr/>
        </p:nvSpPr>
        <p:spPr bwMode="auto">
          <a:xfrm>
            <a:off x="2743200" y="1219200"/>
            <a:ext cx="375455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2010 CO</a:t>
            </a:r>
            <a:r>
              <a:rPr kumimoji="0" lang="en-US" sz="20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Benefit-Cost Ratios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(Based on 2013 IWG Report)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914400" y="5215489"/>
            <a:ext cx="675447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Source:  U.S. Energy Information Administration, U.S.  Bureau of Economic Analysis, U.S.</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Interagency Working Group, and Management Information Services, Inc.</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p>
        </p:txBody>
      </p:sp>
      <p:sp>
        <p:nvSpPr>
          <p:cNvPr id="7" name="Rectangle 6"/>
          <p:cNvSpPr/>
          <p:nvPr/>
        </p:nvSpPr>
        <p:spPr>
          <a:xfrm>
            <a:off x="609600" y="5791200"/>
            <a:ext cx="7696200" cy="369332"/>
          </a:xfrm>
          <a:prstGeom prst="rect">
            <a:avLst/>
          </a:prstGeom>
          <a:solidFill>
            <a:srgbClr val="FFFF00"/>
          </a:solidFill>
        </p:spPr>
        <p:txBody>
          <a:bodyPr wrap="square">
            <a:spAutoFit/>
          </a:bodyPr>
          <a:lstStyle/>
          <a:p>
            <a:pPr algn="ctr"/>
            <a:r>
              <a:rPr lang="en-US" b="1" dirty="0" smtClean="0">
                <a:latin typeface="Arial" pitchFamily="34" charset="0"/>
                <a:cs typeface="Arial" pitchFamily="34" charset="0"/>
              </a:rPr>
              <a:t>Using 2013 IWG report, CO</a:t>
            </a:r>
            <a:r>
              <a:rPr lang="en-US" b="1" baseline="-25000" dirty="0" smtClean="0">
                <a:latin typeface="Arial" pitchFamily="34" charset="0"/>
                <a:cs typeface="Arial" pitchFamily="34" charset="0"/>
              </a:rPr>
              <a:t>2</a:t>
            </a:r>
            <a:r>
              <a:rPr lang="en-US" b="1" dirty="0" smtClean="0">
                <a:latin typeface="Arial" pitchFamily="34" charset="0"/>
                <a:cs typeface="Arial" pitchFamily="34" charset="0"/>
              </a:rPr>
              <a:t> benefits &gt; SCC by 60-to-1 to 200+-to-1.</a:t>
            </a:r>
            <a:endParaRPr lang="en-US" b="1" dirty="0">
              <a:latin typeface="Arial" pitchFamily="34" charset="0"/>
              <a:cs typeface="Arial" pitchFamily="34" charset="0"/>
            </a:endParaRPr>
          </a:p>
        </p:txBody>
      </p:sp>
      <p:pic>
        <p:nvPicPr>
          <p:cNvPr id="41989" name="Picture 5" descr="https://encrypted-tbn3.gstatic.com/images?q=tbn:ANd9GcSjyO78coXOoAbr9Ikglhnz0aZWC8xDINaVI9lVf6JhjBN7-tID"/>
          <p:cNvPicPr>
            <a:picLocks noChangeAspect="1" noChangeArrowheads="1"/>
          </p:cNvPicPr>
          <p:nvPr/>
        </p:nvPicPr>
        <p:blipFill>
          <a:blip r:embed="rId4" cstate="print"/>
          <a:srcRect/>
          <a:stretch>
            <a:fillRect/>
          </a:stretch>
        </p:blipFill>
        <p:spPr bwMode="auto">
          <a:xfrm>
            <a:off x="4876800" y="1905000"/>
            <a:ext cx="2054277" cy="1362076"/>
          </a:xfrm>
          <a:prstGeom prst="rect">
            <a:avLst/>
          </a:prstGeom>
          <a:noFill/>
        </p:spPr>
      </p:pic>
      <p:sp>
        <p:nvSpPr>
          <p:cNvPr id="48129" name="Rectangle 1"/>
          <p:cNvSpPr>
            <a:spLocks noChangeArrowheads="1"/>
          </p:cNvSpPr>
          <p:nvPr/>
        </p:nvSpPr>
        <p:spPr bwMode="auto">
          <a:xfrm>
            <a:off x="609600" y="6324600"/>
            <a:ext cx="7661072" cy="369332"/>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Perspective:  </a:t>
            </a:r>
            <a:r>
              <a:rPr kumimoji="0" lang="en-US" b="1" i="0" u="sng" strike="noStrike" cap="none" normalizeH="0" baseline="0" dirty="0" smtClean="0">
                <a:ln>
                  <a:noFill/>
                </a:ln>
                <a:solidFill>
                  <a:schemeClr val="tx1"/>
                </a:solidFill>
                <a:effectLst/>
                <a:latin typeface="Arial" pitchFamily="34" charset="0"/>
                <a:ea typeface="Calibri" pitchFamily="34" charset="0"/>
                <a:cs typeface="Arial" pitchFamily="34" charset="0"/>
              </a:rPr>
              <a:t>B-C ratios of 2-to-1 or 3-to1 considered very favorable</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IWG, SCC, AND BENEFIT-COST ANALYSIS</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143000"/>
            <a:ext cx="8229600" cy="4800600"/>
          </a:xfrm>
        </p:spPr>
        <p:txBody>
          <a:bodyPr>
            <a:noAutofit/>
          </a:bodyPr>
          <a:lstStyle/>
          <a:p>
            <a:r>
              <a:rPr lang="en-US" sz="2100" b="1" dirty="0" smtClean="0">
                <a:solidFill>
                  <a:srgbClr val="800000"/>
                </a:solidFill>
                <a:latin typeface="Arial" pitchFamily="34" charset="0"/>
                <a:cs typeface="Arial" pitchFamily="34" charset="0"/>
              </a:rPr>
              <a:t>Federal govt. </a:t>
            </a:r>
            <a:r>
              <a:rPr lang="en-US" sz="2100" b="1" u="sng" dirty="0" smtClean="0">
                <a:solidFill>
                  <a:srgbClr val="800000"/>
                </a:solidFill>
                <a:latin typeface="Arial" pitchFamily="34" charset="0"/>
                <a:cs typeface="Arial" pitchFamily="34" charset="0"/>
              </a:rPr>
              <a:t>must</a:t>
            </a:r>
            <a:r>
              <a:rPr lang="en-US" sz="2100" b="1" dirty="0" smtClean="0">
                <a:solidFill>
                  <a:srgbClr val="800000"/>
                </a:solidFill>
                <a:latin typeface="Arial" pitchFamily="34" charset="0"/>
                <a:cs typeface="Arial" pitchFamily="34" charset="0"/>
              </a:rPr>
              <a:t> assess benefits &amp; costs of regulations</a:t>
            </a:r>
          </a:p>
          <a:p>
            <a:pPr>
              <a:spcBef>
                <a:spcPts val="400"/>
              </a:spcBef>
            </a:pPr>
            <a:r>
              <a:rPr lang="en-US" sz="2100" dirty="0" smtClean="0">
                <a:latin typeface="Arial" pitchFamily="34" charset="0"/>
                <a:cs typeface="Arial" pitchFamily="34" charset="0"/>
              </a:rPr>
              <a:t>Federal Interagency Working Group (IWG) developed</a:t>
            </a:r>
          </a:p>
          <a:p>
            <a:pPr>
              <a:spcBef>
                <a:spcPts val="400"/>
              </a:spcBef>
              <a:buNone/>
            </a:pPr>
            <a:r>
              <a:rPr lang="en-US" sz="2100" dirty="0" smtClean="0">
                <a:latin typeface="Arial" pitchFamily="34" charset="0"/>
                <a:cs typeface="Arial" pitchFamily="34" charset="0"/>
              </a:rPr>
              <a:t>	estimates of the social cost of carbon (SCC):</a:t>
            </a:r>
          </a:p>
          <a:p>
            <a:pPr>
              <a:buNone/>
            </a:pPr>
            <a:r>
              <a:rPr lang="en-US" sz="2100" dirty="0" smtClean="0">
                <a:latin typeface="Arial" pitchFamily="34" charset="0"/>
                <a:cs typeface="Arial" pitchFamily="34" charset="0"/>
              </a:rPr>
              <a:t>	--	February 2010 ~ $22/ton</a:t>
            </a:r>
          </a:p>
          <a:p>
            <a:pPr>
              <a:buNone/>
            </a:pPr>
            <a:r>
              <a:rPr lang="en-US" sz="2100" dirty="0" smtClean="0">
                <a:latin typeface="Arial" pitchFamily="34" charset="0"/>
                <a:cs typeface="Arial" pitchFamily="34" charset="0"/>
              </a:rPr>
              <a:t>	--	May 2013, revised upward to ~ $36/ton</a:t>
            </a:r>
          </a:p>
          <a:p>
            <a:r>
              <a:rPr lang="en-US" sz="2100" dirty="0" smtClean="0">
                <a:latin typeface="Arial" pitchFamily="34" charset="0"/>
                <a:cs typeface="Arial" pitchFamily="34" charset="0"/>
              </a:rPr>
              <a:t>SCC:  “Estimate of monetized damages associated with an incremental increase in carbon emissions in a given year”</a:t>
            </a:r>
          </a:p>
          <a:p>
            <a:r>
              <a:rPr lang="en-US" sz="2100" dirty="0" smtClean="0">
                <a:latin typeface="Arial" pitchFamily="34" charset="0"/>
                <a:cs typeface="Arial" pitchFamily="34" charset="0"/>
              </a:rPr>
              <a:t>Meant to be comprehensive estimate of climate change damages</a:t>
            </a:r>
          </a:p>
          <a:p>
            <a:r>
              <a:rPr lang="en-US" sz="2100" dirty="0" smtClean="0">
                <a:latin typeface="Arial" pitchFamily="34" charset="0"/>
                <a:cs typeface="Arial" pitchFamily="34" charset="0"/>
              </a:rPr>
              <a:t>Used by federal agencies in benefit-cost (B-C) analyses of regulatory actions</a:t>
            </a:r>
          </a:p>
          <a:p>
            <a:r>
              <a:rPr lang="en-US" sz="2100" dirty="0" smtClean="0">
                <a:latin typeface="Arial" pitchFamily="34" charset="0"/>
                <a:cs typeface="Arial" pitchFamily="34" charset="0"/>
              </a:rPr>
              <a:t>However, in B-C analyses </a:t>
            </a:r>
            <a:r>
              <a:rPr lang="en-US" sz="2100" b="1" u="sng" dirty="0" smtClean="0">
                <a:solidFill>
                  <a:srgbClr val="800000"/>
                </a:solidFill>
                <a:latin typeface="Arial" pitchFamily="34" charset="0"/>
                <a:cs typeface="Arial" pitchFamily="34" charset="0"/>
              </a:rPr>
              <a:t>both the benefits and the costs of CO</a:t>
            </a:r>
            <a:r>
              <a:rPr lang="en-US" sz="2100" b="1" u="sng" baseline="-25000" dirty="0" smtClean="0">
                <a:solidFill>
                  <a:srgbClr val="800000"/>
                </a:solidFill>
                <a:latin typeface="Arial" pitchFamily="34" charset="0"/>
                <a:cs typeface="Arial" pitchFamily="34" charset="0"/>
              </a:rPr>
              <a:t>2</a:t>
            </a:r>
            <a:r>
              <a:rPr lang="en-US" sz="2100" b="1" u="sng" dirty="0" smtClean="0">
                <a:solidFill>
                  <a:srgbClr val="800000"/>
                </a:solidFill>
                <a:latin typeface="Arial" pitchFamily="34" charset="0"/>
                <a:cs typeface="Arial" pitchFamily="34" charset="0"/>
              </a:rPr>
              <a:t> must be considered</a:t>
            </a:r>
          </a:p>
          <a:p>
            <a:r>
              <a:rPr lang="en-US" sz="2100" dirty="0" smtClean="0">
                <a:latin typeface="Arial" pitchFamily="34" charset="0"/>
                <a:cs typeface="Arial" pitchFamily="34" charset="0"/>
              </a:rPr>
              <a:t>We analyze and compare the benefits and the costs of CO</a:t>
            </a:r>
            <a:r>
              <a:rPr lang="en-US" sz="2100" baseline="-25000" dirty="0" smtClean="0">
                <a:latin typeface="Arial" pitchFamily="34" charset="0"/>
                <a:cs typeface="Arial" pitchFamily="34" charset="0"/>
              </a:rPr>
              <a:t>2</a:t>
            </a:r>
            <a:endParaRPr lang="en-US" sz="2100" dirty="0" smtClean="0">
              <a:latin typeface="Arial" pitchFamily="34" charset="0"/>
              <a:cs typeface="Arial" pitchFamily="34" charset="0"/>
            </a:endParaRPr>
          </a:p>
          <a:p>
            <a:endParaRPr lang="en-US" sz="22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a:t>2</a:t>
            </a:r>
          </a:p>
        </p:txBody>
      </p:sp>
      <p:sp>
        <p:nvSpPr>
          <p:cNvPr id="5" name="Rectangle 4"/>
          <p:cNvSpPr/>
          <p:nvPr/>
        </p:nvSpPr>
        <p:spPr>
          <a:xfrm>
            <a:off x="1373550" y="6019800"/>
            <a:ext cx="6006773" cy="646331"/>
          </a:xfrm>
          <a:prstGeom prst="rect">
            <a:avLst/>
          </a:prstGeom>
          <a:solidFill>
            <a:srgbClr val="FFFF00"/>
          </a:solidFill>
        </p:spPr>
        <p:txBody>
          <a:bodyPr wrap="none">
            <a:spAutoFit/>
          </a:bodyPr>
          <a:lstStyle/>
          <a:p>
            <a:pPr algn="ctr"/>
            <a:r>
              <a:rPr lang="en-US" b="1" dirty="0" smtClean="0">
                <a:latin typeface="Arial" pitchFamily="34" charset="0"/>
                <a:cs typeface="Arial" pitchFamily="34" charset="0"/>
              </a:rPr>
              <a:t>EO 12688, requiring B-C analysis of govt.</a:t>
            </a:r>
          </a:p>
          <a:p>
            <a:pPr algn="ctr"/>
            <a:r>
              <a:rPr lang="en-US" b="1" dirty="0" smtClean="0">
                <a:latin typeface="Arial" pitchFamily="34" charset="0"/>
                <a:cs typeface="Arial" pitchFamily="34" charset="0"/>
              </a:rPr>
              <a:t>regulations,  was </a:t>
            </a:r>
            <a:r>
              <a:rPr lang="en-US" b="1" u="sng" dirty="0" smtClean="0">
                <a:latin typeface="Arial" pitchFamily="34" charset="0"/>
                <a:cs typeface="Arial" pitchFamily="34" charset="0"/>
              </a:rPr>
              <a:t>issued in 1993 by President Clinton</a:t>
            </a:r>
            <a:endParaRPr lang="en-US" b="1" u="sng" dirty="0">
              <a:latin typeface="Arial" pitchFamily="34" charset="0"/>
              <a:cs typeface="Arial" pitchFamily="34" charset="0"/>
            </a:endParaRPr>
          </a:p>
        </p:txBody>
      </p:sp>
      <p:pic>
        <p:nvPicPr>
          <p:cNvPr id="6" name="Picture 5" descr="https://encrypted-tbn1.gstatic.com/images?q=tbn:ANd9GcTLcgfB4tZ6hkXt0vQ8aa2j_KUXV9gqkbGSbz1Uyr8bgYtfhtH3CA"/>
          <p:cNvPicPr>
            <a:picLocks noChangeAspect="1" noChangeArrowheads="1"/>
          </p:cNvPicPr>
          <p:nvPr/>
        </p:nvPicPr>
        <p:blipFill>
          <a:blip r:embed="rId3" cstate="print"/>
          <a:srcRect/>
          <a:stretch>
            <a:fillRect/>
          </a:stretch>
        </p:blipFill>
        <p:spPr bwMode="auto">
          <a:xfrm>
            <a:off x="7391400" y="1524000"/>
            <a:ext cx="1402515" cy="14668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CO</a:t>
            </a:r>
            <a:r>
              <a:rPr lang="en-US" sz="2800" b="1" baseline="-25000"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2</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BENEFITS GREATLY EXCEED SCC</a:t>
            </a:r>
            <a:endParaRPr lang="en-US" sz="2800" dirty="0"/>
          </a:p>
        </p:txBody>
      </p:sp>
      <p:sp>
        <p:nvSpPr>
          <p:cNvPr id="4" name="Slide Number Placeholder 3"/>
          <p:cNvSpPr>
            <a:spLocks noGrp="1"/>
          </p:cNvSpPr>
          <p:nvPr>
            <p:ph type="sldNum" sz="quarter" idx="12"/>
          </p:nvPr>
        </p:nvSpPr>
        <p:spPr/>
        <p:txBody>
          <a:bodyPr/>
          <a:lstStyle/>
          <a:p>
            <a:r>
              <a:rPr lang="en-US" dirty="0" smtClean="0"/>
              <a:t>29</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323956" y="1830681"/>
            <a:ext cx="6496088" cy="3808119"/>
          </a:xfrm>
          <a:prstGeom prst="rect">
            <a:avLst/>
          </a:prstGeom>
          <a:noFill/>
          <a:ln w="9525">
            <a:noFill/>
            <a:miter lim="800000"/>
            <a:headEnd/>
            <a:tailEnd/>
          </a:ln>
          <a:effectLst/>
        </p:spPr>
      </p:pic>
      <p:sp>
        <p:nvSpPr>
          <p:cNvPr id="39937" name="Rectangle 1"/>
          <p:cNvSpPr>
            <a:spLocks noChangeArrowheads="1"/>
          </p:cNvSpPr>
          <p:nvPr/>
        </p:nvSpPr>
        <p:spPr bwMode="auto">
          <a:xfrm>
            <a:off x="2514600" y="1143000"/>
            <a:ext cx="375455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2010 CO</a:t>
            </a:r>
            <a:r>
              <a:rPr kumimoji="0" lang="en-US" sz="20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Benefit-Cost Ratios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(Based on 2010 IWG Report)</a:t>
            </a:r>
            <a:r>
              <a:rPr kumimoji="0" lang="en-US" sz="2000" i="0" u="none" strike="noStrike" cap="none" normalizeH="0" baseline="0" dirty="0" smtClean="0">
                <a:ln>
                  <a:noFill/>
                </a:ln>
                <a:solidFill>
                  <a:schemeClr val="tx1"/>
                </a:solidFill>
                <a:effectLst/>
                <a:latin typeface="Arial" pitchFamily="34" charset="0"/>
                <a:cs typeface="Arial" pitchFamily="34" charset="0"/>
              </a:rPr>
              <a:t> </a:t>
            </a:r>
          </a:p>
        </p:txBody>
      </p:sp>
      <p:pic>
        <p:nvPicPr>
          <p:cNvPr id="39941" name="Picture 5" descr="https://encrypted-tbn2.gstatic.com/images?q=tbn:ANd9GcRFk-me5PUNDXHxXM-sywSdjMoMLLEUWc4kvUp8vqzFVD12AygJCA"/>
          <p:cNvPicPr>
            <a:picLocks noChangeAspect="1" noChangeArrowheads="1"/>
          </p:cNvPicPr>
          <p:nvPr/>
        </p:nvPicPr>
        <p:blipFill>
          <a:blip r:embed="rId4" cstate="print"/>
          <a:srcRect/>
          <a:stretch>
            <a:fillRect/>
          </a:stretch>
        </p:blipFill>
        <p:spPr bwMode="auto">
          <a:xfrm>
            <a:off x="4343400" y="2286000"/>
            <a:ext cx="2971800" cy="1524001"/>
          </a:xfrm>
          <a:prstGeom prst="rect">
            <a:avLst/>
          </a:prstGeom>
          <a:noFill/>
        </p:spPr>
      </p:pic>
      <p:sp>
        <p:nvSpPr>
          <p:cNvPr id="9" name="Rectangle 8"/>
          <p:cNvSpPr/>
          <p:nvPr/>
        </p:nvSpPr>
        <p:spPr>
          <a:xfrm>
            <a:off x="609600" y="6096000"/>
            <a:ext cx="7696200" cy="369332"/>
          </a:xfrm>
          <a:prstGeom prst="rect">
            <a:avLst/>
          </a:prstGeom>
          <a:solidFill>
            <a:srgbClr val="FFFF00"/>
          </a:solidFill>
        </p:spPr>
        <p:txBody>
          <a:bodyPr wrap="square">
            <a:spAutoFit/>
          </a:bodyPr>
          <a:lstStyle/>
          <a:p>
            <a:pPr algn="ctr"/>
            <a:r>
              <a:rPr lang="en-US" b="1" dirty="0" smtClean="0">
                <a:latin typeface="Arial" pitchFamily="34" charset="0"/>
                <a:cs typeface="Arial" pitchFamily="34" charset="0"/>
              </a:rPr>
              <a:t>Using 2010 IWG report, CO</a:t>
            </a:r>
            <a:r>
              <a:rPr lang="en-US" b="1" baseline="-25000" dirty="0" smtClean="0">
                <a:latin typeface="Arial" pitchFamily="34" charset="0"/>
                <a:cs typeface="Arial" pitchFamily="34" charset="0"/>
              </a:rPr>
              <a:t>2</a:t>
            </a:r>
            <a:r>
              <a:rPr lang="en-US" b="1" dirty="0" smtClean="0">
                <a:latin typeface="Arial" pitchFamily="34" charset="0"/>
                <a:cs typeface="Arial" pitchFamily="34" charset="0"/>
              </a:rPr>
              <a:t> benefits &gt; SCC by 100-to-1 to 500+-to-1.</a:t>
            </a:r>
            <a:endParaRPr lang="en-US" b="1" dirty="0">
              <a:latin typeface="Arial" pitchFamily="34" charset="0"/>
              <a:cs typeface="Arial" pitchFamily="34" charset="0"/>
            </a:endParaRPr>
          </a:p>
        </p:txBody>
      </p:sp>
      <p:sp>
        <p:nvSpPr>
          <p:cNvPr id="10" name="Rectangle 9"/>
          <p:cNvSpPr/>
          <p:nvPr/>
        </p:nvSpPr>
        <p:spPr>
          <a:xfrm>
            <a:off x="1447800" y="5562600"/>
            <a:ext cx="6096000" cy="461665"/>
          </a:xfrm>
          <a:prstGeom prst="rect">
            <a:avLst/>
          </a:prstGeom>
        </p:spPr>
        <p:txBody>
          <a:bodyPr wrap="square">
            <a:spAutoFit/>
          </a:bodyPr>
          <a:lstStyle/>
          <a:p>
            <a:r>
              <a:rPr lang="en-US" sz="1200" dirty="0" smtClean="0">
                <a:latin typeface="Arial" pitchFamily="34" charset="0"/>
                <a:cs typeface="Arial" pitchFamily="34" charset="0"/>
              </a:rPr>
              <a:t>Source:  U.S. Energy Information Administration, U.S.  Bureau of Economic Analysis, U.S. Interagency Working Group, and Management Information Services, Inc.</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FORECAST COSTS AND BENEFITS</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sz="2400" dirty="0" smtClean="0">
                <a:latin typeface="Arial" pitchFamily="34" charset="0"/>
                <a:cs typeface="Arial" pitchFamily="34" charset="0"/>
              </a:rPr>
              <a:t>Much of the SCC debate concerns:</a:t>
            </a:r>
          </a:p>
          <a:p>
            <a:pPr>
              <a:buNone/>
            </a:pPr>
            <a:r>
              <a:rPr lang="en-US" sz="2400" dirty="0" smtClean="0">
                <a:latin typeface="Arial" pitchFamily="34" charset="0"/>
                <a:cs typeface="Arial" pitchFamily="34" charset="0"/>
              </a:rPr>
              <a:t>	--	Future emissions</a:t>
            </a:r>
          </a:p>
          <a:p>
            <a:pPr>
              <a:buNone/>
            </a:pPr>
            <a:r>
              <a:rPr lang="en-US" sz="2400" dirty="0" smtClean="0">
                <a:latin typeface="Arial" pitchFamily="34" charset="0"/>
                <a:cs typeface="Arial" pitchFamily="34" charset="0"/>
              </a:rPr>
              <a:t>	--	Potential costs &amp; impacts</a:t>
            </a:r>
          </a:p>
          <a:p>
            <a:pPr>
              <a:buNone/>
            </a:pPr>
            <a:r>
              <a:rPr lang="en-US" sz="2400" dirty="0" smtClean="0">
                <a:latin typeface="Arial" pitchFamily="34" charset="0"/>
                <a:cs typeface="Arial" pitchFamily="34" charset="0"/>
              </a:rPr>
              <a:t>	--	Prospective policies</a:t>
            </a:r>
          </a:p>
          <a:p>
            <a:r>
              <a:rPr lang="en-US" sz="2400" dirty="0" smtClean="0">
                <a:latin typeface="Arial" pitchFamily="34" charset="0"/>
                <a:cs typeface="Arial" pitchFamily="34" charset="0"/>
              </a:rPr>
              <a:t>Therefore, we </a:t>
            </a:r>
            <a:r>
              <a:rPr lang="en-US" sz="2400" u="sng" dirty="0" smtClean="0">
                <a:latin typeface="Arial" pitchFamily="34" charset="0"/>
                <a:cs typeface="Arial" pitchFamily="34" charset="0"/>
              </a:rPr>
              <a:t>analyzed forecast CO</a:t>
            </a:r>
            <a:r>
              <a:rPr lang="en-US" sz="2400" u="sng" baseline="-25000" dirty="0" smtClean="0">
                <a:latin typeface="Arial" pitchFamily="34" charset="0"/>
                <a:cs typeface="Arial" pitchFamily="34" charset="0"/>
              </a:rPr>
              <a:t>2</a:t>
            </a:r>
            <a:r>
              <a:rPr lang="en-US" sz="2400" u="sng" dirty="0" smtClean="0">
                <a:latin typeface="Arial" pitchFamily="34" charset="0"/>
                <a:cs typeface="Arial" pitchFamily="34" charset="0"/>
              </a:rPr>
              <a:t> benefits compared to SCC forecasts</a:t>
            </a:r>
          </a:p>
          <a:p>
            <a:r>
              <a:rPr lang="en-US" sz="2400" dirty="0" smtClean="0">
                <a:latin typeface="Arial" pitchFamily="34" charset="0"/>
                <a:cs typeface="Arial" pitchFamily="34" charset="0"/>
              </a:rPr>
              <a:t>We thus examined forecasts of:</a:t>
            </a:r>
          </a:p>
          <a:p>
            <a:pPr>
              <a:buNone/>
            </a:pPr>
            <a:r>
              <a:rPr lang="en-US" sz="2400" dirty="0" smtClean="0">
                <a:latin typeface="Arial" pitchFamily="34" charset="0"/>
                <a:cs typeface="Arial" pitchFamily="34" charset="0"/>
              </a:rPr>
              <a:t>	--	World economic growth</a:t>
            </a:r>
          </a:p>
          <a:p>
            <a:pPr>
              <a:buNone/>
            </a:pPr>
            <a:r>
              <a:rPr lang="en-US" sz="2400" dirty="0" smtClean="0">
                <a:latin typeface="Arial" pitchFamily="34" charset="0"/>
                <a:cs typeface="Arial" pitchFamily="34" charset="0"/>
              </a:rPr>
              <a:t>	--	Fossil fuel utilization</a:t>
            </a:r>
          </a:p>
          <a:p>
            <a:pPr>
              <a:buNone/>
            </a:pPr>
            <a:r>
              <a:rPr lang="en-US" sz="2400" dirty="0" smtClean="0">
                <a:latin typeface="Arial" pitchFamily="34" charset="0"/>
                <a:cs typeface="Arial" pitchFamily="34" charset="0"/>
              </a:rPr>
              <a:t>	--	CO</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 emissions.</a:t>
            </a:r>
          </a:p>
          <a:p>
            <a:r>
              <a:rPr lang="en-US" sz="2400" dirty="0" smtClean="0">
                <a:latin typeface="Arial" pitchFamily="34" charset="0"/>
                <a:cs typeface="Arial" pitchFamily="34" charset="0"/>
              </a:rPr>
              <a:t>We then estimated future B-C ratios through 2040</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30</a:t>
            </a:r>
            <a:endParaRPr lang="en-US" dirty="0"/>
          </a:p>
        </p:txBody>
      </p:sp>
      <p:pic>
        <p:nvPicPr>
          <p:cNvPr id="44034" name="Picture 2" descr="https://encrypted-tbn1.gstatic.com/images?q=tbn:ANd9GcT0owvIJIPMC6Uf6Cl2pUioBNsmbbbvZw8OCBZRMczP8QiD1Oq1"/>
          <p:cNvPicPr>
            <a:picLocks noChangeAspect="1" noChangeArrowheads="1"/>
          </p:cNvPicPr>
          <p:nvPr/>
        </p:nvPicPr>
        <p:blipFill>
          <a:blip r:embed="rId3" cstate="print"/>
          <a:srcRect/>
          <a:stretch>
            <a:fillRect/>
          </a:stretch>
        </p:blipFill>
        <p:spPr bwMode="auto">
          <a:xfrm>
            <a:off x="5486400" y="3733800"/>
            <a:ext cx="3028950" cy="1504951"/>
          </a:xfrm>
          <a:prstGeom prst="rect">
            <a:avLst/>
          </a:prstGeom>
          <a:noFill/>
        </p:spPr>
      </p:pic>
      <p:pic>
        <p:nvPicPr>
          <p:cNvPr id="44038" name="Picture 6" descr="https://encrypted-tbn2.gstatic.com/images?q=tbn:ANd9GcT0i9r2BY-zk3yxHNApczK1kPi0XgUTzw9p7gpVAyR1tSLlIkmRhA"/>
          <p:cNvPicPr>
            <a:picLocks noChangeAspect="1" noChangeArrowheads="1"/>
          </p:cNvPicPr>
          <p:nvPr/>
        </p:nvPicPr>
        <p:blipFill>
          <a:blip r:embed="rId4" cstate="print"/>
          <a:srcRect/>
          <a:stretch>
            <a:fillRect/>
          </a:stretch>
        </p:blipFill>
        <p:spPr bwMode="auto">
          <a:xfrm>
            <a:off x="5867400" y="1143000"/>
            <a:ext cx="2466975" cy="184785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1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WORLD GDP FORECAST TO INCREASE 3X</a:t>
            </a:r>
            <a:r>
              <a:rPr lang="en-US" dirty="0" smtClean="0"/>
              <a:t> </a:t>
            </a:r>
            <a:endParaRPr lang="en-US" dirty="0"/>
          </a:p>
        </p:txBody>
      </p:sp>
      <p:sp>
        <p:nvSpPr>
          <p:cNvPr id="4" name="Slide Number Placeholder 3"/>
          <p:cNvSpPr>
            <a:spLocks noGrp="1"/>
          </p:cNvSpPr>
          <p:nvPr>
            <p:ph type="sldNum" sz="quarter" idx="12"/>
          </p:nvPr>
        </p:nvSpPr>
        <p:spPr/>
        <p:txBody>
          <a:bodyPr/>
          <a:lstStyle/>
          <a:p>
            <a:r>
              <a:rPr lang="en-US" dirty="0" smtClean="0"/>
              <a:t>31</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826378" y="1600200"/>
            <a:ext cx="7491244" cy="4525963"/>
          </a:xfrm>
          <a:prstGeom prst="rect">
            <a:avLst/>
          </a:prstGeom>
          <a:noFill/>
          <a:ln w="9525">
            <a:noFill/>
            <a:miter lim="800000"/>
            <a:headEnd/>
            <a:tailEnd/>
          </a:ln>
          <a:effectLst/>
        </p:spPr>
      </p:pic>
      <p:sp>
        <p:nvSpPr>
          <p:cNvPr id="39937" name="Rectangle 1"/>
          <p:cNvSpPr>
            <a:spLocks noChangeArrowheads="1"/>
          </p:cNvSpPr>
          <p:nvPr/>
        </p:nvSpPr>
        <p:spPr bwMode="auto">
          <a:xfrm>
            <a:off x="3276600" y="990600"/>
            <a:ext cx="267759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World GDP Forecast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(EIA Reference Case)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609600" y="6172200"/>
            <a:ext cx="395127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Source:  U.S. Energy Information Administration.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0" name="AutoShape 4" descr="data:image/jpeg;base64,/9j/4AAQSkZJRgABAQAAAQABAAD/2wCEAAkGBwgHBgkIBwgKCgkLDRYPDQwMDRsUFRAWIB0iIiAdHx8kKDQsJCYxJx8fLT0tMTU3Ojo6Iys/RD84QzQ5OjcBCgoKDQwNGg8PGjclHyU3Nzc3Nzc3Nzc3Nzc3Nzc3Nzc3Nzc3Nzc3Nzc3Nzc3Nzc3Nzc3Nzc3Nzc3Nzc3Nzc3N//AABEIAI0AjQMBEQACEQEDEQH/xAAcAAAABwEBAAAAAAAAAAAAAAAAAQMEBQYHAgj/xABDEAABAwIDBAYHBQUHBQAAAAABAAIDBBEFEiEGMUFRBxMiYXGhFDJCgZGxwSNSctHhFSRigpIzNENTY6KyFlRk0vH/xAAaAQACAwEBAAAAAAAAAAAAAAAABQIDBAEG/8QAMxEAAgICAQIEBQIEBwEAAAAAAAECAwQRITEyBRIiQRNRYXGBobEjUuHwBhUzNEJiwRT/2gAMAwEAAhEDEQA/ANvvc6IAF0AC9zvQAV7oAO9kAF43QAL33IARq6qGkp3TVD8rG7zz7lVddCmDnN8InXXKyXliuSNi2lwt5u6dzPxRlYY+L4kustGt+G5K9v1HUeMYfN/ZVsI8XW+a0Qz8aXSaKpYd8esGO21EL/UlY78LgVoVkH0aKHCS6o7a66mRBcF1uKAA51gSSLDegCp0/SPso+Z8TsVbG5ry28kbg0+DrWt3q74FnyKldX8ydo8cwmvGaixOjnH+lM13yKrcJLqianF9GP8AMC24NxzCiSAL5RZAAuOBQAdjzQAWp3ahAA3cEAADmUADXggAbhqgCA2noXVUAn6xwbHvjJsPHxSTxnGnZX8RPhewx8OyFXPy66lWNK0+q9wXldIeq1nJpD9/yQS+L9Am0c5cGxC7zoA06lTgpOSUOrOO2GtyLxglC+gow2V7nTPsX3JNjyC9pgY0serU3tvqebzL1dZuK4JMAgbxdbjIULpc2m/Y2CjDqZ9qyuBaC06sj9o919w960Y9fmlt9EZ8izyx0YQNBpu5JloWbAOy4EXBG7ggNk9sriGLSY9hlFS4lWRieqjYWsncBbML6X5XVFqioN6NFEpuaWz0rlvu18UsGZ1pxsgDka79O5AB7tAUACxtqgAi6/cBvKAI3FcZpcMIbJmfKRcMZvHjyWDL8QqxeJcv5GvGw7MjlcL5leqdpMRqdKaJkLOZ1PxSS7xu6T9CSGlfhlEO97Iesp58Q/v1ZI4HgDdLJZVk35pvbNy8la1XHQ7igdTwxsIkyBtmmTeVXOMl6pLW/poqjKL4TFIY5J5BHEzM87giqqVs1CC2zk5xgvNJ8FrwnCmUTM77OnI7TuA7gvX4Hh0MaPmfMvmI8nKdz0uhItue0R4JkZA3Gw7+CAMY6VpxJtT1RN+qp2N15m5+qY4i1WLMt/xClOghf60bfgtJmEXUUJ9XMPegCzdFeFifb2lebvZSQPnPcbZW/M/BZcqWo6NuItvZvlhxCXm8Go9bVAALtbcUAAAcCgAjdw0dYIAjcXxRuHxZGgOmd6reXeUt8Qz44sdLufQ14uK7nt9CvU+E1te/rywds3Mkp3rz1WDl5f8AEfv7sazyqaV5Pl7IlINnImgOqZi/+FmiaU+BQXNkt/b+9mKzxKT7FolaXDaWl1jhaHcyLn4lNKMKinsj/wCmKeRbZ3SIzaOllqqmligZdxDr8gEs8Xx7L7a41rnk2YNsa4TlMj8cxCl2UwuzHB+IVALY8w18fAJv4X4XCnhcv3Ys8Rz5NffoikUm0eKwXMWIT2PBxzD4FekdNUlpxR5yN90OkmTVJt5isRAmZBOO9uU/EKmWDU+j0Xx8Qvj3aZatl9oxjz6hvoxidAGl1nZgb/8AxYMij4LS3sZYuS703rRke3VT6Vtdijr6Mm6sfyiy20rVaMd73YyCuFaUgugDQuhGlz1uOYiW3DTFTNPeAXH5hL8p7kNMWOoGtX7llNJxmeTYeSADFmjUW8UAFo46AW5oAj8XxOPDodO1M71WfU9ywZ+dHFh/2fQ04uM75fQh8Jw2XEZTWVt3Rl1wD7f6JNgYE8ufx8jo/wBf6DDJyY0L4VXX9iz3DRYtygbtF6dcCblmb7fdJbcAxKOgwqGGrqY3XqTI45Yx9zT2ufJX10+ZbZTZd5HpDHDemqjcA3E8HqYTxdTSNkHwNj81J479mRWQn1RbsD282bxmoigpMQb6TKcrIpmFjieQuqpVSjy0WxsjLhMq+1WFvxTG6iokqnZ2nIxrm3axo4BOMelRqWvc87k5MndJP2ZCuwSpiPZcx/gVeoaKPipjWqhlpYnyTRva1ovey4/StslH1vSLr0PNc7DMRrH75anKb8g39UnyZNyQ/wASKjFmV4jOanEqyod/jVEkv9TifqmEVpJC+T3JsbrpwNGwNl6HaL0XYqKe1nVs8lQSeIJs3/aAlVz3McVLUEi7MuS4nnoqiwiMQ2jpKCUQFrpXj1gzc33pZleK0Y8vJ1f0N2P4fbdHzdEMX7YRn1KR5He8LG/Hq/aDNS8Hl7z/AEETtY+S4iomDvc86KqXj0v+MP1J/wCUJdZ/odYZh8mIzur8RP2V7i/tfkAoYOFPMs/+jI6fv/Qjk5MceHwquv7FkieHMDoixzOBadLL06j5eBL5t87Kp0l7RVuBbPmTDWN9LqH9VE5+6PiXd5te3eraa/PIrttVa2zzrNFUdY+Sdry97i5zjqXEm5JWxRaMTmmxLXku/c4TvRu/rOkPA2Dc2oue+zHKi1+lo1URSZr9Y/PWTu5yOPmnFa1BL6HmLnu2T+rElMqIba6TJgkovq9waqb+IGrEW7UWTo//AHDo2mqzpmFRLr3EtH/FJ7ObdfY9DRxVv7mPA3AJTIWB3QdEK2UxUkzxvawkDmoyeokq15pJHpPZ+hGF4Bh9FYj0emYwjvDRfzSh9RylwSLAQxoO+y4dKU3ZutIu5sLfxPXkf8ly2+dL8noX4nR9Sp7S7QYZs9iBoKh4qahg+0bTWcIzyN7a9y0Q/wAO5U1vzJf39jPPxqmL1ph7P7Y7M1NS39oVMlIwH1JYtHeJFxZaaP8ADlkJqVzTS+Rns8ZhOOoLT+pJbXbYMq74bhMhNMAOsmZoH/wj+FeuxMdQ9TX2PM5uS5+iPT3K3TYjUUxvT1M0LhxjkLfkt8lGS9S2LU5w7W0N9qsersTw+ClragTNZJnaXAZt1t6o+FXB7itM1Russjqb2ir3XQG9cxhpJnZG5gwkG2oUJpeVllbfmQ66I4+s6QsKuLhhe/4MP5rDZ2jOBrEjs0jzzcT5p7FaijyU+5nN10iV3beXLh0DODpbn3D9VmyeiRtwl62y01pOGdELYw7K51G0aaavcP8A2SqHqvHsvRjGRXTEWgugB3g1H+08ewqgIBbPVsDha92g5j5BU3y1A0Yy3M9JvscrbnUpWNRQX+95IAyHbDpLxBmEejYXSdRWzi3pANxG3iWg+1y5LdPE8j4e0L6s34i9S0zGZDKXudKSXuJLi7eSd5UuVwG1If7OujdjuHx1DQ6N87Wlp43Uq361srti/hSaNSlwOld/Zl8Z8bhMvhREiukR9dhctJTyzB7XRxtLjzKhKHlWy2Fik0tFPlndPIZH8eHJZIycpDFxUY6RyrCsQrjajmv9wqM+1k6+9El0Mgf9eU7zuZTTO/2/qsEuRmnpNmmXuny6HkQwF0CqbcOzSUUA45z5tA+Sx5L6DDBXd+C3dJTzSbD0dKDrJLEwjua0n6BLcdbtbHOTxUkZMmAuBdAFs6KaQ1e3UEhbeOjpZJif4jZo+ZWTLfp0bsNctm4sHbcbkZRYXWA3iougDzJi1Q2WVkY1Md7nhfl5J05pvQghDS2MHAOFiARyIXNJk02iPFqfaChc3stbPE7T8Qus0/TYvwbIeqmW/kzbNE5PNDTFxfCqwf6Lvkq7O1llXejMW7gl0Oo6n0DVxSN8QP7lN+FQs7WWVd6JjoZsNrpnn2MPmI+LR9Via2190MW9Qk/oaSNyfHkkBAFU2hBqdpsNpgL5pYmf1PAWDKfq/A0wF6PyWDpjqPssMpRp2pJLe6yx4i5bGea+IozK62mAO6ANN6EKIH9s4i4WzPZTtdzDQXHzcl+VLctDPFjqGzT2F2UHffVZTULMJI3eaAPMGLRdTitTH92R3zTd8WMRwe60NlMCLxU5Kunl+7Y/A3WW/uTNmPzFo25jg+Njx7TQU4R5t8MQrxmoKlvOF48iia9LOw7kZa3clcOo8n2nSuKRtiR/cpbclC3sZbT3om+h2wxzEX+02gcG+9w/JZIczivqjbdxTJ/Rmj7k8PKgQBXKRoqukWha49mKVrj/ACjMleW+ZDvAjxE66WqoTbRU0Ld0NKD/AFEn6BQxV6GzRlv1pfQpC0mQO9teCANo6LKZ1JsNRl1r1kj5zwNnONvIJVc9zbHNUdQSLkHgesHD3KosF4LFpIKAPOG10PVY3MbeuA7yTm7i0QYz3SQ66iRF4637JjvELNkfM24j5aNmw2TrcOpJN+aFh8gm1fajztq1Nr6itQL08o5scPJdl0OR7kZSz1R3JXDuHku06VxSNcTP7lJ7vmq7exl1Heif6Ihatxd//isb8Xfos1K/iw+5pynrGn9jRU8PMA36IAr+yf2+3NVMbFsfW2+SS5T3s9Fgx4j9iF27n6/azEHaHKWRi3IMA+d1dQtVohkPdrIBWlBxMXdU4M9dwyt8ToFGb1FsnWtySPRWC0zKHDKGiZoKWmZHbvAA+hSiXLHKWlolAfNcOjiDUE6IAyvHtl455XVF7yGLI0HcN/5phbdKbTYsx8eNaaM7rcGxChJ6+lkyj22jMPJXqyLKXXJexA4uwvgYGgl2ewAFybqu/t2XY3fo1jZwPbgGHsk9dsDQ7xAsmND3WhJlLV819SQfqxw5gq1rgoXUyjRpcOSVR79D6XYC6uKRpip/cn+IVdvaXUd5Y+iYWfirubI2/NUY/N0S7N/20v79zQk6PNgvbXkuPoBXuj+7sWxGoHIa/icT9EjyH+56fEWvwip4zP6Ri9bMfbned9+K2VrUUjHY9zbGd1IgPsApRX7RYVRkXEtUwkdze0f+KpyHqDNGNHdh6BiIfmcQO04n3JYNRxGCToSO5cAewE5SCQbdyAKxiMN22I4rTIyQIqWDSwaCTuBXDowqNnaCQiaWljMjdQ/LxXW21o5FJPaHVNhDvRm9Q4aA9k6cVvx8lQgoyFeVhudjnFiEtNNE7txutzGoW2NsJdGLp0WQ6ozCqw+WnpJKiVpbmcLA8syWQlu0duOqtjC60FAzxY/uR/EFVd2F2P3lo6MY3QMlzn+89q3IN3KrE/1kS8Resdovw3BOTzwlVv6qlmf91hPkuT4iyUFuSRA7DuFNhmI1J01vfua0n6pFdzJI9PRxGTKTmLruO8m5W9dBcBAFn6NaczbVdd/2tO5w09pxyj5lZMqXGjbiR22zZIS4AC2g00KwjAexPbzseRXAHkBvmHHRAFfqpX9UQ9lzwLT9Fb59lHw9dBrFGHDM71yNRyUkzklyFMzsuC6yJ1TXEDWt3klWRfBXNcivVkix3DgpbIpFdxnCaauhkgmjORx1sbKuLcZbRbJKUdMptdsU67jQ1NwPYkH1CvV/zM8sf+UgKvZfE5Zo6aWlfkLgXSN1bYItsjKPB2iuUZ8otmA0DqOsALcoERA8l3B5t/BV4m9UflE+nAgGOPSdVg1W8f5ZHx0VVz1Bl1C3Yip0ta6jwKpp9xljcCO9wskq9VqPR9tTK+t4vAgDQOiin7OI1bhq6VsQPc0X+bkuynuehniLUDTqfvWY1DxhFtUAL0bW/aEC4zWQBHPhEn2sfqeyOI8VGL1wwaEerBbYge9Xw6FM+ohNDlacrjbkdQpkAqBjmxv6xvaJvca2C7FnJrkdFoI7JB8FPZAiaqM5iLak2Heoe5P2ERTC1hv5oAOSBoZaw/NcZ2PAlHRQOnALbG2pHAK2ibhLaKciuNkdSOpsHI/sZAe5y3wy/wCZCqzA/lZA7Q4dUy0Dqfqj23tBPde/0Xb74Op6ZzFxpxvXmRScbppKWPIRYXAS2hbsHF/FbIQHRbxeAkW13cUAaX0esfR4TExwIzkyO8XapTbLzTbHNUdQSNAp5CQCDc8lWWD1jw3V4IHO1/kgB3h5+wvcam/x1QAwjkDScvHeF2Udo4uA5Ir9qLtA8OSipa4YNJjX13buy0/EqxSIOAvRsIzgqyLK7EKSQtcbkC/NT2VEVJC90ziDdo0AKj7lnsDKG6vFu/eF0DmVgy8+XJcYJCdEy75JCPWta/Jdh1I2dB3lJ3qzZVoRrIrxAOsQTrdRn0LK1yVnEsCpcSgIqoiRfMCDYtJ5KEG4vaJ2JSWmVbENhZG3dQ1AI+7L+a1Rv+Zllj/IhDs1icdVFBNSPs9wGdvabbjqpytj5WyEaZedJmo4VQOgia3LawSobFhpWFtkHR9mIidY6kWHiUASFI0BpsO5BwYyRB+8XUiIg4PjP2LiCefAIa2ArnY8BsrTERuO9p8eShproS6nbB1LruFweIU4zRXODZ04iTsMOruHEKxSTKXFoZzsAkyAaBcb5JpcALbKZwZ1UTTZgFnOOtuS4zqO6SF4z7nDSwOhXYkbBy1rfaBaf4tFPZWJV0V8rPvXJ8FCTJwQ0EIN9FyJOS5DZSgrpwcCnaxgaBq46+AUZHY9TtlOCbjs9yqZeLsjcN7b/h0XAFeznYy5BzXs4W3IAkIB2Sg6cmnBFsxUiIn6ILlxdcnuQcCNID7enKyAAyjGXKJCCdQWi1lBr3JdODhlD2nF0tyTvy2suo4wCh7WspPuUt8kNbOjQ/6nkpednPIhE4cHvJMm/u3I8x1RFIKERgjPe55IUzkoCxpxxdf3KXnK/INpMOa95c2Qt7NgANAuOROEEcxYdZtjLf8Al/VcUyTjyKtw8f5nkjzs55ED0K72/abm8lxs7FcnXoIH+J5KJYdtowPb8lwAzTDO0l1wGnQhAC0UbY7gDe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9942" name="AutoShape 6" descr="data:image/jpeg;base64,/9j/4AAQSkZJRgABAQAAAQABAAD/2wCEAAkGBxQTEhUUEhQUFhUUFBQVFxYVFBUVFBgVFBQXGBUUFBQYHCggGBolHBUUITEhJSkrLi4uFx8zODMsNygtLisBCgoKDg0OGxAQGiwkHCQsLCwsLCwsLCwsLCwsLCwsLCwsLCwsLCwsLCwsLCwsLCwsLCwsLCwsLCwsLCwsLCwsLP/AABEIALgAuAMBEQACEQEDEQH/xAAcAAAABwEBAAAAAAAAAAAAAAAAAQMEBQYHAgj/xABBEAABAgMEBgcEBwkAAwAAAAABAAIDBBEFEiExBkFRYXGRBxNSgaGxwSIyYtEjM0KCkuHwFENTcqKywuLxJCVj/8QAGgEAAgMBAQAAAAAAAAAAAAAAAAUCAwQBBv/EADIRAAIBAwIEBAUDBQEBAAAAAAABAgMEESExBRIiQRMyUWEjcYGRsULB4SQzUqHR8Ab/2gAMAwEAAhEDEQA/ANvJQAKoAO8gAsUAAlAABQAC5AAA3oABKAADtQAjFnGNN0vaHbCQCqpV6cZcspJMmqU5LKTwKseCMCDwNVNST2ZFprcDidSkcDqgAi5AHVUAcoAMlACESdY14a57GuIqGlzQTvAOYXcM5lDiq4dOQUAGgAmnNAAAQAZduQASABwQAA1AALkAAIABIQAGtQAztiafDhlzG3neXxHcFkvq86NFzgsv/wBqaLanGpUUZvCM/jMe4lzquJNSc6rw9Sc5ycpbs9VBwjHljohK4RqIUU2iWUxeFPxW+7EePvFXRu68fLN/crlb0pbxX2HUO35gfvCeIBWmPFbqP6/wUS4fby/SSVl27MRHhgDCTrLSKDWTQphacUuq1RU0kzHc2FvSg5vK+pbS5emQiA0AIATnZlsKG6I911rGlzicgAKkoSzocbwsnmXSq23Tsy+O8YONGNP2WD3W8dZ3kptThyRwKalRylkbSVqx4P1MaLD3MiOaOQNFJwT3RFVJLYn5LpFtCH+/vgaojWu8aVVTt6b7Fquai7k7KdMcy0fSQIMTeC6GfUKt2kezLY3b7o2OyZgxIMOIW3C+G15bW9dvNBpWgrmsLWGbk8oc4rh0McEAFe2IAMNCACO5AAAQAC5AAFP+oAJ7gBVcz6gtSJnbfgQ61feOxvtflRYK/Ereno3n2Wpto8PuKmqWPdlNZa8KLFc2GCzWGkg4a6U8l5S4gsudOOI+noO4wlBJSeWOlmJBELgHUGTvuDWtqT+qnYFbSozqy5ILLOTreHHmk9C22PZLYDTT3ne8eGobl7CwsI2sPWT3YhuruVdrOy2JBm3kmBkOqoAzPpntJ/VQpeGQBGvPedZbDLaN4Emv3VrtIJtyMd3UwlH1MedJvGqvAreLxF0MjMEdyAOUAKycoY0WHBGcWIyHhn7bgCRwBKrqS5Y5LaUcyR6uY0AADIYADYMkpG50gDkmvBAHQIQARx+aADDUAcknIf8AEAE54aCTgBiScuKjKSim3sdSbeFuVO0NKnklsEADU44uO+mpebueNz5mqK09WPKHCoKOar19CFmHxYprEeTxOHJJqtxVrf3JNjGEaVLyI4Ei37VT4BVJ4JSqyY9krPJ+qh94FBzV9K3rV/JFv37f8MtStCHmYRFMNioaw8FieVkVlJZ0R11ufgN5V9vbzrz5ILX8FVWrGlHmkW+zbObCbQYk5u1n8l7GzsqdtDljv3fqIa9xKtLL2HJFTTVr+S2FB3igDl51bfJAGPdLkxWcY3sQWj8TifkmFougW3j6ykVWoyB1QBw6GDmByQBMdHVniJa0uAMITXxj90EN8XLLdSxHBttFl5PQlUvGBzjrQB1eQAWfBAB3UAcmuo/kgAiboxyGJPqVGTSWXsdSbeEVG3LU643W+4D+I7Tu3LyPEuIu4lyQ8n5H1na+D1PzfgRlLJiv91lBtOA5Kijw65q6xjp6vQsqXdKG719iVl9GtcR/c0epTSlwHvUn9Ev3ZhnxP/CP3JKVsiE3ENG4uxPHFNaPDrel5Y/fUxVLqrPeQ/C3YM7KVLyLosRwbgA41dqGJ58F4ihZ1LmtKMdsvL7LU9FUrxo003vgkrctKHIS/sUL31DAc3O1uduC9rw+whTXJBad/c81fXkscz3eyM2gWtFa4ubFeCTUkOIqScSQvQ8kGsNLB5tTmm2m8kxKaZTTPth38zQfEUVUrOk+2C6N9Xj3z8yYlekJ37yCDvY8jwI9VRLh6/TI0w4m/wBUfsWqwbXZMwzEYHAXi0hwFajhxWCtSdOXKxlQrKrHmWhjXSHMX7Qj/CWs/C0fMphQWKaF9w81GVxXFAEABAF36EJW9NzkYjCHDhQgd7y5zvBg5pfdPLGdrHETZQ5ZTUcmIEAFSvDZ80AdXAgDk7AUACtBuXG0lqBU7ctjrDcYfYH9R+S8nxPiXjvw6fk/P8Dyzs/CXPPf8EjYNkXPbie9qb2fzTHhnDPC+LVXV2Xp/Jlvbzn6IbevqThCeC0hNItJJaTax0zEuNe660AFxcRmboxujDHepRg5bEZTUdzqzNKpSP8AVTMFx2Xw134Tihwkt0CnF7Ml3vOoZ944qJIShtbDaaYAVJ2nWTxUKVGMFywWDtSo31S7GNaTRJiZjujRGOAyY0e0Gs1DDXrKe0qPhxwecq3Ua0uZsjGAhWrJU8MWBUiIlNzFxpPLiozlyxySpw55YNW6NId2z4Vc3l7/AMTyktd5mz0FssU1gxi25nrJmO/txohHC+aeFEzgsRSFk3mTfuMlIiBAAqgDW+g+TuWeYpGMeNEidwowf2+KVVpZkN6KxE0Bz8QFUWhhtcTyQAdwIA5JOooAANNSAKrb1s9Z9HD9zWe0dg3LyvE+J+N8Kl5e79f4HdlZ+Guee/4Htg2NcpEie99lvZ3nf5Lbwzhnh/Fqrq7L0/n8Ga9vOd8kHp3fqTtAnotInSS3IUnAfGiuIY3CgOLnH3YbK6yuxi5PCONpLLPNWkukEWdjujxszg1o91jBkxu7frW6CUVhGCpJyeSLKsKyRsy3pmX+ojxYe5rzd/CcPBRcYvdElOS2Nb6KtL5mdZONmHh4gQoZaboDqxOtrUjP3As7hHxYpexolKXgyb9H+B2E9PKHMSGHZgHiAUYO5Y1iWZDOqnA0XMElNlN0qhhkQMBJAbXvKx1/NgZWmsOY2uwfoLOhH+HLB39F5KpdU/qO4aU/oefGHAcE2E6OkHQIAQn4t2G8/CVGWiJQWZI9F6FyQgSMtC1tgsrxLQT4lKJPLHEdiYbiSdmHqfRcJFXtfSYtN2AQaZvOI4NHqvPX3GeV8lD7/wDBzacMyuat9v8ApFP0jmD9unBoSx8Xun+r/RvXDrf/AB/2IutuP/Fd3UHkFW+JXT3m/wDRYrG3X6EEJyK4e3EeQdV4071TO7rSWJTf3B0KMX0xRZbCse59JEHtZtafs7zv8l6DhfC/DxVqrq7L0/kTXt7zfDg9O79RxB0hlXuIEZgINMTdB4HIr0rtqqWXERxu6MnhSRIh1R7LqjbgRTiFQzSnnYxDpjc+LOiG55DITG3GZtBePadTWTQYrdb004ZMFxWanymfOs9wyoeCu8Noo8RCD4LhmCFzGCWcjePEoMMyoSZZCOTUegxtJe0XayIDOTYp/wAlXDWrD5lld4oT+Ra06PLBoAFUAZ9pOS+aeBnUNHGgHmsFV9Y3t18FYNp0zcINmx6aoFwd4DQltHWohxWfLTfyMBTUUAqgAIA5ZKdfFgQP40eHDP8AKXC94VVVZ4iX26zI9ReSVDY4gtwrtx5oApMOwIx+y0cSAvGrg92/0pfU9G+I0PUb2zImVgujR3Q2Mb8WJOprRTEnYrYcCupPGn3K58UoRWdfsUs6ey3Zi/hb81oX/wA1df5R+7Mz43QXZls0W0ks97rzplgf9lsQGHQ7auwJ71vsuByt589XDfbBnuOKRrR5YaLucaaaXhxMvAdVuUR4Na/AwjVtK9Na0EuqX0PO3lw30Q27lQbGTFSFTiLy08+Gaw3uYfhJHkuSSlusnYOUH0vBBaRzz40cviOvOutBOFcBgqeWMdIo1qUpayeWRlUAGCgCuWv9a7u8lkq+Zm+h5Eav0KtpZ886nvRYbeTP9lGks14hdv8Ap5fIsdU6PMAqgAwgCiycPrrRY3tTLeQifkldV6tj2hHSMfkaX0tTFJFwr70WG3xLvILJarMzfdvFMxeqZCsFUACqALF0aSfW2rBrlBZEinjS6PNZLqWmDbaLXJvcUClNpp81gGAoBvQBW5zTWThwXRXRQGtFbpwedjWtOZKunb1IPqRnp3NKoulnn3TPS+LaEa+8XIbK9VCBqGA6ztedZV1OKiiFSXMyBD1ZkpwTmiMkyPMBj8rrnDi2lKjWrqKUpYZmuZOFPKLzE0fcPdcD4FbPCa7i7x13GkWSe33mnlUKPK0TU4vuR8/NXB8Ry+arnLlRdShzshSa5qqDyjRPCegFMgCqAK7av1ru7yWSr5mb6PkRr3RE2lkzB7U0fBkMfNFvrXiQvni2l9CcTk82AIABNMe/kuPYCoaAtv2jCdnQuf3hp9SEnrPpZ6OgupFq6ZJmkKWh63PivP3WtH+Z5KFmtWyy9ekUZctxgAgAIA0HoNlL0edj6mthQWnebzn+TOaX3T1wM7WOIZNcFS7bQcMSspqFA5AHnG3aOhiorRw35ghPZYaPOUsp6FdfJNO7gqHTTNSqMbRLPOog+BUXTZYqqY80Gj0n4W++3m0/JRoP4qO3kf6dmwJueeAuAUPTRv8A5A3tb6rBcrqGtm+ggwVGnsX1Nw1MrBVAFctL6x3FY6nmYwpeRGx9GTKWPXtTMTwIHop2utf6FPEdLf6omE3POh1QAhPxKQnnYx3koTeIslBZkkQ3RNArOOd2ITj3kgD1Sau8RPS266xbpimKzMFnYgk973/6qdoulkLx9SRQqrWYwIAFUAbH0MSnV2cHkUMeLEinhW63Hg0JVWeZDiksRL3CdgSNZr3alUWijSgDzFacyS67kGkjiQnEpvmwI4QXLkaVXTgAu4AjtGX3J6BujU51b6rLS0qr5m2vrby+RtlU5PNAqgCj6cD6dp+BvmVgufMM7J9BXqqunsaZ7h1VhWCqAK5aH1juKxz8zGNLyo2fQA0siCNsWKeb3K2zXxm/Yy8TfwEvclQU1EAEAR+kD6S8T+WnMqqs8QZdbrNRA6H4PtTL/hhNFN5eT5BJq+yR6O23bIDpLj3rQijsNYzk2vqtNssU0Zrp5qMqyvM4EAIzsS7DcdjSoyeIsnTWZJHpDRqT/ZpGBC1sgw2/eLcfElKJPLY5jokSd0csFw6dw88ygDzPpBCuzEQfGTzNfVN6uk2I6DzTQyUwAg4Q8F9yaY7sx4bv6wVjelRP3N6XNSa9mboU7PMHK6BS9Oh9LDPweTisN1uhlY7Mrapp7GqpuGrCsFUAVud+sdxKxT8zGVPyo2zQ4/8Aq5UDY4niS5X2P9yT9v3MPFf7cV7/ALEimojAgCF0ufSXI2uaPX0We4fQarNZqE30SQw2WiO1vjU/C0fMpNXeq+R6K2XS/mZzpNM9ZOTD9sZ/JpujyW+msQSF9WWZy+ZGKZWGgBSQkuvmJeB/Fjw2n+W9V3gCqq0sQL7eOZnpKK8lwyOZ2bglQ2O+s2g+aAFYLgTggDzxpnBpME9prT6eic3KxM8/ZvNMgggsYF0CCtQ3YhOyjuX/ABY6ukmxhQ1gbu11QDtAPMJ2jyz0DXQKdp4PbhH4Xf3BYrrdDGx2ZWFRT2NdTcCsKwIArU377uJ81hn5mMoeVG3aL4WfKD/515rVYLqm/kL+LPSC+ZIpmJQIArem0SkOGNryeQ/NZbp6I3WK62WvQQCHIscR/EeeAJPok1XWZ6ChpTyZAX1qTm4kniTU+aaCkJAAQBZujGV6y04Z1QYUSJ3kXR5rJdPCwbbSOuTb4RxJ305fnVYBgLAoAUhDEYIAxLS6ynxIkOjT7pBNMqH8ynN3OLSaZ5+xpzTcWinTcC49zdhUYPMUy6pHlk0JKZAhLbHtcWrJXWpvtX0/U2yyol6BCdthQz/SE4pvMUebqrE5L3Y6UysqGnrfqjuf5tWK67DGx7lVVFPY21NwKwqAEI6VqYPtO4nzWF7jKGyNysHCUlhsgs8ls4evMxVxZ6wXsx6mQpAuAVLTmJ7UIbGuPMj5LFdbpDGxWkmWxsXqrMNM2yx5ub+aVrWr9R4+mj9DJwmQqAgAIAv/AENy3tTkc5DqoTe689/mxL7l9WBnarETU4TSABXmOazGoVETaOWK4A5l3CueKAKrPSwu5Zc+a1yMUNHoU+19F4UZxd7TXHWD5grsKrisI5OlGTyysT+h8ZmLCHj8JV8a6e5Q6DWzyV2Z0ejRIrWljmgCriRqrl3qqvJPGC+2TSeTT7IZdgw29lgHLBNrd5pxfsefulivL5jtXGcq2nY9mEd7x/asl3sjfYvWRT6Gg318FlpbM31d0BWlQEAVmOcXd6wPcaR7G62RhAgjZCh/2hb+Hrob9xPxV/Eivb9x5VMBWEuAUrTJ9Y4bsY0c6rBcvrGlmvh/UtGmMQMkXN29WzxHoEuoa1Mje4eKWDM0xFgEACqDprXRZK3LPhk5xoj4p4Vw8GhKqrzJjeksRSLw1yrLReEuAOYeYQBBTcPArSzHHcinwlxE2INl7xrq1fNdOMOYlhTELjQI7l7Ma5ozBxWyjcShHG6MFxawqTcnuN49mPGVHcFsjdRe4vnZTWsXkq2l1nviCE0NPvOruFBj4Ku7qLlTTLbGlJTakuxUbYlurLBuPostvsxhcLVEfVaDMGChAQVnynWxQ05Vq7gD+gl0mNY7GzWFErBG40HAUomdgvh/URcTea30JFbhcBB0pFq+3PAfGwcqJXcPqY5tF8OJL9IMx9DDb2ohPc0f7BZbVdTZvvHiKXuUVbheBACU2+jHHcVGTwidNZkkb3o/J9VAhQxUdXChs77oLsONEpbyxwlhExDruPgokh0yINeHFADmE7EbzRAEO+YwN4EbxiPmrvEM7p4I4C+SNQz+SEzrWgsYamQEI7cFxghWWwZ3/oKyL0K5rUUa095/VFLJDA2noILcVCexZAqtu6Ow49KlwLa0IO3aNa7Tm47BUgp7lTndEIzSbhDwPun5K9V09zPKg1sQM1LPh4RGubxHqrVJMp5WnhodaNWOWw75GL8e7UEub1GhfbDbSCOLvNN7JfCR57iL+O/kh+thhDQBQeurOPf2XuPjQJNcS1Z6C1j0xD0rn+sMIdlrj+Ij5LlqtGWXby0QK1GQCAHFmSvWzECFqfGZX+VpvO8AVTXeIF9uszN6l3YV2480rGxIQkAOWFABsYL7e88h+aAI+ahEG7r9Nq5F5RxrAiJcVy+asi9SEloE6EdRrx+atKxtFyxBHiOaGcR1INvAnUDhx2qUCM1qPLikQG823BclsSjuRcZqiiQiJeg/WaAAZFrh7TQRsIqEHN9xu+zwcqclAtyCBZrg2jcczzKaWteMaaixJe2s5VHNCb2EZghboyUthZOEoeZYOa0x2YrrI77GfQIRoXH7RvJDWlmR6mjHlSI2efV/JaLddBnuX1iCvM4EATGhjazjXHEQ2OPe/AeFVkunokbbSO7Nok4tcacvksAwJCE8frAoAcsQApLfWHcAPMn0QA3l8rrs9vpwUZRxqgTzoJxYdCpRkmcaEyrlJMpcWhCOyuG0Y7gunDqSgDGmGWWC7E5NDhzHDYfAqZWNpkimOHH5rjOx3I/q6muoYDjrKiibOhCXTh0WIAbPFASVEmOpFhDQTrxKujsZ5rUWe0HMAqaeNitrJHzdlscDTCoPkrVczisGd2dOTzsVifsUBoaBTUNaXtjVIz61oDmRHBzS3HCoNKDYmFHHIkLq+edsZ1VpSCqALboRKYOeftu/pbgP8ktuZZnj0GlrHEMmkSJos5qJmC6uaAHcNmwkeI5FBwUkK1rgauOOW7LuQA1c+mYpxy5qREWa8EUd3FVuLWsSWezEZiEWiueymvYuqWTjQiyGRnmc1NMi0haTZQngpwZXUQ5LVYVDSdb7NBmf0ShnY7jFssBlh+tiiibDukaq8MDyUjgRI79hwKAwM4zamnefQfrYoEsD+G3AcArVsUS3OrqkcwCLD9krj2OxWpERoVXcBTvOfoqWaEN5mSa7BwBG8VU1oV7lfn9DIL8WgsPw5clbGtJFUqMWV+c0GmG/VUibvdKtjXj3KZW8uxdLAsUwobW7AAUum+ZtjOCxHBYZeBRRJkhBagByHUBOwFADqSbS6NgHkgBFzVIgNzAGrA7vkgDmBGcDWl5uoDXtNFFxTOpscNuv900d2Tgo5lHc7uEwXTiFZGSK5xbFw4HIqxSRS4tCDmVBdty4KRxDQCpUE9S1o7LVMiIxWihrlRADFsE0qDQnHaOFFAmiRa0gCo1DEY+CtRQxSG0HL9dy7k4czYo0lcbJR3I8waYHPXxOaqLewZgqwhg6bLLh0XEK60kZ5DicFxgg+oGVMsN/NVMvQq2CRkeePionRVu8HuxCAO30IoDWpA8cUAPYIxQdOeqOxSIYEYsBxwocczu2cUADqDsKAOHyxObTyQApDhPIoa7r2PdVVtY1RNPsxvEgvJALCNtMRQbCuo4KvZEpShI4KaZW4oThyzuyeS7FpHGmdGXd2TyU+ZEeViEeVcaC6aZnDZqRzI7ys4dJv7J5KLaJYY/EA7CrOZFLi/QDpaubUcyOcrG01KvN0CpFamorlkKrjkiUYsb/ALO+9ix3Ko5qGVktaeBb9kd2TyU+ZEOVnbZV3ZPJc5kHKw4ku72fZOs5bMvPwXGzqWof7M7snkoFp22A7YeS4dFGwXbCuAFElyXNq3aa+WPf4IAcQYRBGJpvx8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9944" name="AutoShape 8" descr="data:image/jpeg;base64,/9j/4AAQSkZJRgABAQAAAQABAAD/2wCEAAkGBxQTEhUUEhQUFhUUFBQVFxYVFBUVFBgVFBQXGBUUFBQYHCggGBolHBUUITEhJSkrLi4uFx8zODMsNygtLisBCgoKDg0OGxAQGiwkHCQsLCwsLCwsLCwsLCwsLCwsLCwsLCwsLCwsLCwsLCwsLCwsLCwsLCwsLCwsLCwsLCwsLP/AABEIALgAuAMBEQACEQEDEQH/xAAcAAAABwEBAAAAAAAAAAAAAAAAAQMEBQYHAgj/xABBEAABAgMEBgcEBwkAAwAAAAABAAIDBBEFEiExBkFRYXGRBxNSgaGxwSIyYtEjM0KCkuHwFENTcqKywuLxJCVj/8QAGgEAAgMBAQAAAAAAAAAAAAAAAAUCAwQBBv/EADIRAAIBAwIEBAUDBQEBAAAAAAABAgMEESExBRIiQRMyUWEjcYGRsULB4SQzUqHR8Ab/2gAMAwEAAhEDEQA/ANvJQAKoAO8gAsUAAlAABQAC5AAA3oABKAADtQAjFnGNN0vaHbCQCqpV6cZcspJMmqU5LKTwKseCMCDwNVNST2ZFprcDidSkcDqgAi5AHVUAcoAMlACESdY14a57GuIqGlzQTvAOYXcM5lDiq4dOQUAGgAmnNAAAQAZduQASABwQAA1AALkAAIABIQAGtQAztiafDhlzG3neXxHcFkvq86NFzgsv/wBqaLanGpUUZvCM/jMe4lzquJNSc6rw9Sc5ycpbs9VBwjHljohK4RqIUU2iWUxeFPxW+7EePvFXRu68fLN/crlb0pbxX2HUO35gfvCeIBWmPFbqP6/wUS4fby/SSVl27MRHhgDCTrLSKDWTQphacUuq1RU0kzHc2FvSg5vK+pbS5emQiA0AIATnZlsKG6I911rGlzicgAKkoSzocbwsnmXSq23Tsy+O8YONGNP2WD3W8dZ3kptThyRwKalRylkbSVqx4P1MaLD3MiOaOQNFJwT3RFVJLYn5LpFtCH+/vgaojWu8aVVTt6b7Fquai7k7KdMcy0fSQIMTeC6GfUKt2kezLY3b7o2OyZgxIMOIW3C+G15bW9dvNBpWgrmsLWGbk8oc4rh0McEAFe2IAMNCACO5AAAQAC5AAFP+oAJ7gBVcz6gtSJnbfgQ61feOxvtflRYK/Ereno3n2Wpto8PuKmqWPdlNZa8KLFc2GCzWGkg4a6U8l5S4gsudOOI+noO4wlBJSeWOlmJBELgHUGTvuDWtqT+qnYFbSozqy5ILLOTreHHmk9C22PZLYDTT3ne8eGobl7CwsI2sPWT3YhuruVdrOy2JBm3kmBkOqoAzPpntJ/VQpeGQBGvPedZbDLaN4Emv3VrtIJtyMd3UwlH1MedJvGqvAreLxF0MjMEdyAOUAKycoY0WHBGcWIyHhn7bgCRwBKrqS5Y5LaUcyR6uY0AADIYADYMkpG50gDkmvBAHQIQARx+aADDUAcknIf8AEAE54aCTgBiScuKjKSim3sdSbeFuVO0NKnklsEADU44uO+mpebueNz5mqK09WPKHCoKOar19CFmHxYprEeTxOHJJqtxVrf3JNjGEaVLyI4Ei37VT4BVJ4JSqyY9krPJ+qh94FBzV9K3rV/JFv37f8MtStCHmYRFMNioaw8FieVkVlJZ0R11ufgN5V9vbzrz5ILX8FVWrGlHmkW+zbObCbQYk5u1n8l7GzsqdtDljv3fqIa9xKtLL2HJFTTVr+S2FB3igDl51bfJAGPdLkxWcY3sQWj8TifkmFougW3j6ykVWoyB1QBw6GDmByQBMdHVniJa0uAMITXxj90EN8XLLdSxHBttFl5PQlUvGBzjrQB1eQAWfBAB3UAcmuo/kgAiboxyGJPqVGTSWXsdSbeEVG3LU643W+4D+I7Tu3LyPEuIu4lyQ8n5H1na+D1PzfgRlLJiv91lBtOA5Kijw65q6xjp6vQsqXdKG719iVl9GtcR/c0epTSlwHvUn9Ev3ZhnxP/CP3JKVsiE3ENG4uxPHFNaPDrel5Y/fUxVLqrPeQ/C3YM7KVLyLosRwbgA41dqGJ58F4ihZ1LmtKMdsvL7LU9FUrxo003vgkrctKHIS/sUL31DAc3O1uduC9rw+whTXJBad/c81fXkscz3eyM2gWtFa4ubFeCTUkOIqScSQvQ8kGsNLB5tTmm2m8kxKaZTTPth38zQfEUVUrOk+2C6N9Xj3z8yYlekJ37yCDvY8jwI9VRLh6/TI0w4m/wBUfsWqwbXZMwzEYHAXi0hwFajhxWCtSdOXKxlQrKrHmWhjXSHMX7Qj/CWs/C0fMphQWKaF9w81GVxXFAEABAF36EJW9NzkYjCHDhQgd7y5zvBg5pfdPLGdrHETZQ5ZTUcmIEAFSvDZ80AdXAgDk7AUACtBuXG0lqBU7ctjrDcYfYH9R+S8nxPiXjvw6fk/P8Dyzs/CXPPf8EjYNkXPbie9qb2fzTHhnDPC+LVXV2Xp/Jlvbzn6IbevqThCeC0hNItJJaTax0zEuNe660AFxcRmboxujDHepRg5bEZTUdzqzNKpSP8AVTMFx2Xw134Tihwkt0CnF7Ml3vOoZ944qJIShtbDaaYAVJ2nWTxUKVGMFywWDtSo31S7GNaTRJiZjujRGOAyY0e0Gs1DDXrKe0qPhxwecq3Ua0uZsjGAhWrJU8MWBUiIlNzFxpPLiozlyxySpw55YNW6NId2z4Vc3l7/AMTyktd5mz0FssU1gxi25nrJmO/txohHC+aeFEzgsRSFk3mTfuMlIiBAAqgDW+g+TuWeYpGMeNEidwowf2+KVVpZkN6KxE0Bz8QFUWhhtcTyQAdwIA5JOooAANNSAKrb1s9Z9HD9zWe0dg3LyvE+J+N8Kl5e79f4HdlZ+Guee/4Htg2NcpEie99lvZ3nf5Lbwzhnh/Fqrq7L0/n8Ga9vOd8kHp3fqTtAnotInSS3IUnAfGiuIY3CgOLnH3YbK6yuxi5PCONpLLPNWkukEWdjujxszg1o91jBkxu7frW6CUVhGCpJyeSLKsKyRsy3pmX+ojxYe5rzd/CcPBRcYvdElOS2Nb6KtL5mdZONmHh4gQoZaboDqxOtrUjP3As7hHxYpexolKXgyb9H+B2E9PKHMSGHZgHiAUYO5Y1iWZDOqnA0XMElNlN0qhhkQMBJAbXvKx1/NgZWmsOY2uwfoLOhH+HLB39F5KpdU/qO4aU/oefGHAcE2E6OkHQIAQn4t2G8/CVGWiJQWZI9F6FyQgSMtC1tgsrxLQT4lKJPLHEdiYbiSdmHqfRcJFXtfSYtN2AQaZvOI4NHqvPX3GeV8lD7/wDBzacMyuat9v8ApFP0jmD9unBoSx8Xun+r/RvXDrf/AB/2IutuP/Fd3UHkFW+JXT3m/wDRYrG3X6EEJyK4e3EeQdV4071TO7rSWJTf3B0KMX0xRZbCse59JEHtZtafs7zv8l6DhfC/DxVqrq7L0/kTXt7zfDg9O79RxB0hlXuIEZgINMTdB4HIr0rtqqWXERxu6MnhSRIh1R7LqjbgRTiFQzSnnYxDpjc+LOiG55DITG3GZtBePadTWTQYrdb004ZMFxWanymfOs9wyoeCu8Noo8RCD4LhmCFzGCWcjePEoMMyoSZZCOTUegxtJe0XayIDOTYp/wAlXDWrD5lld4oT+Ra06PLBoAFUAZ9pOS+aeBnUNHGgHmsFV9Y3t18FYNp0zcINmx6aoFwd4DQltHWohxWfLTfyMBTUUAqgAIA5ZKdfFgQP40eHDP8AKXC94VVVZ4iX26zI9ReSVDY4gtwrtx5oApMOwIx+y0cSAvGrg92/0pfU9G+I0PUb2zImVgujR3Q2Mb8WJOprRTEnYrYcCupPGn3K58UoRWdfsUs6ey3Zi/hb81oX/wA1df5R+7Mz43QXZls0W0ks97rzplgf9lsQGHQ7auwJ71vsuByt589XDfbBnuOKRrR5YaLucaaaXhxMvAdVuUR4Na/AwjVtK9Na0EuqX0PO3lw30Q27lQbGTFSFTiLy08+Gaw3uYfhJHkuSSlusnYOUH0vBBaRzz40cviOvOutBOFcBgqeWMdIo1qUpayeWRlUAGCgCuWv9a7u8lkq+Zm+h5Eav0KtpZ886nvRYbeTP9lGks14hdv8Ap5fIsdU6PMAqgAwgCiycPrrRY3tTLeQifkldV6tj2hHSMfkaX0tTFJFwr70WG3xLvILJarMzfdvFMxeqZCsFUACqALF0aSfW2rBrlBZEinjS6PNZLqWmDbaLXJvcUClNpp81gGAoBvQBW5zTWThwXRXRQGtFbpwedjWtOZKunb1IPqRnp3NKoulnn3TPS+LaEa+8XIbK9VCBqGA6ztedZV1OKiiFSXMyBD1ZkpwTmiMkyPMBj8rrnDi2lKjWrqKUpYZmuZOFPKLzE0fcPdcD4FbPCa7i7x13GkWSe33mnlUKPK0TU4vuR8/NXB8Ry+arnLlRdShzshSa5qqDyjRPCegFMgCqAK7av1ru7yWSr5mb6PkRr3RE2lkzB7U0fBkMfNFvrXiQvni2l9CcTk82AIABNMe/kuPYCoaAtv2jCdnQuf3hp9SEnrPpZ6OgupFq6ZJmkKWh63PivP3WtH+Z5KFmtWyy9ekUZctxgAgAIA0HoNlL0edj6mthQWnebzn+TOaX3T1wM7WOIZNcFS7bQcMSspqFA5AHnG3aOhiorRw35ghPZYaPOUsp6FdfJNO7gqHTTNSqMbRLPOog+BUXTZYqqY80Gj0n4W++3m0/JRoP4qO3kf6dmwJueeAuAUPTRv8A5A3tb6rBcrqGtm+ggwVGnsX1Nw1MrBVAFctL6x3FY6nmYwpeRGx9GTKWPXtTMTwIHop2utf6FPEdLf6omE3POh1QAhPxKQnnYx3koTeIslBZkkQ3RNArOOd2ITj3kgD1Sau8RPS266xbpimKzMFnYgk973/6qdoulkLx9SRQqrWYwIAFUAbH0MSnV2cHkUMeLEinhW63Hg0JVWeZDiksRL3CdgSNZr3alUWijSgDzFacyS67kGkjiQnEpvmwI4QXLkaVXTgAu4AjtGX3J6BujU51b6rLS0qr5m2vrby+RtlU5PNAqgCj6cD6dp+BvmVgufMM7J9BXqqunsaZ7h1VhWCqAK5aH1juKxz8zGNLyo2fQA0siCNsWKeb3K2zXxm/Yy8TfwEvclQU1EAEAR+kD6S8T+WnMqqs8QZdbrNRA6H4PtTL/hhNFN5eT5BJq+yR6O23bIDpLj3rQijsNYzk2vqtNssU0Zrp5qMqyvM4EAIzsS7DcdjSoyeIsnTWZJHpDRqT/ZpGBC1sgw2/eLcfElKJPLY5jokSd0csFw6dw88ygDzPpBCuzEQfGTzNfVN6uk2I6DzTQyUwAg4Q8F9yaY7sx4bv6wVjelRP3N6XNSa9mboU7PMHK6BS9Oh9LDPweTisN1uhlY7Mrapp7GqpuGrCsFUAVud+sdxKxT8zGVPyo2zQ4/8Aq5UDY4niS5X2P9yT9v3MPFf7cV7/ALEimojAgCF0ufSXI2uaPX0We4fQarNZqE30SQw2WiO1vjU/C0fMpNXeq+R6K2XS/mZzpNM9ZOTD9sZ/JpujyW+msQSF9WWZy+ZGKZWGgBSQkuvmJeB/Fjw2n+W9V3gCqq0sQL7eOZnpKK8lwyOZ2bglQ2O+s2g+aAFYLgTggDzxpnBpME9prT6eic3KxM8/ZvNMgggsYF0CCtQ3YhOyjuX/ABY6ukmxhQ1gbu11QDtAPMJ2jyz0DXQKdp4PbhH4Xf3BYrrdDGx2ZWFRT2NdTcCsKwIArU377uJ81hn5mMoeVG3aL4WfKD/515rVYLqm/kL+LPSC+ZIpmJQIArem0SkOGNryeQ/NZbp6I3WK62WvQQCHIscR/EeeAJPok1XWZ6ChpTyZAX1qTm4kniTU+aaCkJAAQBZujGV6y04Z1QYUSJ3kXR5rJdPCwbbSOuTb4RxJ305fnVYBgLAoAUhDEYIAxLS6ynxIkOjT7pBNMqH8ynN3OLSaZ5+xpzTcWinTcC49zdhUYPMUy6pHlk0JKZAhLbHtcWrJXWpvtX0/U2yyol6BCdthQz/SE4pvMUebqrE5L3Y6UysqGnrfqjuf5tWK67DGx7lVVFPY21NwKwqAEI6VqYPtO4nzWF7jKGyNysHCUlhsgs8ls4evMxVxZ6wXsx6mQpAuAVLTmJ7UIbGuPMj5LFdbpDGxWkmWxsXqrMNM2yx5ub+aVrWr9R4+mj9DJwmQqAgAIAv/AENy3tTkc5DqoTe689/mxL7l9WBnarETU4TSABXmOazGoVETaOWK4A5l3CueKAKrPSwu5Zc+a1yMUNHoU+19F4UZxd7TXHWD5grsKrisI5OlGTyysT+h8ZmLCHj8JV8a6e5Q6DWzyV2Z0ejRIrWljmgCriRqrl3qqvJPGC+2TSeTT7IZdgw29lgHLBNrd5pxfsefulivL5jtXGcq2nY9mEd7x/asl3sjfYvWRT6Gg318FlpbM31d0BWlQEAVmOcXd6wPcaR7G62RhAgjZCh/2hb+Hrob9xPxV/Eivb9x5VMBWEuAUrTJ9Y4bsY0c6rBcvrGlmvh/UtGmMQMkXN29WzxHoEuoa1Mje4eKWDM0xFgEACqDprXRZK3LPhk5xoj4p4Vw8GhKqrzJjeksRSLw1yrLReEuAOYeYQBBTcPArSzHHcinwlxE2INl7xrq1fNdOMOYlhTELjQI7l7Ma5ozBxWyjcShHG6MFxawqTcnuN49mPGVHcFsjdRe4vnZTWsXkq2l1nviCE0NPvOruFBj4Ku7qLlTTLbGlJTakuxUbYlurLBuPostvsxhcLVEfVaDMGChAQVnynWxQ05Vq7gD+gl0mNY7GzWFErBG40HAUomdgvh/URcTea30JFbhcBB0pFq+3PAfGwcqJXcPqY5tF8OJL9IMx9DDb2ohPc0f7BZbVdTZvvHiKXuUVbheBACU2+jHHcVGTwidNZkkb3o/J9VAhQxUdXChs77oLsONEpbyxwlhExDruPgokh0yINeHFADmE7EbzRAEO+YwN4EbxiPmrvEM7p4I4C+SNQz+SEzrWgsYamQEI7cFxghWWwZ3/oKyL0K5rUUa095/VFLJDA2noILcVCexZAqtu6Ow49KlwLa0IO3aNa7Tm47BUgp7lTndEIzSbhDwPun5K9V09zPKg1sQM1LPh4RGubxHqrVJMp5WnhodaNWOWw75GL8e7UEub1GhfbDbSCOLvNN7JfCR57iL+O/kh+thhDQBQeurOPf2XuPjQJNcS1Z6C1j0xD0rn+sMIdlrj+Ij5LlqtGWXby0QK1GQCAHFmSvWzECFqfGZX+VpvO8AVTXeIF9uszN6l3YV2480rGxIQkAOWFABsYL7e88h+aAI+ahEG7r9Nq5F5RxrAiJcVy+asi9SEloE6EdRrx+atKxtFyxBHiOaGcR1INvAnUDhx2qUCM1qPLikQG823BclsSjuRcZqiiQiJeg/WaAAZFrh7TQRsIqEHN9xu+zwcqclAtyCBZrg2jcczzKaWteMaaixJe2s5VHNCb2EZghboyUthZOEoeZYOa0x2YrrI77GfQIRoXH7RvJDWlmR6mjHlSI2efV/JaLddBnuX1iCvM4EATGhjazjXHEQ2OPe/AeFVkunokbbSO7Nok4tcacvksAwJCE8frAoAcsQApLfWHcAPMn0QA3l8rrs9vpwUZRxqgTzoJxYdCpRkmcaEyrlJMpcWhCOyuG0Y7gunDqSgDGmGWWC7E5NDhzHDYfAqZWNpkimOHH5rjOx3I/q6muoYDjrKiibOhCXTh0WIAbPFASVEmOpFhDQTrxKujsZ5rUWe0HMAqaeNitrJHzdlscDTCoPkrVczisGd2dOTzsVifsUBoaBTUNaXtjVIz61oDmRHBzS3HCoNKDYmFHHIkLq+edsZ1VpSCqALboRKYOeftu/pbgP8ktuZZnj0GlrHEMmkSJos5qJmC6uaAHcNmwkeI5FBwUkK1rgauOOW7LuQA1c+mYpxy5qREWa8EUd3FVuLWsSWezEZiEWiueymvYuqWTjQiyGRnmc1NMi0haTZQngpwZXUQ5LVYVDSdb7NBmf0ShnY7jFssBlh+tiiibDukaq8MDyUjgRI79hwKAwM4zamnefQfrYoEsD+G3AcArVsUS3OrqkcwCLD9krj2OxWpERoVXcBTvOfoqWaEN5mSa7BwBG8VU1oV7lfn9DIL8WgsPw5clbGtJFUqMWV+c0GmG/VUibvdKtjXj3KZW8uxdLAsUwobW7AAUum+ZtjOCxHBYZeBRRJkhBagByHUBOwFADqSbS6NgHkgBFzVIgNzAGrA7vkgDmBGcDWl5uoDXtNFFxTOpscNuv900d2Tgo5lHc7uEwXTiFZGSK5xbFw4HIqxSRS4tCDmVBdty4KRxDQCpUE9S1o7LVMiIxWihrlRADFsE0qDQnHaOFFAmiRa0gCo1DEY+CtRQxSG0HL9dy7k4czYo0lcbJR3I8waYHPXxOaqLewZgqwhg6bLLh0XEK60kZ5DicFxgg+oGVMsN/NVMvQq2CRkeePionRVu8HuxCAO30IoDWpA8cUAPYIxQdOeqOxSIYEYsBxwocczu2cUADqDsKAOHyxObTyQApDhPIoa7r2PdVVtY1RNPsxvEgvJALCNtMRQbCuo4KvZEpShI4KaZW4oThyzuyeS7FpHGmdGXd2TyU+ZEeViEeVcaC6aZnDZqRzI7ys4dJv7J5KLaJYY/EA7CrOZFLi/QDpaubUcyOcrG01KvN0CpFamorlkKrjkiUYsb/ALO+9ix3Ko5qGVktaeBb9kd2TyU+ZEOVnbZV3ZPJc5kHKw4ku72fZOs5bMvPwXGzqWof7M7snkoFp22A7YeS4dFGwXbCuAFElyXNq3aa+WPf4IAcQYRBGJpvx8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9948" name="AutoShape 12" descr="data:image/jpeg;base64,/9j/4AAQSkZJRgABAQAAAQABAAD/2wCEAAkGBxQTEBQUExQVFRQUFRUVGBUUFxUUFBUXFRQXFxQVFBYYHCggGBwlGxcUITEhJSorLi4uFx8zODMsNygtLisBCgoKDg0OGhAQGywmICQtNywsLSwsLCwsLCwsLCwsLCwsLCwsNCwsLCw0LCwsLCwsLCwsLCwsLCwsLCwsLCwsLP/AABEIAMMBAwMBIgACEQEDEQH/xAAcAAEAAgIDAQAAAAAAAAAAAAAABgcEBQECAwj/xABFEAABAwIDAwgGCAMHBQEAAAABAAIDBBEFEiEGMVEHEyJBYXGBkRQygqGxwSNCUmJyorLRM5LhJENTY3Pw8QgVg7PCdP/EABoBAQADAQEBAAAAAAAAAAAAAAABAgMEBQb/xAAwEQACAgEDAQUHBAMBAAAAAAAAAQIDEQQhMRITM0FxgQUiIzJRYfBCkaGxwdHxFP/aAAwDAQACEQMRAD8AvFERAEREAREQBERAEREAREQBERAEREAREQBERAEREAREQBERAF1cV2UI5UNpPR6bmWG004I7Wxj13ePqjv7FDeFkvXBzkoolmGV7Z4+cZfKXOAJ+tlcW5h2G2iy1qdkqXm6GmZwhjv3loJ95K2yLgiWMvAREUlQiIgCIiAIiIAiIgCIiAIiIAiIgCIiAIiIAiIgCIiALi6h+323TMPaGNAkqHi7W36LG7uck67XBsBqbdWpWHgmH4lUU/PT1r4nvaHRxNiiDWg7jJZodrwDtOKhlopN7vBPAVyqrptqKujqXRVJz5SM7Sc12ndJE46kHW1+BG8KzaKqbKxr2EOa4AgjrBVIWKWV4o6dTo50KMnhxlw1we6IhWhyHjWVLY43PeQ1jGlzidwAFyV8/4riLq+t5xwI517WMb9mPNZjfIkntJU35XdodBRxnU5ZJrdTb9Bh7yLnsA4rRbAbLTzTQ1GUCBkly5xsXZOprevWwWUt3g76YqutzfL/P5LqjZYAcAB5LsiLU4AiIgCIiAIiIAiIgCIiAIiIAiIgCIiAIiIAiwsUxaGnZnnlZE29sz3BoJ4C+8rQycoFFvZIZBuvG0keZVZSUeWa1UWWvFcW/JErRYeG4lHPGJInBzTw3g8COo9izFZPJnKLi8NYYWDjeJMpqeWeT1YmOeeJsNGjtJsPFZyqXl1xshsNI02zfTS9rWm0bT2F13ewFDCWXg0GwGHvxTFH1NSMzWfSyD6ubQQxD7oA3cGdqvhRLkuwT0bDori0k30z+PT9QeDco81LkQlyRDlGwLn6YzMbeaAFwtvdH/es7dBcdrRxWj5Lsa6Tqdx0d9JH32u8DvFj5qynKj8ZhNBiTg3Rscomj/wBN5zBvcOmzuAXPcumSsXqe17NktRTPRz8d4/Zr8/svALkrxpJxJG17dWvaHA9hFwvZdJ4mMbFXcsVYBzFLE0c5O8SOygAvy9CMOO83cfyqwsCw4U9NFCP7tjWntNukfE3VYYMP+47Ryzb4qW4B6vorsjHi8vd4K3QqrnJrN4io+pyiIrGQREQBERAEREAREQBERAEREARFjVtfHC3NLIyNu673NYL8ASUBkoo5NttRtOkuftjBePMLa4XisVQzPE8OG49RB4OB1CqpxbwmbT09sI9UotL6tGcvCuqmRRPkkIayNjnucdwa0EuPkCvZVvy542YaBsDT0qp+Q/6bLOk8+i32lYySyVuyrmxvF2guc1kjui3eIYGb8o6nEDU/ad2K3drtjmPpgaZgZLCwBgaLc4xgtzbuJtuPHsJUT5AcFAbUVThqSIWHgB0pCO85R7Kt8hVcVJYZrC2dNinB7oo/YraT0WoBJPNSENkB6r6NfbiDv7Lq8A5UdyjYR6NXOsLRzgystuzE2lZ4O6Xtqx+TjGPSKJmY3fCeadxOUDKT3tI8iuXTNwk6peh73tmuGopr1ta52l5/m37EqK+eqm+KY6dbsknDB2QQ6G3eGuPe9XRt1ihpsOqZQbPETms/G8ZGe8g+CrLkLwu9RNORpFGI2n70hufJrfzLqfODwa9k5F0sbYADQDQBdkRWMQq25YsM6EFSN7HGJ/a2TVhPc4W9sqyVpdssN9IoKiIes6NxZ+NnSZ+YBVnHqi0b6a11WxmvBmn5LsR52hDCbmFxZ7PrM9xt4La7bYx6JQTzXs4MLWfjf0We8+5VzyN4napfETpLGCB96M387Od5LO5Y53VE9Fh0Z6UsgkdbqBuxhI4AGR3sqlcvcOjWVL/1PHD3/fd/5NryMYPzNBzrh0qhxfrvyN6LPOzne0rAXhRUzYo2RsFmsaGtHY0WC91ojilLqbYREUlQiIgCIiAIiIAiIgCxayujiF5JGs/EQPcoRyxbYPoaVjIHZZ53EB1gSyNou94v13ytH4r9SgHJZs/LXtqpXzP6FmszEvBld0iX3uSLaafauqybS2NqYVyl8RtL7LJedBikU38KRr+wEX8t6zQqEMktNP1xzROtxsfmCD4gq4tlcbFVTtk0Dx0XtHU8b7dh3jvWNN/W3FrDPQ9o+y3poxthLqg/EysdxWOlppZ5TZkTHPPE2GjR2k2A7188YQajHMUY2d5LXFz3C/RihaQXMjA0G9rb7yTdT/8A6gcWyUkFMDrPLncPuQi/63M8isH/AKfMLH9pqTv6MDeweu/zOT+VbvnB5qj7rZNNrNj45Ii+nYGTRtAa1ujZGtGjHDde247/AAVbYHtC6lnbKy5ANnt3Zm7nAjiPiFfJVH8qOGejVxeBaOoHODhnBtIP0u9ork1NbWJx5Pf9h6qM29LfvGS2/wBfniXVR1LZI2SMN2vaHNPEOFwqC5cMU53ExFfo00Qb7Ulnu92RWJyR41ztM+Fx6UBFv9N9yPIhw8lTVe41uLv6/SKzIPwulDG/kAW8Z9UEzyrNN2OolW/0/wBeH8H0BycYX6NhlNHazjHzjvxSkvd+q3gpKukTA0ADcAAO4CwXdanE3l5INyu4XztAZQLupnCTtyHoyeQOb2VDuR/GMlY6Enozt0/HGC4flzK46ymEjHscLte0tPc4EH4r5nw6odRVwvo6mnLXf+N+V3mAfNc10cTU0e17Os7TT2aZ+O68/wDqRZnLvimWCmpwf40jpHfhhAt+Z7T7JW85H6Dm8LY+2sz3yd4vlb7mjzVbcsOIekYm2NhuI4o2N/FL0/g5ivPBaIQU8MI0EcbGfytAW65PLl7taX1M1ERWMAuCsOvxWKK2d9idzQC5x7mtBJWEMezDoU9Q7vY2MH+dwPuWcrYR5aJ6WynqH+x48Wbmsq8vsTG7fDLIFJNiGGux2srjrFBeKPhfRjbey17v/IojyvF4xJkuQxc9CA4FzCbx6ZugTY2LVPuTNjqLD42GCRzpS6VzmmIk5j0RlLgdG5Qe26yVsI752Z3Wy6q0/HGCx0WkO0sTf4jZYu2SJ+X+Ztx71tKStjlbmje144tIPnwW0ZxlwzhaaPdERXICIiAIiIAiIgCIiA+dOXWv5zFub6oIWN9qT6R3uLPJWVyIUIjwljrazSyyHts7mx7mBU5ymS58YrXf5ob/ACRsaPgr+5NocuE0Y3fQtd4u6R+KovmOicemtfcjfK3hGVjatmhBbHJ2gm0bu8E5faHBR3kyxvma0Rk9Co6B4Zx/DPxHirfxnD21EEkL/VkY5p7LjQ94Nj4L5nc98MzmnSSGQt7nxut8QuW+HTYrEfQ+ytRHUaSeks9PXj9mSbl6q8+IxR/4UA85Hk//ACFYXInSZMIjd1yySv8AAPLB7mKldvcWFViEkw3OZCO4iFmceDsy+guTin5vCaNv+S13i+7z+pdMXl5PBug4VqL5ySVQXliwzncNdIBd1O5svblvlk8muv7KnSx6+mEsT43erIxzD3OFvmryWVgwqsdc1NeDyfO2xe0foksjyei+CVh/FkLo/wAwA9pdOSOh53Fqe+vN55T7LCB+ZwKitUwxySQu9aN7oz3scQ74KzeQKlzVdTJ/hwsaOwyPPyYVz1Ra2PW11sZ/EXOC8AuUXBK6TxTlfPHLJQcxipcB0aiNsvZmHQf+kHxV8VeLwxmznjN9loL3fytuVUvLy0TU9PO2OUc1I5he9uQZZQLDXX1mDzKxnKD93O506acq7FJEN2Gp3VWKUofd15WPcT9mEZgD4MaF9NBfPXIiwiullyOkEMNrNy3BkdYesR1NKu4Y+wfxI5o+10ZI823CiNsI7N7jUZcjcLh50K8aWsZI3MxzXDsN/PgvYrbOVscxTNDygObVzufC0dLIXdJwcGXAs7ezuNwVKIOUCCSwbo43Ft+vVlPV4gqqaWS9TUgafSvPEakrZYcz6dpLWnXr/qCvHnVB74PQdabN3yn4q4NhfDA58rc+WZ4LzCHW1boBmNhY62sttsftZAaOL0mZ7Z2ts4EXNxoDmLL38VotsGnK2zA0cAdPIKJRsN/V8ypjBTrSZE4490uZ+3FMBZmZ/kPO+q99mzztSZ2tEbcmXK3QO1vmfxI3DRVZh4fcWDR5u92iszYtrs7cztwdp4dTRoO83VIVqNkUvqHWlW2TYIuAuV7ZwBERAEREAREQBERAfKG2smbEqx3GeX3G3yX0xsjHloKUcIIv0BfMG07r1tX/APon/wDY5fU2AC1JTj/Ji/QFnDlnZqFiEfz6GeV8+cseG+j4mXgWZUtEvtjov94B8V9CKreX/Cs9DHUAdKnksT9yWzT+YMUzj1IppLnVapFGTG5ce9fWmzsOSkp2/ZhjHkwL5KhF7DjYea+v6Jto2Dgxo8mhVrNdY84fme68p52sF3ua0cXEAe9YG0WJCCEuzNaXEMaXerndfKD32Wrh5t3SbaWS3rSEF4d2sPqj8Kx1Gq7J4xk5IwyslEcq1OxuLzuicCyUNlBbuzOFni/4gT4qe8hVQyGmqZH5ryStbcMc4ZY2dZaD1ucuvKxQUzXU1RWveS1r2NgiAa6axDrc5YZALnWx3rL5LMfbNTyMjjjpmRSANYx1hlIvd7nkl7tDc21WL1L6O0ijqe9eCyqbGIZDZsjSfsk5XeAOq123OMikopJjmtdrLs1c3O7Ln8L3WBiWJ0z7sc9kjzuboMum/NvWr5RmZsBkzPcC3muluLi2Ro14X/ZWq1Xa5jJY2Meyaaf3NhgW0lIWDIWtvw6VzxJ3k961fKJX08uHT87dzG82cjC0Oc5rwRleb210Ol7XVfQUxyNNmv0GurHW7SND7lIcNj/s7gWyde54cPIuXE61BqSfidMacs1fJNtE11TNE4RQQmMFjA0WBB3lztXuIO838FaFZtXSQt6cwOnZr8AqjkhF/redvgVpsXYAfLfr8VeyuM5ZHZqT3L02er45Zudjs1soyhoG/Lclx7erwClTzob7rKvOTx3QhsdDmGu93ROg7t/DRT3EH5YZDpoxx13aNO/sXXon8N+ZjqoKNmEfN2GQfTzOBIu91jvba5sLHqW6oQ/nW+ode1v7rTYS6znGxbcnXe3x6vgt9hz7yNOnkflcLCTeDrxuZu1L3ZWgt8nAhRmMG+73hSXaOqaQ3Xv10960kL28Qq17RImveM/Dg64+Vz8h8VZGxkbsw+qMp03uO6xJ6veoHh0g6g53c06+JsFYWx7iXvBsLNHQHSIudC93HT1R71EN7Y+Ys2qZKwuVwFyvYPLCIiAIiIAiLglAeVVVMjYXyODGNFy5xsAO0lQrE+UyBptAx0x+0fo2eBPSPksDlembLHDEHlpEhcd5YbN0zgbxfr6lXlPh0g64z2h3yK5rrXF4R0VVKSyyIYgTLPM+2r5JHnXQZnkkXPermwvausEUYa+EtDGgAxk6BoG8PVW4rsvOHkudHlJJAvf3ALcYbi0sbWRdGzQBm7O5YTm8Zgztl0ywpIuXAdreczioDIywB2dpOQgmwFjqD2arC2yxEVdFUU8cTnCSJ7Q95DAHWuxwbq42cAdwUWlxRjZIbN6JaSDqGueNH69ZsW667yt3Bi0LrXDrg7tD89VjLVXJYwVWmqzkojBMPkmlY2Nhc4FpdYXDRcXL+A719PxVFUALGB3ZlezyOYr542hnrHSSMbGYYRI4tjjAiaRmNnPsbvNtbm+9WFFypMjjY3IXSWa13U0EAA7zqr3Tt2dZFqU8I33KbVCXDJRK0sfC+CUC9w76UN0PXcF2nYobC45QWveB2G4HmpDtE51Xh0rgbXZzjielm5sh2Wx6tOxRSjf0ASy+m9hB+JBWfaSsjmXIjX0e6zbYvQMlgaZAH5d142m199lFaiIRtOQOaDocuVgPfbVS6SdoprWeO/Modis4sdD4/wBSlWeC88HtsPLlrRYam2u88L3KtXaumLsEqA1xaR07jryvBcNd4OqqTYypy1jeq+nBW1tPDnwWsGbcC7hbLldbsFh71atfGfkRd3cX9yuqBpDB0b6b4zbzaf6qRYa8iF2/r9YED4KL4UXNYAHNcODui7+YaHyUlw2R/NuuzTXUFp+azsReHJo6i9zoPM/so/jLjm6urcLqQ1Ljc6W8P6qOYzIM2ruHALSKK+JbvJ42zYDvJDu+1j/K2/mbKeYiRzMl93Nv/SVBOTl9mQtbuIdmcd5NjYdinOLNaYJQ71TG8Huym620Xdy82c+s74+d9nrAG1x8FI8OjaZQbC/d+yjGz4HU4j/fWpPhzXGQaMd5tPzXNM6l8x2x4i4Ad8f3WrhP3h5E/NbLGicw6HV1PWBFG77Hm/T3JDgrL5jY0xH1nSHs0jb56H4qyNi2ENfoGts2wGnHXXU9532VdUDrEC8bDwYDJIe637FWRsY67JNPrN1Orj0es/toFNHfxIv7lkjREXrnlhERAEREAXDhdLrq5ARXajY2OqGriHDUEXDgeIIUQk5PJ2no1Rt95gd79FbTSjmA7wqSgpcloya4KlrdhJDYvqSfwsDf3XjT7HRMNwx0pH2ukPLcrOxWlvYjtCx8MpLFzTuIv4hQq0tki7k2s5Kq25q8rqceqG526btQNLbjuWtpa9tx0gD+JzPcVZm2myTJotQDZw3jjdQCTYRwPRe9vjce9Y2UJ8Gld7XJrceqGuO/q+2SorJEM1xprwspvWbEvPrSvPkPksdmyrI9SMxHWbn4qIUtLGSZXZZtsNlMtE9mrYxDJd2ouchsBx1UewZ5ETbG4tuP7/0Upaw8wWgE9FwsNL9EqA4dX9EWNuwrF1dKwjXtOp5ZMfSDzJuPdf5KI4vNodD8Fs4sS+jOrfNR7EKoG+o8NVWuGGWslsd9mJ7VbCeI7esdSvOvGbB60A2vFJu1I6HvKoHCH5ZmntHZ/Uq4sMqS/CMQzb3RPtmNr/Rkb+rctFW+16vsVnNOrHjkr/Aqz6MZhpxAzN8huUloJYiwi7fAgHyBUK2dmIaP+HeXWpZSVIym48wsbY7mlcjX1nN3O7xN/iVG8VlbfogeFvkt7WSt1sB5KLYhOC+y0hEq5bl28mbiY4bWsM1+sbjoO3t/dT3HIS+lmaN7ongd5aVXfJjP0YG6/X3WHUdT2dnj1Kxcbv6NNY2PNSWPA5Sr6Pu5ebM9X3q8j5pwEgEXOU9vqnuPyKmmGh2YWykdo+Y/ZQLAqkj1tRx6vHh4qY4aGXuOjfraXNHf0TYrG1G0HuZmKMBd6jfA/wBFiR04P923xI+YK9a1hzaPJ9pp+LV4ta77fm63waFkuC75NxQU+utgOAH/AAPcrI2TtzTrG5D7Hss0WF+tVlhsd3DpF2v1b/rJJ8iFZmyQHMEgWGcjTdoANOI36rTTd96Gep7r1N4iIvVPNCIiAIiIDqAll2RAcALlEQHlUNu1YcejgVsVivjUFkz2niDm2K1E+FO6rH/fatyw6LspKkPxClLTY71jUOA8+XdINDbX0udeCkmIU+ZxP+9y6YVHlkPaLfMfNQW8DtR4BFGzKBckWLnak339yo3ENmRmNhYgkXFwdDZfRCgtdhYzusNMzvijSIyVC/Z2SxyvI77H5LXP2bk+s4n3K4XYaOCwJ8MHBVwicsrWgwrm3A5deJ1KneGzkU1S0i4MZ6J6xldvC7nDOkNFv8PwYOiqAd7oj5WcofzIv+kovC6gBosbDg4Xb4He1b+jruif/lwPxXhPs/1tu09ixDhUgvYNPeLFZTqyXjbg9qqcG+/xstNLYu3/ALr0mw+a/qN+K7QYa++unY0WUqtoOxMs/kyqG8/A3XQuP5CLlWptRLahqSLaQyfoKp7Ycc3LGG/eufZOg7VMtqcUPoVQL6GJ413atKmqHTFpEWz6ppspDAH9LVTHD7X4Hu+YsoThcwvY+R3/ANQpLQy23Zh3a+5c1sTetm5qQb7x43XVmbiweyT81gyVWvrHxYf2XHpn3nn8MZ+JCx6Wa9Rv6EXcMznO7DZjB323+N1auzA/s4PEuPvtoOrQblStHVkOGmXgZCHv9iMaXVx7EMIoo7ixJe6xOY6vPrHrPFaaaL7XP2Kal/CXmb5ERekeeEREAREQBERAEREAXRzV3RAdGLuuLLlAeL2XuvBsdiCsyy6FiE5O61dTTdI962gXnIxCDSvpOxYktEpAYl5ugUEka/7eL7lu8MpLOcT9Zlrdi9hT6rOijt3quNyc7FZSYMOCxX4MOCnklFqe8rHfQ9isQQCXBRwWJLgvYrCfh/Ysd+HdigGi2ewb6WLTrPwK2m1OCk0s9v8ADd8FIMIow0sI6ibnwOi2uJxB0MgI3scPcohwy0+T5VmwWRh0GYcDvHcepelPUPYdc7fxNzDzH7q3JMCB6ljO2eb9n3KJQTJU2mVuMRv9dvgbfEFeraou0zE9zj8gFPzs1Gd7B5Be8Oz7RuaB4LPsUX7ZkZ2dwx75BlblB3vcNfC+pV44DCGU8bRua2w47zv7VDMMws5tLju3+HDvU7oGWjYB1NCtXBRexWc3JbmQiItjIIiIAiIgCIiAIiIAiIgCIiAIiIAiIgOLLqWruiA6tC7IiAx3RLzMKy7LjKgMF0C83Uy2ORcZEB5QRWt2bl61Au0jsK7Bq5cNFCRLZHzRLo6iC3RiXUwoDSGiXIo1uDCnMoDEoaYC628e4dy8oWWC9woSDYREViAiIgCIiAIiIAiIgCIiAIiIAiIgCIiAIiIAiIgCIiAIiIAhREB1XBREBwQllwiA7cF3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9950" name="AutoShape 14" descr="data:image/jpeg;base64,/9j/4AAQSkZJRgABAQAAAQABAAD/2wCEAAkGBxQTEBQUExQVFRQUFRUVGBUUFxUUFBUXFRQXFxQVFBYYHCggGBwlGxcUITEhJSorLi4uFx8zODMsNygtLisBCgoKDg0OGhAQGywmICQtNywsLSwsLCwsLCwsLCwsLCwsLCwsNCwsLCw0LCwsLCwsLCwsLCwsLCwsLCwsLCwsLP/AABEIAMMBAwMBIgACEQEDEQH/xAAcAAEAAgIDAQAAAAAAAAAAAAAABgcEBQECAwj/xABFEAABAwIDAwgGCAMHBQEAAAABAAIDBBEFEiEGMVEHEyJBYXGBkRQygqGxwSNCUmJyorLRM5LhJENTY3Pw8QgVg7PCdP/EABoBAQADAQEBAAAAAAAAAAAAAAABAgMEBQb/xAAwEQACAgEDAQUHBAMBAAAAAAAAAQIDEQQhMRITM0FxgQUiIzJRYfBCkaGxwdHxFP/aAAwDAQACEQMRAD8AvFERAEREAREQBERAEREAREQBERAEREAREQBERAEREAREQBERAF1cV2UI5UNpPR6bmWG004I7Wxj13ePqjv7FDeFkvXBzkoolmGV7Z4+cZfKXOAJ+tlcW5h2G2iy1qdkqXm6GmZwhjv3loJ95K2yLgiWMvAREUlQiIgCIiAIiIAiIgCIiAIiIAiIgCIiAIiIAiIgCIiALi6h+323TMPaGNAkqHi7W36LG7uck67XBsBqbdWpWHgmH4lUU/PT1r4nvaHRxNiiDWg7jJZodrwDtOKhlopN7vBPAVyqrptqKujqXRVJz5SM7Sc12ndJE46kHW1+BG8KzaKqbKxr2EOa4AgjrBVIWKWV4o6dTo50KMnhxlw1we6IhWhyHjWVLY43PeQ1jGlzidwAFyV8/4riLq+t5xwI517WMb9mPNZjfIkntJU35XdodBRxnU5ZJrdTb9Bh7yLnsA4rRbAbLTzTQ1GUCBkly5xsXZOprevWwWUt3g76YqutzfL/P5LqjZYAcAB5LsiLU4AiIgCIiAIiIAiIgCIiAIiIAiIgCIiAIiIAiwsUxaGnZnnlZE29sz3BoJ4C+8rQycoFFvZIZBuvG0keZVZSUeWa1UWWvFcW/JErRYeG4lHPGJInBzTw3g8COo9izFZPJnKLi8NYYWDjeJMpqeWeT1YmOeeJsNGjtJsPFZyqXl1xshsNI02zfTS9rWm0bT2F13ewFDCWXg0GwGHvxTFH1NSMzWfSyD6ubQQxD7oA3cGdqvhRLkuwT0bDori0k30z+PT9QeDco81LkQlyRDlGwLn6YzMbeaAFwtvdH/es7dBcdrRxWj5Lsa6Tqdx0d9JH32u8DvFj5qynKj8ZhNBiTg3Rscomj/wBN5zBvcOmzuAXPcumSsXqe17NktRTPRz8d4/Zr8/svALkrxpJxJG17dWvaHA9hFwvZdJ4mMbFXcsVYBzFLE0c5O8SOygAvy9CMOO83cfyqwsCw4U9NFCP7tjWntNukfE3VYYMP+47Ryzb4qW4B6vorsjHi8vd4K3QqrnJrN4io+pyiIrGQREQBERAEREAREQBERAEREARFjVtfHC3NLIyNu673NYL8ASUBkoo5NttRtOkuftjBePMLa4XisVQzPE8OG49RB4OB1CqpxbwmbT09sI9UotL6tGcvCuqmRRPkkIayNjnucdwa0EuPkCvZVvy542YaBsDT0qp+Q/6bLOk8+i32lYySyVuyrmxvF2guc1kjui3eIYGb8o6nEDU/ad2K3drtjmPpgaZgZLCwBgaLc4xgtzbuJtuPHsJUT5AcFAbUVThqSIWHgB0pCO85R7Kt8hVcVJYZrC2dNinB7oo/YraT0WoBJPNSENkB6r6NfbiDv7Lq8A5UdyjYR6NXOsLRzgystuzE2lZ4O6Xtqx+TjGPSKJmY3fCeadxOUDKT3tI8iuXTNwk6peh73tmuGopr1ta52l5/m37EqK+eqm+KY6dbsknDB2QQ6G3eGuPe9XRt1ihpsOqZQbPETms/G8ZGe8g+CrLkLwu9RNORpFGI2n70hufJrfzLqfODwa9k5F0sbYADQDQBdkRWMQq25YsM6EFSN7HGJ/a2TVhPc4W9sqyVpdssN9IoKiIes6NxZ+NnSZ+YBVnHqi0b6a11WxmvBmn5LsR52hDCbmFxZ7PrM9xt4La7bYx6JQTzXs4MLWfjf0We8+5VzyN4napfETpLGCB96M387Od5LO5Y53VE9Fh0Z6UsgkdbqBuxhI4AGR3sqlcvcOjWVL/1PHD3/fd/5NryMYPzNBzrh0qhxfrvyN6LPOzne0rAXhRUzYo2RsFmsaGtHY0WC91ojilLqbYREUlQiIgCIiAIiIAiIgCxayujiF5JGs/EQPcoRyxbYPoaVjIHZZ53EB1gSyNou94v13ytH4r9SgHJZs/LXtqpXzP6FmszEvBld0iX3uSLaafauqybS2NqYVyl8RtL7LJedBikU38KRr+wEX8t6zQqEMktNP1xzROtxsfmCD4gq4tlcbFVTtk0Dx0XtHU8b7dh3jvWNN/W3FrDPQ9o+y3poxthLqg/EysdxWOlppZ5TZkTHPPE2GjR2k2A7188YQajHMUY2d5LXFz3C/RihaQXMjA0G9rb7yTdT/8A6gcWyUkFMDrPLncPuQi/63M8isH/AKfMLH9pqTv6MDeweu/zOT+VbvnB5qj7rZNNrNj45Ii+nYGTRtAa1ujZGtGjHDde247/AAVbYHtC6lnbKy5ANnt3Zm7nAjiPiFfJVH8qOGejVxeBaOoHODhnBtIP0u9ork1NbWJx5Pf9h6qM29LfvGS2/wBfniXVR1LZI2SMN2vaHNPEOFwqC5cMU53ExFfo00Qb7Ulnu92RWJyR41ztM+Fx6UBFv9N9yPIhw8lTVe41uLv6/SKzIPwulDG/kAW8Z9UEzyrNN2OolW/0/wBeH8H0BycYX6NhlNHazjHzjvxSkvd+q3gpKukTA0ADcAAO4CwXdanE3l5INyu4XztAZQLupnCTtyHoyeQOb2VDuR/GMlY6Enozt0/HGC4flzK46ymEjHscLte0tPc4EH4r5nw6odRVwvo6mnLXf+N+V3mAfNc10cTU0e17Os7TT2aZ+O68/wDqRZnLvimWCmpwf40jpHfhhAt+Z7T7JW85H6Dm8LY+2sz3yd4vlb7mjzVbcsOIekYm2NhuI4o2N/FL0/g5ivPBaIQU8MI0EcbGfytAW65PLl7taX1M1ERWMAuCsOvxWKK2d9idzQC5x7mtBJWEMezDoU9Q7vY2MH+dwPuWcrYR5aJ6WynqH+x48Wbmsq8vsTG7fDLIFJNiGGux2srjrFBeKPhfRjbey17v/IojyvF4xJkuQxc9CA4FzCbx6ZugTY2LVPuTNjqLD42GCRzpS6VzmmIk5j0RlLgdG5Qe26yVsI752Z3Wy6q0/HGCx0WkO0sTf4jZYu2SJ+X+Ztx71tKStjlbmje144tIPnwW0ZxlwzhaaPdERXICIiAIiIAiIgCIiA+dOXWv5zFub6oIWN9qT6R3uLPJWVyIUIjwljrazSyyHts7mx7mBU5ymS58YrXf5ob/ACRsaPgr+5NocuE0Y3fQtd4u6R+KovmOicemtfcjfK3hGVjatmhBbHJ2gm0bu8E5faHBR3kyxvma0Rk9Co6B4Zx/DPxHirfxnD21EEkL/VkY5p7LjQ94Nj4L5nc98MzmnSSGQt7nxut8QuW+HTYrEfQ+ytRHUaSeks9PXj9mSbl6q8+IxR/4UA85Hk//ACFYXInSZMIjd1yySv8AAPLB7mKldvcWFViEkw3OZCO4iFmceDsy+guTin5vCaNv+S13i+7z+pdMXl5PBug4VqL5ySVQXliwzncNdIBd1O5svblvlk8muv7KnSx6+mEsT43erIxzD3OFvmryWVgwqsdc1NeDyfO2xe0foksjyei+CVh/FkLo/wAwA9pdOSOh53Fqe+vN55T7LCB+ZwKitUwxySQu9aN7oz3scQ74KzeQKlzVdTJ/hwsaOwyPPyYVz1Ra2PW11sZ/EXOC8AuUXBK6TxTlfPHLJQcxipcB0aiNsvZmHQf+kHxV8VeLwxmznjN9loL3fytuVUvLy0TU9PO2OUc1I5he9uQZZQLDXX1mDzKxnKD93O506acq7FJEN2Gp3VWKUofd15WPcT9mEZgD4MaF9NBfPXIiwiullyOkEMNrNy3BkdYesR1NKu4Y+wfxI5o+10ZI823CiNsI7N7jUZcjcLh50K8aWsZI3MxzXDsN/PgvYrbOVscxTNDygObVzufC0dLIXdJwcGXAs7ezuNwVKIOUCCSwbo43Ft+vVlPV4gqqaWS9TUgafSvPEakrZYcz6dpLWnXr/qCvHnVB74PQdabN3yn4q4NhfDA58rc+WZ4LzCHW1boBmNhY62sttsftZAaOL0mZ7Z2ts4EXNxoDmLL38VotsGnK2zA0cAdPIKJRsN/V8ypjBTrSZE4490uZ+3FMBZmZ/kPO+q99mzztSZ2tEbcmXK3QO1vmfxI3DRVZh4fcWDR5u92iszYtrs7cztwdp4dTRoO83VIVqNkUvqHWlW2TYIuAuV7ZwBERAEREAREQBERAfKG2smbEqx3GeX3G3yX0xsjHloKUcIIv0BfMG07r1tX/APon/wDY5fU2AC1JTj/Ji/QFnDlnZqFiEfz6GeV8+cseG+j4mXgWZUtEvtjov94B8V9CKreX/Cs9DHUAdKnksT9yWzT+YMUzj1IppLnVapFGTG5ce9fWmzsOSkp2/ZhjHkwL5KhF7DjYea+v6Jto2Dgxo8mhVrNdY84fme68p52sF3ua0cXEAe9YG0WJCCEuzNaXEMaXerndfKD32Wrh5t3SbaWS3rSEF4d2sPqj8Kx1Gq7J4xk5IwyslEcq1OxuLzuicCyUNlBbuzOFni/4gT4qe8hVQyGmqZH5ryStbcMc4ZY2dZaD1ucuvKxQUzXU1RWveS1r2NgiAa6axDrc5YZALnWx3rL5LMfbNTyMjjjpmRSANYx1hlIvd7nkl7tDc21WL1L6O0ijqe9eCyqbGIZDZsjSfsk5XeAOq123OMikopJjmtdrLs1c3O7Ln8L3WBiWJ0z7sc9kjzuboMum/NvWr5RmZsBkzPcC3muluLi2Ro14X/ZWq1Xa5jJY2Meyaaf3NhgW0lIWDIWtvw6VzxJ3k961fKJX08uHT87dzG82cjC0Oc5rwRleb210Ol7XVfQUxyNNmv0GurHW7SND7lIcNj/s7gWyde54cPIuXE61BqSfidMacs1fJNtE11TNE4RQQmMFjA0WBB3lztXuIO838FaFZtXSQt6cwOnZr8AqjkhF/redvgVpsXYAfLfr8VeyuM5ZHZqT3L02er45Zudjs1soyhoG/Lclx7erwClTzob7rKvOTx3QhsdDmGu93ROg7t/DRT3EH5YZDpoxx13aNO/sXXon8N+ZjqoKNmEfN2GQfTzOBIu91jvba5sLHqW6oQ/nW+ode1v7rTYS6znGxbcnXe3x6vgt9hz7yNOnkflcLCTeDrxuZu1L3ZWgt8nAhRmMG+73hSXaOqaQ3Xv10960kL28Qq17RImveM/Dg64+Vz8h8VZGxkbsw+qMp03uO6xJ6veoHh0g6g53c06+JsFYWx7iXvBsLNHQHSIudC93HT1R71EN7Y+Ys2qZKwuVwFyvYPLCIiAIiIAiLglAeVVVMjYXyODGNFy5xsAO0lQrE+UyBptAx0x+0fo2eBPSPksDlembLHDEHlpEhcd5YbN0zgbxfr6lXlPh0g64z2h3yK5rrXF4R0VVKSyyIYgTLPM+2r5JHnXQZnkkXPermwvausEUYa+EtDGgAxk6BoG8PVW4rsvOHkudHlJJAvf3ALcYbi0sbWRdGzQBm7O5YTm8Zgztl0ywpIuXAdreczioDIywB2dpOQgmwFjqD2arC2yxEVdFUU8cTnCSJ7Q95DAHWuxwbq42cAdwUWlxRjZIbN6JaSDqGueNH69ZsW667yt3Bi0LrXDrg7tD89VjLVXJYwVWmqzkojBMPkmlY2Nhc4FpdYXDRcXL+A719PxVFUALGB3ZlezyOYr542hnrHSSMbGYYRI4tjjAiaRmNnPsbvNtbm+9WFFypMjjY3IXSWa13U0EAA7zqr3Tt2dZFqU8I33KbVCXDJRK0sfC+CUC9w76UN0PXcF2nYobC45QWveB2G4HmpDtE51Xh0rgbXZzjielm5sh2Wx6tOxRSjf0ASy+m9hB+JBWfaSsjmXIjX0e6zbYvQMlgaZAH5d142m199lFaiIRtOQOaDocuVgPfbVS6SdoprWeO/Modis4sdD4/wBSlWeC88HtsPLlrRYam2u88L3KtXaumLsEqA1xaR07jryvBcNd4OqqTYypy1jeq+nBW1tPDnwWsGbcC7hbLldbsFh71atfGfkRd3cX9yuqBpDB0b6b4zbzaf6qRYa8iF2/r9YED4KL4UXNYAHNcODui7+YaHyUlw2R/NuuzTXUFp+azsReHJo6i9zoPM/so/jLjm6urcLqQ1Ljc6W8P6qOYzIM2ruHALSKK+JbvJ42zYDvJDu+1j/K2/mbKeYiRzMl93Nv/SVBOTl9mQtbuIdmcd5NjYdinOLNaYJQ71TG8Huym620Xdy82c+s74+d9nrAG1x8FI8OjaZQbC/d+yjGz4HU4j/fWpPhzXGQaMd5tPzXNM6l8x2x4i4Ad8f3WrhP3h5E/NbLGicw6HV1PWBFG77Hm/T3JDgrL5jY0xH1nSHs0jb56H4qyNi2ENfoGts2wGnHXXU9532VdUDrEC8bDwYDJIe637FWRsY67JNPrN1Orj0es/toFNHfxIv7lkjREXrnlhERAEREAXDhdLrq5ARXajY2OqGriHDUEXDgeIIUQk5PJ2no1Rt95gd79FbTSjmA7wqSgpcloya4KlrdhJDYvqSfwsDf3XjT7HRMNwx0pH2ukPLcrOxWlvYjtCx8MpLFzTuIv4hQq0tki7k2s5Kq25q8rqceqG526btQNLbjuWtpa9tx0gD+JzPcVZm2myTJotQDZw3jjdQCTYRwPRe9vjce9Y2UJ8Gld7XJrceqGuO/q+2SorJEM1xprwspvWbEvPrSvPkPksdmyrI9SMxHWbn4qIUtLGSZXZZtsNlMtE9mrYxDJd2ouchsBx1UewZ5ETbG4tuP7/0Upaw8wWgE9FwsNL9EqA4dX9EWNuwrF1dKwjXtOp5ZMfSDzJuPdf5KI4vNodD8Fs4sS+jOrfNR7EKoG+o8NVWuGGWslsd9mJ7VbCeI7esdSvOvGbB60A2vFJu1I6HvKoHCH5ZmntHZ/Uq4sMqS/CMQzb3RPtmNr/Rkb+rctFW+16vsVnNOrHjkr/Aqz6MZhpxAzN8huUloJYiwi7fAgHyBUK2dmIaP+HeXWpZSVIym48wsbY7mlcjX1nN3O7xN/iVG8VlbfogeFvkt7WSt1sB5KLYhOC+y0hEq5bl28mbiY4bWsM1+sbjoO3t/dT3HIS+lmaN7ongd5aVXfJjP0YG6/X3WHUdT2dnj1Kxcbv6NNY2PNSWPA5Sr6Pu5ebM9X3q8j5pwEgEXOU9vqnuPyKmmGh2YWykdo+Y/ZQLAqkj1tRx6vHh4qY4aGXuOjfraXNHf0TYrG1G0HuZmKMBd6jfA/wBFiR04P923xI+YK9a1hzaPJ9pp+LV4ta77fm63waFkuC75NxQU+utgOAH/AAPcrI2TtzTrG5D7Hss0WF+tVlhsd3DpF2v1b/rJJ8iFZmyQHMEgWGcjTdoANOI36rTTd96Gep7r1N4iIvVPNCIiAIiIDqAll2RAcALlEQHlUNu1YcejgVsVivjUFkz2niDm2K1E+FO6rH/fatyw6LspKkPxClLTY71jUOA8+XdINDbX0udeCkmIU+ZxP+9y6YVHlkPaLfMfNQW8DtR4BFGzKBckWLnak339yo3ENmRmNhYgkXFwdDZfRCgtdhYzusNMzvijSIyVC/Z2SxyvI77H5LXP2bk+s4n3K4XYaOCwJ8MHBVwicsrWgwrm3A5deJ1KneGzkU1S0i4MZ6J6xldvC7nDOkNFv8PwYOiqAd7oj5WcofzIv+kovC6gBosbDg4Xb4He1b+jruif/lwPxXhPs/1tu09ixDhUgvYNPeLFZTqyXjbg9qqcG+/xstNLYu3/ALr0mw+a/qN+K7QYa++unY0WUqtoOxMs/kyqG8/A3XQuP5CLlWptRLahqSLaQyfoKp7Ycc3LGG/eufZOg7VMtqcUPoVQL6GJ413atKmqHTFpEWz6ppspDAH9LVTHD7X4Hu+YsoThcwvY+R3/ANQpLQy23Zh3a+5c1sTetm5qQb7x43XVmbiweyT81gyVWvrHxYf2XHpn3nn8MZ+JCx6Wa9Rv6EXcMznO7DZjB323+N1auzA/s4PEuPvtoOrQblStHVkOGmXgZCHv9iMaXVx7EMIoo7ixJe6xOY6vPrHrPFaaaL7XP2Kal/CXmb5ERekeeEREAREQBERAEREAXRzV3RAdGLuuLLlAeL2XuvBsdiCsyy6FiE5O61dTTdI962gXnIxCDSvpOxYktEpAYl5ugUEka/7eL7lu8MpLOcT9Zlrdi9hT6rOijt3quNyc7FZSYMOCxX4MOCnklFqe8rHfQ9isQQCXBRwWJLgvYrCfh/Ysd+HdigGi2ewb6WLTrPwK2m1OCk0s9v8ADd8FIMIow0sI6ibnwOi2uJxB0MgI3scPcohwy0+T5VmwWRh0GYcDvHcepelPUPYdc7fxNzDzH7q3JMCB6ljO2eb9n3KJQTJU2mVuMRv9dvgbfEFeraou0zE9zj8gFPzs1Gd7B5Be8Oz7RuaB4LPsUX7ZkZ2dwx75BlblB3vcNfC+pV44DCGU8bRua2w47zv7VDMMws5tLju3+HDvU7oGWjYB1NCtXBRexWc3JbmQiItjIIiIAiIgCIiAIiIAiIgCIiAIiIAiIgOLLqWruiA6tC7IiAx3RLzMKy7LjKgMF0C83Uy2ORcZEB5QRWt2bl61Au0jsK7Bq5cNFCRLZHzRLo6iC3RiXUwoDSGiXIo1uDCnMoDEoaYC628e4dy8oWWC9woSDYREViAiIgCIiAIiIAiIgCIiAIiIAiIgCIiAIiIAiIgCIiAIiIAhREB1XBREBwQllwiA7cF3REAREQBERAERE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9952" name="Picture 16" descr="https://encrypted-tbn3.gstatic.com/images?q=tbn:ANd9GcTSPAxj_btbs4mvqUDZdP5uLq16YzY1Gr7wBgbGPVDNgCr025U-8g"/>
          <p:cNvPicPr>
            <a:picLocks noChangeAspect="1" noChangeArrowheads="1"/>
          </p:cNvPicPr>
          <p:nvPr/>
        </p:nvPicPr>
        <p:blipFill>
          <a:blip r:embed="rId4" cstate="print"/>
          <a:srcRect/>
          <a:stretch>
            <a:fillRect/>
          </a:stretch>
        </p:blipFill>
        <p:spPr bwMode="auto">
          <a:xfrm>
            <a:off x="2590800" y="1905000"/>
            <a:ext cx="2800350" cy="16287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WORLD CO</a:t>
            </a:r>
            <a:r>
              <a:rPr lang="en-US" sz="2800" b="1" baseline="-25000"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2</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EMISSIONS</a:t>
            </a:r>
            <a:b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FORECAST TO INCREASE 50%</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32</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295399" y="1981200"/>
            <a:ext cx="6546938" cy="3674575"/>
          </a:xfrm>
          <a:prstGeom prst="rect">
            <a:avLst/>
          </a:prstGeom>
          <a:noFill/>
          <a:ln w="9525">
            <a:noFill/>
            <a:miter lim="800000"/>
            <a:headEnd/>
            <a:tailEnd/>
          </a:ln>
          <a:effectLst/>
        </p:spPr>
      </p:pic>
      <p:sp>
        <p:nvSpPr>
          <p:cNvPr id="37889" name="Rectangle 1"/>
          <p:cNvSpPr>
            <a:spLocks noChangeArrowheads="1"/>
          </p:cNvSpPr>
          <p:nvPr/>
        </p:nvSpPr>
        <p:spPr bwMode="auto">
          <a:xfrm>
            <a:off x="762000" y="5628136"/>
            <a:ext cx="395127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Source:  U.S. Energy Information Administration.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1" name="Picture 3" descr="https://encrypted-tbn3.gstatic.com/images?q=tbn:ANd9GcTdMqb_UwNzGZqCcFhay2vcRf8h6Y40oTZiIBMtjowqVADk1NG-"/>
          <p:cNvPicPr>
            <a:picLocks noChangeAspect="1" noChangeArrowheads="1"/>
          </p:cNvPicPr>
          <p:nvPr/>
        </p:nvPicPr>
        <p:blipFill>
          <a:blip r:embed="rId4" cstate="print"/>
          <a:srcRect/>
          <a:stretch>
            <a:fillRect/>
          </a:stretch>
        </p:blipFill>
        <p:spPr bwMode="auto">
          <a:xfrm>
            <a:off x="2362200" y="2155245"/>
            <a:ext cx="1798673" cy="1347270"/>
          </a:xfrm>
          <a:prstGeom prst="rect">
            <a:avLst/>
          </a:prstGeom>
          <a:noFill/>
        </p:spPr>
      </p:pic>
      <p:sp>
        <p:nvSpPr>
          <p:cNvPr id="37892" name="Rectangle 4"/>
          <p:cNvSpPr>
            <a:spLocks noChangeArrowheads="1"/>
          </p:cNvSpPr>
          <p:nvPr/>
        </p:nvSpPr>
        <p:spPr bwMode="auto">
          <a:xfrm>
            <a:off x="1661566" y="1410327"/>
            <a:ext cx="5814605"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Forecast World Energy-related CO</a:t>
            </a:r>
            <a:r>
              <a:rPr kumimoji="0" lang="en-US" sz="20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Emissions</a:t>
            </a: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(EIA Reference Case)</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Rectangle 2"/>
          <p:cNvSpPr/>
          <p:nvPr/>
        </p:nvSpPr>
        <p:spPr>
          <a:xfrm>
            <a:off x="1402282" y="6005545"/>
            <a:ext cx="6333171" cy="646331"/>
          </a:xfrm>
          <a:prstGeom prst="rect">
            <a:avLst/>
          </a:prstGeom>
          <a:solidFill>
            <a:srgbClr val="FFFF00"/>
          </a:solidFill>
        </p:spPr>
        <p:txBody>
          <a:bodyPr wrap="square">
            <a:spAutoFit/>
          </a:bodyPr>
          <a:lstStyle/>
          <a:p>
            <a:pPr algn="ctr"/>
            <a:r>
              <a:rPr lang="en-US" b="1" dirty="0">
                <a:latin typeface="Arial" panose="020B0604020202020204" pitchFamily="34" charset="0"/>
                <a:ea typeface="Calibri" panose="020F0502020204030204" pitchFamily="34" charset="0"/>
                <a:cs typeface="Times New Roman" panose="02020603050405020304" pitchFamily="18" charset="0"/>
              </a:rPr>
              <a:t>Note:  There is already a huge amount of “decarbonization” incorporated into the EIA forecasts.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7921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FUTURE CO</a:t>
            </a:r>
            <a:r>
              <a:rPr lang="en-US" sz="2800" b="1" baseline="-25000"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EMISSIONS</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1808196" y="1820781"/>
            <a:ext cx="5527608" cy="4084801"/>
          </a:xfrm>
          <a:prstGeom prst="rect">
            <a:avLst/>
          </a:prstGeom>
        </p:spPr>
      </p:pic>
      <p:sp>
        <p:nvSpPr>
          <p:cNvPr id="4" name="Slide Number Placeholder 3"/>
          <p:cNvSpPr>
            <a:spLocks noGrp="1"/>
          </p:cNvSpPr>
          <p:nvPr>
            <p:ph type="sldNum" sz="quarter" idx="12"/>
          </p:nvPr>
        </p:nvSpPr>
        <p:spPr/>
        <p:txBody>
          <a:bodyPr/>
          <a:lstStyle/>
          <a:p>
            <a:r>
              <a:rPr lang="en-US" dirty="0" smtClean="0"/>
              <a:t>33</a:t>
            </a:r>
            <a:endParaRPr lang="en-US" dirty="0"/>
          </a:p>
        </p:txBody>
      </p:sp>
      <p:sp>
        <p:nvSpPr>
          <p:cNvPr id="6" name="Rectangle 5"/>
          <p:cNvSpPr/>
          <p:nvPr/>
        </p:nvSpPr>
        <p:spPr>
          <a:xfrm>
            <a:off x="1447800" y="6266434"/>
            <a:ext cx="6934200" cy="369332"/>
          </a:xfrm>
          <a:prstGeom prst="rect">
            <a:avLst/>
          </a:prstGeom>
          <a:solidFill>
            <a:srgbClr val="FFFF00"/>
          </a:solidFill>
        </p:spPr>
        <p:txBody>
          <a:bodyPr wrap="square">
            <a:spAutoFit/>
          </a:bodyPr>
          <a:lstStyle/>
          <a:p>
            <a:r>
              <a:rPr lang="en-US" b="1" dirty="0">
                <a:latin typeface="Arial" panose="020B0604020202020204" pitchFamily="34" charset="0"/>
                <a:ea typeface="Calibri" panose="020F0502020204030204" pitchFamily="34" charset="0"/>
              </a:rPr>
              <a:t>“All CO</a:t>
            </a:r>
            <a:r>
              <a:rPr lang="en-US" b="1" baseline="-25000" dirty="0">
                <a:latin typeface="Arial" panose="020B0604020202020204" pitchFamily="34" charset="0"/>
                <a:ea typeface="Calibri" panose="020F0502020204030204" pitchFamily="34" charset="0"/>
              </a:rPr>
              <a:t>2</a:t>
            </a:r>
            <a:r>
              <a:rPr lang="en-US" b="1" dirty="0">
                <a:latin typeface="Arial" panose="020B0604020202020204" pitchFamily="34" charset="0"/>
                <a:ea typeface="Calibri" panose="020F0502020204030204" pitchFamily="34" charset="0"/>
              </a:rPr>
              <a:t> growth occurs in developing countries.”  IEA, 2014.</a:t>
            </a:r>
            <a:endParaRPr lang="en-US" b="1" dirty="0"/>
          </a:p>
        </p:txBody>
      </p:sp>
      <p:sp>
        <p:nvSpPr>
          <p:cNvPr id="7" name="Rectangle 6"/>
          <p:cNvSpPr/>
          <p:nvPr/>
        </p:nvSpPr>
        <p:spPr>
          <a:xfrm>
            <a:off x="1562100" y="1218757"/>
            <a:ext cx="6172200" cy="707886"/>
          </a:xfrm>
          <a:prstGeom prst="rect">
            <a:avLst/>
          </a:prstGeom>
        </p:spPr>
        <p:txBody>
          <a:bodyPr wrap="square">
            <a:spAutoFit/>
          </a:bodyPr>
          <a:lstStyle/>
          <a:p>
            <a:pPr algn="ctr"/>
            <a:r>
              <a:rPr lang="en-US" sz="2000" b="1" dirty="0">
                <a:latin typeface="Arial" panose="020B0604020202020204" pitchFamily="34" charset="0"/>
                <a:ea typeface="Calibri" panose="020F0502020204030204" pitchFamily="34" charset="0"/>
                <a:cs typeface="Arial" panose="020B0604020202020204" pitchFamily="34" charset="0"/>
              </a:rPr>
              <a:t>World Energy-related CO</a:t>
            </a:r>
            <a:r>
              <a:rPr lang="en-US" sz="2000" b="1" baseline="-25000" dirty="0">
                <a:latin typeface="Arial" panose="020B0604020202020204" pitchFamily="34" charset="0"/>
                <a:ea typeface="Calibri" panose="020F0502020204030204" pitchFamily="34" charset="0"/>
                <a:cs typeface="Arial" panose="020B0604020202020204" pitchFamily="34" charset="0"/>
              </a:rPr>
              <a:t>2</a:t>
            </a:r>
            <a:r>
              <a:rPr lang="en-US" sz="2000" b="1" dirty="0">
                <a:latin typeface="Arial" panose="020B0604020202020204" pitchFamily="34" charset="0"/>
                <a:ea typeface="Calibri" panose="020F0502020204030204" pitchFamily="34" charset="0"/>
                <a:cs typeface="Arial" panose="020B0604020202020204" pitchFamily="34" charset="0"/>
              </a:rPr>
              <a:t> Emissions, 1990-2040</a:t>
            </a:r>
            <a:endParaRPr lang="en-US" sz="2000" dirty="0">
              <a:latin typeface="Arial" panose="020B0604020202020204" pitchFamily="34" charset="0"/>
              <a:ea typeface="Calibri" panose="020F0502020204030204" pitchFamily="34" charset="0"/>
              <a:cs typeface="Arial" panose="020B0604020202020204" pitchFamily="34" charset="0"/>
            </a:endParaRPr>
          </a:p>
          <a:p>
            <a:pPr algn="ctr"/>
            <a:r>
              <a:rPr lang="en-US" sz="2000" dirty="0">
                <a:latin typeface="Arial" panose="020B0604020202020204" pitchFamily="34" charset="0"/>
                <a:ea typeface="Calibri" panose="020F0502020204030204" pitchFamily="34" charset="0"/>
                <a:cs typeface="Arial" panose="020B0604020202020204" pitchFamily="34" charset="0"/>
              </a:rPr>
              <a:t>(Billion metric tons – EIA Reference case)</a:t>
            </a:r>
            <a:endParaRPr lang="en-US" sz="2000" dirty="0">
              <a:latin typeface="Arial" panose="020B0604020202020204" pitchFamily="34" charset="0"/>
              <a:cs typeface="Arial" panose="020B0604020202020204" pitchFamily="34" charset="0"/>
            </a:endParaRPr>
          </a:p>
        </p:txBody>
      </p:sp>
      <p:sp>
        <p:nvSpPr>
          <p:cNvPr id="8" name="Rectangle 7"/>
          <p:cNvSpPr/>
          <p:nvPr/>
        </p:nvSpPr>
        <p:spPr>
          <a:xfrm>
            <a:off x="1905000" y="5876664"/>
            <a:ext cx="5029200" cy="276999"/>
          </a:xfrm>
          <a:prstGeom prst="rect">
            <a:avLst/>
          </a:prstGeom>
        </p:spPr>
        <p:txBody>
          <a:bodyPr wrap="square">
            <a:spAutoFit/>
          </a:bodyPr>
          <a:lstStyle/>
          <a:p>
            <a:pPr marL="914400" marR="0" indent="457200" algn="just">
              <a:spcBef>
                <a:spcPts val="0"/>
              </a:spcBef>
              <a:spcAft>
                <a:spcPts val="0"/>
              </a:spcAft>
            </a:pPr>
            <a:r>
              <a:rPr lang="en-US" sz="1200" dirty="0">
                <a:latin typeface="Arial" panose="020B0604020202020204" pitchFamily="34" charset="0"/>
                <a:ea typeface="Calibri" panose="020F0502020204030204" pitchFamily="34" charset="0"/>
                <a:cs typeface="Arial" panose="020B0604020202020204" pitchFamily="34" charset="0"/>
              </a:rPr>
              <a:t>Source:  U.S. Energy Information Administration.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534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GDP, ENERGY, &amp; CO</a:t>
            </a:r>
            <a:r>
              <a:rPr lang="en-US" sz="2800" b="1" baseline="-25000"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2</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REMAIN CLOSELY LINKED</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34</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826378" y="1600200"/>
            <a:ext cx="7491244" cy="4525963"/>
          </a:xfrm>
          <a:prstGeom prst="rect">
            <a:avLst/>
          </a:prstGeom>
          <a:noFill/>
          <a:ln w="9525">
            <a:noFill/>
            <a:miter lim="800000"/>
            <a:headEnd/>
            <a:tailEnd/>
          </a:ln>
          <a:effectLst/>
        </p:spPr>
      </p:pic>
      <p:sp>
        <p:nvSpPr>
          <p:cNvPr id="35841" name="Rectangle 1"/>
          <p:cNvSpPr>
            <a:spLocks noChangeArrowheads="1"/>
          </p:cNvSpPr>
          <p:nvPr/>
        </p:nvSpPr>
        <p:spPr bwMode="auto">
          <a:xfrm>
            <a:off x="508740" y="1247745"/>
            <a:ext cx="812652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Alternate Forecasts of World GDP Per Ton of Energy-Related CO</a:t>
            </a:r>
            <a:r>
              <a:rPr kumimoji="0" lang="en-US" sz="20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008841" y="6082262"/>
            <a:ext cx="7467600" cy="461665"/>
          </a:xfrm>
          <a:prstGeom prst="rect">
            <a:avLst/>
          </a:prstGeom>
        </p:spPr>
        <p:txBody>
          <a:bodyPr wrap="square">
            <a:spAutoFit/>
          </a:bodyPr>
          <a:lstStyle/>
          <a:p>
            <a:r>
              <a:rPr lang="en-US" sz="1200" dirty="0" smtClean="0">
                <a:latin typeface="Arial" pitchFamily="34" charset="0"/>
                <a:cs typeface="Arial" pitchFamily="34" charset="0"/>
              </a:rPr>
              <a:t>Source:  U.S. Energy Information Administration, U.S.  Bureau of Economic Analysis, U.S. Interagency Working Group, and Management Information Services, Inc. </a:t>
            </a:r>
            <a:endParaRPr lang="en-US" sz="1200" dirty="0">
              <a:latin typeface="Arial" pitchFamily="34" charset="0"/>
              <a:cs typeface="Arial" pitchFamily="34" charset="0"/>
            </a:endParaRPr>
          </a:p>
        </p:txBody>
      </p:sp>
      <p:pic>
        <p:nvPicPr>
          <p:cNvPr id="8" name="Picture 3" descr="https://encrypted-tbn2.gstatic.com/images?q=tbn:ANd9GcTjGd_zkp9b1fUvcz0TvQlVk9bEhWoKW_IbjPMEaccKT2YA21Andw"/>
          <p:cNvPicPr>
            <a:picLocks noChangeAspect="1" noChangeArrowheads="1"/>
          </p:cNvPicPr>
          <p:nvPr/>
        </p:nvPicPr>
        <p:blipFill>
          <a:blip r:embed="rId4" cstate="print"/>
          <a:srcRect/>
          <a:stretch>
            <a:fillRect/>
          </a:stretch>
        </p:blipFill>
        <p:spPr bwMode="auto">
          <a:xfrm>
            <a:off x="2590800" y="1981200"/>
            <a:ext cx="2162175" cy="161954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CONTINUED LINK BETWEEN GDP &amp; CO</a:t>
            </a:r>
            <a:r>
              <a:rPr lang="en-US" sz="2800" b="1" baseline="-25000"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2</a:t>
            </a:r>
            <a:endParaRPr lang="en-US" sz="2800" b="1" baseline="-25000"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35</a:t>
            </a: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990599" y="1600201"/>
            <a:ext cx="7315201" cy="4084580"/>
          </a:xfrm>
          <a:prstGeom prst="rect">
            <a:avLst/>
          </a:prstGeom>
          <a:noFill/>
          <a:ln w="9525">
            <a:noFill/>
            <a:miter lim="800000"/>
            <a:headEnd/>
            <a:tailEnd/>
          </a:ln>
          <a:effectLst/>
        </p:spPr>
      </p:pic>
      <p:sp>
        <p:nvSpPr>
          <p:cNvPr id="33793" name="Rectangle 1"/>
          <p:cNvSpPr>
            <a:spLocks noChangeArrowheads="1"/>
          </p:cNvSpPr>
          <p:nvPr/>
        </p:nvSpPr>
        <p:spPr bwMode="auto">
          <a:xfrm>
            <a:off x="609600" y="1066800"/>
            <a:ext cx="783297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Forecast Relationship Between World GDP and CO</a:t>
            </a:r>
            <a:r>
              <a:rPr kumimoji="0" lang="en-US" sz="20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Emissions</a:t>
            </a: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(EIA Reference Case)</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Rectangle 5"/>
          <p:cNvSpPr/>
          <p:nvPr/>
        </p:nvSpPr>
        <p:spPr>
          <a:xfrm>
            <a:off x="914400" y="5562600"/>
            <a:ext cx="6400800" cy="461665"/>
          </a:xfrm>
          <a:prstGeom prst="rect">
            <a:avLst/>
          </a:prstGeom>
        </p:spPr>
        <p:txBody>
          <a:bodyPr wrap="square">
            <a:spAutoFit/>
          </a:bodyPr>
          <a:lstStyle/>
          <a:p>
            <a:r>
              <a:rPr lang="en-US" sz="1200" dirty="0" smtClean="0">
                <a:latin typeface="Arial" pitchFamily="34" charset="0"/>
                <a:cs typeface="Arial" pitchFamily="34" charset="0"/>
              </a:rPr>
              <a:t>Source:  U.S. Energy Information Administration, International Energy Agency, U.S. Bureau of Economic Analysis, and Management Information Services, Inc.</a:t>
            </a:r>
            <a:endParaRPr lang="en-US" sz="1200" dirty="0">
              <a:latin typeface="Arial" pitchFamily="34" charset="0"/>
              <a:cs typeface="Arial" pitchFamily="34" charset="0"/>
            </a:endParaRPr>
          </a:p>
        </p:txBody>
      </p:sp>
      <p:sp>
        <p:nvSpPr>
          <p:cNvPr id="7" name="Rectangle 6"/>
          <p:cNvSpPr/>
          <p:nvPr/>
        </p:nvSpPr>
        <p:spPr>
          <a:xfrm>
            <a:off x="914400" y="6019800"/>
            <a:ext cx="7391400" cy="646331"/>
          </a:xfrm>
          <a:prstGeom prst="rect">
            <a:avLst/>
          </a:prstGeom>
          <a:solidFill>
            <a:srgbClr val="FFFF00"/>
          </a:solidFill>
        </p:spPr>
        <p:txBody>
          <a:bodyPr wrap="square">
            <a:spAutoFit/>
          </a:bodyPr>
          <a:lstStyle/>
          <a:p>
            <a:pPr algn="ctr"/>
            <a:r>
              <a:rPr lang="en-US" b="1" dirty="0" smtClean="0">
                <a:latin typeface="Arial" pitchFamily="34" charset="0"/>
                <a:cs typeface="Arial" pitchFamily="34" charset="0"/>
              </a:rPr>
              <a:t>“</a:t>
            </a:r>
            <a:r>
              <a:rPr lang="en-US" b="1" u="sng" dirty="0" smtClean="0">
                <a:latin typeface="Arial" pitchFamily="34" charset="0"/>
                <a:cs typeface="Arial" pitchFamily="34" charset="0"/>
              </a:rPr>
              <a:t>If you could pick just one thing to reduce poverty, by far you would pick energy.</a:t>
            </a:r>
            <a:r>
              <a:rPr lang="en-US" b="1" dirty="0" smtClean="0">
                <a:latin typeface="Arial" pitchFamily="34" charset="0"/>
                <a:cs typeface="Arial" pitchFamily="34" charset="0"/>
              </a:rPr>
              <a:t> ”  Bill Gates, </a:t>
            </a:r>
            <a:r>
              <a:rPr lang="en-US" b="1" i="1" dirty="0" smtClean="0">
                <a:latin typeface="Arial" pitchFamily="34" charset="0"/>
                <a:cs typeface="Arial" pitchFamily="34" charset="0"/>
              </a:rPr>
              <a:t>New York Times</a:t>
            </a:r>
            <a:r>
              <a:rPr lang="en-US" b="1" dirty="0" smtClean="0">
                <a:latin typeface="Arial" pitchFamily="34" charset="0"/>
                <a:cs typeface="Arial" pitchFamily="34" charset="0"/>
              </a:rPr>
              <a:t>,  9-24-13.” </a:t>
            </a:r>
            <a:endParaRPr lang="en-US" b="1" dirty="0">
              <a:latin typeface="Arial" pitchFamily="34" charset="0"/>
              <a:cs typeface="Arial" pitchFamily="34" charset="0"/>
            </a:endParaRPr>
          </a:p>
        </p:txBody>
      </p:sp>
      <p:pic>
        <p:nvPicPr>
          <p:cNvPr id="33797" name="Picture 5" descr="https://encrypted-tbn2.gstatic.com/images?q=tbn:ANd9GcQTXN1uqBF1P463-KpL_1fm1eqiN3ZL4sO2-ZzoLYbe8tqXjSeAMw"/>
          <p:cNvPicPr>
            <a:picLocks noChangeAspect="1" noChangeArrowheads="1"/>
          </p:cNvPicPr>
          <p:nvPr/>
        </p:nvPicPr>
        <p:blipFill>
          <a:blip r:embed="rId4" cstate="print"/>
          <a:srcRect/>
          <a:stretch>
            <a:fillRect/>
          </a:stretch>
        </p:blipFill>
        <p:spPr bwMode="auto">
          <a:xfrm>
            <a:off x="5866431" y="3124200"/>
            <a:ext cx="2142641" cy="1600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CO</a:t>
            </a:r>
            <a:r>
              <a:rPr lang="en-US" sz="2800" b="1" baseline="-25000"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2</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BENEFITS FORECAST TO</a:t>
            </a:r>
            <a:b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CONTINUE TO GREATLY EXCEED SCC</a:t>
            </a:r>
            <a:endParaRPr lang="en-US" sz="2800" dirty="0"/>
          </a:p>
        </p:txBody>
      </p:sp>
      <p:sp>
        <p:nvSpPr>
          <p:cNvPr id="4" name="Slide Number Placeholder 3"/>
          <p:cNvSpPr>
            <a:spLocks noGrp="1"/>
          </p:cNvSpPr>
          <p:nvPr>
            <p:ph type="sldNum" sz="quarter" idx="12"/>
          </p:nvPr>
        </p:nvSpPr>
        <p:spPr/>
        <p:txBody>
          <a:bodyPr/>
          <a:lstStyle/>
          <a:p>
            <a:r>
              <a:rPr lang="en-US" dirty="0" smtClean="0"/>
              <a:t>36</a:t>
            </a:r>
            <a:endParaRPr lang="en-US"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1447800" y="1905000"/>
            <a:ext cx="6053955" cy="3657600"/>
          </a:xfrm>
          <a:prstGeom prst="rect">
            <a:avLst/>
          </a:prstGeom>
          <a:noFill/>
          <a:ln w="9525">
            <a:noFill/>
            <a:miter lim="800000"/>
            <a:headEnd/>
            <a:tailEnd/>
          </a:ln>
          <a:effectLst/>
        </p:spPr>
      </p:pic>
      <p:sp>
        <p:nvSpPr>
          <p:cNvPr id="31745" name="Rectangle 1"/>
          <p:cNvSpPr>
            <a:spLocks noChangeArrowheads="1"/>
          </p:cNvSpPr>
          <p:nvPr/>
        </p:nvSpPr>
        <p:spPr bwMode="auto">
          <a:xfrm>
            <a:off x="1371600" y="1295400"/>
            <a:ext cx="624882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Forecast Reference Case CO</a:t>
            </a:r>
            <a:r>
              <a:rPr kumimoji="0" lang="en-US" sz="20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Benefit-Cost Ratios</a:t>
            </a: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(Based on 2013 IWG Report)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Rectangle 5"/>
          <p:cNvSpPr/>
          <p:nvPr/>
        </p:nvSpPr>
        <p:spPr>
          <a:xfrm>
            <a:off x="1295400" y="5486400"/>
            <a:ext cx="6705600" cy="461665"/>
          </a:xfrm>
          <a:prstGeom prst="rect">
            <a:avLst/>
          </a:prstGeom>
        </p:spPr>
        <p:txBody>
          <a:bodyPr wrap="square">
            <a:spAutoFit/>
          </a:bodyPr>
          <a:lstStyle/>
          <a:p>
            <a:r>
              <a:rPr lang="en-US" sz="1200" dirty="0" smtClean="0">
                <a:latin typeface="Arial" pitchFamily="34" charset="0"/>
                <a:cs typeface="Arial" pitchFamily="34" charset="0"/>
              </a:rPr>
              <a:t>Source:  U.S. Energy Information Administration, U.S.  Bureau of Economic Analysis, U.S. Interagency Working Group, and Management Information Services, Inc. </a:t>
            </a:r>
            <a:endParaRPr lang="en-US" sz="1200" dirty="0">
              <a:latin typeface="Arial" pitchFamily="34" charset="0"/>
              <a:cs typeface="Arial" pitchFamily="34" charset="0"/>
            </a:endParaRPr>
          </a:p>
        </p:txBody>
      </p:sp>
      <p:sp>
        <p:nvSpPr>
          <p:cNvPr id="31746" name="Rectangle 2"/>
          <p:cNvSpPr>
            <a:spLocks noChangeArrowheads="1"/>
          </p:cNvSpPr>
          <p:nvPr/>
        </p:nvSpPr>
        <p:spPr bwMode="auto">
          <a:xfrm>
            <a:off x="1676400" y="6019800"/>
            <a:ext cx="5429692" cy="646331"/>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Using 2013 IWG report, forecast CO</a:t>
            </a:r>
            <a:r>
              <a:rPr kumimoji="0" lang="en-US"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benefits &gt; forecast SCC by 70-to-1 to 250-to-1. </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CO</a:t>
            </a:r>
            <a:r>
              <a:rPr lang="en-US" sz="2800" b="1" baseline="-25000"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2</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BENEFITS FORECAST TO</a:t>
            </a:r>
            <a:b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CONTINUE TO GREATLY EXCEED SCC</a:t>
            </a:r>
            <a:endParaRPr lang="en-US" sz="2800" dirty="0"/>
          </a:p>
        </p:txBody>
      </p:sp>
      <p:sp>
        <p:nvSpPr>
          <p:cNvPr id="4" name="Slide Number Placeholder 3"/>
          <p:cNvSpPr>
            <a:spLocks noGrp="1"/>
          </p:cNvSpPr>
          <p:nvPr>
            <p:ph type="sldNum" sz="quarter" idx="12"/>
          </p:nvPr>
        </p:nvSpPr>
        <p:spPr/>
        <p:txBody>
          <a:bodyPr/>
          <a:lstStyle/>
          <a:p>
            <a:r>
              <a:rPr lang="en-US" dirty="0" smtClean="0"/>
              <a:t>37</a:t>
            </a:r>
            <a:endParaRPr lang="en-US"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1447800" y="1981200"/>
            <a:ext cx="6324599" cy="3581400"/>
          </a:xfrm>
          <a:prstGeom prst="rect">
            <a:avLst/>
          </a:prstGeom>
          <a:noFill/>
          <a:ln w="9525">
            <a:noFill/>
            <a:miter lim="800000"/>
            <a:headEnd/>
            <a:tailEnd/>
          </a:ln>
          <a:effectLst/>
        </p:spPr>
      </p:pic>
      <p:sp>
        <p:nvSpPr>
          <p:cNvPr id="29697" name="Rectangle 1"/>
          <p:cNvSpPr>
            <a:spLocks noChangeArrowheads="1"/>
          </p:cNvSpPr>
          <p:nvPr/>
        </p:nvSpPr>
        <p:spPr bwMode="auto">
          <a:xfrm>
            <a:off x="914400" y="1371600"/>
            <a:ext cx="7417415"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2010 and Forecast Reference Case CO</a:t>
            </a:r>
            <a:r>
              <a:rPr kumimoji="0" lang="en-US" sz="20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Benefit-Cost Ratios</a:t>
            </a: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(Based on 2010 IWG Report)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Rectangle 5"/>
          <p:cNvSpPr/>
          <p:nvPr/>
        </p:nvSpPr>
        <p:spPr>
          <a:xfrm>
            <a:off x="1371600" y="5486400"/>
            <a:ext cx="6934200" cy="461665"/>
          </a:xfrm>
          <a:prstGeom prst="rect">
            <a:avLst/>
          </a:prstGeom>
        </p:spPr>
        <p:txBody>
          <a:bodyPr wrap="square">
            <a:spAutoFit/>
          </a:bodyPr>
          <a:lstStyle/>
          <a:p>
            <a:r>
              <a:rPr lang="en-US" sz="1200" dirty="0" smtClean="0">
                <a:latin typeface="Arial" pitchFamily="34" charset="0"/>
                <a:cs typeface="Arial" pitchFamily="34" charset="0"/>
              </a:rPr>
              <a:t>Source:  U.S. Energy Information Administration, U.S.  Bureau of Economic Analysis, U.S. Interagency Working Group, and Management Information Services, Inc. </a:t>
            </a:r>
            <a:endParaRPr lang="en-US" sz="1200" dirty="0">
              <a:latin typeface="Arial" pitchFamily="34" charset="0"/>
              <a:cs typeface="Arial" pitchFamily="34" charset="0"/>
            </a:endParaRPr>
          </a:p>
        </p:txBody>
      </p:sp>
      <p:sp>
        <p:nvSpPr>
          <p:cNvPr id="7" name="Rectangle 6"/>
          <p:cNvSpPr/>
          <p:nvPr/>
        </p:nvSpPr>
        <p:spPr>
          <a:xfrm>
            <a:off x="1752600" y="6019800"/>
            <a:ext cx="5486400" cy="646331"/>
          </a:xfrm>
          <a:prstGeom prst="rect">
            <a:avLst/>
          </a:prstGeom>
          <a:solidFill>
            <a:srgbClr val="FFFF00"/>
          </a:solidFill>
        </p:spPr>
        <p:txBody>
          <a:bodyPr wrap="square">
            <a:spAutoFit/>
          </a:bodyPr>
          <a:lstStyle/>
          <a:p>
            <a:pPr lvl="0" algn="ctr" fontAlgn="base">
              <a:spcBef>
                <a:spcPct val="0"/>
              </a:spcBef>
              <a:spcAft>
                <a:spcPct val="0"/>
              </a:spcAft>
            </a:pPr>
            <a:r>
              <a:rPr lang="en-US" b="1" dirty="0" smtClean="0">
                <a:latin typeface="Arial" pitchFamily="34" charset="0"/>
                <a:ea typeface="Calibri" pitchFamily="34" charset="0"/>
                <a:cs typeface="Arial" pitchFamily="34" charset="0"/>
              </a:rPr>
              <a:t>Using 2010 IWG report, forecast CO</a:t>
            </a:r>
            <a:r>
              <a:rPr lang="en-US" b="1" baseline="-30000" dirty="0" smtClean="0">
                <a:latin typeface="Arial" pitchFamily="34" charset="0"/>
                <a:ea typeface="Calibri" pitchFamily="34" charset="0"/>
                <a:cs typeface="Arial" pitchFamily="34" charset="0"/>
              </a:rPr>
              <a:t>2</a:t>
            </a:r>
          </a:p>
          <a:p>
            <a:pPr lvl="0" algn="ctr" fontAlgn="base">
              <a:spcBef>
                <a:spcPct val="0"/>
              </a:spcBef>
              <a:spcAft>
                <a:spcPct val="0"/>
              </a:spcAft>
            </a:pPr>
            <a:r>
              <a:rPr lang="en-US" b="1" dirty="0" smtClean="0">
                <a:latin typeface="Arial" pitchFamily="34" charset="0"/>
                <a:ea typeface="Calibri" pitchFamily="34" charset="0"/>
                <a:cs typeface="Arial" pitchFamily="34" charset="0"/>
              </a:rPr>
              <a:t>benefits &gt; forecast SCC by 100-to-1 to 500-to-1. </a:t>
            </a:r>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itchFamily="34" charset="0"/>
              </a:rPr>
              <a:t>VI.  </a:t>
            </a:r>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itchFamily="34" charset="0"/>
              </a:rPr>
              <a:t>CONCLUSIONS:  HOW VIABLE</a:t>
            </a:r>
            <a:b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itchFamily="34" charset="0"/>
              </a:rPr>
            </a:br>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itchFamily="34" charset="0"/>
              </a:rPr>
              <a:t>ARE CO</a:t>
            </a:r>
            <a:r>
              <a:rPr lang="en-US" sz="2800" b="1" baseline="-25000"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2</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BENEFIT ESTIMATES?</a:t>
            </a:r>
            <a:endParaRPr lang="en-US" sz="2800" dirty="0"/>
          </a:p>
        </p:txBody>
      </p:sp>
      <p:sp>
        <p:nvSpPr>
          <p:cNvPr id="3" name="Content Placeholder 2"/>
          <p:cNvSpPr>
            <a:spLocks noGrp="1"/>
          </p:cNvSpPr>
          <p:nvPr>
            <p:ph idx="1"/>
          </p:nvPr>
        </p:nvSpPr>
        <p:spPr>
          <a:xfrm>
            <a:off x="482958" y="1507628"/>
            <a:ext cx="8229600" cy="4525963"/>
          </a:xfrm>
        </p:spPr>
        <p:txBody>
          <a:bodyPr>
            <a:normAutofit fontScale="70000" lnSpcReduction="20000"/>
          </a:bodyPr>
          <a:lstStyle/>
          <a:p>
            <a:pPr>
              <a:lnSpc>
                <a:spcPct val="120000"/>
              </a:lnSpc>
            </a:pPr>
            <a:r>
              <a:rPr lang="en-US" b="1" dirty="0">
                <a:solidFill>
                  <a:srgbClr val="800000"/>
                </a:solidFill>
                <a:latin typeface="Arial" pitchFamily="34" charset="0"/>
                <a:cs typeface="Arial" pitchFamily="34" charset="0"/>
              </a:rPr>
              <a:t>CO</a:t>
            </a:r>
            <a:r>
              <a:rPr lang="en-US" b="1" baseline="-25000" dirty="0">
                <a:solidFill>
                  <a:srgbClr val="800000"/>
                </a:solidFill>
                <a:latin typeface="Arial" pitchFamily="34" charset="0"/>
                <a:cs typeface="Arial" pitchFamily="34" charset="0"/>
              </a:rPr>
              <a:t>2</a:t>
            </a:r>
            <a:r>
              <a:rPr lang="en-US" b="1" dirty="0">
                <a:solidFill>
                  <a:srgbClr val="800000"/>
                </a:solidFill>
                <a:latin typeface="Arial" pitchFamily="34" charset="0"/>
                <a:cs typeface="Arial" pitchFamily="34" charset="0"/>
              </a:rPr>
              <a:t> benefit estimates are </a:t>
            </a:r>
            <a:r>
              <a:rPr lang="en-US" b="1" dirty="0" smtClean="0">
                <a:solidFill>
                  <a:srgbClr val="800000"/>
                </a:solidFill>
                <a:latin typeface="Arial" pitchFamily="34" charset="0"/>
                <a:cs typeface="Arial" pitchFamily="34" charset="0"/>
              </a:rPr>
              <a:t>transparent, reproducible, believable, </a:t>
            </a:r>
            <a:r>
              <a:rPr lang="en-US" b="1" dirty="0">
                <a:solidFill>
                  <a:srgbClr val="800000"/>
                </a:solidFill>
                <a:latin typeface="Arial" pitchFamily="34" charset="0"/>
                <a:cs typeface="Arial" pitchFamily="34" charset="0"/>
              </a:rPr>
              <a:t>&amp; robust</a:t>
            </a:r>
          </a:p>
          <a:p>
            <a:pPr>
              <a:lnSpc>
                <a:spcPct val="120000"/>
              </a:lnSpc>
            </a:pPr>
            <a:r>
              <a:rPr lang="en-US" dirty="0">
                <a:latin typeface="Arial" pitchFamily="34" charset="0"/>
                <a:cs typeface="Arial" pitchFamily="34" charset="0"/>
              </a:rPr>
              <a:t>CO</a:t>
            </a:r>
            <a:r>
              <a:rPr lang="en-US" baseline="-25000" dirty="0">
                <a:latin typeface="Arial" pitchFamily="34" charset="0"/>
                <a:cs typeface="Arial" pitchFamily="34" charset="0"/>
              </a:rPr>
              <a:t>2</a:t>
            </a:r>
            <a:r>
              <a:rPr lang="en-US" dirty="0">
                <a:latin typeface="Arial" pitchFamily="34" charset="0"/>
                <a:cs typeface="Arial" pitchFamily="34" charset="0"/>
              </a:rPr>
              <a:t> benefit estimates developed here are simple, straightforward, logical, </a:t>
            </a:r>
            <a:r>
              <a:rPr lang="en-US" dirty="0" smtClean="0">
                <a:latin typeface="Arial" pitchFamily="34" charset="0"/>
                <a:cs typeface="Arial" pitchFamily="34" charset="0"/>
              </a:rPr>
              <a:t>understandable</a:t>
            </a:r>
          </a:p>
          <a:p>
            <a:pPr>
              <a:lnSpc>
                <a:spcPct val="120000"/>
              </a:lnSpc>
            </a:pPr>
            <a:r>
              <a:rPr lang="en-US" dirty="0" smtClean="0">
                <a:latin typeface="Arial" pitchFamily="34" charset="0"/>
                <a:cs typeface="Arial" pitchFamily="34" charset="0"/>
              </a:rPr>
              <a:t>Based </a:t>
            </a:r>
            <a:r>
              <a:rPr lang="en-US" dirty="0">
                <a:latin typeface="Arial" pitchFamily="34" charset="0"/>
                <a:cs typeface="Arial" pitchFamily="34" charset="0"/>
              </a:rPr>
              <a:t>on 2 centuries of historical </a:t>
            </a:r>
            <a:r>
              <a:rPr lang="en-US" dirty="0" smtClean="0">
                <a:latin typeface="Arial" pitchFamily="34" charset="0"/>
                <a:cs typeface="Arial" pitchFamily="34" charset="0"/>
              </a:rPr>
              <a:t>fact</a:t>
            </a:r>
          </a:p>
          <a:p>
            <a:pPr>
              <a:lnSpc>
                <a:spcPct val="120000"/>
              </a:lnSpc>
            </a:pPr>
            <a:r>
              <a:rPr lang="en-US" dirty="0" smtClean="0">
                <a:latin typeface="Arial" pitchFamily="34" charset="0"/>
                <a:cs typeface="Arial" pitchFamily="34" charset="0"/>
              </a:rPr>
              <a:t>Substantial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a:t>
            </a:r>
            <a:r>
              <a:rPr lang="en-US" dirty="0">
                <a:latin typeface="Arial" pitchFamily="34" charset="0"/>
                <a:cs typeface="Arial" pitchFamily="34" charset="0"/>
              </a:rPr>
              <a:t>benefits are </a:t>
            </a:r>
            <a:r>
              <a:rPr lang="en-US" dirty="0" smtClean="0">
                <a:latin typeface="Arial" pitchFamily="34" charset="0"/>
                <a:cs typeface="Arial" pitchFamily="34" charset="0"/>
              </a:rPr>
              <a:t>direct:  Plant growth &amp; agricultural productivity, backed by 1000s of studies</a:t>
            </a:r>
            <a:endParaRPr lang="en-US" dirty="0">
              <a:latin typeface="Arial" pitchFamily="34" charset="0"/>
              <a:cs typeface="Arial" pitchFamily="34" charset="0"/>
            </a:endParaRPr>
          </a:p>
          <a:p>
            <a:pPr>
              <a:lnSpc>
                <a:spcPct val="120000"/>
              </a:lnSpc>
            </a:pPr>
            <a:r>
              <a:rPr lang="en-US" dirty="0" smtClean="0">
                <a:latin typeface="Arial" pitchFamily="34" charset="0"/>
                <a:cs typeface="Arial" pitchFamily="34" charset="0"/>
              </a:rPr>
              <a:t>Indirect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a:t>
            </a:r>
            <a:r>
              <a:rPr lang="en-US" dirty="0">
                <a:latin typeface="Arial" pitchFamily="34" charset="0"/>
                <a:cs typeface="Arial" pitchFamily="34" charset="0"/>
              </a:rPr>
              <a:t>benefits </a:t>
            </a:r>
            <a:r>
              <a:rPr lang="en-US" dirty="0" smtClean="0">
                <a:latin typeface="Arial" pitchFamily="34" charset="0"/>
                <a:cs typeface="Arial" pitchFamily="34" charset="0"/>
              </a:rPr>
              <a:t>created by fossil fuels </a:t>
            </a:r>
            <a:r>
              <a:rPr lang="en-US" dirty="0">
                <a:latin typeface="Arial" pitchFamily="34" charset="0"/>
                <a:cs typeface="Arial" pitchFamily="34" charset="0"/>
              </a:rPr>
              <a:t>CO</a:t>
            </a:r>
            <a:r>
              <a:rPr lang="en-US" baseline="-25000" dirty="0">
                <a:latin typeface="Arial" pitchFamily="34" charset="0"/>
                <a:cs typeface="Arial" pitchFamily="34" charset="0"/>
              </a:rPr>
              <a:t>2</a:t>
            </a:r>
            <a:endParaRPr lang="en-US" dirty="0">
              <a:latin typeface="Arial" pitchFamily="34" charset="0"/>
              <a:cs typeface="Arial" pitchFamily="34" charset="0"/>
            </a:endParaRPr>
          </a:p>
          <a:p>
            <a:pPr>
              <a:lnSpc>
                <a:spcPct val="120000"/>
              </a:lnSpc>
            </a:pPr>
            <a:r>
              <a:rPr lang="en-US" b="1" dirty="0">
                <a:solidFill>
                  <a:srgbClr val="800000"/>
                </a:solidFill>
                <a:latin typeface="Arial" pitchFamily="34" charset="0"/>
                <a:cs typeface="Arial" pitchFamily="34" charset="0"/>
              </a:rPr>
              <a:t>Extensive literature verifies critical role of fossil fuels</a:t>
            </a:r>
            <a:r>
              <a:rPr lang="en-US" dirty="0">
                <a:latin typeface="Arial" pitchFamily="34" charset="0"/>
                <a:cs typeface="Arial" pitchFamily="34" charset="0"/>
              </a:rPr>
              <a:t> in creating current technology, wealth, &amp; high standards of living</a:t>
            </a:r>
          </a:p>
          <a:p>
            <a:endParaRPr lang="en-US" dirty="0"/>
          </a:p>
        </p:txBody>
      </p:sp>
      <p:sp>
        <p:nvSpPr>
          <p:cNvPr id="4" name="Slide Number Placeholder 3"/>
          <p:cNvSpPr>
            <a:spLocks noGrp="1"/>
          </p:cNvSpPr>
          <p:nvPr>
            <p:ph type="sldNum" sz="quarter" idx="12"/>
          </p:nvPr>
        </p:nvSpPr>
        <p:spPr/>
        <p:txBody>
          <a:bodyPr/>
          <a:lstStyle/>
          <a:p>
            <a:r>
              <a:rPr lang="en-US" dirty="0" smtClean="0"/>
              <a:t>38</a:t>
            </a:r>
            <a:endParaRPr lang="en-US" dirty="0"/>
          </a:p>
        </p:txBody>
      </p:sp>
      <p:sp>
        <p:nvSpPr>
          <p:cNvPr id="5" name="Rectangle 4"/>
          <p:cNvSpPr/>
          <p:nvPr/>
        </p:nvSpPr>
        <p:spPr>
          <a:xfrm>
            <a:off x="838200" y="5656746"/>
            <a:ext cx="7315200" cy="369332"/>
          </a:xfrm>
          <a:prstGeom prst="rect">
            <a:avLst/>
          </a:prstGeom>
          <a:solidFill>
            <a:srgbClr val="FFFF00"/>
          </a:solidFill>
        </p:spPr>
        <p:txBody>
          <a:bodyPr wrap="square">
            <a:spAutoFit/>
          </a:bodyPr>
          <a:lstStyle/>
          <a:p>
            <a:pPr algn="ctr"/>
            <a:r>
              <a:rPr lang="en-US" b="1">
                <a:latin typeface="Arial" panose="020B0604020202020204" pitchFamily="34" charset="0"/>
                <a:ea typeface="Calibri" panose="020F0502020204030204" pitchFamily="34" charset="0"/>
                <a:cs typeface="Times New Roman" panose="02020603050405020304" pitchFamily="18" charset="0"/>
              </a:rPr>
              <a:t>“Fossil fuels reduce poverty.”  Professor Deepak Lal, UCLA</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5705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II. FEDERAL INTERAGENCY WORKING GROUP</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990600"/>
            <a:ext cx="8229600" cy="4525963"/>
          </a:xfrm>
        </p:spPr>
        <p:txBody>
          <a:bodyPr>
            <a:noAutofit/>
          </a:bodyPr>
          <a:lstStyle/>
          <a:p>
            <a:pPr>
              <a:spcBef>
                <a:spcPts val="300"/>
              </a:spcBef>
            </a:pPr>
            <a:endParaRPr lang="en-US" sz="2400" dirty="0" smtClean="0">
              <a:latin typeface="Arial" pitchFamily="34" charset="0"/>
              <a:cs typeface="Arial" pitchFamily="34" charset="0"/>
            </a:endParaRPr>
          </a:p>
          <a:p>
            <a:pPr>
              <a:spcBef>
                <a:spcPts val="300"/>
              </a:spcBef>
            </a:pPr>
            <a:r>
              <a:rPr lang="en-US" sz="2400" dirty="0" smtClean="0">
                <a:latin typeface="Arial" pitchFamily="34" charset="0"/>
                <a:cs typeface="Arial" pitchFamily="34" charset="0"/>
              </a:rPr>
              <a:t>Federal IWG  comprised of 12 agencies</a:t>
            </a:r>
          </a:p>
          <a:p>
            <a:pPr>
              <a:spcBef>
                <a:spcPts val="300"/>
              </a:spcBef>
            </a:pPr>
            <a:r>
              <a:rPr lang="en-US" sz="2400" b="1" dirty="0" smtClean="0">
                <a:latin typeface="Arial" pitchFamily="34" charset="0"/>
                <a:cs typeface="Arial" pitchFamily="34" charset="0"/>
              </a:rPr>
              <a:t>Integrated assessment models (IAMs):  Basis of IWG SCC estimates </a:t>
            </a:r>
          </a:p>
          <a:p>
            <a:pPr>
              <a:spcBef>
                <a:spcPts val="300"/>
              </a:spcBef>
            </a:pPr>
            <a:r>
              <a:rPr lang="en-US" sz="2400" dirty="0" smtClean="0">
                <a:latin typeface="Arial" panose="020B0604020202020204" pitchFamily="34" charset="0"/>
                <a:cs typeface="Arial" panose="020B0604020202020204" pitchFamily="34" charset="0"/>
              </a:rPr>
              <a:t>Purpose</a:t>
            </a:r>
            <a:r>
              <a:rPr lang="en-US" sz="2400" dirty="0">
                <a:latin typeface="Arial" panose="020B0604020202020204" pitchFamily="34" charset="0"/>
                <a:cs typeface="Arial" panose="020B0604020202020204" pitchFamily="34" charset="0"/>
              </a:rPr>
              <a:t>:  Allow agencies to incorporate </a:t>
            </a:r>
            <a:r>
              <a:rPr lang="en-US" sz="2400" dirty="0" smtClean="0">
                <a:latin typeface="Arial" panose="020B0604020202020204" pitchFamily="34" charset="0"/>
                <a:cs typeface="Arial" panose="020B0604020202020204" pitchFamily="34" charset="0"/>
              </a:rPr>
              <a:t>benefits </a:t>
            </a:r>
            <a:r>
              <a:rPr lang="en-US" sz="2400" dirty="0">
                <a:latin typeface="Arial" panose="020B0604020202020204" pitchFamily="34" charset="0"/>
                <a:cs typeface="Arial" panose="020B0604020202020204" pitchFamily="34" charset="0"/>
              </a:rPr>
              <a:t>of reducing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emissions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regulatory </a:t>
            </a:r>
            <a:r>
              <a:rPr lang="en-US" sz="2400" dirty="0" smtClean="0">
                <a:latin typeface="Arial" panose="020B0604020202020204" pitchFamily="34" charset="0"/>
                <a:cs typeface="Arial" panose="020B0604020202020204" pitchFamily="34" charset="0"/>
              </a:rPr>
              <a:t>actions</a:t>
            </a:r>
          </a:p>
          <a:p>
            <a:pPr>
              <a:spcBef>
                <a:spcPts val="300"/>
              </a:spcBef>
            </a:pPr>
            <a:r>
              <a:rPr lang="en-US" sz="2400" dirty="0" smtClean="0">
                <a:latin typeface="Arial" panose="020B0604020202020204" pitchFamily="34" charset="0"/>
                <a:cs typeface="Arial" panose="020B0604020202020204" pitchFamily="34" charset="0"/>
              </a:rPr>
              <a:t>First </a:t>
            </a:r>
            <a:r>
              <a:rPr lang="en-US" sz="2400" dirty="0">
                <a:latin typeface="Arial" panose="020B0604020202020204" pitchFamily="34" charset="0"/>
                <a:cs typeface="Arial" panose="020B0604020202020204" pitchFamily="34" charset="0"/>
              </a:rPr>
              <a:t>IWG report was published in February 2010 </a:t>
            </a:r>
            <a:endParaRPr lang="en-US" sz="2400" dirty="0" smtClean="0">
              <a:latin typeface="Arial" panose="020B0604020202020204" pitchFamily="34" charset="0"/>
              <a:cs typeface="Arial" panose="020B0604020202020204" pitchFamily="34" charset="0"/>
            </a:endParaRPr>
          </a:p>
          <a:p>
            <a:pPr>
              <a:spcBef>
                <a:spcPts val="300"/>
              </a:spcBef>
            </a:pPr>
            <a:r>
              <a:rPr lang="en-US" sz="2400" dirty="0">
                <a:latin typeface="Arial" panose="020B0604020202020204" pitchFamily="34" charset="0"/>
                <a:cs typeface="Arial" panose="020B0604020202020204" pitchFamily="34" charset="0"/>
              </a:rPr>
              <a:t>May 2013, </a:t>
            </a:r>
            <a:r>
              <a:rPr lang="en-US" sz="2400" dirty="0" smtClean="0">
                <a:latin typeface="Arial" panose="020B0604020202020204" pitchFamily="34" charset="0"/>
                <a:cs typeface="Arial" panose="020B0604020202020204" pitchFamily="34" charset="0"/>
              </a:rPr>
              <a:t>IWG </a:t>
            </a:r>
            <a:r>
              <a:rPr lang="en-US" sz="2400" dirty="0">
                <a:latin typeface="Arial" panose="020B0604020202020204" pitchFamily="34" charset="0"/>
                <a:cs typeface="Arial" panose="020B0604020202020204" pitchFamily="34" charset="0"/>
              </a:rPr>
              <a:t>published an updated </a:t>
            </a:r>
            <a:r>
              <a:rPr lang="en-US" sz="2400" dirty="0" smtClean="0">
                <a:latin typeface="Arial" panose="020B0604020202020204" pitchFamily="34" charset="0"/>
                <a:cs typeface="Arial" panose="020B0604020202020204" pitchFamily="34" charset="0"/>
              </a:rPr>
              <a:t>report</a:t>
            </a:r>
          </a:p>
          <a:p>
            <a:pPr>
              <a:spcBef>
                <a:spcPts val="300"/>
              </a:spcBef>
            </a:pPr>
            <a:r>
              <a:rPr lang="en-US" sz="2400" b="1" dirty="0" smtClean="0">
                <a:latin typeface="Arial" panose="020B0604020202020204" pitchFamily="34" charset="0"/>
                <a:cs typeface="Arial" panose="020B0604020202020204" pitchFamily="34" charset="0"/>
              </a:rPr>
              <a:t>2013 SCC estimates are &gt; 50% 2010 SCC estimates</a:t>
            </a:r>
          </a:p>
          <a:p>
            <a:pPr>
              <a:spcBef>
                <a:spcPts val="300"/>
              </a:spcBef>
            </a:pPr>
            <a:r>
              <a:rPr lang="en-US" sz="2400" dirty="0" smtClean="0">
                <a:latin typeface="Arial" panose="020B0604020202020204" pitchFamily="34" charset="0"/>
                <a:cs typeface="Arial" panose="020B0604020202020204" pitchFamily="34" charset="0"/>
              </a:rPr>
              <a:t>2013 SCC </a:t>
            </a:r>
            <a:r>
              <a:rPr lang="en-US" sz="2400" dirty="0">
                <a:latin typeface="Arial" panose="020B0604020202020204" pitchFamily="34" charset="0"/>
                <a:cs typeface="Arial" panose="020B0604020202020204" pitchFamily="34" charset="0"/>
              </a:rPr>
              <a:t>estimates </a:t>
            </a:r>
            <a:r>
              <a:rPr lang="en-US" sz="2400" dirty="0" smtClean="0">
                <a:latin typeface="Arial" panose="020B0604020202020204" pitchFamily="34" charset="0"/>
                <a:cs typeface="Arial" panose="020B0604020202020204" pitchFamily="34" charset="0"/>
              </a:rPr>
              <a:t>first used in June </a:t>
            </a:r>
            <a:r>
              <a:rPr lang="en-US" sz="2400" dirty="0">
                <a:latin typeface="Arial" panose="020B0604020202020204" pitchFamily="34" charset="0"/>
                <a:cs typeface="Arial" panose="020B0604020202020204" pitchFamily="34" charset="0"/>
              </a:rPr>
              <a:t>2013 rule on efficiency standards for microwave </a:t>
            </a:r>
            <a:r>
              <a:rPr lang="en-US" sz="2400" dirty="0" smtClean="0">
                <a:latin typeface="Arial" panose="020B0604020202020204" pitchFamily="34" charset="0"/>
                <a:cs typeface="Arial" panose="020B0604020202020204" pitchFamily="34" charset="0"/>
              </a:rPr>
              <a:t>ovens</a:t>
            </a:r>
            <a:endParaRPr lang="en-US" sz="2400" dirty="0">
              <a:latin typeface="Arial" panose="020B0604020202020204" pitchFamily="34" charset="0"/>
              <a:cs typeface="Arial" panose="020B0604020202020204" pitchFamily="34" charset="0"/>
            </a:endParaRPr>
          </a:p>
          <a:p>
            <a:pPr>
              <a:spcBef>
                <a:spcPts val="300"/>
              </a:spcBef>
            </a:pPr>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3</a:t>
            </a:r>
            <a:endParaRPr lang="en-US" dirty="0"/>
          </a:p>
        </p:txBody>
      </p:sp>
    </p:spTree>
    <p:extLst>
      <p:ext uri="{BB962C8B-B14F-4D97-AF65-F5344CB8AC3E}">
        <p14:creationId xmlns:p14="http://schemas.microsoft.com/office/powerpoint/2010/main" val="1699574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97630" cy="773668"/>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ECONOMIC IMPLICATIONS OF 2050 CO</a:t>
            </a:r>
            <a:r>
              <a:rPr lang="en-US" sz="2800" b="1" baseline="-25000"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GOALS</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smtClean="0"/>
              <a:t>39</a:t>
            </a:r>
            <a:endParaRPr lang="en-US" dirty="0"/>
          </a:p>
        </p:txBody>
      </p:sp>
      <p:pic>
        <p:nvPicPr>
          <p:cNvPr id="7" name="Content Placeholder 6"/>
          <p:cNvPicPr>
            <a:picLocks noGrp="1" noChangeAspect="1"/>
          </p:cNvPicPr>
          <p:nvPr>
            <p:ph idx="1"/>
          </p:nvPr>
        </p:nvPicPr>
        <p:blipFill>
          <a:blip r:embed="rId2"/>
          <a:stretch>
            <a:fillRect/>
          </a:stretch>
        </p:blipFill>
        <p:spPr>
          <a:xfrm>
            <a:off x="407299" y="1602304"/>
            <a:ext cx="8418931" cy="4006810"/>
          </a:xfrm>
          <a:prstGeom prst="rect">
            <a:avLst/>
          </a:prstGeom>
        </p:spPr>
      </p:pic>
      <p:sp>
        <p:nvSpPr>
          <p:cNvPr id="8" name="Rectangle 7"/>
          <p:cNvSpPr/>
          <p:nvPr/>
        </p:nvSpPr>
        <p:spPr>
          <a:xfrm>
            <a:off x="800100" y="1232972"/>
            <a:ext cx="7543800" cy="369332"/>
          </a:xfrm>
          <a:prstGeom prst="rect">
            <a:avLst/>
          </a:prstGeom>
        </p:spPr>
        <p:txBody>
          <a:bodyPr wrap="square">
            <a:spAutoFit/>
          </a:bodyPr>
          <a:lstStyle/>
          <a:p>
            <a:pPr algn="ctr"/>
            <a:r>
              <a:rPr lang="en-US" b="1" dirty="0">
                <a:latin typeface="Arial" panose="020B0604020202020204" pitchFamily="34" charset="0"/>
                <a:ea typeface="Calibri" panose="020F0502020204030204" pitchFamily="34" charset="0"/>
                <a:cs typeface="Times New Roman" panose="02020603050405020304" pitchFamily="18" charset="0"/>
              </a:rPr>
              <a:t>Per Capita GDP Implications of the 2050 </a:t>
            </a:r>
            <a:r>
              <a:rPr lang="en-US" b="1" dirty="0" smtClean="0">
                <a:latin typeface="Arial" panose="020B0604020202020204" pitchFamily="34" charset="0"/>
                <a:ea typeface="Calibri" panose="020F0502020204030204" pitchFamily="34" charset="0"/>
                <a:cs typeface="Times New Roman" panose="02020603050405020304" pitchFamily="18" charset="0"/>
              </a:rPr>
              <a:t>CO</a:t>
            </a:r>
            <a:r>
              <a:rPr lang="en-US" b="1" baseline="-25000" dirty="0" smtClean="0">
                <a:latin typeface="Arial" panose="020B0604020202020204" pitchFamily="34" charset="0"/>
                <a:ea typeface="Calibri" panose="020F0502020204030204" pitchFamily="34" charset="0"/>
                <a:cs typeface="Times New Roman" panose="02020603050405020304" pitchFamily="18" charset="0"/>
              </a:rPr>
              <a:t>2</a:t>
            </a:r>
            <a:r>
              <a:rPr lang="en-US" b="1" dirty="0" smtClean="0">
                <a:latin typeface="Arial" panose="020B0604020202020204" pitchFamily="34" charset="0"/>
                <a:ea typeface="Calibri" panose="020F0502020204030204" pitchFamily="34" charset="0"/>
                <a:cs typeface="Times New Roman" panose="02020603050405020304" pitchFamily="18" charset="0"/>
              </a:rPr>
              <a:t> </a:t>
            </a:r>
            <a:r>
              <a:rPr lang="en-US" b="1" dirty="0">
                <a:latin typeface="Arial" panose="020B0604020202020204" pitchFamily="34" charset="0"/>
                <a:ea typeface="Calibri" panose="020F0502020204030204" pitchFamily="34" charset="0"/>
                <a:cs typeface="Times New Roman" panose="02020603050405020304" pitchFamily="18" charset="0"/>
              </a:rPr>
              <a:t>Reduction Goal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57200" y="6087251"/>
            <a:ext cx="7886700" cy="646331"/>
          </a:xfrm>
          <a:prstGeom prst="rect">
            <a:avLst/>
          </a:prstGeom>
          <a:solidFill>
            <a:srgbClr val="FFFF00"/>
          </a:solidFill>
        </p:spPr>
        <p:txBody>
          <a:bodyPr wrap="square">
            <a:spAutoFit/>
          </a:bodyPr>
          <a:lstStyle/>
          <a:p>
            <a:pPr algn="ctr"/>
            <a:r>
              <a:rPr lang="en-US" b="1" dirty="0">
                <a:latin typeface="Arial" panose="020B0604020202020204" pitchFamily="34" charset="0"/>
                <a:ea typeface="Calibri" panose="020F0502020204030204" pitchFamily="34" charset="0"/>
                <a:cs typeface="Times New Roman" panose="02020603050405020304" pitchFamily="18" charset="0"/>
              </a:rPr>
              <a:t>Reducing CO</a:t>
            </a:r>
            <a:r>
              <a:rPr lang="en-US" b="1" baseline="-25000" dirty="0">
                <a:latin typeface="Arial" panose="020B0604020202020204" pitchFamily="34" charset="0"/>
                <a:ea typeface="Calibri" panose="020F0502020204030204" pitchFamily="34" charset="0"/>
                <a:cs typeface="Times New Roman" panose="02020603050405020304" pitchFamily="18" charset="0"/>
              </a:rPr>
              <a:t>2</a:t>
            </a:r>
            <a:r>
              <a:rPr lang="en-US" b="1" dirty="0">
                <a:latin typeface="Arial" panose="020B0604020202020204" pitchFamily="34" charset="0"/>
                <a:ea typeface="Calibri" panose="020F0502020204030204" pitchFamily="34" charset="0"/>
                <a:cs typeface="Times New Roman" panose="02020603050405020304" pitchFamily="18" charset="0"/>
              </a:rPr>
              <a:t> emissions to 80% &lt; 1990 </a:t>
            </a:r>
            <a:r>
              <a:rPr lang="en-US" b="1" dirty="0" smtClean="0">
                <a:latin typeface="Arial" panose="020B0604020202020204" pitchFamily="34" charset="0"/>
                <a:ea typeface="Calibri" panose="020F0502020204030204" pitchFamily="34" charset="0"/>
                <a:cs typeface="Times New Roman" panose="02020603050405020304" pitchFamily="18" charset="0"/>
              </a:rPr>
              <a:t>levels by 2050 </a:t>
            </a:r>
            <a:r>
              <a:rPr lang="en-US" b="1" dirty="0">
                <a:latin typeface="Arial" panose="020B0604020202020204" pitchFamily="34" charset="0"/>
                <a:ea typeface="Calibri" panose="020F0502020204030204" pitchFamily="34" charset="0"/>
                <a:cs typeface="Times New Roman" panose="02020603050405020304" pitchFamily="18" charset="0"/>
              </a:rPr>
              <a:t>implies </a:t>
            </a:r>
            <a:r>
              <a:rPr lang="en-US" b="1" u="sng" dirty="0">
                <a:latin typeface="Arial" panose="020B0604020202020204" pitchFamily="34" charset="0"/>
                <a:ea typeface="Calibri" panose="020F0502020204030204" pitchFamily="34" charset="0"/>
                <a:cs typeface="Times New Roman" panose="02020603050405020304" pitchFamily="18" charset="0"/>
              </a:rPr>
              <a:t>reducing 2050 CO</a:t>
            </a:r>
            <a:r>
              <a:rPr lang="en-US" b="1" u="sng" baseline="-25000" dirty="0">
                <a:latin typeface="Arial" panose="020B0604020202020204" pitchFamily="34" charset="0"/>
                <a:ea typeface="Calibri" panose="020F0502020204030204" pitchFamily="34" charset="0"/>
                <a:cs typeface="Times New Roman" panose="02020603050405020304" pitchFamily="18" charset="0"/>
              </a:rPr>
              <a:t>2</a:t>
            </a:r>
            <a:r>
              <a:rPr lang="en-US" b="1" u="sng" dirty="0">
                <a:latin typeface="Arial" panose="020B0604020202020204" pitchFamily="34" charset="0"/>
                <a:ea typeface="Calibri" panose="020F0502020204030204" pitchFamily="34" charset="0"/>
                <a:cs typeface="Times New Roman" panose="02020603050405020304" pitchFamily="18" charset="0"/>
              </a:rPr>
              <a:t> </a:t>
            </a:r>
            <a:r>
              <a:rPr lang="en-US" b="1" u="sng" dirty="0" smtClean="0">
                <a:latin typeface="Arial" panose="020B0604020202020204" pitchFamily="34" charset="0"/>
                <a:ea typeface="Calibri" panose="020F0502020204030204" pitchFamily="34" charset="0"/>
                <a:cs typeface="Times New Roman" panose="02020603050405020304" pitchFamily="18" charset="0"/>
              </a:rPr>
              <a:t>emissions (&amp; GDP) </a:t>
            </a:r>
            <a:r>
              <a:rPr lang="en-US" b="1" u="sng" dirty="0">
                <a:latin typeface="Arial" panose="020B0604020202020204" pitchFamily="34" charset="0"/>
                <a:ea typeface="Calibri" panose="020F0502020204030204" pitchFamily="34" charset="0"/>
                <a:cs typeface="Times New Roman" panose="02020603050405020304" pitchFamily="18" charset="0"/>
              </a:rPr>
              <a:t>to ~ 95% &lt; 2050 forecast levels</a:t>
            </a:r>
            <a:r>
              <a:rPr lang="en-US" b="1" dirty="0">
                <a:latin typeface="Arial" panose="020B0604020202020204" pitchFamily="34" charset="0"/>
                <a:ea typeface="Calibri" panose="020F0502020204030204" pitchFamily="34" charset="0"/>
                <a:cs typeface="Times New Roman" panose="02020603050405020304" pitchFamily="18" charset="0"/>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04800" y="5609114"/>
            <a:ext cx="6553200" cy="276999"/>
          </a:xfrm>
          <a:prstGeom prst="rect">
            <a:avLst/>
          </a:prstGeom>
        </p:spPr>
        <p:txBody>
          <a:bodyPr wrap="square">
            <a:spAutoFit/>
          </a:bodyPr>
          <a:lstStyle/>
          <a:p>
            <a:pPr algn="ctr"/>
            <a:r>
              <a:rPr lang="en-US" sz="1200" dirty="0">
                <a:latin typeface="Arial" panose="020B0604020202020204" pitchFamily="34" charset="0"/>
                <a:ea typeface="Calibri" panose="020F0502020204030204" pitchFamily="34" charset="0"/>
                <a:cs typeface="Times New Roman" panose="02020603050405020304" pitchFamily="18" charset="0"/>
              </a:rPr>
              <a:t>Sources:  U.S. Energy Information Administration and Management Information Services, Inc.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486400" y="2438400"/>
            <a:ext cx="2857500" cy="1200329"/>
          </a:xfrm>
          <a:prstGeom prst="rect">
            <a:avLst/>
          </a:prstGeom>
          <a:solidFill>
            <a:srgbClr val="FFFF00"/>
          </a:solidFill>
        </p:spPr>
        <p:txBody>
          <a:bodyPr wrap="square">
            <a:spAutoFit/>
          </a:bodyPr>
          <a:lstStyle/>
          <a:p>
            <a:pPr algn="ctr"/>
            <a:r>
              <a:rPr lang="en-US" b="1" dirty="0">
                <a:latin typeface="Arial" panose="020B0604020202020204" pitchFamily="34" charset="0"/>
                <a:ea typeface="Calibri" panose="020F0502020204030204" pitchFamily="34" charset="0"/>
                <a:cs typeface="Times New Roman" panose="02020603050405020304" pitchFamily="18" charset="0"/>
              </a:rPr>
              <a:t>2050 forecasts are </a:t>
            </a:r>
            <a:r>
              <a:rPr lang="en-US" b="1" u="sng" dirty="0">
                <a:latin typeface="Arial" panose="020B0604020202020204" pitchFamily="34" charset="0"/>
                <a:ea typeface="Calibri" panose="020F0502020204030204" pitchFamily="34" charset="0"/>
                <a:cs typeface="Times New Roman" panose="02020603050405020304" pitchFamily="18" charset="0"/>
              </a:rPr>
              <a:t>not</a:t>
            </a:r>
            <a:r>
              <a:rPr lang="en-US" b="1" dirty="0">
                <a:latin typeface="Arial" panose="020B0604020202020204" pitchFamily="34" charset="0"/>
                <a:ea typeface="Calibri" panose="020F0502020204030204" pitchFamily="34" charset="0"/>
                <a:cs typeface="Times New Roman" panose="02020603050405020304" pitchFamily="18" charset="0"/>
              </a:rPr>
              <a:t> BAU:  They already incorporate huge amounts of RE &amp; EE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864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07"/>
            <a:ext cx="8229600" cy="1143000"/>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ANOTHER “INCONVENIENT TRUTH”</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229600" cy="4525963"/>
          </a:xfrm>
        </p:spPr>
        <p:txBody>
          <a:bodyPr>
            <a:noAutofit/>
          </a:bodyPr>
          <a:lstStyle/>
          <a:p>
            <a:pPr marL="0" indent="0">
              <a:spcBef>
                <a:spcPts val="600"/>
              </a:spcBef>
              <a:buNone/>
            </a:pPr>
            <a:r>
              <a:rPr lang="en-US" sz="20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Coal is major </a:t>
            </a:r>
            <a:r>
              <a:rPr lang="en-US" sz="20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world energy source of </a:t>
            </a:r>
            <a:r>
              <a:rPr lang="en-US" sz="20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past</a:t>
            </a:r>
            <a:r>
              <a:rPr lang="en-US" sz="20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present, </a:t>
            </a:r>
            <a:r>
              <a:rPr lang="en-US" sz="20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r>
              <a:rPr lang="en-US" sz="20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future:</a:t>
            </a:r>
          </a:p>
          <a:p>
            <a:pPr lvl="0">
              <a:spcBef>
                <a:spcPts val="600"/>
              </a:spcBef>
            </a:pPr>
            <a:r>
              <a:rPr lang="en-US" sz="2000" b="1" dirty="0" smtClean="0">
                <a:solidFill>
                  <a:srgbClr val="800000"/>
                </a:solidFill>
                <a:latin typeface="Arial" panose="020B0604020202020204" pitchFamily="34" charset="0"/>
                <a:cs typeface="Arial" panose="020B0604020202020204" pitchFamily="34" charset="0"/>
              </a:rPr>
              <a:t>Coal </a:t>
            </a:r>
            <a:r>
              <a:rPr lang="en-US" sz="2000" b="1" dirty="0">
                <a:solidFill>
                  <a:srgbClr val="800000"/>
                </a:solidFill>
                <a:latin typeface="Arial" panose="020B0604020202020204" pitchFamily="34" charset="0"/>
                <a:cs typeface="Arial" panose="020B0604020202020204" pitchFamily="34" charset="0"/>
              </a:rPr>
              <a:t>was </a:t>
            </a:r>
            <a:r>
              <a:rPr lang="en-US" sz="2000" b="1" dirty="0" smtClean="0">
                <a:solidFill>
                  <a:srgbClr val="800000"/>
                </a:solidFill>
                <a:latin typeface="Arial" panose="020B0604020202020204" pitchFamily="34" charset="0"/>
                <a:cs typeface="Arial" panose="020B0604020202020204" pitchFamily="34" charset="0"/>
              </a:rPr>
              <a:t>dominant </a:t>
            </a:r>
            <a:r>
              <a:rPr lang="en-US" sz="2000" b="1" dirty="0">
                <a:solidFill>
                  <a:srgbClr val="800000"/>
                </a:solidFill>
                <a:latin typeface="Arial" panose="020B0604020202020204" pitchFamily="34" charset="0"/>
                <a:cs typeface="Arial" panose="020B0604020202020204" pitchFamily="34" charset="0"/>
              </a:rPr>
              <a:t>energy source in </a:t>
            </a:r>
            <a:r>
              <a:rPr lang="en-US" sz="2000" b="1" dirty="0" smtClean="0">
                <a:solidFill>
                  <a:srgbClr val="800000"/>
                </a:solidFill>
                <a:latin typeface="Arial" panose="020B0604020202020204" pitchFamily="34" charset="0"/>
                <a:cs typeface="Arial" panose="020B0604020202020204" pitchFamily="34" charset="0"/>
              </a:rPr>
              <a:t>19</a:t>
            </a:r>
            <a:r>
              <a:rPr lang="en-US" sz="2000" b="1" baseline="30000" dirty="0" smtClean="0">
                <a:solidFill>
                  <a:srgbClr val="800000"/>
                </a:solidFill>
                <a:latin typeface="Arial" panose="020B0604020202020204" pitchFamily="34" charset="0"/>
                <a:cs typeface="Arial" panose="020B0604020202020204" pitchFamily="34" charset="0"/>
              </a:rPr>
              <a:t>th</a:t>
            </a:r>
            <a:r>
              <a:rPr lang="en-US" sz="2000" b="1" dirty="0" smtClean="0">
                <a:solidFill>
                  <a:srgbClr val="800000"/>
                </a:solidFill>
                <a:latin typeface="Arial" panose="020B0604020202020204" pitchFamily="34" charset="0"/>
                <a:cs typeface="Arial" panose="020B0604020202020204" pitchFamily="34" charset="0"/>
              </a:rPr>
              <a:t> century</a:t>
            </a:r>
            <a:endParaRPr lang="en-US" sz="2000" dirty="0">
              <a:latin typeface="Arial" panose="020B0604020202020204" pitchFamily="34" charset="0"/>
              <a:cs typeface="Arial" panose="020B0604020202020204" pitchFamily="34" charset="0"/>
            </a:endParaRPr>
          </a:p>
          <a:p>
            <a:pPr lvl="0">
              <a:spcBef>
                <a:spcPts val="600"/>
              </a:spcBef>
            </a:pPr>
            <a:r>
              <a:rPr lang="en-US" sz="2000" b="1" dirty="0">
                <a:solidFill>
                  <a:srgbClr val="800000"/>
                </a:solidFill>
                <a:latin typeface="Arial" panose="020B0604020202020204" pitchFamily="34" charset="0"/>
                <a:cs typeface="Arial" panose="020B0604020202020204" pitchFamily="34" charset="0"/>
              </a:rPr>
              <a:t>Coal was </a:t>
            </a:r>
            <a:r>
              <a:rPr lang="en-US" sz="2000" b="1" dirty="0" smtClean="0">
                <a:solidFill>
                  <a:srgbClr val="800000"/>
                </a:solidFill>
                <a:latin typeface="Arial" panose="020B0604020202020204" pitchFamily="34" charset="0"/>
                <a:cs typeface="Arial" panose="020B0604020202020204" pitchFamily="34" charset="0"/>
              </a:rPr>
              <a:t>world’s </a:t>
            </a:r>
            <a:r>
              <a:rPr lang="en-US" sz="2000" b="1" dirty="0">
                <a:solidFill>
                  <a:srgbClr val="800000"/>
                </a:solidFill>
                <a:latin typeface="Arial" panose="020B0604020202020204" pitchFamily="34" charset="0"/>
                <a:cs typeface="Arial" panose="020B0604020202020204" pitchFamily="34" charset="0"/>
              </a:rPr>
              <a:t>major energy source in </a:t>
            </a:r>
            <a:r>
              <a:rPr lang="en-US" sz="2000" b="1" dirty="0" smtClean="0">
                <a:solidFill>
                  <a:srgbClr val="800000"/>
                </a:solidFill>
                <a:latin typeface="Arial" panose="020B0604020202020204" pitchFamily="34" charset="0"/>
                <a:cs typeface="Arial" panose="020B0604020202020204" pitchFamily="34" charset="0"/>
              </a:rPr>
              <a:t>20</a:t>
            </a:r>
            <a:r>
              <a:rPr lang="en-US" sz="2000" b="1" baseline="30000" dirty="0" smtClean="0">
                <a:solidFill>
                  <a:srgbClr val="800000"/>
                </a:solidFill>
                <a:latin typeface="Arial" panose="020B0604020202020204" pitchFamily="34" charset="0"/>
                <a:cs typeface="Arial" panose="020B0604020202020204" pitchFamily="34" charset="0"/>
              </a:rPr>
              <a:t>th</a:t>
            </a:r>
            <a:r>
              <a:rPr lang="en-US" sz="2000" b="1" dirty="0" smtClean="0">
                <a:solidFill>
                  <a:srgbClr val="800000"/>
                </a:solidFill>
                <a:latin typeface="Arial" panose="020B0604020202020204" pitchFamily="34" charset="0"/>
                <a:cs typeface="Arial" panose="020B0604020202020204" pitchFamily="34" charset="0"/>
              </a:rPr>
              <a:t> </a:t>
            </a:r>
            <a:r>
              <a:rPr lang="en-US" sz="2000" b="1" dirty="0">
                <a:solidFill>
                  <a:srgbClr val="800000"/>
                </a:solidFill>
                <a:latin typeface="Arial" panose="020B0604020202020204" pitchFamily="34" charset="0"/>
                <a:cs typeface="Arial" panose="020B0604020202020204" pitchFamily="34" charset="0"/>
              </a:rPr>
              <a:t>century</a:t>
            </a:r>
            <a:r>
              <a:rPr lang="en-US" sz="2000" dirty="0">
                <a:latin typeface="Arial" panose="020B0604020202020204" pitchFamily="34" charset="0"/>
                <a:cs typeface="Arial" panose="020B0604020202020204" pitchFamily="34" charset="0"/>
              </a:rPr>
              <a:t>.  More energy </a:t>
            </a:r>
            <a:r>
              <a:rPr lang="en-US" sz="2000" dirty="0" smtClean="0">
                <a:latin typeface="Arial" panose="020B0604020202020204" pitchFamily="34" charset="0"/>
                <a:cs typeface="Arial" panose="020B0604020202020204" pitchFamily="34" charset="0"/>
              </a:rPr>
              <a:t>obtained </a:t>
            </a:r>
            <a:r>
              <a:rPr lang="en-US" sz="2000" dirty="0">
                <a:latin typeface="Arial" panose="020B0604020202020204" pitchFamily="34" charset="0"/>
                <a:cs typeface="Arial" panose="020B0604020202020204" pitchFamily="34" charset="0"/>
              </a:rPr>
              <a:t>from coal than from oil </a:t>
            </a:r>
            <a:r>
              <a:rPr lang="en-US" sz="2000" dirty="0" smtClean="0">
                <a:latin typeface="Arial" panose="020B0604020202020204" pitchFamily="34" charset="0"/>
                <a:cs typeface="Arial" panose="020B0604020202020204" pitchFamily="34" charset="0"/>
              </a:rPr>
              <a:t>&amp;, </a:t>
            </a:r>
            <a:r>
              <a:rPr lang="en-US" sz="2000" u="sng" dirty="0" smtClean="0">
                <a:latin typeface="Arial" panose="020B0604020202020204" pitchFamily="34" charset="0"/>
                <a:cs typeface="Arial" panose="020B0604020202020204" pitchFamily="34" charset="0"/>
              </a:rPr>
              <a:t>20</a:t>
            </a:r>
            <a:r>
              <a:rPr lang="en-US" sz="2000" u="sng" baseline="30000" dirty="0" smtClean="0">
                <a:latin typeface="Arial" panose="020B0604020202020204" pitchFamily="34" charset="0"/>
                <a:cs typeface="Arial" panose="020B0604020202020204" pitchFamily="34" charset="0"/>
              </a:rPr>
              <a:t>th</a:t>
            </a:r>
            <a:r>
              <a:rPr lang="en-US" sz="2000" u="sng" dirty="0" smtClean="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century was really the “coal century,”</a:t>
            </a:r>
            <a:r>
              <a:rPr lang="en-US" sz="2000" dirty="0">
                <a:latin typeface="Arial" panose="020B0604020202020204" pitchFamily="34" charset="0"/>
                <a:cs typeface="Arial" panose="020B0604020202020204" pitchFamily="34" charset="0"/>
              </a:rPr>
              <a:t> not the “oil century.”</a:t>
            </a:r>
          </a:p>
          <a:p>
            <a:pPr lvl="0">
              <a:spcBef>
                <a:spcPts val="600"/>
              </a:spcBef>
            </a:pPr>
            <a:r>
              <a:rPr lang="en-US" sz="2000" b="1" dirty="0">
                <a:solidFill>
                  <a:srgbClr val="800000"/>
                </a:solidFill>
                <a:latin typeface="Arial" panose="020B0604020202020204" pitchFamily="34" charset="0"/>
                <a:cs typeface="Arial" panose="020B0604020202020204" pitchFamily="34" charset="0"/>
              </a:rPr>
              <a:t>Coal is </a:t>
            </a:r>
            <a:r>
              <a:rPr lang="en-US" sz="2000" b="1" dirty="0" smtClean="0">
                <a:solidFill>
                  <a:srgbClr val="800000"/>
                </a:solidFill>
                <a:latin typeface="Arial" panose="020B0604020202020204" pitchFamily="34" charset="0"/>
                <a:cs typeface="Arial" panose="020B0604020202020204" pitchFamily="34" charset="0"/>
              </a:rPr>
              <a:t>world’s </a:t>
            </a:r>
            <a:r>
              <a:rPr lang="en-US" sz="2000" b="1" dirty="0">
                <a:solidFill>
                  <a:srgbClr val="800000"/>
                </a:solidFill>
                <a:latin typeface="Arial" panose="020B0604020202020204" pitchFamily="34" charset="0"/>
                <a:cs typeface="Arial" panose="020B0604020202020204" pitchFamily="34" charset="0"/>
              </a:rPr>
              <a:t>most rapidly growing energy source in </a:t>
            </a:r>
            <a:r>
              <a:rPr lang="en-US" sz="2000" b="1" dirty="0" smtClean="0">
                <a:solidFill>
                  <a:srgbClr val="800000"/>
                </a:solidFill>
                <a:latin typeface="Arial" panose="020B0604020202020204" pitchFamily="34" charset="0"/>
                <a:cs typeface="Arial" panose="020B0604020202020204" pitchFamily="34" charset="0"/>
              </a:rPr>
              <a:t>21</a:t>
            </a:r>
            <a:r>
              <a:rPr lang="en-US" sz="2000" b="1" baseline="30000" dirty="0" smtClean="0">
                <a:solidFill>
                  <a:srgbClr val="800000"/>
                </a:solidFill>
                <a:latin typeface="Arial" panose="020B0604020202020204" pitchFamily="34" charset="0"/>
                <a:cs typeface="Arial" panose="020B0604020202020204" pitchFamily="34" charset="0"/>
              </a:rPr>
              <a:t>st</a:t>
            </a:r>
            <a:r>
              <a:rPr lang="en-US" sz="2000" b="1" dirty="0" smtClean="0">
                <a:solidFill>
                  <a:srgbClr val="800000"/>
                </a:solidFill>
                <a:latin typeface="Arial" panose="020B0604020202020204" pitchFamily="34" charset="0"/>
                <a:cs typeface="Arial" panose="020B0604020202020204" pitchFamily="34" charset="0"/>
              </a:rPr>
              <a:t> century</a:t>
            </a:r>
            <a:r>
              <a:rPr lang="en-US" sz="2000" dirty="0" smtClean="0">
                <a:latin typeface="Arial" panose="020B0604020202020204" pitchFamily="34" charset="0"/>
                <a:cs typeface="Arial" panose="020B0604020202020204" pitchFamily="34" charset="0"/>
              </a:rPr>
              <a:t> &amp; grew 2X &gt; any </a:t>
            </a:r>
            <a:r>
              <a:rPr lang="en-US" sz="2000" dirty="0">
                <a:latin typeface="Arial" panose="020B0604020202020204" pitchFamily="34" charset="0"/>
                <a:cs typeface="Arial" panose="020B0604020202020204" pitchFamily="34" charset="0"/>
              </a:rPr>
              <a:t>other energy source over past </a:t>
            </a:r>
            <a:r>
              <a:rPr lang="en-US" sz="2000" dirty="0" smtClean="0">
                <a:latin typeface="Arial" panose="020B0604020202020204" pitchFamily="34" charset="0"/>
                <a:cs typeface="Arial" panose="020B0604020202020204" pitchFamily="34" charset="0"/>
              </a:rPr>
              <a:t>decade.</a:t>
            </a:r>
            <a:endParaRPr lang="en-US" sz="2000" dirty="0">
              <a:latin typeface="Arial" panose="020B0604020202020204" pitchFamily="34" charset="0"/>
              <a:cs typeface="Arial" panose="020B0604020202020204" pitchFamily="34" charset="0"/>
            </a:endParaRPr>
          </a:p>
          <a:p>
            <a:pPr lvl="0">
              <a:spcBef>
                <a:spcPts val="600"/>
              </a:spcBef>
            </a:pPr>
            <a:r>
              <a:rPr lang="en-US" sz="2000" dirty="0">
                <a:latin typeface="Arial" panose="020B0604020202020204" pitchFamily="34" charset="0"/>
                <a:cs typeface="Arial" panose="020B0604020202020204" pitchFamily="34" charset="0"/>
              </a:rPr>
              <a:t>Coal’s dominance </a:t>
            </a:r>
            <a:r>
              <a:rPr lang="en-US" sz="2000" dirty="0" smtClean="0">
                <a:latin typeface="Arial" panose="020B0604020202020204" pitchFamily="34" charset="0"/>
                <a:cs typeface="Arial" panose="020B0604020202020204" pitchFamily="34" charset="0"/>
              </a:rPr>
              <a:t>will continue:  </a:t>
            </a:r>
            <a:r>
              <a:rPr lang="en-US" sz="2000" b="1" u="sng" dirty="0" smtClean="0">
                <a:solidFill>
                  <a:srgbClr val="800000"/>
                </a:solidFill>
                <a:latin typeface="Arial" panose="020B0604020202020204" pitchFamily="34" charset="0"/>
                <a:cs typeface="Arial" panose="020B0604020202020204" pitchFamily="34" charset="0"/>
              </a:rPr>
              <a:t>By 2020 coal </a:t>
            </a:r>
            <a:r>
              <a:rPr lang="en-US" sz="2000" b="1" u="sng" dirty="0">
                <a:solidFill>
                  <a:srgbClr val="800000"/>
                </a:solidFill>
                <a:latin typeface="Arial" panose="020B0604020202020204" pitchFamily="34" charset="0"/>
                <a:cs typeface="Arial" panose="020B0604020202020204" pitchFamily="34" charset="0"/>
              </a:rPr>
              <a:t>will </a:t>
            </a:r>
            <a:r>
              <a:rPr lang="en-US" sz="2000" b="1" u="sng" dirty="0" smtClean="0">
                <a:solidFill>
                  <a:srgbClr val="800000"/>
                </a:solidFill>
                <a:latin typeface="Arial" panose="020B0604020202020204" pitchFamily="34" charset="0"/>
                <a:cs typeface="Arial" panose="020B0604020202020204" pitchFamily="34" charset="0"/>
              </a:rPr>
              <a:t>become world’s </a:t>
            </a:r>
            <a:r>
              <a:rPr lang="en-US" sz="2000" b="1" u="sng" dirty="0">
                <a:solidFill>
                  <a:srgbClr val="800000"/>
                </a:solidFill>
                <a:latin typeface="Arial" panose="020B0604020202020204" pitchFamily="34" charset="0"/>
                <a:cs typeface="Arial" panose="020B0604020202020204" pitchFamily="34" charset="0"/>
              </a:rPr>
              <a:t>largest </a:t>
            </a:r>
            <a:r>
              <a:rPr lang="en-US" sz="2000" b="1" u="sng" dirty="0" smtClean="0">
                <a:solidFill>
                  <a:srgbClr val="800000"/>
                </a:solidFill>
                <a:latin typeface="Arial" panose="020B0604020202020204" pitchFamily="34" charset="0"/>
                <a:cs typeface="Arial" panose="020B0604020202020204" pitchFamily="34" charset="0"/>
              </a:rPr>
              <a:t>energy </a:t>
            </a:r>
            <a:r>
              <a:rPr lang="en-US" sz="2000" b="1" u="sng" dirty="0">
                <a:solidFill>
                  <a:srgbClr val="800000"/>
                </a:solidFill>
                <a:latin typeface="Arial" panose="020B0604020202020204" pitchFamily="34" charset="0"/>
                <a:cs typeface="Arial" panose="020B0604020202020204" pitchFamily="34" charset="0"/>
              </a:rPr>
              <a:t>source</a:t>
            </a:r>
            <a:r>
              <a:rPr lang="en-US" sz="2000" dirty="0">
                <a:latin typeface="Arial" panose="020B0604020202020204" pitchFamily="34" charset="0"/>
                <a:cs typeface="Arial" panose="020B0604020202020204" pitchFamily="34" charset="0"/>
              </a:rPr>
              <a:t>, exceeding oil for </a:t>
            </a:r>
            <a:r>
              <a:rPr lang="en-US" sz="2000" dirty="0" smtClean="0">
                <a:latin typeface="Arial" panose="020B0604020202020204" pitchFamily="34" charset="0"/>
                <a:cs typeface="Arial" panose="020B0604020202020204" pitchFamily="34" charset="0"/>
              </a:rPr>
              <a:t>1</a:t>
            </a:r>
            <a:r>
              <a:rPr lang="en-US" sz="2000" baseline="30000" dirty="0" smtClean="0">
                <a:latin typeface="Arial" panose="020B0604020202020204" pitchFamily="34" charset="0"/>
                <a:cs typeface="Arial" panose="020B0604020202020204" pitchFamily="34" charset="0"/>
              </a:rPr>
              <a:t>st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time </a:t>
            </a:r>
            <a:r>
              <a:rPr lang="en-US" sz="2000" dirty="0" smtClean="0">
                <a:latin typeface="Arial" panose="020B0604020202020204" pitchFamily="34" charset="0"/>
                <a:cs typeface="Arial" panose="020B0604020202020204" pitchFamily="34" charset="0"/>
              </a:rPr>
              <a:t>since </a:t>
            </a:r>
            <a:r>
              <a:rPr lang="en-US" sz="2000" dirty="0">
                <a:latin typeface="Arial" panose="020B0604020202020204" pitchFamily="34" charset="0"/>
                <a:cs typeface="Arial" panose="020B0604020202020204" pitchFamily="34" charset="0"/>
              </a:rPr>
              <a:t>1960.</a:t>
            </a:r>
          </a:p>
          <a:p>
            <a:pPr>
              <a:spcBef>
                <a:spcPts val="600"/>
              </a:spcBef>
            </a:pPr>
            <a:r>
              <a:rPr lang="en-US" sz="2000" dirty="0">
                <a:latin typeface="Arial" panose="020B0604020202020204" pitchFamily="34" charset="0"/>
                <a:cs typeface="Arial" panose="020B0604020202020204" pitchFamily="34" charset="0"/>
              </a:rPr>
              <a:t>Coal </a:t>
            </a:r>
            <a:r>
              <a:rPr lang="en-US" sz="2000" dirty="0" smtClean="0">
                <a:latin typeface="Arial" panose="020B0604020202020204" pitchFamily="34" charset="0"/>
                <a:cs typeface="Arial" panose="020B0604020202020204" pitchFamily="34" charset="0"/>
              </a:rPr>
              <a:t>essential </a:t>
            </a:r>
            <a:r>
              <a:rPr lang="en-US" sz="2000" dirty="0">
                <a:latin typeface="Arial" panose="020B0604020202020204" pitchFamily="34" charset="0"/>
                <a:cs typeface="Arial" panose="020B0604020202020204" pitchFamily="34" charset="0"/>
              </a:rPr>
              <a:t>to meet the world’s rising energy demand, for it comprises </a:t>
            </a:r>
            <a:r>
              <a:rPr lang="en-US" sz="2000" dirty="0" smtClean="0">
                <a:latin typeface="Arial" panose="020B0604020202020204" pitchFamily="34" charset="0"/>
                <a:cs typeface="Arial" panose="020B0604020202020204" pitchFamily="34" charset="0"/>
              </a:rPr>
              <a:t>75%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world’s </a:t>
            </a:r>
            <a:r>
              <a:rPr lang="en-US" sz="2000" dirty="0">
                <a:latin typeface="Arial" panose="020B0604020202020204" pitchFamily="34" charset="0"/>
                <a:cs typeface="Arial" panose="020B0604020202020204" pitchFamily="34" charset="0"/>
              </a:rPr>
              <a:t>recoverable fossil fuel resources. </a:t>
            </a:r>
          </a:p>
        </p:txBody>
      </p:sp>
      <p:sp>
        <p:nvSpPr>
          <p:cNvPr id="4" name="Slide Number Placeholder 3"/>
          <p:cNvSpPr>
            <a:spLocks noGrp="1"/>
          </p:cNvSpPr>
          <p:nvPr>
            <p:ph type="sldNum" sz="quarter" idx="12"/>
          </p:nvPr>
        </p:nvSpPr>
        <p:spPr/>
        <p:txBody>
          <a:bodyPr/>
          <a:lstStyle/>
          <a:p>
            <a:r>
              <a:rPr lang="en-US" dirty="0" smtClean="0"/>
              <a:t>40</a:t>
            </a:r>
            <a:endParaRPr lang="en-US" dirty="0"/>
          </a:p>
        </p:txBody>
      </p:sp>
      <p:sp>
        <p:nvSpPr>
          <p:cNvPr id="5" name="Rectangle 4"/>
          <p:cNvSpPr/>
          <p:nvPr/>
        </p:nvSpPr>
        <p:spPr>
          <a:xfrm>
            <a:off x="609600" y="5892581"/>
            <a:ext cx="7391400" cy="646331"/>
          </a:xfrm>
          <a:prstGeom prst="rect">
            <a:avLst/>
          </a:prstGeom>
          <a:solidFill>
            <a:srgbClr val="FFFF00"/>
          </a:solidFill>
        </p:spPr>
        <p:txBody>
          <a:bodyPr wrap="square">
            <a:spAutoFit/>
          </a:bodyPr>
          <a:lstStyle/>
          <a:p>
            <a:pPr algn="ctr"/>
            <a:r>
              <a:rPr lang="en-US" b="1" dirty="0" smtClean="0">
                <a:latin typeface="Arial" panose="020B0604020202020204" pitchFamily="34" charset="0"/>
                <a:cs typeface="Arial" panose="020B0604020202020204" pitchFamily="34" charset="0"/>
              </a:rPr>
              <a:t>“Coal is raising living </a:t>
            </a:r>
            <a:r>
              <a:rPr lang="en-US" b="1" dirty="0">
                <a:latin typeface="Arial" panose="020B0604020202020204" pitchFamily="34" charset="0"/>
                <a:cs typeface="Arial" panose="020B0604020202020204" pitchFamily="34" charset="0"/>
              </a:rPr>
              <a:t>standards and </a:t>
            </a:r>
            <a:r>
              <a:rPr lang="en-US" b="1" dirty="0" smtClean="0">
                <a:latin typeface="Arial" panose="020B0604020202020204" pitchFamily="34" charset="0"/>
                <a:cs typeface="Arial" panose="020B0604020202020204" pitchFamily="34" charset="0"/>
              </a:rPr>
              <a:t>lifting </a:t>
            </a:r>
            <a:r>
              <a:rPr lang="en-US" b="1" dirty="0">
                <a:latin typeface="Arial" panose="020B0604020202020204" pitchFamily="34" charset="0"/>
                <a:cs typeface="Arial" panose="020B0604020202020204" pitchFamily="34" charset="0"/>
              </a:rPr>
              <a:t>hundreds of millions of people out of poverty</a:t>
            </a:r>
            <a:r>
              <a:rPr lang="en-US" b="1" dirty="0" smtClean="0">
                <a:latin typeface="Arial" panose="020B0604020202020204" pitchFamily="34" charset="0"/>
                <a:cs typeface="Arial" panose="020B0604020202020204" pitchFamily="34" charset="0"/>
              </a:rPr>
              <a:t>.”  Dr. </a:t>
            </a:r>
            <a:r>
              <a:rPr lang="en-US" b="1" dirty="0" err="1" smtClean="0">
                <a:latin typeface="Arial" panose="020B0604020202020204" pitchFamily="34" charset="0"/>
                <a:cs typeface="Arial" panose="020B0604020202020204" pitchFamily="34" charset="0"/>
              </a:rPr>
              <a:t>Fatih</a:t>
            </a:r>
            <a:r>
              <a:rPr lang="en-US" b="1" dirty="0" smtClean="0">
                <a:latin typeface="Arial" panose="020B0604020202020204" pitchFamily="34" charset="0"/>
                <a:cs typeface="Arial" panose="020B0604020202020204" pitchFamily="34" charset="0"/>
              </a:rPr>
              <a:t> Birol, </a:t>
            </a:r>
            <a:r>
              <a:rPr lang="en-US" b="1" dirty="0">
                <a:latin typeface="Arial" panose="020B0604020202020204" pitchFamily="34" charset="0"/>
                <a:cs typeface="Arial" panose="020B0604020202020204" pitchFamily="34" charset="0"/>
              </a:rPr>
              <a:t>chief economist, IEA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450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CONCLUSIONS</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990600"/>
            <a:ext cx="8229600" cy="5257800"/>
          </a:xfrm>
        </p:spPr>
        <p:txBody>
          <a:bodyPr>
            <a:noAutofit/>
          </a:bodyPr>
          <a:lstStyle/>
          <a:p>
            <a:pPr>
              <a:spcBef>
                <a:spcPts val="200"/>
              </a:spcBef>
            </a:pPr>
            <a:r>
              <a:rPr lang="en-US" sz="2200" dirty="0" smtClean="0">
                <a:latin typeface="Arial" pitchFamily="34" charset="0"/>
                <a:cs typeface="Arial" pitchFamily="34" charset="0"/>
              </a:rPr>
              <a:t>CO</a:t>
            </a:r>
            <a:r>
              <a:rPr lang="en-US" sz="2200" baseline="-25000" dirty="0" smtClean="0">
                <a:latin typeface="Arial" pitchFamily="34" charset="0"/>
                <a:cs typeface="Arial" pitchFamily="34" charset="0"/>
              </a:rPr>
              <a:t>2</a:t>
            </a:r>
            <a:r>
              <a:rPr lang="en-US" sz="2200" dirty="0" smtClean="0">
                <a:latin typeface="Arial" pitchFamily="34" charset="0"/>
                <a:cs typeface="Arial" pitchFamily="34" charset="0"/>
              </a:rPr>
              <a:t> is demonized &amp; blamed for everything</a:t>
            </a:r>
          </a:p>
          <a:p>
            <a:pPr>
              <a:spcBef>
                <a:spcPts val="200"/>
              </a:spcBef>
            </a:pPr>
            <a:r>
              <a:rPr lang="en-US" sz="2200" dirty="0" smtClean="0">
                <a:latin typeface="Arial" pitchFamily="34" charset="0"/>
                <a:cs typeface="Arial" pitchFamily="34" charset="0"/>
              </a:rPr>
              <a:t>IGW’s SSC imputes $ costs to CO</a:t>
            </a:r>
            <a:r>
              <a:rPr lang="en-US" sz="2200" baseline="-25000" dirty="0" smtClean="0">
                <a:latin typeface="Arial" pitchFamily="34" charset="0"/>
                <a:cs typeface="Arial" pitchFamily="34" charset="0"/>
              </a:rPr>
              <a:t>2</a:t>
            </a:r>
          </a:p>
          <a:p>
            <a:pPr>
              <a:spcBef>
                <a:spcPts val="200"/>
              </a:spcBef>
            </a:pPr>
            <a:r>
              <a:rPr lang="en-US" sz="2200" dirty="0" smtClean="0">
                <a:latin typeface="Arial" pitchFamily="34" charset="0"/>
                <a:cs typeface="Arial" pitchFamily="34" charset="0"/>
              </a:rPr>
              <a:t>However, CO</a:t>
            </a:r>
            <a:r>
              <a:rPr lang="en-US" sz="2200" baseline="-25000" dirty="0" smtClean="0">
                <a:latin typeface="Arial" pitchFamily="34" charset="0"/>
                <a:cs typeface="Arial" pitchFamily="34" charset="0"/>
              </a:rPr>
              <a:t>2</a:t>
            </a:r>
            <a:r>
              <a:rPr lang="en-US" sz="2200" dirty="0" smtClean="0">
                <a:latin typeface="Arial" pitchFamily="34" charset="0"/>
                <a:cs typeface="Arial" pitchFamily="34" charset="0"/>
              </a:rPr>
              <a:t> derives from fossil fuels, which are</a:t>
            </a:r>
          </a:p>
          <a:p>
            <a:pPr>
              <a:spcBef>
                <a:spcPts val="200"/>
              </a:spcBef>
              <a:buNone/>
            </a:pPr>
            <a:r>
              <a:rPr lang="en-US" sz="2200" dirty="0" smtClean="0">
                <a:latin typeface="Arial" pitchFamily="34" charset="0"/>
                <a:cs typeface="Arial" pitchFamily="34" charset="0"/>
              </a:rPr>
              <a:t>	essential to modern life &amp; will remain so in future</a:t>
            </a:r>
          </a:p>
          <a:p>
            <a:pPr>
              <a:spcBef>
                <a:spcPts val="200"/>
              </a:spcBef>
            </a:pPr>
            <a:r>
              <a:rPr lang="en-US" sz="2200" b="1" u="sng" dirty="0" smtClean="0">
                <a:solidFill>
                  <a:srgbClr val="800000"/>
                </a:solidFill>
                <a:latin typeface="Arial" pitchFamily="34" charset="0"/>
                <a:cs typeface="Arial" pitchFamily="34" charset="0"/>
              </a:rPr>
              <a:t>CO</a:t>
            </a:r>
            <a:r>
              <a:rPr lang="en-US" sz="2200" b="1" u="sng" baseline="-25000" dirty="0" smtClean="0">
                <a:solidFill>
                  <a:srgbClr val="800000"/>
                </a:solidFill>
                <a:latin typeface="Arial" pitchFamily="34" charset="0"/>
                <a:cs typeface="Arial" pitchFamily="34" charset="0"/>
              </a:rPr>
              <a:t>2</a:t>
            </a:r>
            <a:r>
              <a:rPr lang="en-US" sz="2200" b="1" u="sng" dirty="0" smtClean="0">
                <a:solidFill>
                  <a:srgbClr val="800000"/>
                </a:solidFill>
                <a:latin typeface="Arial" pitchFamily="34" charset="0"/>
                <a:cs typeface="Arial" pitchFamily="34" charset="0"/>
              </a:rPr>
              <a:t> benefits are extremely large compared</a:t>
            </a:r>
          </a:p>
          <a:p>
            <a:pPr marL="0" indent="0">
              <a:spcBef>
                <a:spcPts val="200"/>
              </a:spcBef>
              <a:buNone/>
            </a:pPr>
            <a:r>
              <a:rPr lang="en-US" sz="2200" b="1" dirty="0">
                <a:solidFill>
                  <a:srgbClr val="800000"/>
                </a:solidFill>
                <a:latin typeface="Arial" pitchFamily="34" charset="0"/>
                <a:cs typeface="Arial" pitchFamily="34" charset="0"/>
              </a:rPr>
              <a:t> </a:t>
            </a:r>
            <a:r>
              <a:rPr lang="en-US" sz="2200" b="1" dirty="0" smtClean="0">
                <a:solidFill>
                  <a:srgbClr val="800000"/>
                </a:solidFill>
                <a:latin typeface="Arial" pitchFamily="34" charset="0"/>
                <a:cs typeface="Arial" pitchFamily="34" charset="0"/>
              </a:rPr>
              <a:t>   </a:t>
            </a:r>
            <a:r>
              <a:rPr lang="en-US" sz="2200" b="1" u="sng" dirty="0" smtClean="0">
                <a:solidFill>
                  <a:srgbClr val="800000"/>
                </a:solidFill>
                <a:latin typeface="Arial" pitchFamily="34" charset="0"/>
                <a:cs typeface="Arial" pitchFamily="34" charset="0"/>
              </a:rPr>
              <a:t>even to the dubious IWG SCC estimates</a:t>
            </a:r>
          </a:p>
          <a:p>
            <a:pPr>
              <a:spcBef>
                <a:spcPts val="200"/>
              </a:spcBef>
            </a:pPr>
            <a:r>
              <a:rPr lang="en-US" sz="2200" dirty="0" smtClean="0">
                <a:latin typeface="Arial" pitchFamily="34" charset="0"/>
                <a:cs typeface="Arial" pitchFamily="34" charset="0"/>
              </a:rPr>
              <a:t>Thus the B-C ratios are very high and will remain </a:t>
            </a:r>
            <a:r>
              <a:rPr lang="en-US" sz="2200" b="1" u="sng" dirty="0" smtClean="0">
                <a:solidFill>
                  <a:srgbClr val="800000"/>
                </a:solidFill>
                <a:latin typeface="Arial" pitchFamily="34" charset="0"/>
                <a:cs typeface="Arial" pitchFamily="34" charset="0"/>
              </a:rPr>
              <a:t>orders of magnitude larger than any reasonable SCC estimates</a:t>
            </a:r>
          </a:p>
          <a:p>
            <a:pPr>
              <a:spcBef>
                <a:spcPts val="200"/>
              </a:spcBef>
            </a:pPr>
            <a:r>
              <a:rPr lang="en-US" sz="2200" dirty="0" smtClean="0">
                <a:latin typeface="Arial" pitchFamily="34" charset="0"/>
                <a:cs typeface="Arial" pitchFamily="34" charset="0"/>
              </a:rPr>
              <a:t>Federal agencies are required to assess both the costs &amp; benefits of regulations, &amp; B-C estimates are critical</a:t>
            </a:r>
          </a:p>
          <a:p>
            <a:pPr>
              <a:spcBef>
                <a:spcPts val="200"/>
              </a:spcBef>
            </a:pPr>
            <a:r>
              <a:rPr lang="en-US" sz="2200" b="1" u="sng" dirty="0" smtClean="0">
                <a:solidFill>
                  <a:srgbClr val="800000"/>
                </a:solidFill>
                <a:latin typeface="Arial" pitchFamily="34" charset="0"/>
                <a:cs typeface="Arial" pitchFamily="34" charset="0"/>
              </a:rPr>
              <a:t>Policies designed to artificially reduce fossil fuel use will do much more harm than good &amp; should be avoided</a:t>
            </a:r>
          </a:p>
          <a:p>
            <a:pPr>
              <a:spcBef>
                <a:spcPts val="200"/>
              </a:spcBef>
            </a:pPr>
            <a:r>
              <a:rPr lang="en-US" sz="2200" dirty="0" smtClean="0">
                <a:latin typeface="Arial" pitchFamily="34" charset="0"/>
                <a:cs typeface="Arial" pitchFamily="34" charset="0"/>
              </a:rPr>
              <a:t>This is a truism; an empirical fact –  even though to some it may be an inconvenient truth</a:t>
            </a:r>
            <a:endParaRPr lang="en-US" sz="22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41</a:t>
            </a:r>
            <a:endParaRPr lang="en-US" dirty="0"/>
          </a:p>
        </p:txBody>
      </p:sp>
      <p:pic>
        <p:nvPicPr>
          <p:cNvPr id="5" name="Picture 4" descr="https://encrypted-tbn0.gstatic.com/images?q=tbn:ANd9GcQ6_cjdpe22-FjjzZ25zhJAyCpdJxLM87r2lt3WFlPjp8ZwLe8Xxw"/>
          <p:cNvPicPr>
            <a:picLocks noChangeAspect="1" noChangeArrowheads="1"/>
          </p:cNvPicPr>
          <p:nvPr/>
        </p:nvPicPr>
        <p:blipFill>
          <a:blip r:embed="rId3" cstate="print"/>
          <a:srcRect/>
          <a:stretch>
            <a:fillRect/>
          </a:stretch>
        </p:blipFill>
        <p:spPr bwMode="auto">
          <a:xfrm>
            <a:off x="7391400" y="762000"/>
            <a:ext cx="1676845" cy="2209800"/>
          </a:xfrm>
          <a:prstGeom prst="rect">
            <a:avLst/>
          </a:prstGeom>
          <a:noFill/>
        </p:spPr>
      </p:pic>
      <p:sp>
        <p:nvSpPr>
          <p:cNvPr id="6" name="Rectangle 5"/>
          <p:cNvSpPr/>
          <p:nvPr/>
        </p:nvSpPr>
        <p:spPr>
          <a:xfrm>
            <a:off x="1600200" y="5971629"/>
            <a:ext cx="5715000" cy="769441"/>
          </a:xfrm>
          <a:prstGeom prst="rect">
            <a:avLst/>
          </a:prstGeom>
          <a:solidFill>
            <a:srgbClr val="FFFF00"/>
          </a:solidFill>
        </p:spPr>
        <p:txBody>
          <a:bodyPr wrap="square">
            <a:spAutoFit/>
          </a:bodyPr>
          <a:lstStyle/>
          <a:p>
            <a:pPr algn="ctr"/>
            <a:r>
              <a:rPr lang="en-US" sz="2200" b="1" i="1" dirty="0" smtClean="0">
                <a:solidFill>
                  <a:srgbClr val="9E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CARBON BENEFITS &gt; CARBON COSTS</a:t>
            </a:r>
          </a:p>
          <a:p>
            <a:pPr algn="ctr"/>
            <a:r>
              <a:rPr lang="en-US" sz="2200" b="1" i="1" dirty="0" smtClean="0">
                <a:solidFill>
                  <a:srgbClr val="9E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BY </a:t>
            </a:r>
            <a:r>
              <a:rPr lang="en-US" sz="2200" b="1" i="1" u="sng" dirty="0" smtClean="0">
                <a:solidFill>
                  <a:srgbClr val="9E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ORDERS OF MAGNITUDE</a:t>
            </a:r>
            <a:r>
              <a:rPr lang="en-US" sz="2200" b="1" i="1" dirty="0" smtClean="0">
                <a:solidFill>
                  <a:srgbClr val="9E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t>
            </a:r>
            <a:endParaRPr lang="en-US" sz="2200" i="1" dirty="0">
              <a:solidFill>
                <a:srgbClr val="9E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102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p:txBody>
          <a:bodyPr/>
          <a:lstStyle/>
          <a:p>
            <a:pPr>
              <a:defRPr/>
            </a:pPr>
            <a:r>
              <a:rPr lang="en-US" dirty="0" smtClean="0"/>
              <a:t>42</a:t>
            </a:r>
          </a:p>
        </p:txBody>
      </p:sp>
      <p:sp>
        <p:nvSpPr>
          <p:cNvPr id="17411" name="Rectangle 2"/>
          <p:cNvSpPr>
            <a:spLocks noGrp="1" noChangeArrowheads="1"/>
          </p:cNvSpPr>
          <p:nvPr>
            <p:ph type="title"/>
          </p:nvPr>
        </p:nvSpPr>
        <p:spPr/>
        <p:txBody>
          <a:bodyPr>
            <a:normAutofit/>
          </a:bodyPr>
          <a:lstStyle/>
          <a:p>
            <a:pPr eaLnBrk="1" hangingPunct="1">
              <a:defRPr/>
            </a:pPr>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COAL (&amp; OTHER FOSSIL FUELS)</a:t>
            </a:r>
            <a:b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REQUIRED TO  KEEP THE LIGHTS ON</a:t>
            </a:r>
          </a:p>
        </p:txBody>
      </p:sp>
      <p:sp>
        <p:nvSpPr>
          <p:cNvPr id="29700" name="Rectangle 3"/>
          <p:cNvSpPr>
            <a:spLocks noGrp="1" noChangeArrowheads="1"/>
          </p:cNvSpPr>
          <p:nvPr>
            <p:ph type="body" idx="1"/>
          </p:nvPr>
        </p:nvSpPr>
        <p:spPr>
          <a:xfrm>
            <a:off x="457200" y="1447800"/>
            <a:ext cx="8229600" cy="4678363"/>
          </a:xfrm>
        </p:spPr>
        <p:txBody>
          <a:bodyPr/>
          <a:lstStyle/>
          <a:p>
            <a:pPr algn="ctr" eaLnBrk="1" hangingPunct="1">
              <a:buFontTx/>
              <a:buNone/>
            </a:pPr>
            <a:r>
              <a:rPr lang="en-US" sz="2000" b="1" dirty="0" smtClean="0"/>
              <a:t>World at Night</a:t>
            </a:r>
          </a:p>
        </p:txBody>
      </p:sp>
      <p:pic>
        <p:nvPicPr>
          <p:cNvPr id="4" name="Picture 3"/>
          <p:cNvPicPr>
            <a:picLocks noChangeAspect="1"/>
          </p:cNvPicPr>
          <p:nvPr/>
        </p:nvPicPr>
        <p:blipFill>
          <a:blip r:embed="rId3"/>
          <a:stretch>
            <a:fillRect/>
          </a:stretch>
        </p:blipFill>
        <p:spPr>
          <a:xfrm>
            <a:off x="304800" y="1908217"/>
            <a:ext cx="8523951" cy="442676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APPENDIX:  IWG 2010 SCC ESTIMATES</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43</a:t>
            </a:r>
            <a:endParaRPr lang="en-US" dirty="0"/>
          </a:p>
        </p:txBody>
      </p:sp>
      <p:pic>
        <p:nvPicPr>
          <p:cNvPr id="15361" name="Picture 1"/>
          <p:cNvPicPr>
            <a:picLocks noGrp="1" noChangeAspect="1" noChangeArrowheads="1"/>
          </p:cNvPicPr>
          <p:nvPr>
            <p:ph idx="1"/>
          </p:nvPr>
        </p:nvPicPr>
        <p:blipFill>
          <a:blip r:embed="rId3" cstate="print"/>
          <a:srcRect/>
          <a:stretch>
            <a:fillRect/>
          </a:stretch>
        </p:blipFill>
        <p:spPr bwMode="auto">
          <a:xfrm>
            <a:off x="457200" y="1623284"/>
            <a:ext cx="8229600" cy="4479795"/>
          </a:xfrm>
          <a:prstGeom prst="rect">
            <a:avLst/>
          </a:prstGeom>
          <a:noFill/>
          <a:ln w="9525">
            <a:noFill/>
            <a:miter lim="800000"/>
            <a:headEnd/>
            <a:tailEnd/>
          </a:ln>
          <a:effectLst/>
        </p:spPr>
      </p:pic>
      <p:sp>
        <p:nvSpPr>
          <p:cNvPr id="15362" name="Rectangle 2"/>
          <p:cNvSpPr>
            <a:spLocks noChangeArrowheads="1"/>
          </p:cNvSpPr>
          <p:nvPr/>
        </p:nvSpPr>
        <p:spPr bwMode="auto">
          <a:xfrm>
            <a:off x="1619108" y="1093858"/>
            <a:ext cx="590578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Original (2010) Social Cost of CO2, 2010 – 2050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2007 dollars per metric ton of CO</a:t>
            </a:r>
            <a:r>
              <a:rPr kumimoji="0" 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685800" y="5865794"/>
            <a:ext cx="725115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Source:  Interagency Working Group on Social Cost of Carbon, United States Government, 2010.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09268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rPr>
              <a:t>APPENDIX: </a:t>
            </a:r>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 IWG 2013 SCC ESTIMATES</a:t>
            </a:r>
            <a:endParaRPr lang="en-US" sz="2800" dirty="0"/>
          </a:p>
        </p:txBody>
      </p:sp>
      <p:sp>
        <p:nvSpPr>
          <p:cNvPr id="4" name="Slide Number Placeholder 3"/>
          <p:cNvSpPr>
            <a:spLocks noGrp="1"/>
          </p:cNvSpPr>
          <p:nvPr>
            <p:ph type="sldNum" sz="quarter" idx="12"/>
          </p:nvPr>
        </p:nvSpPr>
        <p:spPr/>
        <p:txBody>
          <a:bodyPr/>
          <a:lstStyle/>
          <a:p>
            <a:r>
              <a:rPr lang="en-US" dirty="0" smtClean="0"/>
              <a:t>44</a:t>
            </a:r>
            <a:endParaRPr lang="en-US" dirty="0"/>
          </a:p>
        </p:txBody>
      </p:sp>
      <p:pic>
        <p:nvPicPr>
          <p:cNvPr id="17409" name="Picture 1"/>
          <p:cNvPicPr>
            <a:picLocks noGrp="1" noChangeAspect="1" noChangeArrowheads="1"/>
          </p:cNvPicPr>
          <p:nvPr>
            <p:ph idx="1"/>
          </p:nvPr>
        </p:nvPicPr>
        <p:blipFill>
          <a:blip r:embed="rId3" cstate="print"/>
          <a:srcRect/>
          <a:stretch>
            <a:fillRect/>
          </a:stretch>
        </p:blipFill>
        <p:spPr bwMode="auto">
          <a:xfrm>
            <a:off x="650193" y="1875142"/>
            <a:ext cx="7843613" cy="3976079"/>
          </a:xfrm>
          <a:prstGeom prst="rect">
            <a:avLst/>
          </a:prstGeom>
          <a:noFill/>
          <a:ln w="9525">
            <a:noFill/>
            <a:miter lim="800000"/>
            <a:headEnd/>
            <a:tailEnd/>
          </a:ln>
          <a:effectLst/>
        </p:spPr>
      </p:pic>
      <p:sp>
        <p:nvSpPr>
          <p:cNvPr id="17410" name="Rectangle 2"/>
          <p:cNvSpPr>
            <a:spLocks noChangeArrowheads="1"/>
          </p:cNvSpPr>
          <p:nvPr/>
        </p:nvSpPr>
        <p:spPr bwMode="auto">
          <a:xfrm>
            <a:off x="1610292" y="1322458"/>
            <a:ext cx="592341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Revised (2013) Social Cost of CO2, 2010 – 2050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2007 dollars per metric ton of CO</a:t>
            </a:r>
            <a:r>
              <a:rPr kumimoji="0" 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1" name="Rectangle 3"/>
          <p:cNvSpPr>
            <a:spLocks noChangeArrowheads="1"/>
          </p:cNvSpPr>
          <p:nvPr/>
        </p:nvSpPr>
        <p:spPr bwMode="auto">
          <a:xfrm>
            <a:off x="872457" y="5728900"/>
            <a:ext cx="678948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Source:  Interagency Working Group on Social Cost of Carbon, United States Government, 2013.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339908" y="6124059"/>
            <a:ext cx="6286501" cy="369332"/>
          </a:xfrm>
          <a:prstGeom prst="rect">
            <a:avLst/>
          </a:prstGeom>
          <a:solidFill>
            <a:srgbClr val="FFFF00"/>
          </a:solidFill>
        </p:spPr>
        <p:txBody>
          <a:bodyPr wrap="square">
            <a:spAutoFit/>
          </a:bodyPr>
          <a:lstStyle/>
          <a:p>
            <a:r>
              <a:rPr lang="en-US" b="1" dirty="0">
                <a:latin typeface="Arial" panose="020B0604020202020204" pitchFamily="34" charset="0"/>
                <a:ea typeface="Calibri" panose="020F0502020204030204" pitchFamily="34" charset="0"/>
                <a:cs typeface="Times New Roman" panose="02020603050405020304" pitchFamily="18" charset="0"/>
              </a:rPr>
              <a:t>2013 SCC estimates ~ 30% – 50% &gt; 2010 SCC estimates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806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itchFamily="34" charset="0"/>
                <a:cs typeface="Arial" pitchFamily="34" charset="0"/>
              </a:rPr>
              <a:t>FULL REPORT AVAILABLE</a:t>
            </a:r>
            <a:endParaRPr lang="en-US" sz="2800" b="1" dirty="0">
              <a:solidFill>
                <a:srgbClr val="8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pPr algn="ctr">
              <a:buNone/>
            </a:pPr>
            <a:r>
              <a:rPr lang="en-US" sz="4200" b="1" dirty="0" smtClean="0">
                <a:latin typeface="Arial" panose="020B0604020202020204" pitchFamily="34" charset="0"/>
                <a:cs typeface="Arial" panose="020B0604020202020204" pitchFamily="34" charset="0"/>
              </a:rPr>
              <a:t>THE SOCIAL COSTS OF CARBON?  NO, THE SOCIAL BENEFITS OF CARBON</a:t>
            </a:r>
            <a:endParaRPr lang="en-US" sz="4200" dirty="0" smtClean="0">
              <a:latin typeface="Arial" panose="020B0604020202020204" pitchFamily="34" charset="0"/>
              <a:cs typeface="Arial" panose="020B0604020202020204" pitchFamily="34" charset="0"/>
            </a:endParaRPr>
          </a:p>
          <a:p>
            <a:pPr algn="ctr">
              <a:buNone/>
            </a:pPr>
            <a:r>
              <a:rPr lang="en-US" dirty="0" smtClean="0">
                <a:latin typeface="Arial" panose="020B0604020202020204" pitchFamily="34" charset="0"/>
                <a:cs typeface="Arial" panose="020B0604020202020204" pitchFamily="34" charset="0"/>
              </a:rPr>
              <a:t> </a:t>
            </a:r>
          </a:p>
          <a:p>
            <a:pPr algn="ctr">
              <a:buNone/>
            </a:pPr>
            <a:r>
              <a:rPr lang="en-US" dirty="0" smtClean="0">
                <a:latin typeface="Arial" panose="020B0604020202020204" pitchFamily="34" charset="0"/>
                <a:cs typeface="Arial" panose="020B0604020202020204" pitchFamily="34" charset="0"/>
              </a:rPr>
              <a:t>Prepared for the American Coalition for Clean Coal Electricity </a:t>
            </a:r>
          </a:p>
          <a:p>
            <a:pPr algn="ctr">
              <a:buNone/>
            </a:pPr>
            <a:endParaRPr lang="en-US" dirty="0" smtClean="0">
              <a:latin typeface="Arial" panose="020B0604020202020204" pitchFamily="34" charset="0"/>
              <a:cs typeface="Arial" panose="020B0604020202020204" pitchFamily="34" charset="0"/>
            </a:endParaRPr>
          </a:p>
          <a:p>
            <a:pPr algn="ctr">
              <a:buNone/>
            </a:pPr>
            <a:r>
              <a:rPr lang="en-US" dirty="0" smtClean="0">
                <a:latin typeface="Arial" panose="020B0604020202020204" pitchFamily="34" charset="0"/>
                <a:cs typeface="Arial" panose="020B0604020202020204" pitchFamily="34" charset="0"/>
              </a:rPr>
              <a:t>By</a:t>
            </a:r>
          </a:p>
          <a:p>
            <a:pPr algn="ctr">
              <a:buNone/>
            </a:pPr>
            <a:r>
              <a:rPr lang="en-US" dirty="0" smtClean="0">
                <a:latin typeface="Arial" panose="020B0604020202020204" pitchFamily="34" charset="0"/>
                <a:cs typeface="Arial" panose="020B0604020202020204" pitchFamily="34" charset="0"/>
              </a:rPr>
              <a:t> </a:t>
            </a:r>
          </a:p>
          <a:p>
            <a:pPr algn="ctr">
              <a:buNone/>
            </a:pPr>
            <a:r>
              <a:rPr lang="en-US" dirty="0" smtClean="0">
                <a:latin typeface="Arial" panose="020B0604020202020204" pitchFamily="34" charset="0"/>
                <a:cs typeface="Arial" panose="020B0604020202020204" pitchFamily="34" charset="0"/>
              </a:rPr>
              <a:t>Management Information Services, Inc.</a:t>
            </a:r>
          </a:p>
          <a:p>
            <a:pPr algn="ctr">
              <a:buNone/>
            </a:pPr>
            <a:r>
              <a:rPr lang="en-US" dirty="0" smtClean="0">
                <a:latin typeface="Arial" panose="020B0604020202020204" pitchFamily="34" charset="0"/>
                <a:cs typeface="Arial" panose="020B0604020202020204" pitchFamily="34" charset="0"/>
              </a:rPr>
              <a:t> </a:t>
            </a:r>
          </a:p>
          <a:p>
            <a:pPr algn="ctr">
              <a:buNone/>
            </a:pPr>
            <a:r>
              <a:rPr lang="en-US" dirty="0" smtClean="0">
                <a:latin typeface="Arial" panose="020B0604020202020204" pitchFamily="34" charset="0"/>
                <a:cs typeface="Arial" panose="020B0604020202020204" pitchFamily="34" charset="0"/>
              </a:rPr>
              <a:t>January 2014</a:t>
            </a:r>
          </a:p>
          <a:p>
            <a:pPr algn="ctr">
              <a:buNone/>
            </a:pPr>
            <a:endParaRPr lang="en-US" dirty="0" smtClean="0">
              <a:latin typeface="Arial" panose="020B0604020202020204" pitchFamily="34" charset="0"/>
              <a:cs typeface="Arial" panose="020B0604020202020204" pitchFamily="34" charset="0"/>
            </a:endParaRPr>
          </a:p>
          <a:p>
            <a:pPr>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smtClean="0"/>
              <a:t>45</a:t>
            </a:r>
            <a:endParaRPr lang="en-US" dirty="0"/>
          </a:p>
        </p:txBody>
      </p:sp>
      <p:sp>
        <p:nvSpPr>
          <p:cNvPr id="5" name="Rectangle 4"/>
          <p:cNvSpPr/>
          <p:nvPr/>
        </p:nvSpPr>
        <p:spPr>
          <a:xfrm>
            <a:off x="685800" y="5907903"/>
            <a:ext cx="7924800" cy="400110"/>
          </a:xfrm>
          <a:prstGeom prst="rect">
            <a:avLst/>
          </a:prstGeom>
        </p:spPr>
        <p:txBody>
          <a:bodyPr wrap="square">
            <a:spAutoFit/>
          </a:bodyPr>
          <a:lstStyle/>
          <a:p>
            <a:pPr algn="ctr"/>
            <a:r>
              <a:rPr lang="en-US" sz="2000" dirty="0" smtClean="0">
                <a:latin typeface="Arial" pitchFamily="34" charset="0"/>
                <a:cs typeface="Arial" pitchFamily="34" charset="0"/>
              </a:rPr>
              <a:t>www.misi-net.com/publications/CarbonBenefits-0114.pdf</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INFORMATION SERVICES, INC</a:t>
            </a:r>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800"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800600"/>
          </a:xfrm>
        </p:spPr>
        <p:txBody>
          <a:bodyPr>
            <a:normAutofit/>
          </a:bodyPr>
          <a:lstStyle/>
          <a:p>
            <a:pPr marL="0" indent="0" algn="just">
              <a:buNone/>
            </a:pPr>
            <a:r>
              <a:rPr lang="en-US" sz="1800" dirty="0">
                <a:latin typeface="Arial" panose="020B0604020202020204" pitchFamily="34" charset="0"/>
                <a:cs typeface="Arial" panose="020B0604020202020204" pitchFamily="34" charset="0"/>
              </a:rPr>
              <a:t>Management Information Services, Inc. is an economic and energy research firm with expertise on a wide range of complex issues, including energy, electricity, and the environment.  The MISI staff offers specializations in economics, information technology, engineering, and finance, and includes former senior officials from private industry, the federal government, and academia.  Over the past three decades MISI has conducted extensive proprietary research, and since 1985 has assisted hundreds of clients, including Fortune 500 companies, nonprofit organizations and foundations, the UN, academic and research institutions, and state and federal government agencies including the White House, the U.S. Department of Energy, the U.S. Environmental Protection Agency, the U.S. Energy Information Administration, the U.S. Department of Defense, the U.S. Marine Corps, the U.S. Air Force, NASA, the National Energy Technology Laboratory, the U.S. General Services Administration, and the National Academies of Science</a:t>
            </a: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p>
          <a:p>
            <a:pPr marL="0" indent="0" algn="just">
              <a:buNone/>
            </a:pPr>
            <a:endParaRPr lang="en-US" sz="1800" dirty="0" smtClean="0">
              <a:latin typeface="Arial" panose="020B0604020202020204" pitchFamily="34" charset="0"/>
              <a:cs typeface="Arial" panose="020B0604020202020204" pitchFamily="34" charset="0"/>
            </a:endParaRPr>
          </a:p>
          <a:p>
            <a:pPr marL="0" indent="0" algn="just">
              <a:buNone/>
            </a:pPr>
            <a:r>
              <a:rPr lang="en-US" sz="1800" dirty="0" smtClean="0">
                <a:latin typeface="Arial" panose="020B0604020202020204" pitchFamily="34" charset="0"/>
                <a:cs typeface="Arial" panose="020B0604020202020204" pitchFamily="34" charset="0"/>
              </a:rPr>
              <a:t>For </a:t>
            </a:r>
            <a:r>
              <a:rPr lang="en-US" sz="1800" dirty="0">
                <a:latin typeface="Arial" panose="020B0604020202020204" pitchFamily="34" charset="0"/>
                <a:cs typeface="Arial" panose="020B0604020202020204" pitchFamily="34" charset="0"/>
              </a:rPr>
              <a:t>more information, please visit the MISI web site at www.misi-net.com. </a:t>
            </a:r>
          </a:p>
          <a:p>
            <a:pPr marL="0" indent="0" algn="just">
              <a:buNone/>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smtClean="0"/>
              <a:t>46</a:t>
            </a:r>
            <a:endParaRPr lang="en-US" dirty="0"/>
          </a:p>
        </p:txBody>
      </p:sp>
    </p:spTree>
    <p:extLst>
      <p:ext uri="{BB962C8B-B14F-4D97-AF65-F5344CB8AC3E}">
        <p14:creationId xmlns:p14="http://schemas.microsoft.com/office/powerpoint/2010/main" val="2342293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COST OF CARBON (SCC)</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smtClean="0"/>
              <a:t>4</a:t>
            </a:r>
            <a:endParaRPr lang="en-US" dirty="0"/>
          </a:p>
        </p:txBody>
      </p:sp>
      <p:pic>
        <p:nvPicPr>
          <p:cNvPr id="7" name="Content Placeholder 6"/>
          <p:cNvPicPr>
            <a:picLocks noGrp="1" noChangeAspect="1"/>
          </p:cNvPicPr>
          <p:nvPr>
            <p:ph idx="1"/>
          </p:nvPr>
        </p:nvPicPr>
        <p:blipFill>
          <a:blip r:embed="rId2"/>
          <a:stretch>
            <a:fillRect/>
          </a:stretch>
        </p:blipFill>
        <p:spPr>
          <a:xfrm>
            <a:off x="1371600" y="1828800"/>
            <a:ext cx="6629400" cy="3676713"/>
          </a:xfrm>
          <a:prstGeom prst="rect">
            <a:avLst/>
          </a:prstGeom>
        </p:spPr>
      </p:pic>
      <p:sp>
        <p:nvSpPr>
          <p:cNvPr id="8" name="Rectangle 7"/>
          <p:cNvSpPr/>
          <p:nvPr/>
        </p:nvSpPr>
        <p:spPr>
          <a:xfrm>
            <a:off x="1066800" y="1151481"/>
            <a:ext cx="7124700" cy="707886"/>
          </a:xfrm>
          <a:prstGeom prst="rect">
            <a:avLst/>
          </a:prstGeom>
        </p:spPr>
        <p:txBody>
          <a:bodyPr wrap="square">
            <a:spAutoFit/>
          </a:bodyPr>
          <a:lstStyle/>
          <a:p>
            <a:pPr algn="ctr"/>
            <a:r>
              <a:rPr lang="en-US" sz="2000" b="1" dirty="0">
                <a:latin typeface="Arial" panose="020B0604020202020204" pitchFamily="34" charset="0"/>
                <a:ea typeface="Times New Roman" panose="02020603050405020304" pitchFamily="18" charset="0"/>
                <a:cs typeface="Arial" panose="020B0604020202020204" pitchFamily="34" charset="0"/>
              </a:rPr>
              <a:t>Federal Interagency Working </a:t>
            </a:r>
            <a:r>
              <a:rPr lang="en-US" sz="2000" b="1" dirty="0" smtClean="0">
                <a:latin typeface="Arial" panose="020B0604020202020204" pitchFamily="34" charset="0"/>
                <a:ea typeface="Times New Roman" panose="02020603050405020304" pitchFamily="18" charset="0"/>
                <a:cs typeface="Arial" panose="020B0604020202020204" pitchFamily="34" charset="0"/>
              </a:rPr>
              <a:t>Group 2013 </a:t>
            </a:r>
            <a:r>
              <a:rPr lang="en-US" sz="2000" b="1" dirty="0">
                <a:latin typeface="Arial" panose="020B0604020202020204" pitchFamily="34" charset="0"/>
                <a:ea typeface="Times New Roman" panose="02020603050405020304" pitchFamily="18" charset="0"/>
                <a:cs typeface="Arial" panose="020B0604020202020204" pitchFamily="34" charset="0"/>
              </a:rPr>
              <a:t>SCC Estimates</a:t>
            </a:r>
            <a:endParaRPr lang="en-US" sz="2000" dirty="0">
              <a:latin typeface="Arial" panose="020B0604020202020204" pitchFamily="34" charset="0"/>
              <a:ea typeface="Calibri" panose="020F0502020204030204" pitchFamily="34" charset="0"/>
              <a:cs typeface="Arial" panose="020B0604020202020204" pitchFamily="34" charset="0"/>
            </a:endParaRPr>
          </a:p>
          <a:p>
            <a:pPr algn="ctr"/>
            <a:r>
              <a:rPr lang="en-US" sz="2000" dirty="0">
                <a:latin typeface="Arial" panose="020B0604020202020204" pitchFamily="34" charset="0"/>
                <a:ea typeface="Times New Roman" panose="02020603050405020304" pitchFamily="18" charset="0"/>
                <a:cs typeface="Arial" panose="020B0604020202020204" pitchFamily="34" charset="0"/>
              </a:rPr>
              <a:t>(discount rates of 5%, 3%, and 2.5%)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800100" y="5845640"/>
            <a:ext cx="7543800" cy="646331"/>
          </a:xfrm>
          <a:prstGeom prst="rect">
            <a:avLst/>
          </a:prstGeom>
          <a:solidFill>
            <a:srgbClr val="FFFF00"/>
          </a:solidFill>
        </p:spPr>
        <p:txBody>
          <a:bodyPr wrap="square">
            <a:spAutoFit/>
          </a:bodyPr>
          <a:lstStyle/>
          <a:p>
            <a:pPr algn="ctr"/>
            <a:r>
              <a:rPr lang="en-US" b="1" dirty="0">
                <a:latin typeface="Arial" panose="020B0604020202020204" pitchFamily="34" charset="0"/>
                <a:ea typeface="Calibri" panose="020F0502020204030204" pitchFamily="34" charset="0"/>
              </a:rPr>
              <a:t>SCC is </a:t>
            </a:r>
            <a:r>
              <a:rPr lang="en-US" b="1" dirty="0" smtClean="0">
                <a:latin typeface="Arial" panose="020B0604020202020204" pitchFamily="34" charset="0"/>
                <a:ea typeface="Calibri" panose="020F0502020204030204" pitchFamily="34" charset="0"/>
              </a:rPr>
              <a:t>“an </a:t>
            </a:r>
            <a:r>
              <a:rPr lang="en-US" b="1" dirty="0">
                <a:latin typeface="Arial" panose="020B0604020202020204" pitchFamily="34" charset="0"/>
                <a:ea typeface="Calibri" panose="020F0502020204030204" pitchFamily="34" charset="0"/>
              </a:rPr>
              <a:t>estimate of the monetized damages associated with an incremental increase in carbon (or CO</a:t>
            </a:r>
            <a:r>
              <a:rPr lang="en-US" b="1" baseline="-25000" dirty="0">
                <a:latin typeface="Arial" panose="020B0604020202020204" pitchFamily="34" charset="0"/>
                <a:ea typeface="Calibri" panose="020F0502020204030204" pitchFamily="34" charset="0"/>
              </a:rPr>
              <a:t>2</a:t>
            </a:r>
            <a:r>
              <a:rPr lang="en-US" b="1" dirty="0">
                <a:latin typeface="Arial" panose="020B0604020202020204" pitchFamily="34" charset="0"/>
                <a:ea typeface="Calibri" panose="020F0502020204030204" pitchFamily="34" charset="0"/>
              </a:rPr>
              <a:t>) emissions in a given </a:t>
            </a:r>
            <a:r>
              <a:rPr lang="en-US" b="1" dirty="0" smtClean="0">
                <a:latin typeface="Arial" panose="020B0604020202020204" pitchFamily="34" charset="0"/>
                <a:ea typeface="Calibri" panose="020F0502020204030204" pitchFamily="34" charset="0"/>
              </a:rPr>
              <a:t>year.”</a:t>
            </a:r>
            <a:endParaRPr lang="en-US" b="1" dirty="0"/>
          </a:p>
        </p:txBody>
      </p:sp>
      <p:sp>
        <p:nvSpPr>
          <p:cNvPr id="10" name="Rectangle 9"/>
          <p:cNvSpPr/>
          <p:nvPr/>
        </p:nvSpPr>
        <p:spPr>
          <a:xfrm>
            <a:off x="1181100" y="5416058"/>
            <a:ext cx="7010400" cy="276999"/>
          </a:xfrm>
          <a:prstGeom prst="rect">
            <a:avLst/>
          </a:prstGeom>
        </p:spPr>
        <p:txBody>
          <a:bodyPr wrap="square">
            <a:spAutoFit/>
          </a:bodyPr>
          <a:lstStyle/>
          <a:p>
            <a:pPr lvl="0" algn="ctr" fontAlgn="base">
              <a:spcBef>
                <a:spcPct val="0"/>
              </a:spcBef>
              <a:spcAft>
                <a:spcPct val="0"/>
              </a:spcAft>
            </a:pPr>
            <a:r>
              <a:rPr lang="en-US" sz="1200" dirty="0">
                <a:solidFill>
                  <a:srgbClr val="000000"/>
                </a:solidFill>
                <a:latin typeface="Arial" pitchFamily="34" charset="0"/>
                <a:ea typeface="Calibri" pitchFamily="34" charset="0"/>
                <a:cs typeface="Arial" pitchFamily="34" charset="0"/>
              </a:rPr>
              <a:t>Source:  Interagency Working Group on Social Cost of Carbon, United States Government, 2013.</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799345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SCC BASED ON FLAWED SCIENCE</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000" dirty="0" smtClean="0">
                <a:latin typeface="Arial" panose="020B0604020202020204" pitchFamily="34" charset="0"/>
                <a:cs typeface="Arial" panose="020B0604020202020204" pitchFamily="34" charset="0"/>
              </a:rPr>
              <a:t>Basic problem:  No empirical scientific </a:t>
            </a:r>
            <a:r>
              <a:rPr lang="en-US" sz="2000" dirty="0">
                <a:latin typeface="Arial" panose="020B0604020202020204" pitchFamily="34" charset="0"/>
                <a:cs typeface="Arial" panose="020B0604020202020204" pitchFamily="34" charset="0"/>
              </a:rPr>
              <a:t>evidence for significant climate effects of rising CO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levels</a:t>
            </a:r>
          </a:p>
          <a:p>
            <a:r>
              <a:rPr lang="en-US" sz="2000" b="1" dirty="0">
                <a:solidFill>
                  <a:srgbClr val="800000"/>
                </a:solidFill>
                <a:latin typeface="Arial" panose="020B0604020202020204" pitchFamily="34" charset="0"/>
                <a:cs typeface="Arial" panose="020B0604020202020204" pitchFamily="34" charset="0"/>
              </a:rPr>
              <a:t>N</a:t>
            </a:r>
            <a:r>
              <a:rPr lang="en-US" sz="2000" b="1" dirty="0" smtClean="0">
                <a:solidFill>
                  <a:srgbClr val="800000"/>
                </a:solidFill>
                <a:latin typeface="Arial" panose="020B0604020202020204" pitchFamily="34" charset="0"/>
                <a:cs typeface="Arial" panose="020B0604020202020204" pitchFamily="34" charset="0"/>
              </a:rPr>
              <a:t>o </a:t>
            </a:r>
            <a:r>
              <a:rPr lang="en-US" sz="2000" b="1" dirty="0">
                <a:solidFill>
                  <a:srgbClr val="800000"/>
                </a:solidFill>
                <a:latin typeface="Arial" panose="020B0604020202020204" pitchFamily="34" charset="0"/>
                <a:cs typeface="Arial" panose="020B0604020202020204" pitchFamily="34" charset="0"/>
              </a:rPr>
              <a:t>convincing evidence that Anthropogenic Global Warming (AGW) will produce catastrophic climate </a:t>
            </a:r>
            <a:r>
              <a:rPr lang="en-US" sz="2000" b="1" dirty="0" smtClean="0">
                <a:solidFill>
                  <a:srgbClr val="800000"/>
                </a:solidFill>
                <a:latin typeface="Arial" panose="020B0604020202020204" pitchFamily="34" charset="0"/>
                <a:cs typeface="Arial" panose="020B0604020202020204" pitchFamily="34" charset="0"/>
              </a:rPr>
              <a:t>changes</a:t>
            </a:r>
            <a:endParaRPr lang="en-US" sz="2000" dirty="0">
              <a:solidFill>
                <a:srgbClr val="800000"/>
              </a:solidFill>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No global </a:t>
            </a:r>
            <a:r>
              <a:rPr lang="en-US" sz="2000" dirty="0">
                <a:latin typeface="Arial" panose="020B0604020202020204" pitchFamily="34" charset="0"/>
                <a:cs typeface="Arial" panose="020B0604020202020204" pitchFamily="34" charset="0"/>
              </a:rPr>
              <a:t>warming over the past </a:t>
            </a:r>
            <a:r>
              <a:rPr lang="en-US" sz="2000" dirty="0" smtClean="0">
                <a:latin typeface="Arial" panose="020B0604020202020204" pitchFamily="34" charset="0"/>
                <a:cs typeface="Arial" panose="020B0604020202020204" pitchFamily="34" charset="0"/>
              </a:rPr>
              <a:t>18+ years when CO</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increased</a:t>
            </a:r>
          </a:p>
          <a:p>
            <a:r>
              <a:rPr lang="en-US" sz="2000" dirty="0" smtClean="0">
                <a:latin typeface="Arial" panose="020B0604020202020204" pitchFamily="34" charset="0"/>
                <a:cs typeface="Arial" panose="020B0604020202020204" pitchFamily="34" charset="0"/>
              </a:rPr>
              <a:t>Only “evidence” </a:t>
            </a:r>
            <a:r>
              <a:rPr lang="en-US" sz="2000" dirty="0">
                <a:latin typeface="Arial" panose="020B0604020202020204" pitchFamily="34" charset="0"/>
                <a:cs typeface="Arial" panose="020B0604020202020204" pitchFamily="34" charset="0"/>
              </a:rPr>
              <a:t>comes from </a:t>
            </a:r>
            <a:r>
              <a:rPr lang="en-US" sz="2000" dirty="0" err="1" smtClean="0">
                <a:latin typeface="Arial" panose="020B0604020202020204" pitchFamily="34" charset="0"/>
                <a:cs typeface="Arial" panose="020B0604020202020204" pitchFamily="34" charset="0"/>
              </a:rPr>
              <a:t>unvalidated</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climate models that disagree even with each </a:t>
            </a:r>
            <a:r>
              <a:rPr lang="en-US" sz="2000" dirty="0" smtClean="0">
                <a:latin typeface="Arial" panose="020B0604020202020204" pitchFamily="34" charset="0"/>
                <a:cs typeface="Arial" panose="020B0604020202020204" pitchFamily="34" charset="0"/>
              </a:rPr>
              <a:t>other</a:t>
            </a:r>
          </a:p>
          <a:p>
            <a:r>
              <a:rPr lang="en-US" sz="2000" dirty="0" smtClean="0">
                <a:latin typeface="Arial" panose="020B0604020202020204" pitchFamily="34" charset="0"/>
                <a:cs typeface="Arial" panose="020B0604020202020204" pitchFamily="34" charset="0"/>
              </a:rPr>
              <a:t>SCC relies on climate models that are increasingly inaccurate</a:t>
            </a:r>
          </a:p>
          <a:p>
            <a:r>
              <a:rPr lang="en-US" sz="2000" dirty="0" smtClean="0">
                <a:latin typeface="Arial" panose="020B0604020202020204" pitchFamily="34" charset="0"/>
                <a:cs typeface="Arial" panose="020B0604020202020204" pitchFamily="34" charset="0"/>
              </a:rPr>
              <a:t>IWG used unwarranted </a:t>
            </a:r>
            <a:r>
              <a:rPr lang="en-US" sz="2000" dirty="0">
                <a:latin typeface="Arial" panose="020B0604020202020204" pitchFamily="34" charset="0"/>
                <a:cs typeface="Arial" panose="020B0604020202020204" pitchFamily="34" charset="0"/>
              </a:rPr>
              <a:t>exaggeration of actual climate sensitivity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IWG relies on unsubstantiated </a:t>
            </a:r>
            <a:r>
              <a:rPr lang="en-US" sz="2000" dirty="0">
                <a:latin typeface="Arial" panose="020B0604020202020204" pitchFamily="34" charset="0"/>
                <a:cs typeface="Arial" panose="020B0604020202020204" pitchFamily="34" charset="0"/>
              </a:rPr>
              <a:t>claims of </a:t>
            </a:r>
            <a:r>
              <a:rPr lang="en-US" sz="2000" dirty="0" smtClean="0">
                <a:latin typeface="Arial" panose="020B0604020202020204" pitchFamily="34" charset="0"/>
                <a:cs typeface="Arial" panose="020B0604020202020204" pitchFamily="34" charset="0"/>
              </a:rPr>
              <a:t>AGW </a:t>
            </a:r>
            <a:r>
              <a:rPr lang="en-US" sz="2000" dirty="0">
                <a:latin typeface="Arial" panose="020B0604020202020204" pitchFamily="34" charset="0"/>
                <a:cs typeface="Arial" panose="020B0604020202020204" pitchFamily="34" charset="0"/>
              </a:rPr>
              <a:t>in successive </a:t>
            </a:r>
            <a:r>
              <a:rPr lang="en-US" sz="2000" dirty="0" smtClean="0">
                <a:latin typeface="Arial" panose="020B0604020202020204" pitchFamily="34" charset="0"/>
                <a:cs typeface="Arial" panose="020B0604020202020204" pitchFamily="34" charset="0"/>
              </a:rPr>
              <a:t>UN-IPCC reports</a:t>
            </a:r>
            <a:r>
              <a:rPr lang="en-US" sz="2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r>
              <a:rPr lang="en-US" dirty="0"/>
              <a:t>5</a:t>
            </a:r>
          </a:p>
        </p:txBody>
      </p:sp>
      <p:sp>
        <p:nvSpPr>
          <p:cNvPr id="5" name="Rectangle 4"/>
          <p:cNvSpPr/>
          <p:nvPr/>
        </p:nvSpPr>
        <p:spPr>
          <a:xfrm>
            <a:off x="457200" y="5710019"/>
            <a:ext cx="8001000" cy="646331"/>
          </a:xfrm>
          <a:prstGeom prst="rect">
            <a:avLst/>
          </a:prstGeom>
          <a:solidFill>
            <a:srgbClr val="FFFF00"/>
          </a:solidFill>
        </p:spPr>
        <p:txBody>
          <a:bodyPr wrap="square">
            <a:spAutoFit/>
          </a:bodyPr>
          <a:lstStyle/>
          <a:p>
            <a:pPr algn="ctr"/>
            <a:r>
              <a:rPr lang="en-US" b="1" dirty="0">
                <a:solidFill>
                  <a:srgbClr val="000000"/>
                </a:solidFill>
                <a:latin typeface="Arial" panose="020B0604020202020204" pitchFamily="34" charset="0"/>
                <a:ea typeface="Calibri" panose="020F0502020204030204" pitchFamily="34" charset="0"/>
              </a:rPr>
              <a:t>“The equilibrium climate sensitivity used by the IWG is not scientifically defensible.” </a:t>
            </a:r>
            <a:r>
              <a:rPr lang="en-US" b="1" dirty="0" smtClean="0">
                <a:solidFill>
                  <a:srgbClr val="000000"/>
                </a:solidFill>
                <a:latin typeface="Arial" panose="020B0604020202020204" pitchFamily="34" charset="0"/>
                <a:ea typeface="Calibri" panose="020F0502020204030204" pitchFamily="34" charset="0"/>
              </a:rPr>
              <a:t> </a:t>
            </a:r>
            <a:r>
              <a:rPr lang="en-U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Patrick </a:t>
            </a: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Michaels and Paul </a:t>
            </a:r>
            <a:r>
              <a:rPr lang="en-US"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Knappenberger</a:t>
            </a: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2014</a:t>
            </a:r>
            <a:endParaRPr lang="en-US" sz="1400" b="1"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519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3214"/>
            <a:ext cx="8250784" cy="634986"/>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GLOBAL WARMING?</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smtClean="0"/>
              <a:t>6</a:t>
            </a:r>
            <a:endParaRPr lang="en-US" dirty="0"/>
          </a:p>
        </p:txBody>
      </p:sp>
      <p:sp>
        <p:nvSpPr>
          <p:cNvPr id="6" name="Rectangle 5"/>
          <p:cNvSpPr/>
          <p:nvPr/>
        </p:nvSpPr>
        <p:spPr>
          <a:xfrm>
            <a:off x="3261500" y="5405065"/>
            <a:ext cx="2489784" cy="276999"/>
          </a:xfrm>
          <a:prstGeom prst="rect">
            <a:avLst/>
          </a:prstGeom>
        </p:spPr>
        <p:txBody>
          <a:bodyPr wrap="none">
            <a:spAutoFit/>
          </a:bodyPr>
          <a:lstStyle/>
          <a:p>
            <a:pPr algn="just"/>
            <a:r>
              <a:rPr lang="en-US" sz="1200" dirty="0">
                <a:latin typeface="Arial" panose="020B0604020202020204" pitchFamily="34" charset="0"/>
                <a:ea typeface="Calibri" panose="020F0502020204030204" pitchFamily="34" charset="0"/>
                <a:cs typeface="Times New Roman" panose="02020603050405020304" pitchFamily="18" charset="0"/>
              </a:rPr>
              <a:t>Source:  Remote Sensing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6"/>
          <p:cNvPicPr>
            <a:picLocks noGrp="1" noChangeAspect="1"/>
          </p:cNvPicPr>
          <p:nvPr>
            <p:ph idx="1"/>
          </p:nvPr>
        </p:nvPicPr>
        <p:blipFill>
          <a:blip r:embed="rId2"/>
          <a:stretch>
            <a:fillRect/>
          </a:stretch>
        </p:blipFill>
        <p:spPr>
          <a:xfrm>
            <a:off x="609600" y="850869"/>
            <a:ext cx="7772400" cy="4559331"/>
          </a:xfrm>
          <a:prstGeom prst="rect">
            <a:avLst/>
          </a:prstGeom>
        </p:spPr>
      </p:pic>
      <p:sp>
        <p:nvSpPr>
          <p:cNvPr id="3" name="Rectangle 2"/>
          <p:cNvSpPr/>
          <p:nvPr/>
        </p:nvSpPr>
        <p:spPr>
          <a:xfrm>
            <a:off x="404320" y="5704884"/>
            <a:ext cx="7772400" cy="923330"/>
          </a:xfrm>
          <a:prstGeom prst="rect">
            <a:avLst/>
          </a:prstGeom>
          <a:solidFill>
            <a:srgbClr val="FFFF00"/>
          </a:solidFill>
        </p:spPr>
        <p:txBody>
          <a:bodyPr wrap="square">
            <a:spAutoFit/>
          </a:bodyPr>
          <a:lstStyle/>
          <a:p>
            <a:pPr algn="ctr"/>
            <a:r>
              <a:rPr lang="en-US" b="1" dirty="0" smtClean="0">
                <a:latin typeface="Arial" panose="020B0604020202020204" pitchFamily="34" charset="0"/>
                <a:ea typeface="Times New Roman" panose="02020603050405020304" pitchFamily="18" charset="0"/>
                <a:cs typeface="Arial" panose="020B0604020202020204" pitchFamily="34" charset="0"/>
              </a:rPr>
              <a:t>“The </a:t>
            </a:r>
            <a:r>
              <a:rPr lang="en-US" b="1" dirty="0">
                <a:latin typeface="Arial" panose="020B0604020202020204" pitchFamily="34" charset="0"/>
                <a:ea typeface="Times New Roman" panose="02020603050405020304" pitchFamily="18" charset="0"/>
                <a:cs typeface="Arial" panose="020B0604020202020204" pitchFamily="34" charset="0"/>
              </a:rPr>
              <a:t>warming </a:t>
            </a:r>
            <a:r>
              <a:rPr lang="en-US" b="1" dirty="0" smtClean="0">
                <a:latin typeface="Arial" panose="020B0604020202020204" pitchFamily="34" charset="0"/>
                <a:ea typeface="Times New Roman" panose="02020603050405020304" pitchFamily="18" charset="0"/>
                <a:cs typeface="Arial" panose="020B0604020202020204" pitchFamily="34" charset="0"/>
              </a:rPr>
              <a:t>hiatus raises </a:t>
            </a:r>
            <a:r>
              <a:rPr lang="en-US" b="1" u="sng" dirty="0">
                <a:latin typeface="Arial" panose="020B0604020202020204" pitchFamily="34" charset="0"/>
                <a:ea typeface="Times New Roman" panose="02020603050405020304" pitchFamily="18" charset="0"/>
                <a:cs typeface="Arial" panose="020B0604020202020204" pitchFamily="34" charset="0"/>
              </a:rPr>
              <a:t>serious questions as to whether the climate-model projections of 21st-century temperatures are fit for making public-policy decisions</a:t>
            </a:r>
            <a:r>
              <a:rPr lang="en-US" b="1" dirty="0" smtClean="0">
                <a:latin typeface="Arial" panose="020B0604020202020204" pitchFamily="34" charset="0"/>
                <a:ea typeface="Times New Roman" panose="02020603050405020304" pitchFamily="18" charset="0"/>
                <a:cs typeface="Arial" panose="020B0604020202020204" pitchFamily="34" charset="0"/>
              </a:rPr>
              <a:t>.”  Dr. Judith Curry, 2014</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17345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644"/>
          </a:xfrm>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CLIMATE MODELS VS. REALITY</a:t>
            </a:r>
            <a:endParaRPr lang="en-US" sz="2800" dirty="0">
              <a:solidFill>
                <a:srgbClr val="8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r>
              <a:rPr lang="en-US" dirty="0" smtClean="0"/>
              <a:t>7</a:t>
            </a:r>
            <a:endParaRPr lang="en-US" dirty="0"/>
          </a:p>
        </p:txBody>
      </p:sp>
      <p:sp>
        <p:nvSpPr>
          <p:cNvPr id="6" name="Rectangle 5"/>
          <p:cNvSpPr/>
          <p:nvPr/>
        </p:nvSpPr>
        <p:spPr>
          <a:xfrm>
            <a:off x="803619" y="952664"/>
            <a:ext cx="7349781" cy="369332"/>
          </a:xfrm>
          <a:prstGeom prst="rect">
            <a:avLst/>
          </a:prstGeom>
        </p:spPr>
        <p:txBody>
          <a:bodyPr wrap="square">
            <a:spAutoFit/>
          </a:bodyPr>
          <a:lstStyle/>
          <a:p>
            <a:pPr algn="ctr"/>
            <a:r>
              <a:rPr lang="en-US" b="1" dirty="0" smtClean="0">
                <a:latin typeface="Arial" panose="020B0604020202020204" pitchFamily="34" charset="0"/>
                <a:ea typeface="Calibri" panose="020F0502020204030204" pitchFamily="34" charset="0"/>
              </a:rPr>
              <a:t>Global Mid-</a:t>
            </a:r>
            <a:r>
              <a:rPr lang="en-US" b="1" dirty="0" err="1" smtClean="0">
                <a:latin typeface="Arial" panose="020B0604020202020204" pitchFamily="34" charset="0"/>
                <a:ea typeface="Calibri" panose="020F0502020204030204" pitchFamily="34" charset="0"/>
              </a:rPr>
              <a:t>Troposperic</a:t>
            </a:r>
            <a:r>
              <a:rPr lang="en-US" b="1" dirty="0" smtClean="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Temperature, </a:t>
            </a:r>
            <a:r>
              <a:rPr lang="en-US" b="1" dirty="0" smtClean="0">
                <a:latin typeface="Arial" panose="020B0604020202020204" pitchFamily="34" charset="0"/>
                <a:ea typeface="Calibri" panose="020F0502020204030204" pitchFamily="34" charset="0"/>
              </a:rPr>
              <a:t>5-year Means in Degrees C</a:t>
            </a:r>
            <a:endParaRPr lang="en-US" b="1" dirty="0"/>
          </a:p>
        </p:txBody>
      </p:sp>
      <p:sp>
        <p:nvSpPr>
          <p:cNvPr id="7" name="Rectangle 6"/>
          <p:cNvSpPr/>
          <p:nvPr/>
        </p:nvSpPr>
        <p:spPr>
          <a:xfrm>
            <a:off x="2429747" y="5525353"/>
            <a:ext cx="4284506" cy="276999"/>
          </a:xfrm>
          <a:prstGeom prst="rect">
            <a:avLst/>
          </a:prstGeom>
        </p:spPr>
        <p:txBody>
          <a:bodyPr wrap="none">
            <a:spAutoFit/>
          </a:bodyPr>
          <a:lstStyle/>
          <a:p>
            <a:pPr algn="ctr"/>
            <a:r>
              <a:rPr lang="en-US" sz="1200" dirty="0">
                <a:latin typeface="Arial" panose="020B0604020202020204" pitchFamily="34" charset="0"/>
                <a:ea typeface="Calibri" panose="020F0502020204030204" pitchFamily="34" charset="0"/>
                <a:cs typeface="Times New Roman" panose="02020603050405020304" pitchFamily="18" charset="0"/>
              </a:rPr>
              <a:t>Source:  </a:t>
            </a:r>
            <a:r>
              <a:rPr lang="en-US" sz="1200" dirty="0" smtClean="0">
                <a:latin typeface="Arial" panose="020B0604020202020204" pitchFamily="34" charset="0"/>
                <a:ea typeface="Calibri" panose="020F0502020204030204" pitchFamily="34" charset="0"/>
                <a:cs typeface="Times New Roman" panose="02020603050405020304" pitchFamily="18" charset="0"/>
              </a:rPr>
              <a:t>Roy Spencer and American Meteorological Society.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p:cNvPicPr>
            <a:picLocks noGrp="1" noChangeAspect="1"/>
          </p:cNvPicPr>
          <p:nvPr>
            <p:ph idx="1"/>
          </p:nvPr>
        </p:nvPicPr>
        <p:blipFill>
          <a:blip r:embed="rId2"/>
          <a:stretch>
            <a:fillRect/>
          </a:stretch>
        </p:blipFill>
        <p:spPr>
          <a:xfrm>
            <a:off x="803619" y="1221595"/>
            <a:ext cx="7536762" cy="4360361"/>
          </a:xfrm>
          <a:prstGeom prst="rect">
            <a:avLst/>
          </a:prstGeom>
        </p:spPr>
      </p:pic>
      <p:sp>
        <p:nvSpPr>
          <p:cNvPr id="3" name="Rectangle 2"/>
          <p:cNvSpPr/>
          <p:nvPr/>
        </p:nvSpPr>
        <p:spPr>
          <a:xfrm>
            <a:off x="228600" y="5819509"/>
            <a:ext cx="8001000" cy="923330"/>
          </a:xfrm>
          <a:prstGeom prst="rect">
            <a:avLst/>
          </a:prstGeom>
          <a:solidFill>
            <a:srgbClr val="FFFF00"/>
          </a:solidFill>
        </p:spPr>
        <p:txBody>
          <a:bodyPr wrap="square">
            <a:spAutoFit/>
          </a:bodyPr>
          <a:lstStyle/>
          <a:p>
            <a:pPr algn="ctr"/>
            <a:r>
              <a:rPr lang="en-US" b="1" dirty="0">
                <a:latin typeface="Arial" panose="020B0604020202020204" pitchFamily="34" charset="0"/>
                <a:ea typeface="Calibri" panose="020F0502020204030204" pitchFamily="34" charset="0"/>
                <a:cs typeface="Times New Roman" panose="02020603050405020304" pitchFamily="18" charset="0"/>
              </a:rPr>
              <a:t>“The IWG Climate models have now, by </a:t>
            </a:r>
            <a:r>
              <a:rPr lang="en-US" b="1" dirty="0" smtClean="0">
                <a:latin typeface="Arial" panose="020B0604020202020204" pitchFamily="34" charset="0"/>
                <a:ea typeface="Calibri" panose="020F0502020204030204" pitchFamily="34" charset="0"/>
                <a:cs typeface="Times New Roman" panose="02020603050405020304" pitchFamily="18" charset="0"/>
              </a:rPr>
              <a:t>normal </a:t>
            </a:r>
            <a:r>
              <a:rPr lang="en-US" b="1" dirty="0">
                <a:latin typeface="Arial" panose="020B0604020202020204" pitchFamily="34" charset="0"/>
                <a:ea typeface="Calibri" panose="020F0502020204030204" pitchFamily="34" charset="0"/>
                <a:cs typeface="Times New Roman" panose="02020603050405020304" pitchFamily="18" charset="0"/>
              </a:rPr>
              <a:t>standards of scientific inquiry, been </a:t>
            </a:r>
            <a:r>
              <a:rPr lang="en-US" b="1" u="sng" dirty="0">
                <a:latin typeface="Arial" panose="020B0604020202020204" pitchFamily="34" charset="0"/>
                <a:ea typeface="Calibri" panose="020F0502020204030204" pitchFamily="34" charset="0"/>
                <a:cs typeface="Times New Roman" panose="02020603050405020304" pitchFamily="18" charset="0"/>
              </a:rPr>
              <a:t>falsified by the actual temperatures observed</a:t>
            </a:r>
            <a:r>
              <a:rPr lang="en-US" b="1" dirty="0">
                <a:latin typeface="Arial" panose="020B0604020202020204" pitchFamily="34" charset="0"/>
                <a:ea typeface="Calibri" panose="020F0502020204030204" pitchFamily="34" charset="0"/>
                <a:cs typeface="Times New Roman" panose="02020603050405020304" pitchFamily="18" charset="0"/>
              </a:rPr>
              <a:t>.”  Walton Francis, former head of DHHS Policy and Regulatory </a:t>
            </a:r>
            <a:r>
              <a:rPr lang="en-US" b="1" dirty="0" smtClean="0">
                <a:latin typeface="Arial" panose="020B0604020202020204" pitchFamily="34" charset="0"/>
                <a:ea typeface="Calibri" panose="020F0502020204030204" pitchFamily="34" charset="0"/>
                <a:cs typeface="Times New Roman" panose="02020603050405020304" pitchFamily="18" charset="0"/>
              </a:rPr>
              <a:t>Analysis, 2014.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820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IWG DAMAGE ESTIMATES SUSPECT</a:t>
            </a:r>
            <a:endParaRPr lang="en-US" sz="28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86303"/>
            <a:ext cx="8229600" cy="4525963"/>
          </a:xfrm>
        </p:spPr>
        <p:txBody>
          <a:bodyPr>
            <a:noAutofit/>
          </a:bodyPr>
          <a:lstStyle/>
          <a:p>
            <a:r>
              <a:rPr lang="en-US" sz="2000" dirty="0" smtClean="0">
                <a:latin typeface="Arial" panose="020B0604020202020204" pitchFamily="34" charset="0"/>
                <a:cs typeface="Arial" panose="020B0604020202020204" pitchFamily="34" charset="0"/>
              </a:rPr>
              <a:t>SCC estimates based </a:t>
            </a:r>
            <a:r>
              <a:rPr lang="en-US" sz="2000" dirty="0">
                <a:latin typeface="Arial" panose="020B0604020202020204" pitchFamily="34" charset="0"/>
                <a:cs typeface="Arial" panose="020B0604020202020204" pitchFamily="34" charset="0"/>
              </a:rPr>
              <a:t>on </a:t>
            </a:r>
            <a:r>
              <a:rPr lang="en-US" sz="2000" dirty="0" smtClean="0">
                <a:latin typeface="Arial" panose="020B0604020202020204" pitchFamily="34" charset="0"/>
                <a:cs typeface="Arial" panose="020B0604020202020204" pitchFamily="34" charset="0"/>
              </a:rPr>
              <a:t>arithmetic </a:t>
            </a:r>
            <a:r>
              <a:rPr lang="en-US" sz="2000" dirty="0">
                <a:latin typeface="Arial" panose="020B0604020202020204" pitchFamily="34" charset="0"/>
                <a:cs typeface="Arial" panose="020B0604020202020204" pitchFamily="34" charset="0"/>
              </a:rPr>
              <a:t>average of </a:t>
            </a:r>
            <a:r>
              <a:rPr lang="en-US" sz="2000" dirty="0" smtClean="0">
                <a:latin typeface="Arial" panose="020B0604020202020204" pitchFamily="34" charset="0"/>
                <a:cs typeface="Arial" panose="020B0604020202020204" pitchFamily="34" charset="0"/>
              </a:rPr>
              <a:t>3 IAMs -- </a:t>
            </a:r>
            <a:r>
              <a:rPr lang="en-US" sz="2000" dirty="0">
                <a:latin typeface="Arial" panose="020B0604020202020204" pitchFamily="34" charset="0"/>
                <a:cs typeface="Arial" panose="020B0604020202020204" pitchFamily="34" charset="0"/>
              </a:rPr>
              <a:t>DICE, FUND, and </a:t>
            </a:r>
            <a:r>
              <a:rPr lang="en-US" sz="2000" dirty="0" smtClean="0">
                <a:latin typeface="Arial" panose="020B0604020202020204" pitchFamily="34" charset="0"/>
                <a:cs typeface="Arial" panose="020B0604020202020204" pitchFamily="34" charset="0"/>
              </a:rPr>
              <a:t>PAGE</a:t>
            </a:r>
          </a:p>
          <a:p>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IAM has its own damage function, based on estimated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damages for each sector </a:t>
            </a:r>
            <a:r>
              <a:rPr lang="en-US" sz="2000" dirty="0" smtClean="0">
                <a:latin typeface="Arial" panose="020B0604020202020204" pitchFamily="34" charset="0"/>
                <a:cs typeface="Arial" panose="020B0604020202020204" pitchFamily="34" charset="0"/>
              </a:rPr>
              <a:t>(agriculture</a:t>
            </a:r>
            <a:r>
              <a:rPr lang="en-US" sz="2000" dirty="0">
                <a:latin typeface="Arial" panose="020B0604020202020204" pitchFamily="34" charset="0"/>
                <a:cs typeface="Arial" panose="020B0604020202020204" pitchFamily="34" charset="0"/>
              </a:rPr>
              <a:t>, sea level rise, </a:t>
            </a:r>
            <a:r>
              <a:rPr lang="en-US" sz="2000" dirty="0" smtClean="0">
                <a:latin typeface="Arial" panose="020B0604020202020204" pitchFamily="34" charset="0"/>
                <a:cs typeface="Arial" panose="020B0604020202020204" pitchFamily="34" charset="0"/>
              </a:rPr>
              <a:t>etc.)</a:t>
            </a:r>
          </a:p>
          <a:p>
            <a:r>
              <a:rPr lang="en-US" sz="2000" b="1" dirty="0" smtClean="0">
                <a:solidFill>
                  <a:srgbClr val="800000"/>
                </a:solidFill>
                <a:latin typeface="Arial" panose="020B0604020202020204" pitchFamily="34" charset="0"/>
                <a:cs typeface="Arial" panose="020B0604020202020204" pitchFamily="34" charset="0"/>
              </a:rPr>
              <a:t>“Damage </a:t>
            </a:r>
            <a:r>
              <a:rPr lang="en-US" sz="2000" b="1" dirty="0">
                <a:solidFill>
                  <a:srgbClr val="800000"/>
                </a:solidFill>
                <a:latin typeface="Arial" panose="020B0604020202020204" pitchFamily="34" charset="0"/>
                <a:cs typeface="Arial" panose="020B0604020202020204" pitchFamily="34" charset="0"/>
              </a:rPr>
              <a:t>functions" used in these models </a:t>
            </a:r>
            <a:r>
              <a:rPr lang="en-US" sz="2000" b="1" dirty="0" smtClean="0">
                <a:solidFill>
                  <a:srgbClr val="800000"/>
                </a:solidFill>
                <a:latin typeface="Arial" panose="020B0604020202020204" pitchFamily="34" charset="0"/>
                <a:cs typeface="Arial" panose="020B0604020202020204" pitchFamily="34" charset="0"/>
              </a:rPr>
              <a:t>are simply a</a:t>
            </a:r>
            <a:r>
              <a:rPr lang="en-US" sz="2000" b="1" dirty="0">
                <a:solidFill>
                  <a:srgbClr val="800000"/>
                </a:solidFill>
                <a:latin typeface="Arial" panose="020B0604020202020204" pitchFamily="34" charset="0"/>
                <a:cs typeface="Arial" panose="020B0604020202020204" pitchFamily="34" charset="0"/>
              </a:rPr>
              <a:t> </a:t>
            </a:r>
            <a:r>
              <a:rPr lang="en-US" sz="2000" b="1" dirty="0" smtClean="0">
                <a:solidFill>
                  <a:srgbClr val="800000"/>
                </a:solidFill>
                <a:latin typeface="Arial" panose="020B0604020202020204" pitchFamily="34" charset="0"/>
                <a:cs typeface="Arial" panose="020B0604020202020204" pitchFamily="34" charset="0"/>
              </a:rPr>
              <a:t>guess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about the relationship between changes in temperature </a:t>
            </a:r>
            <a:r>
              <a:rPr lang="en-US" sz="2000" dirty="0" smtClean="0">
                <a:latin typeface="Arial" panose="020B0604020202020204" pitchFamily="34" charset="0"/>
                <a:cs typeface="Arial" panose="020B0604020202020204" pitchFamily="34" charset="0"/>
              </a:rPr>
              <a:t>&amp; GDP</a:t>
            </a:r>
          </a:p>
          <a:p>
            <a:r>
              <a:rPr lang="en-US" sz="2000" dirty="0" smtClean="0">
                <a:latin typeface="Arial" panose="020B0604020202020204" pitchFamily="34" charset="0"/>
                <a:cs typeface="Arial" panose="020B0604020202020204" pitchFamily="34" charset="0"/>
              </a:rPr>
              <a:t>Average </a:t>
            </a:r>
            <a:r>
              <a:rPr lang="en-US" sz="2000" dirty="0">
                <a:latin typeface="Arial" panose="020B0604020202020204" pitchFamily="34" charset="0"/>
                <a:cs typeface="Arial" panose="020B0604020202020204" pitchFamily="34" charset="0"/>
              </a:rPr>
              <a:t>SCC estimates from the </a:t>
            </a:r>
            <a:r>
              <a:rPr lang="en-US" sz="2000" dirty="0" smtClean="0">
                <a:latin typeface="Arial" panose="020B0604020202020204" pitchFamily="34" charset="0"/>
                <a:cs typeface="Arial" panose="020B0604020202020204" pitchFamily="34" charset="0"/>
              </a:rPr>
              <a:t>models </a:t>
            </a:r>
            <a:r>
              <a:rPr lang="en-US" sz="2000" dirty="0">
                <a:latin typeface="Arial" panose="020B0604020202020204" pitchFamily="34" charset="0"/>
                <a:cs typeface="Arial" panose="020B0604020202020204" pitchFamily="34" charset="0"/>
              </a:rPr>
              <a:t>differ by a factor of 3 to 8, depending on </a:t>
            </a:r>
            <a:r>
              <a:rPr lang="en-US" sz="2000" dirty="0" smtClean="0">
                <a:latin typeface="Arial" panose="020B0604020202020204" pitchFamily="34" charset="0"/>
                <a:cs typeface="Arial" panose="020B0604020202020204" pitchFamily="34" charset="0"/>
              </a:rPr>
              <a:t>discount rate</a:t>
            </a:r>
          </a:p>
          <a:p>
            <a:r>
              <a:rPr lang="en-US" sz="2000" dirty="0" smtClean="0">
                <a:latin typeface="Arial" panose="020B0604020202020204" pitchFamily="34" charset="0"/>
                <a:cs typeface="Arial" panose="020B0604020202020204" pitchFamily="34" charset="0"/>
              </a:rPr>
              <a:t>$ figures </a:t>
            </a:r>
            <a:r>
              <a:rPr lang="en-US" sz="2000" dirty="0">
                <a:latin typeface="Arial" panose="020B0604020202020204" pitchFamily="34" charset="0"/>
                <a:cs typeface="Arial" panose="020B0604020202020204" pitchFamily="34" charset="0"/>
              </a:rPr>
              <a:t>for </a:t>
            </a:r>
            <a:r>
              <a:rPr lang="en-US" sz="2000" dirty="0" smtClean="0">
                <a:latin typeface="Arial" panose="020B0604020202020204" pitchFamily="34" charset="0"/>
                <a:cs typeface="Arial" panose="020B0604020202020204" pitchFamily="34" charset="0"/>
              </a:rPr>
              <a:t>“damage </a:t>
            </a:r>
            <a:r>
              <a:rPr lang="en-US" sz="2000" dirty="0">
                <a:latin typeface="Arial" panose="020B0604020202020204" pitchFamily="34" charset="0"/>
                <a:cs typeface="Arial" panose="020B0604020202020204" pitchFamily="34" charset="0"/>
              </a:rPr>
              <a:t>per </a:t>
            </a:r>
            <a:r>
              <a:rPr lang="en-US" sz="2000" dirty="0" smtClean="0">
                <a:latin typeface="Arial" panose="020B0604020202020204" pitchFamily="34" charset="0"/>
                <a:cs typeface="Arial" panose="020B0604020202020204" pitchFamily="34" charset="0"/>
              </a:rPr>
              <a:t>sector” </a:t>
            </a:r>
            <a:r>
              <a:rPr lang="en-US" sz="2000" dirty="0">
                <a:latin typeface="Arial" panose="020B0604020202020204" pitchFamily="34" charset="0"/>
                <a:cs typeface="Arial" panose="020B0604020202020204" pitchFamily="34" charset="0"/>
              </a:rPr>
              <a:t>disagree among the </a:t>
            </a:r>
            <a:r>
              <a:rPr lang="en-US" sz="2000" dirty="0" smtClean="0">
                <a:latin typeface="Arial" panose="020B0604020202020204" pitchFamily="34" charset="0"/>
                <a:cs typeface="Arial" panose="020B0604020202020204" pitchFamily="34" charset="0"/>
              </a:rPr>
              <a:t>models</a:t>
            </a:r>
            <a:r>
              <a:rPr lang="en-US" sz="2000" dirty="0">
                <a:latin typeface="Arial" panose="020B0604020202020204" pitchFamily="34" charset="0"/>
                <a:cs typeface="Arial" panose="020B0604020202020204" pitchFamily="34" charset="0"/>
              </a:rPr>
              <a:t>, reflecting </a:t>
            </a:r>
            <a:r>
              <a:rPr lang="en-US" sz="2000" dirty="0" smtClean="0">
                <a:latin typeface="Arial" panose="020B0604020202020204" pitchFamily="34" charset="0"/>
                <a:cs typeface="Arial" panose="020B0604020202020204" pitchFamily="34" charset="0"/>
              </a:rPr>
              <a:t>wide </a:t>
            </a:r>
            <a:r>
              <a:rPr lang="en-US" sz="2000" dirty="0">
                <a:latin typeface="Arial" panose="020B0604020202020204" pitchFamily="34" charset="0"/>
                <a:cs typeface="Arial" panose="020B0604020202020204" pitchFamily="34" charset="0"/>
              </a:rPr>
              <a:t>choice of assumptions by </a:t>
            </a:r>
            <a:r>
              <a:rPr lang="en-US" sz="2000" dirty="0" smtClean="0">
                <a:latin typeface="Arial" panose="020B0604020202020204" pitchFamily="34" charset="0"/>
                <a:cs typeface="Arial" panose="020B0604020202020204" pitchFamily="34" charset="0"/>
              </a:rPr>
              <a:t>model builders</a:t>
            </a:r>
          </a:p>
          <a:p>
            <a:r>
              <a:rPr lang="en-US" sz="2000" b="1" dirty="0" smtClean="0">
                <a:solidFill>
                  <a:srgbClr val="800000"/>
                </a:solidFill>
                <a:latin typeface="Arial" panose="020B0604020202020204" pitchFamily="34" charset="0"/>
                <a:cs typeface="Arial" panose="020B0604020202020204" pitchFamily="34" charset="0"/>
              </a:rPr>
              <a:t>Integrated </a:t>
            </a:r>
            <a:r>
              <a:rPr lang="en-US" sz="2000" b="1" dirty="0">
                <a:solidFill>
                  <a:srgbClr val="800000"/>
                </a:solidFill>
                <a:latin typeface="Arial" panose="020B0604020202020204" pitchFamily="34" charset="0"/>
                <a:cs typeface="Arial" panose="020B0604020202020204" pitchFamily="34" charset="0"/>
              </a:rPr>
              <a:t>damage figures </a:t>
            </a:r>
            <a:r>
              <a:rPr lang="en-US" sz="2000" b="1" dirty="0" smtClean="0">
                <a:solidFill>
                  <a:srgbClr val="800000"/>
                </a:solidFill>
                <a:latin typeface="Arial" panose="020B0604020202020204" pitchFamily="34" charset="0"/>
                <a:cs typeface="Arial" panose="020B0604020202020204" pitchFamily="34" charset="0"/>
              </a:rPr>
              <a:t>differ even </a:t>
            </a:r>
            <a:r>
              <a:rPr lang="en-US" sz="2000" b="1" dirty="0">
                <a:solidFill>
                  <a:srgbClr val="800000"/>
                </a:solidFill>
                <a:latin typeface="Arial" panose="020B0604020202020204" pitchFamily="34" charset="0"/>
                <a:cs typeface="Arial" panose="020B0604020202020204" pitchFamily="34" charset="0"/>
              </a:rPr>
              <a:t>in sign (!)</a:t>
            </a:r>
            <a:r>
              <a:rPr lang="en-US" sz="2000" dirty="0">
                <a:latin typeface="Arial" panose="020B0604020202020204" pitchFamily="34" charset="0"/>
                <a:cs typeface="Arial" panose="020B0604020202020204" pitchFamily="34" charset="0"/>
              </a:rPr>
              <a:t> for modest increases in global </a:t>
            </a:r>
            <a:r>
              <a:rPr lang="en-US" sz="2000" dirty="0" smtClean="0">
                <a:latin typeface="Arial" panose="020B0604020202020204" pitchFamily="34" charset="0"/>
                <a:cs typeface="Arial" panose="020B0604020202020204" pitchFamily="34" charset="0"/>
              </a:rPr>
              <a:t>temperature &lt; 3</a:t>
            </a:r>
            <a:r>
              <a:rPr lang="en-US" sz="2000" baseline="30000" dirty="0" smtClean="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 C</a:t>
            </a:r>
          </a:p>
          <a:p>
            <a:r>
              <a:rPr lang="en-US" sz="2000" dirty="0" smtClean="0">
                <a:latin typeface="Arial" panose="020B0604020202020204" pitchFamily="34" charset="0"/>
                <a:cs typeface="Arial" panose="020B0604020202020204" pitchFamily="34" charset="0"/>
              </a:rPr>
              <a:t>IWG does </a:t>
            </a:r>
            <a:r>
              <a:rPr lang="en-US" sz="2000" dirty="0">
                <a:latin typeface="Arial" panose="020B0604020202020204" pitchFamily="34" charset="0"/>
                <a:cs typeface="Arial" panose="020B0604020202020204" pitchFamily="34" charset="0"/>
              </a:rPr>
              <a:t>not </a:t>
            </a:r>
            <a:r>
              <a:rPr lang="en-US" sz="2000" dirty="0" smtClean="0">
                <a:latin typeface="Arial" panose="020B0604020202020204" pitchFamily="34" charset="0"/>
                <a:cs typeface="Arial" panose="020B0604020202020204" pitchFamily="34" charset="0"/>
              </a:rPr>
              <a:t>reconcile this inconsistency</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dirty="0" smtClean="0"/>
              <a:t>8</a:t>
            </a:r>
            <a:endParaRPr lang="en-US" dirty="0"/>
          </a:p>
        </p:txBody>
      </p:sp>
    </p:spTree>
    <p:extLst>
      <p:ext uri="{BB962C8B-B14F-4D97-AF65-F5344CB8AC3E}">
        <p14:creationId xmlns:p14="http://schemas.microsoft.com/office/powerpoint/2010/main" val="1786811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32829</TotalTime>
  <Words>3119</Words>
  <Application>Microsoft Office PowerPoint</Application>
  <PresentationFormat>On-screen Show (4:3)</PresentationFormat>
  <Paragraphs>384</Paragraphs>
  <Slides>47</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Consolas</vt:lpstr>
      <vt:lpstr>Times New Roman</vt:lpstr>
      <vt:lpstr>Office Theme</vt:lpstr>
      <vt:lpstr>PowerPoint Presentation</vt:lpstr>
      <vt:lpstr>CO2 BLAMED FOR EVERYTHING</vt:lpstr>
      <vt:lpstr>IWG, SCC, AND BENEFIT-COST ANALYSIS</vt:lpstr>
      <vt:lpstr>II. FEDERAL INTERAGENCY WORKING GROUP</vt:lpstr>
      <vt:lpstr>SOCIAL COST OF CARBON (SCC)</vt:lpstr>
      <vt:lpstr>SCC BASED ON FLAWED SCIENCE</vt:lpstr>
      <vt:lpstr>WHAT GLOBAL WARMING?</vt:lpstr>
      <vt:lpstr>CLIMATE MODELS VS. REALITY</vt:lpstr>
      <vt:lpstr>IWG DAMAGE ESTIMATES SUSPECT</vt:lpstr>
      <vt:lpstr>ARE SCC ESTIMATES VIABLE?</vt:lpstr>
      <vt:lpstr>WITH SCC, WHO NEEDS CONGRESS?</vt:lpstr>
      <vt:lpstr>SCC ESTIMATES ARE INVALID</vt:lpstr>
      <vt:lpstr>HOW ROBUST ARE SCC ESTIMATES?</vt:lpstr>
      <vt:lpstr>II.  FOSSIL FUELS = MODERN CIVILIZATION</vt:lpstr>
      <vt:lpstr>FOSSIL FUELS = GROWTH &amp; PROSPERITY</vt:lpstr>
      <vt:lpstr>FOSSIL FUELS POWER THE WORLD</vt:lpstr>
      <vt:lpstr>ENERGY REQUIRED FOR ECONOMIC GROWTH</vt:lpstr>
      <vt:lpstr>FOSSIL FUELS WILL REMAIN SUPREME</vt:lpstr>
      <vt:lpstr>ELECTRICITY ESSENTIAL FOR LIFE</vt:lpstr>
      <vt:lpstr>FOSSIL FUELS ESSENTIAL FOR ELECTRICITY</vt:lpstr>
      <vt:lpstr>III.  WHAT ABOUT CO2 BENEFITS? CO2 IS PLANT FOOD</vt:lpstr>
      <vt:lpstr>AGRICULTURAL PRODUCTION</vt:lpstr>
      <vt:lpstr>MORE CO2 = GLOBAL GREENING</vt:lpstr>
      <vt:lpstr>QUANTIFYING CO2 BENEFITS</vt:lpstr>
      <vt:lpstr>IV.  FOSSIL FUELS &amp; GDP:  MYRIAD SEMINAL STUDIES LINK ENERGY &amp; GROWTH </vt:lpstr>
      <vt:lpstr>FOSSIL FUELS POWERED THE INDUSTRIAL REVOLUTIONS</vt:lpstr>
      <vt:lpstr>CLOSE LINK BETWEEN ENERGY &amp; GDP</vt:lpstr>
      <vt:lpstr>CLOSE LINK BETWEEN CO2 &amp; GDP</vt:lpstr>
      <vt:lpstr>CO2 BENEFITS GREATLY EXCEED SCC</vt:lpstr>
      <vt:lpstr>CO2 BENEFITS GREATLY EXCEED SCC</vt:lpstr>
      <vt:lpstr>FORECAST COSTS AND BENEFITS</vt:lpstr>
      <vt:lpstr>WORLD GDP FORECAST TO INCREASE 3X </vt:lpstr>
      <vt:lpstr>WORLD CO2 EMISSIONS FORECAST TO INCREASE 50% </vt:lpstr>
      <vt:lpstr>FUTURE CO2 EMISSIONS</vt:lpstr>
      <vt:lpstr>GDP, ENERGY, &amp; CO2 REMAIN CLOSELY LINKED</vt:lpstr>
      <vt:lpstr>CONTINUED LINK BETWEEN GDP &amp; CO2</vt:lpstr>
      <vt:lpstr>CO2 BENEFITS FORECAST TO CONTINUE TO GREATLY EXCEED SCC</vt:lpstr>
      <vt:lpstr>CO2 BENEFITS FORECAST TO CONTINUE TO GREATLY EXCEED SCC</vt:lpstr>
      <vt:lpstr>VI.  CONCLUSIONS:  HOW VIABLE ARE CO2 BENEFIT ESTIMATES?</vt:lpstr>
      <vt:lpstr>ECONOMIC IMPLICATIONS OF 2050 CO2 GOALS</vt:lpstr>
      <vt:lpstr>ANOTHER “INCONVENIENT TRUTH”</vt:lpstr>
      <vt:lpstr>CONCLUSIONS</vt:lpstr>
      <vt:lpstr>COAL (&amp; OTHER FOSSIL FUELS) REQUIRED TO  KEEP THE LIGHTS ON</vt:lpstr>
      <vt:lpstr>APPENDIX:  IWG 2010 SCC ESTIMATES</vt:lpstr>
      <vt:lpstr>APPENDIX:  IWG 2013 SCC ESTIMATES</vt:lpstr>
      <vt:lpstr>FULL REPORT AVAILABLE</vt:lpstr>
      <vt:lpstr>MANAGEMENT INFORMATION SERVICES, INC.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MISI</dc:creator>
  <cp:lastModifiedBy>Roger Bezdek</cp:lastModifiedBy>
  <cp:revision>1485</cp:revision>
  <dcterms:created xsi:type="dcterms:W3CDTF">2010-05-04T17:28:10Z</dcterms:created>
  <dcterms:modified xsi:type="dcterms:W3CDTF">2014-12-14T21:53:40Z</dcterms:modified>
</cp:coreProperties>
</file>