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63" r:id="rId3"/>
  </p:sldMasterIdLst>
  <p:notesMasterIdLst>
    <p:notesMasterId r:id="rId41"/>
  </p:notesMasterIdLst>
  <p:handoutMasterIdLst>
    <p:handoutMasterId r:id="rId42"/>
  </p:handoutMasterIdLst>
  <p:sldIdLst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300" r:id="rId14"/>
    <p:sldId id="273" r:id="rId15"/>
    <p:sldId id="274" r:id="rId16"/>
    <p:sldId id="272" r:id="rId17"/>
    <p:sldId id="275" r:id="rId18"/>
    <p:sldId id="278" r:id="rId19"/>
    <p:sldId id="276" r:id="rId20"/>
    <p:sldId id="277" r:id="rId21"/>
    <p:sldId id="279" r:id="rId22"/>
    <p:sldId id="281" r:id="rId23"/>
    <p:sldId id="284" r:id="rId24"/>
    <p:sldId id="285" r:id="rId25"/>
    <p:sldId id="280" r:id="rId26"/>
    <p:sldId id="286" r:id="rId27"/>
    <p:sldId id="298" r:id="rId28"/>
    <p:sldId id="292" r:id="rId29"/>
    <p:sldId id="293" r:id="rId30"/>
    <p:sldId id="296" r:id="rId31"/>
    <p:sldId id="288" r:id="rId32"/>
    <p:sldId id="297" r:id="rId33"/>
    <p:sldId id="295" r:id="rId34"/>
    <p:sldId id="289" r:id="rId35"/>
    <p:sldId id="299" r:id="rId36"/>
    <p:sldId id="291" r:id="rId37"/>
    <p:sldId id="287" r:id="rId38"/>
    <p:sldId id="294" r:id="rId39"/>
    <p:sldId id="259" r:id="rId40"/>
  </p:sldIdLst>
  <p:sldSz cx="12192000" cy="6858000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52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504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73" autoAdjust="0"/>
  </p:normalViewPr>
  <p:slideViewPr>
    <p:cSldViewPr showGuides="1">
      <p:cViewPr varScale="1">
        <p:scale>
          <a:sx n="37" d="100"/>
          <a:sy n="37" d="100"/>
        </p:scale>
        <p:origin x="-69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38"/>
    </p:cViewPr>
  </p:sorterViewPr>
  <p:notesViewPr>
    <p:cSldViewPr showGuides="1">
      <p:cViewPr varScale="1">
        <p:scale>
          <a:sx n="84" d="100"/>
          <a:sy n="84" d="100"/>
        </p:scale>
        <p:origin x="3792" y="9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599" tIns="46799" rIns="93599" bIns="46799" rtlCol="0"/>
          <a:lstStyle>
            <a:lvl1pPr algn="l">
              <a:defRPr sz="13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37840" cy="468630"/>
          </a:xfrm>
          <a:prstGeom prst="rect">
            <a:avLst/>
          </a:prstGeom>
        </p:spPr>
        <p:txBody>
          <a:bodyPr vert="horz" lIns="93599" tIns="46799" rIns="93599" bIns="46799" rtlCol="0" anchor="b"/>
          <a:lstStyle>
            <a:lvl1pPr algn="l">
              <a:defRPr sz="13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56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599" tIns="46799" rIns="93599" bIns="46799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599" tIns="46799" rIns="93599" bIns="46799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0763B60C-09AE-4F03-BC20-694CCB058605}" type="datetimeFigureOut">
              <a:rPr lang="en-US" smtClean="0"/>
              <a:pPr/>
              <a:t>1/25/2017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703263"/>
            <a:ext cx="6246812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99" tIns="46799" rIns="93599" bIns="4679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5"/>
            <a:ext cx="5608320" cy="4217670"/>
          </a:xfrm>
          <a:prstGeom prst="rect">
            <a:avLst/>
          </a:prstGeom>
        </p:spPr>
        <p:txBody>
          <a:bodyPr vert="horz" lIns="93599" tIns="46799" rIns="93599" bIns="46799" rtlCol="0">
            <a:normAutofit/>
          </a:bodyPr>
          <a:lstStyle/>
          <a:p>
            <a:pPr lvl="0"/>
            <a:r>
              <a:rPr lang="en-US" dirty="0" smtClean="0"/>
              <a:t>The EERC works with private industry, state, federal government, and the private sector licensing and commercial demonstration.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37840" cy="468630"/>
          </a:xfrm>
          <a:prstGeom prst="rect">
            <a:avLst/>
          </a:prstGeom>
        </p:spPr>
        <p:txBody>
          <a:bodyPr vert="horz" lIns="93599" tIns="46799" rIns="93599" bIns="46799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4"/>
            <a:ext cx="3037840" cy="468630"/>
          </a:xfrm>
          <a:prstGeom prst="rect">
            <a:avLst/>
          </a:prstGeom>
        </p:spPr>
        <p:txBody>
          <a:bodyPr vert="horz" lIns="93599" tIns="46799" rIns="93599" bIns="46799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C77669-B203-4BE1-8A24-FEFDF89345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3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77669-B203-4BE1-8A24-FEFDF893455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 styles (first word and proper noun capitalized on all levels)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09600" y="2255838"/>
            <a:ext cx="5384800" cy="39163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73088" indent="-341313">
              <a:buFont typeface="Arial" pitchFamily="34" charset="0"/>
              <a:buChar char="–"/>
              <a:defRPr sz="2200"/>
            </a:lvl2pPr>
            <a:lvl3pPr marL="858838" indent="-287338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146175" indent="-287338">
              <a:buFont typeface="Arial" pitchFamily="34" charset="0"/>
              <a:buChar char="-"/>
              <a:defRPr sz="2200"/>
            </a:lvl4pPr>
            <a:lvl5pPr marL="1427163" indent="-280988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83089" y="2255838"/>
            <a:ext cx="5384800" cy="39163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15938" indent="-282575">
              <a:buFont typeface="Arial" pitchFamily="34" charset="0"/>
              <a:buChar char="–"/>
              <a:tabLst>
                <a:tab pos="457200" algn="l"/>
              </a:tabLst>
              <a:defRPr sz="2200"/>
            </a:lvl2pPr>
            <a:lvl3pPr marL="801688" indent="-288925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081088" indent="-279400">
              <a:buFont typeface="Arial" pitchFamily="34" charset="0"/>
              <a:buChar char="-"/>
              <a:defRPr sz="2200"/>
            </a:lvl4pPr>
            <a:lvl5pPr marL="1316038" indent="-288925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45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82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lip Ar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74BB-BF1B-4E20-BA90-0817A0777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9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20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3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72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3200" y="3505200"/>
            <a:ext cx="6705600" cy="2560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5281"/>
            <a:ext cx="2862261" cy="8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72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3200" y="3505200"/>
            <a:ext cx="6705600" cy="2560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01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73088" indent="-341313">
              <a:buFont typeface="Arial" pitchFamily="34" charset="0"/>
              <a:buChar char="–"/>
              <a:defRPr sz="2200"/>
            </a:lvl2pPr>
            <a:lvl3pPr marL="858838" indent="-287338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146175" indent="-287338">
              <a:buFont typeface="Arial" pitchFamily="34" charset="0"/>
              <a:buChar char="-"/>
              <a:defRPr sz="2200"/>
            </a:lvl4pPr>
            <a:lvl5pPr marL="1427163" indent="-280988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83089" y="1600201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15938" indent="-282575">
              <a:buFont typeface="Arial" pitchFamily="34" charset="0"/>
              <a:buChar char="–"/>
              <a:tabLst>
                <a:tab pos="457200" algn="l"/>
              </a:tabLst>
              <a:defRPr sz="2200"/>
            </a:lvl2pPr>
            <a:lvl3pPr marL="801688" indent="-288925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081088" indent="-279400">
              <a:buFont typeface="Arial" pitchFamily="34" charset="0"/>
              <a:buChar char="-"/>
              <a:defRPr sz="2200"/>
            </a:lvl4pPr>
            <a:lvl5pPr marL="1316038" indent="-288925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09600" y="2255838"/>
            <a:ext cx="5384800" cy="39163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73088" indent="-341313">
              <a:buFont typeface="Arial" pitchFamily="34" charset="0"/>
              <a:buChar char="–"/>
              <a:defRPr sz="2200"/>
            </a:lvl2pPr>
            <a:lvl3pPr marL="858838" indent="-287338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146175" indent="-287338">
              <a:buFont typeface="Arial" pitchFamily="34" charset="0"/>
              <a:buChar char="-"/>
              <a:defRPr sz="2200"/>
            </a:lvl4pPr>
            <a:lvl5pPr marL="1427163" indent="-280988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83089" y="2255838"/>
            <a:ext cx="5384800" cy="39163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15938" indent="-282575">
              <a:buFont typeface="Arial" pitchFamily="34" charset="0"/>
              <a:buChar char="–"/>
              <a:tabLst>
                <a:tab pos="457200" algn="l"/>
              </a:tabLst>
              <a:defRPr sz="2200"/>
            </a:lvl2pPr>
            <a:lvl3pPr marL="801688" indent="-288925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081088" indent="-279400">
              <a:buFont typeface="Arial" pitchFamily="34" charset="0"/>
              <a:buChar char="-"/>
              <a:defRPr sz="2200"/>
            </a:lvl4pPr>
            <a:lvl5pPr marL="1316038" indent="-288925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ctrTitle" hasCustomPrompt="1"/>
          </p:nvPr>
        </p:nvSpPr>
        <p:spPr bwMode="black">
          <a:xfrm>
            <a:off x="914400" y="2644776"/>
            <a:ext cx="10363200" cy="1470025"/>
          </a:xfrm>
        </p:spPr>
        <p:txBody>
          <a:bodyPr>
            <a:normAutofit/>
          </a:bodyPr>
          <a:lstStyle>
            <a:lvl1pPr algn="ctr">
              <a:defRPr sz="3600" b="1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SUBTITLE (ALL CAP)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FEEF8-715F-4777-A9F0-4F34ED63AF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549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AFDCC1-C680-49C3-B8F7-30E38A88BB5D}" type="datetimeFigureOut">
              <a:rPr lang="en-US" smtClean="0"/>
              <a:pPr/>
              <a:t>1/25/2017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A692-51A6-4E0E-B1EC-21CC13F0F8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1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 styles (first word and proper noun capitalized on all levels)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79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73088" indent="-341313">
              <a:buFont typeface="Arial" pitchFamily="34" charset="0"/>
              <a:buChar char="–"/>
              <a:defRPr sz="2200"/>
            </a:lvl2pPr>
            <a:lvl3pPr marL="858838" indent="-287338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146175" indent="-287338">
              <a:buFont typeface="Arial" pitchFamily="34" charset="0"/>
              <a:buChar char="-"/>
              <a:defRPr sz="2200"/>
            </a:lvl4pPr>
            <a:lvl5pPr marL="1427163" indent="-280988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83089" y="1600201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>
              <a:buFont typeface="Arial" pitchFamily="34" charset="0"/>
              <a:buChar char="•"/>
              <a:defRPr sz="2200"/>
            </a:lvl1pPr>
            <a:lvl2pPr marL="515938" indent="-282575">
              <a:buFont typeface="Arial" pitchFamily="34" charset="0"/>
              <a:buChar char="–"/>
              <a:tabLst>
                <a:tab pos="457200" algn="l"/>
              </a:tabLst>
              <a:defRPr sz="2200"/>
            </a:lvl2pPr>
            <a:lvl3pPr marL="801688" indent="-288925">
              <a:buFont typeface="Arial" pitchFamily="34" charset="0"/>
              <a:buChar char="♦"/>
              <a:tabLst>
                <a:tab pos="1085850" algn="l"/>
                <a:tab pos="1427163" algn="l"/>
              </a:tabLst>
              <a:defRPr sz="2200">
                <a:sym typeface="Wingdings"/>
              </a:defRPr>
            </a:lvl3pPr>
            <a:lvl4pPr marL="1081088" indent="-279400">
              <a:buFont typeface="Arial" pitchFamily="34" charset="0"/>
              <a:buChar char="-"/>
              <a:defRPr sz="2200"/>
            </a:lvl4pPr>
            <a:lvl5pPr marL="1316038" indent="-288925">
              <a:buFont typeface="Wingdings" pitchFamily="2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15600" y="6096000"/>
            <a:ext cx="1340325" cy="670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9471" cy="1828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 styles (first word and proper noun capitalized on all levels)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6736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292551"/>
            <a:ext cx="1169450" cy="3639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49" r:id="rId5"/>
    <p:sldLayoutId id="2147483671" r:id="rId6"/>
    <p:sldLayoutId id="2147483672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spc="-15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73088" indent="-341313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0900" indent="-277813" algn="l" defTabSz="914400" rtl="0" eaLnBrk="1" latinLnBrk="0" hangingPunct="1">
        <a:spcBef>
          <a:spcPct val="20000"/>
        </a:spcBef>
        <a:buFont typeface="Arial" pitchFamily="34" charset="0"/>
        <a:buChar char="♦"/>
        <a:tabLst>
          <a:tab pos="1146175" algn="l"/>
          <a:tab pos="1427163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6175" indent="-292100" algn="l" defTabSz="914400" rtl="0" eaLnBrk="1" latinLnBrk="0" hangingPunct="1">
        <a:spcBef>
          <a:spcPct val="20000"/>
        </a:spcBef>
        <a:buFont typeface="Arial" pitchFamily="34" charset="0"/>
        <a:buChar char="-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7488" indent="-341313" algn="l" defTabSz="914400" rtl="0" eaLnBrk="1" latinLnBrk="0" hangingPunct="1">
        <a:spcBef>
          <a:spcPct val="200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9471" cy="1828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(ALL CAPS)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 styles (first word and proper noun capitalized on all levels)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6736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EB220A-17A0-4730-B4C3-975ACF1F68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spc="-15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73088" indent="-341313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0900" indent="-277813" algn="l" defTabSz="914400" rtl="0" eaLnBrk="1" latinLnBrk="0" hangingPunct="1">
        <a:spcBef>
          <a:spcPct val="20000"/>
        </a:spcBef>
        <a:buFont typeface="Arial" pitchFamily="34" charset="0"/>
        <a:buChar char="♦"/>
        <a:tabLst>
          <a:tab pos="1146175" algn="l"/>
          <a:tab pos="1427163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6175" indent="-292100" algn="l" defTabSz="914400" rtl="0" eaLnBrk="1" latinLnBrk="0" hangingPunct="1">
        <a:spcBef>
          <a:spcPct val="20000"/>
        </a:spcBef>
        <a:buFont typeface="Arial" pitchFamily="34" charset="0"/>
        <a:buChar char="-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7488" indent="-341313" algn="l" defTabSz="914400" rtl="0" eaLnBrk="1" latinLnBrk="0" hangingPunct="1">
        <a:spcBef>
          <a:spcPct val="200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6736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3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68" r:id="rId3"/>
    <p:sldLayoutId id="2147483670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73088" indent="-341313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0900" indent="-277813" algn="l" defTabSz="914400" rtl="0" eaLnBrk="1" latinLnBrk="0" hangingPunct="1">
        <a:spcBef>
          <a:spcPct val="20000"/>
        </a:spcBef>
        <a:buFont typeface="Arial" pitchFamily="34" charset="0"/>
        <a:buChar char="♦"/>
        <a:tabLst>
          <a:tab pos="1146175" algn="l"/>
          <a:tab pos="1427163" algn="l"/>
        </a:tabLst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6175" indent="-2921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7488" indent="-341313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emf"/><Relationship Id="rId18" Type="http://schemas.openxmlformats.org/officeDocument/2006/relationships/image" Target="../media/image51.png"/><Relationship Id="rId26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4.png"/><Relationship Id="rId7" Type="http://schemas.openxmlformats.org/officeDocument/2006/relationships/hyperlink" Target="http://www.google.com/url?sa=i&amp;rct=j&amp;q=&amp;esrc=s&amp;frm=1&amp;source=images&amp;cd=&amp;cad=rja&amp;docid=AjpcLX5EXzx-bM&amp;tbnid=m6IVGXsPdpmCLM:&amp;ved=0CAUQjRw&amp;url=http://main.nationalmssociety.org/site/TR?company_id=43170&amp;pg=national_company&amp;ei=UC8uUsubEYng2QXNooDQCA&amp;bvm=bv.51773540,d.b2I&amp;psig=AFQjCNGwVO53r1jTjjTD1x53s1aROyrgLQ&amp;ust=1378844867738047" TargetMode="External"/><Relationship Id="rId12" Type="http://schemas.openxmlformats.org/officeDocument/2006/relationships/image" Target="../media/image46.emf"/><Relationship Id="rId17" Type="http://schemas.openxmlformats.org/officeDocument/2006/relationships/image" Target="../media/image50.jpeg"/><Relationship Id="rId25" Type="http://schemas.openxmlformats.org/officeDocument/2006/relationships/image" Target="../media/image58.emf"/><Relationship Id="rId2" Type="http://schemas.openxmlformats.org/officeDocument/2006/relationships/video" Target="../media/media1.mp4"/><Relationship Id="rId16" Type="http://schemas.openxmlformats.org/officeDocument/2006/relationships/hyperlink" Target="http://www.google.com/url?sa=i&amp;source=images&amp;cd=&amp;cad=rja&amp;docid=iZwY0_074-uOnM&amp;tbnid=qKG-hsmDnLdCEM:&amp;ved=0CAgQjRwwAA&amp;url=http://enidnews.com/archive/x1561291734&amp;ei=Ry4uUtSUIKLi2wXiiIDwDw&amp;psig=AFQjCNERaSCsN9LPYEk0T-sHz8s7RilzDQ&amp;ust=1378844615585412" TargetMode="External"/><Relationship Id="rId20" Type="http://schemas.openxmlformats.org/officeDocument/2006/relationships/image" Target="../media/image53.png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11" Type="http://schemas.openxmlformats.org/officeDocument/2006/relationships/image" Target="../media/image45.jpeg"/><Relationship Id="rId24" Type="http://schemas.openxmlformats.org/officeDocument/2006/relationships/image" Target="../media/image57.pn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23" Type="http://schemas.openxmlformats.org/officeDocument/2006/relationships/image" Target="../media/image56.png"/><Relationship Id="rId10" Type="http://schemas.openxmlformats.org/officeDocument/2006/relationships/image" Target="../media/image44.jpeg"/><Relationship Id="rId19" Type="http://schemas.openxmlformats.org/officeDocument/2006/relationships/image" Target="../media/image52.png"/><Relationship Id="rId4" Type="http://schemas.openxmlformats.org/officeDocument/2006/relationships/image" Target="../media/image39.jpeg"/><Relationship Id="rId9" Type="http://schemas.openxmlformats.org/officeDocument/2006/relationships/image" Target="../media/image43.png"/><Relationship Id="rId14" Type="http://schemas.openxmlformats.org/officeDocument/2006/relationships/image" Target="../media/image48.emf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a.org/profile/john-harju" TargetMode="External"/><Relationship Id="rId2" Type="http://schemas.openxmlformats.org/officeDocument/2006/relationships/hyperlink" Target="https://www.usea.org/profile/william-sawye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Transforming our Nation’s Energy Future —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North Dakota’s Carbon Management Solutions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3505200"/>
            <a:ext cx="8610600" cy="256063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United States Energy Association Briefing</a:t>
            </a:r>
          </a:p>
          <a:p>
            <a:pPr>
              <a:spcBef>
                <a:spcPct val="0"/>
              </a:spcBef>
            </a:pPr>
            <a:endParaRPr lang="en-US" altLang="en-US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Bill </a:t>
            </a:r>
            <a:r>
              <a:rPr lang="en-US" altLang="en-US" dirty="0">
                <a:solidFill>
                  <a:schemeClr val="tx1"/>
                </a:solidFill>
              </a:rPr>
              <a:t>Sawyer – ALLETE Clean </a:t>
            </a:r>
            <a:r>
              <a:rPr lang="en-US" altLang="en-US" dirty="0" smtClean="0">
                <a:solidFill>
                  <a:schemeClr val="tx1"/>
                </a:solidFill>
              </a:rPr>
              <a:t>Energy</a:t>
            </a:r>
            <a:endParaRPr lang="en-US" altLang="en-US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</a:rPr>
              <a:t> John Harju – University of North Dakota </a:t>
            </a:r>
            <a:r>
              <a:rPr lang="en-US" altLang="en-US" dirty="0" smtClean="0">
                <a:solidFill>
                  <a:schemeClr val="tx1"/>
                </a:solidFill>
              </a:rPr>
              <a:t>Energy &amp; Environmental Research Center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</a:rPr>
              <a:t>January 25, 2017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3044958" cy="950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107703"/>
            <a:ext cx="3352800" cy="162647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t="9868" r="658" b="9704"/>
          <a:stretch/>
        </p:blipFill>
        <p:spPr bwMode="auto">
          <a:xfrm>
            <a:off x="1219200" y="381000"/>
            <a:ext cx="2895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232568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1000"/>
            <a:ext cx="2933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0601"/>
            <a:ext cx="8915400" cy="5410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latin typeface="+mj-lt"/>
                <a:cs typeface="Tahoma" panose="020B0604030504040204" pitchFamily="34" charset="0"/>
              </a:rPr>
              <a:t>North Dakota – A State of Opportunity</a:t>
            </a:r>
            <a:endParaRPr lang="en-US" sz="4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448800" y="2590800"/>
            <a:ext cx="1219200" cy="6858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69438" y="2093342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Coal Plants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34200" y="2732416"/>
            <a:ext cx="2514600" cy="1458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5400000">
            <a:off x="2288874" y="2003125"/>
            <a:ext cx="2514600" cy="1458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3633540">
            <a:off x="1133922" y="4180342"/>
            <a:ext cx="2382886" cy="125453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14799" y="1079019"/>
            <a:ext cx="1945975" cy="113078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2105394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Oil Fields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447800" y="2619278"/>
            <a:ext cx="1295400" cy="180267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71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29444"/>
          <a:stretch/>
        </p:blipFill>
        <p:spPr bwMode="auto">
          <a:xfrm>
            <a:off x="1524000" y="1314271"/>
            <a:ext cx="9144000" cy="3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An Integrated Solution: How it Looks</a:t>
            </a:r>
            <a:endParaRPr lang="en-US" sz="40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52600" y="2238697"/>
            <a:ext cx="3276600" cy="195230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95625" y="2245886"/>
            <a:ext cx="59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7400" y="2953772"/>
            <a:ext cx="59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9200" y="2238698"/>
            <a:ext cx="1827362" cy="195230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22368" y="2245886"/>
            <a:ext cx="59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6562" y="2238697"/>
            <a:ext cx="3411388" cy="25619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Key Components: Technology</a:t>
            </a:r>
            <a:endParaRPr lang="en-US" sz="4000" dirty="0">
              <a:latin typeface="+mj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+mn-cs"/>
              </a:rPr>
              <a:t>A solution for the entire industry is needed.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+mn-cs"/>
              </a:rPr>
              <a:t>This 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+mn-cs"/>
              </a:rPr>
              <a:t>requires technology applications for:</a:t>
            </a:r>
          </a:p>
          <a:p>
            <a:pPr marL="742950" lvl="1" indent="-28575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</a:rPr>
              <a:t>The existing coal fleet.</a:t>
            </a:r>
          </a:p>
          <a:p>
            <a:pPr marL="742950" lvl="1" indent="-28575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</a:rPr>
              <a:t>Coal plant replacements or new additions.</a:t>
            </a:r>
          </a:p>
          <a:p>
            <a:pPr marL="742950" lvl="1" indent="-28575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800" kern="0" dirty="0">
              <a:solidFill>
                <a:srgbClr val="000000"/>
              </a:solidFill>
              <a:latin typeface="Arial"/>
            </a:endParaRPr>
          </a:p>
          <a:p>
            <a:pPr marL="0" lvl="1" indent="0" eaLnBrk="0" fontAlgn="base" hangingPunct="0">
              <a:spcAft>
                <a:spcPct val="0"/>
              </a:spcAft>
              <a:buNone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</a:rPr>
              <a:t>Our carbon solutions initiative is developing projects on both pathways:</a:t>
            </a:r>
          </a:p>
          <a:p>
            <a:pPr marL="857250" lvl="2" indent="-457200" eaLnBrk="0" fontAlgn="base" hangingPunct="0">
              <a:spcAft>
                <a:spcPct val="0"/>
              </a:spcAft>
              <a:buFontTx/>
              <a:buChar char="•"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</a:rPr>
              <a:t>Existing Fleet – Project Tundra</a:t>
            </a:r>
          </a:p>
          <a:p>
            <a:pPr marL="857250" lvl="2" indent="-457200" eaLnBrk="0" fontAlgn="base" hangingPunct="0">
              <a:spcAft>
                <a:spcPct val="0"/>
              </a:spcAft>
              <a:buFontTx/>
              <a:buChar char="•"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</a:rPr>
              <a:t>New Units – Allam Cycle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820400" cy="4525963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altLang="en-US" sz="2800" b="1" u="sng" dirty="0"/>
              <a:t>Project Tundra: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Carbon capture retrofit to the Young Station in Center, North Dakota.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Amine/Solvent based technology already demonstrated at a large scale.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Project enhancements from previous deployments to improve efficiency and reduce cost of capture.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Strong partnership between ALLETE, Minnkota Power Cooperative, State of North Dakota, U.S. DOE, EERC, and Mitsubishi.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Existing Fleet Technology Solution</a:t>
            </a:r>
            <a:endParaRPr lang="en-US" sz="40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Existing Fleet Technology Solution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45406" y="1066800"/>
            <a:ext cx="9217794" cy="5334000"/>
            <a:chOff x="1145406" y="1066800"/>
            <a:chExt cx="9217794" cy="53340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" r="1945" b="29774"/>
            <a:stretch/>
          </p:blipFill>
          <p:spPr bwMode="auto">
            <a:xfrm>
              <a:off x="1145406" y="1066800"/>
              <a:ext cx="8518358" cy="3745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 descr="C:\Users\wsawyer\AppData\Local\Microsoft\Windows\Temporary Internet Files\Content.Outlook\J998R01K\Figure for ACE (2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554" y="1996014"/>
              <a:ext cx="5687646" cy="440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 bwMode="auto">
            <a:xfrm>
              <a:off x="2993292" y="2529457"/>
              <a:ext cx="1548749" cy="1529751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Bent-Up Arrow 11"/>
            <p:cNvSpPr/>
            <p:nvPr/>
          </p:nvSpPr>
          <p:spPr bwMode="auto">
            <a:xfrm rot="5400000">
              <a:off x="4084638" y="3733892"/>
              <a:ext cx="711200" cy="1361831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4008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Existing Fleet Technology Solution</a:t>
            </a:r>
            <a:endParaRPr lang="en-US" sz="40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b="4399"/>
          <a:stretch/>
        </p:blipFill>
        <p:spPr bwMode="auto">
          <a:xfrm>
            <a:off x="2260655" y="991403"/>
            <a:ext cx="7492945" cy="54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54484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New/Replacement Technology Solution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600201"/>
            <a:ext cx="72390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200" u="sng" dirty="0"/>
              <a:t>Allam Cycle: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Transformational technology platform.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Supercritical CO</a:t>
            </a:r>
            <a:r>
              <a:rPr lang="en-US" altLang="en-US" sz="2600" baseline="-25000" dirty="0"/>
              <a:t>2</a:t>
            </a:r>
            <a:r>
              <a:rPr lang="en-US" altLang="en-US" sz="2600" dirty="0"/>
              <a:t> power cycle.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/>
              <a:t>Strong partnership between ALLETE, Basin Electric Power Cooperative, State of North Dakota, U.S. DOE, EERC, and 8 Rivers Capital. 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 rot="20084980">
            <a:off x="1170185" y="4968875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00B050"/>
                </a:solidFill>
                <a:latin typeface="Narkisim" pitchFamily="34" charset="0"/>
                <a:cs typeface="Narkisim" pitchFamily="34" charset="0"/>
              </a:rPr>
              <a:t>Moving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 rot="19982465">
            <a:off x="4015061" y="5069429"/>
            <a:ext cx="307080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00B050"/>
                </a:solidFill>
                <a:latin typeface="Narkisim" pitchFamily="34" charset="0"/>
                <a:cs typeface="Narkisim" pitchFamily="34" charset="0"/>
              </a:rPr>
              <a:t>Technology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19861355">
            <a:off x="7533755" y="5101292"/>
            <a:ext cx="2667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00B050"/>
                </a:solidFill>
                <a:latin typeface="Narkisim" pitchFamily="34" charset="0"/>
                <a:cs typeface="Narkisim" pitchFamily="34" charset="0"/>
              </a:rPr>
              <a:t>Forward</a:t>
            </a:r>
          </a:p>
        </p:txBody>
      </p:sp>
      <p:pic>
        <p:nvPicPr>
          <p:cNvPr id="10" name="Picture 6" descr="C:\data\Admin &amp; Office\Site Photos\gear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785112" cy="785112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18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data\Admin &amp; Office\Site Photos\gear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48200"/>
            <a:ext cx="785112" cy="785112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18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296400" y="2514600"/>
            <a:ext cx="2438400" cy="21336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A new opportunity for truly clean, low-cost, coal </a:t>
            </a:r>
            <a:r>
              <a:rPr lang="en-US" sz="2800" dirty="0" smtClean="0">
                <a:solidFill>
                  <a:schemeClr val="bg1"/>
                </a:solidFill>
              </a:rPr>
              <a:t>power.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0"/>
          </p:nvPr>
        </p:nvSpPr>
        <p:spPr>
          <a:xfrm>
            <a:off x="609601" y="1600201"/>
            <a:ext cx="8305799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595959"/>
              </a:buClr>
              <a:buSzPct val="85000"/>
              <a:buNone/>
            </a:pPr>
            <a:r>
              <a:rPr lang="en-US" altLang="en-US" sz="19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Patented, oxy-fuel, high-pressure, supercritical CO</a:t>
            </a:r>
            <a:r>
              <a:rPr lang="en-US" altLang="en-US" sz="1900" baseline="-25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19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cycle invented </a:t>
            </a:r>
            <a:r>
              <a:rPr lang="en-US" altLang="en-US" sz="19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and developed </a:t>
            </a:r>
            <a:r>
              <a:rPr lang="en-US" altLang="en-US" sz="19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by 8 Rivers Capital </a:t>
            </a:r>
            <a:r>
              <a:rPr lang="en-US" altLang="en-US" sz="1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</a:t>
            </a:r>
            <a:r>
              <a:rPr lang="en-US" altLang="en-US" sz="190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the Allam Cycle is next generation technology</a:t>
            </a:r>
            <a:r>
              <a:rPr lang="en-US" altLang="en-US" sz="1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Clr>
                <a:srgbClr val="595959"/>
              </a:buClr>
              <a:buSzPct val="85000"/>
              <a:buNone/>
            </a:pPr>
            <a:r>
              <a:rPr lang="en-US" altLang="en-US" sz="19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Major performance, cost, and environmental benefits vs. existing systems and other new energy system designs.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900" dirty="0">
                <a:latin typeface="+mn-lt"/>
              </a:rPr>
              <a:t>The turbine is driven by </a:t>
            </a:r>
            <a:r>
              <a:rPr lang="en-US" altLang="en-US" sz="1900" b="1" dirty="0">
                <a:latin typeface="+mn-lt"/>
              </a:rPr>
              <a:t>supercritical CO</a:t>
            </a:r>
            <a:r>
              <a:rPr lang="en-US" altLang="en-US" sz="1900" b="1" baseline="-25000" dirty="0">
                <a:latin typeface="+mn-lt"/>
              </a:rPr>
              <a:t>2</a:t>
            </a:r>
            <a:r>
              <a:rPr lang="en-US" altLang="en-US" sz="1900" dirty="0">
                <a:latin typeface="+mn-lt"/>
              </a:rPr>
              <a:t>.</a:t>
            </a:r>
            <a:endParaRPr lang="en-US" altLang="en-US" sz="1900" b="1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900" b="1" dirty="0">
                <a:latin typeface="+mn-lt"/>
              </a:rPr>
              <a:t>Near-zero emissions - </a:t>
            </a:r>
            <a:r>
              <a:rPr lang="en-US" altLang="en-US" sz="1900" dirty="0">
                <a:latin typeface="+mn-lt"/>
              </a:rPr>
              <a:t>100% of the CO</a:t>
            </a:r>
            <a:r>
              <a:rPr lang="en-US" altLang="en-US" sz="1900" baseline="-25000" dirty="0">
                <a:latin typeface="+mn-lt"/>
              </a:rPr>
              <a:t>2</a:t>
            </a:r>
            <a:r>
              <a:rPr lang="en-US" altLang="en-US" sz="1900" dirty="0">
                <a:latin typeface="+mn-lt"/>
              </a:rPr>
              <a:t> available for utilization at pipeline pressures.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900" b="1" dirty="0">
                <a:latin typeface="+mn-lt"/>
              </a:rPr>
              <a:t>Efficiency estimates nearing 50% </a:t>
            </a:r>
            <a:r>
              <a:rPr lang="en-US" altLang="en-US" sz="1900" dirty="0">
                <a:latin typeface="+mn-lt"/>
              </a:rPr>
              <a:t>- </a:t>
            </a:r>
            <a:r>
              <a:rPr lang="en-US" altLang="en-US" sz="1900" b="1" dirty="0">
                <a:latin typeface="+mn-lt"/>
              </a:rPr>
              <a:t>1.4x</a:t>
            </a:r>
            <a:r>
              <a:rPr lang="en-US" altLang="en-US" sz="1900" dirty="0">
                <a:latin typeface="+mn-lt"/>
              </a:rPr>
              <a:t> higher than the U.S. coal fleet average.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900" b="1" dirty="0">
                <a:latin typeface="+mn-lt"/>
              </a:rPr>
              <a:t>Economic Power Generation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+mn-lt"/>
              </a:rPr>
              <a:t>$0.04-$0.05 /kWh with sale of CO</a:t>
            </a:r>
            <a:r>
              <a:rPr lang="en-US" altLang="en-US" sz="1900" baseline="-25000" dirty="0">
                <a:latin typeface="+mn-lt"/>
              </a:rPr>
              <a:t>2 </a:t>
            </a:r>
            <a:endParaRPr lang="en-US" altLang="en-US" sz="1900" dirty="0">
              <a:latin typeface="+mn-lt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+mn-lt"/>
              </a:rPr>
              <a:t>$0.06-$0.07 /kWh without the sale of CO</a:t>
            </a:r>
            <a:r>
              <a:rPr lang="en-US" altLang="en-US" sz="1900" baseline="-25000" dirty="0">
                <a:latin typeface="+mn-lt"/>
              </a:rPr>
              <a:t>2 </a:t>
            </a:r>
            <a:endParaRPr lang="en-US" altLang="en-US" sz="1900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900" b="1" dirty="0">
                <a:latin typeface="+mn-lt"/>
              </a:rPr>
              <a:t>Smaller Footprint </a:t>
            </a:r>
            <a:r>
              <a:rPr lang="en-US" altLang="en-US" sz="1900" dirty="0">
                <a:latin typeface="+mn-lt"/>
              </a:rPr>
              <a:t>- 20% of a traditional coal-based plant.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Technology Summary: Allam Cycle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76200" y="5943600"/>
            <a:ext cx="6324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/>
              <a:t>Confidential to recipient.  Contains the intellectual property of 8 Rivers Capital, LLC and Net Power, LLC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Allam Cycle Process Diagram</a:t>
            </a:r>
            <a:endParaRPr lang="en-US" sz="400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2400" y="3733801"/>
            <a:ext cx="2286000" cy="1143000"/>
            <a:chOff x="228600" y="5238749"/>
            <a:chExt cx="2667000" cy="129540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184400" y="6015992"/>
              <a:ext cx="711200" cy="5181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228600" y="5238749"/>
              <a:ext cx="2489200" cy="732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Coal Gasification System (in gray)</a:t>
              </a:r>
            </a:p>
          </p:txBody>
        </p:sp>
      </p:grp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58" y="1219200"/>
            <a:ext cx="76206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525000" y="2743200"/>
            <a:ext cx="1828800" cy="1066800"/>
            <a:chOff x="7315200" y="2125663"/>
            <a:chExt cx="1828800" cy="1066800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7315200" y="2514600"/>
              <a:ext cx="460375" cy="6778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7467600" y="2125663"/>
              <a:ext cx="16764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Core Power Block (in yellow)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492875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Allam Cycle is Competitive with Traditional Technologies </a:t>
            </a:r>
            <a:br>
              <a:rPr lang="en-US" dirty="0"/>
            </a:br>
            <a:r>
              <a:rPr lang="en-US" dirty="0"/>
              <a:t>that </a:t>
            </a:r>
            <a:r>
              <a:rPr lang="en-US" dirty="0" smtClean="0"/>
              <a:t>Don’t Have </a:t>
            </a:r>
            <a:r>
              <a:rPr lang="en-US" dirty="0"/>
              <a:t>Carbon </a:t>
            </a:r>
            <a:r>
              <a:rPr lang="en-US" dirty="0" smtClean="0"/>
              <a:t>Capture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134600" y="5410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cs typeface="Arial" panose="020B0604020202020204" pitchFamily="34" charset="0"/>
              </a:rPr>
              <a:t>Confidential to recipient.  Contains the intellectual property of 8 Rivers Capital, LLC and Net Power, LLC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78769"/>
            <a:ext cx="8534400" cy="57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2209800"/>
            <a:ext cx="3522665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140 million natural gas Allam Cycle demonstration program underway by NET Power, 8 Rivers, CB&amp;I and Exelon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28800" y="3108324"/>
            <a:ext cx="83820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" name="Oval 9"/>
          <p:cNvSpPr/>
          <p:nvPr/>
        </p:nvSpPr>
        <p:spPr>
          <a:xfrm>
            <a:off x="4800600" y="4860924"/>
            <a:ext cx="1828800" cy="4617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38600" y="2574924"/>
            <a:ext cx="1809857" cy="39121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3122613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sz="4000" dirty="0" smtClean="0"/>
              <a:t>Coal is …</a:t>
            </a:r>
            <a:endParaRPr lang="en-US" sz="40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526685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05000"/>
            <a:ext cx="4648200" cy="4221164"/>
          </a:xfrm>
        </p:spPr>
        <p:txBody>
          <a:bodyPr/>
          <a:lstStyle/>
          <a:p>
            <a:r>
              <a:rPr lang="en-US" altLang="en-US" sz="2400" dirty="0"/>
              <a:t>#1 fuel for electric generation in the </a:t>
            </a:r>
            <a:r>
              <a:rPr lang="en-US" altLang="en-US" sz="2400" dirty="0" smtClean="0"/>
              <a:t>World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#1 fuel for electric generation in the </a:t>
            </a:r>
            <a:r>
              <a:rPr lang="en-US" altLang="en-US" sz="2400" dirty="0" smtClean="0"/>
              <a:t>United </a:t>
            </a:r>
            <a:r>
              <a:rPr lang="en-US" altLang="en-US" sz="2400" dirty="0"/>
              <a:t>States…..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6216650"/>
            <a:ext cx="2901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35" y="2883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8382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800600" y="6364194"/>
            <a:ext cx="2844800" cy="365125"/>
          </a:xfrm>
          <a:prstGeom prst="rect">
            <a:avLst/>
          </a:prstGeom>
        </p:spPr>
        <p:txBody>
          <a:bodyPr/>
          <a:lstStyle/>
          <a:p>
            <a:pPr algn="ctr"/>
            <a:fld id="{7EEB220A-17A0-4730-B4C3-975ACF1F684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latin typeface="+mj-lt"/>
                <a:cs typeface="Tahoma" panose="020B0604030504040204" pitchFamily="34" charset="0"/>
              </a:rPr>
              <a:t>Initial Demonstration Underway</a:t>
            </a:r>
          </a:p>
        </p:txBody>
      </p:sp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2877826" y="6146133"/>
            <a:ext cx="6324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/>
              <a:t>Confidential to recipient.  Contains the intellectual property of 8 Rivers Capital, LLC and Net Power, LLC</a:t>
            </a:r>
          </a:p>
        </p:txBody>
      </p:sp>
      <p:grpSp>
        <p:nvGrpSpPr>
          <p:cNvPr id="19461" name="Group 3"/>
          <p:cNvGrpSpPr>
            <a:grpSpLocks/>
          </p:cNvGrpSpPr>
          <p:nvPr/>
        </p:nvGrpSpPr>
        <p:grpSpPr bwMode="auto">
          <a:xfrm>
            <a:off x="2743200" y="1143000"/>
            <a:ext cx="8580438" cy="4897438"/>
            <a:chOff x="381000" y="1295400"/>
            <a:chExt cx="8580936" cy="4897438"/>
          </a:xfrm>
        </p:grpSpPr>
        <p:pic>
          <p:nvPicPr>
            <p:cNvPr id="19463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295400"/>
              <a:ext cx="8580936" cy="489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6" descr="C:\Users\wsawyer\AppData\Local\Microsoft\Windows\Temporary Internet Files\Content.Outlook\J998R01K\NET Power_site photo_20sept16_2.jpg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496" y="4187952"/>
              <a:ext cx="4876800" cy="189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304800" y="2438400"/>
            <a:ext cx="1981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Core natural gas Allam Cycle is being demonstrated by Net Power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62033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Strong Support for Preserving </a:t>
            </a:r>
            <a:r>
              <a:rPr lang="en-US" sz="4000" dirty="0" smtClean="0">
                <a:latin typeface="+mj-lt"/>
              </a:rPr>
              <a:t>the </a:t>
            </a:r>
            <a:r>
              <a:rPr lang="en-US" sz="4000" dirty="0">
                <a:latin typeface="+mj-lt"/>
              </a:rPr>
              <a:t>Coal Option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1"/>
            <a:ext cx="98298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000" dirty="0"/>
              <a:t>Research and development on key challenges has been </a:t>
            </a:r>
            <a:r>
              <a:rPr lang="en-US" altLang="en-US" sz="2000" b="1" dirty="0"/>
              <a:t>successfully conducted.</a:t>
            </a:r>
          </a:p>
          <a:p>
            <a:pPr>
              <a:spcBef>
                <a:spcPts val="0"/>
              </a:spcBef>
            </a:pPr>
            <a:endParaRPr lang="en-US" altLang="en-US" sz="2000" dirty="0" smtClean="0"/>
          </a:p>
          <a:p>
            <a:pPr>
              <a:spcBef>
                <a:spcPts val="0"/>
              </a:spcBef>
            </a:pPr>
            <a:r>
              <a:rPr lang="en-US" altLang="en-US" sz="2000" dirty="0" smtClean="0"/>
              <a:t>A </a:t>
            </a:r>
            <a:r>
              <a:rPr lang="en-US" altLang="en-US" sz="2000" dirty="0"/>
              <a:t>25 MWe natural gas-fired demonstration plant is currently </a:t>
            </a:r>
            <a:r>
              <a:rPr lang="en-US" altLang="en-US" sz="2000" b="1" dirty="0"/>
              <a:t>being constructed </a:t>
            </a:r>
            <a:r>
              <a:rPr lang="en-US" altLang="en-US" sz="2000" dirty="0"/>
              <a:t>in Texas. </a:t>
            </a:r>
          </a:p>
          <a:p>
            <a:pPr>
              <a:spcBef>
                <a:spcPts val="0"/>
              </a:spcBef>
            </a:pPr>
            <a:endParaRPr lang="en-US" altLang="en-US" sz="2000" dirty="0" smtClean="0"/>
          </a:p>
          <a:p>
            <a:pPr>
              <a:spcBef>
                <a:spcPts val="0"/>
              </a:spcBef>
            </a:pPr>
            <a:r>
              <a:rPr lang="en-US" altLang="en-US" sz="2000" dirty="0" smtClean="0"/>
              <a:t>Further </a:t>
            </a:r>
            <a:r>
              <a:rPr lang="en-US" altLang="en-US" sz="2000" dirty="0"/>
              <a:t>development creates a </a:t>
            </a:r>
            <a:r>
              <a:rPr lang="en-US" altLang="en-US" sz="2000" b="1" dirty="0"/>
              <a:t>path forward </a:t>
            </a:r>
            <a:r>
              <a:rPr lang="en-US" altLang="en-US" sz="2000" dirty="0"/>
              <a:t>for continued utilization of coal.</a:t>
            </a:r>
          </a:p>
          <a:p>
            <a:pPr>
              <a:spcBef>
                <a:spcPts val="0"/>
              </a:spcBef>
            </a:pPr>
            <a:endParaRPr lang="en-US" altLang="en-US" sz="2000" dirty="0" smtClean="0"/>
          </a:p>
          <a:p>
            <a:pPr>
              <a:spcBef>
                <a:spcPts val="0"/>
              </a:spcBef>
            </a:pPr>
            <a:r>
              <a:rPr lang="en-US" altLang="en-US" sz="2000" dirty="0" smtClean="0"/>
              <a:t>Substantial </a:t>
            </a:r>
            <a:r>
              <a:rPr lang="en-US" altLang="en-US" sz="2000" b="1" dirty="0"/>
              <a:t>investment already committed </a:t>
            </a:r>
            <a:r>
              <a:rPr lang="en-US" altLang="en-US" sz="2000" dirty="0"/>
              <a:t>from federal, state, industry, and international partners.</a:t>
            </a:r>
          </a:p>
          <a:p>
            <a:pPr lvl="1">
              <a:spcBef>
                <a:spcPts val="0"/>
              </a:spcBef>
              <a:buNone/>
            </a:pPr>
            <a:r>
              <a:rPr lang="en-US" altLang="en-US" sz="2000" dirty="0"/>
              <a:t>~ $15 million of coal design, research, and testing work through 2017.</a:t>
            </a:r>
          </a:p>
          <a:p>
            <a:pPr lvl="1">
              <a:spcBef>
                <a:spcPts val="0"/>
              </a:spcBef>
              <a:buNone/>
            </a:pPr>
            <a:r>
              <a:rPr lang="en-US" altLang="en-US" sz="2000" dirty="0"/>
              <a:t>~ $140 million of core cycle design, testing, and demonstration.</a:t>
            </a:r>
          </a:p>
          <a:p>
            <a:pPr>
              <a:spcBef>
                <a:spcPts val="0"/>
              </a:spcBef>
            </a:pPr>
            <a:endParaRPr lang="en-US" altLang="en-US" sz="2000" dirty="0" smtClean="0"/>
          </a:p>
          <a:p>
            <a:pPr>
              <a:spcBef>
                <a:spcPts val="0"/>
              </a:spcBef>
            </a:pPr>
            <a:r>
              <a:rPr lang="en-US" altLang="en-US" sz="2000" dirty="0" smtClean="0"/>
              <a:t>World-class </a:t>
            </a:r>
            <a:r>
              <a:rPr lang="en-US" altLang="en-US" sz="2000" dirty="0"/>
              <a:t>research and development leaders at the University of North Dakota, Energy </a:t>
            </a:r>
            <a:r>
              <a:rPr lang="en-US" altLang="en-US" sz="2000" dirty="0" smtClean="0"/>
              <a:t>&amp; </a:t>
            </a:r>
            <a:r>
              <a:rPr lang="en-US" altLang="en-US" sz="2000" dirty="0"/>
              <a:t>Environmental Research Center.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Our Path Forward</a:t>
            </a:r>
            <a:endParaRPr lang="en-US" sz="4000" dirty="0"/>
          </a:p>
        </p:txBody>
      </p:sp>
      <p:pic>
        <p:nvPicPr>
          <p:cNvPr id="6" name="Picture 7" descr="C:\data\Coal R&amp;D\ALLETE Carbon Initiatives\8 Rivers - NET power - Allam Cycle\Presentations\Roadma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98906"/>
            <a:ext cx="7467600" cy="532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562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2400" dirty="0"/>
              <a:t>Demonstrate the existing plant and new technology solutions in North Dakota using local lignite. 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sz="2400" dirty="0"/>
              <a:t>Transport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from electric plants to the Bakken for Enhanced Oil Recovery and </a:t>
            </a:r>
            <a:r>
              <a:rPr lang="en-US" altLang="en-US" sz="2400" dirty="0" smtClean="0"/>
              <a:t>storage </a:t>
            </a:r>
            <a:r>
              <a:rPr lang="en-US" altLang="en-US" sz="2400" dirty="0"/>
              <a:t>(in conventional oil fields).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sz="2400" dirty="0"/>
              <a:t>Develop a solution for utilization of the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in the Bakken </a:t>
            </a:r>
            <a:r>
              <a:rPr lang="en-US" altLang="en-US" sz="2400" dirty="0" smtClean="0"/>
              <a:t>Petroleum System </a:t>
            </a:r>
            <a:r>
              <a:rPr lang="en-US" altLang="en-US" sz="2400" dirty="0"/>
              <a:t>(tight oil fields</a:t>
            </a:r>
            <a:r>
              <a:rPr lang="en-US" altLang="en-US" sz="2400" dirty="0" smtClean="0"/>
              <a:t>).</a:t>
            </a:r>
            <a:endParaRPr lang="en-US" alt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934200" y="1981200"/>
            <a:ext cx="4252689" cy="22097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2800" i="1" dirty="0"/>
              <a:t>A sustainable solution for coal coupled </a:t>
            </a:r>
            <a:r>
              <a:rPr lang="en-US" altLang="en-US" sz="2800" i="1" dirty="0" smtClean="0"/>
              <a:t>with </a:t>
            </a:r>
            <a:r>
              <a:rPr lang="en-US" altLang="en-US" sz="2800" i="1" dirty="0"/>
              <a:t>a sustainable solution for </a:t>
            </a:r>
            <a:r>
              <a:rPr lang="en-US" altLang="en-US" sz="2800" i="1" dirty="0" smtClean="0"/>
              <a:t>additional </a:t>
            </a:r>
            <a:r>
              <a:rPr lang="en-US" altLang="en-US" sz="2800" i="1" dirty="0"/>
              <a:t>oil recovery and CO</a:t>
            </a:r>
            <a:r>
              <a:rPr lang="en-US" altLang="en-US" sz="2800" i="1" baseline="-25000" dirty="0"/>
              <a:t>2</a:t>
            </a:r>
            <a:r>
              <a:rPr lang="en-US" altLang="en-US" sz="2800" i="1" dirty="0"/>
              <a:t> </a:t>
            </a:r>
            <a:r>
              <a:rPr lang="en-US" altLang="en-US" sz="2800" i="1" dirty="0" smtClean="0"/>
              <a:t>storage.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Our Integrated Solution</a:t>
            </a:r>
            <a:br>
              <a:rPr lang="en-US" sz="4000" dirty="0" smtClean="0"/>
            </a:br>
            <a:r>
              <a:rPr lang="en-US" sz="4000" dirty="0" smtClean="0"/>
              <a:t>– A Broad Vision –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Our Integrated Solution</a:t>
            </a:r>
            <a:br>
              <a:rPr lang="en-US" sz="4000" dirty="0"/>
            </a:br>
            <a:r>
              <a:rPr lang="en-US" sz="4000" dirty="0"/>
              <a:t>– A Broad Vision –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72514" y="1489073"/>
            <a:ext cx="9240794" cy="4073528"/>
            <a:chOff x="1472514" y="1489073"/>
            <a:chExt cx="9240794" cy="4073528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2040" r="1926" b="30566"/>
            <a:stretch/>
          </p:blipFill>
          <p:spPr bwMode="auto">
            <a:xfrm>
              <a:off x="1478691" y="1489073"/>
              <a:ext cx="9234617" cy="3879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31623" r="1926" b="30566"/>
            <a:stretch/>
          </p:blipFill>
          <p:spPr bwMode="auto">
            <a:xfrm>
              <a:off x="1472514" y="3194221"/>
              <a:ext cx="9234617" cy="2368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4000" dirty="0">
                <a:latin typeface="+mj-lt"/>
                <a:cs typeface="Tahoma" panose="020B0604030504040204" pitchFamily="34" charset="0"/>
              </a:rPr>
              <a:t>Carbon Utilization: Much Promise in North Dakota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1"/>
            <a:ext cx="8915400" cy="4525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altLang="en-US" sz="2800" dirty="0"/>
              <a:t>Through the Plains CO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Reduction Partnership</a:t>
            </a:r>
          </a:p>
          <a:p>
            <a:pPr lvl="1" eaLnBrk="1" hangingPunct="1">
              <a:defRPr/>
            </a:pPr>
            <a:r>
              <a:rPr lang="en-US" altLang="en-US" sz="2400" dirty="0"/>
              <a:t>Extensive investigation into associated storage of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in the Bell Creek oil field of SE Montana.</a:t>
            </a:r>
          </a:p>
          <a:p>
            <a:pPr lvl="2" eaLnBrk="1" hangingPunct="1">
              <a:defRPr/>
            </a:pPr>
            <a:r>
              <a:rPr lang="en-US" altLang="en-US" sz="1800" dirty="0"/>
              <a:t>Successful integration of research efforts with an active CO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EOR project</a:t>
            </a:r>
          </a:p>
          <a:p>
            <a:pPr lvl="2" eaLnBrk="1" hangingPunct="1">
              <a:defRPr/>
            </a:pPr>
            <a:r>
              <a:rPr lang="en-US" altLang="en-US" sz="1800" dirty="0"/>
              <a:t>Modeling, dynamic simulation, MVA, 4-D seismic, reservoir saturation logging</a:t>
            </a:r>
          </a:p>
          <a:p>
            <a:pPr lvl="2" eaLnBrk="1" hangingPunct="1">
              <a:defRPr/>
            </a:pPr>
            <a:r>
              <a:rPr lang="en-US" altLang="en-US" sz="1800" dirty="0"/>
              <a:t>Accurately predicting the movement of CO</a:t>
            </a:r>
            <a:r>
              <a:rPr lang="en-US" altLang="en-US" sz="1800" baseline="-25000" dirty="0"/>
              <a:t>2</a:t>
            </a:r>
          </a:p>
          <a:p>
            <a:pPr lvl="2" eaLnBrk="1" hangingPunct="1">
              <a:defRPr/>
            </a:pPr>
            <a:r>
              <a:rPr lang="en-US" altLang="en-US" sz="1800" dirty="0"/>
              <a:t>Accurately documenting the storage of the CO</a:t>
            </a:r>
            <a:r>
              <a:rPr lang="en-US" altLang="en-US" sz="1800" baseline="-25000" dirty="0"/>
              <a:t>2</a:t>
            </a:r>
          </a:p>
          <a:p>
            <a:pPr lvl="2" eaLnBrk="1" hangingPunct="1">
              <a:defRPr/>
            </a:pPr>
            <a:r>
              <a:rPr lang="en-US" altLang="en-US" sz="1800" b="1" dirty="0" smtClean="0"/>
              <a:t>Experience </a:t>
            </a:r>
            <a:r>
              <a:rPr lang="en-US" altLang="en-US" sz="1800" b="1" dirty="0"/>
              <a:t>readily transferred to other states!</a:t>
            </a:r>
          </a:p>
          <a:p>
            <a:pPr lvl="1" eaLnBrk="1" hangingPunct="1">
              <a:defRPr/>
            </a:pPr>
            <a:r>
              <a:rPr lang="en-US" altLang="en-US" sz="2400" dirty="0"/>
              <a:t>Regional characterization efforts examined multiple saline formation options for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storage </a:t>
            </a:r>
          </a:p>
          <a:p>
            <a:pPr lvl="2" eaLnBrk="1" hangingPunct="1">
              <a:defRPr/>
            </a:pPr>
            <a:r>
              <a:rPr lang="en-US" altLang="en-US" sz="1800" dirty="0"/>
              <a:t>Gigatonnes of storage potential in western North Dakota</a:t>
            </a:r>
          </a:p>
          <a:p>
            <a:pPr lvl="3" eaLnBrk="1" hangingPunct="1">
              <a:defRPr/>
            </a:pPr>
            <a:r>
              <a:rPr lang="en-US" altLang="en-US" sz="1200" dirty="0"/>
              <a:t>Broom Creek, Deadwood, Inyan Kara, Madison Formations</a:t>
            </a:r>
          </a:p>
          <a:p>
            <a:pPr lvl="2" eaLnBrk="1" hangingPunct="1">
              <a:defRPr/>
            </a:pPr>
            <a:r>
              <a:rPr lang="en-US" altLang="en-US" sz="1800" dirty="0"/>
              <a:t>Prime formations underlay the lignite-fired power generation facilities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1"/>
          <a:stretch/>
        </p:blipFill>
        <p:spPr>
          <a:xfrm>
            <a:off x="9829800" y="1295400"/>
            <a:ext cx="1913759" cy="12624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800600" y="6400800"/>
            <a:ext cx="2844800" cy="288925"/>
          </a:xfrm>
          <a:prstGeom prst="rect">
            <a:avLst/>
          </a:prstGeom>
        </p:spPr>
        <p:txBody>
          <a:bodyPr/>
          <a:lstStyle/>
          <a:p>
            <a:pPr algn="ctr"/>
            <a:fld id="{7EEB220A-17A0-4730-B4C3-975ACF1F684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25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0600" y="6321793"/>
            <a:ext cx="2844800" cy="365125"/>
          </a:xfrm>
          <a:prstGeom prst="rect">
            <a:avLst/>
          </a:prstGeom>
        </p:spPr>
        <p:txBody>
          <a:bodyPr/>
          <a:lstStyle/>
          <a:p>
            <a:fld id="{7EEB220A-17A0-4730-B4C3-975ACF1F6847}" type="slidenum">
              <a:rPr lang="en-US" smtClean="0">
                <a:latin typeface="Arial" panose="020B0604020202020204" pitchFamily="34" charset="0"/>
              </a:rPr>
              <a:pPr/>
              <a:t>26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North Dakota Oil Fields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2057400" cy="4525963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971550"/>
            <a:ext cx="7086600" cy="5314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724400" cy="4525963"/>
          </a:xfrm>
        </p:spPr>
        <p:txBody>
          <a:bodyPr>
            <a:noAutofit/>
          </a:bodyPr>
          <a:lstStyle/>
          <a:p>
            <a:r>
              <a:rPr lang="en-US" sz="1800" dirty="0"/>
              <a:t>KLJ (2014) report lists:</a:t>
            </a:r>
          </a:p>
          <a:p>
            <a:pPr lvl="1"/>
            <a:r>
              <a:rPr lang="en-US" sz="1800" dirty="0"/>
              <a:t>In 86 North Dakota conventional oil fields:</a:t>
            </a:r>
          </a:p>
          <a:p>
            <a:pPr lvl="2"/>
            <a:r>
              <a:rPr lang="en-US" sz="1800" dirty="0"/>
              <a:t>47 to 283 million metric tons of CO₂ storage.</a:t>
            </a:r>
          </a:p>
          <a:p>
            <a:pPr lvl="2"/>
            <a:r>
              <a:rPr lang="en-US" sz="1800" dirty="0"/>
              <a:t>280 to 631 million barrels of oil recovered.</a:t>
            </a:r>
          </a:p>
          <a:p>
            <a:r>
              <a:rPr lang="en-US" sz="1800" dirty="0"/>
              <a:t>Potential to store a decade of North Dakota’s coal-fired CO</a:t>
            </a:r>
            <a:r>
              <a:rPr lang="en-US" sz="1800" baseline="-25000" dirty="0"/>
              <a:t>2 </a:t>
            </a:r>
            <a:r>
              <a:rPr lang="en-US" sz="1800" dirty="0"/>
              <a:t>emissions.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  <a:prstGeom prst="rect">
            <a:avLst/>
          </a:prstGeom>
        </p:spPr>
        <p:txBody>
          <a:bodyPr/>
          <a:lstStyle/>
          <a:p>
            <a:fld id="{7EEB220A-17A0-4730-B4C3-975ACF1F6847}" type="slidenum">
              <a:rPr lang="en-US" smtClean="0">
                <a:latin typeface="Arial" panose="020B0604020202020204" pitchFamily="34" charset="0"/>
              </a:rPr>
              <a:pPr/>
              <a:t>27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Top Conventional Oil Fields for 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EOR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39" y="1219200"/>
            <a:ext cx="6086478" cy="45648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3812913"/>
            <a:ext cx="4041775" cy="26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43000"/>
            <a:ext cx="4041775" cy="26783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10668000" cy="1325563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Conventional Sandstone Reservoir vs. Bakken</a:t>
            </a:r>
            <a:endParaRPr lang="en-US" sz="4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155" y="1016261"/>
            <a:ext cx="3339752" cy="85698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100" dirty="0"/>
              <a:t>Muddy Fm Sandstone </a:t>
            </a:r>
          </a:p>
          <a:p>
            <a:pPr algn="ctr"/>
            <a:r>
              <a:rPr lang="en-US" sz="2900" dirty="0"/>
              <a:t>(250x)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23510" y="4368111"/>
            <a:ext cx="2686050" cy="838200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Lower Bakken Shale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(250x)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390269" y="1634799"/>
            <a:ext cx="364908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Middle Bakken Siltstone (250x)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556507" y="4982542"/>
            <a:ext cx="3339752" cy="856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100" dirty="0">
                <a:latin typeface="Arial" panose="020B0604020202020204" pitchFamily="34" charset="0"/>
              </a:rPr>
              <a:t>Black in the images represents pore spaces. </a:t>
            </a:r>
            <a:endParaRPr lang="en-US" sz="2900" dirty="0">
              <a:latin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43" y="1941956"/>
            <a:ext cx="4040188" cy="29144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4800600" y="63246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EB220A-17A0-4730-B4C3-975ACF1F684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ltepeter\Desktop\Estimate Graph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59340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The more we understand about the Bakken petroleum system, the more oil we recognize is in it.</a:t>
            </a:r>
          </a:p>
          <a:p>
            <a:pPr marL="342900" indent="-342900"/>
            <a:endParaRPr lang="en-US" sz="1000" dirty="0"/>
          </a:p>
          <a:p>
            <a:pPr marL="342900" indent="-342900"/>
            <a:endParaRPr lang="en-US" sz="1000" dirty="0"/>
          </a:p>
          <a:p>
            <a:pPr marL="342900" indent="-342900"/>
            <a:r>
              <a:rPr lang="en-US" dirty="0"/>
              <a:t>Currently, only a 3%–10% recovery factor.</a:t>
            </a:r>
          </a:p>
          <a:p>
            <a:pPr marL="171450" indent="-171450"/>
            <a:endParaRPr lang="en-US" sz="1000" dirty="0"/>
          </a:p>
          <a:p>
            <a:pPr marL="342900" indent="-342900"/>
            <a:r>
              <a:rPr lang="en-US" dirty="0"/>
              <a:t>Small improvements in recovery could yield over a billion barrels of oil.</a:t>
            </a:r>
          </a:p>
          <a:p>
            <a:pPr marL="171450" indent="-171450"/>
            <a:endParaRPr lang="en-US" sz="1000" dirty="0"/>
          </a:p>
          <a:p>
            <a:pPr marL="342900" indent="-342900"/>
            <a:r>
              <a:rPr lang="en-US" b="1" dirty="0"/>
              <a:t>Can carbon dioxide be a game changer in the Bakken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How Do We Get More Out of the Bakken?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  <a:prstGeom prst="rect">
            <a:avLst/>
          </a:prstGeom>
        </p:spPr>
        <p:txBody>
          <a:bodyPr/>
          <a:lstStyle/>
          <a:p>
            <a:fld id="{7EEB220A-17A0-4730-B4C3-975ACF1F6847}" type="slidenum">
              <a:rPr lang="en-US" smtClean="0">
                <a:latin typeface="Arial" panose="020B0604020202020204" pitchFamily="34" charset="0"/>
              </a:rPr>
              <a:pPr/>
              <a:t>29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64194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+mj-lt"/>
                <a:cs typeface="Tahoma" panose="020B0604030504040204" pitchFamily="34" charset="0"/>
              </a:rPr>
              <a:t>Until….it is Not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8839200" cy="522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8382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62000" y="0"/>
            <a:ext cx="90907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15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>EERC Efforts </a:t>
            </a:r>
            <a:r>
              <a:rPr lang="en-US" altLang="en-US" sz="4000" b="1" dirty="0" smtClean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>to </a:t>
            </a:r>
            <a:r>
              <a:rPr lang="en-US" altLang="en-US" sz="4000" b="1" dirty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>Address Bakken EOR Challenges</a:t>
            </a:r>
          </a:p>
        </p:txBody>
      </p:sp>
      <p:pic>
        <p:nvPicPr>
          <p:cNvPr id="8" name="Picture 2" descr="C:\Users\jsorensen\Desktop\Bakken CO2 EOR Ph II\Photos\20140826_115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225" y="1534147"/>
            <a:ext cx="1443875" cy="192516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7692"/>
          <a:stretch>
            <a:fillRect/>
          </a:stretch>
        </p:blipFill>
        <p:spPr bwMode="auto">
          <a:xfrm>
            <a:off x="6441964" y="1712581"/>
            <a:ext cx="1951466" cy="109540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075" y="3651776"/>
            <a:ext cx="1315019" cy="18452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68120" y="4584815"/>
            <a:ext cx="4187875" cy="2101120"/>
            <a:chOff x="2357856" y="3621967"/>
            <a:chExt cx="6616186" cy="3114973"/>
          </a:xfrm>
        </p:grpSpPr>
        <p:pic>
          <p:nvPicPr>
            <p:cNvPr id="13" name="Picture 8" descr="http://main.nationalmssociety.org/images/content/pagebuilder/MarathonOil2012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09543" y="4448686"/>
              <a:ext cx="1714500" cy="493115"/>
            </a:xfrm>
            <a:prstGeom prst="rect">
              <a:avLst/>
            </a:prstGeom>
            <a:noFill/>
          </p:spPr>
        </p:pic>
        <p:pic>
          <p:nvPicPr>
            <p:cNvPr id="14" name="Picture 6" descr="http://blogs.bakerhughes.com/reservoir/files/2011/03/Baker_Hughes_Logo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57856" y="5246292"/>
              <a:ext cx="1151687" cy="628650"/>
            </a:xfrm>
            <a:prstGeom prst="rect">
              <a:avLst/>
            </a:prstGeom>
            <a:noFill/>
          </p:spPr>
        </p:pic>
        <p:pic>
          <p:nvPicPr>
            <p:cNvPr id="15" name="Picture 8" descr="http://www.wkrb13.com/logos/schlumberger-logo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42019" y="5350876"/>
              <a:ext cx="1828800" cy="457200"/>
            </a:xfrm>
            <a:prstGeom prst="rect">
              <a:avLst/>
            </a:prstGeom>
            <a:noFill/>
          </p:spPr>
        </p:pic>
        <p:pic>
          <p:nvPicPr>
            <p:cNvPr id="16" name="Picture 10" descr="http://www.choa.ab.ca/resource/resmgr/sponsor_logos/cmg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86346" y="5171482"/>
              <a:ext cx="1103126" cy="834856"/>
            </a:xfrm>
            <a:prstGeom prst="rect">
              <a:avLst/>
            </a:prstGeom>
            <a:noFill/>
          </p:spPr>
        </p:pic>
        <p:pic>
          <p:nvPicPr>
            <p:cNvPr id="17" name="Picture 132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029" y="5316049"/>
              <a:ext cx="1028700" cy="545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4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541" y="4421531"/>
              <a:ext cx="1200150" cy="595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48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048" y="3621967"/>
              <a:ext cx="1646994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 descr="P:\Partner lists_logo pages\Partner Logos\DOE NETL 2012.jp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019" y="3658975"/>
              <a:ext cx="1555127" cy="649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d6673sr63mbv7.cloudfront.net/archive/x1561291734/g258000000000000000a0187284a40d58c0c2275f27c8e36425492d64e1.jp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 t="15148" b="12335"/>
            <a:stretch>
              <a:fillRect/>
            </a:stretch>
          </p:blipFill>
          <p:spPr bwMode="auto">
            <a:xfrm>
              <a:off x="5456294" y="4470463"/>
              <a:ext cx="2000250" cy="603417"/>
            </a:xfrm>
            <a:prstGeom prst="rect">
              <a:avLst/>
            </a:prstGeom>
            <a:noFill/>
          </p:spPr>
        </p:pic>
        <p:pic>
          <p:nvPicPr>
            <p:cNvPr id="22" name="Picture 4" descr="http://4vector.com/i/free-vector-kinder-morgan_082213_kinder-morgan.png"/>
            <p:cNvPicPr>
              <a:picLocks noChangeAspect="1" noChangeArrowheads="1"/>
            </p:cNvPicPr>
            <p:nvPr/>
          </p:nvPicPr>
          <p:blipFill>
            <a:blip r:embed="rId18" cstate="print"/>
            <a:srcRect t="36286" b="37942"/>
            <a:stretch>
              <a:fillRect/>
            </a:stretch>
          </p:blipFill>
          <p:spPr bwMode="auto">
            <a:xfrm>
              <a:off x="4141881" y="6114609"/>
              <a:ext cx="2217540" cy="571500"/>
            </a:xfrm>
            <a:prstGeom prst="rect">
              <a:avLst/>
            </a:prstGeom>
            <a:noFill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997728"/>
              <a:ext cx="1153727" cy="73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Group 7"/>
            <p:cNvGrpSpPr/>
            <p:nvPr/>
          </p:nvGrpSpPr>
          <p:grpSpPr>
            <a:xfrm>
              <a:off x="6832975" y="6219193"/>
              <a:ext cx="2080716" cy="362331"/>
              <a:chOff x="2197100" y="5257800"/>
              <a:chExt cx="5346700" cy="876300"/>
            </a:xfrm>
          </p:grpSpPr>
          <p:pic>
            <p:nvPicPr>
              <p:cNvPr id="25" name="Picture 24" descr="C:\Users\pcor\Desktop\NDPC-logo.p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197100" y="5257800"/>
                <a:ext cx="5194300" cy="876300"/>
              </a:xfrm>
              <a:prstGeom prst="rect">
                <a:avLst/>
              </a:prstGeom>
              <a:noFill/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315200" y="5257800"/>
                <a:ext cx="228600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26370" y="1474684"/>
            <a:ext cx="1994543" cy="2671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89711" y="1671831"/>
            <a:ext cx="3278408" cy="244166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09625" y="3963418"/>
            <a:ext cx="1550895" cy="1153461"/>
            <a:chOff x="140626" y="3454398"/>
            <a:chExt cx="5399067" cy="3266770"/>
          </a:xfrm>
        </p:grpSpPr>
        <p:pic>
          <p:nvPicPr>
            <p:cNvPr id="28" name="Picture 27" descr="X:\Bethany\Tight Oil\Picture1.pn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1" r="2434"/>
            <a:stretch/>
          </p:blipFill>
          <p:spPr bwMode="auto">
            <a:xfrm>
              <a:off x="140626" y="3454400"/>
              <a:ext cx="2648604" cy="3266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DOLL-1-20698_2D20_3D01_X-AXIS-EROSION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4" cstate="print"/>
            <a:srcRect l="13333" r="3333"/>
            <a:stretch>
              <a:fillRect/>
            </a:stretch>
          </p:blipFill>
          <p:spPr>
            <a:xfrm>
              <a:off x="2811311" y="3454398"/>
              <a:ext cx="2728382" cy="3266768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5"/>
          <a:srcRect l="4193" t="2332" r="3983" b="3578"/>
          <a:stretch/>
        </p:blipFill>
        <p:spPr>
          <a:xfrm>
            <a:off x="2842499" y="4187416"/>
            <a:ext cx="1361551" cy="17113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92" y="4862679"/>
            <a:ext cx="1903095" cy="126873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710115" y="2862923"/>
            <a:ext cx="1575707" cy="94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94925" y="6387914"/>
            <a:ext cx="2844800" cy="365125"/>
          </a:xfrm>
          <a:prstGeom prst="rect">
            <a:avLst/>
          </a:prstGeom>
        </p:spPr>
        <p:txBody>
          <a:bodyPr/>
          <a:lstStyle/>
          <a:p>
            <a:pPr algn="ctr"/>
            <a:fld id="{7EEB220A-17A0-4730-B4C3-975ACF1F6847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30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627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Reservoir Characterization </a:t>
            </a:r>
            <a:br>
              <a:rPr lang="en-US" dirty="0" smtClean="0"/>
            </a:br>
            <a:r>
              <a:rPr lang="en-US" dirty="0" smtClean="0"/>
              <a:t>Key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066800"/>
            <a:ext cx="4572000" cy="4800600"/>
          </a:xfrm>
        </p:spPr>
        <p:txBody>
          <a:bodyPr>
            <a:normAutofit/>
          </a:bodyPr>
          <a:lstStyle/>
          <a:p>
            <a:endParaRPr lang="en-US" sz="1100" dirty="0"/>
          </a:p>
          <a:p>
            <a:r>
              <a:rPr lang="en-US" sz="1800" dirty="0"/>
              <a:t>Movement of fluids (CO</a:t>
            </a:r>
            <a:r>
              <a:rPr lang="en-US" sz="1800" baseline="-25000" dirty="0"/>
              <a:t>2</a:t>
            </a:r>
            <a:r>
              <a:rPr lang="en-US" sz="1800" dirty="0"/>
              <a:t> in and oil out) relies on fractures.</a:t>
            </a:r>
          </a:p>
          <a:p>
            <a:endParaRPr lang="en-US" sz="900" dirty="0"/>
          </a:p>
          <a:p>
            <a:r>
              <a:rPr lang="en-US" sz="1800" dirty="0"/>
              <a:t>Microfractures account for most of the porosity in the productive Bakken zones. </a:t>
            </a:r>
          </a:p>
          <a:p>
            <a:endParaRPr lang="en-US" sz="700" dirty="0"/>
          </a:p>
          <a:p>
            <a:r>
              <a:rPr lang="en-US" sz="1800" dirty="0"/>
              <a:t>Integration of natural fracture data into modeling are essential to develop effective EOR strategies.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1219200"/>
            <a:ext cx="4267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Scanning Electron Microscopy (SEM) Mineral Map of a Middle Bakken Sample (colors represent minerals; black represents porosity) </a:t>
            </a:r>
          </a:p>
        </p:txBody>
      </p:sp>
      <p:grpSp>
        <p:nvGrpSpPr>
          <p:cNvPr id="4" name="Group 111"/>
          <p:cNvGrpSpPr/>
          <p:nvPr/>
        </p:nvGrpSpPr>
        <p:grpSpPr>
          <a:xfrm>
            <a:off x="6172200" y="1981201"/>
            <a:ext cx="4267200" cy="4612895"/>
            <a:chOff x="228600" y="1385888"/>
            <a:chExt cx="4267200" cy="431112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85888"/>
              <a:ext cx="4267200" cy="408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477933"/>
              <a:ext cx="19240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b="6780"/>
          <a:stretch/>
        </p:blipFill>
        <p:spPr bwMode="auto">
          <a:xfrm>
            <a:off x="1676400" y="4114800"/>
            <a:ext cx="42672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29400" y="4724400"/>
            <a:ext cx="16002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990033"/>
                </a:solidFill>
                <a:latin typeface="Arial" panose="020B0604020202020204" pitchFamily="34" charset="0"/>
              </a:rPr>
              <a:t>Microfractures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229600" y="4800600"/>
            <a:ext cx="10668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858000" y="5105400"/>
            <a:ext cx="381000" cy="914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543800" y="2438400"/>
            <a:ext cx="990600" cy="22860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49800" y="6411533"/>
            <a:ext cx="2844800" cy="365125"/>
          </a:xfrm>
          <a:prstGeom prst="rect">
            <a:avLst/>
          </a:prstGeom>
        </p:spPr>
        <p:txBody>
          <a:bodyPr/>
          <a:lstStyle/>
          <a:p>
            <a:pPr algn="ctr"/>
            <a:fld id="{7EEB220A-17A0-4730-B4C3-975ACF1F6847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31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Based on the following:</a:t>
            </a:r>
          </a:p>
          <a:p>
            <a:pPr lvl="1"/>
            <a:r>
              <a:rPr lang="en-US" sz="2000" dirty="0"/>
              <a:t>Traditional evaluation techniques</a:t>
            </a:r>
          </a:p>
          <a:p>
            <a:pPr lvl="1"/>
            <a:r>
              <a:rPr lang="en-US" sz="2000" dirty="0"/>
              <a:t>North Dakota Industrial Commission OOIP (original oil in place) estimates</a:t>
            </a:r>
          </a:p>
          <a:p>
            <a:pPr lvl="1"/>
            <a:r>
              <a:rPr lang="en-US" sz="2000" dirty="0"/>
              <a:t>4% incremental recovery</a:t>
            </a:r>
          </a:p>
          <a:p>
            <a:pPr lvl="1"/>
            <a:r>
              <a:rPr lang="en-US" sz="2000" dirty="0"/>
              <a:t>Net utilization of 5000 and 8000 ft</a:t>
            </a:r>
            <a:r>
              <a:rPr lang="en-US" sz="2000" baseline="30000" dirty="0"/>
              <a:t>3</a:t>
            </a:r>
            <a:r>
              <a:rPr lang="en-US" sz="2000" dirty="0"/>
              <a:t>/bbl</a:t>
            </a:r>
          </a:p>
          <a:p>
            <a:r>
              <a:rPr lang="en-US" sz="2000" dirty="0"/>
              <a:t>2 to 3.2 billion tons of CO</a:t>
            </a:r>
            <a:r>
              <a:rPr lang="en-US" sz="2000" baseline="-20000" dirty="0"/>
              <a:t>2</a:t>
            </a:r>
            <a:r>
              <a:rPr lang="en-US" sz="2000" dirty="0"/>
              <a:t> needed.</a:t>
            </a:r>
          </a:p>
          <a:p>
            <a:r>
              <a:rPr lang="en-US" sz="2000" dirty="0"/>
              <a:t>Could represent 50 to 100 years of North Dakota’s current CO</a:t>
            </a:r>
            <a:r>
              <a:rPr lang="en-US" sz="2000" baseline="-25000" dirty="0"/>
              <a:t>2</a:t>
            </a:r>
            <a:r>
              <a:rPr lang="en-US" sz="2000" dirty="0"/>
              <a:t> emissions from coal-fired power! 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Bakken CO</a:t>
            </a:r>
            <a:r>
              <a:rPr lang="en-US" sz="4000" baseline="-20000" dirty="0" smtClean="0"/>
              <a:t>2</a:t>
            </a:r>
            <a:r>
              <a:rPr lang="en-US" sz="4000" dirty="0" smtClean="0"/>
              <a:t> Demand in North Dakota –</a:t>
            </a:r>
            <a:br>
              <a:rPr lang="en-US" sz="4000" dirty="0" smtClean="0"/>
            </a:br>
            <a:r>
              <a:rPr lang="en-US" sz="4000" dirty="0" smtClean="0"/>
              <a:t> A 30,000-ft View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2556" y="1752600"/>
            <a:ext cx="3114675" cy="415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  <a:prstGeom prst="rect">
            <a:avLst/>
          </a:prstGeom>
        </p:spPr>
        <p:txBody>
          <a:bodyPr/>
          <a:lstStyle/>
          <a:p>
            <a:fld id="{7EEB220A-17A0-4730-B4C3-975ACF1F6847}" type="slidenum">
              <a:rPr lang="en-US" smtClean="0">
                <a:latin typeface="Arial" panose="020B0604020202020204" pitchFamily="34" charset="0"/>
              </a:rPr>
              <a:pPr/>
              <a:t>32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Carbon Utilization: </a:t>
            </a:r>
            <a:r>
              <a:rPr lang="en-US" altLang="en-US" sz="4000" dirty="0">
                <a:latin typeface="+mj-lt"/>
              </a:rPr>
              <a:t>Infrastructure and </a:t>
            </a:r>
            <a:r>
              <a:rPr lang="en-US" altLang="en-US" sz="4000" dirty="0" smtClean="0">
                <a:latin typeface="+mj-lt"/>
              </a:rPr>
              <a:t>Needs</a:t>
            </a:r>
            <a:endParaRPr lang="en-US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00201"/>
            <a:ext cx="51816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i="1" dirty="0" smtClean="0"/>
              <a:t>One </a:t>
            </a:r>
            <a:r>
              <a:rPr lang="en-US" altLang="en-US" sz="2800" i="1" dirty="0"/>
              <a:t>CO</a:t>
            </a:r>
            <a:r>
              <a:rPr lang="en-US" altLang="en-US" sz="2800" i="1" baseline="-25000" dirty="0"/>
              <a:t>2</a:t>
            </a:r>
            <a:r>
              <a:rPr lang="en-US" altLang="en-US" sz="2800" i="1" dirty="0"/>
              <a:t> pipeline in the region.</a:t>
            </a:r>
          </a:p>
          <a:p>
            <a:pPr lvl="1" eaLnBrk="1" hangingPunct="1">
              <a:defRPr/>
            </a:pPr>
            <a:r>
              <a:rPr lang="en-US" altLang="en-US" sz="2400" i="1" dirty="0" smtClean="0"/>
              <a:t>Delivers CO2 to Weyburn-Midale field in Saskatchewan</a:t>
            </a:r>
          </a:p>
          <a:p>
            <a:pPr lvl="1" eaLnBrk="1" hangingPunct="1">
              <a:defRPr/>
            </a:pPr>
            <a:r>
              <a:rPr lang="en-US" altLang="en-US" sz="2400" i="1" dirty="0" smtClean="0"/>
              <a:t>Well planned route</a:t>
            </a:r>
          </a:p>
          <a:p>
            <a:pPr lvl="1" eaLnBrk="1" hangingPunct="1">
              <a:defRPr/>
            </a:pPr>
            <a:r>
              <a:rPr lang="en-US" altLang="en-US" sz="2400" i="1" dirty="0" smtClean="0"/>
              <a:t>Limited </a:t>
            </a:r>
            <a:r>
              <a:rPr lang="en-US" altLang="en-US" sz="2400" i="1" dirty="0"/>
              <a:t>additional </a:t>
            </a:r>
            <a:r>
              <a:rPr lang="en-US" altLang="en-US" sz="2400" i="1" dirty="0" smtClean="0"/>
              <a:t>capacity</a:t>
            </a:r>
            <a:endParaRPr lang="en-US" altLang="en-US" sz="2400" i="1" dirty="0"/>
          </a:p>
          <a:p>
            <a:pPr lvl="1" eaLnBrk="1" hangingPunct="1">
              <a:defRPr/>
            </a:pPr>
            <a:r>
              <a:rPr lang="en-US" altLang="en-US" sz="2400" i="1" dirty="0"/>
              <a:t>Souring of the CO</a:t>
            </a:r>
            <a:r>
              <a:rPr lang="en-US" altLang="en-US" sz="2400" i="1" baseline="-25000" dirty="0"/>
              <a:t>2</a:t>
            </a:r>
          </a:p>
          <a:p>
            <a:pPr marL="0" indent="0">
              <a:buNone/>
              <a:defRPr/>
            </a:pPr>
            <a:endParaRPr lang="en-US" altLang="en-US" sz="2800" i="1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33797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2999"/>
            <a:ext cx="4419600" cy="487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29800" y="4343400"/>
            <a:ext cx="381000" cy="152400"/>
          </a:xfrm>
          <a:prstGeom prst="rect">
            <a:avLst/>
          </a:prstGeom>
          <a:solidFill>
            <a:srgbClr val="FD5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10800" y="419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Top conventional fields for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EOR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800600" y="6400800"/>
            <a:ext cx="2844800" cy="288925"/>
          </a:xfrm>
          <a:prstGeom prst="rect">
            <a:avLst/>
          </a:prstGeom>
        </p:spPr>
        <p:txBody>
          <a:bodyPr/>
          <a:lstStyle/>
          <a:p>
            <a:pPr algn="ctr"/>
            <a:fld id="{7EEB220A-17A0-4730-B4C3-975ACF1F6847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33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Dakota has an ideal situation for CO₂ management.</a:t>
            </a:r>
          </a:p>
          <a:p>
            <a:pPr lvl="1"/>
            <a:r>
              <a:rPr lang="en-US" dirty="0" smtClean="0"/>
              <a:t>CO₂ emission sources are in close proximity to CO₂ storage targets.</a:t>
            </a:r>
          </a:p>
          <a:p>
            <a:pPr lvl="1"/>
            <a:r>
              <a:rPr lang="en-US" dirty="0" smtClean="0"/>
              <a:t>Between 23 and 78 Gt of storage available within the state between saline formations and oil reservoirs.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248400" cy="1524000"/>
          </a:xfrm>
        </p:spPr>
        <p:txBody>
          <a:bodyPr/>
          <a:lstStyle/>
          <a:p>
            <a:r>
              <a:rPr lang="en-US" dirty="0" smtClean="0"/>
              <a:t>North Dakota – Ideally Suited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76400"/>
            <a:ext cx="5105400" cy="3829050"/>
          </a:xfrm>
          <a:prstGeom prst="rect">
            <a:avLst/>
          </a:prstGeom>
        </p:spPr>
      </p:pic>
      <p:pic>
        <p:nvPicPr>
          <p:cNvPr id="7" name="Picture 6" descr="X:\Glazewski\BPM_CoverPhotos\OperatingCarbonStorageProjects\IMG_345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/>
          <a:stretch/>
        </p:blipFill>
        <p:spPr bwMode="auto">
          <a:xfrm>
            <a:off x="1828800" y="4343400"/>
            <a:ext cx="3124200" cy="218158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  <a:prstGeom prst="rect">
            <a:avLst/>
          </a:prstGeom>
        </p:spPr>
        <p:txBody>
          <a:bodyPr/>
          <a:lstStyle/>
          <a:p>
            <a:fld id="{7EEB220A-17A0-4730-B4C3-975ACF1F6847}" type="slidenum">
              <a:rPr lang="en-US" smtClean="0">
                <a:latin typeface="Arial" panose="020B0604020202020204" pitchFamily="34" charset="0"/>
              </a:rPr>
              <a:pPr/>
              <a:t>34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796811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524000"/>
          </a:xfrm>
        </p:spPr>
        <p:txBody>
          <a:bodyPr>
            <a:noAutofit/>
          </a:bodyPr>
          <a:lstStyle/>
          <a:p>
            <a:r>
              <a:rPr lang="en-US" altLang="en-US" sz="4400" dirty="0">
                <a:latin typeface="+mj-lt"/>
                <a:cs typeface="Tahoma" panose="020B0604030504040204" pitchFamily="34" charset="0"/>
              </a:rPr>
              <a:t>Our Partnerships – </a:t>
            </a:r>
            <a:br>
              <a:rPr lang="en-US" altLang="en-US" sz="4400" dirty="0">
                <a:latin typeface="+mj-lt"/>
                <a:cs typeface="Tahoma" panose="020B0604030504040204" pitchFamily="34" charset="0"/>
              </a:rPr>
            </a:br>
            <a:r>
              <a:rPr lang="en-US" altLang="en-US" sz="3200" dirty="0">
                <a:solidFill>
                  <a:srgbClr val="002060"/>
                </a:solidFill>
                <a:latin typeface="+mj-lt"/>
                <a:cs typeface="Tahoma" panose="020B0604030504040204" pitchFamily="34" charset="0"/>
              </a:rPr>
              <a:t>Working Together to Create a Pathway for Carbon Solutions</a:t>
            </a:r>
            <a:endParaRPr lang="en-US" sz="3200" dirty="0">
              <a:latin typeface="+mj-lt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676400" y="1828800"/>
            <a:ext cx="8534400" cy="4419600"/>
            <a:chOff x="382582" y="1903098"/>
            <a:chExt cx="7804151" cy="3963034"/>
          </a:xfrm>
        </p:grpSpPr>
        <p:pic>
          <p:nvPicPr>
            <p:cNvPr id="5" name="Picture 27" descr="C:\Users\wsawyer\AppData\Local\Microsoft\Windows\Temporary Internet Files\Content.Outlook\J998R01K\mhia_ECY2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593" y="5229862"/>
              <a:ext cx="2401570" cy="63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8" descr="BNIenergy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537" y="2054543"/>
              <a:ext cx="2094865" cy="152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0" descr="ACE logo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2" y="2222818"/>
              <a:ext cx="1626235" cy="855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67" y="3993198"/>
              <a:ext cx="2268220" cy="67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Basin Electric Power Cooperative - Touchstone Energy Partn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2" y="3316288"/>
              <a:ext cx="2326005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012" y="3299143"/>
              <a:ext cx="567055" cy="119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C:\Users\wsawyer\AppData\Local\Microsoft\Windows\Temporary Internet Files\Content.Outlook\J998R01K\EERC UND logo_black LARGE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354" y="2367281"/>
              <a:ext cx="1377315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4229" y="2367281"/>
              <a:ext cx="954405" cy="954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14" y="3188971"/>
              <a:ext cx="1249680" cy="7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064" y="3999231"/>
              <a:ext cx="2453640" cy="52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8" descr="http://www.8riverscapital.com/wp-content/themes/8rivers/images/8rivers_logo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733" y="5467352"/>
              <a:ext cx="1886585" cy="27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3450414" y="5004437"/>
              <a:ext cx="2349816" cy="335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Technology Industry</a:t>
              </a: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5420354" y="1924369"/>
              <a:ext cx="2766379" cy="335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Government &amp; Research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867723" y="1903098"/>
              <a:ext cx="2349816" cy="335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Energy Industry</a:t>
              </a:r>
            </a:p>
          </p:txBody>
        </p:sp>
        <p:grpSp>
          <p:nvGrpSpPr>
            <p:cNvPr id="19" name="Group 55"/>
            <p:cNvGrpSpPr>
              <a:grpSpLocks/>
            </p:cNvGrpSpPr>
            <p:nvPr/>
          </p:nvGrpSpPr>
          <p:grpSpPr bwMode="auto">
            <a:xfrm>
              <a:off x="3980919" y="3452017"/>
              <a:ext cx="1346997" cy="1226503"/>
              <a:chOff x="3948970" y="3221756"/>
              <a:chExt cx="1346997" cy="1226503"/>
            </a:xfrm>
          </p:grpSpPr>
          <p:pic>
            <p:nvPicPr>
              <p:cNvPr id="23" name="Picture 16" descr="C:\Users\wsawyer\AppData\Local\Microsoft\Windows\Temporary Internet Files\Content.IE5\0ZH5SIGU\globe-1348777_1280.png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1605" y="3221756"/>
                <a:ext cx="1301728" cy="1226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47"/>
              <p:cNvSpPr txBox="1">
                <a:spLocks noChangeArrowheads="1"/>
              </p:cNvSpPr>
              <p:nvPr/>
            </p:nvSpPr>
            <p:spPr bwMode="auto">
              <a:xfrm rot="-1602966">
                <a:off x="3948970" y="3578333"/>
                <a:ext cx="1346997" cy="370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Solutions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4686295" y="3682970"/>
              <a:ext cx="952500" cy="121145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>
            <a:xfrm flipV="1">
              <a:off x="3700457" y="3562300"/>
              <a:ext cx="1906587" cy="793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644894" y="3682970"/>
              <a:ext cx="992188" cy="121145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25" name="Rectangle 24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5146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dirty="0">
                <a:latin typeface="+mj-lt"/>
                <a:cs typeface="Tahoma" panose="020B0604030504040204" pitchFamily="34" charset="0"/>
              </a:rPr>
              <a:t>Thank You</a:t>
            </a:r>
            <a:r>
              <a:rPr lang="en-US" altLang="en-US" sz="4800" dirty="0" smtClean="0">
                <a:latin typeface="+mj-lt"/>
                <a:cs typeface="Tahoma" panose="020B0604030504040204" pitchFamily="34" charset="0"/>
              </a:rPr>
              <a:t>!</a:t>
            </a:r>
            <a:br>
              <a:rPr lang="en-US" altLang="en-US" sz="4800" dirty="0" smtClean="0">
                <a:latin typeface="+mj-lt"/>
                <a:cs typeface="Tahoma" panose="020B0604030504040204" pitchFamily="34" charset="0"/>
              </a:rPr>
            </a:br>
            <a:r>
              <a:rPr lang="en-US" altLang="en-US" sz="4800" dirty="0">
                <a:latin typeface="+mj-lt"/>
                <a:cs typeface="Tahoma" panose="020B0604030504040204" pitchFamily="34" charset="0"/>
              </a:rPr>
              <a:t/>
            </a:r>
            <a:br>
              <a:rPr lang="en-US" altLang="en-US" sz="4800" dirty="0">
                <a:latin typeface="+mj-lt"/>
                <a:cs typeface="Tahoma" panose="020B0604030504040204" pitchFamily="34" charset="0"/>
              </a:rPr>
            </a:br>
            <a:r>
              <a:rPr lang="en-US" altLang="en-US" sz="4800" dirty="0" smtClean="0">
                <a:latin typeface="+mj-lt"/>
                <a:cs typeface="Tahoma" panose="020B0604030504040204" pitchFamily="34" charset="0"/>
              </a:rPr>
              <a:t>Questions</a:t>
            </a:r>
            <a:r>
              <a:rPr lang="en-US" altLang="en-US" sz="4800" dirty="0">
                <a:latin typeface="+mj-lt"/>
                <a:cs typeface="Tahoma" panose="020B0604030504040204" pitchFamily="34" charset="0"/>
              </a:rPr>
              <a:t>?</a:t>
            </a:r>
            <a:endParaRPr lang="en-US" altLang="en-US" sz="4800" dirty="0" smtClean="0">
              <a:latin typeface="+mj-lt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4800600" y="6324600"/>
            <a:ext cx="2844800" cy="288925"/>
          </a:xfrm>
          <a:prstGeom prst="rect">
            <a:avLst/>
          </a:prstGeom>
        </p:spPr>
        <p:txBody>
          <a:bodyPr/>
          <a:lstStyle/>
          <a:p>
            <a:pPr algn="ctr"/>
            <a:fld id="{7EEB220A-17A0-4730-B4C3-975ACF1F684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36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hlinkClick r:id="rId2"/>
              </a:rPr>
              <a:t>William </a:t>
            </a:r>
            <a:r>
              <a:rPr lang="en-US" b="1" dirty="0">
                <a:hlinkClick r:id="rId2"/>
              </a:rPr>
              <a:t>Sawyer</a:t>
            </a:r>
            <a:endParaRPr lang="en-US" b="1" dirty="0"/>
          </a:p>
          <a:p>
            <a:r>
              <a:rPr lang="en-US" dirty="0"/>
              <a:t>Manager, Clean Energy Solutions</a:t>
            </a:r>
          </a:p>
          <a:p>
            <a:r>
              <a:rPr lang="en-US" dirty="0"/>
              <a:t>ALLETE Clean Energy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hlinkClick r:id="rId3"/>
              </a:rPr>
              <a:t>John Harju</a:t>
            </a:r>
            <a:endParaRPr lang="en-US" b="1" dirty="0"/>
          </a:p>
          <a:p>
            <a:r>
              <a:rPr lang="en-US" dirty="0" smtClean="0"/>
              <a:t>Vice President for Strategic Partnerships </a:t>
            </a:r>
            <a:endParaRPr lang="en-US" dirty="0"/>
          </a:p>
          <a:p>
            <a:r>
              <a:rPr lang="en-US" dirty="0"/>
              <a:t>University of North Dakota Energy &amp; Environmental Research Center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Contact Information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4008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dirty="0"/>
              <a:t>Low-cost, reliable, coal-fired generation is challenged in today’s regulatory environment.</a:t>
            </a:r>
          </a:p>
          <a:p>
            <a:pPr marL="0" indent="0">
              <a:buNone/>
              <a:defRPr/>
            </a:pPr>
            <a:endParaRPr lang="en-US" altLang="en-US" sz="1800" dirty="0"/>
          </a:p>
          <a:p>
            <a:pPr>
              <a:defRPr/>
            </a:pPr>
            <a:r>
              <a:rPr lang="en-US" altLang="en-US" sz="2400" dirty="0"/>
              <a:t>Natural gas use for generation is growing, but has variability in pricing and is also challenged under long-term environmental regulations.</a:t>
            </a:r>
          </a:p>
          <a:p>
            <a:pPr marL="0" indent="0">
              <a:buNone/>
              <a:defRPr/>
            </a:pPr>
            <a:endParaRPr lang="en-US" altLang="en-US" sz="1800" dirty="0"/>
          </a:p>
          <a:p>
            <a:pPr>
              <a:defRPr/>
            </a:pPr>
            <a:r>
              <a:rPr lang="en-US" altLang="en-US" sz="2400" dirty="0"/>
              <a:t>Renewable generation options are expanding, but intermittency is challenging.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Energy Industry Challenges – </a:t>
            </a:r>
            <a:br>
              <a:rPr lang="en-US" altLang="en-US" sz="4000" dirty="0">
                <a:latin typeface="+mj-lt"/>
                <a:cs typeface="Tahoma" panose="020B0604030504040204" pitchFamily="34" charset="0"/>
              </a:rPr>
            </a:br>
            <a:r>
              <a:rPr lang="en-US" altLang="en-US" sz="4000" dirty="0">
                <a:latin typeface="+mj-lt"/>
                <a:cs typeface="Tahoma" panose="020B0604030504040204" pitchFamily="34" charset="0"/>
              </a:rPr>
              <a:t>Why are we Here?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676400"/>
            <a:ext cx="4421392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41228" y="4936524"/>
            <a:ext cx="137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http://ekahicenter.com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23900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400" dirty="0"/>
              <a:t>According to recent EIA data, there is a long-lasting supply of coal and gas in the U.S.:</a:t>
            </a:r>
          </a:p>
          <a:p>
            <a:pPr marL="0" indent="0">
              <a:buNone/>
              <a:defRPr/>
            </a:pPr>
            <a:endParaRPr lang="en-US" altLang="en-US" sz="300" dirty="0"/>
          </a:p>
          <a:p>
            <a:pPr>
              <a:defRPr/>
            </a:pPr>
            <a:r>
              <a:rPr lang="en-US" altLang="en-US" sz="2400" dirty="0"/>
              <a:t>Based on U.S. coal production in 2015, the U.S. estimated recoverable coal reserves would last about 280 years.</a:t>
            </a:r>
          </a:p>
          <a:p>
            <a:pPr marL="0" indent="0">
              <a:buNone/>
              <a:defRPr/>
            </a:pPr>
            <a:endParaRPr lang="en-US" altLang="en-US" sz="1200" dirty="0"/>
          </a:p>
          <a:p>
            <a:pPr>
              <a:defRPr/>
            </a:pPr>
            <a:r>
              <a:rPr lang="en-US" altLang="en-US" sz="2400" dirty="0"/>
              <a:t>Based on U.S. natural gas usage in 2014, the U.S. estimated recoverable gas reserves would last about 90 years.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Energy Industry Challenges – </a:t>
            </a:r>
            <a:br>
              <a:rPr lang="en-US" altLang="en-US" sz="4000" dirty="0">
                <a:latin typeface="+mj-lt"/>
                <a:cs typeface="Tahoma" panose="020B0604030504040204" pitchFamily="34" charset="0"/>
              </a:rPr>
            </a:br>
            <a:r>
              <a:rPr lang="en-US" altLang="en-US" sz="4000" dirty="0">
                <a:latin typeface="+mj-lt"/>
                <a:cs typeface="Tahoma" panose="020B0604030504040204" pitchFamily="34" charset="0"/>
              </a:rPr>
              <a:t>Why are we Here?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62000" y="5334000"/>
            <a:ext cx="2514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Source: www.eia.gov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838200"/>
            <a:ext cx="3276600" cy="2179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1" y="3159007"/>
            <a:ext cx="3276600" cy="2394750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287000" y="5334000"/>
            <a:ext cx="1295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chemeClr val="bg1"/>
                </a:solidFill>
              </a:rPr>
              <a:t>www.egeneration.org</a:t>
            </a:r>
            <a:endParaRPr lang="en-US" altLang="en-US" sz="800" dirty="0">
              <a:solidFill>
                <a:schemeClr val="bg1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363200" y="2819400"/>
            <a:ext cx="1295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chemeClr val="bg1"/>
                </a:solidFill>
              </a:rPr>
              <a:t>www.energynd.com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1600201"/>
            <a:ext cx="10820400" cy="1371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400" dirty="0"/>
              <a:t>We need an all-of-the-above strategy that offers a platform for meeting the nation’s energy needs while providing a solution to our carbon challenge</a:t>
            </a:r>
            <a:r>
              <a:rPr lang="en-US" altLang="en-US" sz="2400" dirty="0" smtClean="0"/>
              <a:t>.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11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>
                <a:cs typeface="Tahoma" panose="020B0604030504040204" pitchFamily="34" charset="0"/>
              </a:rPr>
              <a:t>Energy Industry Challenges – </a:t>
            </a:r>
            <a:br>
              <a:rPr lang="en-US" altLang="en-US" sz="4000" dirty="0">
                <a:cs typeface="Tahoma" panose="020B0604030504040204" pitchFamily="34" charset="0"/>
              </a:rPr>
            </a:br>
            <a:r>
              <a:rPr lang="en-US" altLang="en-US" sz="4000" dirty="0">
                <a:cs typeface="Tahoma" panose="020B0604030504040204" pitchFamily="34" charset="0"/>
              </a:rPr>
              <a:t>Why are we Here?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3124200"/>
            <a:ext cx="7543800" cy="23083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u="sng" dirty="0"/>
              <a:t>Our Vision:</a:t>
            </a:r>
          </a:p>
          <a:p>
            <a:pPr algn="ctr"/>
            <a:r>
              <a:rPr lang="en-US" altLang="en-US" sz="2400" dirty="0"/>
              <a:t>An integrated energy and carbon solution that allows the utility industry to continue to use our nation’s most abundant fuel, while providing the foundation for the beneficial use of the CO</a:t>
            </a:r>
            <a:r>
              <a:rPr lang="en-US" altLang="en-US" sz="2400" baseline="-25000" dirty="0"/>
              <a:t>2 </a:t>
            </a:r>
            <a:r>
              <a:rPr lang="en-US" altLang="en-US" sz="2400" dirty="0"/>
              <a:t>produced at these facilities.</a:t>
            </a:r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29444"/>
          <a:stretch/>
        </p:blipFill>
        <p:spPr bwMode="auto">
          <a:xfrm>
            <a:off x="1524000" y="1314271"/>
            <a:ext cx="9144000" cy="3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An Integrated Solution: How it Looks</a:t>
            </a:r>
            <a:endParaRPr lang="en-US" sz="4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300" y="504807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/>
              <a:t>Coal-fired power plant with carbon capture technology providing beneficial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for enhanced oil recovery or to </a:t>
            </a:r>
            <a:r>
              <a:rPr lang="en-US" altLang="en-US" sz="2400" dirty="0" smtClean="0"/>
              <a:t>be </a:t>
            </a:r>
            <a:r>
              <a:rPr lang="en-US" altLang="en-US" sz="2400" dirty="0"/>
              <a:t>stored in geologic sequestration.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52600" y="2238697"/>
            <a:ext cx="3276600" cy="195230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95625" y="2245886"/>
            <a:ext cx="59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7400" y="2953772"/>
            <a:ext cx="59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9200" y="2238698"/>
            <a:ext cx="1827362" cy="195230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22368" y="2245886"/>
            <a:ext cx="59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6562" y="2238697"/>
            <a:ext cx="3411388" cy="25619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/>
      <p:bldP spid="12" grpId="0" animBg="1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216" t="9486" r="14892" b="7843"/>
          <a:stretch/>
        </p:blipFill>
        <p:spPr>
          <a:xfrm>
            <a:off x="9067800" y="1981200"/>
            <a:ext cx="2677298" cy="32127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An Integrated Solution: How it Works</a:t>
            </a:r>
            <a:endParaRPr lang="en-US" sz="4000" dirty="0">
              <a:latin typeface="+mj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200" dirty="0"/>
              <a:t>This type of integrated solution </a:t>
            </a:r>
            <a:r>
              <a:rPr lang="en-US" altLang="en-US" sz="3200" dirty="0" smtClean="0"/>
              <a:t>requires four </a:t>
            </a:r>
            <a:r>
              <a:rPr lang="en-US" altLang="en-US" sz="3200" dirty="0"/>
              <a:t>key components: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800" dirty="0"/>
              <a:t>The technology to enable the CO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capture.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800" dirty="0"/>
              <a:t>The infrastructure to transport the CO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.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800" dirty="0"/>
              <a:t>The oil reserves and sequestration sites to utilize and store the CO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.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800" dirty="0"/>
              <a:t>Dedicated utility partners with strong State and Federal support.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2844800" cy="365125"/>
          </a:xfrm>
        </p:spPr>
        <p:txBody>
          <a:bodyPr/>
          <a:lstStyle/>
          <a:p>
            <a:fld id="{7EEB220A-17A0-4730-B4C3-975ACF1F684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0"/>
          </p:nvPr>
        </p:nvSpPr>
        <p:spPr>
          <a:xfrm>
            <a:off x="457200" y="3352800"/>
            <a:ext cx="6311900" cy="3048000"/>
          </a:xfrm>
        </p:spPr>
        <p:txBody>
          <a:bodyPr/>
          <a:lstStyle/>
          <a:p>
            <a:pPr marL="285750" indent="-285750">
              <a:defRPr/>
            </a:pPr>
            <a:r>
              <a:rPr lang="en-US" altLang="en-US" sz="2400" dirty="0"/>
              <a:t>25 billion tons of recoverable lignite coal</a:t>
            </a:r>
          </a:p>
          <a:p>
            <a:pPr marL="285750" indent="-285750">
              <a:defRPr/>
            </a:pPr>
            <a:r>
              <a:rPr lang="en-US" altLang="en-US" sz="2400" dirty="0"/>
              <a:t>8 </a:t>
            </a:r>
            <a:r>
              <a:rPr lang="en-US" altLang="en-US" sz="2400" dirty="0" smtClean="0"/>
              <a:t>Lignite-fired </a:t>
            </a:r>
            <a:r>
              <a:rPr lang="en-US" altLang="en-US" sz="2400" dirty="0"/>
              <a:t>power plants</a:t>
            </a:r>
          </a:p>
          <a:p>
            <a:pPr marL="285750" indent="-285750">
              <a:defRPr/>
            </a:pPr>
            <a:r>
              <a:rPr lang="en-US" altLang="en-US" sz="2400" dirty="0"/>
              <a:t>Numerous potential locations for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storage (EOR and </a:t>
            </a:r>
            <a:r>
              <a:rPr lang="en-US" altLang="en-US" sz="2400" dirty="0" smtClean="0"/>
              <a:t>deep saline</a:t>
            </a:r>
            <a:r>
              <a:rPr lang="en-US" altLang="en-US" sz="2400" dirty="0"/>
              <a:t>)</a:t>
            </a:r>
          </a:p>
          <a:p>
            <a:pPr marL="285750" indent="-285750">
              <a:defRPr/>
            </a:pPr>
            <a:r>
              <a:rPr lang="en-US" altLang="en-US" sz="2400" dirty="0"/>
              <a:t>&gt;</a:t>
            </a:r>
            <a:r>
              <a:rPr lang="en-US" altLang="en-US" sz="2400" dirty="0" smtClean="0"/>
              <a:t>250 </a:t>
            </a:r>
            <a:r>
              <a:rPr lang="en-US" altLang="en-US" sz="2400" dirty="0"/>
              <a:t>MMBBI oil from conventional fields</a:t>
            </a:r>
          </a:p>
          <a:p>
            <a:pPr marL="285750" indent="-285750">
              <a:defRPr/>
            </a:pPr>
            <a:r>
              <a:rPr lang="en-US" altLang="en-US" sz="2400" dirty="0"/>
              <a:t>~4000 MMBBI potential from the Bakken Petroleum System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latin typeface="+mj-lt"/>
                <a:cs typeface="Tahoma" panose="020B0604030504040204" pitchFamily="34" charset="0"/>
              </a:rPr>
              <a:t>An Integrated Solution: How it Works</a:t>
            </a:r>
            <a:endParaRPr lang="en-US" sz="40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09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72" y="914400"/>
            <a:ext cx="5410200" cy="51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5803900" cy="231475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en-US" sz="2300" dirty="0"/>
              <a:t>North Dakota is rich in the key components to build this integrated platform, and we are developing this integrated energy and carbon solution </a:t>
            </a:r>
            <a:r>
              <a:rPr lang="en-US" altLang="en-US" sz="2300" b="1" dirty="0"/>
              <a:t>right now</a:t>
            </a:r>
            <a:r>
              <a:rPr lang="en-US" altLang="en-US" sz="2300" dirty="0" smtClean="0"/>
              <a:t>!</a:t>
            </a:r>
            <a:endParaRPr lang="en-US" altLang="en-US" sz="2300" dirty="0"/>
          </a:p>
          <a:p>
            <a:pPr algn="ctr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6294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RC Theme">
  <a:themeElements>
    <a:clrScheme name="EERC PPT Color Theme">
      <a:dk1>
        <a:srgbClr val="272C2F"/>
      </a:dk1>
      <a:lt1>
        <a:sysClr val="window" lastClr="FFFFFF"/>
      </a:lt1>
      <a:dk2>
        <a:srgbClr val="44546A"/>
      </a:dk2>
      <a:lt2>
        <a:srgbClr val="E7E6E6"/>
      </a:lt2>
      <a:accent1>
        <a:srgbClr val="466277"/>
      </a:accent1>
      <a:accent2>
        <a:srgbClr val="CAD54A"/>
      </a:accent2>
      <a:accent3>
        <a:srgbClr val="696769"/>
      </a:accent3>
      <a:accent4>
        <a:srgbClr val="DEB94E"/>
      </a:accent4>
      <a:accent5>
        <a:srgbClr val="1E87C0"/>
      </a:accent5>
      <a:accent6>
        <a:srgbClr val="A7BE5A"/>
      </a:accent6>
      <a:hlink>
        <a:srgbClr val="1E87C0"/>
      </a:hlink>
      <a:folHlink>
        <a:srgbClr val="6967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lank.potx" id="{3664FF97-A466-436E-B17D-33EF9449724D}" vid="{8A0AB6F3-2DC1-4040-AEB6-E17769FEB959}"/>
    </a:ext>
  </a:extLst>
</a:theme>
</file>

<file path=ppt/theme/theme2.xml><?xml version="1.0" encoding="utf-8"?>
<a:theme xmlns:a="http://schemas.openxmlformats.org/drawingml/2006/main" name="EERC Theme - No Footer">
  <a:themeElements>
    <a:clrScheme name="EERC PPT Color Theme">
      <a:dk1>
        <a:srgbClr val="272C2F"/>
      </a:dk1>
      <a:lt1>
        <a:sysClr val="window" lastClr="FFFFFF"/>
      </a:lt1>
      <a:dk2>
        <a:srgbClr val="44546A"/>
      </a:dk2>
      <a:lt2>
        <a:srgbClr val="E7E6E6"/>
      </a:lt2>
      <a:accent1>
        <a:srgbClr val="466277"/>
      </a:accent1>
      <a:accent2>
        <a:srgbClr val="CAD54A"/>
      </a:accent2>
      <a:accent3>
        <a:srgbClr val="696769"/>
      </a:accent3>
      <a:accent4>
        <a:srgbClr val="DEB94E"/>
      </a:accent4>
      <a:accent5>
        <a:srgbClr val="1E87C0"/>
      </a:accent5>
      <a:accent6>
        <a:srgbClr val="A7BE5A"/>
      </a:accent6>
      <a:hlink>
        <a:srgbClr val="1E87C0"/>
      </a:hlink>
      <a:folHlink>
        <a:srgbClr val="6967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lank.potx" id="{3664FF97-A466-436E-B17D-33EF9449724D}" vid="{E742FB29-31C0-473F-B699-ECA25A23E08E}"/>
    </a:ext>
  </a:extLst>
</a:theme>
</file>

<file path=ppt/theme/theme3.xml><?xml version="1.0" encoding="utf-8"?>
<a:theme xmlns:a="http://schemas.openxmlformats.org/drawingml/2006/main" name="EERC Theme - Blank">
  <a:themeElements>
    <a:clrScheme name="EERC PPT Color Theme">
      <a:dk1>
        <a:srgbClr val="272C2F"/>
      </a:dk1>
      <a:lt1>
        <a:sysClr val="window" lastClr="FFFFFF"/>
      </a:lt1>
      <a:dk2>
        <a:srgbClr val="44546A"/>
      </a:dk2>
      <a:lt2>
        <a:srgbClr val="E7E6E6"/>
      </a:lt2>
      <a:accent1>
        <a:srgbClr val="466277"/>
      </a:accent1>
      <a:accent2>
        <a:srgbClr val="CAD54A"/>
      </a:accent2>
      <a:accent3>
        <a:srgbClr val="696769"/>
      </a:accent3>
      <a:accent4>
        <a:srgbClr val="DEB94E"/>
      </a:accent4>
      <a:accent5>
        <a:srgbClr val="1E87C0"/>
      </a:accent5>
      <a:accent6>
        <a:srgbClr val="A7BE5A"/>
      </a:accent6>
      <a:hlink>
        <a:srgbClr val="1E87C0"/>
      </a:hlink>
      <a:folHlink>
        <a:srgbClr val="6967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lank.potx" id="{3664FF97-A466-436E-B17D-33EF9449724D}" vid="{E74C449A-7BDD-4F8F-A866-F09520787C6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975</TotalTime>
  <Words>1610</Words>
  <Application>Microsoft Office PowerPoint</Application>
  <PresentationFormat>Custom</PresentationFormat>
  <Paragraphs>236</Paragraphs>
  <Slides>37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EERC Theme</vt:lpstr>
      <vt:lpstr>EERC Theme - No Footer</vt:lpstr>
      <vt:lpstr>EERC Theme - Blank</vt:lpstr>
      <vt:lpstr>Transforming our Nation’s Energy Future —  North Dakota’s Carbon Management Solutions</vt:lpstr>
      <vt:lpstr>  Coal is …</vt:lpstr>
      <vt:lpstr>Until….it is Not</vt:lpstr>
      <vt:lpstr>Energy Industry Challenges –  Why are we Here?</vt:lpstr>
      <vt:lpstr>Energy Industry Challenges –  Why are we Here?</vt:lpstr>
      <vt:lpstr>Energy Industry Challenges –  Why are we Here?</vt:lpstr>
      <vt:lpstr>An Integrated Solution: How it Looks</vt:lpstr>
      <vt:lpstr>An Integrated Solution: How it Works</vt:lpstr>
      <vt:lpstr>An Integrated Solution: How it Works</vt:lpstr>
      <vt:lpstr>North Dakota – A State of Opportunity</vt:lpstr>
      <vt:lpstr>An Integrated Solution: How it Looks</vt:lpstr>
      <vt:lpstr>Key Components: Technology</vt:lpstr>
      <vt:lpstr>Existing Fleet Technology Solution</vt:lpstr>
      <vt:lpstr>Existing Fleet Technology Solution</vt:lpstr>
      <vt:lpstr>Existing Fleet Technology Solution</vt:lpstr>
      <vt:lpstr>New/Replacement Technology Solution</vt:lpstr>
      <vt:lpstr>Technology Summary: Allam Cycle</vt:lpstr>
      <vt:lpstr>Allam Cycle Process Diagram</vt:lpstr>
      <vt:lpstr>Allam Cycle is Competitive with Traditional Technologies  that Don’t Have Carbon Capture</vt:lpstr>
      <vt:lpstr>Initial Demonstration Underway</vt:lpstr>
      <vt:lpstr>Strong Support for Preserving the Coal Option</vt:lpstr>
      <vt:lpstr>Our Path Forward</vt:lpstr>
      <vt:lpstr>Our Integrated Solution – A Broad Vision –</vt:lpstr>
      <vt:lpstr>Our Integrated Solution – A Broad Vision –</vt:lpstr>
      <vt:lpstr>Carbon Utilization: Much Promise in North Dakota</vt:lpstr>
      <vt:lpstr>North Dakota Oil Fields</vt:lpstr>
      <vt:lpstr>Top Conventional Oil Fields for CO2 EOR</vt:lpstr>
      <vt:lpstr>Conventional Sandstone Reservoir vs. Bakken</vt:lpstr>
      <vt:lpstr>How Do We Get More Out of the Bakken?</vt:lpstr>
      <vt:lpstr>PowerPoint Presentation</vt:lpstr>
      <vt:lpstr>Reservoir Characterization  Key Lessons Learned</vt:lpstr>
      <vt:lpstr>Bakken CO2 Demand in North Dakota –  A 30,000-ft View</vt:lpstr>
      <vt:lpstr>Carbon Utilization: Infrastructure and Needs</vt:lpstr>
      <vt:lpstr>North Dakota – Ideally Suited</vt:lpstr>
      <vt:lpstr>Our Partnerships –  Working Together to Create a Pathway for Carbon Solutions</vt:lpstr>
      <vt:lpstr>Thank You!  Questions?</vt:lpstr>
      <vt:lpstr>Contact Information</vt:lpstr>
    </vt:vector>
  </TitlesOfParts>
  <Company>UNDEERC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Peck, Wesley D.</dc:creator>
  <cp:lastModifiedBy>Windows User</cp:lastModifiedBy>
  <cp:revision>34</cp:revision>
  <cp:lastPrinted>2016-04-27T16:51:34Z</cp:lastPrinted>
  <dcterms:created xsi:type="dcterms:W3CDTF">2017-01-20T03:28:21Z</dcterms:created>
  <dcterms:modified xsi:type="dcterms:W3CDTF">2017-01-25T16:39:02Z</dcterms:modified>
</cp:coreProperties>
</file>