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7"/>
  </p:notesMasterIdLst>
  <p:sldIdLst>
    <p:sldId id="267" r:id="rId2"/>
    <p:sldId id="266" r:id="rId3"/>
    <p:sldId id="256" r:id="rId4"/>
    <p:sldId id="257" r:id="rId5"/>
    <p:sldId id="258" r:id="rId6"/>
    <p:sldId id="259" r:id="rId7"/>
    <p:sldId id="260" r:id="rId8"/>
    <p:sldId id="261" r:id="rId9"/>
    <p:sldId id="262" r:id="rId10"/>
    <p:sldId id="263" r:id="rId11"/>
    <p:sldId id="264" r:id="rId12"/>
    <p:sldId id="265" r:id="rId13"/>
    <p:sldId id="418" r:id="rId14"/>
    <p:sldId id="2141411883" r:id="rId15"/>
    <p:sldId id="2141411894" r:id="rId16"/>
    <p:sldId id="2141411886" r:id="rId17"/>
    <p:sldId id="2141411890" r:id="rId18"/>
    <p:sldId id="2141411889" r:id="rId19"/>
    <p:sldId id="2141411884" r:id="rId20"/>
    <p:sldId id="509" r:id="rId21"/>
    <p:sldId id="2141411899" r:id="rId22"/>
    <p:sldId id="310" r:id="rId23"/>
    <p:sldId id="2141411897" r:id="rId24"/>
    <p:sldId id="435" r:id="rId25"/>
    <p:sldId id="269" r:id="rId26"/>
    <p:sldId id="270" r:id="rId27"/>
    <p:sldId id="271" r:id="rId28"/>
    <p:sldId id="272" r:id="rId29"/>
    <p:sldId id="273" r:id="rId30"/>
    <p:sldId id="274" r:id="rId31"/>
    <p:sldId id="275" r:id="rId32"/>
    <p:sldId id="276" r:id="rId33"/>
    <p:sldId id="277" r:id="rId34"/>
    <p:sldId id="278" r:id="rId35"/>
    <p:sldId id="279" r:id="rId36"/>
  </p:sldIdLst>
  <p:sldSz cx="18288000" cy="10287000"/>
  <p:notesSz cx="6858000" cy="9144000"/>
  <p:embeddedFontLst>
    <p:embeddedFont>
      <p:font typeface="Franklin Gothic Book" panose="020B0503020102020204" pitchFamily="34" charset="0"/>
      <p:regular r:id="rId38"/>
      <p:italic r:id="rId39"/>
    </p:embeddedFont>
    <p:embeddedFont>
      <p:font typeface="Franklin Gothic Medium" panose="020B0603020102020204" pitchFamily="34" charset="0"/>
      <p:regular r:id="rId40"/>
      <p:italic r:id="rId41"/>
    </p:embeddedFont>
    <p:embeddedFont>
      <p:font typeface="Montserrat" panose="00000500000000000000" pitchFamily="2" charset="0"/>
      <p:regular r:id="rId42"/>
    </p:embeddedFont>
    <p:embeddedFont>
      <p:font typeface="Nunito Sans" pitchFamily="2" charset="0"/>
      <p:regular r:id="rId43"/>
    </p:embeddedFont>
    <p:embeddedFont>
      <p:font typeface="Nunito Sans Bold" charset="0"/>
      <p:regular r:id="rId44"/>
    </p:embeddedFont>
    <p:embeddedFont>
      <p:font typeface="Nunito Sans Heavy" panose="020B0604020202020204" charset="0"/>
      <p:regular r:id="rId45"/>
    </p:embeddedFont>
    <p:embeddedFont>
      <p:font typeface="Roboto" panose="02000000000000000000" pitchFamily="2" charset="0"/>
      <p:regular r:id="rId46"/>
    </p:embeddedFont>
    <p:embeddedFont>
      <p:font typeface="Rockwell" panose="02060603020205020403" pitchFamily="18" charset="0"/>
      <p:regular r:id="rId47"/>
      <p:bold r:id="rId48"/>
      <p:italic r:id="rId49"/>
      <p:boldItalic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A1247F1-4044-4A98-AFF7-1EC129FA1555}">
          <p14:sldIdLst>
            <p14:sldId id="267"/>
            <p14:sldId id="266"/>
            <p14:sldId id="256"/>
            <p14:sldId id="257"/>
            <p14:sldId id="258"/>
            <p14:sldId id="259"/>
            <p14:sldId id="260"/>
            <p14:sldId id="261"/>
            <p14:sldId id="262"/>
            <p14:sldId id="263"/>
            <p14:sldId id="264"/>
            <p14:sldId id="265"/>
          </p14:sldIdLst>
        </p14:section>
        <p14:section name="Presentation" id="{1FBBB4FD-425C-46F0-8B97-4B7D44C84C68}">
          <p14:sldIdLst>
            <p14:sldId id="418"/>
            <p14:sldId id="2141411883"/>
            <p14:sldId id="2141411894"/>
            <p14:sldId id="2141411886"/>
            <p14:sldId id="2141411890"/>
            <p14:sldId id="2141411889"/>
            <p14:sldId id="2141411884"/>
            <p14:sldId id="509"/>
            <p14:sldId id="2141411899"/>
            <p14:sldId id="310"/>
            <p14:sldId id="2141411897"/>
            <p14:sldId id="435"/>
            <p14:sldId id="269"/>
            <p14:sldId id="270"/>
            <p14:sldId id="271"/>
            <p14:sldId id="272"/>
            <p14:sldId id="273"/>
            <p14:sldId id="274"/>
            <p14:sldId id="275"/>
            <p14:sldId id="276"/>
            <p14:sldId id="277"/>
            <p14:sldId id="278"/>
            <p14:sldId id="27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4" d="100"/>
          <a:sy n="44" d="100"/>
        </p:scale>
        <p:origin x="972"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font" Target="fonts/font4.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2.fntdata"/></Relationships>
</file>

<file path=ppt/diagrams/_rels/data1.xml.rels><?xml version="1.0" encoding="UTF-8" standalone="yes"?>
<Relationships xmlns="http://schemas.openxmlformats.org/package/2006/relationships"><Relationship Id="rId1" Type="http://schemas.openxmlformats.org/officeDocument/2006/relationships/image" Target="../media/image46.png"/></Relationships>
</file>

<file path=ppt/diagrams/_rels/drawing1.xml.rels><?xml version="1.0" encoding="UTF-8" standalone="yes"?>
<Relationships xmlns="http://schemas.openxmlformats.org/package/2006/relationships"><Relationship Id="rId1" Type="http://schemas.openxmlformats.org/officeDocument/2006/relationships/image" Target="../media/image46.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AC381F3-C24E-4F8A-9BD6-01CEE3EF2A49}" type="doc">
      <dgm:prSet loTypeId="urn:microsoft.com/office/officeart/2005/8/layout/pList2" loCatId="list" qsTypeId="urn:microsoft.com/office/officeart/2005/8/quickstyle/simple1" qsCatId="simple" csTypeId="urn:microsoft.com/office/officeart/2005/8/colors/colorful2" csCatId="colorful" phldr="1"/>
      <dgm:spPr/>
    </dgm:pt>
    <dgm:pt modelId="{55173C09-771C-4609-8C84-B0567959D9BC}">
      <dgm:prSet phldrT="[Text]" custT="1"/>
      <dgm:spPr/>
      <dgm:t>
        <a:bodyPr/>
        <a:lstStyle/>
        <a:p>
          <a:r>
            <a:rPr lang="en-US" sz="2400" b="1" dirty="0"/>
            <a:t>R&amp;D to Improve Environmental Performance </a:t>
          </a:r>
          <a:br>
            <a:rPr lang="en-US" sz="2400" dirty="0"/>
          </a:br>
          <a:r>
            <a:rPr lang="en-US" sz="2400" dirty="0"/>
            <a:t> </a:t>
          </a:r>
          <a:br>
            <a:rPr lang="en-US" sz="2400" dirty="0"/>
          </a:br>
          <a:r>
            <a:rPr lang="en-US" sz="2000" i="1" dirty="0"/>
            <a:t>Improving understanding of fish movement, habitat use, and survival through the development of advanced monitoring technologies, relevant metrics, and other impact assessment tools.</a:t>
          </a:r>
          <a:endParaRPr lang="en-US" sz="2400" i="1" dirty="0"/>
        </a:p>
      </dgm:t>
    </dgm:pt>
    <dgm:pt modelId="{201A7960-4837-4D67-93FA-BE037084758E}" type="parTrans" cxnId="{9FA3939A-A6A7-4584-B715-26B2F941FCF5}">
      <dgm:prSet/>
      <dgm:spPr/>
      <dgm:t>
        <a:bodyPr/>
        <a:lstStyle/>
        <a:p>
          <a:endParaRPr lang="en-US"/>
        </a:p>
      </dgm:t>
    </dgm:pt>
    <dgm:pt modelId="{E5C1371D-C74F-42B4-8920-40E1FE8589B9}" type="sibTrans" cxnId="{9FA3939A-A6A7-4584-B715-26B2F941FCF5}">
      <dgm:prSet/>
      <dgm:spPr/>
      <dgm:t>
        <a:bodyPr/>
        <a:lstStyle/>
        <a:p>
          <a:endParaRPr lang="en-US"/>
        </a:p>
      </dgm:t>
    </dgm:pt>
    <dgm:pt modelId="{978DF018-3984-4319-B00A-1AEB102EA22B}" type="pres">
      <dgm:prSet presAssocID="{9AC381F3-C24E-4F8A-9BD6-01CEE3EF2A49}" presName="Name0" presStyleCnt="0">
        <dgm:presLayoutVars>
          <dgm:dir/>
          <dgm:resizeHandles val="exact"/>
        </dgm:presLayoutVars>
      </dgm:prSet>
      <dgm:spPr/>
    </dgm:pt>
    <dgm:pt modelId="{A5F37573-A2BD-4C12-89AD-73CDFCF1A300}" type="pres">
      <dgm:prSet presAssocID="{9AC381F3-C24E-4F8A-9BD6-01CEE3EF2A49}" presName="bkgdShp" presStyleLbl="alignAccFollowNode1" presStyleIdx="0" presStyleCnt="1" custScaleY="126177"/>
      <dgm:spPr/>
    </dgm:pt>
    <dgm:pt modelId="{30E9806D-2E8A-4889-BEDC-1CD014CAE0CD}" type="pres">
      <dgm:prSet presAssocID="{9AC381F3-C24E-4F8A-9BD6-01CEE3EF2A49}" presName="linComp" presStyleCnt="0"/>
      <dgm:spPr/>
    </dgm:pt>
    <dgm:pt modelId="{A7B55FF4-F040-47A8-B2B3-74952BE14C44}" type="pres">
      <dgm:prSet presAssocID="{55173C09-771C-4609-8C84-B0567959D9BC}" presName="compNode" presStyleCnt="0"/>
      <dgm:spPr/>
    </dgm:pt>
    <dgm:pt modelId="{62F43C31-3CEF-4F66-BB16-5D391542D009}" type="pres">
      <dgm:prSet presAssocID="{55173C09-771C-4609-8C84-B0567959D9BC}" presName="node" presStyleLbl="node1" presStyleIdx="0" presStyleCnt="1">
        <dgm:presLayoutVars>
          <dgm:bulletEnabled val="1"/>
        </dgm:presLayoutVars>
      </dgm:prSet>
      <dgm:spPr/>
    </dgm:pt>
    <dgm:pt modelId="{F1DE3571-82AA-42E6-92F8-A40F61D4284C}" type="pres">
      <dgm:prSet presAssocID="{55173C09-771C-4609-8C84-B0567959D9BC}" presName="invisiNode" presStyleLbl="node1" presStyleIdx="0" presStyleCnt="1"/>
      <dgm:spPr/>
    </dgm:pt>
    <dgm:pt modelId="{BE5961E6-BC78-422F-80F5-396EE27858D8}" type="pres">
      <dgm:prSet presAssocID="{55173C09-771C-4609-8C84-B0567959D9BC}" presName="imagNode" presStyleLbl="fgImgPlace1" presStyleIdx="0" presStyleCnt="1"/>
      <dgm:spPr>
        <a:blipFill rotWithShape="1">
          <a:blip xmlns:r="http://schemas.openxmlformats.org/officeDocument/2006/relationships" r:embed="rId1"/>
          <a:srcRect/>
          <a:stretch>
            <a:fillRect l="-13000" r="-13000"/>
          </a:stretch>
        </a:blipFill>
      </dgm:spPr>
    </dgm:pt>
  </dgm:ptLst>
  <dgm:cxnLst>
    <dgm:cxn modelId="{6BC4BF11-9DC1-42BF-8365-DFFC55B6E58A}" type="presOf" srcId="{55173C09-771C-4609-8C84-B0567959D9BC}" destId="{62F43C31-3CEF-4F66-BB16-5D391542D009}" srcOrd="0" destOrd="0" presId="urn:microsoft.com/office/officeart/2005/8/layout/pList2"/>
    <dgm:cxn modelId="{9FA3939A-A6A7-4584-B715-26B2F941FCF5}" srcId="{9AC381F3-C24E-4F8A-9BD6-01CEE3EF2A49}" destId="{55173C09-771C-4609-8C84-B0567959D9BC}" srcOrd="0" destOrd="0" parTransId="{201A7960-4837-4D67-93FA-BE037084758E}" sibTransId="{E5C1371D-C74F-42B4-8920-40E1FE8589B9}"/>
    <dgm:cxn modelId="{0FD57BA0-E696-49E4-B94E-DFA62BE21241}" type="presOf" srcId="{9AC381F3-C24E-4F8A-9BD6-01CEE3EF2A49}" destId="{978DF018-3984-4319-B00A-1AEB102EA22B}" srcOrd="0" destOrd="0" presId="urn:microsoft.com/office/officeart/2005/8/layout/pList2"/>
    <dgm:cxn modelId="{9B5B0D32-08B9-4F28-8BE9-E334A53AC1FD}" type="presParOf" srcId="{978DF018-3984-4319-B00A-1AEB102EA22B}" destId="{A5F37573-A2BD-4C12-89AD-73CDFCF1A300}" srcOrd="0" destOrd="0" presId="urn:microsoft.com/office/officeart/2005/8/layout/pList2"/>
    <dgm:cxn modelId="{AD0E98C2-0425-491B-9C99-9A185FCD590E}" type="presParOf" srcId="{978DF018-3984-4319-B00A-1AEB102EA22B}" destId="{30E9806D-2E8A-4889-BEDC-1CD014CAE0CD}" srcOrd="1" destOrd="0" presId="urn:microsoft.com/office/officeart/2005/8/layout/pList2"/>
    <dgm:cxn modelId="{A10DA2E1-5431-4A97-AE35-081181130389}" type="presParOf" srcId="{30E9806D-2E8A-4889-BEDC-1CD014CAE0CD}" destId="{A7B55FF4-F040-47A8-B2B3-74952BE14C44}" srcOrd="0" destOrd="0" presId="urn:microsoft.com/office/officeart/2005/8/layout/pList2"/>
    <dgm:cxn modelId="{59041364-5541-4116-B223-B87C01BF06C8}" type="presParOf" srcId="{A7B55FF4-F040-47A8-B2B3-74952BE14C44}" destId="{62F43C31-3CEF-4F66-BB16-5D391542D009}" srcOrd="0" destOrd="0" presId="urn:microsoft.com/office/officeart/2005/8/layout/pList2"/>
    <dgm:cxn modelId="{C3670F21-A763-48C1-B183-9E4AF61CE4FF}" type="presParOf" srcId="{A7B55FF4-F040-47A8-B2B3-74952BE14C44}" destId="{F1DE3571-82AA-42E6-92F8-A40F61D4284C}" srcOrd="1" destOrd="0" presId="urn:microsoft.com/office/officeart/2005/8/layout/pList2"/>
    <dgm:cxn modelId="{E0C23CB6-EF03-4C0B-ABF8-3CB817A3EF01}" type="presParOf" srcId="{A7B55FF4-F040-47A8-B2B3-74952BE14C44}" destId="{BE5961E6-BC78-422F-80F5-396EE27858D8}"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F37573-A2BD-4C12-89AD-73CDFCF1A300}">
      <dsp:nvSpPr>
        <dsp:cNvPr id="0" name=""/>
        <dsp:cNvSpPr/>
      </dsp:nvSpPr>
      <dsp:spPr>
        <a:xfrm>
          <a:off x="0" y="-155504"/>
          <a:ext cx="5616699" cy="2998211"/>
        </a:xfrm>
        <a:prstGeom prst="roundRect">
          <a:avLst>
            <a:gd name="adj" fmla="val 10000"/>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E5961E6-BC78-422F-80F5-396EE27858D8}">
      <dsp:nvSpPr>
        <dsp:cNvPr id="0" name=""/>
        <dsp:cNvSpPr/>
      </dsp:nvSpPr>
      <dsp:spPr>
        <a:xfrm>
          <a:off x="168500" y="472330"/>
          <a:ext cx="5279697" cy="1742543"/>
        </a:xfrm>
        <a:prstGeom prst="roundRect">
          <a:avLst>
            <a:gd name="adj" fmla="val 10000"/>
          </a:avLst>
        </a:prstGeom>
        <a:blipFill rotWithShape="1">
          <a:blip xmlns:r="http://schemas.openxmlformats.org/officeDocument/2006/relationships" r:embed="rId1"/>
          <a:srcRect/>
          <a:stretch>
            <a:fillRect l="-13000" r="-1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2F43C31-3CEF-4F66-BB16-5D391542D009}">
      <dsp:nvSpPr>
        <dsp:cNvPr id="0" name=""/>
        <dsp:cNvSpPr/>
      </dsp:nvSpPr>
      <dsp:spPr>
        <a:xfrm rot="10800000">
          <a:off x="168500" y="2531699"/>
          <a:ext cx="5279697" cy="2904238"/>
        </a:xfrm>
        <a:prstGeom prst="round2SameRect">
          <a:avLst>
            <a:gd name="adj1" fmla="val 10500"/>
            <a:gd name="adj2" fmla="val 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US" sz="2400" b="1" kern="1200" dirty="0"/>
            <a:t>R&amp;D to Improve Environmental Performance </a:t>
          </a:r>
          <a:br>
            <a:rPr lang="en-US" sz="2400" kern="1200" dirty="0"/>
          </a:br>
          <a:r>
            <a:rPr lang="en-US" sz="2400" kern="1200" dirty="0"/>
            <a:t> </a:t>
          </a:r>
          <a:br>
            <a:rPr lang="en-US" sz="2400" kern="1200" dirty="0"/>
          </a:br>
          <a:r>
            <a:rPr lang="en-US" sz="2000" i="1" kern="1200" dirty="0"/>
            <a:t>Improving understanding of fish movement, habitat use, and survival through the development of advanced monitoring technologies, relevant metrics, and other impact assessment tools.</a:t>
          </a:r>
          <a:endParaRPr lang="en-US" sz="2400" i="1" kern="1200" dirty="0"/>
        </a:p>
      </dsp:txBody>
      <dsp:txXfrm rot="10800000">
        <a:off x="257815" y="2531699"/>
        <a:ext cx="5101067" cy="2814923"/>
      </dsp:txXfrm>
    </dsp:sp>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93F310-BA22-4FFD-B838-8712A8669F22}" type="datetimeFigureOut">
              <a:rPr lang="en-US" smtClean="0"/>
              <a:t>7/18/2024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BDA3A0-A012-46AD-999E-E4D69891B9CE}" type="slidenum">
              <a:rPr lang="en-US" smtClean="0"/>
              <a:t>‹#›</a:t>
            </a:fld>
            <a:endParaRPr lang="en-US"/>
          </a:p>
        </p:txBody>
      </p:sp>
    </p:spTree>
    <p:extLst>
      <p:ext uri="{BB962C8B-B14F-4D97-AF65-F5344CB8AC3E}">
        <p14:creationId xmlns:p14="http://schemas.microsoft.com/office/powerpoint/2010/main" val="23854792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02FFE90-C929-B948-980F-E7FD2396AD72}" type="slidenum">
              <a:rPr kumimoji="0" lang="en-US" sz="1200" b="0" i="0" u="none" strike="noStrike" kern="1200" cap="none" spc="0" normalizeH="0" baseline="0" noProof="0" smtClean="0">
                <a:ln>
                  <a:noFill/>
                </a:ln>
                <a:solidFill>
                  <a:prstClr val="black"/>
                </a:solidFill>
                <a:effectLst/>
                <a:uLnTx/>
                <a:uFillTx/>
                <a:latin typeface="Franklin Gothic Book" charset="0"/>
                <a:ea typeface="ヒラギノ角ゴ Pro W3"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Franklin Gothic Book" charset="0"/>
              <a:ea typeface="ヒラギノ角ゴ Pro W3" charset="0"/>
            </a:endParaRPr>
          </a:p>
        </p:txBody>
      </p:sp>
    </p:spTree>
    <p:extLst>
      <p:ext uri="{BB962C8B-B14F-4D97-AF65-F5344CB8AC3E}">
        <p14:creationId xmlns:p14="http://schemas.microsoft.com/office/powerpoint/2010/main" val="1923387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2FFE90-C929-B948-980F-E7FD2396AD72}" type="slidenum">
              <a:rPr lang="en-US" smtClean="0"/>
              <a:t>16</a:t>
            </a:fld>
            <a:endParaRPr lang="en-US"/>
          </a:p>
        </p:txBody>
      </p:sp>
    </p:spTree>
    <p:extLst>
      <p:ext uri="{BB962C8B-B14F-4D97-AF65-F5344CB8AC3E}">
        <p14:creationId xmlns:p14="http://schemas.microsoft.com/office/powerpoint/2010/main" val="26535561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02FFE90-C929-B948-980F-E7FD2396AD72}" type="slidenum">
              <a:rPr kumimoji="0" lang="en-US" sz="1200" b="0" i="0" u="none" strike="noStrike" kern="1200" cap="none" spc="0" normalizeH="0" baseline="0" noProof="0" smtClean="0">
                <a:ln>
                  <a:noFill/>
                </a:ln>
                <a:solidFill>
                  <a:prstClr val="black"/>
                </a:solidFill>
                <a:effectLst/>
                <a:uLnTx/>
                <a:uFillTx/>
                <a:latin typeface="Franklin Gothic Book"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Franklin Gothic Book" charset="0"/>
            </a:endParaRPr>
          </a:p>
        </p:txBody>
      </p:sp>
    </p:spTree>
    <p:extLst>
      <p:ext uri="{BB962C8B-B14F-4D97-AF65-F5344CB8AC3E}">
        <p14:creationId xmlns:p14="http://schemas.microsoft.com/office/powerpoint/2010/main" val="37409267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CE3F34-8229-4763-8ACF-A49E729589D8}" type="slidenum">
              <a:rPr lang="en-US" smtClean="0"/>
              <a:t>22</a:t>
            </a:fld>
            <a:endParaRPr lang="en-US"/>
          </a:p>
        </p:txBody>
      </p:sp>
    </p:spTree>
    <p:extLst>
      <p:ext uri="{BB962C8B-B14F-4D97-AF65-F5344CB8AC3E}">
        <p14:creationId xmlns:p14="http://schemas.microsoft.com/office/powerpoint/2010/main" val="38452319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le Full Imag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A10C799-4950-E18D-FDC5-0092765A72EE}"/>
              </a:ext>
            </a:extLst>
          </p:cNvPr>
          <p:cNvPicPr>
            <a:picLocks noChangeAspect="1"/>
          </p:cNvPicPr>
          <p:nvPr userDrawn="1"/>
        </p:nvPicPr>
        <p:blipFill>
          <a:blip r:embed="rId2"/>
          <a:stretch>
            <a:fillRect/>
          </a:stretch>
        </p:blipFill>
        <p:spPr>
          <a:xfrm>
            <a:off x="9524" y="-1892299"/>
            <a:ext cx="18268949" cy="12179300"/>
          </a:xfrm>
          <a:prstGeom prst="rect">
            <a:avLst/>
          </a:prstGeom>
        </p:spPr>
      </p:pic>
      <p:sp>
        <p:nvSpPr>
          <p:cNvPr id="2" name="Title 1">
            <a:extLst>
              <a:ext uri="{FF2B5EF4-FFF2-40B4-BE49-F238E27FC236}">
                <a16:creationId xmlns:a16="http://schemas.microsoft.com/office/drawing/2014/main" id="{487CD967-AC08-C94D-910C-002FC1AE6707}"/>
              </a:ext>
            </a:extLst>
          </p:cNvPr>
          <p:cNvSpPr>
            <a:spLocks noGrp="1"/>
          </p:cNvSpPr>
          <p:nvPr>
            <p:ph type="title" hasCustomPrompt="1"/>
          </p:nvPr>
        </p:nvSpPr>
        <p:spPr>
          <a:xfrm>
            <a:off x="571502" y="6389072"/>
            <a:ext cx="12801599" cy="1543050"/>
          </a:xfrm>
        </p:spPr>
        <p:txBody>
          <a:bodyPr anchor="b"/>
          <a:lstStyle>
            <a:lvl1pPr>
              <a:defRPr b="0" i="0" baseline="0">
                <a:solidFill>
                  <a:schemeClr val="bg1"/>
                </a:solidFill>
                <a:latin typeface="Rockwell" panose="02060603020205020403" pitchFamily="18" charset="77"/>
              </a:defRPr>
            </a:lvl1pPr>
          </a:lstStyle>
          <a:p>
            <a:r>
              <a:rPr lang="en-US" dirty="0"/>
              <a:t>Click to add title</a:t>
            </a:r>
          </a:p>
        </p:txBody>
      </p:sp>
      <p:sp>
        <p:nvSpPr>
          <p:cNvPr id="5" name="Text Placeholder 6">
            <a:extLst>
              <a:ext uri="{FF2B5EF4-FFF2-40B4-BE49-F238E27FC236}">
                <a16:creationId xmlns:a16="http://schemas.microsoft.com/office/drawing/2014/main" id="{742292B4-7DEE-C94E-BF91-3DE49514A167}"/>
              </a:ext>
            </a:extLst>
          </p:cNvPr>
          <p:cNvSpPr>
            <a:spLocks noGrp="1"/>
          </p:cNvSpPr>
          <p:nvPr>
            <p:ph type="body" sz="quarter" idx="17" hasCustomPrompt="1"/>
          </p:nvPr>
        </p:nvSpPr>
        <p:spPr>
          <a:xfrm>
            <a:off x="571502" y="8300241"/>
            <a:ext cx="12801599" cy="971550"/>
          </a:xfrm>
          <a:prstGeom prst="rect">
            <a:avLst/>
          </a:prstGeom>
        </p:spPr>
        <p:txBody>
          <a:bodyPr>
            <a:normAutofit/>
          </a:bodyPr>
          <a:lstStyle>
            <a:lvl1pPr marL="0" indent="0" algn="l">
              <a:buFontTx/>
              <a:buNone/>
              <a:defRPr sz="3300" b="0" i="0">
                <a:solidFill>
                  <a:schemeClr val="bg1"/>
                </a:solidFill>
                <a:latin typeface="Rockwell" panose="02060603020205020403" pitchFamily="18" charset="77"/>
              </a:defRPr>
            </a:lvl1pPr>
          </a:lstStyle>
          <a:p>
            <a:pPr lvl="0"/>
            <a:r>
              <a:rPr lang="en-US" dirty="0"/>
              <a:t>Click to add Sub-title</a:t>
            </a:r>
          </a:p>
        </p:txBody>
      </p:sp>
      <p:pic>
        <p:nvPicPr>
          <p:cNvPr id="3" name="Picture 2">
            <a:extLst>
              <a:ext uri="{FF2B5EF4-FFF2-40B4-BE49-F238E27FC236}">
                <a16:creationId xmlns:a16="http://schemas.microsoft.com/office/drawing/2014/main" id="{BD04A98E-72B7-BD14-0523-634F1CC18DD0}"/>
              </a:ext>
            </a:extLst>
          </p:cNvPr>
          <p:cNvPicPr>
            <a:picLocks noChangeAspect="1"/>
          </p:cNvPicPr>
          <p:nvPr userDrawn="1"/>
        </p:nvPicPr>
        <p:blipFill>
          <a:blip r:embed="rId3"/>
          <a:stretch>
            <a:fillRect/>
          </a:stretch>
        </p:blipFill>
        <p:spPr>
          <a:xfrm>
            <a:off x="14835524" y="6389072"/>
            <a:ext cx="2308286" cy="2874570"/>
          </a:xfrm>
          <a:prstGeom prst="rect">
            <a:avLst/>
          </a:prstGeom>
        </p:spPr>
      </p:pic>
    </p:spTree>
    <p:extLst>
      <p:ext uri="{BB962C8B-B14F-4D97-AF65-F5344CB8AC3E}">
        <p14:creationId xmlns:p14="http://schemas.microsoft.com/office/powerpoint/2010/main" val="23524431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ext onl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FD6290E-C0B0-5641-AD75-8B4632F86E37}"/>
              </a:ext>
            </a:extLst>
          </p:cNvPr>
          <p:cNvSpPr>
            <a:spLocks noGrp="1"/>
          </p:cNvSpPr>
          <p:nvPr>
            <p:ph type="ftr" sz="quarter" idx="10"/>
          </p:nvPr>
        </p:nvSpPr>
        <p:spPr/>
        <p:txBody>
          <a:bodyPr/>
          <a:lstStyle/>
          <a:p>
            <a:r>
              <a:rPr lang="en-US"/>
              <a:t>Slide footer goes here</a:t>
            </a:r>
            <a:endParaRPr lang="en-US" dirty="0"/>
          </a:p>
        </p:txBody>
      </p:sp>
      <p:sp>
        <p:nvSpPr>
          <p:cNvPr id="4" name="Slide Number Placeholder 3">
            <a:extLst>
              <a:ext uri="{FF2B5EF4-FFF2-40B4-BE49-F238E27FC236}">
                <a16:creationId xmlns:a16="http://schemas.microsoft.com/office/drawing/2014/main" id="{C02FFCCA-14C6-9E49-8A12-13A5011A9C0B}"/>
              </a:ext>
            </a:extLst>
          </p:cNvPr>
          <p:cNvSpPr>
            <a:spLocks noGrp="1"/>
          </p:cNvSpPr>
          <p:nvPr>
            <p:ph type="sldNum" sz="quarter" idx="11"/>
          </p:nvPr>
        </p:nvSpPr>
        <p:spPr/>
        <p:txBody>
          <a:bodyPr/>
          <a:lstStyle/>
          <a:p>
            <a:fld id="{C21C85E6-15FC-384D-B3AC-312A2FF87D60}" type="slidenum">
              <a:rPr lang="en-US" smtClean="0"/>
              <a:pPr/>
              <a:t>‹#›</a:t>
            </a:fld>
            <a:endParaRPr lang="en-US" dirty="0"/>
          </a:p>
        </p:txBody>
      </p:sp>
      <p:sp>
        <p:nvSpPr>
          <p:cNvPr id="8" name="Title 7">
            <a:extLst>
              <a:ext uri="{FF2B5EF4-FFF2-40B4-BE49-F238E27FC236}">
                <a16:creationId xmlns:a16="http://schemas.microsoft.com/office/drawing/2014/main" id="{842B7796-CD25-244E-AC06-815473F48C1E}"/>
              </a:ext>
            </a:extLst>
          </p:cNvPr>
          <p:cNvSpPr>
            <a:spLocks noGrp="1"/>
          </p:cNvSpPr>
          <p:nvPr>
            <p:ph type="title" hasCustomPrompt="1"/>
          </p:nvPr>
        </p:nvSpPr>
        <p:spPr>
          <a:xfrm>
            <a:off x="1376570" y="787866"/>
            <a:ext cx="15539831" cy="1543050"/>
          </a:xfrm>
        </p:spPr>
        <p:txBody>
          <a:bodyPr anchor="b"/>
          <a:lstStyle>
            <a:lvl1pPr algn="l">
              <a:defRPr/>
            </a:lvl1pPr>
          </a:lstStyle>
          <a:p>
            <a:r>
              <a:rPr lang="en-US" dirty="0"/>
              <a:t>Click to add title here</a:t>
            </a:r>
          </a:p>
        </p:txBody>
      </p:sp>
      <p:sp>
        <p:nvSpPr>
          <p:cNvPr id="7" name="Text Placeholder 6">
            <a:extLst>
              <a:ext uri="{FF2B5EF4-FFF2-40B4-BE49-F238E27FC236}">
                <a16:creationId xmlns:a16="http://schemas.microsoft.com/office/drawing/2014/main" id="{93B41613-B381-3447-AAC7-C45754824525}"/>
              </a:ext>
            </a:extLst>
          </p:cNvPr>
          <p:cNvSpPr>
            <a:spLocks noGrp="1"/>
          </p:cNvSpPr>
          <p:nvPr>
            <p:ph type="body" sz="quarter" idx="17" hasCustomPrompt="1"/>
          </p:nvPr>
        </p:nvSpPr>
        <p:spPr>
          <a:xfrm>
            <a:off x="1371601" y="2498540"/>
            <a:ext cx="15539831" cy="971550"/>
          </a:xfrm>
          <a:prstGeom prst="rect">
            <a:avLst/>
          </a:prstGeom>
        </p:spPr>
        <p:txBody>
          <a:bodyPr>
            <a:normAutofit/>
          </a:bodyPr>
          <a:lstStyle>
            <a:lvl1pPr marL="0" indent="0" algn="l">
              <a:buFontTx/>
              <a:buNone/>
              <a:defRPr sz="3300">
                <a:solidFill>
                  <a:schemeClr val="accent2"/>
                </a:solidFill>
              </a:defRPr>
            </a:lvl1pPr>
          </a:lstStyle>
          <a:p>
            <a:pPr lvl="0"/>
            <a:r>
              <a:rPr lang="en-US" dirty="0"/>
              <a:t>Click to add Sub-title</a:t>
            </a:r>
          </a:p>
        </p:txBody>
      </p:sp>
      <p:sp>
        <p:nvSpPr>
          <p:cNvPr id="10" name="Text Placeholder 9">
            <a:extLst>
              <a:ext uri="{FF2B5EF4-FFF2-40B4-BE49-F238E27FC236}">
                <a16:creationId xmlns:a16="http://schemas.microsoft.com/office/drawing/2014/main" id="{FE9D50F7-B8BB-78AA-85E2-5576DF4F1B0D}"/>
              </a:ext>
            </a:extLst>
          </p:cNvPr>
          <p:cNvSpPr>
            <a:spLocks noGrp="1"/>
          </p:cNvSpPr>
          <p:nvPr>
            <p:ph type="body" sz="quarter" idx="19" hasCustomPrompt="1"/>
          </p:nvPr>
        </p:nvSpPr>
        <p:spPr>
          <a:xfrm>
            <a:off x="2241395" y="3874277"/>
            <a:ext cx="9884570" cy="5274920"/>
          </a:xfrm>
        </p:spPr>
        <p:txBody>
          <a:bodyPr/>
          <a:lstStyle/>
          <a:p>
            <a:pPr lvl="2"/>
            <a:r>
              <a:rPr lang="en-US" dirty="0"/>
              <a:t>Third level</a:t>
            </a:r>
          </a:p>
        </p:txBody>
      </p:sp>
      <p:pic>
        <p:nvPicPr>
          <p:cNvPr id="13" name="Picture 12" descr="Logo&#10;&#10;Description automatically generated">
            <a:extLst>
              <a:ext uri="{FF2B5EF4-FFF2-40B4-BE49-F238E27FC236}">
                <a16:creationId xmlns:a16="http://schemas.microsoft.com/office/drawing/2014/main" id="{3C51189C-0052-15D2-7B6C-350B85B32594}"/>
              </a:ext>
            </a:extLst>
          </p:cNvPr>
          <p:cNvPicPr>
            <a:picLocks noChangeAspect="1"/>
          </p:cNvPicPr>
          <p:nvPr userDrawn="1"/>
        </p:nvPicPr>
        <p:blipFill rotWithShape="1">
          <a:blip r:embed="rId2">
            <a:alphaModFix amt="35000"/>
          </a:blip>
          <a:srcRect l="10778" t="22199" r="22735" b="18783"/>
          <a:stretch/>
        </p:blipFill>
        <p:spPr>
          <a:xfrm>
            <a:off x="6893169" y="0"/>
            <a:ext cx="11394831" cy="10287000"/>
          </a:xfrm>
          <a:prstGeom prst="rect">
            <a:avLst/>
          </a:prstGeom>
        </p:spPr>
      </p:pic>
    </p:spTree>
    <p:extLst>
      <p:ext uri="{BB962C8B-B14F-4D97-AF65-F5344CB8AC3E}">
        <p14:creationId xmlns:p14="http://schemas.microsoft.com/office/powerpoint/2010/main" val="12088588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End Slide">
    <p:bg>
      <p:bgRef idx="1001">
        <a:schemeClr val="bg2"/>
      </p:bgRef>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0610383-EB29-80D7-AC1D-EC2FC5AA9A4A}"/>
              </a:ext>
            </a:extLst>
          </p:cNvPr>
          <p:cNvSpPr txBox="1"/>
          <p:nvPr userDrawn="1"/>
        </p:nvSpPr>
        <p:spPr>
          <a:xfrm>
            <a:off x="11886438" y="4789139"/>
            <a:ext cx="426720" cy="276999"/>
          </a:xfrm>
          <a:prstGeom prst="rect">
            <a:avLst/>
          </a:prstGeom>
          <a:noFill/>
        </p:spPr>
        <p:txBody>
          <a:bodyPr wrap="none" rtlCol="0">
            <a:spAutoFit/>
          </a:bodyPr>
          <a:lstStyle/>
          <a:p>
            <a:r>
              <a:rPr lang="en-US" sz="1200" dirty="0">
                <a:solidFill>
                  <a:schemeClr val="accent3"/>
                </a:solidFill>
                <a:latin typeface="Montserrat" pitchFamily="2" charset="77"/>
              </a:rPr>
              <a:t>SM</a:t>
            </a:r>
          </a:p>
        </p:txBody>
      </p:sp>
      <p:pic>
        <p:nvPicPr>
          <p:cNvPr id="3" name="Picture 2" descr="Text&#10;&#10;Description automatically generated">
            <a:extLst>
              <a:ext uri="{FF2B5EF4-FFF2-40B4-BE49-F238E27FC236}">
                <a16:creationId xmlns:a16="http://schemas.microsoft.com/office/drawing/2014/main" id="{2730DC3B-B26E-D713-B103-0ECB1CACE259}"/>
              </a:ext>
            </a:extLst>
          </p:cNvPr>
          <p:cNvPicPr>
            <a:picLocks noChangeAspect="1"/>
          </p:cNvPicPr>
          <p:nvPr userDrawn="1"/>
        </p:nvPicPr>
        <p:blipFill>
          <a:blip r:embed="rId2"/>
          <a:stretch>
            <a:fillRect/>
          </a:stretch>
        </p:blipFill>
        <p:spPr>
          <a:xfrm>
            <a:off x="4326391" y="3045621"/>
            <a:ext cx="9635219" cy="4777125"/>
          </a:xfrm>
          <a:prstGeom prst="rect">
            <a:avLst/>
          </a:prstGeom>
        </p:spPr>
      </p:pic>
    </p:spTree>
    <p:extLst>
      <p:ext uri="{BB962C8B-B14F-4D97-AF65-F5344CB8AC3E}">
        <p14:creationId xmlns:p14="http://schemas.microsoft.com/office/powerpoint/2010/main" val="2088974297"/>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Hydro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7196BB-B5DE-AFD7-84AF-5AE0E888BC0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 y="0"/>
            <a:ext cx="18288000" cy="6426924"/>
          </a:xfrm>
          <a:prstGeom prst="rect">
            <a:avLst/>
          </a:prstGeom>
        </p:spPr>
      </p:pic>
      <p:sp>
        <p:nvSpPr>
          <p:cNvPr id="5" name="Rectangle 4">
            <a:extLst>
              <a:ext uri="{FF2B5EF4-FFF2-40B4-BE49-F238E27FC236}">
                <a16:creationId xmlns:a16="http://schemas.microsoft.com/office/drawing/2014/main" id="{96B4FDFF-55AD-291A-1DF2-EEDF26FCCF9A}"/>
              </a:ext>
            </a:extLst>
          </p:cNvPr>
          <p:cNvSpPr/>
          <p:nvPr userDrawn="1"/>
        </p:nvSpPr>
        <p:spPr>
          <a:xfrm>
            <a:off x="-1" y="-3265"/>
            <a:ext cx="18288000" cy="6430190"/>
          </a:xfrm>
          <a:prstGeom prst="rect">
            <a:avLst/>
          </a:prstGeom>
          <a:gradFill>
            <a:gsLst>
              <a:gs pos="36000">
                <a:schemeClr val="tx2">
                  <a:lumMod val="40000"/>
                  <a:lumOff val="60000"/>
                  <a:alpha val="32458"/>
                </a:schemeClr>
              </a:gs>
              <a:gs pos="0">
                <a:schemeClr val="accent3"/>
              </a:gs>
              <a:gs pos="55000">
                <a:schemeClr val="bg1">
                  <a:alpha val="0"/>
                </a:schemeClr>
              </a:gs>
              <a:gs pos="100000">
                <a:schemeClr val="accent3"/>
              </a:gs>
              <a:gs pos="69000">
                <a:schemeClr val="accent1">
                  <a:lumMod val="75000"/>
                  <a:alpha val="42714"/>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3" name="Picture 2">
            <a:extLst>
              <a:ext uri="{FF2B5EF4-FFF2-40B4-BE49-F238E27FC236}">
                <a16:creationId xmlns:a16="http://schemas.microsoft.com/office/drawing/2014/main" id="{E51841BA-8A49-8A17-B3DB-A8E2E95F886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851"/>
          <a:stretch/>
        </p:blipFill>
        <p:spPr>
          <a:xfrm>
            <a:off x="695497" y="571295"/>
            <a:ext cx="6812159" cy="1718589"/>
          </a:xfrm>
          <a:prstGeom prst="rect">
            <a:avLst/>
          </a:prstGeom>
          <a:effectLst>
            <a:glow rad="78099">
              <a:schemeClr val="accent2">
                <a:lumMod val="75000"/>
                <a:alpha val="10168"/>
              </a:schemeClr>
            </a:glow>
          </a:effectLst>
        </p:spPr>
      </p:pic>
      <p:sp>
        <p:nvSpPr>
          <p:cNvPr id="13" name="Subtitle 2">
            <a:extLst>
              <a:ext uri="{FF2B5EF4-FFF2-40B4-BE49-F238E27FC236}">
                <a16:creationId xmlns:a16="http://schemas.microsoft.com/office/drawing/2014/main" id="{8EB7AA0C-8E98-8267-2F9D-28E5E0A2FEFE}"/>
              </a:ext>
            </a:extLst>
          </p:cNvPr>
          <p:cNvSpPr>
            <a:spLocks noGrp="1"/>
          </p:cNvSpPr>
          <p:nvPr>
            <p:ph type="subTitle" idx="1" hasCustomPrompt="1"/>
          </p:nvPr>
        </p:nvSpPr>
        <p:spPr>
          <a:xfrm>
            <a:off x="695497" y="6656737"/>
            <a:ext cx="16952694" cy="1054247"/>
          </a:xfrm>
          <a:prstGeom prst="rect">
            <a:avLst/>
          </a:prstGeom>
        </p:spPr>
        <p:txBody>
          <a:bodyPr>
            <a:normAutofit/>
          </a:bodyPr>
          <a:lstStyle>
            <a:lvl1pPr marL="0" indent="0" algn="l">
              <a:buNone/>
              <a:defRPr sz="6000" b="0" i="0">
                <a:solidFill>
                  <a:srgbClr val="282B2E"/>
                </a:solidFill>
                <a:latin typeface="Franklin Gothic Medium" panose="020B0603020102020204" pitchFamily="34" charset="0"/>
                <a:cs typeface="Aria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title style</a:t>
            </a:r>
          </a:p>
        </p:txBody>
      </p:sp>
      <p:sp>
        <p:nvSpPr>
          <p:cNvPr id="14" name="Text Placeholder 17">
            <a:extLst>
              <a:ext uri="{FF2B5EF4-FFF2-40B4-BE49-F238E27FC236}">
                <a16:creationId xmlns:a16="http://schemas.microsoft.com/office/drawing/2014/main" id="{BD4FDFAA-BB00-2B5B-6FF1-6ECE5BE1A812}"/>
              </a:ext>
            </a:extLst>
          </p:cNvPr>
          <p:cNvSpPr>
            <a:spLocks noGrp="1"/>
          </p:cNvSpPr>
          <p:nvPr>
            <p:ph type="body" sz="quarter" idx="10"/>
          </p:nvPr>
        </p:nvSpPr>
        <p:spPr>
          <a:xfrm>
            <a:off x="696168" y="7940795"/>
            <a:ext cx="11236252" cy="1054247"/>
          </a:xfrm>
          <a:prstGeom prst="rect">
            <a:avLst/>
          </a:prstGeom>
        </p:spPr>
        <p:txBody>
          <a:bodyPr/>
          <a:lstStyle>
            <a:lvl1pPr marL="0" marR="0" indent="0" algn="l" defTabSz="685800" rtl="0" eaLnBrk="1" fontAlgn="auto" latinLnBrk="0" hangingPunct="1">
              <a:lnSpc>
                <a:spcPct val="100000"/>
              </a:lnSpc>
              <a:spcBef>
                <a:spcPct val="20000"/>
              </a:spcBef>
              <a:spcAft>
                <a:spcPts val="0"/>
              </a:spcAft>
              <a:buClrTx/>
              <a:buSzTx/>
              <a:buFontTx/>
              <a:buNone/>
              <a:tabLst/>
              <a:defRPr kumimoji="0" lang="en-US" sz="2400" b="0" i="0" u="none" strike="noStrike" kern="1200" cap="none" spc="0" normalizeH="0" baseline="0" noProof="0">
                <a:ln>
                  <a:noFill/>
                </a:ln>
                <a:solidFill>
                  <a:srgbClr val="282B2E"/>
                </a:solidFill>
                <a:effectLst/>
                <a:uLnTx/>
                <a:uFillTx/>
                <a:latin typeface="Franklin Gothic Medium" panose="020B0603020102020204" pitchFamily="34" charset="0"/>
                <a:cs typeface="Arial"/>
              </a:defRPr>
            </a:lvl1pPr>
          </a:lstStyle>
          <a:p>
            <a:pPr lvl="0"/>
            <a:r>
              <a:rPr lang="en-US" noProof="0"/>
              <a:t>Click to edit Master text style</a:t>
            </a:r>
          </a:p>
        </p:txBody>
      </p:sp>
      <p:sp>
        <p:nvSpPr>
          <p:cNvPr id="15" name="Text Placeholder 18">
            <a:extLst>
              <a:ext uri="{FF2B5EF4-FFF2-40B4-BE49-F238E27FC236}">
                <a16:creationId xmlns:a16="http://schemas.microsoft.com/office/drawing/2014/main" id="{63E79932-2B23-EF95-DEA2-8802699E2A87}"/>
              </a:ext>
            </a:extLst>
          </p:cNvPr>
          <p:cNvSpPr>
            <a:spLocks noGrp="1"/>
          </p:cNvSpPr>
          <p:nvPr>
            <p:ph type="body" sz="quarter" idx="13"/>
          </p:nvPr>
        </p:nvSpPr>
        <p:spPr>
          <a:xfrm>
            <a:off x="705043" y="9171988"/>
            <a:ext cx="9891524" cy="1054247"/>
          </a:xfrm>
          <a:prstGeom prst="rect">
            <a:avLst/>
          </a:prstGeom>
        </p:spPr>
        <p:txBody>
          <a:bodyPr>
            <a:normAutofit/>
          </a:bodyPr>
          <a:lstStyle>
            <a:lvl1pPr>
              <a:buNone/>
              <a:defRPr sz="1800" b="0" i="0">
                <a:solidFill>
                  <a:srgbClr val="282B2E"/>
                </a:solidFill>
                <a:latin typeface="Franklin Gothic Book" panose="020B0503020102020204" pitchFamily="34" charset="0"/>
                <a:cs typeface="Arial"/>
              </a:defRPr>
            </a:lvl1pPr>
            <a:lvl5pPr>
              <a:defRPr/>
            </a:lvl5pPr>
          </a:lstStyle>
          <a:p>
            <a:pPr lvl="0"/>
            <a:r>
              <a:rPr lang="en-US"/>
              <a:t>Click to edit Master text styles</a:t>
            </a:r>
          </a:p>
        </p:txBody>
      </p:sp>
    </p:spTree>
    <p:extLst>
      <p:ext uri="{BB962C8B-B14F-4D97-AF65-F5344CB8AC3E}">
        <p14:creationId xmlns:p14="http://schemas.microsoft.com/office/powerpoint/2010/main" val="34124595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ontentSlideGeneric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2FC26-F8E1-4A5C-A8F7-3AB289BE7FFE}"/>
              </a:ext>
            </a:extLst>
          </p:cNvPr>
          <p:cNvSpPr>
            <a:spLocks noGrp="1"/>
          </p:cNvSpPr>
          <p:nvPr>
            <p:ph type="title" hasCustomPrompt="1"/>
          </p:nvPr>
        </p:nvSpPr>
        <p:spPr>
          <a:xfrm>
            <a:off x="1259681" y="977265"/>
            <a:ext cx="7071648" cy="2177415"/>
          </a:xfrm>
        </p:spPr>
        <p:txBody>
          <a:bodyPr anchor="b" anchorCtr="0">
            <a:normAutofit/>
          </a:bodyPr>
          <a:lstStyle>
            <a:lvl1pPr>
              <a:defRPr sz="4499" b="1" i="0" cap="none" baseline="0"/>
            </a:lvl1pPr>
          </a:lstStyle>
          <a:p>
            <a:r>
              <a:rPr lang="en-US"/>
              <a:t>Click To edit Master title style</a:t>
            </a:r>
          </a:p>
        </p:txBody>
      </p:sp>
      <p:sp>
        <p:nvSpPr>
          <p:cNvPr id="11" name="Text Placeholder 10">
            <a:extLst>
              <a:ext uri="{FF2B5EF4-FFF2-40B4-BE49-F238E27FC236}">
                <a16:creationId xmlns:a16="http://schemas.microsoft.com/office/drawing/2014/main" id="{07F39C59-5461-46D1-984F-9B355FEC9FBB}"/>
              </a:ext>
            </a:extLst>
          </p:cNvPr>
          <p:cNvSpPr>
            <a:spLocks noGrp="1"/>
          </p:cNvSpPr>
          <p:nvPr>
            <p:ph type="body" sz="quarter" idx="10" hasCustomPrompt="1"/>
          </p:nvPr>
        </p:nvSpPr>
        <p:spPr>
          <a:xfrm>
            <a:off x="1259681" y="3429955"/>
            <a:ext cx="7072788" cy="5160170"/>
          </a:xfrm>
        </p:spPr>
        <p:txBody>
          <a:bodyPr>
            <a:normAutofit/>
          </a:bodyPr>
          <a:lstStyle>
            <a:lvl1pPr marL="0" indent="0">
              <a:buNone/>
              <a:defRPr sz="3599">
                <a:solidFill>
                  <a:schemeClr val="tx1"/>
                </a:solidFill>
              </a:defRPr>
            </a:lvl1pPr>
          </a:lstStyle>
          <a:p>
            <a:pPr lvl="0"/>
            <a:r>
              <a:rPr lang="en-US"/>
              <a:t>Content</a:t>
            </a:r>
          </a:p>
        </p:txBody>
      </p:sp>
      <p:sp>
        <p:nvSpPr>
          <p:cNvPr id="13" name="Picture Placeholder 12">
            <a:extLst>
              <a:ext uri="{FF2B5EF4-FFF2-40B4-BE49-F238E27FC236}">
                <a16:creationId xmlns:a16="http://schemas.microsoft.com/office/drawing/2014/main" id="{B2B7FB70-6AC5-4B93-9C55-712BC817F0D4}"/>
              </a:ext>
            </a:extLst>
          </p:cNvPr>
          <p:cNvSpPr>
            <a:spLocks noGrp="1"/>
          </p:cNvSpPr>
          <p:nvPr>
            <p:ph type="pic" sz="quarter" idx="11"/>
          </p:nvPr>
        </p:nvSpPr>
        <p:spPr>
          <a:xfrm>
            <a:off x="9412606" y="0"/>
            <a:ext cx="8875395" cy="9848088"/>
          </a:xfrm>
          <a:pattFill prst="pct5">
            <a:fgClr>
              <a:schemeClr val="accent1"/>
            </a:fgClr>
            <a:bgClr>
              <a:schemeClr val="bg1"/>
            </a:bgClr>
          </a:pattFill>
        </p:spPr>
        <p:txBody>
          <a:bodyPr/>
          <a:lstStyle/>
          <a:p>
            <a:r>
              <a:rPr lang="en-US"/>
              <a:t>Click icon to add picture</a:t>
            </a:r>
          </a:p>
        </p:txBody>
      </p:sp>
    </p:spTree>
    <p:extLst>
      <p:ext uri="{BB962C8B-B14F-4D97-AF65-F5344CB8AC3E}">
        <p14:creationId xmlns:p14="http://schemas.microsoft.com/office/powerpoint/2010/main" val="1744633950"/>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Highlight-Slide-2 column">
    <p:spTree>
      <p:nvGrpSpPr>
        <p:cNvPr id="1" name=""/>
        <p:cNvGrpSpPr/>
        <p:nvPr/>
      </p:nvGrpSpPr>
      <p:grpSpPr>
        <a:xfrm>
          <a:off x="0" y="0"/>
          <a:ext cx="0" cy="0"/>
          <a:chOff x="0" y="0"/>
          <a:chExt cx="0" cy="0"/>
        </a:xfrm>
      </p:grpSpPr>
      <p:sp>
        <p:nvSpPr>
          <p:cNvPr id="43" name="Picture Placeholder 42">
            <a:extLst>
              <a:ext uri="{FF2B5EF4-FFF2-40B4-BE49-F238E27FC236}">
                <a16:creationId xmlns:a16="http://schemas.microsoft.com/office/drawing/2014/main" id="{1B1BB3E5-B5BC-00A7-57A2-38A6C84C39C5}"/>
              </a:ext>
            </a:extLst>
          </p:cNvPr>
          <p:cNvSpPr>
            <a:spLocks noGrp="1"/>
          </p:cNvSpPr>
          <p:nvPr>
            <p:ph type="pic" sz="quarter" idx="23"/>
          </p:nvPr>
        </p:nvSpPr>
        <p:spPr>
          <a:xfrm>
            <a:off x="-8388" y="2"/>
            <a:ext cx="18288000" cy="6070061"/>
          </a:xfrm>
          <a:custGeom>
            <a:avLst/>
            <a:gdLst>
              <a:gd name="connsiteX0" fmla="*/ 0 w 12188825"/>
              <a:gd name="connsiteY0" fmla="*/ 0 h 4046707"/>
              <a:gd name="connsiteX1" fmla="*/ 12188825 w 12188825"/>
              <a:gd name="connsiteY1" fmla="*/ 0 h 4046707"/>
              <a:gd name="connsiteX2" fmla="*/ 12188825 w 12188825"/>
              <a:gd name="connsiteY2" fmla="*/ 4045936 h 4046707"/>
              <a:gd name="connsiteX3" fmla="*/ 11990709 w 12188825"/>
              <a:gd name="connsiteY3" fmla="*/ 4044630 h 4046707"/>
              <a:gd name="connsiteX4" fmla="*/ 11179882 w 12188825"/>
              <a:gd name="connsiteY4" fmla="*/ 3970979 h 4046707"/>
              <a:gd name="connsiteX5" fmla="*/ 9140955 w 12188825"/>
              <a:gd name="connsiteY5" fmla="*/ 3970979 h 4046707"/>
              <a:gd name="connsiteX6" fmla="*/ 7102030 w 12188825"/>
              <a:gd name="connsiteY6" fmla="*/ 3970979 h 4046707"/>
              <a:gd name="connsiteX7" fmla="*/ 5063103 w 12188825"/>
              <a:gd name="connsiteY7" fmla="*/ 3970979 h 4046707"/>
              <a:gd name="connsiteX8" fmla="*/ 3024177 w 12188825"/>
              <a:gd name="connsiteY8" fmla="*/ 3970979 h 4046707"/>
              <a:gd name="connsiteX9" fmla="*/ 985250 w 12188825"/>
              <a:gd name="connsiteY9" fmla="*/ 3970979 h 4046707"/>
              <a:gd name="connsiteX10" fmla="*/ 163812 w 12188825"/>
              <a:gd name="connsiteY10" fmla="*/ 4042926 h 4046707"/>
              <a:gd name="connsiteX11" fmla="*/ 0 w 12188825"/>
              <a:gd name="connsiteY11" fmla="*/ 4045764 h 404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88825" h="4046707">
                <a:moveTo>
                  <a:pt x="0" y="0"/>
                </a:moveTo>
                <a:lnTo>
                  <a:pt x="12188825" y="0"/>
                </a:lnTo>
                <a:lnTo>
                  <a:pt x="12188825" y="4045936"/>
                </a:lnTo>
                <a:lnTo>
                  <a:pt x="11990709" y="4044630"/>
                </a:lnTo>
                <a:cubicBezTo>
                  <a:pt x="11734084" y="4038399"/>
                  <a:pt x="11456983" y="4017259"/>
                  <a:pt x="11179882" y="3970979"/>
                </a:cubicBezTo>
                <a:cubicBezTo>
                  <a:pt x="10160355" y="3800589"/>
                  <a:pt x="9140955" y="3970979"/>
                  <a:pt x="9140955" y="3970979"/>
                </a:cubicBezTo>
                <a:cubicBezTo>
                  <a:pt x="9140955" y="3970979"/>
                  <a:pt x="8121429" y="4141369"/>
                  <a:pt x="7102030" y="3970979"/>
                </a:cubicBezTo>
                <a:cubicBezTo>
                  <a:pt x="6082503" y="3800589"/>
                  <a:pt x="5063103" y="3970979"/>
                  <a:pt x="5063103" y="3970979"/>
                </a:cubicBezTo>
                <a:cubicBezTo>
                  <a:pt x="5063103" y="3970979"/>
                  <a:pt x="4043576" y="4141369"/>
                  <a:pt x="3024177" y="3970979"/>
                </a:cubicBezTo>
                <a:cubicBezTo>
                  <a:pt x="2004649" y="3800589"/>
                  <a:pt x="985250" y="3970979"/>
                  <a:pt x="985250" y="3970979"/>
                </a:cubicBezTo>
                <a:cubicBezTo>
                  <a:pt x="985250" y="3970979"/>
                  <a:pt x="646292" y="4027652"/>
                  <a:pt x="163812" y="4042926"/>
                </a:cubicBezTo>
                <a:lnTo>
                  <a:pt x="0" y="4045764"/>
                </a:lnTo>
                <a:close/>
              </a:path>
            </a:pathLst>
          </a:custGeom>
          <a:pattFill prst="pct5">
            <a:fgClr>
              <a:schemeClr val="accent1"/>
            </a:fgClr>
            <a:bgClr>
              <a:schemeClr val="bg1"/>
            </a:bgClr>
          </a:pattFill>
        </p:spPr>
        <p:txBody>
          <a:bodyPr wrap="square" anchor="ctr">
            <a:noAutofit/>
          </a:bodyPr>
          <a:lstStyle>
            <a:lvl1pPr marL="0" indent="0" algn="ctr">
              <a:buNone/>
              <a:defRPr>
                <a:solidFill>
                  <a:schemeClr val="bg1"/>
                </a:solidFill>
              </a:defRPr>
            </a:lvl1pPr>
          </a:lstStyle>
          <a:p>
            <a:endParaRPr lang="en-US"/>
          </a:p>
        </p:txBody>
      </p:sp>
      <p:sp>
        <p:nvSpPr>
          <p:cNvPr id="2" name="Title 1">
            <a:extLst>
              <a:ext uri="{FF2B5EF4-FFF2-40B4-BE49-F238E27FC236}">
                <a16:creationId xmlns:a16="http://schemas.microsoft.com/office/drawing/2014/main" id="{374648B3-0B63-4A63-8ECF-2D84F9714A3A}"/>
              </a:ext>
            </a:extLst>
          </p:cNvPr>
          <p:cNvSpPr>
            <a:spLocks noGrp="1"/>
          </p:cNvSpPr>
          <p:nvPr>
            <p:ph type="title" hasCustomPrompt="1"/>
          </p:nvPr>
        </p:nvSpPr>
        <p:spPr>
          <a:xfrm>
            <a:off x="1257300" y="547691"/>
            <a:ext cx="15773401" cy="949367"/>
          </a:xfrm>
        </p:spPr>
        <p:txBody>
          <a:bodyPr>
            <a:normAutofit/>
          </a:bodyPr>
          <a:lstStyle>
            <a:lvl1pPr>
              <a:lnSpc>
                <a:spcPts val="5399"/>
              </a:lnSpc>
              <a:defRPr sz="5399" b="1" i="0" cap="none" baseline="0">
                <a:solidFill>
                  <a:schemeClr val="bg1"/>
                </a:solidFill>
              </a:defRPr>
            </a:lvl1pPr>
          </a:lstStyle>
          <a:p>
            <a:r>
              <a:rPr lang="en-US"/>
              <a:t>Click to edit master title style</a:t>
            </a:r>
          </a:p>
        </p:txBody>
      </p:sp>
      <p:sp>
        <p:nvSpPr>
          <p:cNvPr id="34" name="Text Placeholder 6">
            <a:extLst>
              <a:ext uri="{FF2B5EF4-FFF2-40B4-BE49-F238E27FC236}">
                <a16:creationId xmlns:a16="http://schemas.microsoft.com/office/drawing/2014/main" id="{8DCB8BC4-57E9-4673-A00F-6917468D576E}"/>
              </a:ext>
            </a:extLst>
          </p:cNvPr>
          <p:cNvSpPr>
            <a:spLocks noGrp="1"/>
          </p:cNvSpPr>
          <p:nvPr>
            <p:ph type="body" sz="quarter" idx="20"/>
          </p:nvPr>
        </p:nvSpPr>
        <p:spPr>
          <a:xfrm>
            <a:off x="1257299" y="6356195"/>
            <a:ext cx="7760810" cy="31613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6" name="Text Placeholder 6">
            <a:extLst>
              <a:ext uri="{FF2B5EF4-FFF2-40B4-BE49-F238E27FC236}">
                <a16:creationId xmlns:a16="http://schemas.microsoft.com/office/drawing/2014/main" id="{D5007EF3-B881-CCF9-AE68-9CBC515DAD04}"/>
              </a:ext>
            </a:extLst>
          </p:cNvPr>
          <p:cNvSpPr>
            <a:spLocks noGrp="1"/>
          </p:cNvSpPr>
          <p:nvPr>
            <p:ph type="body" sz="quarter" idx="24"/>
          </p:nvPr>
        </p:nvSpPr>
        <p:spPr>
          <a:xfrm>
            <a:off x="9269893" y="6356195"/>
            <a:ext cx="7760810" cy="31613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7725544"/>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Xcut_3-icons-content">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6ABAA555-B80B-F554-86E6-4A1275BD4360}"/>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 y="-143982"/>
            <a:ext cx="18287998" cy="10284321"/>
          </a:xfrm>
          <a:prstGeom prst="rect">
            <a:avLst/>
          </a:prstGeom>
        </p:spPr>
      </p:pic>
      <p:sp>
        <p:nvSpPr>
          <p:cNvPr id="22" name="Title 1">
            <a:extLst>
              <a:ext uri="{FF2B5EF4-FFF2-40B4-BE49-F238E27FC236}">
                <a16:creationId xmlns:a16="http://schemas.microsoft.com/office/drawing/2014/main" id="{D2D33AE9-F700-99F4-5289-7FC133BDCA8F}"/>
              </a:ext>
            </a:extLst>
          </p:cNvPr>
          <p:cNvSpPr>
            <a:spLocks noGrp="1"/>
          </p:cNvSpPr>
          <p:nvPr>
            <p:ph type="title" hasCustomPrompt="1"/>
          </p:nvPr>
        </p:nvSpPr>
        <p:spPr>
          <a:xfrm>
            <a:off x="1257296" y="827754"/>
            <a:ext cx="15773401" cy="1221677"/>
          </a:xfrm>
        </p:spPr>
        <p:txBody>
          <a:bodyPr>
            <a:normAutofit/>
          </a:bodyPr>
          <a:lstStyle>
            <a:lvl1pPr algn="ctr">
              <a:defRPr sz="5399">
                <a:solidFill>
                  <a:schemeClr val="accent2"/>
                </a:solidFill>
              </a:defRPr>
            </a:lvl1pPr>
          </a:lstStyle>
          <a:p>
            <a:r>
              <a:rPr lang="en-US"/>
              <a:t>Click to edit master title style</a:t>
            </a:r>
          </a:p>
        </p:txBody>
      </p:sp>
      <p:sp>
        <p:nvSpPr>
          <p:cNvPr id="23" name="Text Placeholder 8">
            <a:extLst>
              <a:ext uri="{FF2B5EF4-FFF2-40B4-BE49-F238E27FC236}">
                <a16:creationId xmlns:a16="http://schemas.microsoft.com/office/drawing/2014/main" id="{8A886546-1087-4053-366D-77C1181B3037}"/>
              </a:ext>
            </a:extLst>
          </p:cNvPr>
          <p:cNvSpPr>
            <a:spLocks noGrp="1"/>
          </p:cNvSpPr>
          <p:nvPr>
            <p:ph type="body" sz="quarter" idx="17" hasCustomPrompt="1"/>
          </p:nvPr>
        </p:nvSpPr>
        <p:spPr>
          <a:xfrm>
            <a:off x="7181846" y="5325690"/>
            <a:ext cx="3924300" cy="478821"/>
          </a:xfrm>
        </p:spPr>
        <p:txBody>
          <a:bodyPr lIns="0" tIns="0" rIns="0" bIns="0" anchor="ctr" anchorCtr="0">
            <a:noAutofit/>
          </a:bodyPr>
          <a:lstStyle>
            <a:lvl1pPr marL="0" indent="0" algn="ctr">
              <a:buNone/>
              <a:defRPr sz="3000">
                <a:solidFill>
                  <a:schemeClr val="tx1"/>
                </a:solidFill>
                <a:latin typeface="+mj-lt"/>
              </a:defRPr>
            </a:lvl1pPr>
            <a:lvl2pPr marL="685595" indent="0">
              <a:buNone/>
              <a:defRPr/>
            </a:lvl2pPr>
            <a:lvl3pPr marL="1371189" indent="0">
              <a:buNone/>
              <a:defRPr/>
            </a:lvl3pPr>
            <a:lvl4pPr marL="2056784" indent="0">
              <a:buNone/>
              <a:defRPr/>
            </a:lvl4pPr>
            <a:lvl5pPr marL="2742377" indent="0">
              <a:buNone/>
              <a:defRPr/>
            </a:lvl5pPr>
          </a:lstStyle>
          <a:p>
            <a:pPr lvl="0"/>
            <a:r>
              <a:rPr lang="en-US"/>
              <a:t>Subtitle</a:t>
            </a:r>
          </a:p>
        </p:txBody>
      </p:sp>
      <p:sp>
        <p:nvSpPr>
          <p:cNvPr id="24" name="Text Placeholder 10">
            <a:extLst>
              <a:ext uri="{FF2B5EF4-FFF2-40B4-BE49-F238E27FC236}">
                <a16:creationId xmlns:a16="http://schemas.microsoft.com/office/drawing/2014/main" id="{74C81F7C-A115-D88F-16FD-A592E5B75DB6}"/>
              </a:ext>
            </a:extLst>
          </p:cNvPr>
          <p:cNvSpPr>
            <a:spLocks noGrp="1"/>
          </p:cNvSpPr>
          <p:nvPr>
            <p:ph type="body" sz="quarter" idx="18" hasCustomPrompt="1"/>
          </p:nvPr>
        </p:nvSpPr>
        <p:spPr>
          <a:xfrm>
            <a:off x="7181846" y="5927291"/>
            <a:ext cx="3924300" cy="1290638"/>
          </a:xfrm>
        </p:spPr>
        <p:txBody>
          <a:bodyPr lIns="0" tIns="0" rIns="0" bIns="0">
            <a:noAutofit/>
          </a:bodyPr>
          <a:lstStyle>
            <a:lvl1pPr marL="0" indent="0" algn="ctr">
              <a:buNone/>
              <a:defRPr sz="2400" b="0" i="0">
                <a:solidFill>
                  <a:schemeClr val="tx1"/>
                </a:solidFill>
                <a:latin typeface="Franklin Gothic Medium" panose="020B0603020102020204" pitchFamily="34" charset="0"/>
              </a:defRPr>
            </a:lvl1pPr>
            <a:lvl2pPr marL="685595" indent="0" algn="ctr">
              <a:buNone/>
              <a:defRPr sz="2400"/>
            </a:lvl2pPr>
            <a:lvl3pPr marL="1371189" indent="0" algn="ctr">
              <a:buNone/>
              <a:defRPr sz="2400"/>
            </a:lvl3pPr>
            <a:lvl4pPr marL="2056784" indent="0" algn="ctr">
              <a:buNone/>
              <a:defRPr sz="2400"/>
            </a:lvl4pPr>
            <a:lvl5pPr marL="2742377" indent="0" algn="ctr">
              <a:buNone/>
              <a:defRPr sz="2400"/>
            </a:lvl5pPr>
          </a:lstStyle>
          <a:p>
            <a:pPr lvl="0"/>
            <a:r>
              <a:rPr lang="en-US"/>
              <a:t>Short description, paragraph or sentence about topic.</a:t>
            </a:r>
          </a:p>
        </p:txBody>
      </p:sp>
      <p:sp>
        <p:nvSpPr>
          <p:cNvPr id="25" name="Oval 24">
            <a:extLst>
              <a:ext uri="{FF2B5EF4-FFF2-40B4-BE49-F238E27FC236}">
                <a16:creationId xmlns:a16="http://schemas.microsoft.com/office/drawing/2014/main" id="{7C90ACE6-4044-35E4-8E64-7FBB3EF4AF37}"/>
              </a:ext>
            </a:extLst>
          </p:cNvPr>
          <p:cNvSpPr/>
          <p:nvPr userDrawn="1"/>
        </p:nvSpPr>
        <p:spPr>
          <a:xfrm>
            <a:off x="8241084" y="2961130"/>
            <a:ext cx="1789509" cy="1789043"/>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00"/>
          </a:p>
        </p:txBody>
      </p:sp>
      <p:sp>
        <p:nvSpPr>
          <p:cNvPr id="26" name="Picture Placeholder 32">
            <a:extLst>
              <a:ext uri="{FF2B5EF4-FFF2-40B4-BE49-F238E27FC236}">
                <a16:creationId xmlns:a16="http://schemas.microsoft.com/office/drawing/2014/main" id="{3A6BF61F-C9A3-B1F5-26DB-87066D1D886A}"/>
              </a:ext>
            </a:extLst>
          </p:cNvPr>
          <p:cNvSpPr>
            <a:spLocks noGrp="1"/>
          </p:cNvSpPr>
          <p:nvPr>
            <p:ph type="pic" sz="quarter" idx="27" hasCustomPrompt="1"/>
          </p:nvPr>
        </p:nvSpPr>
        <p:spPr>
          <a:xfrm>
            <a:off x="8484308" y="3211344"/>
            <a:ext cx="1303061" cy="1302720"/>
          </a:xfrm>
        </p:spPr>
        <p:txBody>
          <a:bodyPr anchor="ctr">
            <a:normAutofit/>
          </a:bodyPr>
          <a:lstStyle>
            <a:lvl1pPr marL="0" indent="0" algn="ctr">
              <a:buNone/>
              <a:defRPr sz="1800"/>
            </a:lvl1pPr>
          </a:lstStyle>
          <a:p>
            <a:r>
              <a:rPr lang="en-US"/>
              <a:t>icon</a:t>
            </a:r>
          </a:p>
        </p:txBody>
      </p:sp>
      <p:sp>
        <p:nvSpPr>
          <p:cNvPr id="27" name="Text Placeholder 8">
            <a:extLst>
              <a:ext uri="{FF2B5EF4-FFF2-40B4-BE49-F238E27FC236}">
                <a16:creationId xmlns:a16="http://schemas.microsoft.com/office/drawing/2014/main" id="{4697A51F-02BB-48A9-A803-6CEBA86B7474}"/>
              </a:ext>
            </a:extLst>
          </p:cNvPr>
          <p:cNvSpPr>
            <a:spLocks noGrp="1"/>
          </p:cNvSpPr>
          <p:nvPr>
            <p:ph type="body" sz="quarter" idx="28" hasCustomPrompt="1"/>
          </p:nvPr>
        </p:nvSpPr>
        <p:spPr>
          <a:xfrm>
            <a:off x="12197147" y="5325690"/>
            <a:ext cx="3924300" cy="478821"/>
          </a:xfrm>
        </p:spPr>
        <p:txBody>
          <a:bodyPr lIns="0" tIns="0" rIns="0" bIns="0" anchor="ctr" anchorCtr="0">
            <a:noAutofit/>
          </a:bodyPr>
          <a:lstStyle>
            <a:lvl1pPr marL="0" indent="0" algn="ctr">
              <a:buNone/>
              <a:defRPr sz="3000">
                <a:solidFill>
                  <a:schemeClr val="tx1"/>
                </a:solidFill>
                <a:latin typeface="+mj-lt"/>
              </a:defRPr>
            </a:lvl1pPr>
            <a:lvl2pPr marL="685595" indent="0">
              <a:buNone/>
              <a:defRPr/>
            </a:lvl2pPr>
            <a:lvl3pPr marL="1371189" indent="0">
              <a:buNone/>
              <a:defRPr/>
            </a:lvl3pPr>
            <a:lvl4pPr marL="2056784" indent="0">
              <a:buNone/>
              <a:defRPr/>
            </a:lvl4pPr>
            <a:lvl5pPr marL="2742377" indent="0">
              <a:buNone/>
              <a:defRPr/>
            </a:lvl5pPr>
          </a:lstStyle>
          <a:p>
            <a:pPr lvl="0"/>
            <a:r>
              <a:rPr lang="en-US"/>
              <a:t>Subtitle</a:t>
            </a:r>
          </a:p>
        </p:txBody>
      </p:sp>
      <p:sp>
        <p:nvSpPr>
          <p:cNvPr id="28" name="Text Placeholder 10">
            <a:extLst>
              <a:ext uri="{FF2B5EF4-FFF2-40B4-BE49-F238E27FC236}">
                <a16:creationId xmlns:a16="http://schemas.microsoft.com/office/drawing/2014/main" id="{83A378C7-DD2F-7E2D-2D23-8946EDA45205}"/>
              </a:ext>
            </a:extLst>
          </p:cNvPr>
          <p:cNvSpPr>
            <a:spLocks noGrp="1"/>
          </p:cNvSpPr>
          <p:nvPr>
            <p:ph type="body" sz="quarter" idx="29" hasCustomPrompt="1"/>
          </p:nvPr>
        </p:nvSpPr>
        <p:spPr>
          <a:xfrm>
            <a:off x="12197147" y="5927291"/>
            <a:ext cx="3924300" cy="1290638"/>
          </a:xfrm>
        </p:spPr>
        <p:txBody>
          <a:bodyPr lIns="0" tIns="0" rIns="0" bIns="0">
            <a:noAutofit/>
          </a:bodyPr>
          <a:lstStyle>
            <a:lvl1pPr marL="0" indent="0" algn="ctr">
              <a:buNone/>
              <a:defRPr sz="2400" b="0" i="0">
                <a:solidFill>
                  <a:schemeClr val="tx1"/>
                </a:solidFill>
                <a:latin typeface="Franklin Gothic Medium" panose="020B0603020102020204" pitchFamily="34" charset="0"/>
              </a:defRPr>
            </a:lvl1pPr>
            <a:lvl2pPr marL="685595" indent="0" algn="ctr">
              <a:buNone/>
              <a:defRPr sz="2400"/>
            </a:lvl2pPr>
            <a:lvl3pPr marL="1371189" indent="0" algn="ctr">
              <a:buNone/>
              <a:defRPr sz="2400"/>
            </a:lvl3pPr>
            <a:lvl4pPr marL="2056784" indent="0" algn="ctr">
              <a:buNone/>
              <a:defRPr sz="2400"/>
            </a:lvl4pPr>
            <a:lvl5pPr marL="2742377" indent="0" algn="ctr">
              <a:buNone/>
              <a:defRPr sz="2400"/>
            </a:lvl5pPr>
          </a:lstStyle>
          <a:p>
            <a:pPr lvl="0"/>
            <a:r>
              <a:rPr lang="en-US"/>
              <a:t>Short description, paragraph or sentence about topic.</a:t>
            </a:r>
          </a:p>
        </p:txBody>
      </p:sp>
      <p:sp>
        <p:nvSpPr>
          <p:cNvPr id="29" name="Oval 28">
            <a:extLst>
              <a:ext uri="{FF2B5EF4-FFF2-40B4-BE49-F238E27FC236}">
                <a16:creationId xmlns:a16="http://schemas.microsoft.com/office/drawing/2014/main" id="{A6229274-68EC-2C05-C4B4-FCBC5DB4E949}"/>
              </a:ext>
            </a:extLst>
          </p:cNvPr>
          <p:cNvSpPr/>
          <p:nvPr userDrawn="1"/>
        </p:nvSpPr>
        <p:spPr>
          <a:xfrm>
            <a:off x="13256385" y="2961130"/>
            <a:ext cx="1789509" cy="1789043"/>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00"/>
          </a:p>
        </p:txBody>
      </p:sp>
      <p:sp>
        <p:nvSpPr>
          <p:cNvPr id="30" name="Picture Placeholder 32">
            <a:extLst>
              <a:ext uri="{FF2B5EF4-FFF2-40B4-BE49-F238E27FC236}">
                <a16:creationId xmlns:a16="http://schemas.microsoft.com/office/drawing/2014/main" id="{A8AB44F8-95A5-EE6E-F46E-B9FF0F9E8882}"/>
              </a:ext>
            </a:extLst>
          </p:cNvPr>
          <p:cNvSpPr>
            <a:spLocks noGrp="1"/>
          </p:cNvSpPr>
          <p:nvPr>
            <p:ph type="pic" sz="quarter" idx="30" hasCustomPrompt="1"/>
          </p:nvPr>
        </p:nvSpPr>
        <p:spPr>
          <a:xfrm>
            <a:off x="13499609" y="3211344"/>
            <a:ext cx="1303061" cy="1302720"/>
          </a:xfrm>
        </p:spPr>
        <p:txBody>
          <a:bodyPr anchor="ctr">
            <a:normAutofit/>
          </a:bodyPr>
          <a:lstStyle>
            <a:lvl1pPr marL="0" indent="0" algn="ctr">
              <a:buNone/>
              <a:defRPr sz="1800"/>
            </a:lvl1pPr>
          </a:lstStyle>
          <a:p>
            <a:r>
              <a:rPr lang="en-US"/>
              <a:t>icon</a:t>
            </a:r>
          </a:p>
        </p:txBody>
      </p:sp>
      <p:sp>
        <p:nvSpPr>
          <p:cNvPr id="35" name="Text Placeholder 8">
            <a:extLst>
              <a:ext uri="{FF2B5EF4-FFF2-40B4-BE49-F238E27FC236}">
                <a16:creationId xmlns:a16="http://schemas.microsoft.com/office/drawing/2014/main" id="{F607CF70-837D-47F9-1195-FEE276CADA7C}"/>
              </a:ext>
            </a:extLst>
          </p:cNvPr>
          <p:cNvSpPr>
            <a:spLocks noGrp="1"/>
          </p:cNvSpPr>
          <p:nvPr>
            <p:ph type="body" sz="quarter" idx="31" hasCustomPrompt="1"/>
          </p:nvPr>
        </p:nvSpPr>
        <p:spPr>
          <a:xfrm>
            <a:off x="2166546" y="5325690"/>
            <a:ext cx="3924300" cy="478821"/>
          </a:xfrm>
        </p:spPr>
        <p:txBody>
          <a:bodyPr lIns="0" tIns="0" rIns="0" bIns="0" anchor="ctr" anchorCtr="0">
            <a:noAutofit/>
          </a:bodyPr>
          <a:lstStyle>
            <a:lvl1pPr marL="0" indent="0" algn="ctr">
              <a:buNone/>
              <a:defRPr sz="3000">
                <a:solidFill>
                  <a:schemeClr val="tx1"/>
                </a:solidFill>
                <a:latin typeface="+mj-lt"/>
              </a:defRPr>
            </a:lvl1pPr>
            <a:lvl2pPr marL="685595" indent="0">
              <a:buNone/>
              <a:defRPr/>
            </a:lvl2pPr>
            <a:lvl3pPr marL="1371189" indent="0">
              <a:buNone/>
              <a:defRPr/>
            </a:lvl3pPr>
            <a:lvl4pPr marL="2056784" indent="0">
              <a:buNone/>
              <a:defRPr/>
            </a:lvl4pPr>
            <a:lvl5pPr marL="2742377" indent="0">
              <a:buNone/>
              <a:defRPr/>
            </a:lvl5pPr>
          </a:lstStyle>
          <a:p>
            <a:pPr lvl="0"/>
            <a:r>
              <a:rPr lang="en-US"/>
              <a:t>Subtitle</a:t>
            </a:r>
          </a:p>
        </p:txBody>
      </p:sp>
      <p:sp>
        <p:nvSpPr>
          <p:cNvPr id="36" name="Text Placeholder 10">
            <a:extLst>
              <a:ext uri="{FF2B5EF4-FFF2-40B4-BE49-F238E27FC236}">
                <a16:creationId xmlns:a16="http://schemas.microsoft.com/office/drawing/2014/main" id="{40976873-4EA2-7B1B-50F6-2520C8EC91DF}"/>
              </a:ext>
            </a:extLst>
          </p:cNvPr>
          <p:cNvSpPr>
            <a:spLocks noGrp="1"/>
          </p:cNvSpPr>
          <p:nvPr>
            <p:ph type="body" sz="quarter" idx="32" hasCustomPrompt="1"/>
          </p:nvPr>
        </p:nvSpPr>
        <p:spPr>
          <a:xfrm>
            <a:off x="2166546" y="5927291"/>
            <a:ext cx="3924300" cy="1290638"/>
          </a:xfrm>
        </p:spPr>
        <p:txBody>
          <a:bodyPr lIns="0" tIns="0" rIns="0" bIns="0">
            <a:noAutofit/>
          </a:bodyPr>
          <a:lstStyle>
            <a:lvl1pPr marL="0" indent="0" algn="ctr">
              <a:buNone/>
              <a:defRPr sz="2400" b="0" i="0">
                <a:solidFill>
                  <a:schemeClr val="tx1"/>
                </a:solidFill>
                <a:latin typeface="Franklin Gothic Medium" panose="020B0603020102020204" pitchFamily="34" charset="0"/>
              </a:defRPr>
            </a:lvl1pPr>
            <a:lvl2pPr marL="685595" indent="0" algn="ctr">
              <a:buNone/>
              <a:defRPr sz="2400"/>
            </a:lvl2pPr>
            <a:lvl3pPr marL="1371189" indent="0" algn="ctr">
              <a:buNone/>
              <a:defRPr sz="2400"/>
            </a:lvl3pPr>
            <a:lvl4pPr marL="2056784" indent="0" algn="ctr">
              <a:buNone/>
              <a:defRPr sz="2400"/>
            </a:lvl4pPr>
            <a:lvl5pPr marL="2742377" indent="0" algn="ctr">
              <a:buNone/>
              <a:defRPr sz="2400"/>
            </a:lvl5pPr>
          </a:lstStyle>
          <a:p>
            <a:pPr lvl="0"/>
            <a:r>
              <a:rPr lang="en-US"/>
              <a:t>Short description, paragraph or sentence about topic.</a:t>
            </a:r>
          </a:p>
        </p:txBody>
      </p:sp>
      <p:sp>
        <p:nvSpPr>
          <p:cNvPr id="37" name="Oval 36">
            <a:extLst>
              <a:ext uri="{FF2B5EF4-FFF2-40B4-BE49-F238E27FC236}">
                <a16:creationId xmlns:a16="http://schemas.microsoft.com/office/drawing/2014/main" id="{8BE82F7E-06A0-C770-AEC1-D45461FF5BA5}"/>
              </a:ext>
            </a:extLst>
          </p:cNvPr>
          <p:cNvSpPr/>
          <p:nvPr userDrawn="1"/>
        </p:nvSpPr>
        <p:spPr>
          <a:xfrm>
            <a:off x="3225784" y="2961130"/>
            <a:ext cx="1789509" cy="1789043"/>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00"/>
          </a:p>
        </p:txBody>
      </p:sp>
      <p:sp>
        <p:nvSpPr>
          <p:cNvPr id="38" name="Picture Placeholder 32">
            <a:extLst>
              <a:ext uri="{FF2B5EF4-FFF2-40B4-BE49-F238E27FC236}">
                <a16:creationId xmlns:a16="http://schemas.microsoft.com/office/drawing/2014/main" id="{7ADACA5B-A0A0-CD36-02D3-92FC88D1361E}"/>
              </a:ext>
            </a:extLst>
          </p:cNvPr>
          <p:cNvSpPr>
            <a:spLocks noGrp="1"/>
          </p:cNvSpPr>
          <p:nvPr>
            <p:ph type="pic" sz="quarter" idx="33" hasCustomPrompt="1"/>
          </p:nvPr>
        </p:nvSpPr>
        <p:spPr>
          <a:xfrm>
            <a:off x="3469008" y="3211344"/>
            <a:ext cx="1303061" cy="1302720"/>
          </a:xfrm>
        </p:spPr>
        <p:txBody>
          <a:bodyPr anchor="ctr">
            <a:normAutofit/>
          </a:bodyPr>
          <a:lstStyle>
            <a:lvl1pPr marL="0" indent="0" algn="ctr">
              <a:buNone/>
              <a:defRPr sz="1800"/>
            </a:lvl1pPr>
          </a:lstStyle>
          <a:p>
            <a:r>
              <a:rPr lang="en-US"/>
              <a:t>icon</a:t>
            </a:r>
          </a:p>
        </p:txBody>
      </p:sp>
    </p:spTree>
    <p:extLst>
      <p:ext uri="{BB962C8B-B14F-4D97-AF65-F5344CB8AC3E}">
        <p14:creationId xmlns:p14="http://schemas.microsoft.com/office/powerpoint/2010/main" val="3991387990"/>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ontentSlideGeneric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2FC26-F8E1-4A5C-A8F7-3AB289BE7FFE}"/>
              </a:ext>
            </a:extLst>
          </p:cNvPr>
          <p:cNvSpPr>
            <a:spLocks noGrp="1"/>
          </p:cNvSpPr>
          <p:nvPr>
            <p:ph type="title" hasCustomPrompt="1"/>
          </p:nvPr>
        </p:nvSpPr>
        <p:spPr>
          <a:xfrm>
            <a:off x="1259681" y="977265"/>
            <a:ext cx="7071648" cy="2177415"/>
          </a:xfrm>
        </p:spPr>
        <p:txBody>
          <a:bodyPr anchor="b" anchorCtr="0">
            <a:normAutofit/>
          </a:bodyPr>
          <a:lstStyle>
            <a:lvl1pPr>
              <a:defRPr sz="4499" b="1" i="0" cap="none" baseline="0"/>
            </a:lvl1pPr>
          </a:lstStyle>
          <a:p>
            <a:r>
              <a:rPr lang="en-US"/>
              <a:t>Click To edit Master title style</a:t>
            </a:r>
          </a:p>
        </p:txBody>
      </p:sp>
      <p:sp>
        <p:nvSpPr>
          <p:cNvPr id="11" name="Text Placeholder 10">
            <a:extLst>
              <a:ext uri="{FF2B5EF4-FFF2-40B4-BE49-F238E27FC236}">
                <a16:creationId xmlns:a16="http://schemas.microsoft.com/office/drawing/2014/main" id="{07F39C59-5461-46D1-984F-9B355FEC9FBB}"/>
              </a:ext>
            </a:extLst>
          </p:cNvPr>
          <p:cNvSpPr>
            <a:spLocks noGrp="1"/>
          </p:cNvSpPr>
          <p:nvPr>
            <p:ph type="body" sz="quarter" idx="10" hasCustomPrompt="1"/>
          </p:nvPr>
        </p:nvSpPr>
        <p:spPr>
          <a:xfrm>
            <a:off x="1259681" y="3429955"/>
            <a:ext cx="7072788" cy="5160170"/>
          </a:xfrm>
        </p:spPr>
        <p:txBody>
          <a:bodyPr>
            <a:normAutofit/>
          </a:bodyPr>
          <a:lstStyle>
            <a:lvl1pPr marL="0" indent="0">
              <a:buNone/>
              <a:defRPr sz="3599">
                <a:solidFill>
                  <a:schemeClr val="tx1"/>
                </a:solidFill>
              </a:defRPr>
            </a:lvl1pPr>
          </a:lstStyle>
          <a:p>
            <a:pPr lvl="0"/>
            <a:r>
              <a:rPr lang="en-US"/>
              <a:t>Content</a:t>
            </a:r>
          </a:p>
        </p:txBody>
      </p:sp>
      <p:sp>
        <p:nvSpPr>
          <p:cNvPr id="13" name="Picture Placeholder 12">
            <a:extLst>
              <a:ext uri="{FF2B5EF4-FFF2-40B4-BE49-F238E27FC236}">
                <a16:creationId xmlns:a16="http://schemas.microsoft.com/office/drawing/2014/main" id="{B2B7FB70-6AC5-4B93-9C55-712BC817F0D4}"/>
              </a:ext>
            </a:extLst>
          </p:cNvPr>
          <p:cNvSpPr>
            <a:spLocks noGrp="1"/>
          </p:cNvSpPr>
          <p:nvPr>
            <p:ph type="pic" sz="quarter" idx="11"/>
          </p:nvPr>
        </p:nvSpPr>
        <p:spPr>
          <a:xfrm>
            <a:off x="9412606" y="1"/>
            <a:ext cx="8875395" cy="4665245"/>
          </a:xfrm>
          <a:pattFill prst="pct5">
            <a:fgClr>
              <a:schemeClr val="accent1"/>
            </a:fgClr>
            <a:bgClr>
              <a:schemeClr val="bg1"/>
            </a:bgClr>
          </a:pattFill>
        </p:spPr>
        <p:txBody>
          <a:bodyPr/>
          <a:lstStyle/>
          <a:p>
            <a:r>
              <a:rPr lang="en-US"/>
              <a:t>Click icon to add picture</a:t>
            </a:r>
          </a:p>
        </p:txBody>
      </p:sp>
      <p:sp>
        <p:nvSpPr>
          <p:cNvPr id="5" name="Picture Placeholder 4">
            <a:extLst>
              <a:ext uri="{FF2B5EF4-FFF2-40B4-BE49-F238E27FC236}">
                <a16:creationId xmlns:a16="http://schemas.microsoft.com/office/drawing/2014/main" id="{C43D740B-82EB-4F24-B072-14624D92F727}"/>
              </a:ext>
            </a:extLst>
          </p:cNvPr>
          <p:cNvSpPr>
            <a:spLocks noGrp="1"/>
          </p:cNvSpPr>
          <p:nvPr>
            <p:ph type="pic" sz="quarter" idx="13"/>
          </p:nvPr>
        </p:nvSpPr>
        <p:spPr>
          <a:xfrm>
            <a:off x="9412606" y="4845847"/>
            <a:ext cx="8875395" cy="5017205"/>
          </a:xfrm>
          <a:pattFill prst="pct5">
            <a:fgClr>
              <a:schemeClr val="accent1"/>
            </a:fgClr>
            <a:bgClr>
              <a:schemeClr val="bg1"/>
            </a:bgClr>
          </a:pattFill>
        </p:spPr>
        <p:txBody>
          <a:bodyPr/>
          <a:lstStyle/>
          <a:p>
            <a:r>
              <a:rPr lang="en-US"/>
              <a:t>Click icon to add picture</a:t>
            </a:r>
          </a:p>
        </p:txBody>
      </p:sp>
    </p:spTree>
    <p:extLst>
      <p:ext uri="{BB962C8B-B14F-4D97-AF65-F5344CB8AC3E}">
        <p14:creationId xmlns:p14="http://schemas.microsoft.com/office/powerpoint/2010/main" val="3959613823"/>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ContentSlideGeneric4">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78EC082-4A8E-6AEB-8DC6-11CA283956B6}"/>
              </a:ext>
            </a:extLst>
          </p:cNvPr>
          <p:cNvSpPr/>
          <p:nvPr userDrawn="1"/>
        </p:nvSpPr>
        <p:spPr>
          <a:xfrm>
            <a:off x="1" y="-2"/>
            <a:ext cx="18288000" cy="987552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 name="Title 1">
            <a:extLst>
              <a:ext uri="{FF2B5EF4-FFF2-40B4-BE49-F238E27FC236}">
                <a16:creationId xmlns:a16="http://schemas.microsoft.com/office/drawing/2014/main" id="{374648B3-0B63-4A63-8ECF-2D84F9714A3A}"/>
              </a:ext>
            </a:extLst>
          </p:cNvPr>
          <p:cNvSpPr>
            <a:spLocks noGrp="1"/>
          </p:cNvSpPr>
          <p:nvPr>
            <p:ph type="title" hasCustomPrompt="1"/>
          </p:nvPr>
        </p:nvSpPr>
        <p:spPr>
          <a:xfrm>
            <a:off x="1257300" y="547691"/>
            <a:ext cx="15773401" cy="949367"/>
          </a:xfrm>
        </p:spPr>
        <p:txBody>
          <a:bodyPr>
            <a:normAutofit/>
          </a:bodyPr>
          <a:lstStyle>
            <a:lvl1pPr>
              <a:lnSpc>
                <a:spcPts val="5399"/>
              </a:lnSpc>
              <a:defRPr sz="5399" b="1" i="0" cap="none" baseline="0">
                <a:solidFill>
                  <a:schemeClr val="bg1"/>
                </a:solidFill>
              </a:defRPr>
            </a:lvl1pPr>
          </a:lstStyle>
          <a:p>
            <a:r>
              <a:rPr lang="en-US"/>
              <a:t>Click to edit master title style</a:t>
            </a:r>
          </a:p>
        </p:txBody>
      </p:sp>
      <p:sp>
        <p:nvSpPr>
          <p:cNvPr id="7" name="Text Placeholder 6">
            <a:extLst>
              <a:ext uri="{FF2B5EF4-FFF2-40B4-BE49-F238E27FC236}">
                <a16:creationId xmlns:a16="http://schemas.microsoft.com/office/drawing/2014/main" id="{6612F084-6C33-4A62-9577-825ED7F2873B}"/>
              </a:ext>
            </a:extLst>
          </p:cNvPr>
          <p:cNvSpPr>
            <a:spLocks noGrp="1"/>
          </p:cNvSpPr>
          <p:nvPr>
            <p:ph type="body" sz="quarter" idx="11"/>
          </p:nvPr>
        </p:nvSpPr>
        <p:spPr>
          <a:xfrm>
            <a:off x="1257300" y="1931069"/>
            <a:ext cx="15773402" cy="623423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3234467"/>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ontentSlideGeneric6">
    <p:spTree>
      <p:nvGrpSpPr>
        <p:cNvPr id="1" name=""/>
        <p:cNvGrpSpPr/>
        <p:nvPr/>
      </p:nvGrpSpPr>
      <p:grpSpPr>
        <a:xfrm>
          <a:off x="0" y="0"/>
          <a:ext cx="0" cy="0"/>
          <a:chOff x="0" y="0"/>
          <a:chExt cx="0" cy="0"/>
        </a:xfrm>
      </p:grpSpPr>
      <p:sp>
        <p:nvSpPr>
          <p:cNvPr id="17" name="Text Placeholder 10">
            <a:extLst>
              <a:ext uri="{FF2B5EF4-FFF2-40B4-BE49-F238E27FC236}">
                <a16:creationId xmlns:a16="http://schemas.microsoft.com/office/drawing/2014/main" id="{B110B8DC-4C27-31D9-EA69-AD76C35CB09F}"/>
              </a:ext>
            </a:extLst>
          </p:cNvPr>
          <p:cNvSpPr>
            <a:spLocks noGrp="1"/>
          </p:cNvSpPr>
          <p:nvPr>
            <p:ph type="body" sz="quarter" idx="10" hasCustomPrompt="1"/>
          </p:nvPr>
        </p:nvSpPr>
        <p:spPr>
          <a:xfrm>
            <a:off x="1259681" y="3429955"/>
            <a:ext cx="8900769" cy="5248355"/>
          </a:xfrm>
        </p:spPr>
        <p:txBody>
          <a:bodyPr>
            <a:normAutofit/>
          </a:bodyPr>
          <a:lstStyle>
            <a:lvl1pPr marL="0" indent="0">
              <a:buNone/>
              <a:defRPr sz="3599">
                <a:solidFill>
                  <a:schemeClr val="tx1"/>
                </a:solidFill>
              </a:defRPr>
            </a:lvl1pPr>
          </a:lstStyle>
          <a:p>
            <a:pPr lvl="0"/>
            <a:r>
              <a:rPr lang="en-US"/>
              <a:t>Content</a:t>
            </a:r>
          </a:p>
        </p:txBody>
      </p:sp>
      <p:sp>
        <p:nvSpPr>
          <p:cNvPr id="20" name="Title 1">
            <a:extLst>
              <a:ext uri="{FF2B5EF4-FFF2-40B4-BE49-F238E27FC236}">
                <a16:creationId xmlns:a16="http://schemas.microsoft.com/office/drawing/2014/main" id="{598C8F71-96FD-B43C-6BD0-E1A2416447BD}"/>
              </a:ext>
            </a:extLst>
          </p:cNvPr>
          <p:cNvSpPr>
            <a:spLocks noGrp="1"/>
          </p:cNvSpPr>
          <p:nvPr>
            <p:ph type="title" hasCustomPrompt="1"/>
          </p:nvPr>
        </p:nvSpPr>
        <p:spPr>
          <a:xfrm>
            <a:off x="1259681" y="977265"/>
            <a:ext cx="8900768" cy="2177415"/>
          </a:xfrm>
        </p:spPr>
        <p:txBody>
          <a:bodyPr anchor="b" anchorCtr="0">
            <a:normAutofit/>
          </a:bodyPr>
          <a:lstStyle>
            <a:lvl1pPr>
              <a:defRPr sz="4499" b="1" i="0" cap="none" baseline="0"/>
            </a:lvl1pPr>
          </a:lstStyle>
          <a:p>
            <a:r>
              <a:rPr lang="en-US"/>
              <a:t>Click To edit Master title style</a:t>
            </a:r>
          </a:p>
        </p:txBody>
      </p:sp>
      <p:sp>
        <p:nvSpPr>
          <p:cNvPr id="3" name="Rectangle 2">
            <a:extLst>
              <a:ext uri="{FF2B5EF4-FFF2-40B4-BE49-F238E27FC236}">
                <a16:creationId xmlns:a16="http://schemas.microsoft.com/office/drawing/2014/main" id="{5B699229-B528-E655-569B-017894BB353F}"/>
              </a:ext>
            </a:extLst>
          </p:cNvPr>
          <p:cNvSpPr/>
          <p:nvPr userDrawn="1"/>
        </p:nvSpPr>
        <p:spPr>
          <a:xfrm>
            <a:off x="11057323" y="-2"/>
            <a:ext cx="7230677" cy="9875520"/>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00"/>
          </a:p>
        </p:txBody>
      </p:sp>
      <p:sp>
        <p:nvSpPr>
          <p:cNvPr id="5" name="Text Placeholder 4">
            <a:extLst>
              <a:ext uri="{FF2B5EF4-FFF2-40B4-BE49-F238E27FC236}">
                <a16:creationId xmlns:a16="http://schemas.microsoft.com/office/drawing/2014/main" id="{39B8120C-5708-1343-477A-312C22B8289B}"/>
              </a:ext>
            </a:extLst>
          </p:cNvPr>
          <p:cNvSpPr>
            <a:spLocks noGrp="1"/>
          </p:cNvSpPr>
          <p:nvPr>
            <p:ph type="body" sz="quarter" idx="11"/>
          </p:nvPr>
        </p:nvSpPr>
        <p:spPr>
          <a:xfrm>
            <a:off x="11775967" y="3429955"/>
            <a:ext cx="5252352" cy="5305178"/>
          </a:xfrm>
        </p:spPr>
        <p:txBody>
          <a:bodyPr/>
          <a:lstStyle>
            <a:lvl1pPr>
              <a:defRPr sz="3600"/>
            </a:lvl1pPr>
            <a:lvl2pPr>
              <a:defRPr sz="3000"/>
            </a:lvl2pPr>
            <a:lvl3pPr>
              <a:defRPr sz="3000"/>
            </a:lvl3pPr>
            <a:lvl4pPr>
              <a:defRPr sz="27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12">
            <a:extLst>
              <a:ext uri="{FF2B5EF4-FFF2-40B4-BE49-F238E27FC236}">
                <a16:creationId xmlns:a16="http://schemas.microsoft.com/office/drawing/2014/main" id="{F2B9D263-5469-275C-48CB-746FE664EC6F}"/>
              </a:ext>
            </a:extLst>
          </p:cNvPr>
          <p:cNvSpPr>
            <a:spLocks noGrp="1"/>
          </p:cNvSpPr>
          <p:nvPr>
            <p:ph type="pic" sz="quarter" idx="12"/>
          </p:nvPr>
        </p:nvSpPr>
        <p:spPr>
          <a:xfrm>
            <a:off x="11236982" y="146957"/>
            <a:ext cx="6908788" cy="3007724"/>
          </a:xfrm>
          <a:pattFill prst="pct5">
            <a:fgClr>
              <a:schemeClr val="accent1"/>
            </a:fgClr>
            <a:bgClr>
              <a:schemeClr val="bg1"/>
            </a:bgClr>
          </a:pattFill>
        </p:spPr>
        <p:txBody>
          <a:bodyPr/>
          <a:lstStyle/>
          <a:p>
            <a:r>
              <a:rPr lang="en-US"/>
              <a:t>Click icon to add picture</a:t>
            </a:r>
          </a:p>
        </p:txBody>
      </p:sp>
    </p:spTree>
    <p:extLst>
      <p:ext uri="{BB962C8B-B14F-4D97-AF65-F5344CB8AC3E}">
        <p14:creationId xmlns:p14="http://schemas.microsoft.com/office/powerpoint/2010/main" val="2374824069"/>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3_1 column - white">
    <p:spTree>
      <p:nvGrpSpPr>
        <p:cNvPr id="1" name=""/>
        <p:cNvGrpSpPr/>
        <p:nvPr/>
      </p:nvGrpSpPr>
      <p:grpSpPr>
        <a:xfrm>
          <a:off x="0" y="0"/>
          <a:ext cx="0" cy="0"/>
          <a:chOff x="0" y="0"/>
          <a:chExt cx="0" cy="0"/>
        </a:xfrm>
      </p:grpSpPr>
      <p:sp>
        <p:nvSpPr>
          <p:cNvPr id="7" name="Content Placeholder 6"/>
          <p:cNvSpPr>
            <a:spLocks noGrp="1"/>
          </p:cNvSpPr>
          <p:nvPr>
            <p:ph sz="quarter" idx="10"/>
          </p:nvPr>
        </p:nvSpPr>
        <p:spPr>
          <a:xfrm>
            <a:off x="716424" y="1569802"/>
            <a:ext cx="16854401" cy="805605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FDB8E9D2-978F-F948-98F4-81AD22B77672}"/>
              </a:ext>
            </a:extLst>
          </p:cNvPr>
          <p:cNvSpPr>
            <a:spLocks noGrp="1"/>
          </p:cNvSpPr>
          <p:nvPr>
            <p:ph type="title"/>
          </p:nvPr>
        </p:nvSpPr>
        <p:spPr>
          <a:xfrm>
            <a:off x="2" y="14841"/>
            <a:ext cx="18287998" cy="1292612"/>
          </a:xfrm>
          <a:solidFill>
            <a:srgbClr val="00678E"/>
          </a:solidFill>
        </p:spPr>
        <p:txBody>
          <a:bodyPr lIns="457200"/>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4197826548"/>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Hydro_3-icons-contents">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96A1AA04-CB01-4B14-8338-3A0590E43B1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7724" b="11862"/>
          <a:stretch/>
        </p:blipFill>
        <p:spPr>
          <a:xfrm>
            <a:off x="-32653" y="36408"/>
            <a:ext cx="18320653" cy="9843249"/>
          </a:xfrm>
          <a:prstGeom prst="rect">
            <a:avLst/>
          </a:prstGeom>
        </p:spPr>
      </p:pic>
      <p:sp>
        <p:nvSpPr>
          <p:cNvPr id="7" name="Rectangle 6">
            <a:extLst>
              <a:ext uri="{FF2B5EF4-FFF2-40B4-BE49-F238E27FC236}">
                <a16:creationId xmlns:a16="http://schemas.microsoft.com/office/drawing/2014/main" id="{5C3331CF-8D1C-11AA-EA0F-736F246EE398}"/>
              </a:ext>
            </a:extLst>
          </p:cNvPr>
          <p:cNvSpPr/>
          <p:nvPr userDrawn="1"/>
        </p:nvSpPr>
        <p:spPr>
          <a:xfrm>
            <a:off x="-32653" y="-2"/>
            <a:ext cx="18320653" cy="4114800"/>
          </a:xfrm>
          <a:prstGeom prst="rect">
            <a:avLst/>
          </a:prstGeom>
          <a:gradFill>
            <a:gsLst>
              <a:gs pos="0">
                <a:schemeClr val="bg1">
                  <a:alpha val="0"/>
                </a:schemeClr>
              </a:gs>
              <a:gs pos="71000">
                <a:schemeClr val="bg1"/>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6" name="Picture Placeholder 7">
            <a:extLst>
              <a:ext uri="{FF2B5EF4-FFF2-40B4-BE49-F238E27FC236}">
                <a16:creationId xmlns:a16="http://schemas.microsoft.com/office/drawing/2014/main" id="{436BF225-56AE-1333-B411-590D7902E8F3}"/>
              </a:ext>
            </a:extLst>
          </p:cNvPr>
          <p:cNvSpPr>
            <a:spLocks noGrp="1" noChangeAspect="1"/>
          </p:cNvSpPr>
          <p:nvPr>
            <p:ph type="pic" sz="quarter" idx="15"/>
          </p:nvPr>
        </p:nvSpPr>
        <p:spPr>
          <a:xfrm>
            <a:off x="10257310" y="1714500"/>
            <a:ext cx="6859786" cy="6858000"/>
          </a:xfrm>
          <a:prstGeom prst="rect">
            <a:avLst/>
          </a:prstGeom>
          <a:pattFill prst="pct5">
            <a:fgClr>
              <a:schemeClr val="accent2"/>
            </a:fgClr>
            <a:bgClr>
              <a:schemeClr val="bg1"/>
            </a:bgClr>
          </a:pattFill>
        </p:spPr>
        <p:txBody>
          <a:bodyPr wrap="square">
            <a:noAutofit/>
          </a:bodyPr>
          <a:lstStyle>
            <a:lvl1pPr>
              <a:defRPr lang="en-US"/>
            </a:lvl1pPr>
          </a:lstStyle>
          <a:p>
            <a:pPr lvl="0"/>
            <a:endParaRPr lang="en-US"/>
          </a:p>
        </p:txBody>
      </p:sp>
      <p:sp>
        <p:nvSpPr>
          <p:cNvPr id="16" name="Subtitle 2">
            <a:extLst>
              <a:ext uri="{FF2B5EF4-FFF2-40B4-BE49-F238E27FC236}">
                <a16:creationId xmlns:a16="http://schemas.microsoft.com/office/drawing/2014/main" id="{5E6536DB-2558-89A3-AC7B-544F52E15263}"/>
              </a:ext>
            </a:extLst>
          </p:cNvPr>
          <p:cNvSpPr>
            <a:spLocks noGrp="1"/>
          </p:cNvSpPr>
          <p:nvPr>
            <p:ph type="subTitle" idx="1" hasCustomPrompt="1"/>
          </p:nvPr>
        </p:nvSpPr>
        <p:spPr>
          <a:xfrm>
            <a:off x="1094680" y="926436"/>
            <a:ext cx="8049322" cy="4114800"/>
          </a:xfrm>
          <a:prstGeom prst="rect">
            <a:avLst/>
          </a:prstGeom>
        </p:spPr>
        <p:txBody>
          <a:bodyPr anchor="ctr">
            <a:normAutofit/>
          </a:bodyPr>
          <a:lstStyle>
            <a:lvl1pPr marL="0" indent="0" algn="l">
              <a:buNone/>
              <a:defRPr sz="8250" b="0" i="0">
                <a:solidFill>
                  <a:schemeClr val="tx1"/>
                </a:solidFill>
                <a:latin typeface="Franklin Gothic Medium" panose="020B0603020102020204" pitchFamily="34" charset="0"/>
                <a:cs typeface="Aria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title style</a:t>
            </a:r>
          </a:p>
        </p:txBody>
      </p:sp>
      <p:sp>
        <p:nvSpPr>
          <p:cNvPr id="17" name="Text Placeholder 17">
            <a:extLst>
              <a:ext uri="{FF2B5EF4-FFF2-40B4-BE49-F238E27FC236}">
                <a16:creationId xmlns:a16="http://schemas.microsoft.com/office/drawing/2014/main" id="{9B221786-5627-FBD6-CAF2-685DA0BE15EE}"/>
              </a:ext>
            </a:extLst>
          </p:cNvPr>
          <p:cNvSpPr>
            <a:spLocks noGrp="1"/>
          </p:cNvSpPr>
          <p:nvPr>
            <p:ph type="body" sz="quarter" idx="10"/>
          </p:nvPr>
        </p:nvSpPr>
        <p:spPr>
          <a:xfrm>
            <a:off x="1094680" y="5143501"/>
            <a:ext cx="8049322" cy="3194387"/>
          </a:xfrm>
          <a:prstGeom prst="rect">
            <a:avLst/>
          </a:prstGeom>
        </p:spPr>
        <p:txBody>
          <a:bodyPr/>
          <a:lstStyle>
            <a:lvl1pPr marL="0" marR="0" indent="0" algn="l" defTabSz="685800" rtl="0" eaLnBrk="1" fontAlgn="auto" latinLnBrk="0" hangingPunct="1">
              <a:lnSpc>
                <a:spcPct val="100000"/>
              </a:lnSpc>
              <a:spcBef>
                <a:spcPct val="20000"/>
              </a:spcBef>
              <a:spcAft>
                <a:spcPts val="0"/>
              </a:spcAft>
              <a:buClrTx/>
              <a:buSzTx/>
              <a:buFontTx/>
              <a:buNone/>
              <a:tabLst/>
              <a:defRPr kumimoji="0" lang="en-US" sz="6000" b="0" i="0" u="none" strike="noStrike" kern="1200" cap="none" spc="0" normalizeH="0" baseline="0" noProof="0">
                <a:ln>
                  <a:noFill/>
                </a:ln>
                <a:solidFill>
                  <a:schemeClr val="tx1"/>
                </a:solidFill>
                <a:effectLst/>
                <a:uLnTx/>
                <a:uFillTx/>
                <a:latin typeface="Franklin Gothic Medium" panose="020B0603020102020204" pitchFamily="34" charset="0"/>
                <a:cs typeface="Arial"/>
              </a:defRPr>
            </a:lvl1pPr>
          </a:lstStyle>
          <a:p>
            <a:pPr lvl="0"/>
            <a:r>
              <a:rPr lang="en-US" noProof="0"/>
              <a:t>Click to edit Master text styles</a:t>
            </a:r>
          </a:p>
        </p:txBody>
      </p:sp>
    </p:spTree>
    <p:extLst>
      <p:ext uri="{BB962C8B-B14F-4D97-AF65-F5344CB8AC3E}">
        <p14:creationId xmlns:p14="http://schemas.microsoft.com/office/powerpoint/2010/main" val="3825965925"/>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7/18/2024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0.jpeg"/><Relationship Id="rId7" Type="http://schemas.openxmlformats.org/officeDocument/2006/relationships/hyperlink" Target="https://www.youtube.com/watch?v=8OHFjU1vEQc" TargetMode="External"/><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31.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hyperlink" Target="https://www.hydro.org/hydropower-ad-campaign-why-its-needed/" TargetMode="Externa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5.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16.xml"/><Relationship Id="rId1" Type="http://schemas.openxmlformats.org/officeDocument/2006/relationships/tags" Target="../tags/tag6.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hyperlink" Target="https://www.energy.gov/eere/water/articles/hydropower-vision-report-full-report" TargetMode="External"/><Relationship Id="rId2" Type="http://schemas.openxmlformats.org/officeDocument/2006/relationships/notesSlide" Target="../notesSlides/notesSlide2.xml"/><Relationship Id="rId1" Type="http://schemas.openxmlformats.org/officeDocument/2006/relationships/slideLayout" Target="../slideLayouts/slideLayout16.xml"/><Relationship Id="rId5" Type="http://schemas.openxmlformats.org/officeDocument/2006/relationships/image" Target="../media/image35.png"/><Relationship Id="rId4" Type="http://schemas.openxmlformats.org/officeDocument/2006/relationships/hyperlink" Target="https://www.energy.gov/eere/water/articles/hydropower-vision-chapter-4-hydropower-vision-roadmap-pathway-forward"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8.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7.xml"/></Relationships>
</file>

<file path=ppt/slides/_rels/slide2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slideLayout" Target="../slideLayouts/slideLayout13.xml"/><Relationship Id="rId1" Type="http://schemas.openxmlformats.org/officeDocument/2006/relationships/tags" Target="../tags/tag8.xml"/></Relationships>
</file>

<file path=ppt/slides/_rels/slide2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9.xml"/></Relationships>
</file>

<file path=ppt/slides/_rels/slide3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7.xml"/><Relationship Id="rId1" Type="http://schemas.openxmlformats.org/officeDocument/2006/relationships/tags" Target="../tags/tag10.xml"/><Relationship Id="rId5" Type="http://schemas.openxmlformats.org/officeDocument/2006/relationships/image" Target="../media/image12.png"/><Relationship Id="rId4" Type="http://schemas.openxmlformats.org/officeDocument/2006/relationships/image" Target="../media/image11.png"/></Relationships>
</file>

<file path=ppt/slides/_rels/slide3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7.xml"/><Relationship Id="rId1" Type="http://schemas.openxmlformats.org/officeDocument/2006/relationships/tags" Target="../tags/tag11.xml"/><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4.jpeg"/><Relationship Id="rId7" Type="http://schemas.openxmlformats.org/officeDocument/2006/relationships/image" Target="../media/image19.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43687" y="-1111047"/>
            <a:ext cx="19190767" cy="12785849"/>
          </a:xfrm>
          <a:custGeom>
            <a:avLst/>
            <a:gdLst/>
            <a:ahLst/>
            <a:cxnLst/>
            <a:rect l="l" t="t" r="r" b="b"/>
            <a:pathLst>
              <a:path w="19190767" h="12785849">
                <a:moveTo>
                  <a:pt x="0" y="0"/>
                </a:moveTo>
                <a:lnTo>
                  <a:pt x="19190767" y="0"/>
                </a:lnTo>
                <a:lnTo>
                  <a:pt x="19190767" y="12785849"/>
                </a:lnTo>
                <a:lnTo>
                  <a:pt x="0" y="12785849"/>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904066" y="-510308"/>
            <a:ext cx="19851146" cy="11935367"/>
            <a:chOff x="0" y="0"/>
            <a:chExt cx="5228285" cy="3143471"/>
          </a:xfrm>
        </p:grpSpPr>
        <p:sp>
          <p:nvSpPr>
            <p:cNvPr id="4" name="Freeform 4"/>
            <p:cNvSpPr/>
            <p:nvPr/>
          </p:nvSpPr>
          <p:spPr>
            <a:xfrm>
              <a:off x="0" y="0"/>
              <a:ext cx="5228286" cy="3143471"/>
            </a:xfrm>
            <a:custGeom>
              <a:avLst/>
              <a:gdLst/>
              <a:ahLst/>
              <a:cxnLst/>
              <a:rect l="l" t="t" r="r" b="b"/>
              <a:pathLst>
                <a:path w="5228286" h="3143471">
                  <a:moveTo>
                    <a:pt x="0" y="0"/>
                  </a:moveTo>
                  <a:lnTo>
                    <a:pt x="5228286" y="0"/>
                  </a:lnTo>
                  <a:lnTo>
                    <a:pt x="5228286" y="3143471"/>
                  </a:lnTo>
                  <a:lnTo>
                    <a:pt x="0" y="3143471"/>
                  </a:lnTo>
                  <a:close/>
                </a:path>
              </a:pathLst>
            </a:custGeom>
            <a:solidFill>
              <a:srgbClr val="368A9C">
                <a:alpha val="84706"/>
              </a:srgbClr>
            </a:solidFill>
          </p:spPr>
          <p:txBody>
            <a:bodyPr/>
            <a:lstStyle/>
            <a:p>
              <a:endParaRPr lang="en-US"/>
            </a:p>
          </p:txBody>
        </p:sp>
        <p:sp>
          <p:nvSpPr>
            <p:cNvPr id="5" name="TextBox 5"/>
            <p:cNvSpPr txBox="1"/>
            <p:nvPr/>
          </p:nvSpPr>
          <p:spPr>
            <a:xfrm>
              <a:off x="0" y="-38100"/>
              <a:ext cx="5228285" cy="3181571"/>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307323" y="7922277"/>
            <a:ext cx="2672047" cy="2672047"/>
          </a:xfrm>
          <a:custGeom>
            <a:avLst/>
            <a:gdLst/>
            <a:ahLst/>
            <a:cxnLst/>
            <a:rect l="l" t="t" r="r" b="b"/>
            <a:pathLst>
              <a:path w="2672047" h="2672047">
                <a:moveTo>
                  <a:pt x="0" y="0"/>
                </a:moveTo>
                <a:lnTo>
                  <a:pt x="2672046" y="0"/>
                </a:lnTo>
                <a:lnTo>
                  <a:pt x="2672046" y="2672046"/>
                </a:lnTo>
                <a:lnTo>
                  <a:pt x="0" y="2672046"/>
                </a:lnTo>
                <a:lnTo>
                  <a:pt x="0" y="0"/>
                </a:lnTo>
                <a:close/>
              </a:path>
            </a:pathLst>
          </a:custGeom>
          <a:blipFill>
            <a:blip r:embed="rId4"/>
            <a:stretch>
              <a:fillRect/>
            </a:stretch>
          </a:blipFill>
        </p:spPr>
        <p:txBody>
          <a:bodyPr/>
          <a:lstStyle/>
          <a:p>
            <a:endParaRPr lang="en-US"/>
          </a:p>
        </p:txBody>
      </p:sp>
      <p:sp>
        <p:nvSpPr>
          <p:cNvPr id="7" name="Freeform 7"/>
          <p:cNvSpPr/>
          <p:nvPr/>
        </p:nvSpPr>
        <p:spPr>
          <a:xfrm>
            <a:off x="14468701" y="8801291"/>
            <a:ext cx="3588501" cy="914018"/>
          </a:xfrm>
          <a:custGeom>
            <a:avLst/>
            <a:gdLst/>
            <a:ahLst/>
            <a:cxnLst/>
            <a:rect l="l" t="t" r="r" b="b"/>
            <a:pathLst>
              <a:path w="3588501" h="914018">
                <a:moveTo>
                  <a:pt x="0" y="0"/>
                </a:moveTo>
                <a:lnTo>
                  <a:pt x="3588501" y="0"/>
                </a:lnTo>
                <a:lnTo>
                  <a:pt x="3588501" y="914018"/>
                </a:lnTo>
                <a:lnTo>
                  <a:pt x="0" y="914018"/>
                </a:lnTo>
                <a:lnTo>
                  <a:pt x="0" y="0"/>
                </a:lnTo>
                <a:close/>
              </a:path>
            </a:pathLst>
          </a:custGeom>
          <a:blipFill>
            <a:blip r:embed="rId5"/>
            <a:stretch>
              <a:fillRect/>
            </a:stretch>
          </a:blipFill>
        </p:spPr>
        <p:txBody>
          <a:bodyPr/>
          <a:lstStyle/>
          <a:p>
            <a:endParaRPr lang="en-US"/>
          </a:p>
        </p:txBody>
      </p:sp>
      <p:sp>
        <p:nvSpPr>
          <p:cNvPr id="8" name="TextBox 8"/>
          <p:cNvSpPr txBox="1"/>
          <p:nvPr/>
        </p:nvSpPr>
        <p:spPr>
          <a:xfrm>
            <a:off x="2364724" y="3407373"/>
            <a:ext cx="13258799" cy="1476238"/>
          </a:xfrm>
          <a:prstGeom prst="rect">
            <a:avLst/>
          </a:prstGeom>
        </p:spPr>
        <p:txBody>
          <a:bodyPr wrap="square" lIns="0" tIns="0" rIns="0" bIns="0" rtlCol="0" anchor="t">
            <a:spAutoFit/>
          </a:bodyPr>
          <a:lstStyle/>
          <a:p>
            <a:pPr algn="ctr">
              <a:lnSpc>
                <a:spcPts val="10805"/>
              </a:lnSpc>
            </a:pPr>
            <a:r>
              <a:rPr lang="en-US" sz="11373" dirty="0">
                <a:solidFill>
                  <a:srgbClr val="FFFFFF"/>
                </a:solidFill>
                <a:latin typeface="Nunito Sans Bold"/>
                <a:ea typeface="Nunito Sans Bold"/>
                <a:cs typeface="Nunito Sans Bold"/>
                <a:sym typeface="Nunito Sans Bold"/>
              </a:rPr>
              <a:t>Welcome!</a:t>
            </a:r>
          </a:p>
        </p:txBody>
      </p:sp>
      <p:sp>
        <p:nvSpPr>
          <p:cNvPr id="9" name="TextBox 9"/>
          <p:cNvSpPr txBox="1"/>
          <p:nvPr/>
        </p:nvSpPr>
        <p:spPr>
          <a:xfrm>
            <a:off x="5359039" y="5935526"/>
            <a:ext cx="7324935" cy="1037720"/>
          </a:xfrm>
          <a:prstGeom prst="rect">
            <a:avLst/>
          </a:prstGeom>
        </p:spPr>
        <p:txBody>
          <a:bodyPr lIns="0" tIns="0" rIns="0" bIns="0" rtlCol="0" anchor="t">
            <a:spAutoFit/>
          </a:bodyPr>
          <a:lstStyle/>
          <a:p>
            <a:pPr algn="ctr">
              <a:lnSpc>
                <a:spcPts val="7576"/>
              </a:lnSpc>
            </a:pPr>
            <a:endParaRPr lang="en-US" sz="7974" dirty="0">
              <a:solidFill>
                <a:srgbClr val="FFFFFF"/>
              </a:solidFill>
              <a:latin typeface="Nunito Sans"/>
              <a:ea typeface="Nunito Sans"/>
              <a:cs typeface="Nunito Sans"/>
              <a:sym typeface="Nunito Sans"/>
            </a:endParaRPr>
          </a:p>
        </p:txBody>
      </p:sp>
      <p:sp>
        <p:nvSpPr>
          <p:cNvPr id="11" name="TextBox 10">
            <a:extLst>
              <a:ext uri="{FF2B5EF4-FFF2-40B4-BE49-F238E27FC236}">
                <a16:creationId xmlns:a16="http://schemas.microsoft.com/office/drawing/2014/main" id="{FA90C82F-9EA0-5DDB-B465-922619165600}"/>
              </a:ext>
            </a:extLst>
          </p:cNvPr>
          <p:cNvSpPr txBox="1"/>
          <p:nvPr/>
        </p:nvSpPr>
        <p:spPr>
          <a:xfrm>
            <a:off x="550596" y="5522846"/>
            <a:ext cx="17602200" cy="1754326"/>
          </a:xfrm>
          <a:prstGeom prst="rect">
            <a:avLst/>
          </a:prstGeom>
          <a:noFill/>
        </p:spPr>
        <p:txBody>
          <a:bodyPr wrap="square">
            <a:spAutoFit/>
          </a:bodyPr>
          <a:lstStyle/>
          <a:p>
            <a:pPr algn="ctr"/>
            <a:r>
              <a:rPr lang="en-US" sz="5400" dirty="0">
                <a:solidFill>
                  <a:schemeClr val="bg1"/>
                </a:solidFill>
              </a:rPr>
              <a:t>Bridging Waters: A Model for Enhancing Grid Reliability and River Restoration during the Energy Transition</a:t>
            </a:r>
          </a:p>
        </p:txBody>
      </p:sp>
    </p:spTree>
    <p:custDataLst>
      <p:tags r:id="rId1"/>
    </p:custDataLst>
    <p:extLst>
      <p:ext uri="{BB962C8B-B14F-4D97-AF65-F5344CB8AC3E}">
        <p14:creationId xmlns:p14="http://schemas.microsoft.com/office/powerpoint/2010/main" val="19983611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471467" y="-2076364"/>
            <a:ext cx="15304838" cy="15230266"/>
          </a:xfrm>
          <a:custGeom>
            <a:avLst/>
            <a:gdLst/>
            <a:ahLst/>
            <a:cxnLst/>
            <a:rect l="l" t="t" r="r" b="b"/>
            <a:pathLst>
              <a:path w="15304838" h="15230266">
                <a:moveTo>
                  <a:pt x="0" y="0"/>
                </a:moveTo>
                <a:lnTo>
                  <a:pt x="15304838" y="0"/>
                </a:lnTo>
                <a:lnTo>
                  <a:pt x="15304838" y="15230266"/>
                </a:lnTo>
                <a:lnTo>
                  <a:pt x="0" y="15230266"/>
                </a:lnTo>
                <a:lnTo>
                  <a:pt x="0" y="0"/>
                </a:lnTo>
                <a:close/>
              </a:path>
            </a:pathLst>
          </a:custGeom>
          <a:blipFill>
            <a:blip r:embed="rId2"/>
            <a:stretch>
              <a:fillRect t="-244" b="-244"/>
            </a:stretch>
          </a:blipFill>
        </p:spPr>
        <p:txBody>
          <a:bodyPr/>
          <a:lstStyle/>
          <a:p>
            <a:endParaRPr lang="en-US"/>
          </a:p>
        </p:txBody>
      </p:sp>
      <p:grpSp>
        <p:nvGrpSpPr>
          <p:cNvPr id="3" name="Group 3"/>
          <p:cNvGrpSpPr/>
          <p:nvPr/>
        </p:nvGrpSpPr>
        <p:grpSpPr>
          <a:xfrm>
            <a:off x="0" y="0"/>
            <a:ext cx="18288000" cy="10287000"/>
            <a:chOff x="0" y="0"/>
            <a:chExt cx="24384000" cy="13716000"/>
          </a:xfrm>
        </p:grpSpPr>
        <p:pic>
          <p:nvPicPr>
            <p:cNvPr id="4" name="Picture 4"/>
            <p:cNvPicPr>
              <a:picLocks noChangeAspect="1"/>
            </p:cNvPicPr>
            <p:nvPr/>
          </p:nvPicPr>
          <p:blipFill>
            <a:blip r:embed="rId3">
              <a:alphaModFix amt="12000"/>
            </a:blip>
            <a:srcRect t="7842" b="7842"/>
            <a:stretch>
              <a:fillRect/>
            </a:stretch>
          </p:blipFill>
          <p:spPr>
            <a:xfrm>
              <a:off x="0" y="0"/>
              <a:ext cx="24384000" cy="13716000"/>
            </a:xfrm>
            <a:prstGeom prst="rect">
              <a:avLst/>
            </a:prstGeom>
          </p:spPr>
        </p:pic>
      </p:grpSp>
      <p:grpSp>
        <p:nvGrpSpPr>
          <p:cNvPr id="5" name="Group 5"/>
          <p:cNvGrpSpPr>
            <a:grpSpLocks noChangeAspect="1"/>
          </p:cNvGrpSpPr>
          <p:nvPr/>
        </p:nvGrpSpPr>
        <p:grpSpPr>
          <a:xfrm>
            <a:off x="-8416225" y="-417077"/>
            <a:ext cx="12350823" cy="12350774"/>
            <a:chOff x="0" y="0"/>
            <a:chExt cx="6350000" cy="6349975"/>
          </a:xfrm>
        </p:grpSpPr>
        <p:sp>
          <p:nvSpPr>
            <p:cNvPr id="6" name="Freeform 6"/>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18259" r="-18259"/>
              </a:stretch>
            </a:blipFill>
          </p:spPr>
          <p:txBody>
            <a:bodyPr/>
            <a:lstStyle/>
            <a:p>
              <a:endParaRPr lang="en-US"/>
            </a:p>
          </p:txBody>
        </p:sp>
      </p:grpSp>
      <p:sp>
        <p:nvSpPr>
          <p:cNvPr id="7" name="TextBox 7"/>
          <p:cNvSpPr txBox="1"/>
          <p:nvPr/>
        </p:nvSpPr>
        <p:spPr>
          <a:xfrm>
            <a:off x="5115795" y="542016"/>
            <a:ext cx="11457138" cy="767158"/>
          </a:xfrm>
          <a:prstGeom prst="rect">
            <a:avLst/>
          </a:prstGeom>
        </p:spPr>
        <p:txBody>
          <a:bodyPr lIns="0" tIns="0" rIns="0" bIns="0" rtlCol="0" anchor="t">
            <a:spAutoFit/>
          </a:bodyPr>
          <a:lstStyle/>
          <a:p>
            <a:pPr algn="ctr">
              <a:lnSpc>
                <a:spcPts val="5792"/>
              </a:lnSpc>
            </a:pPr>
            <a:r>
              <a:rPr lang="en-US" sz="6097">
                <a:solidFill>
                  <a:srgbClr val="1D3567"/>
                </a:solidFill>
                <a:latin typeface="Nunito Sans Heavy"/>
                <a:ea typeface="Nunito Sans Heavy"/>
                <a:cs typeface="Nunito Sans Heavy"/>
                <a:sym typeface="Nunito Sans Heavy"/>
              </a:rPr>
              <a:t>Potential Wave of Retirements</a:t>
            </a:r>
          </a:p>
        </p:txBody>
      </p:sp>
      <p:sp>
        <p:nvSpPr>
          <p:cNvPr id="8" name="TextBox 8"/>
          <p:cNvSpPr txBox="1"/>
          <p:nvPr/>
        </p:nvSpPr>
        <p:spPr>
          <a:xfrm>
            <a:off x="3934598" y="1761925"/>
            <a:ext cx="13819532" cy="7340517"/>
          </a:xfrm>
          <a:prstGeom prst="rect">
            <a:avLst/>
          </a:prstGeom>
        </p:spPr>
        <p:txBody>
          <a:bodyPr lIns="0" tIns="0" rIns="0" bIns="0" rtlCol="0" anchor="t">
            <a:spAutoFit/>
          </a:bodyPr>
          <a:lstStyle/>
          <a:p>
            <a:pPr marL="1014167" lvl="1" indent="-507084" algn="l">
              <a:lnSpc>
                <a:spcPts val="4462"/>
              </a:lnSpc>
              <a:buFont typeface="Arial"/>
              <a:buChar char="•"/>
            </a:pPr>
            <a:r>
              <a:rPr lang="en-US" sz="4697">
                <a:solidFill>
                  <a:srgbClr val="1D3567"/>
                </a:solidFill>
                <a:latin typeface="Nunito Sans"/>
                <a:ea typeface="Nunito Sans"/>
                <a:cs typeface="Nunito Sans"/>
                <a:sym typeface="Nunito Sans"/>
              </a:rPr>
              <a:t>Licenses for 459 hydropower facilities, representing 17GWs, are set to expire by 2035.</a:t>
            </a:r>
          </a:p>
          <a:p>
            <a:pPr algn="l">
              <a:lnSpc>
                <a:spcPts val="4462"/>
              </a:lnSpc>
            </a:pPr>
            <a:endParaRPr lang="en-US" sz="4697">
              <a:solidFill>
                <a:srgbClr val="1D3567"/>
              </a:solidFill>
              <a:latin typeface="Nunito Sans"/>
              <a:ea typeface="Nunito Sans"/>
              <a:cs typeface="Nunito Sans"/>
              <a:sym typeface="Nunito Sans"/>
            </a:endParaRPr>
          </a:p>
          <a:p>
            <a:pPr marL="1014167" lvl="1" indent="-507084" algn="l">
              <a:lnSpc>
                <a:spcPts val="4462"/>
              </a:lnSpc>
              <a:buFont typeface="Arial"/>
              <a:buChar char="•"/>
            </a:pPr>
            <a:r>
              <a:rPr lang="en-US" sz="4697">
                <a:solidFill>
                  <a:srgbClr val="1D3567"/>
                </a:solidFill>
                <a:latin typeface="Nunito Sans"/>
                <a:ea typeface="Nunito Sans"/>
                <a:cs typeface="Nunito Sans"/>
                <a:sym typeface="Nunito Sans"/>
              </a:rPr>
              <a:t>Relicensing takes, on average, 7.6 years to complete, but often much longer.</a:t>
            </a:r>
          </a:p>
          <a:p>
            <a:pPr algn="l">
              <a:lnSpc>
                <a:spcPts val="4462"/>
              </a:lnSpc>
            </a:pPr>
            <a:endParaRPr lang="en-US" sz="4697">
              <a:solidFill>
                <a:srgbClr val="1D3567"/>
              </a:solidFill>
              <a:latin typeface="Nunito Sans"/>
              <a:ea typeface="Nunito Sans"/>
              <a:cs typeface="Nunito Sans"/>
              <a:sym typeface="Nunito Sans"/>
            </a:endParaRPr>
          </a:p>
          <a:p>
            <a:pPr marL="1014167" lvl="1" indent="-507084" algn="l">
              <a:lnSpc>
                <a:spcPts val="4462"/>
              </a:lnSpc>
              <a:buFont typeface="Arial"/>
              <a:buChar char="•"/>
            </a:pPr>
            <a:r>
              <a:rPr lang="en-US" sz="4697">
                <a:solidFill>
                  <a:srgbClr val="1D3567"/>
                </a:solidFill>
                <a:latin typeface="Nunito Sans"/>
                <a:ea typeface="Nunito Sans"/>
                <a:cs typeface="Nunito Sans"/>
                <a:sym typeface="Nunito Sans"/>
              </a:rPr>
              <a:t>Relicensing requires millions of dollars of paperwork and potentially hundreds of millions in project upgrades.</a:t>
            </a:r>
          </a:p>
          <a:p>
            <a:pPr algn="l">
              <a:lnSpc>
                <a:spcPts val="4462"/>
              </a:lnSpc>
            </a:pPr>
            <a:endParaRPr lang="en-US" sz="4697">
              <a:solidFill>
                <a:srgbClr val="1D3567"/>
              </a:solidFill>
              <a:latin typeface="Nunito Sans"/>
              <a:ea typeface="Nunito Sans"/>
              <a:cs typeface="Nunito Sans"/>
              <a:sym typeface="Nunito Sans"/>
            </a:endParaRPr>
          </a:p>
          <a:p>
            <a:pPr marL="1014167" lvl="1" indent="-507084" algn="l">
              <a:lnSpc>
                <a:spcPts val="4462"/>
              </a:lnSpc>
              <a:buFont typeface="Arial"/>
              <a:buChar char="•"/>
            </a:pPr>
            <a:r>
              <a:rPr lang="en-US" sz="4697">
                <a:solidFill>
                  <a:srgbClr val="1D3567"/>
                </a:solidFill>
                <a:latin typeface="Nunito Sans"/>
                <a:ea typeface="Nunito Sans"/>
                <a:cs typeface="Nunito Sans"/>
                <a:sym typeface="Nunito Sans"/>
              </a:rPr>
              <a:t>Survey: 36.4% of hydropower industry asset owners said that they were “actively considering” decommissioning a facility.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pic>
          <p:nvPicPr>
            <p:cNvPr id="3" name="Picture 3"/>
            <p:cNvPicPr>
              <a:picLocks noChangeAspect="1"/>
            </p:cNvPicPr>
            <p:nvPr/>
          </p:nvPicPr>
          <p:blipFill>
            <a:blip r:embed="rId2">
              <a:alphaModFix amt="12000"/>
            </a:blip>
            <a:srcRect t="7842" b="7842"/>
            <a:stretch>
              <a:fillRect/>
            </a:stretch>
          </p:blipFill>
          <p:spPr>
            <a:xfrm>
              <a:off x="0" y="0"/>
              <a:ext cx="24384000" cy="13716000"/>
            </a:xfrm>
            <a:prstGeom prst="rect">
              <a:avLst/>
            </a:prstGeom>
          </p:spPr>
        </p:pic>
      </p:grpSp>
      <p:sp>
        <p:nvSpPr>
          <p:cNvPr id="4" name="Freeform 4"/>
          <p:cNvSpPr/>
          <p:nvPr/>
        </p:nvSpPr>
        <p:spPr>
          <a:xfrm>
            <a:off x="1355553" y="1137581"/>
            <a:ext cx="15576894" cy="8683590"/>
          </a:xfrm>
          <a:custGeom>
            <a:avLst/>
            <a:gdLst/>
            <a:ahLst/>
            <a:cxnLst/>
            <a:rect l="l" t="t" r="r" b="b"/>
            <a:pathLst>
              <a:path w="15576894" h="8683590">
                <a:moveTo>
                  <a:pt x="0" y="0"/>
                </a:moveTo>
                <a:lnTo>
                  <a:pt x="15576894" y="0"/>
                </a:lnTo>
                <a:lnTo>
                  <a:pt x="15576894" y="8683590"/>
                </a:lnTo>
                <a:lnTo>
                  <a:pt x="0" y="8683590"/>
                </a:lnTo>
                <a:lnTo>
                  <a:pt x="0" y="0"/>
                </a:lnTo>
                <a:close/>
              </a:path>
            </a:pathLst>
          </a:custGeom>
          <a:blipFill>
            <a:blip r:embed="rId3"/>
            <a:stretch>
              <a:fillRect/>
            </a:stretch>
          </a:blipFill>
        </p:spPr>
        <p:txBody>
          <a:bodyPr/>
          <a:lstStyle/>
          <a:p>
            <a:endParaRPr lang="en-US"/>
          </a:p>
        </p:txBody>
      </p:sp>
      <p:sp>
        <p:nvSpPr>
          <p:cNvPr id="5" name="TextBox 5"/>
          <p:cNvSpPr txBox="1"/>
          <p:nvPr/>
        </p:nvSpPr>
        <p:spPr>
          <a:xfrm>
            <a:off x="1151738" y="308059"/>
            <a:ext cx="15984524" cy="720641"/>
          </a:xfrm>
          <a:prstGeom prst="rect">
            <a:avLst/>
          </a:prstGeom>
        </p:spPr>
        <p:txBody>
          <a:bodyPr lIns="0" tIns="0" rIns="0" bIns="0" rtlCol="0" anchor="t">
            <a:spAutoFit/>
          </a:bodyPr>
          <a:lstStyle/>
          <a:p>
            <a:pPr algn="ctr">
              <a:lnSpc>
                <a:spcPts val="5317"/>
              </a:lnSpc>
            </a:pPr>
            <a:r>
              <a:rPr lang="en-US" sz="5597">
                <a:solidFill>
                  <a:srgbClr val="1D3567"/>
                </a:solidFill>
                <a:latin typeface="Nunito Sans Heavy"/>
                <a:ea typeface="Nunito Sans Heavy"/>
                <a:cs typeface="Nunito Sans Heavy"/>
                <a:sym typeface="Nunito Sans Heavy"/>
              </a:rPr>
              <a:t>Not Your Grandfather’s Hydropower</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43687" y="-1111047"/>
            <a:ext cx="19190767" cy="12785849"/>
          </a:xfrm>
          <a:custGeom>
            <a:avLst/>
            <a:gdLst/>
            <a:ahLst/>
            <a:cxnLst/>
            <a:rect l="l" t="t" r="r" b="b"/>
            <a:pathLst>
              <a:path w="19190767" h="12785849">
                <a:moveTo>
                  <a:pt x="0" y="0"/>
                </a:moveTo>
                <a:lnTo>
                  <a:pt x="19190767" y="0"/>
                </a:lnTo>
                <a:lnTo>
                  <a:pt x="19190767" y="12785849"/>
                </a:lnTo>
                <a:lnTo>
                  <a:pt x="0" y="12785849"/>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904066" y="-510308"/>
            <a:ext cx="19851146" cy="11935367"/>
            <a:chOff x="0" y="0"/>
            <a:chExt cx="5228285" cy="3143471"/>
          </a:xfrm>
        </p:grpSpPr>
        <p:sp>
          <p:nvSpPr>
            <p:cNvPr id="4" name="Freeform 4"/>
            <p:cNvSpPr/>
            <p:nvPr/>
          </p:nvSpPr>
          <p:spPr>
            <a:xfrm>
              <a:off x="0" y="0"/>
              <a:ext cx="5228286" cy="3143471"/>
            </a:xfrm>
            <a:custGeom>
              <a:avLst/>
              <a:gdLst/>
              <a:ahLst/>
              <a:cxnLst/>
              <a:rect l="l" t="t" r="r" b="b"/>
              <a:pathLst>
                <a:path w="5228286" h="3143471">
                  <a:moveTo>
                    <a:pt x="0" y="0"/>
                  </a:moveTo>
                  <a:lnTo>
                    <a:pt x="5228286" y="0"/>
                  </a:lnTo>
                  <a:lnTo>
                    <a:pt x="5228286" y="3143471"/>
                  </a:lnTo>
                  <a:lnTo>
                    <a:pt x="0" y="3143471"/>
                  </a:lnTo>
                  <a:close/>
                </a:path>
              </a:pathLst>
            </a:custGeom>
            <a:solidFill>
              <a:srgbClr val="368A9C">
                <a:alpha val="84706"/>
              </a:srgbClr>
            </a:solidFill>
          </p:spPr>
          <p:txBody>
            <a:bodyPr/>
            <a:lstStyle/>
            <a:p>
              <a:endParaRPr lang="en-US"/>
            </a:p>
          </p:txBody>
        </p:sp>
        <p:sp>
          <p:nvSpPr>
            <p:cNvPr id="5" name="TextBox 5"/>
            <p:cNvSpPr txBox="1"/>
            <p:nvPr/>
          </p:nvSpPr>
          <p:spPr>
            <a:xfrm>
              <a:off x="0" y="-38100"/>
              <a:ext cx="5228285" cy="3181571"/>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307323" y="7922277"/>
            <a:ext cx="2672047" cy="2672047"/>
          </a:xfrm>
          <a:custGeom>
            <a:avLst/>
            <a:gdLst/>
            <a:ahLst/>
            <a:cxnLst/>
            <a:rect l="l" t="t" r="r" b="b"/>
            <a:pathLst>
              <a:path w="2672047" h="2672047">
                <a:moveTo>
                  <a:pt x="0" y="0"/>
                </a:moveTo>
                <a:lnTo>
                  <a:pt x="2672046" y="0"/>
                </a:lnTo>
                <a:lnTo>
                  <a:pt x="2672046" y="2672046"/>
                </a:lnTo>
                <a:lnTo>
                  <a:pt x="0" y="2672046"/>
                </a:lnTo>
                <a:lnTo>
                  <a:pt x="0" y="0"/>
                </a:lnTo>
                <a:close/>
              </a:path>
            </a:pathLst>
          </a:custGeom>
          <a:blipFill>
            <a:blip r:embed="rId4"/>
            <a:stretch>
              <a:fillRect/>
            </a:stretch>
          </a:blipFill>
        </p:spPr>
        <p:txBody>
          <a:bodyPr/>
          <a:lstStyle/>
          <a:p>
            <a:endParaRPr lang="en-US"/>
          </a:p>
        </p:txBody>
      </p:sp>
      <p:sp>
        <p:nvSpPr>
          <p:cNvPr id="7" name="Freeform 7"/>
          <p:cNvSpPr/>
          <p:nvPr/>
        </p:nvSpPr>
        <p:spPr>
          <a:xfrm>
            <a:off x="14478678" y="9163151"/>
            <a:ext cx="3588501" cy="914018"/>
          </a:xfrm>
          <a:custGeom>
            <a:avLst/>
            <a:gdLst/>
            <a:ahLst/>
            <a:cxnLst/>
            <a:rect l="l" t="t" r="r" b="b"/>
            <a:pathLst>
              <a:path w="3588501" h="914018">
                <a:moveTo>
                  <a:pt x="0" y="0"/>
                </a:moveTo>
                <a:lnTo>
                  <a:pt x="3588500" y="0"/>
                </a:lnTo>
                <a:lnTo>
                  <a:pt x="3588500" y="914018"/>
                </a:lnTo>
                <a:lnTo>
                  <a:pt x="0" y="914018"/>
                </a:lnTo>
                <a:lnTo>
                  <a:pt x="0" y="0"/>
                </a:lnTo>
                <a:close/>
              </a:path>
            </a:pathLst>
          </a:custGeom>
          <a:blipFill>
            <a:blip r:embed="rId5"/>
            <a:stretch>
              <a:fillRect/>
            </a:stretch>
          </a:blipFill>
        </p:spPr>
        <p:txBody>
          <a:bodyPr/>
          <a:lstStyle/>
          <a:p>
            <a:endParaRPr lang="en-US"/>
          </a:p>
        </p:txBody>
      </p:sp>
      <p:sp>
        <p:nvSpPr>
          <p:cNvPr id="8" name="Freeform 8"/>
          <p:cNvSpPr/>
          <p:nvPr/>
        </p:nvSpPr>
        <p:spPr>
          <a:xfrm>
            <a:off x="1901772" y="1806034"/>
            <a:ext cx="14899848" cy="6674932"/>
          </a:xfrm>
          <a:custGeom>
            <a:avLst/>
            <a:gdLst/>
            <a:ahLst/>
            <a:cxnLst/>
            <a:rect l="l" t="t" r="r" b="b"/>
            <a:pathLst>
              <a:path w="14899848" h="6674932">
                <a:moveTo>
                  <a:pt x="0" y="0"/>
                </a:moveTo>
                <a:lnTo>
                  <a:pt x="14899848" y="0"/>
                </a:lnTo>
                <a:lnTo>
                  <a:pt x="14899848" y="6674932"/>
                </a:lnTo>
                <a:lnTo>
                  <a:pt x="0" y="6674932"/>
                </a:lnTo>
                <a:lnTo>
                  <a:pt x="0" y="0"/>
                </a:lnTo>
                <a:close/>
              </a:path>
            </a:pathLst>
          </a:custGeom>
          <a:blipFill>
            <a:blip r:embed="rId6"/>
            <a:stretch>
              <a:fillRect/>
            </a:stretch>
          </a:blipFill>
        </p:spPr>
        <p:txBody>
          <a:bodyPr/>
          <a:lstStyle/>
          <a:p>
            <a:endParaRPr lang="en-US"/>
          </a:p>
        </p:txBody>
      </p:sp>
      <p:sp>
        <p:nvSpPr>
          <p:cNvPr id="9" name="Freeform 9">
            <a:hlinkClick r:id="rId7" tooltip="https://www.youtube.com/watch?v=8OHFjU1vEQc"/>
          </p:cNvPr>
          <p:cNvSpPr/>
          <p:nvPr/>
        </p:nvSpPr>
        <p:spPr>
          <a:xfrm>
            <a:off x="7648906" y="5699278"/>
            <a:ext cx="2745202" cy="984841"/>
          </a:xfrm>
          <a:custGeom>
            <a:avLst/>
            <a:gdLst/>
            <a:ahLst/>
            <a:cxnLst/>
            <a:rect l="l" t="t" r="r" b="b"/>
            <a:pathLst>
              <a:path w="2745202" h="984841">
                <a:moveTo>
                  <a:pt x="0" y="0"/>
                </a:moveTo>
                <a:lnTo>
                  <a:pt x="2745202" y="0"/>
                </a:lnTo>
                <a:lnTo>
                  <a:pt x="2745202" y="984841"/>
                </a:lnTo>
                <a:lnTo>
                  <a:pt x="0" y="984841"/>
                </a:lnTo>
                <a:lnTo>
                  <a:pt x="0" y="0"/>
                </a:lnTo>
                <a:close/>
              </a:path>
            </a:pathLst>
          </a:custGeom>
          <a:blipFill>
            <a:blip r:embed="rId8"/>
            <a:stretch>
              <a:fillRect/>
            </a:stretch>
          </a:blipFill>
        </p:spPr>
        <p:txBody>
          <a:bodyPr/>
          <a:lstStyle/>
          <a:p>
            <a:endParaRPr lang="en-US"/>
          </a:p>
        </p:txBody>
      </p:sp>
      <p:sp>
        <p:nvSpPr>
          <p:cNvPr id="10" name="TextBox 10"/>
          <p:cNvSpPr txBox="1"/>
          <p:nvPr/>
        </p:nvSpPr>
        <p:spPr>
          <a:xfrm>
            <a:off x="2414259" y="685757"/>
            <a:ext cx="13214495" cy="1330323"/>
          </a:xfrm>
          <a:prstGeom prst="rect">
            <a:avLst/>
          </a:prstGeom>
        </p:spPr>
        <p:txBody>
          <a:bodyPr lIns="0" tIns="0" rIns="0" bIns="0" rtlCol="0" anchor="t">
            <a:spAutoFit/>
          </a:bodyPr>
          <a:lstStyle/>
          <a:p>
            <a:pPr algn="ctr">
              <a:lnSpc>
                <a:spcPts val="9879"/>
              </a:lnSpc>
            </a:pPr>
            <a:r>
              <a:rPr lang="en-US" sz="10399">
                <a:solidFill>
                  <a:srgbClr val="FFFFFF"/>
                </a:solidFill>
                <a:latin typeface="Nunito Sans Heavy"/>
                <a:ea typeface="Nunito Sans Heavy"/>
                <a:cs typeface="Nunito Sans Heavy"/>
                <a:sym typeface="Nunito Sans Heavy"/>
              </a:rPr>
              <a:t>Thank you!</a:t>
            </a:r>
          </a:p>
        </p:txBody>
      </p:sp>
      <p:sp>
        <p:nvSpPr>
          <p:cNvPr id="11" name="TextBox 11"/>
          <p:cNvSpPr txBox="1"/>
          <p:nvPr/>
        </p:nvSpPr>
        <p:spPr>
          <a:xfrm>
            <a:off x="2414259" y="8851900"/>
            <a:ext cx="13214495" cy="406400"/>
          </a:xfrm>
          <a:prstGeom prst="rect">
            <a:avLst/>
          </a:prstGeom>
        </p:spPr>
        <p:txBody>
          <a:bodyPr lIns="0" tIns="0" rIns="0" bIns="0" rtlCol="0" anchor="t">
            <a:spAutoFit/>
          </a:bodyPr>
          <a:lstStyle/>
          <a:p>
            <a:pPr algn="ctr">
              <a:lnSpc>
                <a:spcPts val="3040"/>
              </a:lnSpc>
            </a:pPr>
            <a:r>
              <a:rPr lang="en-US" sz="3200">
                <a:solidFill>
                  <a:srgbClr val="FFFFFF"/>
                </a:solidFill>
                <a:latin typeface="Nunito Sans"/>
                <a:ea typeface="Nunito Sans"/>
                <a:cs typeface="Nunito Sans"/>
                <a:sym typeface="Nunito Sans"/>
              </a:rPr>
              <a:t>Click </a:t>
            </a:r>
            <a:r>
              <a:rPr lang="en-US" sz="3200" u="sng">
                <a:solidFill>
                  <a:srgbClr val="FFFFFF"/>
                </a:solidFill>
                <a:latin typeface="Nunito Sans"/>
                <a:ea typeface="Nunito Sans"/>
                <a:cs typeface="Nunito Sans"/>
                <a:sym typeface="Nunito Sans"/>
                <a:hlinkClick r:id="rId9" tooltip="https://www.hydro.org/hydropower-ad-campaign-why-its-needed/"/>
              </a:rPr>
              <a:t>here</a:t>
            </a:r>
            <a:r>
              <a:rPr lang="en-US" sz="3200">
                <a:solidFill>
                  <a:srgbClr val="FFFFFF"/>
                </a:solidFill>
                <a:latin typeface="Nunito Sans"/>
                <a:ea typeface="Nunito Sans"/>
                <a:cs typeface="Nunito Sans"/>
                <a:sym typeface="Nunito Sans"/>
              </a:rPr>
              <a:t> for more info on NHA’s digital ad campaign.</a:t>
            </a:r>
          </a:p>
        </p:txBody>
      </p:sp>
    </p:spTree>
    <p:custDataLst>
      <p:tags r:id="rId1"/>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38BCAC8D-BED1-14D4-FAAB-D0DEF75DEB1B}"/>
              </a:ext>
            </a:extLst>
          </p:cNvPr>
          <p:cNvSpPr>
            <a:spLocks noGrp="1"/>
          </p:cNvSpPr>
          <p:nvPr>
            <p:ph type="subTitle" idx="1"/>
          </p:nvPr>
        </p:nvSpPr>
        <p:spPr>
          <a:xfrm>
            <a:off x="678253" y="6870578"/>
            <a:ext cx="16948280" cy="1054247"/>
          </a:xfrm>
        </p:spPr>
        <p:txBody>
          <a:bodyPr>
            <a:normAutofit fontScale="62500" lnSpcReduction="20000"/>
          </a:bodyPr>
          <a:lstStyle/>
          <a:p>
            <a:r>
              <a:rPr lang="en-US"/>
              <a:t>Bridging Waters: A Model for Enhancing Grid Reliability and River Restoration during the Energy Transition</a:t>
            </a:r>
          </a:p>
          <a:p>
            <a:endParaRPr lang="en-US"/>
          </a:p>
        </p:txBody>
      </p:sp>
      <p:sp>
        <p:nvSpPr>
          <p:cNvPr id="6" name="Text Placeholder 5">
            <a:extLst>
              <a:ext uri="{FF2B5EF4-FFF2-40B4-BE49-F238E27FC236}">
                <a16:creationId xmlns:a16="http://schemas.microsoft.com/office/drawing/2014/main" id="{2AD84A31-3B75-D6E5-DBA5-954DC552A2D9}"/>
              </a:ext>
            </a:extLst>
          </p:cNvPr>
          <p:cNvSpPr>
            <a:spLocks noGrp="1"/>
          </p:cNvSpPr>
          <p:nvPr>
            <p:ph type="body" sz="quarter" idx="10"/>
          </p:nvPr>
        </p:nvSpPr>
        <p:spPr/>
        <p:txBody>
          <a:bodyPr/>
          <a:lstStyle/>
          <a:p>
            <a:r>
              <a:rPr lang="en-US"/>
              <a:t>Matthew Grosso, Acting Director</a:t>
            </a:r>
          </a:p>
          <a:p>
            <a:r>
              <a:rPr lang="en-US"/>
              <a:t>Water Power Technologies Office, U.S. Department of Energy</a:t>
            </a:r>
          </a:p>
        </p:txBody>
      </p:sp>
      <p:sp>
        <p:nvSpPr>
          <p:cNvPr id="7" name="Text Placeholder 6">
            <a:extLst>
              <a:ext uri="{FF2B5EF4-FFF2-40B4-BE49-F238E27FC236}">
                <a16:creationId xmlns:a16="http://schemas.microsoft.com/office/drawing/2014/main" id="{1AAE7130-92A3-8273-7CBC-08980E1CE27B}"/>
              </a:ext>
            </a:extLst>
          </p:cNvPr>
          <p:cNvSpPr>
            <a:spLocks noGrp="1"/>
          </p:cNvSpPr>
          <p:nvPr>
            <p:ph type="body" sz="quarter" idx="13"/>
          </p:nvPr>
        </p:nvSpPr>
        <p:spPr/>
        <p:txBody>
          <a:bodyPr/>
          <a:lstStyle/>
          <a:p>
            <a:r>
              <a:rPr lang="en-US" dirty="0"/>
              <a:t>July 18, 2024</a:t>
            </a:r>
          </a:p>
        </p:txBody>
      </p:sp>
    </p:spTree>
    <p:custDataLst>
      <p:tags r:id="rId1"/>
    </p:custDataLst>
    <p:extLst>
      <p:ext uri="{BB962C8B-B14F-4D97-AF65-F5344CB8AC3E}">
        <p14:creationId xmlns:p14="http://schemas.microsoft.com/office/powerpoint/2010/main" val="15579519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2364912-FC98-C391-CD93-B21FB0C3645F}"/>
              </a:ext>
            </a:extLst>
          </p:cNvPr>
          <p:cNvSpPr>
            <a:spLocks noGrp="1"/>
          </p:cNvSpPr>
          <p:nvPr>
            <p:ph type="title"/>
          </p:nvPr>
        </p:nvSpPr>
        <p:spPr/>
        <p:txBody>
          <a:bodyPr>
            <a:normAutofit/>
          </a:bodyPr>
          <a:lstStyle/>
          <a:p>
            <a:r>
              <a:rPr lang="en-US" sz="4200">
                <a:latin typeface="Franklin Gothic Medium"/>
              </a:rPr>
              <a:t>WPTO and the Uncommon Dialogue</a:t>
            </a:r>
          </a:p>
        </p:txBody>
      </p:sp>
      <p:sp>
        <p:nvSpPr>
          <p:cNvPr id="9" name="Text Placeholder 8">
            <a:extLst>
              <a:ext uri="{FF2B5EF4-FFF2-40B4-BE49-F238E27FC236}">
                <a16:creationId xmlns:a16="http://schemas.microsoft.com/office/drawing/2014/main" id="{45C6A6B6-BE56-D456-54EE-92E64BD75963}"/>
              </a:ext>
            </a:extLst>
          </p:cNvPr>
          <p:cNvSpPr>
            <a:spLocks noGrp="1"/>
          </p:cNvSpPr>
          <p:nvPr>
            <p:ph type="body" sz="quarter" idx="10"/>
          </p:nvPr>
        </p:nvSpPr>
        <p:spPr/>
        <p:txBody>
          <a:bodyPr/>
          <a:lstStyle/>
          <a:p>
            <a:pPr marL="514350" indent="-514350">
              <a:buFont typeface="Arial" panose="020B0604020202020204" pitchFamily="34" charset="0"/>
              <a:buChar char="•"/>
            </a:pPr>
            <a:r>
              <a:rPr lang="en-US" dirty="0"/>
              <a:t>WPTO and National Lab staff serve as observers to the Uncommon Dialogue work</a:t>
            </a:r>
          </a:p>
          <a:p>
            <a:pPr marL="514350" indent="-514350">
              <a:buFont typeface="Arial" panose="020B0604020202020204" pitchFamily="34" charset="0"/>
              <a:buChar char="•"/>
            </a:pPr>
            <a:r>
              <a:rPr lang="en-US" dirty="0"/>
              <a:t>Support specific research questions</a:t>
            </a:r>
          </a:p>
        </p:txBody>
      </p:sp>
      <p:pic>
        <p:nvPicPr>
          <p:cNvPr id="5" name="Content Placeholder 4">
            <a:extLst>
              <a:ext uri="{FF2B5EF4-FFF2-40B4-BE49-F238E27FC236}">
                <a16:creationId xmlns:a16="http://schemas.microsoft.com/office/drawing/2014/main" id="{E49A725F-89EB-67A8-88C6-E3312AC57FB2}"/>
              </a:ext>
            </a:extLst>
          </p:cNvPr>
          <p:cNvPicPr>
            <a:picLocks noGrp="1" noChangeAspect="1"/>
          </p:cNvPicPr>
          <p:nvPr>
            <p:ph type="pic" sz="quarter" idx="11"/>
          </p:nvPr>
        </p:nvPicPr>
        <p:blipFill rotWithShape="1">
          <a:blip r:embed="rId3"/>
          <a:srcRect l="4295" r="4295"/>
          <a:stretch/>
        </p:blipFill>
        <p:spPr/>
      </p:pic>
      <p:sp>
        <p:nvSpPr>
          <p:cNvPr id="6" name="Rectangle 5">
            <a:extLst>
              <a:ext uri="{FF2B5EF4-FFF2-40B4-BE49-F238E27FC236}">
                <a16:creationId xmlns:a16="http://schemas.microsoft.com/office/drawing/2014/main" id="{2D951CF2-2778-1DF0-D282-9D10323A1DA8}"/>
              </a:ext>
            </a:extLst>
          </p:cNvPr>
          <p:cNvSpPr/>
          <p:nvPr/>
        </p:nvSpPr>
        <p:spPr>
          <a:xfrm>
            <a:off x="14074075" y="6655584"/>
            <a:ext cx="2549639" cy="566586"/>
          </a:xfrm>
          <a:prstGeom prst="rect">
            <a:avLst/>
          </a:prstGeom>
          <a:solidFill>
            <a:srgbClr val="FFFF00">
              <a:alpha val="25000"/>
            </a:srgbClr>
          </a:solidFill>
          <a:ln>
            <a:solidFill>
              <a:srgbClr val="FFFF00">
                <a:alpha val="25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00"/>
          </a:p>
        </p:txBody>
      </p:sp>
    </p:spTree>
    <p:custDataLst>
      <p:tags r:id="rId1"/>
    </p:custDataLst>
    <p:extLst>
      <p:ext uri="{BB962C8B-B14F-4D97-AF65-F5344CB8AC3E}">
        <p14:creationId xmlns:p14="http://schemas.microsoft.com/office/powerpoint/2010/main" val="7420524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31">
            <a:extLst>
              <a:ext uri="{FF2B5EF4-FFF2-40B4-BE49-F238E27FC236}">
                <a16:creationId xmlns:a16="http://schemas.microsoft.com/office/drawing/2014/main" id="{436597D2-C868-E4BC-25A5-F3416D550E9B}"/>
              </a:ext>
            </a:extLst>
          </p:cNvPr>
          <p:cNvSpPr>
            <a:spLocks noGrp="1"/>
          </p:cNvSpPr>
          <p:nvPr>
            <p:ph type="title"/>
          </p:nvPr>
        </p:nvSpPr>
        <p:spPr>
          <a:xfrm>
            <a:off x="496310" y="979388"/>
            <a:ext cx="8379156" cy="1258770"/>
          </a:xfrm>
        </p:spPr>
        <p:txBody>
          <a:bodyPr>
            <a:noAutofit/>
          </a:bodyPr>
          <a:lstStyle/>
          <a:p>
            <a:r>
              <a:rPr lang="en-US" sz="4200" dirty="0">
                <a:solidFill>
                  <a:srgbClr val="02668C"/>
                </a:solidFill>
                <a:latin typeface="Franklin Gothic Medium"/>
              </a:rPr>
              <a:t>“Stakeholder Insight Into Hydropower R&amp;D Issues” Funding Opportunity Announcement</a:t>
            </a:r>
            <a:endParaRPr lang="en-US" sz="4200" dirty="0"/>
          </a:p>
        </p:txBody>
      </p:sp>
      <p:pic>
        <p:nvPicPr>
          <p:cNvPr id="44" name="Picture Placeholder 43">
            <a:extLst>
              <a:ext uri="{FF2B5EF4-FFF2-40B4-BE49-F238E27FC236}">
                <a16:creationId xmlns:a16="http://schemas.microsoft.com/office/drawing/2014/main" id="{EEC603D5-83D4-A3CF-94D2-5A2230C89C57}"/>
              </a:ext>
            </a:extLst>
          </p:cNvPr>
          <p:cNvPicPr>
            <a:picLocks noGrp="1" noChangeAspect="1"/>
          </p:cNvPicPr>
          <p:nvPr>
            <p:ph type="pic" sz="quarter" idx="11"/>
          </p:nvPr>
        </p:nvPicPr>
        <p:blipFill>
          <a:blip r:embed="rId3" cstate="email">
            <a:extLst>
              <a:ext uri="{28A0092B-C50C-407E-A947-70E740481C1C}">
                <a14:useLocalDpi xmlns:a14="http://schemas.microsoft.com/office/drawing/2010/main" val="0"/>
              </a:ext>
            </a:extLst>
          </a:blip>
          <a:srcRect l="19967" r="19967"/>
          <a:stretch/>
        </p:blipFill>
        <p:spPr>
          <a:xfrm>
            <a:off x="9412537" y="0"/>
            <a:ext cx="8873084" cy="9848088"/>
          </a:xfrm>
        </p:spPr>
      </p:pic>
      <p:sp>
        <p:nvSpPr>
          <p:cNvPr id="4" name="TextBox 3">
            <a:extLst>
              <a:ext uri="{FF2B5EF4-FFF2-40B4-BE49-F238E27FC236}">
                <a16:creationId xmlns:a16="http://schemas.microsoft.com/office/drawing/2014/main" id="{459D3DA2-CD5F-EDD3-8519-8B35F76D297D}"/>
              </a:ext>
            </a:extLst>
          </p:cNvPr>
          <p:cNvSpPr txBox="1"/>
          <p:nvPr/>
        </p:nvSpPr>
        <p:spPr>
          <a:xfrm>
            <a:off x="270917" y="2461442"/>
            <a:ext cx="8873084" cy="6924973"/>
          </a:xfrm>
          <a:prstGeom prst="rect">
            <a:avLst/>
          </a:prstGeom>
          <a:noFill/>
        </p:spPr>
        <p:txBody>
          <a:bodyPr wrap="square">
            <a:spAutoFit/>
          </a:bodyPr>
          <a:lstStyle/>
          <a:p>
            <a:pPr marL="428625" indent="-428625">
              <a:buFont typeface="Arial" panose="020B0604020202020204" pitchFamily="34" charset="0"/>
              <a:buChar char="•"/>
            </a:pPr>
            <a:r>
              <a:rPr lang="en-US" sz="3000" dirty="0"/>
              <a:t>Spring 2023: American Rivers selected to develop tools and documents that provide insights and recommendations on</a:t>
            </a:r>
          </a:p>
          <a:p>
            <a:pPr marL="1114425" lvl="1" indent="-428625">
              <a:buFont typeface="Arial" panose="020B0604020202020204" pitchFamily="34" charset="0"/>
              <a:buChar char="•"/>
            </a:pPr>
            <a:r>
              <a:rPr lang="en-US" sz="3000" dirty="0"/>
              <a:t>Dam Safety</a:t>
            </a:r>
          </a:p>
          <a:p>
            <a:pPr marL="1114425" lvl="1" indent="-428625">
              <a:buFont typeface="Arial" panose="020B0604020202020204" pitchFamily="34" charset="0"/>
              <a:buChar char="•"/>
            </a:pPr>
            <a:r>
              <a:rPr lang="en-US" sz="3000" dirty="0"/>
              <a:t>Inclusive Workforce</a:t>
            </a:r>
          </a:p>
          <a:p>
            <a:pPr marL="1114425" lvl="1" indent="-428625">
              <a:buFont typeface="Arial" panose="020B0604020202020204" pitchFamily="34" charset="0"/>
              <a:buChar char="•"/>
            </a:pPr>
            <a:r>
              <a:rPr lang="en-US" sz="3000" dirty="0"/>
              <a:t>Licensing </a:t>
            </a:r>
          </a:p>
          <a:p>
            <a:pPr marL="1114425" lvl="1" indent="-428625">
              <a:buFont typeface="Arial" panose="020B0604020202020204" pitchFamily="34" charset="0"/>
              <a:buChar char="•"/>
            </a:pPr>
            <a:r>
              <a:rPr lang="en-US" sz="3000" dirty="0"/>
              <a:t>Fleet Modernization</a:t>
            </a:r>
          </a:p>
          <a:p>
            <a:pPr marL="1114425" lvl="1" indent="-428625">
              <a:buFont typeface="Arial" panose="020B0604020202020204" pitchFamily="34" charset="0"/>
              <a:buChar char="•"/>
            </a:pPr>
            <a:r>
              <a:rPr lang="en-US" sz="3000" dirty="0"/>
              <a:t>Reservoir Emissions</a:t>
            </a:r>
          </a:p>
          <a:p>
            <a:endParaRPr lang="en-US" sz="3000" dirty="0"/>
          </a:p>
          <a:p>
            <a:pPr marL="428625" indent="-428625">
              <a:buFont typeface="Arial" panose="020B0604020202020204" pitchFamily="34" charset="0"/>
              <a:buChar char="•"/>
            </a:pPr>
            <a:r>
              <a:rPr lang="en-US" sz="3000" dirty="0"/>
              <a:t>Aims to deepen </a:t>
            </a:r>
            <a:r>
              <a:rPr lang="en-US" sz="3000" b="1" dirty="0"/>
              <a:t>relationships</a:t>
            </a:r>
            <a:r>
              <a:rPr lang="en-US" sz="3000" dirty="0"/>
              <a:t> and </a:t>
            </a:r>
            <a:r>
              <a:rPr lang="en-US" sz="3000" b="1" dirty="0"/>
              <a:t>trust</a:t>
            </a:r>
            <a:r>
              <a:rPr lang="en-US" sz="3000" dirty="0"/>
              <a:t> between hydropower and river stakeholders to better integrate community priorities into hydropower R&amp;D activities.</a:t>
            </a:r>
          </a:p>
          <a:p>
            <a:endParaRPr lang="en-US" sz="2700" dirty="0"/>
          </a:p>
          <a:p>
            <a:endParaRPr lang="en-US" sz="2700" dirty="0"/>
          </a:p>
        </p:txBody>
      </p:sp>
    </p:spTree>
    <p:extLst>
      <p:ext uri="{BB962C8B-B14F-4D97-AF65-F5344CB8AC3E}">
        <p14:creationId xmlns:p14="http://schemas.microsoft.com/office/powerpoint/2010/main" val="5689666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EB01F-0212-D697-C3D0-7E7B47338826}"/>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37E33A9C-5C29-E9F4-EF0A-8FD852BE7D84}"/>
              </a:ext>
            </a:extLst>
          </p:cNvPr>
          <p:cNvSpPr>
            <a:spLocks noGrp="1"/>
          </p:cNvSpPr>
          <p:nvPr>
            <p:ph type="title"/>
          </p:nvPr>
        </p:nvSpPr>
        <p:spPr>
          <a:xfrm>
            <a:off x="523259" y="-621062"/>
            <a:ext cx="8889278" cy="2119947"/>
          </a:xfrm>
        </p:spPr>
        <p:txBody>
          <a:bodyPr>
            <a:normAutofit/>
          </a:bodyPr>
          <a:lstStyle/>
          <a:p>
            <a:pPr>
              <a:lnSpc>
                <a:spcPct val="177152"/>
              </a:lnSpc>
            </a:pPr>
            <a:r>
              <a:rPr lang="en-US" sz="4800">
                <a:latin typeface="Franklin Gothic Medium"/>
              </a:rPr>
              <a:t>Hydropower Vision and Roadmap</a:t>
            </a:r>
            <a:endParaRPr lang="en-US"/>
          </a:p>
        </p:txBody>
      </p:sp>
      <p:sp>
        <p:nvSpPr>
          <p:cNvPr id="7" name="TextBox 6">
            <a:extLst>
              <a:ext uri="{FF2B5EF4-FFF2-40B4-BE49-F238E27FC236}">
                <a16:creationId xmlns:a16="http://schemas.microsoft.com/office/drawing/2014/main" id="{C95B751F-0BD0-830A-A2F0-3A6FA4E41A7D}"/>
              </a:ext>
            </a:extLst>
          </p:cNvPr>
          <p:cNvSpPr txBox="1"/>
          <p:nvPr/>
        </p:nvSpPr>
        <p:spPr>
          <a:xfrm>
            <a:off x="523259" y="2141752"/>
            <a:ext cx="8184086" cy="7063472"/>
          </a:xfrm>
          <a:prstGeom prst="rect">
            <a:avLst/>
          </a:prstGeom>
          <a:noFill/>
        </p:spPr>
        <p:txBody>
          <a:bodyPr wrap="square" lIns="137160" tIns="68580" rIns="137160" bIns="68580" rtlCol="0" anchor="t">
            <a:spAutoFit/>
          </a:bodyPr>
          <a:lstStyle/>
          <a:p>
            <a:pPr marL="427673" indent="-427673">
              <a:buFont typeface="Arial" panose="020B0604020202020204" pitchFamily="34" charset="0"/>
              <a:buChar char="•"/>
            </a:pPr>
            <a:r>
              <a:rPr lang="en-US" sz="3000" b="1" dirty="0">
                <a:latin typeface="Franklin Gothic Book"/>
              </a:rPr>
              <a:t>Hydropower Vision:</a:t>
            </a:r>
          </a:p>
          <a:p>
            <a:pPr marL="1113473" lvl="1" indent="-427673">
              <a:buFont typeface="Arial" panose="020B0604020202020204" pitchFamily="34" charset="0"/>
              <a:buChar char="•"/>
            </a:pPr>
            <a:r>
              <a:rPr lang="en-US" sz="3000" dirty="0">
                <a:latin typeface="Franklin Gothic Book"/>
              </a:rPr>
              <a:t>Released in 2016</a:t>
            </a:r>
          </a:p>
          <a:p>
            <a:pPr marL="1113473" lvl="1" indent="-427673">
              <a:buFont typeface="Arial" panose="020B0604020202020204" pitchFamily="34" charset="0"/>
              <a:buChar char="•"/>
            </a:pPr>
            <a:r>
              <a:rPr lang="en-US" sz="3000" dirty="0">
                <a:latin typeface="Franklin Gothic Book"/>
              </a:rPr>
              <a:t>Hydropower’s role in a clean energy future and a roadmap to get there by 2050</a:t>
            </a:r>
          </a:p>
          <a:p>
            <a:pPr lvl="1"/>
            <a:endParaRPr lang="en-US" sz="3000" dirty="0"/>
          </a:p>
          <a:p>
            <a:pPr marL="427673" indent="-427673">
              <a:buFont typeface="Arial" panose="020B0604020202020204" pitchFamily="34" charset="0"/>
              <a:buChar char="•"/>
            </a:pPr>
            <a:r>
              <a:rPr lang="en-US" sz="3000" b="1" dirty="0">
                <a:latin typeface="Franklin Gothic Book"/>
              </a:rPr>
              <a:t>Roadmap:</a:t>
            </a:r>
          </a:p>
          <a:p>
            <a:pPr marL="1113473" lvl="1" indent="-427673">
              <a:buFont typeface="Arial" panose="020B0604020202020204" pitchFamily="34" charset="0"/>
              <a:buChar char="•"/>
            </a:pPr>
            <a:r>
              <a:rPr lang="en-US" sz="3000" dirty="0">
                <a:latin typeface="Franklin Gothic Book"/>
              </a:rPr>
              <a:t>Reimagined in 2023 </a:t>
            </a:r>
          </a:p>
          <a:p>
            <a:pPr marL="1113473" lvl="1" indent="-427673">
              <a:buFont typeface="Arial" panose="020B0604020202020204" pitchFamily="34" charset="0"/>
              <a:buChar char="•"/>
            </a:pPr>
            <a:r>
              <a:rPr lang="en-US" sz="3000" dirty="0">
                <a:latin typeface="Franklin Gothic Book"/>
              </a:rPr>
              <a:t>Offers a holistic view of hydropower and its community’s needs</a:t>
            </a:r>
          </a:p>
          <a:p>
            <a:pPr marL="1113473" lvl="1" indent="-427673">
              <a:buFont typeface="Arial" panose="020B0604020202020204" pitchFamily="34" charset="0"/>
              <a:buChar char="•"/>
            </a:pPr>
            <a:endParaRPr lang="en-US" sz="3000" dirty="0"/>
          </a:p>
          <a:p>
            <a:pPr marL="427673" indent="-427673">
              <a:buFont typeface="Arial" panose="020B0604020202020204" pitchFamily="34" charset="0"/>
              <a:buChar char="•"/>
            </a:pPr>
            <a:r>
              <a:rPr lang="en-US" sz="3000" dirty="0">
                <a:latin typeface="Franklin Gothic Book"/>
              </a:rPr>
              <a:t>WPTO’s Hydropower Program strategy identifies R&amp;D activities that are appropriate for DOE to support over the next decade and aligned with the opportunities identified in the </a:t>
            </a:r>
            <a:r>
              <a:rPr lang="en-US" sz="3000" i="1" dirty="0">
                <a:latin typeface="Franklin Gothic Book"/>
                <a:hlinkClick r:id="rId3">
                  <a:extLst>
                    <a:ext uri="{A12FA001-AC4F-418D-AE19-62706E023703}">
                      <ahyp:hlinkClr xmlns:ahyp="http://schemas.microsoft.com/office/drawing/2018/hyperlinkcolor" val="tx"/>
                    </a:ext>
                  </a:extLst>
                </a:hlinkClick>
              </a:rPr>
              <a:t>Vision</a:t>
            </a:r>
            <a:r>
              <a:rPr lang="en-US" sz="3000" i="1" dirty="0">
                <a:latin typeface="Franklin Gothic Book"/>
              </a:rPr>
              <a:t> </a:t>
            </a:r>
            <a:r>
              <a:rPr lang="en-US" sz="3000" dirty="0">
                <a:latin typeface="Franklin Gothic Book"/>
              </a:rPr>
              <a:t>and objectives of the </a:t>
            </a:r>
            <a:r>
              <a:rPr lang="en-US" sz="3000" i="1" dirty="0">
                <a:latin typeface="Franklin Gothic Book"/>
                <a:hlinkClick r:id="rId4">
                  <a:extLst>
                    <a:ext uri="{A12FA001-AC4F-418D-AE19-62706E023703}">
                      <ahyp:hlinkClr xmlns:ahyp="http://schemas.microsoft.com/office/drawing/2018/hyperlinkcolor" val="tx"/>
                    </a:ext>
                  </a:extLst>
                </a:hlinkClick>
              </a:rPr>
              <a:t>Roadmap</a:t>
            </a:r>
            <a:r>
              <a:rPr lang="en-US" sz="3000" i="1" dirty="0">
                <a:latin typeface="Franklin Gothic Book"/>
              </a:rPr>
              <a:t>.</a:t>
            </a:r>
            <a:endParaRPr lang="en-US" sz="3000" dirty="0"/>
          </a:p>
        </p:txBody>
      </p:sp>
      <p:pic>
        <p:nvPicPr>
          <p:cNvPr id="9" name="Picture Placeholder 8" descr="A circular diagram of a circular structure&#10;&#10;Description automatically generated with medium confidence">
            <a:extLst>
              <a:ext uri="{FF2B5EF4-FFF2-40B4-BE49-F238E27FC236}">
                <a16:creationId xmlns:a16="http://schemas.microsoft.com/office/drawing/2014/main" id="{C15EBA90-5053-E9A5-5497-6F9E97BB7D38}"/>
              </a:ext>
            </a:extLst>
          </p:cNvPr>
          <p:cNvPicPr>
            <a:picLocks noGrp="1" noChangeAspect="1"/>
          </p:cNvPicPr>
          <p:nvPr>
            <p:ph type="pic" sz="quarter" idx="11"/>
          </p:nvPr>
        </p:nvPicPr>
        <p:blipFill rotWithShape="1">
          <a:blip r:embed="rId5" cstate="email">
            <a:extLst>
              <a:ext uri="{28A0092B-C50C-407E-A947-70E740481C1C}">
                <a14:useLocalDpi xmlns:a14="http://schemas.microsoft.com/office/drawing/2010/main" val="0"/>
              </a:ext>
            </a:extLst>
          </a:blip>
          <a:srcRect l="1949" t="-3340" r="1945" b="-3342"/>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00490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403A2358-CE30-010A-0B59-574DAE732A5F}"/>
              </a:ext>
            </a:extLst>
          </p:cNvPr>
          <p:cNvPicPr>
            <a:picLocks noGrp="1" noChangeAspect="1"/>
          </p:cNvPicPr>
          <p:nvPr>
            <p:ph type="pic" sz="quarter" idx="23"/>
          </p:nvPr>
        </p:nvPicPr>
        <p:blipFill rotWithShape="1">
          <a:blip r:embed="rId2"/>
          <a:srcRect t="12566" b="12566"/>
          <a:stretch/>
        </p:blipFill>
        <p:spPr>
          <a:ln w="28575">
            <a:noFill/>
          </a:ln>
        </p:spPr>
      </p:pic>
      <p:sp>
        <p:nvSpPr>
          <p:cNvPr id="12" name="Text Placeholder 11">
            <a:extLst>
              <a:ext uri="{FF2B5EF4-FFF2-40B4-BE49-F238E27FC236}">
                <a16:creationId xmlns:a16="http://schemas.microsoft.com/office/drawing/2014/main" id="{C9ED228B-D3D4-02CD-8F54-32EDFA5689F0}"/>
              </a:ext>
            </a:extLst>
          </p:cNvPr>
          <p:cNvSpPr>
            <a:spLocks noGrp="1"/>
          </p:cNvSpPr>
          <p:nvPr>
            <p:ph type="body" sz="quarter" idx="20"/>
          </p:nvPr>
        </p:nvSpPr>
        <p:spPr/>
        <p:txBody>
          <a:bodyPr vert="horz" wrap="square" lIns="137160" tIns="68580" rIns="137160" bIns="68580" numCol="1" rtlCol="0" anchor="t" anchorCtr="0" compatLnSpc="1">
            <a:prstTxWarp prst="textNoShape">
              <a:avLst/>
            </a:prstTxWarp>
            <a:noAutofit/>
          </a:bodyPr>
          <a:lstStyle/>
          <a:p>
            <a:pPr marL="0" indent="0">
              <a:buNone/>
            </a:pPr>
            <a:r>
              <a:rPr lang="en-US" b="1">
                <a:ea typeface="+mn-lt"/>
                <a:cs typeface="+mn-lt"/>
              </a:rPr>
              <a:t>NPD HYDRO</a:t>
            </a:r>
          </a:p>
          <a:p>
            <a:pPr marL="0" indent="0">
              <a:buNone/>
            </a:pPr>
            <a:r>
              <a:rPr lang="en-US" sz="3300">
                <a:ea typeface="+mn-lt"/>
                <a:cs typeface="+mn-lt"/>
              </a:rPr>
              <a:t>Developed to analyze the feasibility of retrofitting existing non-powered dams (NPDs) with generation and energy storage technologies. </a:t>
            </a:r>
            <a:endParaRPr lang="en-US" sz="3300">
              <a:ea typeface="+mn-lt"/>
            </a:endParaRPr>
          </a:p>
        </p:txBody>
      </p:sp>
      <p:sp>
        <p:nvSpPr>
          <p:cNvPr id="2" name="Text Placeholder 1">
            <a:extLst>
              <a:ext uri="{FF2B5EF4-FFF2-40B4-BE49-F238E27FC236}">
                <a16:creationId xmlns:a16="http://schemas.microsoft.com/office/drawing/2014/main" id="{4A0B86A8-FEEE-B5A6-C966-3BB933628650}"/>
              </a:ext>
            </a:extLst>
          </p:cNvPr>
          <p:cNvSpPr>
            <a:spLocks noGrp="1"/>
          </p:cNvSpPr>
          <p:nvPr>
            <p:ph type="body" sz="quarter" idx="24"/>
          </p:nvPr>
        </p:nvSpPr>
        <p:spPr>
          <a:xfrm>
            <a:off x="9397452" y="6611377"/>
            <a:ext cx="7758789" cy="3161372"/>
          </a:xfrm>
        </p:spPr>
        <p:txBody>
          <a:bodyPr/>
          <a:lstStyle/>
          <a:p>
            <a:pPr marL="0" indent="0">
              <a:buNone/>
            </a:pPr>
            <a:r>
              <a:rPr lang="en-US" sz="3300" b="1"/>
              <a:t>Goals</a:t>
            </a:r>
          </a:p>
          <a:p>
            <a:r>
              <a:rPr lang="en-US" sz="3300"/>
              <a:t>Identify retrofit opportunities</a:t>
            </a:r>
          </a:p>
          <a:p>
            <a:r>
              <a:rPr lang="en-US" sz="3300"/>
              <a:t>Prioritize opportunities</a:t>
            </a:r>
          </a:p>
          <a:p>
            <a:r>
              <a:rPr lang="en-US" sz="3300"/>
              <a:t>Increase hydropower’s role in the clean energy grid</a:t>
            </a:r>
          </a:p>
        </p:txBody>
      </p:sp>
    </p:spTree>
    <p:extLst>
      <p:ext uri="{BB962C8B-B14F-4D97-AF65-F5344CB8AC3E}">
        <p14:creationId xmlns:p14="http://schemas.microsoft.com/office/powerpoint/2010/main" val="28921345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64DAF-10BB-B644-F284-2712D5D63934}"/>
              </a:ext>
            </a:extLst>
          </p:cNvPr>
          <p:cNvSpPr>
            <a:spLocks noGrp="1"/>
          </p:cNvSpPr>
          <p:nvPr>
            <p:ph type="title"/>
          </p:nvPr>
        </p:nvSpPr>
        <p:spPr>
          <a:xfrm>
            <a:off x="1259351" y="953975"/>
            <a:ext cx="15769293" cy="1221677"/>
          </a:xfrm>
        </p:spPr>
        <p:txBody>
          <a:bodyPr>
            <a:normAutofit fontScale="90000"/>
          </a:bodyPr>
          <a:lstStyle/>
          <a:p>
            <a:pPr>
              <a:lnSpc>
                <a:spcPct val="157712"/>
              </a:lnSpc>
            </a:pPr>
            <a:r>
              <a:rPr lang="en-US" sz="5400">
                <a:latin typeface="Franklin Gothic Medium"/>
              </a:rPr>
              <a:t>Hydropower Testing Network (</a:t>
            </a:r>
            <a:r>
              <a:rPr lang="en-US" sz="5400" err="1">
                <a:latin typeface="Franklin Gothic Medium"/>
              </a:rPr>
              <a:t>HyTN</a:t>
            </a:r>
            <a:r>
              <a:rPr lang="en-US" sz="5400">
                <a:latin typeface="Franklin Gothic Medium"/>
              </a:rPr>
              <a:t>)</a:t>
            </a:r>
            <a:endParaRPr lang="en-US" sz="5400"/>
          </a:p>
          <a:p>
            <a:pPr>
              <a:lnSpc>
                <a:spcPct val="157712"/>
              </a:lnSpc>
            </a:pPr>
            <a:endParaRPr lang="en-US" sz="4799"/>
          </a:p>
        </p:txBody>
      </p:sp>
      <p:sp>
        <p:nvSpPr>
          <p:cNvPr id="12" name="Text Placeholder 11">
            <a:extLst>
              <a:ext uri="{FF2B5EF4-FFF2-40B4-BE49-F238E27FC236}">
                <a16:creationId xmlns:a16="http://schemas.microsoft.com/office/drawing/2014/main" id="{D52EF05F-C207-2AE7-AE56-CC3888F3689E}"/>
              </a:ext>
            </a:extLst>
          </p:cNvPr>
          <p:cNvSpPr>
            <a:spLocks noGrp="1"/>
          </p:cNvSpPr>
          <p:nvPr>
            <p:ph type="body" sz="quarter" idx="17"/>
          </p:nvPr>
        </p:nvSpPr>
        <p:spPr>
          <a:xfrm>
            <a:off x="7340243" y="6603677"/>
            <a:ext cx="3923279" cy="478821"/>
          </a:xfrm>
        </p:spPr>
        <p:txBody>
          <a:bodyPr/>
          <a:lstStyle/>
          <a:p>
            <a:r>
              <a:rPr lang="en-US" b="1">
                <a:solidFill>
                  <a:srgbClr val="000000"/>
                </a:solidFill>
              </a:rPr>
              <a:t>Phase 2</a:t>
            </a:r>
          </a:p>
        </p:txBody>
      </p:sp>
      <p:sp>
        <p:nvSpPr>
          <p:cNvPr id="13" name="Text Placeholder 12">
            <a:extLst>
              <a:ext uri="{FF2B5EF4-FFF2-40B4-BE49-F238E27FC236}">
                <a16:creationId xmlns:a16="http://schemas.microsoft.com/office/drawing/2014/main" id="{122A6BDA-1142-3FB2-7867-0AFB390D2910}"/>
              </a:ext>
            </a:extLst>
          </p:cNvPr>
          <p:cNvSpPr>
            <a:spLocks noGrp="1"/>
          </p:cNvSpPr>
          <p:nvPr>
            <p:ph type="body" sz="quarter" idx="18"/>
          </p:nvPr>
        </p:nvSpPr>
        <p:spPr>
          <a:xfrm>
            <a:off x="7079910" y="7085196"/>
            <a:ext cx="4443939" cy="2171235"/>
          </a:xfrm>
        </p:spPr>
        <p:txBody>
          <a:bodyPr/>
          <a:lstStyle/>
          <a:p>
            <a:r>
              <a:rPr lang="en-US" sz="2700" dirty="0">
                <a:solidFill>
                  <a:srgbClr val="000000"/>
                </a:solidFill>
                <a:latin typeface="+mn-lt"/>
              </a:rPr>
              <a:t>Technology Developer Selection and</a:t>
            </a:r>
            <a:endParaRPr lang="en-US" dirty="0"/>
          </a:p>
          <a:p>
            <a:r>
              <a:rPr lang="en-US" sz="2700" dirty="0">
                <a:solidFill>
                  <a:srgbClr val="000000"/>
                </a:solidFill>
                <a:latin typeface="+mn-lt"/>
              </a:rPr>
              <a:t>Matchmaking: </a:t>
            </a:r>
          </a:p>
          <a:p>
            <a:r>
              <a:rPr lang="en-US" sz="2700" dirty="0">
                <a:solidFill>
                  <a:srgbClr val="000000"/>
                </a:solidFill>
                <a:latin typeface="+mn-lt"/>
              </a:rPr>
              <a:t>Expected to open in </a:t>
            </a:r>
            <a:r>
              <a:rPr lang="en-US" sz="2700" b="1" dirty="0">
                <a:solidFill>
                  <a:srgbClr val="000000"/>
                </a:solidFill>
                <a:latin typeface="+mn-lt"/>
              </a:rPr>
              <a:t>fall 2024</a:t>
            </a:r>
            <a:r>
              <a:rPr lang="en-US" sz="2700" dirty="0">
                <a:solidFill>
                  <a:srgbClr val="000000"/>
                </a:solidFill>
                <a:latin typeface="+mn-lt"/>
              </a:rPr>
              <a:t>.</a:t>
            </a:r>
            <a:endParaRPr lang="en-US" sz="2700" dirty="0">
              <a:solidFill>
                <a:srgbClr val="000000"/>
              </a:solidFill>
            </a:endParaRPr>
          </a:p>
          <a:p>
            <a:endParaRPr lang="en-US" dirty="0">
              <a:solidFill>
                <a:srgbClr val="000000"/>
              </a:solidFill>
              <a:effectLst/>
              <a:latin typeface="+mn-lt"/>
            </a:endParaRPr>
          </a:p>
        </p:txBody>
      </p:sp>
      <p:pic>
        <p:nvPicPr>
          <p:cNvPr id="23" name="Picture Placeholder 22">
            <a:extLst>
              <a:ext uri="{FF2B5EF4-FFF2-40B4-BE49-F238E27FC236}">
                <a16:creationId xmlns:a16="http://schemas.microsoft.com/office/drawing/2014/main" id="{ED9676B3-2F4E-7A71-D834-C5A41DEDE6B7}"/>
              </a:ext>
            </a:extLst>
          </p:cNvPr>
          <p:cNvPicPr>
            <a:picLocks noGrp="1" noChangeAspect="1"/>
          </p:cNvPicPr>
          <p:nvPr>
            <p:ph type="pic" sz="quarter" idx="27"/>
          </p:nvPr>
        </p:nvPicPr>
        <p:blipFill>
          <a:blip r:embed="rId2"/>
          <a:srcRect l="160" r="160"/>
          <a:stretch/>
        </p:blipFill>
        <p:spPr>
          <a:xfrm>
            <a:off x="8484481" y="3306011"/>
            <a:ext cx="1302722" cy="1302720"/>
          </a:xfrm>
          <a:prstGeom prst="rect">
            <a:avLst/>
          </a:prstGeom>
          <a:ln w="28575">
            <a:solidFill>
              <a:schemeClr val="tx1"/>
            </a:solidFill>
          </a:ln>
        </p:spPr>
      </p:pic>
      <p:sp>
        <p:nvSpPr>
          <p:cNvPr id="15" name="Text Placeholder 14">
            <a:extLst>
              <a:ext uri="{FF2B5EF4-FFF2-40B4-BE49-F238E27FC236}">
                <a16:creationId xmlns:a16="http://schemas.microsoft.com/office/drawing/2014/main" id="{F1D6EDEF-B5CB-333C-5A4D-996ECFF8F600}"/>
              </a:ext>
            </a:extLst>
          </p:cNvPr>
          <p:cNvSpPr>
            <a:spLocks noGrp="1"/>
          </p:cNvSpPr>
          <p:nvPr>
            <p:ph type="body" sz="quarter" idx="28"/>
          </p:nvPr>
        </p:nvSpPr>
        <p:spPr>
          <a:xfrm>
            <a:off x="12464758" y="6603677"/>
            <a:ext cx="3923279" cy="478821"/>
          </a:xfrm>
        </p:spPr>
        <p:txBody>
          <a:bodyPr/>
          <a:lstStyle/>
          <a:p>
            <a:r>
              <a:rPr lang="en-US" b="1">
                <a:solidFill>
                  <a:srgbClr val="000000"/>
                </a:solidFill>
              </a:rPr>
              <a:t>Phase 3</a:t>
            </a:r>
            <a:endParaRPr lang="en-US">
              <a:solidFill>
                <a:srgbClr val="000000"/>
              </a:solidFill>
            </a:endParaRPr>
          </a:p>
        </p:txBody>
      </p:sp>
      <p:sp>
        <p:nvSpPr>
          <p:cNvPr id="16" name="Text Placeholder 15">
            <a:extLst>
              <a:ext uri="{FF2B5EF4-FFF2-40B4-BE49-F238E27FC236}">
                <a16:creationId xmlns:a16="http://schemas.microsoft.com/office/drawing/2014/main" id="{3BDAB9FD-1D1E-687B-C05E-007963950E52}"/>
              </a:ext>
            </a:extLst>
          </p:cNvPr>
          <p:cNvSpPr>
            <a:spLocks noGrp="1"/>
          </p:cNvSpPr>
          <p:nvPr>
            <p:ph type="body" sz="quarter" idx="29"/>
          </p:nvPr>
        </p:nvSpPr>
        <p:spPr>
          <a:xfrm>
            <a:off x="12464758" y="7085906"/>
            <a:ext cx="3863204" cy="2391386"/>
          </a:xfrm>
        </p:spPr>
        <p:txBody>
          <a:bodyPr/>
          <a:lstStyle/>
          <a:p>
            <a:r>
              <a:rPr lang="en-US" sz="2700">
                <a:solidFill>
                  <a:srgbClr val="000000"/>
                </a:solidFill>
                <a:latin typeface="+mn-lt"/>
              </a:rPr>
              <a:t>Project Execution: </a:t>
            </a:r>
            <a:endParaRPr lang="en-US" sz="2700">
              <a:solidFill>
                <a:srgbClr val="000000"/>
              </a:solidFill>
            </a:endParaRPr>
          </a:p>
          <a:p>
            <a:r>
              <a:rPr lang="en-US" sz="2700">
                <a:solidFill>
                  <a:srgbClr val="000000"/>
                </a:solidFill>
                <a:latin typeface="+mn-lt"/>
              </a:rPr>
              <a:t>Developers will determine the scope of work and</a:t>
            </a:r>
          </a:p>
          <a:p>
            <a:r>
              <a:rPr lang="en-US" sz="2700">
                <a:solidFill>
                  <a:srgbClr val="000000"/>
                </a:solidFill>
                <a:latin typeface="+mn-lt"/>
              </a:rPr>
              <a:t> begin contract.</a:t>
            </a:r>
            <a:endParaRPr lang="en-US" sz="2700">
              <a:solidFill>
                <a:srgbClr val="000000"/>
              </a:solidFill>
            </a:endParaRPr>
          </a:p>
        </p:txBody>
      </p:sp>
      <p:pic>
        <p:nvPicPr>
          <p:cNvPr id="20" name="Picture Placeholder 19">
            <a:extLst>
              <a:ext uri="{FF2B5EF4-FFF2-40B4-BE49-F238E27FC236}">
                <a16:creationId xmlns:a16="http://schemas.microsoft.com/office/drawing/2014/main" id="{BDBE79C0-D7C8-0582-D236-242DDDCF5557}"/>
              </a:ext>
            </a:extLst>
          </p:cNvPr>
          <p:cNvPicPr>
            <a:picLocks noGrp="1" noChangeAspect="1"/>
          </p:cNvPicPr>
          <p:nvPr>
            <p:ph type="pic" sz="quarter" idx="30"/>
          </p:nvPr>
        </p:nvPicPr>
        <p:blipFill>
          <a:blip r:embed="rId3"/>
          <a:srcRect t="160" b="160"/>
          <a:stretch/>
        </p:blipFill>
        <p:spPr>
          <a:xfrm>
            <a:off x="13498475" y="3306011"/>
            <a:ext cx="1302722" cy="1302720"/>
          </a:xfrm>
          <a:prstGeom prst="rect">
            <a:avLst/>
          </a:prstGeom>
          <a:ln w="28575">
            <a:solidFill>
              <a:schemeClr val="tx1"/>
            </a:solidFill>
          </a:ln>
        </p:spPr>
      </p:pic>
      <p:sp>
        <p:nvSpPr>
          <p:cNvPr id="18" name="Text Placeholder 17">
            <a:extLst>
              <a:ext uri="{FF2B5EF4-FFF2-40B4-BE49-F238E27FC236}">
                <a16:creationId xmlns:a16="http://schemas.microsoft.com/office/drawing/2014/main" id="{71B21352-8E43-EB79-DEF6-713B32B4B87B}"/>
              </a:ext>
            </a:extLst>
          </p:cNvPr>
          <p:cNvSpPr>
            <a:spLocks noGrp="1"/>
          </p:cNvSpPr>
          <p:nvPr>
            <p:ph type="body" sz="quarter" idx="31"/>
          </p:nvPr>
        </p:nvSpPr>
        <p:spPr>
          <a:xfrm>
            <a:off x="2326249" y="6603677"/>
            <a:ext cx="3923279" cy="478821"/>
          </a:xfrm>
        </p:spPr>
        <p:txBody>
          <a:bodyPr/>
          <a:lstStyle/>
          <a:p>
            <a:r>
              <a:rPr lang="en-US" b="1">
                <a:solidFill>
                  <a:srgbClr val="000000"/>
                </a:solidFill>
              </a:rPr>
              <a:t>Phase 1</a:t>
            </a:r>
            <a:endParaRPr lang="en-US">
              <a:solidFill>
                <a:srgbClr val="000000"/>
              </a:solidFill>
            </a:endParaRPr>
          </a:p>
        </p:txBody>
      </p:sp>
      <p:sp>
        <p:nvSpPr>
          <p:cNvPr id="19" name="Text Placeholder 18">
            <a:extLst>
              <a:ext uri="{FF2B5EF4-FFF2-40B4-BE49-F238E27FC236}">
                <a16:creationId xmlns:a16="http://schemas.microsoft.com/office/drawing/2014/main" id="{321F860D-43EF-B0CF-0877-B4866E119D7F}"/>
              </a:ext>
            </a:extLst>
          </p:cNvPr>
          <p:cNvSpPr>
            <a:spLocks noGrp="1"/>
          </p:cNvSpPr>
          <p:nvPr>
            <p:ph type="body" sz="quarter" idx="32"/>
          </p:nvPr>
        </p:nvSpPr>
        <p:spPr>
          <a:xfrm>
            <a:off x="2162281" y="7083711"/>
            <a:ext cx="4403891" cy="2191248"/>
          </a:xfrm>
        </p:spPr>
        <p:txBody>
          <a:bodyPr/>
          <a:lstStyle/>
          <a:p>
            <a:r>
              <a:rPr lang="en-US" sz="2700" dirty="0">
                <a:solidFill>
                  <a:srgbClr val="000000"/>
                </a:solidFill>
                <a:latin typeface="Franklin Gothic Book"/>
              </a:rPr>
              <a:t>Testing Facility Solicitation: </a:t>
            </a:r>
          </a:p>
          <a:p>
            <a:r>
              <a:rPr lang="en-US" sz="2700" dirty="0">
                <a:solidFill>
                  <a:srgbClr val="000000"/>
                </a:solidFill>
                <a:latin typeface="Franklin Gothic Book"/>
              </a:rPr>
              <a:t>Interested facilities should submit applications by</a:t>
            </a:r>
          </a:p>
          <a:p>
            <a:r>
              <a:rPr lang="en-US" sz="2700" dirty="0">
                <a:solidFill>
                  <a:srgbClr val="000000"/>
                </a:solidFill>
                <a:latin typeface="Franklin Gothic Book"/>
              </a:rPr>
              <a:t> </a:t>
            </a:r>
            <a:r>
              <a:rPr lang="en-US" sz="2700" b="1" dirty="0">
                <a:solidFill>
                  <a:srgbClr val="000000"/>
                </a:solidFill>
                <a:latin typeface="Franklin Gothic Book"/>
              </a:rPr>
              <a:t>August 8, 2024</a:t>
            </a:r>
            <a:r>
              <a:rPr lang="en-US" dirty="0">
                <a:solidFill>
                  <a:srgbClr val="000000"/>
                </a:solidFill>
                <a:effectLst/>
                <a:latin typeface="Franklin Gothic Book"/>
              </a:rPr>
              <a:t>.</a:t>
            </a:r>
            <a:br>
              <a:rPr lang="en-US" dirty="0">
                <a:latin typeface="Franklin Gothic Book"/>
              </a:rPr>
            </a:br>
            <a:endParaRPr lang="en-US" dirty="0">
              <a:solidFill>
                <a:srgbClr val="000000"/>
              </a:solidFill>
              <a:latin typeface="Franklin Gothic Book"/>
            </a:endParaRPr>
          </a:p>
        </p:txBody>
      </p:sp>
      <p:pic>
        <p:nvPicPr>
          <p:cNvPr id="8" name="Picture 7" descr="A water flowing through a dam&#10;&#10;Description automatically generated with medium confidence">
            <a:extLst>
              <a:ext uri="{FF2B5EF4-FFF2-40B4-BE49-F238E27FC236}">
                <a16:creationId xmlns:a16="http://schemas.microsoft.com/office/drawing/2014/main" id="{E5CEF2CE-A8F3-A4FC-CED1-2E98DE90A172}"/>
              </a:ext>
            </a:extLst>
          </p:cNvPr>
          <p:cNvPicPr>
            <a:picLocks noGrp="1" noChangeAspect="1"/>
          </p:cNvPicPr>
          <p:nvPr/>
        </p:nvPicPr>
        <p:blipFill>
          <a:blip r:embed="rId4" cstate="email">
            <a:extLst>
              <a:ext uri="{28A0092B-C50C-407E-A947-70E740481C1C}">
                <a14:useLocalDpi xmlns:a14="http://schemas.microsoft.com/office/drawing/2010/main" val="0"/>
              </a:ext>
            </a:extLst>
          </a:blip>
          <a:srcRect l="11095" r="11095"/>
          <a:stretch>
            <a:fillRect/>
          </a:stretch>
        </p:blipFill>
        <p:spPr bwMode="auto">
          <a:xfrm>
            <a:off x="12470874" y="2954666"/>
            <a:ext cx="3840957" cy="3290888"/>
          </a:xfrm>
          <a:prstGeom prst="rect">
            <a:avLst/>
          </a:prstGeom>
          <a:ln w="28575">
            <a:solidFill>
              <a:schemeClr val="tx1"/>
            </a:solidFill>
          </a:ln>
          <a:extLs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 uri="{FAA26D3D-D897-4be2-8F04-BA451C77F1D7}">
              <ma14:placeholderFlag xmlns:lc="http://schemas.openxmlformats.org/drawingml/2006/lockedCanvas" xmlns:ma14="http://schemas.microsoft.com/office/mac/drawingml/2011/main" xmlns="" val="1"/>
            </a:ext>
          </a:extLst>
        </p:spPr>
      </p:pic>
      <p:pic>
        <p:nvPicPr>
          <p:cNvPr id="9" name="Picture 8" descr="A river with rocks and a boat&#10;&#10;Description automatically generated">
            <a:extLst>
              <a:ext uri="{FF2B5EF4-FFF2-40B4-BE49-F238E27FC236}">
                <a16:creationId xmlns:a16="http://schemas.microsoft.com/office/drawing/2014/main" id="{4F7B47EA-9BD9-8716-B341-FE8B451B0E32}"/>
              </a:ext>
            </a:extLst>
          </p:cNvPr>
          <p:cNvPicPr>
            <a:picLocks noGrp="1" noChangeAspect="1"/>
          </p:cNvPicPr>
          <p:nvPr/>
        </p:nvPicPr>
        <p:blipFill>
          <a:blip r:embed="rId5" cstate="email">
            <a:extLst>
              <a:ext uri="{28A0092B-C50C-407E-A947-70E740481C1C}">
                <a14:useLocalDpi xmlns:a14="http://schemas.microsoft.com/office/drawing/2010/main" val="0"/>
              </a:ext>
            </a:extLst>
          </a:blip>
          <a:srcRect l="11095" r="11095"/>
          <a:stretch>
            <a:fillRect/>
          </a:stretch>
        </p:blipFill>
        <p:spPr bwMode="auto">
          <a:xfrm>
            <a:off x="2443748" y="2950793"/>
            <a:ext cx="3840957" cy="3290888"/>
          </a:xfrm>
          <a:prstGeom prst="rect">
            <a:avLst/>
          </a:prstGeom>
          <a:ln w="28575">
            <a:solidFill>
              <a:schemeClr val="tx1"/>
            </a:solidFill>
          </a:ln>
          <a:extLs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 uri="{FAA26D3D-D897-4be2-8F04-BA451C77F1D7}">
              <ma14:placeholderFlag xmlns:lc="http://schemas.openxmlformats.org/drawingml/2006/lockedCanvas" xmlns:ma14="http://schemas.microsoft.com/office/mac/drawingml/2011/main" xmlns="" val="1"/>
            </a:ext>
          </a:extLst>
        </p:spPr>
      </p:pic>
      <p:pic>
        <p:nvPicPr>
          <p:cNvPr id="10" name="Picture 9" descr="A waterfall in a rocky area&#10;&#10;Description automatically generated">
            <a:extLst>
              <a:ext uri="{FF2B5EF4-FFF2-40B4-BE49-F238E27FC236}">
                <a16:creationId xmlns:a16="http://schemas.microsoft.com/office/drawing/2014/main" id="{974C4A78-CF5E-3C98-BB8B-E3F4656987C3}"/>
              </a:ext>
            </a:extLst>
          </p:cNvPr>
          <p:cNvPicPr>
            <a:picLocks noGrp="1" noChangeAspect="1"/>
          </p:cNvPicPr>
          <p:nvPr/>
        </p:nvPicPr>
        <p:blipFill>
          <a:blip r:embed="rId6" cstate="email">
            <a:extLst>
              <a:ext uri="{28A0092B-C50C-407E-A947-70E740481C1C}">
                <a14:useLocalDpi xmlns:a14="http://schemas.microsoft.com/office/drawing/2010/main" val="0"/>
              </a:ext>
            </a:extLst>
          </a:blip>
          <a:srcRect l="6232" r="6232"/>
          <a:stretch>
            <a:fillRect/>
          </a:stretch>
        </p:blipFill>
        <p:spPr bwMode="auto">
          <a:xfrm>
            <a:off x="7362579" y="2954666"/>
            <a:ext cx="3840957" cy="3290888"/>
          </a:xfrm>
          <a:prstGeom prst="rect">
            <a:avLst/>
          </a:prstGeom>
          <a:ln w="28575">
            <a:solidFill>
              <a:schemeClr val="tx1"/>
            </a:solidFill>
          </a:ln>
          <a:extLs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 uri="{FAA26D3D-D897-4be2-8F04-BA451C77F1D7}">
              <ma14:placeholderFlag xmlns:lc="http://schemas.openxmlformats.org/drawingml/2006/lockedCanvas" xmlns:ma14="http://schemas.microsoft.com/office/mac/drawingml/2011/main" xmlns="" val="1"/>
            </a:ext>
          </a:extLst>
        </p:spPr>
      </p:pic>
    </p:spTree>
    <p:extLst>
      <p:ext uri="{BB962C8B-B14F-4D97-AF65-F5344CB8AC3E}">
        <p14:creationId xmlns:p14="http://schemas.microsoft.com/office/powerpoint/2010/main" val="19390594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2364912-FC98-C391-CD93-B21FB0C3645F}"/>
              </a:ext>
            </a:extLst>
          </p:cNvPr>
          <p:cNvSpPr>
            <a:spLocks noGrp="1"/>
          </p:cNvSpPr>
          <p:nvPr>
            <p:ph type="title"/>
          </p:nvPr>
        </p:nvSpPr>
        <p:spPr>
          <a:xfrm>
            <a:off x="1261736" y="7848"/>
            <a:ext cx="7069806" cy="2177415"/>
          </a:xfrm>
        </p:spPr>
        <p:txBody>
          <a:bodyPr>
            <a:noAutofit/>
          </a:bodyPr>
          <a:lstStyle/>
          <a:p>
            <a:r>
              <a:rPr lang="en-US" sz="4200" dirty="0">
                <a:solidFill>
                  <a:schemeClr val="accent2"/>
                </a:solidFill>
              </a:rPr>
              <a:t>Pumped Storage Hydropower (PSH) – Project Successes</a:t>
            </a:r>
            <a:endParaRPr lang="en-US" sz="4200" dirty="0"/>
          </a:p>
        </p:txBody>
      </p:sp>
      <p:sp>
        <p:nvSpPr>
          <p:cNvPr id="48" name="Text Placeholder 47">
            <a:extLst>
              <a:ext uri="{FF2B5EF4-FFF2-40B4-BE49-F238E27FC236}">
                <a16:creationId xmlns:a16="http://schemas.microsoft.com/office/drawing/2014/main" id="{5251E5DE-2E79-CC92-2E84-2E93B290E624}"/>
              </a:ext>
            </a:extLst>
          </p:cNvPr>
          <p:cNvSpPr>
            <a:spLocks noGrp="1"/>
          </p:cNvSpPr>
          <p:nvPr>
            <p:ph type="body" sz="quarter" idx="10"/>
          </p:nvPr>
        </p:nvSpPr>
        <p:spPr>
          <a:xfrm>
            <a:off x="557188" y="2784812"/>
            <a:ext cx="7775495" cy="5160170"/>
          </a:xfrm>
        </p:spPr>
        <p:txBody>
          <a:bodyPr>
            <a:noAutofit/>
          </a:bodyPr>
          <a:lstStyle/>
          <a:p>
            <a:r>
              <a:rPr lang="en-US" sz="2400" b="1" dirty="0">
                <a:solidFill>
                  <a:schemeClr val="accent2"/>
                </a:solidFill>
              </a:rPr>
              <a:t> </a:t>
            </a:r>
            <a:r>
              <a:rPr lang="en-US" sz="2400" b="1" dirty="0">
                <a:solidFill>
                  <a:srgbClr val="111111"/>
                </a:solidFill>
                <a:ea typeface="Roboto"/>
                <a:cs typeface="Roboto"/>
              </a:rPr>
              <a:t>Pumped Storage Hydropower Valuation Tool (PSHVT)</a:t>
            </a:r>
          </a:p>
          <a:p>
            <a:pPr lvl="1">
              <a:buChar char="•"/>
            </a:pPr>
            <a:r>
              <a:rPr lang="en-US" sz="2400" dirty="0">
                <a:solidFill>
                  <a:srgbClr val="111111"/>
                </a:solidFill>
                <a:ea typeface="Roboto"/>
                <a:cs typeface="Roboto"/>
              </a:rPr>
              <a:t>Provides step-by-step valuation guidance for PSH developers, plant owners or operators, and other stakeholders to assess the value of existing or potential new PSH plants and their services.</a:t>
            </a:r>
            <a:endParaRPr lang="en-US" sz="2400">
              <a:solidFill>
                <a:srgbClr val="111111"/>
              </a:solidFill>
              <a:ea typeface="Roboto"/>
              <a:cs typeface="Roboto"/>
            </a:endParaRPr>
          </a:p>
          <a:p>
            <a:r>
              <a:rPr lang="en-US" sz="2400" b="1" dirty="0">
                <a:solidFill>
                  <a:srgbClr val="111111"/>
                </a:solidFill>
                <a:ea typeface="Roboto"/>
                <a:cs typeface="Roboto"/>
              </a:rPr>
              <a:t>Grand River Dam Authority Technical Assistance</a:t>
            </a:r>
          </a:p>
          <a:p>
            <a:pPr lvl="1">
              <a:buChar char="•"/>
            </a:pPr>
            <a:r>
              <a:rPr lang="en-US" sz="2400" dirty="0">
                <a:solidFill>
                  <a:srgbClr val="111111"/>
                </a:solidFill>
                <a:ea typeface="Roboto"/>
                <a:cs typeface="Roboto"/>
              </a:rPr>
              <a:t>Assistance from Argonne and Idaho National Labs </a:t>
            </a:r>
            <a:endParaRPr lang="en-US" sz="2400">
              <a:solidFill>
                <a:srgbClr val="111111"/>
              </a:solidFill>
              <a:ea typeface="Roboto"/>
              <a:cs typeface="Roboto"/>
            </a:endParaRPr>
          </a:p>
          <a:p>
            <a:pPr lvl="1">
              <a:buChar char="•"/>
            </a:pPr>
            <a:r>
              <a:rPr lang="en-US" sz="2400" dirty="0">
                <a:solidFill>
                  <a:srgbClr val="111111"/>
                </a:solidFill>
                <a:ea typeface="Roboto"/>
                <a:cs typeface="Roboto"/>
              </a:rPr>
              <a:t>Evaluates batteries and modern technological upgrades and determine grid benefits and return on investment</a:t>
            </a:r>
            <a:endParaRPr lang="en-US" sz="2400">
              <a:solidFill>
                <a:srgbClr val="111111"/>
              </a:solidFill>
              <a:ea typeface="Roboto"/>
              <a:cs typeface="Roboto"/>
            </a:endParaRPr>
          </a:p>
          <a:p>
            <a:r>
              <a:rPr lang="en-US" sz="2400" b="1" dirty="0" err="1">
                <a:solidFill>
                  <a:srgbClr val="292929"/>
                </a:solidFill>
                <a:highlight>
                  <a:srgbClr val="FFFFFF"/>
                </a:highlight>
              </a:rPr>
              <a:t>Quidnet</a:t>
            </a:r>
            <a:r>
              <a:rPr lang="en-US" sz="2400" b="1" dirty="0">
                <a:solidFill>
                  <a:srgbClr val="292929"/>
                </a:solidFill>
                <a:highlight>
                  <a:srgbClr val="FFFFFF"/>
                </a:highlight>
              </a:rPr>
              <a:t> </a:t>
            </a:r>
            <a:r>
              <a:rPr lang="en-US" sz="2400" b="1" dirty="0" err="1">
                <a:solidFill>
                  <a:srgbClr val="292929"/>
                </a:solidFill>
                <a:highlight>
                  <a:srgbClr val="FFFFFF"/>
                </a:highlight>
              </a:rPr>
              <a:t>Geomechanical</a:t>
            </a:r>
            <a:r>
              <a:rPr lang="en-US" sz="2400" b="1" dirty="0">
                <a:solidFill>
                  <a:srgbClr val="292929"/>
                </a:solidFill>
                <a:highlight>
                  <a:srgbClr val="FFFFFF"/>
                </a:highlight>
              </a:rPr>
              <a:t> Pumped Storage System</a:t>
            </a:r>
          </a:p>
          <a:p>
            <a:pPr lvl="1">
              <a:buChar char="•"/>
            </a:pPr>
            <a:r>
              <a:rPr lang="en-US" sz="2400" dirty="0">
                <a:solidFill>
                  <a:srgbClr val="111111"/>
                </a:solidFill>
                <a:ea typeface="Roboto"/>
                <a:cs typeface="Roboto"/>
              </a:rPr>
              <a:t>Involves pumping water between rock layers to be kept under pressure until released through a hydroelectric turbine. </a:t>
            </a:r>
            <a:endParaRPr lang="en-US" sz="2400">
              <a:solidFill>
                <a:srgbClr val="111111"/>
              </a:solidFill>
              <a:ea typeface="Roboto"/>
              <a:cs typeface="Roboto"/>
            </a:endParaRPr>
          </a:p>
        </p:txBody>
      </p:sp>
      <p:pic>
        <p:nvPicPr>
          <p:cNvPr id="6" name="Picture Placeholder 5" descr="A lake with a mountain in the background&#10;&#10;Description automatically generated">
            <a:extLst>
              <a:ext uri="{FF2B5EF4-FFF2-40B4-BE49-F238E27FC236}">
                <a16:creationId xmlns:a16="http://schemas.microsoft.com/office/drawing/2014/main" id="{E0556B44-CA51-3761-084B-32FE42B85A22}"/>
              </a:ext>
            </a:extLst>
          </p:cNvPr>
          <p:cNvPicPr>
            <a:picLocks noGrp="1" noChangeAspect="1"/>
          </p:cNvPicPr>
          <p:nvPr>
            <p:ph type="pic" sz="quarter" idx="11"/>
          </p:nvPr>
        </p:nvPicPr>
        <p:blipFill>
          <a:blip r:embed="rId2" cstate="email">
            <a:extLst>
              <a:ext uri="{28A0092B-C50C-407E-A947-70E740481C1C}">
                <a14:useLocalDpi xmlns:a14="http://schemas.microsoft.com/office/drawing/2010/main" val="0"/>
              </a:ext>
            </a:extLst>
          </a:blip>
          <a:srcRect t="14949" b="14949"/>
          <a:stretch>
            <a:fillRect/>
          </a:stretch>
        </p:blipFill>
        <p:spPr>
          <a:xfrm>
            <a:off x="9412537" y="77056"/>
            <a:ext cx="8873084" cy="4665245"/>
          </a:xfrm>
        </p:spPr>
      </p:pic>
      <p:pic>
        <p:nvPicPr>
          <p:cNvPr id="9" name="Picture Placeholder 8" descr="A landscape with a lake and mountains in the background&#10;&#10;Description automatically generated">
            <a:extLst>
              <a:ext uri="{FF2B5EF4-FFF2-40B4-BE49-F238E27FC236}">
                <a16:creationId xmlns:a16="http://schemas.microsoft.com/office/drawing/2014/main" id="{BE904545-411D-BBB5-A141-6A32B6F7820C}"/>
              </a:ext>
            </a:extLst>
          </p:cNvPr>
          <p:cNvPicPr>
            <a:picLocks noGrp="1" noChangeAspect="1"/>
          </p:cNvPicPr>
          <p:nvPr>
            <p:ph type="pic" sz="quarter" idx="13"/>
          </p:nvPr>
        </p:nvPicPr>
        <p:blipFill>
          <a:blip r:embed="rId3" cstate="email">
            <a:extLst>
              <a:ext uri="{28A0092B-C50C-407E-A947-70E740481C1C}">
                <a14:useLocalDpi xmlns:a14="http://schemas.microsoft.com/office/drawing/2010/main" val="0"/>
              </a:ext>
            </a:extLst>
          </a:blip>
          <a:srcRect t="7547" b="7547"/>
          <a:stretch>
            <a:fillRect/>
          </a:stretch>
        </p:blipFill>
        <p:spPr>
          <a:xfrm>
            <a:off x="9412537" y="4819390"/>
            <a:ext cx="8873084" cy="5017205"/>
          </a:xfrm>
        </p:spPr>
      </p:pic>
    </p:spTree>
    <p:extLst>
      <p:ext uri="{BB962C8B-B14F-4D97-AF65-F5344CB8AC3E}">
        <p14:creationId xmlns:p14="http://schemas.microsoft.com/office/powerpoint/2010/main" val="877554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43687" y="-1111047"/>
            <a:ext cx="19190767" cy="12785849"/>
          </a:xfrm>
          <a:custGeom>
            <a:avLst/>
            <a:gdLst/>
            <a:ahLst/>
            <a:cxnLst/>
            <a:rect l="l" t="t" r="r" b="b"/>
            <a:pathLst>
              <a:path w="19190767" h="12785849">
                <a:moveTo>
                  <a:pt x="0" y="0"/>
                </a:moveTo>
                <a:lnTo>
                  <a:pt x="19190767" y="0"/>
                </a:lnTo>
                <a:lnTo>
                  <a:pt x="19190767" y="12785849"/>
                </a:lnTo>
                <a:lnTo>
                  <a:pt x="0" y="12785849"/>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904066" y="-510308"/>
            <a:ext cx="19851146" cy="11935367"/>
            <a:chOff x="0" y="0"/>
            <a:chExt cx="5228285" cy="3143471"/>
          </a:xfrm>
        </p:grpSpPr>
        <p:sp>
          <p:nvSpPr>
            <p:cNvPr id="4" name="Freeform 4"/>
            <p:cNvSpPr/>
            <p:nvPr/>
          </p:nvSpPr>
          <p:spPr>
            <a:xfrm>
              <a:off x="0" y="0"/>
              <a:ext cx="5228286" cy="3143471"/>
            </a:xfrm>
            <a:custGeom>
              <a:avLst/>
              <a:gdLst/>
              <a:ahLst/>
              <a:cxnLst/>
              <a:rect l="l" t="t" r="r" b="b"/>
              <a:pathLst>
                <a:path w="5228286" h="3143471">
                  <a:moveTo>
                    <a:pt x="0" y="0"/>
                  </a:moveTo>
                  <a:lnTo>
                    <a:pt x="5228286" y="0"/>
                  </a:lnTo>
                  <a:lnTo>
                    <a:pt x="5228286" y="3143471"/>
                  </a:lnTo>
                  <a:lnTo>
                    <a:pt x="0" y="3143471"/>
                  </a:lnTo>
                  <a:close/>
                </a:path>
              </a:pathLst>
            </a:custGeom>
            <a:solidFill>
              <a:srgbClr val="368A9C">
                <a:alpha val="84706"/>
              </a:srgbClr>
            </a:solidFill>
          </p:spPr>
          <p:txBody>
            <a:bodyPr/>
            <a:lstStyle/>
            <a:p>
              <a:endParaRPr lang="en-US"/>
            </a:p>
          </p:txBody>
        </p:sp>
        <p:sp>
          <p:nvSpPr>
            <p:cNvPr id="5" name="TextBox 5"/>
            <p:cNvSpPr txBox="1"/>
            <p:nvPr/>
          </p:nvSpPr>
          <p:spPr>
            <a:xfrm>
              <a:off x="0" y="-38100"/>
              <a:ext cx="5228285" cy="3181571"/>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307323" y="7922277"/>
            <a:ext cx="2672047" cy="2672047"/>
          </a:xfrm>
          <a:custGeom>
            <a:avLst/>
            <a:gdLst/>
            <a:ahLst/>
            <a:cxnLst/>
            <a:rect l="l" t="t" r="r" b="b"/>
            <a:pathLst>
              <a:path w="2672047" h="2672047">
                <a:moveTo>
                  <a:pt x="0" y="0"/>
                </a:moveTo>
                <a:lnTo>
                  <a:pt x="2672046" y="0"/>
                </a:lnTo>
                <a:lnTo>
                  <a:pt x="2672046" y="2672046"/>
                </a:lnTo>
                <a:lnTo>
                  <a:pt x="0" y="2672046"/>
                </a:lnTo>
                <a:lnTo>
                  <a:pt x="0" y="0"/>
                </a:lnTo>
                <a:close/>
              </a:path>
            </a:pathLst>
          </a:custGeom>
          <a:blipFill>
            <a:blip r:embed="rId4"/>
            <a:stretch>
              <a:fillRect/>
            </a:stretch>
          </a:blipFill>
        </p:spPr>
        <p:txBody>
          <a:bodyPr/>
          <a:lstStyle/>
          <a:p>
            <a:endParaRPr lang="en-US"/>
          </a:p>
        </p:txBody>
      </p:sp>
      <p:sp>
        <p:nvSpPr>
          <p:cNvPr id="7" name="Freeform 7"/>
          <p:cNvSpPr/>
          <p:nvPr/>
        </p:nvSpPr>
        <p:spPr>
          <a:xfrm>
            <a:off x="14468701" y="8801291"/>
            <a:ext cx="3588501" cy="914018"/>
          </a:xfrm>
          <a:custGeom>
            <a:avLst/>
            <a:gdLst/>
            <a:ahLst/>
            <a:cxnLst/>
            <a:rect l="l" t="t" r="r" b="b"/>
            <a:pathLst>
              <a:path w="3588501" h="914018">
                <a:moveTo>
                  <a:pt x="0" y="0"/>
                </a:moveTo>
                <a:lnTo>
                  <a:pt x="3588501" y="0"/>
                </a:lnTo>
                <a:lnTo>
                  <a:pt x="3588501" y="914018"/>
                </a:lnTo>
                <a:lnTo>
                  <a:pt x="0" y="914018"/>
                </a:lnTo>
                <a:lnTo>
                  <a:pt x="0" y="0"/>
                </a:lnTo>
                <a:close/>
              </a:path>
            </a:pathLst>
          </a:custGeom>
          <a:blipFill>
            <a:blip r:embed="rId5"/>
            <a:stretch>
              <a:fillRect/>
            </a:stretch>
          </a:blipFill>
        </p:spPr>
        <p:txBody>
          <a:bodyPr/>
          <a:lstStyle/>
          <a:p>
            <a:endParaRPr lang="en-US"/>
          </a:p>
        </p:txBody>
      </p:sp>
      <p:sp>
        <p:nvSpPr>
          <p:cNvPr id="8" name="TextBox 8"/>
          <p:cNvSpPr txBox="1"/>
          <p:nvPr/>
        </p:nvSpPr>
        <p:spPr>
          <a:xfrm>
            <a:off x="2364724" y="3407373"/>
            <a:ext cx="13258799" cy="1476238"/>
          </a:xfrm>
          <a:prstGeom prst="rect">
            <a:avLst/>
          </a:prstGeom>
        </p:spPr>
        <p:txBody>
          <a:bodyPr wrap="square" lIns="0" tIns="0" rIns="0" bIns="0" rtlCol="0" anchor="t">
            <a:spAutoFit/>
          </a:bodyPr>
          <a:lstStyle/>
          <a:p>
            <a:pPr algn="ctr">
              <a:lnSpc>
                <a:spcPts val="10805"/>
              </a:lnSpc>
            </a:pPr>
            <a:r>
              <a:rPr lang="en-US" sz="11373" dirty="0">
                <a:solidFill>
                  <a:srgbClr val="FFFFFF"/>
                </a:solidFill>
                <a:latin typeface="Nunito Sans Bold"/>
                <a:ea typeface="Nunito Sans Bold"/>
                <a:cs typeface="Nunito Sans Bold"/>
                <a:sym typeface="Nunito Sans Bold"/>
              </a:rPr>
              <a:t>Mark W. Menezes</a:t>
            </a:r>
          </a:p>
        </p:txBody>
      </p:sp>
      <p:sp>
        <p:nvSpPr>
          <p:cNvPr id="9" name="TextBox 9"/>
          <p:cNvSpPr txBox="1"/>
          <p:nvPr/>
        </p:nvSpPr>
        <p:spPr>
          <a:xfrm>
            <a:off x="5359039" y="5935526"/>
            <a:ext cx="7324935" cy="2012346"/>
          </a:xfrm>
          <a:prstGeom prst="rect">
            <a:avLst/>
          </a:prstGeom>
        </p:spPr>
        <p:txBody>
          <a:bodyPr lIns="0" tIns="0" rIns="0" bIns="0" rtlCol="0" anchor="t">
            <a:spAutoFit/>
          </a:bodyPr>
          <a:lstStyle/>
          <a:p>
            <a:pPr algn="ctr">
              <a:lnSpc>
                <a:spcPts val="7576"/>
              </a:lnSpc>
            </a:pPr>
            <a:r>
              <a:rPr lang="en-US" sz="7974" dirty="0">
                <a:solidFill>
                  <a:srgbClr val="FFFFFF"/>
                </a:solidFill>
                <a:latin typeface="Nunito Sans"/>
                <a:ea typeface="Nunito Sans"/>
                <a:cs typeface="Nunito Sans"/>
                <a:sym typeface="Nunito Sans"/>
              </a:rPr>
              <a:t>USEA President and CEO</a:t>
            </a:r>
          </a:p>
        </p:txBody>
      </p:sp>
    </p:spTree>
    <p:custDataLst>
      <p:tags r:id="rId1"/>
    </p:custDataLst>
    <p:extLst>
      <p:ext uri="{BB962C8B-B14F-4D97-AF65-F5344CB8AC3E}">
        <p14:creationId xmlns:p14="http://schemas.microsoft.com/office/powerpoint/2010/main" val="37657713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2760E-78D1-1955-AB69-7B41F9E84C9C}"/>
              </a:ext>
            </a:extLst>
          </p:cNvPr>
          <p:cNvSpPr>
            <a:spLocks noGrp="1"/>
          </p:cNvSpPr>
          <p:nvPr>
            <p:ph type="title"/>
          </p:nvPr>
        </p:nvSpPr>
        <p:spPr/>
        <p:txBody>
          <a:bodyPr>
            <a:noAutofit/>
          </a:bodyPr>
          <a:lstStyle/>
          <a:p>
            <a:pPr>
              <a:lnSpc>
                <a:spcPct val="139942"/>
              </a:lnSpc>
            </a:pPr>
            <a:r>
              <a:rPr lang="en-US" sz="4800" err="1"/>
              <a:t>HydroWIRES</a:t>
            </a:r>
            <a:r>
              <a:rPr lang="en-US" sz="4800"/>
              <a:t>: Future Work and New Priorities</a:t>
            </a:r>
          </a:p>
        </p:txBody>
      </p:sp>
      <p:sp>
        <p:nvSpPr>
          <p:cNvPr id="3" name="Text Placeholder 2">
            <a:extLst>
              <a:ext uri="{FF2B5EF4-FFF2-40B4-BE49-F238E27FC236}">
                <a16:creationId xmlns:a16="http://schemas.microsoft.com/office/drawing/2014/main" id="{A9947B16-5934-D288-2C57-953BC7D7633F}"/>
              </a:ext>
            </a:extLst>
          </p:cNvPr>
          <p:cNvSpPr>
            <a:spLocks noGrp="1"/>
          </p:cNvSpPr>
          <p:nvPr>
            <p:ph type="body" sz="quarter" idx="11"/>
          </p:nvPr>
        </p:nvSpPr>
        <p:spPr>
          <a:xfrm>
            <a:off x="1259354" y="1931069"/>
            <a:ext cx="9962013" cy="6791285"/>
          </a:xfrm>
        </p:spPr>
        <p:txBody>
          <a:bodyPr>
            <a:normAutofit lnSpcReduction="10000"/>
          </a:bodyPr>
          <a:lstStyle/>
          <a:p>
            <a:r>
              <a:rPr lang="en-US" sz="3300" b="1"/>
              <a:t>Technology Gaps</a:t>
            </a:r>
          </a:p>
          <a:p>
            <a:pPr lvl="1"/>
            <a:r>
              <a:rPr lang="en-US" sz="3000"/>
              <a:t>Work with Fleet Modernization to identify new technologies where funding could develop the conventional fleet.</a:t>
            </a:r>
          </a:p>
          <a:p>
            <a:r>
              <a:rPr lang="en-US" sz="3300" b="1"/>
              <a:t>Unit Flexibility Enhancement</a:t>
            </a:r>
          </a:p>
          <a:p>
            <a:pPr lvl="1"/>
            <a:r>
              <a:rPr lang="en-US" sz="3000"/>
              <a:t>Leverage insights from FOA to determine what conventional plant technologies need further focus and funding.</a:t>
            </a:r>
          </a:p>
          <a:p>
            <a:r>
              <a:rPr lang="en-US" sz="3300" b="1"/>
              <a:t>Plant Flexibility Enhancement</a:t>
            </a:r>
          </a:p>
          <a:p>
            <a:pPr lvl="1"/>
            <a:r>
              <a:rPr lang="en-US" sz="3000"/>
              <a:t>Demonstrate hybrids, which is a significant opportunity for industry impact.</a:t>
            </a:r>
          </a:p>
          <a:p>
            <a:r>
              <a:rPr lang="en-US" sz="3300" b="1"/>
              <a:t>New PSH Approaches</a:t>
            </a:r>
          </a:p>
          <a:p>
            <a:pPr lvl="1"/>
            <a:r>
              <a:rPr lang="en-US" sz="3000"/>
              <a:t>Continue to provide opportunities for innovation and ingenuity in new PSH. </a:t>
            </a:r>
          </a:p>
        </p:txBody>
      </p:sp>
      <p:pic>
        <p:nvPicPr>
          <p:cNvPr id="4" name="Picture 3">
            <a:extLst>
              <a:ext uri="{FF2B5EF4-FFF2-40B4-BE49-F238E27FC236}">
                <a16:creationId xmlns:a16="http://schemas.microsoft.com/office/drawing/2014/main" id="{F8E6F5A6-A3E4-60FB-186E-61ABEDC8C6AB}"/>
              </a:ext>
            </a:extLst>
          </p:cNvPr>
          <p:cNvPicPr>
            <a:picLocks noChangeAspect="1"/>
          </p:cNvPicPr>
          <p:nvPr/>
        </p:nvPicPr>
        <p:blipFill>
          <a:blip r:embed="rId3"/>
          <a:stretch>
            <a:fillRect/>
          </a:stretch>
        </p:blipFill>
        <p:spPr>
          <a:xfrm>
            <a:off x="11321372" y="1931069"/>
            <a:ext cx="5707277" cy="7550367"/>
          </a:xfrm>
          <a:prstGeom prst="rect">
            <a:avLst/>
          </a:prstGeom>
          <a:ln w="28575">
            <a:solidFill>
              <a:schemeClr val="tx1"/>
            </a:solidFill>
          </a:ln>
        </p:spPr>
      </p:pic>
    </p:spTree>
    <p:extLst>
      <p:ext uri="{BB962C8B-B14F-4D97-AF65-F5344CB8AC3E}">
        <p14:creationId xmlns:p14="http://schemas.microsoft.com/office/powerpoint/2010/main" val="16455678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0D60904-9758-7991-1035-62B5D610BBC5}"/>
              </a:ext>
            </a:extLst>
          </p:cNvPr>
          <p:cNvSpPr>
            <a:spLocks noGrp="1"/>
          </p:cNvSpPr>
          <p:nvPr>
            <p:ph type="body" sz="quarter" idx="10"/>
          </p:nvPr>
        </p:nvSpPr>
        <p:spPr>
          <a:xfrm>
            <a:off x="972974" y="2576473"/>
            <a:ext cx="8898452" cy="5248355"/>
          </a:xfrm>
        </p:spPr>
        <p:txBody>
          <a:bodyPr>
            <a:noAutofit/>
          </a:bodyPr>
          <a:lstStyle/>
          <a:p>
            <a:r>
              <a:rPr lang="en-US" sz="2700" b="1" dirty="0"/>
              <a:t>WPTO Funded Research </a:t>
            </a:r>
            <a:r>
              <a:rPr lang="en-US" sz="2700" dirty="0"/>
              <a:t>- Oak Ridge National Laboratory (ORNL) staff identified several limitations in the current accounting practices and recommended improvements for future evaluations. </a:t>
            </a:r>
          </a:p>
          <a:p>
            <a:pPr marL="514350" indent="-514350">
              <a:buFont typeface="Arial" panose="020B0604020202020204" pitchFamily="34" charset="0"/>
              <a:buChar char="•"/>
            </a:pPr>
            <a:r>
              <a:rPr lang="en-US" sz="2700" dirty="0"/>
              <a:t>Fixing these problems is essential for strengthening and maintaining a clean electric grid.</a:t>
            </a:r>
          </a:p>
          <a:p>
            <a:pPr marL="514350" indent="-514350">
              <a:buFont typeface="Arial" panose="020B0604020202020204" pitchFamily="34" charset="0"/>
              <a:buChar char="•"/>
            </a:pPr>
            <a:r>
              <a:rPr lang="en-US" sz="2700" b="1" dirty="0"/>
              <a:t>Recommendations</a:t>
            </a:r>
            <a:r>
              <a:rPr lang="en-US" sz="2700" dirty="0"/>
              <a:t> involve </a:t>
            </a:r>
            <a:r>
              <a:rPr lang="en-US" sz="2700" u="sng" dirty="0"/>
              <a:t>contextualizing reservoirs and emissions, broadening datasets, incorporating time scale factors, and evaluating hydropower's advantages</a:t>
            </a:r>
            <a:r>
              <a:rPr lang="en-US" sz="2700" dirty="0"/>
              <a:t> in the electricity portfolio against potential emission impacts.</a:t>
            </a:r>
          </a:p>
          <a:p>
            <a:endParaRPr lang="en-US" sz="2700" dirty="0"/>
          </a:p>
          <a:p>
            <a:r>
              <a:rPr lang="en-US" sz="2700" b="1" dirty="0"/>
              <a:t>Greenhouse Gas emissions can occur naturally, it is important to distinguish what fraction of GHG releases can be attributed to hydropower reservoirs. </a:t>
            </a:r>
          </a:p>
          <a:p>
            <a:endParaRPr lang="en-US" sz="2700" dirty="0"/>
          </a:p>
        </p:txBody>
      </p:sp>
      <p:sp>
        <p:nvSpPr>
          <p:cNvPr id="3" name="Title 2">
            <a:extLst>
              <a:ext uri="{FF2B5EF4-FFF2-40B4-BE49-F238E27FC236}">
                <a16:creationId xmlns:a16="http://schemas.microsoft.com/office/drawing/2014/main" id="{98F9EA39-AAE7-57D7-856C-96B119C12843}"/>
              </a:ext>
            </a:extLst>
          </p:cNvPr>
          <p:cNvSpPr>
            <a:spLocks noGrp="1"/>
          </p:cNvSpPr>
          <p:nvPr>
            <p:ph type="title"/>
          </p:nvPr>
        </p:nvSpPr>
        <p:spPr>
          <a:xfrm>
            <a:off x="207941" y="261992"/>
            <a:ext cx="10428515" cy="2177415"/>
          </a:xfrm>
        </p:spPr>
        <p:txBody>
          <a:bodyPr>
            <a:normAutofit/>
          </a:bodyPr>
          <a:lstStyle/>
          <a:p>
            <a:r>
              <a:rPr lang="en-US" dirty="0"/>
              <a:t>Carbon Sequestration and Emissions from Reservoirs</a:t>
            </a:r>
          </a:p>
        </p:txBody>
      </p:sp>
      <p:pic>
        <p:nvPicPr>
          <p:cNvPr id="6" name="Picture 5">
            <a:extLst>
              <a:ext uri="{FF2B5EF4-FFF2-40B4-BE49-F238E27FC236}">
                <a16:creationId xmlns:a16="http://schemas.microsoft.com/office/drawing/2014/main" id="{FBB26B79-8D8E-1816-DDD4-E8D0DA0B3403}"/>
              </a:ext>
            </a:extLst>
          </p:cNvPr>
          <p:cNvPicPr>
            <a:picLocks noChangeAspect="1"/>
          </p:cNvPicPr>
          <p:nvPr/>
        </p:nvPicPr>
        <p:blipFill rotWithShape="1">
          <a:blip r:embed="rId2"/>
          <a:srcRect l="3333" t="4636" r="3912" b="3059"/>
          <a:stretch/>
        </p:blipFill>
        <p:spPr>
          <a:xfrm>
            <a:off x="12166307" y="261992"/>
            <a:ext cx="5148722" cy="9124809"/>
          </a:xfrm>
          <a:prstGeom prst="rect">
            <a:avLst/>
          </a:prstGeom>
        </p:spPr>
      </p:pic>
    </p:spTree>
    <p:extLst>
      <p:ext uri="{BB962C8B-B14F-4D97-AF65-F5344CB8AC3E}">
        <p14:creationId xmlns:p14="http://schemas.microsoft.com/office/powerpoint/2010/main" val="32796002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a:extLst>
              <a:ext uri="{FF2B5EF4-FFF2-40B4-BE49-F238E27FC236}">
                <a16:creationId xmlns:a16="http://schemas.microsoft.com/office/drawing/2014/main" id="{0B944EB8-6DBA-47FB-8343-8368B4C51D50}"/>
              </a:ext>
            </a:extLst>
          </p:cNvPr>
          <p:cNvGraphicFramePr>
            <a:graphicFrameLocks noGrp="1"/>
          </p:cNvGraphicFramePr>
          <p:nvPr>
            <p:ph sz="quarter" idx="10"/>
          </p:nvPr>
        </p:nvGraphicFramePr>
        <p:xfrm>
          <a:off x="718952" y="680169"/>
          <a:ext cx="8425049" cy="79206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a:extLst>
              <a:ext uri="{FF2B5EF4-FFF2-40B4-BE49-F238E27FC236}">
                <a16:creationId xmlns:a16="http://schemas.microsoft.com/office/drawing/2014/main" id="{C0C5031C-9F21-4049-B6C7-73B0D9017046}"/>
              </a:ext>
            </a:extLst>
          </p:cNvPr>
          <p:cNvSpPr>
            <a:spLocks noGrp="1"/>
          </p:cNvSpPr>
          <p:nvPr>
            <p:ph type="title"/>
          </p:nvPr>
        </p:nvSpPr>
        <p:spPr>
          <a:xfrm>
            <a:off x="9936496" y="1"/>
            <a:ext cx="8349125" cy="1360340"/>
          </a:xfrm>
          <a:solidFill>
            <a:schemeClr val="bg1"/>
          </a:solidFill>
        </p:spPr>
        <p:txBody>
          <a:bodyPr/>
          <a:lstStyle/>
          <a:p>
            <a:r>
              <a:rPr lang="en-US" sz="3600" dirty="0">
                <a:solidFill>
                  <a:schemeClr val="accent2"/>
                </a:solidFill>
              </a:rPr>
              <a:t>Fish Passage Infrastructure Success</a:t>
            </a:r>
          </a:p>
        </p:txBody>
      </p:sp>
      <p:sp>
        <p:nvSpPr>
          <p:cNvPr id="5" name="Text Placeholder 1">
            <a:extLst>
              <a:ext uri="{FF2B5EF4-FFF2-40B4-BE49-F238E27FC236}">
                <a16:creationId xmlns:a16="http://schemas.microsoft.com/office/drawing/2014/main" id="{C7A100C0-B920-38EE-F27F-8DC0775C62DF}"/>
              </a:ext>
            </a:extLst>
          </p:cNvPr>
          <p:cNvSpPr txBox="1">
            <a:spLocks/>
          </p:cNvSpPr>
          <p:nvPr/>
        </p:nvSpPr>
        <p:spPr>
          <a:xfrm>
            <a:off x="10748053" y="1199849"/>
            <a:ext cx="6308669" cy="1862948"/>
          </a:xfrm>
          <a:prstGeom prst="rect">
            <a:avLst/>
          </a:prstGeom>
        </p:spPr>
        <p:txBody>
          <a:bodyPr>
            <a:noAutofit/>
          </a:bodyPr>
          <a:lstStyle>
            <a:lvl1pPr marL="342900" indent="-342900" algn="l" defTabSz="457200" rtl="0" eaLnBrk="1" fontAlgn="base" hangingPunct="1">
              <a:spcBef>
                <a:spcPct val="20000"/>
              </a:spcBef>
              <a:spcAft>
                <a:spcPct val="0"/>
              </a:spcAft>
              <a:buFont typeface="Arial" charset="0"/>
              <a:buChar char="•"/>
              <a:defRPr sz="2600" kern="1200">
                <a:solidFill>
                  <a:srgbClr val="282B2E"/>
                </a:solidFill>
                <a:latin typeface="+mn-lt"/>
                <a:ea typeface="ヒラギノ角ゴ Pro W3" charset="0"/>
                <a:cs typeface="Arial"/>
              </a:defRPr>
            </a:lvl1pPr>
            <a:lvl2pPr marL="742950" indent="-285750" algn="l" defTabSz="457200" rtl="0" eaLnBrk="1" fontAlgn="base" hangingPunct="1">
              <a:spcBef>
                <a:spcPct val="20000"/>
              </a:spcBef>
              <a:spcAft>
                <a:spcPct val="0"/>
              </a:spcAft>
              <a:buFont typeface="Arial" charset="0"/>
              <a:buChar char="–"/>
              <a:defRPr sz="2400" kern="1200">
                <a:solidFill>
                  <a:srgbClr val="282B2E"/>
                </a:solidFill>
                <a:latin typeface="+mn-lt"/>
                <a:ea typeface="ヒラギノ角ゴ Pro W3" charset="0"/>
                <a:cs typeface="Arial"/>
              </a:defRPr>
            </a:lvl2pPr>
            <a:lvl3pPr marL="1143000" indent="-228600" algn="l" defTabSz="457200" rtl="0" eaLnBrk="1" fontAlgn="base" hangingPunct="1">
              <a:spcBef>
                <a:spcPct val="20000"/>
              </a:spcBef>
              <a:spcAft>
                <a:spcPct val="0"/>
              </a:spcAft>
              <a:buFont typeface="Arial" charset="0"/>
              <a:buChar char="•"/>
              <a:defRPr sz="2200" kern="1200">
                <a:solidFill>
                  <a:srgbClr val="282B2E"/>
                </a:solidFill>
                <a:latin typeface="+mn-lt"/>
                <a:ea typeface="ヒラギノ角ゴ Pro W3" charset="0"/>
                <a:cs typeface="Arial"/>
              </a:defRPr>
            </a:lvl3pPr>
            <a:lvl4pPr marL="1600200" indent="-228600" algn="l" defTabSz="457200" rtl="0" eaLnBrk="1" fontAlgn="base" hangingPunct="1">
              <a:spcBef>
                <a:spcPct val="20000"/>
              </a:spcBef>
              <a:spcAft>
                <a:spcPct val="0"/>
              </a:spcAft>
              <a:buFont typeface="Arial" charset="0"/>
              <a:buChar char="–"/>
              <a:defRPr sz="2000" kern="1200">
                <a:solidFill>
                  <a:srgbClr val="282B2E"/>
                </a:solidFill>
                <a:latin typeface="+mn-lt"/>
                <a:ea typeface="ヒラギノ角ゴ Pro W3" charset="0"/>
                <a:cs typeface="Arial"/>
              </a:defRPr>
            </a:lvl4pPr>
            <a:lvl5pPr marL="2057400" indent="-228600" algn="l" defTabSz="457200" rtl="0" eaLnBrk="1" fontAlgn="base" hangingPunct="1">
              <a:spcBef>
                <a:spcPct val="20000"/>
              </a:spcBef>
              <a:spcAft>
                <a:spcPct val="0"/>
              </a:spcAft>
              <a:buFont typeface="Arial" charset="0"/>
              <a:buChar char="»"/>
              <a:defRPr kern="1200">
                <a:solidFill>
                  <a:srgbClr val="282B2E"/>
                </a:solidFill>
                <a:latin typeface="+mn-lt"/>
                <a:ea typeface="ヒラギノ角ゴ Pro W3"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b="1" dirty="0" err="1"/>
              <a:t>Natel</a:t>
            </a:r>
            <a:r>
              <a:rPr lang="en-US" sz="2400" b="1" dirty="0"/>
              <a:t> Energy - </a:t>
            </a:r>
            <a:r>
              <a:rPr lang="en-US" sz="2400" dirty="0"/>
              <a:t>Developed a solution validated by Pacific Northwest National Laboratory</a:t>
            </a:r>
          </a:p>
          <a:p>
            <a:pPr marL="0" indent="0">
              <a:buNone/>
            </a:pPr>
            <a:r>
              <a:rPr lang="en-US" sz="2400" b="1" dirty="0"/>
              <a:t>Goal: </a:t>
            </a:r>
            <a:r>
              <a:rPr lang="en-US" sz="2400" dirty="0"/>
              <a:t>make it easier for fish to navigate through hydropower facilities</a:t>
            </a:r>
          </a:p>
        </p:txBody>
      </p:sp>
      <p:pic>
        <p:nvPicPr>
          <p:cNvPr id="6" name="Picture Placeholder 9" descr="A large blue machine outside&#10;&#10;Description automatically generated">
            <a:extLst>
              <a:ext uri="{FF2B5EF4-FFF2-40B4-BE49-F238E27FC236}">
                <a16:creationId xmlns:a16="http://schemas.microsoft.com/office/drawing/2014/main" id="{F38AFF8D-BAA5-836C-5E46-3FF81FA2B497}"/>
              </a:ext>
            </a:extLst>
          </p:cNvPr>
          <p:cNvPicPr>
            <a:picLocks noChangeAspect="1"/>
          </p:cNvPicPr>
          <p:nvPr/>
        </p:nvPicPr>
        <p:blipFill>
          <a:blip r:embed="rId8" cstate="email">
            <a:extLst>
              <a:ext uri="{28A0092B-C50C-407E-A947-70E740481C1C}">
                <a14:useLocalDpi xmlns:a14="http://schemas.microsoft.com/office/drawing/2010/main" val="0"/>
              </a:ext>
            </a:extLst>
          </a:blip>
          <a:srcRect l="12700" r="12700"/>
          <a:stretch/>
        </p:blipFill>
        <p:spPr bwMode="auto">
          <a:xfrm>
            <a:off x="10748053" y="3275861"/>
            <a:ext cx="6308669" cy="5929313"/>
          </a:xfrm>
          <a:prstGeom prst="rect">
            <a:avLst/>
          </a:prstGeom>
          <a:noFill/>
          <a:ln w="28575">
            <a:solidFill>
              <a:schemeClr val="tx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
        <p:nvSpPr>
          <p:cNvPr id="7" name="TextBox 6">
            <a:extLst>
              <a:ext uri="{FF2B5EF4-FFF2-40B4-BE49-F238E27FC236}">
                <a16:creationId xmlns:a16="http://schemas.microsoft.com/office/drawing/2014/main" id="{F7F43D86-0310-FD16-7718-D211C003C16B}"/>
              </a:ext>
            </a:extLst>
          </p:cNvPr>
          <p:cNvSpPr txBox="1"/>
          <p:nvPr/>
        </p:nvSpPr>
        <p:spPr>
          <a:xfrm>
            <a:off x="11029442" y="9169429"/>
            <a:ext cx="5745891" cy="784830"/>
          </a:xfrm>
          <a:prstGeom prst="rect">
            <a:avLst/>
          </a:prstGeom>
          <a:noFill/>
        </p:spPr>
        <p:txBody>
          <a:bodyPr wrap="square" lIns="137160" tIns="68580" rIns="137160" bIns="68580" rtlCol="0" anchor="t">
            <a:spAutoFit/>
          </a:bodyPr>
          <a:lstStyle/>
          <a:p>
            <a:pPr algn="ctr"/>
            <a:r>
              <a:rPr lang="en-US" sz="2100" i="1" dirty="0" err="1">
                <a:latin typeface="Franklin Gothic Book"/>
              </a:rPr>
              <a:t>Natel</a:t>
            </a:r>
            <a:r>
              <a:rPr lang="en-US" sz="2100" i="1" dirty="0">
                <a:latin typeface="Franklin Gothic Book"/>
              </a:rPr>
              <a:t> Energy's Restoration Hydro Turbine (RHT)</a:t>
            </a:r>
          </a:p>
          <a:p>
            <a:pPr algn="ctr"/>
            <a:r>
              <a:rPr lang="en-US" sz="2100" i="1" dirty="0">
                <a:latin typeface="Franklin Gothic Book"/>
              </a:rPr>
              <a:t>Image from </a:t>
            </a:r>
            <a:r>
              <a:rPr lang="en-US" sz="2100" i="1" dirty="0" err="1">
                <a:latin typeface="Franklin Gothic Book"/>
              </a:rPr>
              <a:t>Natel</a:t>
            </a:r>
            <a:r>
              <a:rPr lang="en-US" sz="2100" i="1" dirty="0">
                <a:latin typeface="Franklin Gothic Book"/>
              </a:rPr>
              <a:t> Energy.</a:t>
            </a:r>
          </a:p>
        </p:txBody>
      </p:sp>
    </p:spTree>
    <p:extLst>
      <p:ext uri="{BB962C8B-B14F-4D97-AF65-F5344CB8AC3E}">
        <p14:creationId xmlns:p14="http://schemas.microsoft.com/office/powerpoint/2010/main" val="8713235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33B232C-4941-9B5A-93D0-6B1D73E43D26}"/>
              </a:ext>
            </a:extLst>
          </p:cNvPr>
          <p:cNvSpPr>
            <a:spLocks noGrp="1"/>
          </p:cNvSpPr>
          <p:nvPr>
            <p:ph type="title"/>
          </p:nvPr>
        </p:nvSpPr>
        <p:spPr>
          <a:xfrm>
            <a:off x="831150" y="-195030"/>
            <a:ext cx="7069806" cy="2177415"/>
          </a:xfrm>
        </p:spPr>
        <p:txBody>
          <a:bodyPr/>
          <a:lstStyle/>
          <a:p>
            <a:r>
              <a:rPr lang="en-US" dirty="0"/>
              <a:t>Fish Tracking and Monitoring</a:t>
            </a:r>
          </a:p>
        </p:txBody>
      </p:sp>
      <p:sp>
        <p:nvSpPr>
          <p:cNvPr id="7" name="Text Placeholder 6">
            <a:extLst>
              <a:ext uri="{FF2B5EF4-FFF2-40B4-BE49-F238E27FC236}">
                <a16:creationId xmlns:a16="http://schemas.microsoft.com/office/drawing/2014/main" id="{D1D457D6-8E4E-BFDC-7544-5C3C1FCDCCBE}"/>
              </a:ext>
            </a:extLst>
          </p:cNvPr>
          <p:cNvSpPr>
            <a:spLocks noGrp="1"/>
          </p:cNvSpPr>
          <p:nvPr>
            <p:ph type="body" sz="quarter" idx="10"/>
          </p:nvPr>
        </p:nvSpPr>
        <p:spPr>
          <a:xfrm>
            <a:off x="831150" y="2386766"/>
            <a:ext cx="7933257" cy="6839265"/>
          </a:xfrm>
        </p:spPr>
        <p:txBody>
          <a:bodyPr>
            <a:normAutofit fontScale="55000" lnSpcReduction="20000"/>
          </a:bodyPr>
          <a:lstStyle/>
          <a:p>
            <a:r>
              <a:rPr lang="en-US" sz="5400" b="1" dirty="0"/>
              <a:t>Fish Tags and Sensors</a:t>
            </a:r>
            <a:r>
              <a:rPr lang="en-US" sz="5400" b="1"/>
              <a:t> </a:t>
            </a:r>
            <a:endParaRPr lang="en-US" sz="5400" b="1" dirty="0"/>
          </a:p>
          <a:p>
            <a:pPr marL="685800" indent="-685800">
              <a:buFont typeface="Arial" panose="020B0604020202020204" pitchFamily="34" charset="0"/>
              <a:buChar char="•"/>
            </a:pPr>
            <a:r>
              <a:rPr lang="en-US" sz="4800">
                <a:solidFill>
                  <a:srgbClr val="000000"/>
                </a:solidFill>
              </a:rPr>
              <a:t>Evaluate how fish move near hydroelectric dams, injuries, responses to changes in water pressure, temperature, etc. </a:t>
            </a:r>
          </a:p>
          <a:p>
            <a:endParaRPr lang="en-US" sz="4800" dirty="0"/>
          </a:p>
          <a:p>
            <a:r>
              <a:rPr lang="en-US" sz="5400" b="1">
                <a:ea typeface="Calibri" panose="020F0502020204030204" pitchFamily="34" charset="0"/>
                <a:cs typeface="Times New Roman"/>
              </a:rPr>
              <a:t>Environmental DNA and RNA</a:t>
            </a:r>
          </a:p>
          <a:p>
            <a:pPr marL="514350" indent="-514350">
              <a:buFont typeface="Arial" panose="020B0604020202020204" pitchFamily="34" charset="0"/>
              <a:buChar char="•"/>
            </a:pPr>
            <a:r>
              <a:rPr lang="en-US" sz="4800" dirty="0"/>
              <a:t>Comparing genetic signatures of fish found in water samples to visual counts of fish at fish passage viewing windows, allows teams to identify species and estimate the number of fish moving through a fish passage with </a:t>
            </a:r>
            <a:r>
              <a:rPr lang="en-US" sz="4800" b="1" dirty="0"/>
              <a:t>98% </a:t>
            </a:r>
            <a:r>
              <a:rPr lang="en-US" sz="4800" dirty="0"/>
              <a:t>accuracy.</a:t>
            </a:r>
          </a:p>
          <a:p>
            <a:pPr marL="514350" indent="-514350">
              <a:buFont typeface="Arial" panose="020B0604020202020204" pitchFamily="34" charset="0"/>
              <a:buChar char="•"/>
            </a:pPr>
            <a:r>
              <a:rPr lang="en-US" sz="4800" dirty="0"/>
              <a:t>Collecting and sampling eDNA and </a:t>
            </a:r>
            <a:r>
              <a:rPr lang="en-US" sz="4800" dirty="0" err="1"/>
              <a:t>eRNA</a:t>
            </a:r>
            <a:r>
              <a:rPr lang="en-US" sz="4800" dirty="0"/>
              <a:t> from waterways both outside hydropower facilities and within fish passages offers a reliable, cost-saving method of fulfilling legal requirements and safeguarding aquatic species.</a:t>
            </a:r>
            <a:endParaRPr lang="en-US" sz="3600" dirty="0"/>
          </a:p>
        </p:txBody>
      </p:sp>
      <p:pic>
        <p:nvPicPr>
          <p:cNvPr id="11" name="Picture Placeholder 10" descr="A fish on a scale&#10;&#10;Description automatically generated">
            <a:extLst>
              <a:ext uri="{FF2B5EF4-FFF2-40B4-BE49-F238E27FC236}">
                <a16:creationId xmlns:a16="http://schemas.microsoft.com/office/drawing/2014/main" id="{87C4AF1C-C383-50E6-B0AB-8D635703EFB7}"/>
              </a:ext>
            </a:extLst>
          </p:cNvPr>
          <p:cNvPicPr>
            <a:picLocks noGrp="1" noChangeAspect="1"/>
          </p:cNvPicPr>
          <p:nvPr>
            <p:ph type="pic" sz="quarter" idx="11"/>
          </p:nvPr>
        </p:nvPicPr>
        <p:blipFill>
          <a:blip r:embed="rId2" cstate="email">
            <a:extLst>
              <a:ext uri="{28A0092B-C50C-407E-A947-70E740481C1C}">
                <a14:useLocalDpi xmlns:a14="http://schemas.microsoft.com/office/drawing/2010/main" val="0"/>
              </a:ext>
            </a:extLst>
          </a:blip>
          <a:srcRect t="10620" b="10620"/>
          <a:stretch>
            <a:fillRect/>
          </a:stretch>
        </p:blipFill>
        <p:spPr>
          <a:xfrm>
            <a:off x="9412537" y="54145"/>
            <a:ext cx="8873084" cy="4665245"/>
          </a:xfrm>
          <a:ln w="28575">
            <a:solidFill>
              <a:schemeClr val="bg1"/>
            </a:solidFill>
          </a:ln>
        </p:spPr>
      </p:pic>
      <p:pic>
        <p:nvPicPr>
          <p:cNvPr id="19" name="Picture Placeholder 18" descr="Hands in blue gloves holding a yellow container with a white substance&#10;&#10;Description automatically generated">
            <a:extLst>
              <a:ext uri="{FF2B5EF4-FFF2-40B4-BE49-F238E27FC236}">
                <a16:creationId xmlns:a16="http://schemas.microsoft.com/office/drawing/2014/main" id="{FCC5E5F4-C913-EB5F-8B3A-E254EB5DFD89}"/>
              </a:ext>
            </a:extLst>
          </p:cNvPr>
          <p:cNvPicPr>
            <a:picLocks noGrp="1" noChangeAspect="1"/>
          </p:cNvPicPr>
          <p:nvPr>
            <p:ph type="pic" sz="quarter" idx="13"/>
          </p:nvPr>
        </p:nvPicPr>
        <p:blipFill>
          <a:blip r:embed="rId3" cstate="email">
            <a:extLst>
              <a:ext uri="{28A0092B-C50C-407E-A947-70E740481C1C}">
                <a14:useLocalDpi xmlns:a14="http://schemas.microsoft.com/office/drawing/2010/main" val="0"/>
              </a:ext>
            </a:extLst>
          </a:blip>
          <a:srcRect t="7614" b="7614"/>
          <a:stretch>
            <a:fillRect/>
          </a:stretch>
        </p:blipFill>
        <p:spPr>
          <a:xfrm>
            <a:off x="9412537" y="4809751"/>
            <a:ext cx="8873084" cy="5017205"/>
          </a:xfrm>
          <a:ln w="28575">
            <a:solidFill>
              <a:schemeClr val="bg1"/>
            </a:solidFill>
          </a:ln>
        </p:spPr>
      </p:pic>
    </p:spTree>
    <p:extLst>
      <p:ext uri="{BB962C8B-B14F-4D97-AF65-F5344CB8AC3E}">
        <p14:creationId xmlns:p14="http://schemas.microsoft.com/office/powerpoint/2010/main" val="13884287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Qr code&#10;&#10;Description automatically generated">
            <a:extLst>
              <a:ext uri="{FF2B5EF4-FFF2-40B4-BE49-F238E27FC236}">
                <a16:creationId xmlns:a16="http://schemas.microsoft.com/office/drawing/2014/main" id="{44BF8774-2B7C-C556-4944-9AAB19106B5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136705" y="1525003"/>
            <a:ext cx="7122695" cy="7122695"/>
          </a:xfrm>
          <a:prstGeom prst="rect">
            <a:avLst/>
          </a:prstGeom>
        </p:spPr>
      </p:pic>
      <p:sp>
        <p:nvSpPr>
          <p:cNvPr id="6" name="Subtitle 1">
            <a:extLst>
              <a:ext uri="{FF2B5EF4-FFF2-40B4-BE49-F238E27FC236}">
                <a16:creationId xmlns:a16="http://schemas.microsoft.com/office/drawing/2014/main" id="{55C267BA-61A0-C75D-8FB0-41A802CC51FF}"/>
              </a:ext>
            </a:extLst>
          </p:cNvPr>
          <p:cNvSpPr txBox="1">
            <a:spLocks/>
          </p:cNvSpPr>
          <p:nvPr/>
        </p:nvSpPr>
        <p:spPr bwMode="auto">
          <a:xfrm>
            <a:off x="1269231" y="5143502"/>
            <a:ext cx="7874769" cy="35041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37160" tIns="68580" rIns="137160" bIns="68580" numCol="1" anchor="t" anchorCtr="0" compatLnSpc="1">
            <a:prstTxWarp prst="textNoShape">
              <a:avLst/>
            </a:prstTxWarp>
            <a:noAutofit/>
          </a:bodyPr>
          <a:lstStyle>
            <a:lvl1pPr marL="0" indent="0" algn="ctr" defTabSz="457200" rtl="0" eaLnBrk="1" fontAlgn="base" hangingPunct="1">
              <a:spcBef>
                <a:spcPct val="20000"/>
              </a:spcBef>
              <a:spcAft>
                <a:spcPct val="0"/>
              </a:spcAft>
              <a:buFont typeface="Arial" charset="0"/>
              <a:buNone/>
              <a:defRPr sz="3600" b="0" i="0" kern="1200">
                <a:solidFill>
                  <a:schemeClr val="bg1"/>
                </a:solidFill>
                <a:latin typeface="Franklin Gothic Medium" panose="020B0603020102020204" pitchFamily="34" charset="0"/>
                <a:ea typeface="ヒラギノ角ゴ Pro W3" charset="0"/>
                <a:cs typeface="Arial"/>
              </a:defRPr>
            </a:lvl1pPr>
            <a:lvl2pPr marL="457200" indent="0" algn="ctr" defTabSz="457200" rtl="0" eaLnBrk="1" fontAlgn="base" hangingPunct="1">
              <a:spcBef>
                <a:spcPct val="20000"/>
              </a:spcBef>
              <a:spcAft>
                <a:spcPct val="0"/>
              </a:spcAft>
              <a:buFont typeface="Arial" charset="0"/>
              <a:buNone/>
              <a:defRPr sz="2400" kern="1200">
                <a:solidFill>
                  <a:schemeClr val="tx1">
                    <a:tint val="75000"/>
                  </a:schemeClr>
                </a:solidFill>
                <a:latin typeface="+mn-lt"/>
                <a:ea typeface="ヒラギノ角ゴ Pro W3" charset="0"/>
                <a:cs typeface="Arial"/>
              </a:defRPr>
            </a:lvl2pPr>
            <a:lvl3pPr marL="914400" indent="0" algn="ctr" defTabSz="457200" rtl="0" eaLnBrk="1" fontAlgn="base" hangingPunct="1">
              <a:spcBef>
                <a:spcPct val="20000"/>
              </a:spcBef>
              <a:spcAft>
                <a:spcPct val="0"/>
              </a:spcAft>
              <a:buFont typeface="Arial" charset="0"/>
              <a:buNone/>
              <a:defRPr sz="2200" kern="1200">
                <a:solidFill>
                  <a:schemeClr val="tx1">
                    <a:tint val="75000"/>
                  </a:schemeClr>
                </a:solidFill>
                <a:latin typeface="+mn-lt"/>
                <a:ea typeface="ヒラギノ角ゴ Pro W3" charset="0"/>
                <a:cs typeface="Arial"/>
              </a:defRPr>
            </a:lvl3pPr>
            <a:lvl4pPr marL="137160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mn-lt"/>
                <a:ea typeface="ヒラギノ角ゴ Pro W3" charset="0"/>
                <a:cs typeface="Arial"/>
              </a:defRPr>
            </a:lvl4pPr>
            <a:lvl5pPr marL="1828800" indent="0" algn="ctr" defTabSz="457200" rtl="0" eaLnBrk="1" fontAlgn="base" hangingPunct="1">
              <a:spcBef>
                <a:spcPct val="20000"/>
              </a:spcBef>
              <a:spcAft>
                <a:spcPct val="0"/>
              </a:spcAft>
              <a:buFont typeface="Arial" charset="0"/>
              <a:buNone/>
              <a:defRPr kern="1200">
                <a:solidFill>
                  <a:schemeClr val="tx1">
                    <a:tint val="75000"/>
                  </a:schemeClr>
                </a:solidFill>
                <a:latin typeface="+mn-lt"/>
                <a:ea typeface="ヒラギノ角ゴ Pro W3" charset="0"/>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defTabSz="685800">
              <a:lnSpc>
                <a:spcPct val="90000"/>
              </a:lnSpc>
              <a:spcBef>
                <a:spcPts val="0"/>
              </a:spcBef>
              <a:defRPr/>
            </a:pPr>
            <a:r>
              <a:rPr lang="en-US" sz="6000">
                <a:solidFill>
                  <a:schemeClr val="tx1"/>
                </a:solidFill>
                <a:latin typeface="Franklin Gothic Medium"/>
              </a:rPr>
              <a:t>Scan the QR code to sign up for our newsletters!</a:t>
            </a:r>
          </a:p>
        </p:txBody>
      </p:sp>
      <p:sp>
        <p:nvSpPr>
          <p:cNvPr id="7" name="Text Placeholder 3">
            <a:extLst>
              <a:ext uri="{FF2B5EF4-FFF2-40B4-BE49-F238E27FC236}">
                <a16:creationId xmlns:a16="http://schemas.microsoft.com/office/drawing/2014/main" id="{1E5979F8-7D9F-E99A-F6F7-01DFBCBA34AD}"/>
              </a:ext>
            </a:extLst>
          </p:cNvPr>
          <p:cNvSpPr txBox="1">
            <a:spLocks/>
          </p:cNvSpPr>
          <p:nvPr/>
        </p:nvSpPr>
        <p:spPr bwMode="auto">
          <a:xfrm>
            <a:off x="1172981" y="1428750"/>
            <a:ext cx="8165907" cy="28037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37160" tIns="68580" rIns="137160" bIns="68580" numCol="1" anchor="ctr"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600" kern="1200">
                <a:solidFill>
                  <a:srgbClr val="282B2E"/>
                </a:solidFill>
                <a:latin typeface="+mn-lt"/>
                <a:ea typeface="ヒラギノ角ゴ Pro W3" charset="0"/>
                <a:cs typeface="Arial"/>
              </a:defRPr>
            </a:lvl1pPr>
            <a:lvl2pPr marL="742950" indent="-285750" algn="l" defTabSz="457200" rtl="0" eaLnBrk="1" fontAlgn="base" hangingPunct="1">
              <a:spcBef>
                <a:spcPct val="20000"/>
              </a:spcBef>
              <a:spcAft>
                <a:spcPct val="0"/>
              </a:spcAft>
              <a:buFont typeface="Arial" charset="0"/>
              <a:buChar char="–"/>
              <a:defRPr sz="2400" kern="1200">
                <a:solidFill>
                  <a:srgbClr val="282B2E"/>
                </a:solidFill>
                <a:latin typeface="+mn-lt"/>
                <a:ea typeface="ヒラギノ角ゴ Pro W3" charset="0"/>
                <a:cs typeface="Arial"/>
              </a:defRPr>
            </a:lvl2pPr>
            <a:lvl3pPr marL="1143000" indent="-228600" algn="l" defTabSz="457200" rtl="0" eaLnBrk="1" fontAlgn="base" hangingPunct="1">
              <a:spcBef>
                <a:spcPct val="20000"/>
              </a:spcBef>
              <a:spcAft>
                <a:spcPct val="0"/>
              </a:spcAft>
              <a:buFont typeface="Arial" charset="0"/>
              <a:buChar char="•"/>
              <a:defRPr sz="2200" kern="1200">
                <a:solidFill>
                  <a:srgbClr val="282B2E"/>
                </a:solidFill>
                <a:latin typeface="+mn-lt"/>
                <a:ea typeface="ヒラギノ角ゴ Pro W3" charset="0"/>
                <a:cs typeface="Arial"/>
              </a:defRPr>
            </a:lvl3pPr>
            <a:lvl4pPr marL="1600200" indent="-228600" algn="l" defTabSz="457200" rtl="0" eaLnBrk="1" fontAlgn="base" hangingPunct="1">
              <a:spcBef>
                <a:spcPct val="20000"/>
              </a:spcBef>
              <a:spcAft>
                <a:spcPct val="0"/>
              </a:spcAft>
              <a:buFont typeface="Arial" charset="0"/>
              <a:buChar char="–"/>
              <a:defRPr sz="2000" kern="1200">
                <a:solidFill>
                  <a:srgbClr val="282B2E"/>
                </a:solidFill>
                <a:latin typeface="+mn-lt"/>
                <a:ea typeface="ヒラギノ角ゴ Pro W3" charset="0"/>
                <a:cs typeface="Arial"/>
              </a:defRPr>
            </a:lvl4pPr>
            <a:lvl5pPr marL="2057400" indent="-228600" algn="l" defTabSz="457200" rtl="0" eaLnBrk="1" fontAlgn="base" hangingPunct="1">
              <a:spcBef>
                <a:spcPct val="20000"/>
              </a:spcBef>
              <a:spcAft>
                <a:spcPct val="0"/>
              </a:spcAft>
              <a:buFont typeface="Arial" charset="0"/>
              <a:buChar char="»"/>
              <a:defRPr kern="1200">
                <a:solidFill>
                  <a:srgbClr val="282B2E"/>
                </a:solidFill>
                <a:latin typeface="+mn-lt"/>
                <a:ea typeface="ヒラギノ角ゴ Pro W3"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685800">
              <a:spcBef>
                <a:spcPts val="1350"/>
              </a:spcBef>
              <a:spcAft>
                <a:spcPts val="1350"/>
              </a:spcAft>
              <a:buNone/>
              <a:defRPr/>
            </a:pPr>
            <a:r>
              <a:rPr lang="en-US" sz="8250">
                <a:solidFill>
                  <a:schemeClr val="tx1"/>
                </a:solidFill>
                <a:latin typeface="Franklin Gothic Medium"/>
              </a:rPr>
              <a:t>energy.gov/water</a:t>
            </a:r>
          </a:p>
        </p:txBody>
      </p:sp>
    </p:spTree>
    <p:extLst>
      <p:ext uri="{BB962C8B-B14F-4D97-AF65-F5344CB8AC3E}">
        <p14:creationId xmlns:p14="http://schemas.microsoft.com/office/powerpoint/2010/main" val="13726171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1EB14-655D-BDBA-6C78-4ABEEA59FEAA}"/>
              </a:ext>
            </a:extLst>
          </p:cNvPr>
          <p:cNvSpPr>
            <a:spLocks noGrp="1"/>
          </p:cNvSpPr>
          <p:nvPr>
            <p:ph type="title"/>
          </p:nvPr>
        </p:nvSpPr>
        <p:spPr/>
        <p:txBody>
          <a:bodyPr/>
          <a:lstStyle/>
          <a:p>
            <a:r>
              <a:rPr lang="en-US" dirty="0"/>
              <a:t>Environmental Perspective on Hydropower Development and Community Engagement</a:t>
            </a:r>
          </a:p>
        </p:txBody>
      </p:sp>
      <p:sp>
        <p:nvSpPr>
          <p:cNvPr id="3" name="Text Placeholder 2">
            <a:extLst>
              <a:ext uri="{FF2B5EF4-FFF2-40B4-BE49-F238E27FC236}">
                <a16:creationId xmlns:a16="http://schemas.microsoft.com/office/drawing/2014/main" id="{A183637C-BE0D-33E6-C2DD-F0944358F43D}"/>
              </a:ext>
            </a:extLst>
          </p:cNvPr>
          <p:cNvSpPr>
            <a:spLocks noGrp="1"/>
          </p:cNvSpPr>
          <p:nvPr>
            <p:ph type="body" sz="quarter" idx="17"/>
          </p:nvPr>
        </p:nvSpPr>
        <p:spPr/>
        <p:txBody>
          <a:bodyPr>
            <a:normAutofit fontScale="92500" lnSpcReduction="20000"/>
          </a:bodyPr>
          <a:lstStyle/>
          <a:p>
            <a:r>
              <a:rPr lang="en-US" dirty="0"/>
              <a:t>Kelly Catlett, J.D.</a:t>
            </a:r>
          </a:p>
          <a:p>
            <a:r>
              <a:rPr lang="en-US" dirty="0"/>
              <a:t>Director, Hydropower Reform</a:t>
            </a:r>
          </a:p>
        </p:txBody>
      </p:sp>
    </p:spTree>
    <p:custDataLst>
      <p:tags r:id="rId1"/>
    </p:custDataLst>
    <p:extLst>
      <p:ext uri="{BB962C8B-B14F-4D97-AF65-F5344CB8AC3E}">
        <p14:creationId xmlns:p14="http://schemas.microsoft.com/office/powerpoint/2010/main" val="33044353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D92DAAD-F7B0-8856-1028-686585D72608}"/>
              </a:ext>
            </a:extLst>
          </p:cNvPr>
          <p:cNvSpPr>
            <a:spLocks noGrp="1"/>
          </p:cNvSpPr>
          <p:nvPr>
            <p:ph type="title"/>
          </p:nvPr>
        </p:nvSpPr>
        <p:spPr>
          <a:xfrm>
            <a:off x="1376570" y="632599"/>
            <a:ext cx="15539831" cy="1217747"/>
          </a:xfrm>
        </p:spPr>
        <p:txBody>
          <a:bodyPr/>
          <a:lstStyle/>
          <a:p>
            <a:r>
              <a:rPr lang="en-US" dirty="0"/>
              <a:t>Climate Challenge</a:t>
            </a:r>
          </a:p>
        </p:txBody>
      </p:sp>
      <p:sp>
        <p:nvSpPr>
          <p:cNvPr id="10" name="Text Placeholder 9">
            <a:extLst>
              <a:ext uri="{FF2B5EF4-FFF2-40B4-BE49-F238E27FC236}">
                <a16:creationId xmlns:a16="http://schemas.microsoft.com/office/drawing/2014/main" id="{254B3236-19F2-DE03-738A-8DF7B4FA4A05}"/>
              </a:ext>
            </a:extLst>
          </p:cNvPr>
          <p:cNvSpPr>
            <a:spLocks noGrp="1"/>
          </p:cNvSpPr>
          <p:nvPr>
            <p:ph type="body" sz="quarter" idx="19"/>
          </p:nvPr>
        </p:nvSpPr>
        <p:spPr>
          <a:xfrm>
            <a:off x="1866164" y="1811555"/>
            <a:ext cx="6415214" cy="7090907"/>
          </a:xfrm>
        </p:spPr>
        <p:txBody>
          <a:bodyPr>
            <a:normAutofit/>
          </a:bodyPr>
          <a:lstStyle/>
          <a:p>
            <a:endParaRPr lang="en-US" dirty="0"/>
          </a:p>
          <a:p>
            <a:pPr marL="531020" indent="-514350"/>
            <a:r>
              <a:rPr lang="en-US" dirty="0"/>
              <a:t>1980-2023 US averaged 8.5 climate/weather disaster events.</a:t>
            </a:r>
          </a:p>
          <a:p>
            <a:pPr marL="531020" indent="-514350"/>
            <a:r>
              <a:rPr lang="en-US" dirty="0"/>
              <a:t>Most recent 5-year average (2019-2023) US experienced 20.4 events.</a:t>
            </a:r>
          </a:p>
          <a:p>
            <a:pPr marL="531020" indent="-514350"/>
            <a:r>
              <a:rPr lang="en-US" dirty="0"/>
              <a:t>Placing strain on aging dams and creating public safety concerns for communities nearby.</a:t>
            </a:r>
          </a:p>
          <a:p>
            <a:endParaRPr lang="en-US" dirty="0"/>
          </a:p>
        </p:txBody>
      </p:sp>
      <p:pic>
        <p:nvPicPr>
          <p:cNvPr id="1028" name="Picture 4" descr="Judge: Former owner of failed dam liable for $119M in environmental harm">
            <a:extLst>
              <a:ext uri="{FF2B5EF4-FFF2-40B4-BE49-F238E27FC236}">
                <a16:creationId xmlns:a16="http://schemas.microsoft.com/office/drawing/2014/main" id="{CCC3F6F0-8EC3-D2CD-C84C-5D07CCF4EC2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04849" y="2470757"/>
            <a:ext cx="8863641" cy="534548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2895558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09FA7-8356-FCAB-99EC-9429D9B23B5F}"/>
              </a:ext>
            </a:extLst>
          </p:cNvPr>
          <p:cNvSpPr>
            <a:spLocks noGrp="1"/>
          </p:cNvSpPr>
          <p:nvPr>
            <p:ph type="title"/>
          </p:nvPr>
        </p:nvSpPr>
        <p:spPr/>
        <p:txBody>
          <a:bodyPr/>
          <a:lstStyle/>
          <a:p>
            <a:r>
              <a:rPr lang="en-US" dirty="0"/>
              <a:t>Biodiversity Challenge</a:t>
            </a:r>
          </a:p>
        </p:txBody>
      </p:sp>
      <p:sp>
        <p:nvSpPr>
          <p:cNvPr id="4" name="Text Placeholder 3">
            <a:extLst>
              <a:ext uri="{FF2B5EF4-FFF2-40B4-BE49-F238E27FC236}">
                <a16:creationId xmlns:a16="http://schemas.microsoft.com/office/drawing/2014/main" id="{EF7225A0-9CE6-5032-EECF-C54E8540711D}"/>
              </a:ext>
            </a:extLst>
          </p:cNvPr>
          <p:cNvSpPr>
            <a:spLocks noGrp="1"/>
          </p:cNvSpPr>
          <p:nvPr>
            <p:ph type="body" sz="quarter" idx="19"/>
          </p:nvPr>
        </p:nvSpPr>
        <p:spPr>
          <a:xfrm>
            <a:off x="2241395" y="2807900"/>
            <a:ext cx="6764582" cy="6341298"/>
          </a:xfrm>
        </p:spPr>
        <p:txBody>
          <a:bodyPr>
            <a:normAutofit/>
          </a:bodyPr>
          <a:lstStyle/>
          <a:p>
            <a:pPr marL="531020" indent="-514350"/>
            <a:r>
              <a:rPr lang="en-US" dirty="0">
                <a:effectLst/>
                <a:latin typeface="Rockwell" panose="02060603020205020403" pitchFamily="18" charset="0"/>
                <a:ea typeface="Arial" panose="020B0604020202020204" pitchFamily="34" charset="0"/>
              </a:rPr>
              <a:t>Since 1970, there has been an 84% decline in the populations of freshwater species.</a:t>
            </a:r>
          </a:p>
          <a:p>
            <a:pPr marL="531020" indent="-514350"/>
            <a:r>
              <a:rPr lang="en-US" dirty="0">
                <a:latin typeface="Rockwell" panose="02060603020205020403" pitchFamily="18" charset="0"/>
                <a:ea typeface="Arial" panose="020B0604020202020204" pitchFamily="34" charset="0"/>
              </a:rPr>
              <a:t>F</a:t>
            </a:r>
            <a:r>
              <a:rPr lang="en-US" dirty="0">
                <a:effectLst/>
                <a:latin typeface="Rockwell" panose="02060603020205020403" pitchFamily="18" charset="0"/>
                <a:ea typeface="Arial" panose="020B0604020202020204" pitchFamily="34" charset="0"/>
              </a:rPr>
              <a:t>reshwater ecosystems</a:t>
            </a:r>
            <a:r>
              <a:rPr lang="en-US" dirty="0">
                <a:latin typeface="Rockwell" panose="02060603020205020403" pitchFamily="18" charset="0"/>
                <a:ea typeface="Arial" panose="020B0604020202020204" pitchFamily="34" charset="0"/>
              </a:rPr>
              <a:t> are </a:t>
            </a:r>
            <a:r>
              <a:rPr lang="en-US" dirty="0">
                <a:effectLst/>
                <a:latin typeface="Rockwell" panose="02060603020205020403" pitchFamily="18" charset="0"/>
                <a:ea typeface="Arial" panose="020B0604020202020204" pitchFamily="34" charset="0"/>
              </a:rPr>
              <a:t>declining twice as fast as their terrestrial and ocean counterparts.</a:t>
            </a:r>
            <a:endParaRPr lang="en-US" dirty="0">
              <a:latin typeface="Rockwell" panose="02060603020205020403" pitchFamily="18" charset="0"/>
              <a:ea typeface="Arial" panose="020B0604020202020204" pitchFamily="34" charset="0"/>
            </a:endParaRPr>
          </a:p>
          <a:p>
            <a:pPr marL="531020" indent="-514350"/>
            <a:r>
              <a:rPr lang="en-US" dirty="0">
                <a:latin typeface="Rockwell" panose="02060603020205020403" pitchFamily="18" charset="0"/>
              </a:rPr>
              <a:t>When dams </a:t>
            </a:r>
            <a:r>
              <a:rPr lang="en-US" dirty="0">
                <a:effectLst/>
                <a:latin typeface="Rockwell" panose="02060603020205020403" pitchFamily="18" charset="0"/>
                <a:ea typeface="Arial" panose="020B0604020202020204" pitchFamily="34" charset="0"/>
              </a:rPr>
              <a:t>are improperly sited or lack functional fish passage, they can contribute to the factors causing biodiversity loss. </a:t>
            </a:r>
            <a:endParaRPr lang="en-US" dirty="0">
              <a:latin typeface="Rockwell" panose="02060603020205020403" pitchFamily="18" charset="0"/>
            </a:endParaRPr>
          </a:p>
          <a:p>
            <a:endParaRPr lang="en-US" dirty="0"/>
          </a:p>
        </p:txBody>
      </p:sp>
      <p:sp>
        <p:nvSpPr>
          <p:cNvPr id="5" name="AutoShape 2" descr="Biodiversity: Why the nature crisis matters, in five graphics">
            <a:extLst>
              <a:ext uri="{FF2B5EF4-FFF2-40B4-BE49-F238E27FC236}">
                <a16:creationId xmlns:a16="http://schemas.microsoft.com/office/drawing/2014/main" id="{BA96CB1B-3F54-C371-E6C1-DCE9000C2250}"/>
              </a:ext>
            </a:extLst>
          </p:cNvPr>
          <p:cNvSpPr>
            <a:spLocks noChangeAspect="1" noChangeArrowheads="1"/>
          </p:cNvSpPr>
          <p:nvPr/>
        </p:nvSpPr>
        <p:spPr bwMode="auto">
          <a:xfrm>
            <a:off x="8915399" y="1114964"/>
            <a:ext cx="4257137" cy="425713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endParaRPr lang="en-US" sz="2700"/>
          </a:p>
        </p:txBody>
      </p:sp>
      <p:sp>
        <p:nvSpPr>
          <p:cNvPr id="6" name="AutoShape 4" descr="Wildlife decline since 1970">
            <a:extLst>
              <a:ext uri="{FF2B5EF4-FFF2-40B4-BE49-F238E27FC236}">
                <a16:creationId xmlns:a16="http://schemas.microsoft.com/office/drawing/2014/main" id="{94FEEF83-9110-A39C-0DF0-B0E1F29B913F}"/>
              </a:ext>
            </a:extLst>
          </p:cNvPr>
          <p:cNvSpPr>
            <a:spLocks noChangeAspect="1" noChangeArrowheads="1"/>
          </p:cNvSpPr>
          <p:nvPr/>
        </p:nvSpPr>
        <p:spPr bwMode="auto">
          <a:xfrm>
            <a:off x="8915399" y="-1265926"/>
            <a:ext cx="6638027" cy="663802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endParaRPr lang="en-US" sz="2700"/>
          </a:p>
        </p:txBody>
      </p:sp>
      <p:pic>
        <p:nvPicPr>
          <p:cNvPr id="12" name="Picture 11">
            <a:extLst>
              <a:ext uri="{FF2B5EF4-FFF2-40B4-BE49-F238E27FC236}">
                <a16:creationId xmlns:a16="http://schemas.microsoft.com/office/drawing/2014/main" id="{1F4B2512-C638-E14B-442E-04533E7E888F}"/>
              </a:ext>
            </a:extLst>
          </p:cNvPr>
          <p:cNvPicPr>
            <a:picLocks noChangeAspect="1"/>
          </p:cNvPicPr>
          <p:nvPr/>
        </p:nvPicPr>
        <p:blipFill>
          <a:blip r:embed="rId2"/>
          <a:stretch>
            <a:fillRect/>
          </a:stretch>
        </p:blipFill>
        <p:spPr>
          <a:xfrm>
            <a:off x="9952188" y="2620868"/>
            <a:ext cx="7231632" cy="6156660"/>
          </a:xfrm>
          <a:prstGeom prst="rect">
            <a:avLst/>
          </a:prstGeom>
        </p:spPr>
      </p:pic>
    </p:spTree>
    <p:extLst>
      <p:ext uri="{BB962C8B-B14F-4D97-AF65-F5344CB8AC3E}">
        <p14:creationId xmlns:p14="http://schemas.microsoft.com/office/powerpoint/2010/main" val="12343461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C7ADA-BA56-BCA8-CB87-5AEE7865EF8F}"/>
              </a:ext>
            </a:extLst>
          </p:cNvPr>
          <p:cNvSpPr>
            <a:spLocks noGrp="1"/>
          </p:cNvSpPr>
          <p:nvPr>
            <p:ph type="title"/>
          </p:nvPr>
        </p:nvSpPr>
        <p:spPr/>
        <p:txBody>
          <a:bodyPr/>
          <a:lstStyle/>
          <a:p>
            <a:r>
              <a:rPr lang="en-US" dirty="0"/>
              <a:t>Racial Justice Challenge</a:t>
            </a:r>
          </a:p>
        </p:txBody>
      </p:sp>
      <p:sp>
        <p:nvSpPr>
          <p:cNvPr id="4" name="Text Placeholder 3">
            <a:extLst>
              <a:ext uri="{FF2B5EF4-FFF2-40B4-BE49-F238E27FC236}">
                <a16:creationId xmlns:a16="http://schemas.microsoft.com/office/drawing/2014/main" id="{5AAC69C3-5DC8-799F-DA17-7CB86F3490B9}"/>
              </a:ext>
            </a:extLst>
          </p:cNvPr>
          <p:cNvSpPr>
            <a:spLocks noGrp="1"/>
          </p:cNvSpPr>
          <p:nvPr>
            <p:ph type="body" sz="quarter" idx="19"/>
          </p:nvPr>
        </p:nvSpPr>
        <p:spPr>
          <a:xfrm>
            <a:off x="1915064" y="2730262"/>
            <a:ext cx="8216661" cy="6768872"/>
          </a:xfrm>
        </p:spPr>
        <p:txBody>
          <a:bodyPr>
            <a:normAutofit/>
          </a:bodyPr>
          <a:lstStyle/>
          <a:p>
            <a:pPr marL="531020" indent="-514350"/>
            <a:r>
              <a:rPr lang="en-US" dirty="0">
                <a:effectLst/>
                <a:latin typeface="Rockwell" panose="02060603020205020403" pitchFamily="18" charset="0"/>
                <a:ea typeface="Arial" panose="020B0604020202020204" pitchFamily="34" charset="0"/>
              </a:rPr>
              <a:t>Infrastructure development in the 20</a:t>
            </a:r>
            <a:r>
              <a:rPr lang="en-US" baseline="30000" dirty="0">
                <a:effectLst/>
                <a:latin typeface="Rockwell" panose="02060603020205020403" pitchFamily="18" charset="0"/>
                <a:ea typeface="Arial" panose="020B0604020202020204" pitchFamily="34" charset="0"/>
              </a:rPr>
              <a:t>th</a:t>
            </a:r>
            <a:r>
              <a:rPr lang="en-US" dirty="0">
                <a:effectLst/>
                <a:latin typeface="Rockwell" panose="02060603020205020403" pitchFamily="18" charset="0"/>
                <a:ea typeface="Arial" panose="020B0604020202020204" pitchFamily="34" charset="0"/>
              </a:rPr>
              <a:t> C. had profound impacts on rural and indigenous communities. </a:t>
            </a:r>
          </a:p>
          <a:p>
            <a:pPr marL="531020" indent="-514350"/>
            <a:r>
              <a:rPr lang="en-US" dirty="0">
                <a:latin typeface="Rockwell" panose="02060603020205020403" pitchFamily="18" charset="0"/>
                <a:ea typeface="Arial" panose="020B0604020202020204" pitchFamily="34" charset="0"/>
              </a:rPr>
              <a:t>H</a:t>
            </a:r>
            <a:r>
              <a:rPr lang="en-US" dirty="0">
                <a:effectLst/>
                <a:latin typeface="Rockwell" panose="02060603020205020403" pitchFamily="18" charset="0"/>
                <a:ea typeface="Arial" panose="020B0604020202020204" pitchFamily="34" charset="0"/>
              </a:rPr>
              <a:t>ydropower development and licensing ignored tribal treaty rights, overlooked tribal interests and perspectives, and damaged indigenous lifeways.</a:t>
            </a:r>
          </a:p>
          <a:p>
            <a:pPr marL="531020" indent="-514350"/>
            <a:r>
              <a:rPr lang="en-US" dirty="0">
                <a:latin typeface="Rockwell" panose="02060603020205020403" pitchFamily="18" charset="0"/>
              </a:rPr>
              <a:t>Many Tribes impacted by hydropower development do not receive any benefit (electricity, jobs, etc.) from the projects in their communities.</a:t>
            </a:r>
          </a:p>
        </p:txBody>
      </p:sp>
      <p:pic>
        <p:nvPicPr>
          <p:cNvPr id="3074" name="Picture 2">
            <a:extLst>
              <a:ext uri="{FF2B5EF4-FFF2-40B4-BE49-F238E27FC236}">
                <a16:creationId xmlns:a16="http://schemas.microsoft.com/office/drawing/2014/main" id="{093AE554-8191-635B-AE7E-1ECF1F395F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60263" y="2730261"/>
            <a:ext cx="6854429"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73674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6B3A0-C665-CA9E-EDA9-E93CCA5A4A82}"/>
              </a:ext>
            </a:extLst>
          </p:cNvPr>
          <p:cNvSpPr>
            <a:spLocks noGrp="1"/>
          </p:cNvSpPr>
          <p:nvPr>
            <p:ph type="title"/>
          </p:nvPr>
        </p:nvSpPr>
        <p:spPr/>
        <p:txBody>
          <a:bodyPr/>
          <a:lstStyle/>
          <a:p>
            <a:r>
              <a:rPr lang="en-US" dirty="0"/>
              <a:t>The Future of Hydropower Development</a:t>
            </a:r>
          </a:p>
        </p:txBody>
      </p:sp>
      <p:sp>
        <p:nvSpPr>
          <p:cNvPr id="4" name="Text Placeholder 3">
            <a:extLst>
              <a:ext uri="{FF2B5EF4-FFF2-40B4-BE49-F238E27FC236}">
                <a16:creationId xmlns:a16="http://schemas.microsoft.com/office/drawing/2014/main" id="{952B5247-80B5-9847-ABD1-1B3B39372F65}"/>
              </a:ext>
            </a:extLst>
          </p:cNvPr>
          <p:cNvSpPr>
            <a:spLocks noGrp="1"/>
          </p:cNvSpPr>
          <p:nvPr>
            <p:ph type="body" sz="quarter" idx="19"/>
          </p:nvPr>
        </p:nvSpPr>
        <p:spPr>
          <a:xfrm>
            <a:off x="2241395" y="2922107"/>
            <a:ext cx="13025111" cy="6227091"/>
          </a:xfrm>
        </p:spPr>
        <p:txBody>
          <a:bodyPr/>
          <a:lstStyle/>
          <a:p>
            <a:pPr marL="531020" indent="-514350"/>
            <a:r>
              <a:rPr lang="en-US" sz="4200" dirty="0"/>
              <a:t>Era of building lots of new dams on rivers is over.</a:t>
            </a:r>
          </a:p>
          <a:p>
            <a:pPr marL="531020" indent="-514350"/>
            <a:r>
              <a:rPr lang="en-US" sz="4200" dirty="0"/>
              <a:t>Need storage and additional generation from existing dams.</a:t>
            </a:r>
          </a:p>
          <a:p>
            <a:pPr marL="531020" indent="-514350"/>
            <a:r>
              <a:rPr lang="en-US" sz="4200" dirty="0"/>
              <a:t>Design to avoid impacts to aquatic ecosystems and communities.</a:t>
            </a:r>
          </a:p>
          <a:p>
            <a:pPr marL="531020" indent="-514350"/>
            <a:r>
              <a:rPr lang="en-US" sz="4200" dirty="0"/>
              <a:t>Do not repeat the development mistakes of the past.</a:t>
            </a:r>
          </a:p>
          <a:p>
            <a:pPr lvl="4"/>
            <a:endParaRPr lang="en-US" dirty="0"/>
          </a:p>
          <a:p>
            <a:pPr marL="531020" indent="-514350"/>
            <a:endParaRPr lang="en-US" dirty="0"/>
          </a:p>
        </p:txBody>
      </p:sp>
      <p:sp>
        <p:nvSpPr>
          <p:cNvPr id="5" name="TextBox 4">
            <a:extLst>
              <a:ext uri="{FF2B5EF4-FFF2-40B4-BE49-F238E27FC236}">
                <a16:creationId xmlns:a16="http://schemas.microsoft.com/office/drawing/2014/main" id="{ADA12EE0-1A4C-1C17-A46E-54F19787C681}"/>
              </a:ext>
            </a:extLst>
          </p:cNvPr>
          <p:cNvSpPr txBox="1"/>
          <p:nvPr/>
        </p:nvSpPr>
        <p:spPr>
          <a:xfrm>
            <a:off x="5456584" y="8333962"/>
            <a:ext cx="7737614" cy="646331"/>
          </a:xfrm>
          <a:prstGeom prst="rect">
            <a:avLst/>
          </a:prstGeom>
          <a:noFill/>
        </p:spPr>
        <p:txBody>
          <a:bodyPr wrap="square" rtlCol="0">
            <a:spAutoFit/>
          </a:bodyPr>
          <a:lstStyle/>
          <a:p>
            <a:r>
              <a:rPr lang="en-US" sz="3600" dirty="0">
                <a:solidFill>
                  <a:schemeClr val="tx2"/>
                </a:solidFill>
                <a:latin typeface="Rockwell" panose="02060603020205020403" pitchFamily="18" charset="0"/>
              </a:rPr>
              <a:t>But how?</a:t>
            </a:r>
          </a:p>
        </p:txBody>
      </p:sp>
    </p:spTree>
    <p:extLst>
      <p:ext uri="{BB962C8B-B14F-4D97-AF65-F5344CB8AC3E}">
        <p14:creationId xmlns:p14="http://schemas.microsoft.com/office/powerpoint/2010/main" val="14271817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43687" y="-1111047"/>
            <a:ext cx="19190767" cy="12785849"/>
          </a:xfrm>
          <a:custGeom>
            <a:avLst/>
            <a:gdLst/>
            <a:ahLst/>
            <a:cxnLst/>
            <a:rect l="l" t="t" r="r" b="b"/>
            <a:pathLst>
              <a:path w="19190767" h="12785849">
                <a:moveTo>
                  <a:pt x="0" y="0"/>
                </a:moveTo>
                <a:lnTo>
                  <a:pt x="19190767" y="0"/>
                </a:lnTo>
                <a:lnTo>
                  <a:pt x="19190767" y="12785849"/>
                </a:lnTo>
                <a:lnTo>
                  <a:pt x="0" y="12785849"/>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904066" y="-510308"/>
            <a:ext cx="19851146" cy="11935367"/>
            <a:chOff x="0" y="0"/>
            <a:chExt cx="5228285" cy="3143471"/>
          </a:xfrm>
        </p:grpSpPr>
        <p:sp>
          <p:nvSpPr>
            <p:cNvPr id="4" name="Freeform 4"/>
            <p:cNvSpPr/>
            <p:nvPr/>
          </p:nvSpPr>
          <p:spPr>
            <a:xfrm>
              <a:off x="0" y="0"/>
              <a:ext cx="5228286" cy="3143471"/>
            </a:xfrm>
            <a:custGeom>
              <a:avLst/>
              <a:gdLst/>
              <a:ahLst/>
              <a:cxnLst/>
              <a:rect l="l" t="t" r="r" b="b"/>
              <a:pathLst>
                <a:path w="5228286" h="3143471">
                  <a:moveTo>
                    <a:pt x="0" y="0"/>
                  </a:moveTo>
                  <a:lnTo>
                    <a:pt x="5228286" y="0"/>
                  </a:lnTo>
                  <a:lnTo>
                    <a:pt x="5228286" y="3143471"/>
                  </a:lnTo>
                  <a:lnTo>
                    <a:pt x="0" y="3143471"/>
                  </a:lnTo>
                  <a:close/>
                </a:path>
              </a:pathLst>
            </a:custGeom>
            <a:solidFill>
              <a:srgbClr val="368A9C">
                <a:alpha val="84706"/>
              </a:srgbClr>
            </a:solidFill>
          </p:spPr>
          <p:txBody>
            <a:bodyPr/>
            <a:lstStyle/>
            <a:p>
              <a:endParaRPr lang="en-US"/>
            </a:p>
          </p:txBody>
        </p:sp>
        <p:sp>
          <p:nvSpPr>
            <p:cNvPr id="5" name="TextBox 5"/>
            <p:cNvSpPr txBox="1"/>
            <p:nvPr/>
          </p:nvSpPr>
          <p:spPr>
            <a:xfrm>
              <a:off x="0" y="-38100"/>
              <a:ext cx="5228285" cy="3181571"/>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307323" y="7922277"/>
            <a:ext cx="2672047" cy="2672047"/>
          </a:xfrm>
          <a:custGeom>
            <a:avLst/>
            <a:gdLst/>
            <a:ahLst/>
            <a:cxnLst/>
            <a:rect l="l" t="t" r="r" b="b"/>
            <a:pathLst>
              <a:path w="2672047" h="2672047">
                <a:moveTo>
                  <a:pt x="0" y="0"/>
                </a:moveTo>
                <a:lnTo>
                  <a:pt x="2672046" y="0"/>
                </a:lnTo>
                <a:lnTo>
                  <a:pt x="2672046" y="2672046"/>
                </a:lnTo>
                <a:lnTo>
                  <a:pt x="0" y="2672046"/>
                </a:lnTo>
                <a:lnTo>
                  <a:pt x="0" y="0"/>
                </a:lnTo>
                <a:close/>
              </a:path>
            </a:pathLst>
          </a:custGeom>
          <a:blipFill>
            <a:blip r:embed="rId4"/>
            <a:stretch>
              <a:fillRect/>
            </a:stretch>
          </a:blipFill>
        </p:spPr>
        <p:txBody>
          <a:bodyPr/>
          <a:lstStyle/>
          <a:p>
            <a:endParaRPr lang="en-US"/>
          </a:p>
        </p:txBody>
      </p:sp>
      <p:sp>
        <p:nvSpPr>
          <p:cNvPr id="7" name="Freeform 7"/>
          <p:cNvSpPr/>
          <p:nvPr/>
        </p:nvSpPr>
        <p:spPr>
          <a:xfrm>
            <a:off x="14468701" y="8801291"/>
            <a:ext cx="3588501" cy="914018"/>
          </a:xfrm>
          <a:custGeom>
            <a:avLst/>
            <a:gdLst/>
            <a:ahLst/>
            <a:cxnLst/>
            <a:rect l="l" t="t" r="r" b="b"/>
            <a:pathLst>
              <a:path w="3588501" h="914018">
                <a:moveTo>
                  <a:pt x="0" y="0"/>
                </a:moveTo>
                <a:lnTo>
                  <a:pt x="3588501" y="0"/>
                </a:lnTo>
                <a:lnTo>
                  <a:pt x="3588501" y="914018"/>
                </a:lnTo>
                <a:lnTo>
                  <a:pt x="0" y="914018"/>
                </a:lnTo>
                <a:lnTo>
                  <a:pt x="0" y="0"/>
                </a:lnTo>
                <a:close/>
              </a:path>
            </a:pathLst>
          </a:custGeom>
          <a:blipFill>
            <a:blip r:embed="rId5"/>
            <a:stretch>
              <a:fillRect/>
            </a:stretch>
          </a:blipFill>
        </p:spPr>
        <p:txBody>
          <a:bodyPr/>
          <a:lstStyle/>
          <a:p>
            <a:endParaRPr lang="en-US"/>
          </a:p>
        </p:txBody>
      </p:sp>
      <p:sp>
        <p:nvSpPr>
          <p:cNvPr id="8" name="TextBox 8"/>
          <p:cNvSpPr txBox="1"/>
          <p:nvPr/>
        </p:nvSpPr>
        <p:spPr>
          <a:xfrm>
            <a:off x="5359039" y="2619752"/>
            <a:ext cx="7324935" cy="2837624"/>
          </a:xfrm>
          <a:prstGeom prst="rect">
            <a:avLst/>
          </a:prstGeom>
        </p:spPr>
        <p:txBody>
          <a:bodyPr lIns="0" tIns="0" rIns="0" bIns="0" rtlCol="0" anchor="t">
            <a:spAutoFit/>
          </a:bodyPr>
          <a:lstStyle/>
          <a:p>
            <a:pPr algn="ctr">
              <a:lnSpc>
                <a:spcPts val="10805"/>
              </a:lnSpc>
            </a:pPr>
            <a:r>
              <a:rPr lang="en-US" sz="11373">
                <a:solidFill>
                  <a:srgbClr val="FFFFFF"/>
                </a:solidFill>
                <a:latin typeface="Nunito Sans Bold"/>
                <a:ea typeface="Nunito Sans Bold"/>
                <a:cs typeface="Nunito Sans Bold"/>
                <a:sym typeface="Nunito Sans Bold"/>
              </a:rPr>
              <a:t>Malcolm Woolf</a:t>
            </a:r>
          </a:p>
        </p:txBody>
      </p:sp>
      <p:sp>
        <p:nvSpPr>
          <p:cNvPr id="9" name="TextBox 9"/>
          <p:cNvSpPr txBox="1"/>
          <p:nvPr/>
        </p:nvSpPr>
        <p:spPr>
          <a:xfrm>
            <a:off x="5359039" y="5935526"/>
            <a:ext cx="7324935" cy="1986751"/>
          </a:xfrm>
          <a:prstGeom prst="rect">
            <a:avLst/>
          </a:prstGeom>
        </p:spPr>
        <p:txBody>
          <a:bodyPr lIns="0" tIns="0" rIns="0" bIns="0" rtlCol="0" anchor="t">
            <a:spAutoFit/>
          </a:bodyPr>
          <a:lstStyle/>
          <a:p>
            <a:pPr algn="ctr">
              <a:lnSpc>
                <a:spcPts val="7576"/>
              </a:lnSpc>
            </a:pPr>
            <a:r>
              <a:rPr lang="en-US" sz="7974">
                <a:solidFill>
                  <a:srgbClr val="FFFFFF"/>
                </a:solidFill>
                <a:latin typeface="Nunito Sans"/>
                <a:ea typeface="Nunito Sans"/>
                <a:cs typeface="Nunito Sans"/>
                <a:sym typeface="Nunito Sans"/>
              </a:rPr>
              <a:t>NHA President and CEO</a:t>
            </a:r>
          </a:p>
        </p:txBody>
      </p:sp>
    </p:spTree>
    <p:custDataLst>
      <p:tags r:id="rId1"/>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5F907-56AD-6C8D-7266-910F0A4FF686}"/>
              </a:ext>
            </a:extLst>
          </p:cNvPr>
          <p:cNvSpPr>
            <a:spLocks noGrp="1"/>
          </p:cNvSpPr>
          <p:nvPr>
            <p:ph type="title"/>
          </p:nvPr>
        </p:nvSpPr>
        <p:spPr/>
        <p:txBody>
          <a:bodyPr/>
          <a:lstStyle/>
          <a:p>
            <a:r>
              <a:rPr lang="en-US" dirty="0"/>
              <a:t>Community Engagement!</a:t>
            </a:r>
          </a:p>
        </p:txBody>
      </p:sp>
      <p:sp>
        <p:nvSpPr>
          <p:cNvPr id="4" name="Text Placeholder 3">
            <a:extLst>
              <a:ext uri="{FF2B5EF4-FFF2-40B4-BE49-F238E27FC236}">
                <a16:creationId xmlns:a16="http://schemas.microsoft.com/office/drawing/2014/main" id="{8E3E5CE8-BE27-9310-9185-C63B1BEE4ACA}"/>
              </a:ext>
            </a:extLst>
          </p:cNvPr>
          <p:cNvSpPr>
            <a:spLocks noGrp="1"/>
          </p:cNvSpPr>
          <p:nvPr>
            <p:ph type="body" sz="quarter" idx="19"/>
          </p:nvPr>
        </p:nvSpPr>
        <p:spPr>
          <a:xfrm>
            <a:off x="2241396" y="3220280"/>
            <a:ext cx="8239419" cy="5928918"/>
          </a:xfrm>
        </p:spPr>
        <p:txBody>
          <a:bodyPr/>
          <a:lstStyle/>
          <a:p>
            <a:pPr marL="531020" indent="-514350"/>
            <a:r>
              <a:rPr lang="en-US" dirty="0"/>
              <a:t>Outreach and engagement is essential.</a:t>
            </a:r>
          </a:p>
          <a:p>
            <a:pPr marL="531020" indent="-514350"/>
            <a:r>
              <a:rPr lang="en-US" dirty="0"/>
              <a:t>Without it, opposition can kill a project.</a:t>
            </a:r>
          </a:p>
          <a:p>
            <a:pPr marL="531020" indent="-514350"/>
            <a:r>
              <a:rPr lang="en-US" dirty="0"/>
              <a:t>Broad support and Bipartisanship is the only way to get policy change through a closely divided Congress.</a:t>
            </a:r>
          </a:p>
        </p:txBody>
      </p:sp>
      <p:pic>
        <p:nvPicPr>
          <p:cNvPr id="1026" name="Picture 2" descr="Public Engagement | Planning for Complete Communities in Delaware">
            <a:extLst>
              <a:ext uri="{FF2B5EF4-FFF2-40B4-BE49-F238E27FC236}">
                <a16:creationId xmlns:a16="http://schemas.microsoft.com/office/drawing/2014/main" id="{428E485A-58D0-6762-7852-F3C4D4B8FA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08805" y="2720837"/>
            <a:ext cx="6460434" cy="4845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82834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C8BD5-6613-3FC7-F20F-5D81C6FD8932}"/>
              </a:ext>
            </a:extLst>
          </p:cNvPr>
          <p:cNvSpPr>
            <a:spLocks noGrp="1"/>
          </p:cNvSpPr>
          <p:nvPr>
            <p:ph type="title"/>
          </p:nvPr>
        </p:nvSpPr>
        <p:spPr/>
        <p:txBody>
          <a:bodyPr/>
          <a:lstStyle/>
          <a:p>
            <a:r>
              <a:rPr lang="en-US" dirty="0"/>
              <a:t>Uncommon Dialogue</a:t>
            </a:r>
          </a:p>
        </p:txBody>
      </p:sp>
      <p:sp>
        <p:nvSpPr>
          <p:cNvPr id="4" name="Text Placeholder 3">
            <a:extLst>
              <a:ext uri="{FF2B5EF4-FFF2-40B4-BE49-F238E27FC236}">
                <a16:creationId xmlns:a16="http://schemas.microsoft.com/office/drawing/2014/main" id="{CBD55008-0B2E-1D9C-802E-27C1A9A6FD82}"/>
              </a:ext>
            </a:extLst>
          </p:cNvPr>
          <p:cNvSpPr>
            <a:spLocks noGrp="1"/>
          </p:cNvSpPr>
          <p:nvPr>
            <p:ph type="body" sz="quarter" idx="19"/>
          </p:nvPr>
        </p:nvSpPr>
        <p:spPr>
          <a:xfrm>
            <a:off x="1898496" y="2773018"/>
            <a:ext cx="8269236" cy="6410738"/>
          </a:xfrm>
        </p:spPr>
        <p:txBody>
          <a:bodyPr/>
          <a:lstStyle/>
          <a:p>
            <a:pPr marL="531020" indent="-514350"/>
            <a:r>
              <a:rPr lang="en-US" dirty="0"/>
              <a:t>Hydro Industry, Environmental NGOs, some Tribal participants.</a:t>
            </a:r>
          </a:p>
          <a:p>
            <a:pPr marL="531020" indent="-514350"/>
            <a:r>
              <a:rPr lang="en-US" dirty="0"/>
              <a:t>Conversation built understanding, open communication, and trust.</a:t>
            </a:r>
          </a:p>
          <a:p>
            <a:pPr marL="531020" indent="-514350"/>
            <a:r>
              <a:rPr lang="en-US" dirty="0"/>
              <a:t>Found common ground.</a:t>
            </a:r>
          </a:p>
          <a:p>
            <a:pPr marL="531020" indent="-514350"/>
            <a:r>
              <a:rPr lang="en-US" dirty="0"/>
              <a:t>Working together to encourage environmental mitigation, strengthen dam safety rules, and repair and retrofit dams with more generation.</a:t>
            </a:r>
          </a:p>
        </p:txBody>
      </p:sp>
      <p:pic>
        <p:nvPicPr>
          <p:cNvPr id="2050" name="Picture 2" descr="NHA BLOG: A New Uncommon Collaboration on U.S. Hydropower - National  Hydropower Association">
            <a:extLst>
              <a:ext uri="{FF2B5EF4-FFF2-40B4-BE49-F238E27FC236}">
                <a16:creationId xmlns:a16="http://schemas.microsoft.com/office/drawing/2014/main" id="{15237265-FCC0-D390-4910-F51213AE77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8865" y="2062561"/>
            <a:ext cx="6768548" cy="67685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36306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2E61E-7CC6-60B6-DB8D-6EA4F792EDEB}"/>
              </a:ext>
            </a:extLst>
          </p:cNvPr>
          <p:cNvSpPr>
            <a:spLocks noGrp="1"/>
          </p:cNvSpPr>
          <p:nvPr>
            <p:ph type="title"/>
          </p:nvPr>
        </p:nvSpPr>
        <p:spPr/>
        <p:txBody>
          <a:bodyPr/>
          <a:lstStyle/>
          <a:p>
            <a:r>
              <a:rPr lang="en-US" dirty="0"/>
              <a:t>Lessons Learned</a:t>
            </a:r>
          </a:p>
        </p:txBody>
      </p:sp>
      <p:sp>
        <p:nvSpPr>
          <p:cNvPr id="4" name="Text Placeholder 3">
            <a:extLst>
              <a:ext uri="{FF2B5EF4-FFF2-40B4-BE49-F238E27FC236}">
                <a16:creationId xmlns:a16="http://schemas.microsoft.com/office/drawing/2014/main" id="{528B31B9-EB25-C6CC-0A94-B6E8468DAE48}"/>
              </a:ext>
            </a:extLst>
          </p:cNvPr>
          <p:cNvSpPr>
            <a:spLocks noGrp="1"/>
          </p:cNvSpPr>
          <p:nvPr>
            <p:ph type="body" sz="quarter" idx="19"/>
          </p:nvPr>
        </p:nvSpPr>
        <p:spPr>
          <a:xfrm>
            <a:off x="2241396" y="3009574"/>
            <a:ext cx="8269236" cy="5274920"/>
          </a:xfrm>
        </p:spPr>
        <p:txBody>
          <a:bodyPr/>
          <a:lstStyle/>
          <a:p>
            <a:pPr marL="531020" indent="-514350"/>
            <a:r>
              <a:rPr lang="en-US" dirty="0"/>
              <a:t>Listen- don’t use community engagement to convince others that you are right.</a:t>
            </a:r>
          </a:p>
          <a:p>
            <a:pPr marL="531020" indent="-514350"/>
            <a:r>
              <a:rPr lang="en-US" dirty="0"/>
              <a:t>Do more than the minimum- don’t just check a box.</a:t>
            </a:r>
          </a:p>
          <a:p>
            <a:pPr marL="531020" indent="-514350"/>
            <a:r>
              <a:rPr lang="en-US" dirty="0"/>
              <a:t>Build engagement into your timeline.</a:t>
            </a:r>
          </a:p>
        </p:txBody>
      </p:sp>
      <p:pic>
        <p:nvPicPr>
          <p:cNvPr id="3076" name="Picture 4" descr="Lessons learned Stock Photos, Royalty ...">
            <a:extLst>
              <a:ext uri="{FF2B5EF4-FFF2-40B4-BE49-F238E27FC236}">
                <a16:creationId xmlns:a16="http://schemas.microsoft.com/office/drawing/2014/main" id="{A859BDA9-488E-712F-C2A1-91168C4691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83348" y="2552510"/>
            <a:ext cx="6671634" cy="44396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60147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2482810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43687" y="-1111047"/>
            <a:ext cx="19190767" cy="12785849"/>
          </a:xfrm>
          <a:custGeom>
            <a:avLst/>
            <a:gdLst/>
            <a:ahLst/>
            <a:cxnLst/>
            <a:rect l="l" t="t" r="r" b="b"/>
            <a:pathLst>
              <a:path w="19190767" h="12785849">
                <a:moveTo>
                  <a:pt x="0" y="0"/>
                </a:moveTo>
                <a:lnTo>
                  <a:pt x="19190767" y="0"/>
                </a:lnTo>
                <a:lnTo>
                  <a:pt x="19190767" y="12785849"/>
                </a:lnTo>
                <a:lnTo>
                  <a:pt x="0" y="12785849"/>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904066" y="-510308"/>
            <a:ext cx="19851146" cy="11935367"/>
            <a:chOff x="0" y="0"/>
            <a:chExt cx="5228285" cy="3143471"/>
          </a:xfrm>
        </p:grpSpPr>
        <p:sp>
          <p:nvSpPr>
            <p:cNvPr id="4" name="Freeform 4"/>
            <p:cNvSpPr/>
            <p:nvPr/>
          </p:nvSpPr>
          <p:spPr>
            <a:xfrm>
              <a:off x="0" y="0"/>
              <a:ext cx="5228286" cy="3143471"/>
            </a:xfrm>
            <a:custGeom>
              <a:avLst/>
              <a:gdLst/>
              <a:ahLst/>
              <a:cxnLst/>
              <a:rect l="l" t="t" r="r" b="b"/>
              <a:pathLst>
                <a:path w="5228286" h="3143471">
                  <a:moveTo>
                    <a:pt x="0" y="0"/>
                  </a:moveTo>
                  <a:lnTo>
                    <a:pt x="5228286" y="0"/>
                  </a:lnTo>
                  <a:lnTo>
                    <a:pt x="5228286" y="3143471"/>
                  </a:lnTo>
                  <a:lnTo>
                    <a:pt x="0" y="3143471"/>
                  </a:lnTo>
                  <a:close/>
                </a:path>
              </a:pathLst>
            </a:custGeom>
            <a:solidFill>
              <a:srgbClr val="368A9C">
                <a:alpha val="84706"/>
              </a:srgbClr>
            </a:solidFill>
          </p:spPr>
          <p:txBody>
            <a:bodyPr/>
            <a:lstStyle/>
            <a:p>
              <a:endParaRPr lang="en-US"/>
            </a:p>
          </p:txBody>
        </p:sp>
        <p:sp>
          <p:nvSpPr>
            <p:cNvPr id="5" name="TextBox 5"/>
            <p:cNvSpPr txBox="1"/>
            <p:nvPr/>
          </p:nvSpPr>
          <p:spPr>
            <a:xfrm>
              <a:off x="0" y="-38100"/>
              <a:ext cx="5228285" cy="3181571"/>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307323" y="7922277"/>
            <a:ext cx="2672047" cy="2672047"/>
          </a:xfrm>
          <a:custGeom>
            <a:avLst/>
            <a:gdLst/>
            <a:ahLst/>
            <a:cxnLst/>
            <a:rect l="l" t="t" r="r" b="b"/>
            <a:pathLst>
              <a:path w="2672047" h="2672047">
                <a:moveTo>
                  <a:pt x="0" y="0"/>
                </a:moveTo>
                <a:lnTo>
                  <a:pt x="2672046" y="0"/>
                </a:lnTo>
                <a:lnTo>
                  <a:pt x="2672046" y="2672046"/>
                </a:lnTo>
                <a:lnTo>
                  <a:pt x="0" y="2672046"/>
                </a:lnTo>
                <a:lnTo>
                  <a:pt x="0" y="0"/>
                </a:lnTo>
                <a:close/>
              </a:path>
            </a:pathLst>
          </a:custGeom>
          <a:blipFill>
            <a:blip r:embed="rId4"/>
            <a:stretch>
              <a:fillRect/>
            </a:stretch>
          </a:blipFill>
        </p:spPr>
        <p:txBody>
          <a:bodyPr/>
          <a:lstStyle/>
          <a:p>
            <a:endParaRPr lang="en-US"/>
          </a:p>
        </p:txBody>
      </p:sp>
      <p:sp>
        <p:nvSpPr>
          <p:cNvPr id="7" name="Freeform 7"/>
          <p:cNvSpPr/>
          <p:nvPr/>
        </p:nvSpPr>
        <p:spPr>
          <a:xfrm>
            <a:off x="14468701" y="8801291"/>
            <a:ext cx="3588501" cy="914018"/>
          </a:xfrm>
          <a:custGeom>
            <a:avLst/>
            <a:gdLst/>
            <a:ahLst/>
            <a:cxnLst/>
            <a:rect l="l" t="t" r="r" b="b"/>
            <a:pathLst>
              <a:path w="3588501" h="914018">
                <a:moveTo>
                  <a:pt x="0" y="0"/>
                </a:moveTo>
                <a:lnTo>
                  <a:pt x="3588501" y="0"/>
                </a:lnTo>
                <a:lnTo>
                  <a:pt x="3588501" y="914018"/>
                </a:lnTo>
                <a:lnTo>
                  <a:pt x="0" y="914018"/>
                </a:lnTo>
                <a:lnTo>
                  <a:pt x="0" y="0"/>
                </a:lnTo>
                <a:close/>
              </a:path>
            </a:pathLst>
          </a:custGeom>
          <a:blipFill>
            <a:blip r:embed="rId5"/>
            <a:stretch>
              <a:fillRect/>
            </a:stretch>
          </a:blipFill>
        </p:spPr>
        <p:txBody>
          <a:bodyPr/>
          <a:lstStyle/>
          <a:p>
            <a:endParaRPr lang="en-US"/>
          </a:p>
        </p:txBody>
      </p:sp>
      <p:sp>
        <p:nvSpPr>
          <p:cNvPr id="8" name="TextBox 8"/>
          <p:cNvSpPr txBox="1"/>
          <p:nvPr/>
        </p:nvSpPr>
        <p:spPr>
          <a:xfrm>
            <a:off x="5481532" y="3832853"/>
            <a:ext cx="7324935" cy="1476238"/>
          </a:xfrm>
          <a:prstGeom prst="rect">
            <a:avLst/>
          </a:prstGeom>
        </p:spPr>
        <p:txBody>
          <a:bodyPr lIns="0" tIns="0" rIns="0" bIns="0" rtlCol="0" anchor="t">
            <a:spAutoFit/>
          </a:bodyPr>
          <a:lstStyle/>
          <a:p>
            <a:pPr algn="ctr">
              <a:lnSpc>
                <a:spcPts val="10805"/>
              </a:lnSpc>
            </a:pPr>
            <a:r>
              <a:rPr lang="en-US" sz="11373" dirty="0">
                <a:solidFill>
                  <a:srgbClr val="FFFFFF"/>
                </a:solidFill>
                <a:latin typeface="Nunito Sans Bold"/>
                <a:ea typeface="Nunito Sans Bold"/>
                <a:cs typeface="Nunito Sans Bold"/>
                <a:sym typeface="Nunito Sans Bold"/>
              </a:rPr>
              <a:t>Mary Pavel</a:t>
            </a:r>
          </a:p>
        </p:txBody>
      </p:sp>
      <p:sp>
        <p:nvSpPr>
          <p:cNvPr id="9" name="TextBox 9"/>
          <p:cNvSpPr txBox="1"/>
          <p:nvPr/>
        </p:nvSpPr>
        <p:spPr>
          <a:xfrm>
            <a:off x="2057401" y="5935526"/>
            <a:ext cx="15011400" cy="2012346"/>
          </a:xfrm>
          <a:prstGeom prst="rect">
            <a:avLst/>
          </a:prstGeom>
        </p:spPr>
        <p:txBody>
          <a:bodyPr wrap="square" lIns="0" tIns="0" rIns="0" bIns="0" rtlCol="0" anchor="t">
            <a:spAutoFit/>
          </a:bodyPr>
          <a:lstStyle/>
          <a:p>
            <a:pPr algn="ctr">
              <a:lnSpc>
                <a:spcPts val="7576"/>
              </a:lnSpc>
            </a:pPr>
            <a:r>
              <a:rPr lang="en-US" sz="7974" dirty="0">
                <a:solidFill>
                  <a:srgbClr val="FFFFFF"/>
                </a:solidFill>
                <a:latin typeface="Nunito Sans"/>
                <a:ea typeface="Nunito Sans"/>
                <a:cs typeface="Nunito Sans"/>
                <a:sym typeface="Nunito Sans"/>
              </a:rPr>
              <a:t>Partner, Sonosky, Chambers, Sachse, </a:t>
            </a:r>
            <a:r>
              <a:rPr lang="en-US" sz="7974" dirty="0" err="1">
                <a:solidFill>
                  <a:srgbClr val="FFFFFF"/>
                </a:solidFill>
                <a:latin typeface="Nunito Sans"/>
                <a:ea typeface="Nunito Sans"/>
                <a:cs typeface="Nunito Sans"/>
                <a:sym typeface="Nunito Sans"/>
              </a:rPr>
              <a:t>Enderson</a:t>
            </a:r>
            <a:r>
              <a:rPr lang="en-US" sz="7974" dirty="0">
                <a:solidFill>
                  <a:srgbClr val="FFFFFF"/>
                </a:solidFill>
                <a:latin typeface="Nunito Sans"/>
                <a:ea typeface="Nunito Sans"/>
                <a:cs typeface="Nunito Sans"/>
                <a:sym typeface="Nunito Sans"/>
              </a:rPr>
              <a:t> &amp; Perry LLP</a:t>
            </a:r>
          </a:p>
        </p:txBody>
      </p:sp>
    </p:spTree>
    <p:custDataLst>
      <p:tags r:id="rId1"/>
    </p:custDataLst>
    <p:extLst>
      <p:ext uri="{BB962C8B-B14F-4D97-AF65-F5344CB8AC3E}">
        <p14:creationId xmlns:p14="http://schemas.microsoft.com/office/powerpoint/2010/main" val="41878421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43687" y="-1111047"/>
            <a:ext cx="19190767" cy="12785849"/>
          </a:xfrm>
          <a:custGeom>
            <a:avLst/>
            <a:gdLst/>
            <a:ahLst/>
            <a:cxnLst/>
            <a:rect l="l" t="t" r="r" b="b"/>
            <a:pathLst>
              <a:path w="19190767" h="12785849">
                <a:moveTo>
                  <a:pt x="0" y="0"/>
                </a:moveTo>
                <a:lnTo>
                  <a:pt x="19190767" y="0"/>
                </a:lnTo>
                <a:lnTo>
                  <a:pt x="19190767" y="12785849"/>
                </a:lnTo>
                <a:lnTo>
                  <a:pt x="0" y="12785849"/>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904066" y="342900"/>
            <a:ext cx="19851146" cy="11935367"/>
            <a:chOff x="0" y="0"/>
            <a:chExt cx="5228285" cy="3143471"/>
          </a:xfrm>
        </p:grpSpPr>
        <p:sp>
          <p:nvSpPr>
            <p:cNvPr id="4" name="Freeform 4"/>
            <p:cNvSpPr/>
            <p:nvPr/>
          </p:nvSpPr>
          <p:spPr>
            <a:xfrm>
              <a:off x="0" y="0"/>
              <a:ext cx="5228286" cy="3143471"/>
            </a:xfrm>
            <a:custGeom>
              <a:avLst/>
              <a:gdLst/>
              <a:ahLst/>
              <a:cxnLst/>
              <a:rect l="l" t="t" r="r" b="b"/>
              <a:pathLst>
                <a:path w="5228286" h="3143471">
                  <a:moveTo>
                    <a:pt x="0" y="0"/>
                  </a:moveTo>
                  <a:lnTo>
                    <a:pt x="5228286" y="0"/>
                  </a:lnTo>
                  <a:lnTo>
                    <a:pt x="5228286" y="3143471"/>
                  </a:lnTo>
                  <a:lnTo>
                    <a:pt x="0" y="3143471"/>
                  </a:lnTo>
                  <a:close/>
                </a:path>
              </a:pathLst>
            </a:custGeom>
            <a:solidFill>
              <a:srgbClr val="368A9C">
                <a:alpha val="84706"/>
              </a:srgbClr>
            </a:solidFill>
          </p:spPr>
          <p:txBody>
            <a:bodyPr/>
            <a:lstStyle/>
            <a:p>
              <a:endParaRPr lang="en-US"/>
            </a:p>
          </p:txBody>
        </p:sp>
        <p:sp>
          <p:nvSpPr>
            <p:cNvPr id="5" name="TextBox 5"/>
            <p:cNvSpPr txBox="1"/>
            <p:nvPr/>
          </p:nvSpPr>
          <p:spPr>
            <a:xfrm>
              <a:off x="0" y="-38100"/>
              <a:ext cx="5228285" cy="3181571"/>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307323" y="7922277"/>
            <a:ext cx="2672047" cy="2672047"/>
          </a:xfrm>
          <a:custGeom>
            <a:avLst/>
            <a:gdLst/>
            <a:ahLst/>
            <a:cxnLst/>
            <a:rect l="l" t="t" r="r" b="b"/>
            <a:pathLst>
              <a:path w="2672047" h="2672047">
                <a:moveTo>
                  <a:pt x="0" y="0"/>
                </a:moveTo>
                <a:lnTo>
                  <a:pt x="2672046" y="0"/>
                </a:lnTo>
                <a:lnTo>
                  <a:pt x="2672046" y="2672046"/>
                </a:lnTo>
                <a:lnTo>
                  <a:pt x="0" y="2672046"/>
                </a:lnTo>
                <a:lnTo>
                  <a:pt x="0" y="0"/>
                </a:lnTo>
                <a:close/>
              </a:path>
            </a:pathLst>
          </a:custGeom>
          <a:blipFill>
            <a:blip r:embed="rId4"/>
            <a:stretch>
              <a:fillRect/>
            </a:stretch>
          </a:blipFill>
        </p:spPr>
        <p:txBody>
          <a:bodyPr/>
          <a:lstStyle/>
          <a:p>
            <a:endParaRPr lang="en-US"/>
          </a:p>
        </p:txBody>
      </p:sp>
      <p:sp>
        <p:nvSpPr>
          <p:cNvPr id="7" name="Freeform 7"/>
          <p:cNvSpPr/>
          <p:nvPr/>
        </p:nvSpPr>
        <p:spPr>
          <a:xfrm>
            <a:off x="14468701" y="8801291"/>
            <a:ext cx="3588501" cy="914018"/>
          </a:xfrm>
          <a:custGeom>
            <a:avLst/>
            <a:gdLst/>
            <a:ahLst/>
            <a:cxnLst/>
            <a:rect l="l" t="t" r="r" b="b"/>
            <a:pathLst>
              <a:path w="3588501" h="914018">
                <a:moveTo>
                  <a:pt x="0" y="0"/>
                </a:moveTo>
                <a:lnTo>
                  <a:pt x="3588501" y="0"/>
                </a:lnTo>
                <a:lnTo>
                  <a:pt x="3588501" y="914018"/>
                </a:lnTo>
                <a:lnTo>
                  <a:pt x="0" y="914018"/>
                </a:lnTo>
                <a:lnTo>
                  <a:pt x="0" y="0"/>
                </a:lnTo>
                <a:close/>
              </a:path>
            </a:pathLst>
          </a:custGeom>
          <a:blipFill>
            <a:blip r:embed="rId5"/>
            <a:stretch>
              <a:fillRect/>
            </a:stretch>
          </a:blipFill>
        </p:spPr>
        <p:txBody>
          <a:bodyPr/>
          <a:lstStyle/>
          <a:p>
            <a:endParaRPr lang="en-US"/>
          </a:p>
        </p:txBody>
      </p:sp>
      <p:sp>
        <p:nvSpPr>
          <p:cNvPr id="8" name="TextBox 8"/>
          <p:cNvSpPr txBox="1"/>
          <p:nvPr/>
        </p:nvSpPr>
        <p:spPr>
          <a:xfrm>
            <a:off x="5481532" y="3832853"/>
            <a:ext cx="7929668" cy="1476238"/>
          </a:xfrm>
          <a:prstGeom prst="rect">
            <a:avLst/>
          </a:prstGeom>
        </p:spPr>
        <p:txBody>
          <a:bodyPr wrap="square" lIns="0" tIns="0" rIns="0" bIns="0" rtlCol="0" anchor="t">
            <a:spAutoFit/>
          </a:bodyPr>
          <a:lstStyle/>
          <a:p>
            <a:pPr algn="ctr">
              <a:lnSpc>
                <a:spcPts val="10805"/>
              </a:lnSpc>
            </a:pPr>
            <a:r>
              <a:rPr lang="en-US" sz="11373" dirty="0">
                <a:solidFill>
                  <a:srgbClr val="FFFFFF"/>
                </a:solidFill>
                <a:latin typeface="Nunito Sans Bold"/>
                <a:ea typeface="Nunito Sans Bold"/>
                <a:cs typeface="Nunito Sans Bold"/>
                <a:sym typeface="Nunito Sans Bold"/>
              </a:rPr>
              <a:t>Questions?</a:t>
            </a:r>
          </a:p>
        </p:txBody>
      </p:sp>
    </p:spTree>
    <p:custDataLst>
      <p:tags r:id="rId1"/>
    </p:custDataLst>
    <p:extLst>
      <p:ext uri="{BB962C8B-B14F-4D97-AF65-F5344CB8AC3E}">
        <p14:creationId xmlns:p14="http://schemas.microsoft.com/office/powerpoint/2010/main" val="16245784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471467" y="-2076364"/>
            <a:ext cx="15304838" cy="15230266"/>
          </a:xfrm>
          <a:custGeom>
            <a:avLst/>
            <a:gdLst/>
            <a:ahLst/>
            <a:cxnLst/>
            <a:rect l="l" t="t" r="r" b="b"/>
            <a:pathLst>
              <a:path w="15304838" h="15230266">
                <a:moveTo>
                  <a:pt x="0" y="0"/>
                </a:moveTo>
                <a:lnTo>
                  <a:pt x="15304838" y="0"/>
                </a:lnTo>
                <a:lnTo>
                  <a:pt x="15304838" y="15230266"/>
                </a:lnTo>
                <a:lnTo>
                  <a:pt x="0" y="15230266"/>
                </a:lnTo>
                <a:lnTo>
                  <a:pt x="0" y="0"/>
                </a:lnTo>
                <a:close/>
              </a:path>
            </a:pathLst>
          </a:custGeom>
          <a:blipFill>
            <a:blip r:embed="rId2"/>
            <a:stretch>
              <a:fillRect t="-244" b="-244"/>
            </a:stretch>
          </a:blipFill>
        </p:spPr>
        <p:txBody>
          <a:bodyPr/>
          <a:lstStyle/>
          <a:p>
            <a:endParaRPr lang="en-US"/>
          </a:p>
        </p:txBody>
      </p:sp>
      <p:grpSp>
        <p:nvGrpSpPr>
          <p:cNvPr id="3" name="Group 3"/>
          <p:cNvGrpSpPr/>
          <p:nvPr/>
        </p:nvGrpSpPr>
        <p:grpSpPr>
          <a:xfrm>
            <a:off x="0" y="0"/>
            <a:ext cx="18288000" cy="10287000"/>
            <a:chOff x="0" y="0"/>
            <a:chExt cx="24384000" cy="13716000"/>
          </a:xfrm>
        </p:grpSpPr>
        <p:pic>
          <p:nvPicPr>
            <p:cNvPr id="4" name="Picture 4"/>
            <p:cNvPicPr>
              <a:picLocks noChangeAspect="1"/>
            </p:cNvPicPr>
            <p:nvPr/>
          </p:nvPicPr>
          <p:blipFill>
            <a:blip r:embed="rId3">
              <a:alphaModFix amt="12000"/>
            </a:blip>
            <a:srcRect t="7842" b="7842"/>
            <a:stretch>
              <a:fillRect/>
            </a:stretch>
          </p:blipFill>
          <p:spPr>
            <a:xfrm>
              <a:off x="0" y="0"/>
              <a:ext cx="24384000" cy="13716000"/>
            </a:xfrm>
            <a:prstGeom prst="rect">
              <a:avLst/>
            </a:prstGeom>
          </p:spPr>
        </p:pic>
      </p:grpSp>
      <p:grpSp>
        <p:nvGrpSpPr>
          <p:cNvPr id="5" name="Group 5"/>
          <p:cNvGrpSpPr>
            <a:grpSpLocks noChangeAspect="1"/>
          </p:cNvGrpSpPr>
          <p:nvPr/>
        </p:nvGrpSpPr>
        <p:grpSpPr>
          <a:xfrm>
            <a:off x="-8222851" y="-458758"/>
            <a:ext cx="12350823" cy="12350774"/>
            <a:chOff x="0" y="0"/>
            <a:chExt cx="6350000" cy="6349975"/>
          </a:xfrm>
        </p:grpSpPr>
        <p:sp>
          <p:nvSpPr>
            <p:cNvPr id="6" name="Freeform 6"/>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24999" r="-24999"/>
              </a:stretch>
            </a:blipFill>
          </p:spPr>
          <p:txBody>
            <a:bodyPr/>
            <a:lstStyle/>
            <a:p>
              <a:endParaRPr lang="en-US"/>
            </a:p>
          </p:txBody>
        </p:sp>
      </p:grpSp>
      <p:sp>
        <p:nvSpPr>
          <p:cNvPr id="7" name="TextBox 7"/>
          <p:cNvSpPr txBox="1"/>
          <p:nvPr/>
        </p:nvSpPr>
        <p:spPr>
          <a:xfrm>
            <a:off x="4618565" y="642869"/>
            <a:ext cx="12964492" cy="767158"/>
          </a:xfrm>
          <a:prstGeom prst="rect">
            <a:avLst/>
          </a:prstGeom>
        </p:spPr>
        <p:txBody>
          <a:bodyPr lIns="0" tIns="0" rIns="0" bIns="0" rtlCol="0" anchor="t">
            <a:spAutoFit/>
          </a:bodyPr>
          <a:lstStyle/>
          <a:p>
            <a:pPr algn="ctr">
              <a:lnSpc>
                <a:spcPts val="5792"/>
              </a:lnSpc>
            </a:pPr>
            <a:r>
              <a:rPr lang="en-US" sz="6097">
                <a:solidFill>
                  <a:srgbClr val="1D3567"/>
                </a:solidFill>
                <a:latin typeface="Nunito Sans Heavy"/>
                <a:ea typeface="Nunito Sans Heavy"/>
                <a:cs typeface="Nunito Sans Heavy"/>
                <a:sym typeface="Nunito Sans Heavy"/>
              </a:rPr>
              <a:t>Intro to Hydropower</a:t>
            </a:r>
          </a:p>
        </p:txBody>
      </p:sp>
      <p:sp>
        <p:nvSpPr>
          <p:cNvPr id="8" name="TextBox 8"/>
          <p:cNvSpPr txBox="1"/>
          <p:nvPr/>
        </p:nvSpPr>
        <p:spPr>
          <a:xfrm>
            <a:off x="5153669" y="1524327"/>
            <a:ext cx="12429388" cy="9026442"/>
          </a:xfrm>
          <a:prstGeom prst="rect">
            <a:avLst/>
          </a:prstGeom>
        </p:spPr>
        <p:txBody>
          <a:bodyPr lIns="0" tIns="0" rIns="0" bIns="0" rtlCol="0" anchor="t">
            <a:spAutoFit/>
          </a:bodyPr>
          <a:lstStyle/>
          <a:p>
            <a:pPr marL="1014167" lvl="1" indent="-507084" algn="l">
              <a:lnSpc>
                <a:spcPts val="4462"/>
              </a:lnSpc>
              <a:buFont typeface="Arial"/>
              <a:buChar char="•"/>
            </a:pPr>
            <a:r>
              <a:rPr lang="en-US" sz="4697">
                <a:solidFill>
                  <a:srgbClr val="1D3567"/>
                </a:solidFill>
                <a:latin typeface="Nunito Sans"/>
                <a:ea typeface="Nunito Sans"/>
                <a:cs typeface="Nunito Sans"/>
                <a:sym typeface="Nunito Sans"/>
              </a:rPr>
              <a:t>Provides power to roughly 30 million+ Americans</a:t>
            </a:r>
          </a:p>
          <a:p>
            <a:pPr algn="l">
              <a:lnSpc>
                <a:spcPts val="4462"/>
              </a:lnSpc>
            </a:pPr>
            <a:endParaRPr lang="en-US" sz="4697">
              <a:solidFill>
                <a:srgbClr val="1D3567"/>
              </a:solidFill>
              <a:latin typeface="Nunito Sans"/>
              <a:ea typeface="Nunito Sans"/>
              <a:cs typeface="Nunito Sans"/>
              <a:sym typeface="Nunito Sans"/>
            </a:endParaRPr>
          </a:p>
          <a:p>
            <a:pPr marL="1014167" lvl="1" indent="-507084" algn="l">
              <a:lnSpc>
                <a:spcPts val="4462"/>
              </a:lnSpc>
              <a:buFont typeface="Arial"/>
              <a:buChar char="•"/>
            </a:pPr>
            <a:r>
              <a:rPr lang="en-US" sz="4697">
                <a:solidFill>
                  <a:srgbClr val="1D3567"/>
                </a:solidFill>
                <a:latin typeface="Nunito Sans"/>
                <a:ea typeface="Nunito Sans"/>
                <a:cs typeface="Nunito Sans"/>
                <a:sym typeface="Nunito Sans"/>
              </a:rPr>
              <a:t>About 30% of U.S. renewable energy</a:t>
            </a:r>
          </a:p>
          <a:p>
            <a:pPr algn="l">
              <a:lnSpc>
                <a:spcPts val="4462"/>
              </a:lnSpc>
            </a:pPr>
            <a:endParaRPr lang="en-US" sz="4697">
              <a:solidFill>
                <a:srgbClr val="1D3567"/>
              </a:solidFill>
              <a:latin typeface="Nunito Sans"/>
              <a:ea typeface="Nunito Sans"/>
              <a:cs typeface="Nunito Sans"/>
              <a:sym typeface="Nunito Sans"/>
            </a:endParaRPr>
          </a:p>
          <a:p>
            <a:pPr marL="1014167" lvl="1" indent="-507084" algn="l">
              <a:lnSpc>
                <a:spcPts val="4462"/>
              </a:lnSpc>
              <a:buFont typeface="Arial"/>
              <a:buChar char="•"/>
            </a:pPr>
            <a:r>
              <a:rPr lang="en-US" sz="4697">
                <a:solidFill>
                  <a:srgbClr val="1D3567"/>
                </a:solidFill>
                <a:latin typeface="Nunito Sans"/>
                <a:ea typeface="Nunito Sans"/>
                <a:cs typeface="Nunito Sans"/>
                <a:sym typeface="Nunito Sans"/>
              </a:rPr>
              <a:t>96% of current U.S. electricity storage capacity</a:t>
            </a:r>
          </a:p>
          <a:p>
            <a:pPr algn="l">
              <a:lnSpc>
                <a:spcPts val="4462"/>
              </a:lnSpc>
            </a:pPr>
            <a:endParaRPr lang="en-US" sz="4697">
              <a:solidFill>
                <a:srgbClr val="1D3567"/>
              </a:solidFill>
              <a:latin typeface="Nunito Sans"/>
              <a:ea typeface="Nunito Sans"/>
              <a:cs typeface="Nunito Sans"/>
              <a:sym typeface="Nunito Sans"/>
            </a:endParaRPr>
          </a:p>
          <a:p>
            <a:pPr marL="1014167" lvl="1" indent="-507084" algn="l">
              <a:lnSpc>
                <a:spcPts val="4462"/>
              </a:lnSpc>
              <a:buFont typeface="Arial"/>
              <a:buChar char="•"/>
            </a:pPr>
            <a:r>
              <a:rPr lang="en-US" sz="4697">
                <a:solidFill>
                  <a:srgbClr val="1D3567"/>
                </a:solidFill>
                <a:latin typeface="Nunito Sans"/>
                <a:ea typeface="Nunito Sans"/>
                <a:cs typeface="Nunito Sans"/>
                <a:sym typeface="Nunito Sans"/>
              </a:rPr>
              <a:t>80 GW of hydropower capacity</a:t>
            </a:r>
          </a:p>
          <a:p>
            <a:pPr algn="l">
              <a:lnSpc>
                <a:spcPts val="4462"/>
              </a:lnSpc>
            </a:pPr>
            <a:endParaRPr lang="en-US" sz="4697">
              <a:solidFill>
                <a:srgbClr val="1D3567"/>
              </a:solidFill>
              <a:latin typeface="Nunito Sans"/>
              <a:ea typeface="Nunito Sans"/>
              <a:cs typeface="Nunito Sans"/>
              <a:sym typeface="Nunito Sans"/>
            </a:endParaRPr>
          </a:p>
          <a:p>
            <a:pPr marL="1014167" lvl="1" indent="-507084" algn="l">
              <a:lnSpc>
                <a:spcPts val="4462"/>
              </a:lnSpc>
              <a:buFont typeface="Arial"/>
              <a:buChar char="•"/>
            </a:pPr>
            <a:r>
              <a:rPr lang="en-US" sz="4697">
                <a:solidFill>
                  <a:srgbClr val="1D3567"/>
                </a:solidFill>
                <a:latin typeface="Nunito Sans"/>
                <a:ea typeface="Nunito Sans"/>
                <a:cs typeface="Nunito Sans"/>
                <a:sym typeface="Nunito Sans"/>
              </a:rPr>
              <a:t>22 GW of pumped storage hydropower capacity</a:t>
            </a:r>
          </a:p>
          <a:p>
            <a:pPr algn="l">
              <a:lnSpc>
                <a:spcPts val="4462"/>
              </a:lnSpc>
            </a:pPr>
            <a:endParaRPr lang="en-US" sz="4697">
              <a:solidFill>
                <a:srgbClr val="1D3567"/>
              </a:solidFill>
              <a:latin typeface="Nunito Sans"/>
              <a:ea typeface="Nunito Sans"/>
              <a:cs typeface="Nunito Sans"/>
              <a:sym typeface="Nunito Sans"/>
            </a:endParaRPr>
          </a:p>
          <a:p>
            <a:pPr marL="1014167" lvl="1" indent="-507084" algn="l">
              <a:lnSpc>
                <a:spcPts val="4462"/>
              </a:lnSpc>
              <a:buFont typeface="Arial"/>
              <a:buChar char="•"/>
            </a:pPr>
            <a:r>
              <a:rPr lang="en-US" sz="4697">
                <a:solidFill>
                  <a:srgbClr val="1D3567"/>
                </a:solidFill>
                <a:latin typeface="Nunito Sans"/>
                <a:ea typeface="Nunito Sans"/>
                <a:cs typeface="Nunito Sans"/>
                <a:sym typeface="Nunito Sans"/>
              </a:rPr>
              <a:t>Globally produces more electricity than all other forms of renewables combined</a:t>
            </a:r>
          </a:p>
          <a:p>
            <a:pPr algn="l">
              <a:lnSpc>
                <a:spcPts val="4462"/>
              </a:lnSpc>
            </a:pPr>
            <a:endParaRPr lang="en-US" sz="4697">
              <a:solidFill>
                <a:srgbClr val="1D3567"/>
              </a:solidFill>
              <a:latin typeface="Nunito Sans"/>
              <a:ea typeface="Nunito Sans"/>
              <a:cs typeface="Nunito Sans"/>
              <a:sym typeface="Nunito San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471467" y="-2076364"/>
            <a:ext cx="15304838" cy="15230266"/>
          </a:xfrm>
          <a:custGeom>
            <a:avLst/>
            <a:gdLst/>
            <a:ahLst/>
            <a:cxnLst/>
            <a:rect l="l" t="t" r="r" b="b"/>
            <a:pathLst>
              <a:path w="15304838" h="15230266">
                <a:moveTo>
                  <a:pt x="0" y="0"/>
                </a:moveTo>
                <a:lnTo>
                  <a:pt x="15304838" y="0"/>
                </a:lnTo>
                <a:lnTo>
                  <a:pt x="15304838" y="15230266"/>
                </a:lnTo>
                <a:lnTo>
                  <a:pt x="0" y="15230266"/>
                </a:lnTo>
                <a:lnTo>
                  <a:pt x="0" y="0"/>
                </a:lnTo>
                <a:close/>
              </a:path>
            </a:pathLst>
          </a:custGeom>
          <a:blipFill>
            <a:blip r:embed="rId2"/>
            <a:stretch>
              <a:fillRect t="-244" b="-244"/>
            </a:stretch>
          </a:blipFill>
        </p:spPr>
        <p:txBody>
          <a:bodyPr/>
          <a:lstStyle/>
          <a:p>
            <a:endParaRPr lang="en-US"/>
          </a:p>
        </p:txBody>
      </p:sp>
      <p:grpSp>
        <p:nvGrpSpPr>
          <p:cNvPr id="3" name="Group 3"/>
          <p:cNvGrpSpPr/>
          <p:nvPr/>
        </p:nvGrpSpPr>
        <p:grpSpPr>
          <a:xfrm>
            <a:off x="0" y="0"/>
            <a:ext cx="18288000" cy="10287000"/>
            <a:chOff x="0" y="0"/>
            <a:chExt cx="24384000" cy="13716000"/>
          </a:xfrm>
        </p:grpSpPr>
        <p:pic>
          <p:nvPicPr>
            <p:cNvPr id="4" name="Picture 4"/>
            <p:cNvPicPr>
              <a:picLocks noChangeAspect="1"/>
            </p:cNvPicPr>
            <p:nvPr/>
          </p:nvPicPr>
          <p:blipFill>
            <a:blip r:embed="rId3">
              <a:alphaModFix amt="12000"/>
            </a:blip>
            <a:srcRect t="7842" b="7842"/>
            <a:stretch>
              <a:fillRect/>
            </a:stretch>
          </p:blipFill>
          <p:spPr>
            <a:xfrm>
              <a:off x="0" y="0"/>
              <a:ext cx="24384000" cy="13716000"/>
            </a:xfrm>
            <a:prstGeom prst="rect">
              <a:avLst/>
            </a:prstGeom>
          </p:spPr>
        </p:pic>
      </p:grpSp>
      <p:grpSp>
        <p:nvGrpSpPr>
          <p:cNvPr id="5" name="Group 5"/>
          <p:cNvGrpSpPr>
            <a:grpSpLocks noChangeAspect="1"/>
          </p:cNvGrpSpPr>
          <p:nvPr/>
        </p:nvGrpSpPr>
        <p:grpSpPr>
          <a:xfrm>
            <a:off x="-8416225" y="-417077"/>
            <a:ext cx="12350823" cy="12350774"/>
            <a:chOff x="0" y="0"/>
            <a:chExt cx="6350000" cy="6349975"/>
          </a:xfrm>
        </p:grpSpPr>
        <p:sp>
          <p:nvSpPr>
            <p:cNvPr id="6" name="Freeform 6"/>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20052" r="-20052"/>
              </a:stretch>
            </a:blipFill>
          </p:spPr>
          <p:txBody>
            <a:bodyPr/>
            <a:lstStyle/>
            <a:p>
              <a:endParaRPr lang="en-US"/>
            </a:p>
          </p:txBody>
        </p:sp>
      </p:grpSp>
      <p:sp>
        <p:nvSpPr>
          <p:cNvPr id="7" name="Freeform 7"/>
          <p:cNvSpPr/>
          <p:nvPr/>
        </p:nvSpPr>
        <p:spPr>
          <a:xfrm>
            <a:off x="8684421" y="1847115"/>
            <a:ext cx="9603579" cy="7822390"/>
          </a:xfrm>
          <a:custGeom>
            <a:avLst/>
            <a:gdLst/>
            <a:ahLst/>
            <a:cxnLst/>
            <a:rect l="l" t="t" r="r" b="b"/>
            <a:pathLst>
              <a:path w="9603579" h="7822390">
                <a:moveTo>
                  <a:pt x="0" y="0"/>
                </a:moveTo>
                <a:lnTo>
                  <a:pt x="9603579" y="0"/>
                </a:lnTo>
                <a:lnTo>
                  <a:pt x="9603579" y="7822390"/>
                </a:lnTo>
                <a:lnTo>
                  <a:pt x="0" y="7822390"/>
                </a:lnTo>
                <a:lnTo>
                  <a:pt x="0" y="0"/>
                </a:lnTo>
                <a:close/>
              </a:path>
            </a:pathLst>
          </a:custGeom>
          <a:blipFill>
            <a:blip r:embed="rId5"/>
            <a:stretch>
              <a:fillRect/>
            </a:stretch>
          </a:blipFill>
        </p:spPr>
        <p:txBody>
          <a:bodyPr/>
          <a:lstStyle/>
          <a:p>
            <a:endParaRPr lang="en-US"/>
          </a:p>
        </p:txBody>
      </p:sp>
      <p:sp>
        <p:nvSpPr>
          <p:cNvPr id="8" name="Freeform 8"/>
          <p:cNvSpPr/>
          <p:nvPr/>
        </p:nvSpPr>
        <p:spPr>
          <a:xfrm>
            <a:off x="1126563" y="8763883"/>
            <a:ext cx="5616071" cy="988834"/>
          </a:xfrm>
          <a:custGeom>
            <a:avLst/>
            <a:gdLst/>
            <a:ahLst/>
            <a:cxnLst/>
            <a:rect l="l" t="t" r="r" b="b"/>
            <a:pathLst>
              <a:path w="5616071" h="988834">
                <a:moveTo>
                  <a:pt x="0" y="0"/>
                </a:moveTo>
                <a:lnTo>
                  <a:pt x="5616071" y="0"/>
                </a:lnTo>
                <a:lnTo>
                  <a:pt x="5616071" y="988834"/>
                </a:lnTo>
                <a:lnTo>
                  <a:pt x="0" y="988834"/>
                </a:lnTo>
                <a:lnTo>
                  <a:pt x="0" y="0"/>
                </a:lnTo>
                <a:close/>
              </a:path>
            </a:pathLst>
          </a:custGeom>
          <a:blipFill>
            <a:blip r:embed="rId6"/>
            <a:stretch>
              <a:fillRect/>
            </a:stretch>
          </a:blipFill>
        </p:spPr>
        <p:txBody>
          <a:bodyPr/>
          <a:lstStyle/>
          <a:p>
            <a:endParaRPr lang="en-US"/>
          </a:p>
        </p:txBody>
      </p:sp>
      <p:sp>
        <p:nvSpPr>
          <p:cNvPr id="9" name="Freeform 9"/>
          <p:cNvSpPr/>
          <p:nvPr/>
        </p:nvSpPr>
        <p:spPr>
          <a:xfrm>
            <a:off x="1126563" y="7564924"/>
            <a:ext cx="5367623" cy="903846"/>
          </a:xfrm>
          <a:custGeom>
            <a:avLst/>
            <a:gdLst/>
            <a:ahLst/>
            <a:cxnLst/>
            <a:rect l="l" t="t" r="r" b="b"/>
            <a:pathLst>
              <a:path w="5367623" h="903846">
                <a:moveTo>
                  <a:pt x="0" y="0"/>
                </a:moveTo>
                <a:lnTo>
                  <a:pt x="5367622" y="0"/>
                </a:lnTo>
                <a:lnTo>
                  <a:pt x="5367622" y="903845"/>
                </a:lnTo>
                <a:lnTo>
                  <a:pt x="0" y="903845"/>
                </a:lnTo>
                <a:lnTo>
                  <a:pt x="0" y="0"/>
                </a:lnTo>
                <a:close/>
              </a:path>
            </a:pathLst>
          </a:custGeom>
          <a:blipFill>
            <a:blip r:embed="rId7"/>
            <a:stretch>
              <a:fillRect/>
            </a:stretch>
          </a:blipFill>
        </p:spPr>
        <p:txBody>
          <a:bodyPr/>
          <a:lstStyle/>
          <a:p>
            <a:endParaRPr lang="en-US"/>
          </a:p>
        </p:txBody>
      </p:sp>
      <p:sp>
        <p:nvSpPr>
          <p:cNvPr id="10" name="Freeform 10"/>
          <p:cNvSpPr/>
          <p:nvPr/>
        </p:nvSpPr>
        <p:spPr>
          <a:xfrm>
            <a:off x="1506916" y="6387706"/>
            <a:ext cx="5235718" cy="882105"/>
          </a:xfrm>
          <a:custGeom>
            <a:avLst/>
            <a:gdLst/>
            <a:ahLst/>
            <a:cxnLst/>
            <a:rect l="l" t="t" r="r" b="b"/>
            <a:pathLst>
              <a:path w="5235718" h="882105">
                <a:moveTo>
                  <a:pt x="0" y="0"/>
                </a:moveTo>
                <a:lnTo>
                  <a:pt x="5235718" y="0"/>
                </a:lnTo>
                <a:lnTo>
                  <a:pt x="5235718" y="882104"/>
                </a:lnTo>
                <a:lnTo>
                  <a:pt x="0" y="882104"/>
                </a:lnTo>
                <a:lnTo>
                  <a:pt x="0" y="0"/>
                </a:lnTo>
                <a:close/>
              </a:path>
            </a:pathLst>
          </a:custGeom>
          <a:blipFill>
            <a:blip r:embed="rId8"/>
            <a:stretch>
              <a:fillRect/>
            </a:stretch>
          </a:blipFill>
        </p:spPr>
        <p:txBody>
          <a:bodyPr/>
          <a:lstStyle/>
          <a:p>
            <a:endParaRPr lang="en-US"/>
          </a:p>
        </p:txBody>
      </p:sp>
      <p:sp>
        <p:nvSpPr>
          <p:cNvPr id="11" name="TextBox 11"/>
          <p:cNvSpPr txBox="1"/>
          <p:nvPr/>
        </p:nvSpPr>
        <p:spPr>
          <a:xfrm>
            <a:off x="2860836" y="396875"/>
            <a:ext cx="16120874" cy="1387475"/>
          </a:xfrm>
          <a:prstGeom prst="rect">
            <a:avLst/>
          </a:prstGeom>
        </p:spPr>
        <p:txBody>
          <a:bodyPr lIns="0" tIns="0" rIns="0" bIns="0" rtlCol="0" anchor="t">
            <a:spAutoFit/>
          </a:bodyPr>
          <a:lstStyle/>
          <a:p>
            <a:pPr algn="l">
              <a:lnSpc>
                <a:spcPts val="5320"/>
              </a:lnSpc>
            </a:pPr>
            <a:r>
              <a:rPr lang="en-US" sz="5600">
                <a:solidFill>
                  <a:srgbClr val="1D3567"/>
                </a:solidFill>
                <a:latin typeface="Nunito Sans Heavy"/>
                <a:ea typeface="Nunito Sans Heavy"/>
                <a:cs typeface="Nunito Sans Heavy"/>
                <a:sym typeface="Nunito Sans Heavy"/>
              </a:rPr>
              <a:t>Reason #1 to Fall in Love With Hydro Again: </a:t>
            </a:r>
          </a:p>
          <a:p>
            <a:pPr algn="l">
              <a:lnSpc>
                <a:spcPts val="5320"/>
              </a:lnSpc>
            </a:pPr>
            <a:r>
              <a:rPr lang="en-US" sz="5600">
                <a:solidFill>
                  <a:srgbClr val="1D3567"/>
                </a:solidFill>
                <a:latin typeface="Nunito Sans Heavy"/>
                <a:ea typeface="Nunito Sans Heavy"/>
                <a:cs typeface="Nunito Sans Heavy"/>
                <a:sym typeface="Nunito Sans Heavy"/>
              </a:rPr>
              <a:t>It Keeps the Lights On</a:t>
            </a:r>
          </a:p>
        </p:txBody>
      </p:sp>
      <p:sp>
        <p:nvSpPr>
          <p:cNvPr id="12" name="TextBox 12"/>
          <p:cNvSpPr txBox="1"/>
          <p:nvPr/>
        </p:nvSpPr>
        <p:spPr>
          <a:xfrm>
            <a:off x="4157082" y="2141170"/>
            <a:ext cx="4527338" cy="3808386"/>
          </a:xfrm>
          <a:prstGeom prst="rect">
            <a:avLst/>
          </a:prstGeom>
        </p:spPr>
        <p:txBody>
          <a:bodyPr lIns="0" tIns="0" rIns="0" bIns="0" rtlCol="0" anchor="t">
            <a:spAutoFit/>
          </a:bodyPr>
          <a:lstStyle/>
          <a:p>
            <a:pPr marL="755647" lvl="1" indent="-377824" algn="l">
              <a:lnSpc>
                <a:spcPts val="3324"/>
              </a:lnSpc>
              <a:buFont typeface="Arial"/>
              <a:buChar char="•"/>
            </a:pPr>
            <a:r>
              <a:rPr lang="en-US" sz="3499">
                <a:solidFill>
                  <a:srgbClr val="1D3567"/>
                </a:solidFill>
                <a:latin typeface="Nunito Sans"/>
                <a:ea typeface="Nunito Sans"/>
                <a:cs typeface="Nunito Sans"/>
                <a:sym typeface="Nunito Sans"/>
              </a:rPr>
              <a:t>As demand for electricity grows, hydropower and Pumped Storage  provide 100 GWs of dispatchable, baseload generation.</a:t>
            </a:r>
          </a:p>
          <a:p>
            <a:pPr algn="l">
              <a:lnSpc>
                <a:spcPts val="3418"/>
              </a:lnSpc>
            </a:pPr>
            <a:endParaRPr lang="en-US" sz="3499">
              <a:solidFill>
                <a:srgbClr val="1D3567"/>
              </a:solidFill>
              <a:latin typeface="Nunito Sans"/>
              <a:ea typeface="Nunito Sans"/>
              <a:cs typeface="Nunito Sans"/>
              <a:sym typeface="Nunito San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969026" y="-1969046"/>
            <a:ext cx="15304838" cy="15230266"/>
          </a:xfrm>
          <a:custGeom>
            <a:avLst/>
            <a:gdLst/>
            <a:ahLst/>
            <a:cxnLst/>
            <a:rect l="l" t="t" r="r" b="b"/>
            <a:pathLst>
              <a:path w="15304838" h="15230266">
                <a:moveTo>
                  <a:pt x="0" y="0"/>
                </a:moveTo>
                <a:lnTo>
                  <a:pt x="15304838" y="0"/>
                </a:lnTo>
                <a:lnTo>
                  <a:pt x="15304838" y="15230266"/>
                </a:lnTo>
                <a:lnTo>
                  <a:pt x="0" y="15230266"/>
                </a:lnTo>
                <a:lnTo>
                  <a:pt x="0" y="0"/>
                </a:lnTo>
                <a:close/>
              </a:path>
            </a:pathLst>
          </a:custGeom>
          <a:blipFill>
            <a:blip r:embed="rId2"/>
            <a:stretch>
              <a:fillRect t="-244" b="-244"/>
            </a:stretch>
          </a:blipFill>
        </p:spPr>
        <p:txBody>
          <a:bodyPr/>
          <a:lstStyle/>
          <a:p>
            <a:endParaRPr lang="en-US"/>
          </a:p>
        </p:txBody>
      </p:sp>
      <p:grpSp>
        <p:nvGrpSpPr>
          <p:cNvPr id="3" name="Group 3"/>
          <p:cNvGrpSpPr/>
          <p:nvPr/>
        </p:nvGrpSpPr>
        <p:grpSpPr>
          <a:xfrm>
            <a:off x="1028700" y="0"/>
            <a:ext cx="18288000" cy="10287000"/>
            <a:chOff x="0" y="0"/>
            <a:chExt cx="24384000" cy="13716000"/>
          </a:xfrm>
        </p:grpSpPr>
        <p:pic>
          <p:nvPicPr>
            <p:cNvPr id="4" name="Picture 4"/>
            <p:cNvPicPr>
              <a:picLocks noChangeAspect="1"/>
            </p:cNvPicPr>
            <p:nvPr/>
          </p:nvPicPr>
          <p:blipFill>
            <a:blip r:embed="rId3">
              <a:alphaModFix amt="12000"/>
            </a:blip>
            <a:srcRect t="7842" b="7842"/>
            <a:stretch>
              <a:fillRect/>
            </a:stretch>
          </p:blipFill>
          <p:spPr>
            <a:xfrm>
              <a:off x="0" y="0"/>
              <a:ext cx="24384000" cy="13716000"/>
            </a:xfrm>
            <a:prstGeom prst="rect">
              <a:avLst/>
            </a:prstGeom>
          </p:spPr>
        </p:pic>
      </p:grpSp>
      <p:grpSp>
        <p:nvGrpSpPr>
          <p:cNvPr id="5" name="Group 5"/>
          <p:cNvGrpSpPr>
            <a:grpSpLocks noChangeAspect="1"/>
          </p:cNvGrpSpPr>
          <p:nvPr/>
        </p:nvGrpSpPr>
        <p:grpSpPr>
          <a:xfrm>
            <a:off x="-7264634" y="-599686"/>
            <a:ext cx="12760723" cy="12760671"/>
            <a:chOff x="0" y="0"/>
            <a:chExt cx="6350000" cy="6349975"/>
          </a:xfrm>
        </p:grpSpPr>
        <p:sp>
          <p:nvSpPr>
            <p:cNvPr id="6" name="Freeform 6"/>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25136" r="-25136"/>
              </a:stretch>
            </a:blipFill>
          </p:spPr>
          <p:txBody>
            <a:bodyPr/>
            <a:lstStyle/>
            <a:p>
              <a:endParaRPr lang="en-US"/>
            </a:p>
          </p:txBody>
        </p:sp>
      </p:grpSp>
      <p:sp>
        <p:nvSpPr>
          <p:cNvPr id="7" name="Freeform 7"/>
          <p:cNvSpPr/>
          <p:nvPr/>
        </p:nvSpPr>
        <p:spPr>
          <a:xfrm>
            <a:off x="5711694" y="1696361"/>
            <a:ext cx="10051179" cy="8168578"/>
          </a:xfrm>
          <a:custGeom>
            <a:avLst/>
            <a:gdLst/>
            <a:ahLst/>
            <a:cxnLst/>
            <a:rect l="l" t="t" r="r" b="b"/>
            <a:pathLst>
              <a:path w="10051179" h="8168578">
                <a:moveTo>
                  <a:pt x="0" y="0"/>
                </a:moveTo>
                <a:lnTo>
                  <a:pt x="10051179" y="0"/>
                </a:lnTo>
                <a:lnTo>
                  <a:pt x="10051179" y="8168578"/>
                </a:lnTo>
                <a:lnTo>
                  <a:pt x="0" y="8168578"/>
                </a:lnTo>
                <a:lnTo>
                  <a:pt x="0" y="0"/>
                </a:lnTo>
                <a:close/>
              </a:path>
            </a:pathLst>
          </a:custGeom>
          <a:blipFill>
            <a:blip r:embed="rId5"/>
            <a:stretch>
              <a:fillRect/>
            </a:stretch>
          </a:blipFill>
        </p:spPr>
        <p:txBody>
          <a:bodyPr/>
          <a:lstStyle/>
          <a:p>
            <a:endParaRPr lang="en-US"/>
          </a:p>
        </p:txBody>
      </p:sp>
      <p:sp>
        <p:nvSpPr>
          <p:cNvPr id="8" name="TextBox 8"/>
          <p:cNvSpPr txBox="1"/>
          <p:nvPr/>
        </p:nvSpPr>
        <p:spPr>
          <a:xfrm>
            <a:off x="4215267" y="308886"/>
            <a:ext cx="13044033" cy="1387475"/>
          </a:xfrm>
          <a:prstGeom prst="rect">
            <a:avLst/>
          </a:prstGeom>
        </p:spPr>
        <p:txBody>
          <a:bodyPr lIns="0" tIns="0" rIns="0" bIns="0" rtlCol="0" anchor="t">
            <a:spAutoFit/>
          </a:bodyPr>
          <a:lstStyle/>
          <a:p>
            <a:pPr algn="ctr">
              <a:lnSpc>
                <a:spcPts val="5320"/>
              </a:lnSpc>
            </a:pPr>
            <a:r>
              <a:rPr lang="en-US" sz="5600">
                <a:solidFill>
                  <a:srgbClr val="1D3567"/>
                </a:solidFill>
                <a:latin typeface="Nunito Sans Heavy"/>
                <a:ea typeface="Nunito Sans Heavy"/>
                <a:cs typeface="Nunito Sans Heavy"/>
                <a:sym typeface="Nunito Sans Heavy"/>
              </a:rPr>
              <a:t>Reason #2 to Fall in Love </a:t>
            </a:r>
          </a:p>
          <a:p>
            <a:pPr algn="ctr">
              <a:lnSpc>
                <a:spcPts val="5320"/>
              </a:lnSpc>
            </a:pPr>
            <a:r>
              <a:rPr lang="en-US" sz="5600">
                <a:solidFill>
                  <a:srgbClr val="1D3567"/>
                </a:solidFill>
                <a:latin typeface="Nunito Sans Heavy"/>
                <a:ea typeface="Nunito Sans Heavy"/>
                <a:cs typeface="Nunito Sans Heavy"/>
                <a:sym typeface="Nunito Sans Heavy"/>
              </a:rPr>
              <a:t>With Hydro Again: Grid Reliability</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015019" y="-2076364"/>
            <a:ext cx="15304838" cy="15230266"/>
          </a:xfrm>
          <a:custGeom>
            <a:avLst/>
            <a:gdLst/>
            <a:ahLst/>
            <a:cxnLst/>
            <a:rect l="l" t="t" r="r" b="b"/>
            <a:pathLst>
              <a:path w="15304838" h="15230266">
                <a:moveTo>
                  <a:pt x="0" y="0"/>
                </a:moveTo>
                <a:lnTo>
                  <a:pt x="15304838" y="0"/>
                </a:lnTo>
                <a:lnTo>
                  <a:pt x="15304838" y="15230266"/>
                </a:lnTo>
                <a:lnTo>
                  <a:pt x="0" y="15230266"/>
                </a:lnTo>
                <a:lnTo>
                  <a:pt x="0" y="0"/>
                </a:lnTo>
                <a:close/>
              </a:path>
            </a:pathLst>
          </a:custGeom>
          <a:blipFill>
            <a:blip r:embed="rId2"/>
            <a:stretch>
              <a:fillRect t="-244" b="-244"/>
            </a:stretch>
          </a:blipFill>
        </p:spPr>
        <p:txBody>
          <a:bodyPr/>
          <a:lstStyle/>
          <a:p>
            <a:endParaRPr lang="en-US"/>
          </a:p>
        </p:txBody>
      </p:sp>
      <p:grpSp>
        <p:nvGrpSpPr>
          <p:cNvPr id="3" name="Group 3"/>
          <p:cNvGrpSpPr/>
          <p:nvPr/>
        </p:nvGrpSpPr>
        <p:grpSpPr>
          <a:xfrm>
            <a:off x="0" y="0"/>
            <a:ext cx="18288000" cy="10287000"/>
            <a:chOff x="0" y="0"/>
            <a:chExt cx="24384000" cy="13716000"/>
          </a:xfrm>
        </p:grpSpPr>
        <p:pic>
          <p:nvPicPr>
            <p:cNvPr id="4" name="Picture 4"/>
            <p:cNvPicPr>
              <a:picLocks noChangeAspect="1"/>
            </p:cNvPicPr>
            <p:nvPr/>
          </p:nvPicPr>
          <p:blipFill>
            <a:blip r:embed="rId3">
              <a:alphaModFix amt="12000"/>
            </a:blip>
            <a:srcRect t="7842" b="7842"/>
            <a:stretch>
              <a:fillRect/>
            </a:stretch>
          </p:blipFill>
          <p:spPr>
            <a:xfrm>
              <a:off x="0" y="0"/>
              <a:ext cx="24384000" cy="13716000"/>
            </a:xfrm>
            <a:prstGeom prst="rect">
              <a:avLst/>
            </a:prstGeom>
          </p:spPr>
        </p:pic>
      </p:grpSp>
      <p:grpSp>
        <p:nvGrpSpPr>
          <p:cNvPr id="5" name="Group 5"/>
          <p:cNvGrpSpPr>
            <a:grpSpLocks noChangeAspect="1"/>
          </p:cNvGrpSpPr>
          <p:nvPr/>
        </p:nvGrpSpPr>
        <p:grpSpPr>
          <a:xfrm>
            <a:off x="-7187979" y="-603286"/>
            <a:ext cx="12760723" cy="12760671"/>
            <a:chOff x="0" y="0"/>
            <a:chExt cx="6350000" cy="6349975"/>
          </a:xfrm>
        </p:grpSpPr>
        <p:sp>
          <p:nvSpPr>
            <p:cNvPr id="6" name="Freeform 6"/>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25136" r="-25136"/>
              </a:stretch>
            </a:blipFill>
          </p:spPr>
          <p:txBody>
            <a:bodyPr/>
            <a:lstStyle/>
            <a:p>
              <a:endParaRPr lang="en-US"/>
            </a:p>
          </p:txBody>
        </p:sp>
      </p:grpSp>
      <p:sp>
        <p:nvSpPr>
          <p:cNvPr id="7" name="Freeform 7"/>
          <p:cNvSpPr/>
          <p:nvPr/>
        </p:nvSpPr>
        <p:spPr>
          <a:xfrm>
            <a:off x="2475259" y="1603286"/>
            <a:ext cx="15259304" cy="8203626"/>
          </a:xfrm>
          <a:custGeom>
            <a:avLst/>
            <a:gdLst/>
            <a:ahLst/>
            <a:cxnLst/>
            <a:rect l="l" t="t" r="r" b="b"/>
            <a:pathLst>
              <a:path w="15259304" h="8203626">
                <a:moveTo>
                  <a:pt x="0" y="0"/>
                </a:moveTo>
                <a:lnTo>
                  <a:pt x="15259304" y="0"/>
                </a:lnTo>
                <a:lnTo>
                  <a:pt x="15259304" y="8203626"/>
                </a:lnTo>
                <a:lnTo>
                  <a:pt x="0" y="8203626"/>
                </a:lnTo>
                <a:lnTo>
                  <a:pt x="0" y="0"/>
                </a:lnTo>
                <a:close/>
              </a:path>
            </a:pathLst>
          </a:custGeom>
          <a:blipFill>
            <a:blip r:embed="rId5"/>
            <a:stretch>
              <a:fillRect/>
            </a:stretch>
          </a:blipFill>
        </p:spPr>
        <p:txBody>
          <a:bodyPr/>
          <a:lstStyle/>
          <a:p>
            <a:endParaRPr lang="en-US"/>
          </a:p>
        </p:txBody>
      </p:sp>
      <p:sp>
        <p:nvSpPr>
          <p:cNvPr id="8" name="TextBox 8"/>
          <p:cNvSpPr txBox="1"/>
          <p:nvPr/>
        </p:nvSpPr>
        <p:spPr>
          <a:xfrm>
            <a:off x="2721004" y="396875"/>
            <a:ext cx="15566996" cy="1387475"/>
          </a:xfrm>
          <a:prstGeom prst="rect">
            <a:avLst/>
          </a:prstGeom>
        </p:spPr>
        <p:txBody>
          <a:bodyPr lIns="0" tIns="0" rIns="0" bIns="0" rtlCol="0" anchor="t">
            <a:spAutoFit/>
          </a:bodyPr>
          <a:lstStyle/>
          <a:p>
            <a:pPr algn="ctr">
              <a:lnSpc>
                <a:spcPts val="5320"/>
              </a:lnSpc>
            </a:pPr>
            <a:r>
              <a:rPr lang="en-US" sz="5600">
                <a:solidFill>
                  <a:srgbClr val="1D3567"/>
                </a:solidFill>
                <a:latin typeface="Nunito Sans Heavy"/>
                <a:ea typeface="Nunito Sans Heavy"/>
                <a:cs typeface="Nunito Sans Heavy"/>
                <a:sym typeface="Nunito Sans Heavy"/>
              </a:rPr>
              <a:t>Reason #3 to Fall in Love With Hydro Again:</a:t>
            </a:r>
          </a:p>
          <a:p>
            <a:pPr algn="ctr">
              <a:lnSpc>
                <a:spcPts val="5320"/>
              </a:lnSpc>
            </a:pPr>
            <a:r>
              <a:rPr lang="en-US" sz="5600">
                <a:solidFill>
                  <a:srgbClr val="1D3567"/>
                </a:solidFill>
                <a:latin typeface="Nunito Sans Heavy"/>
                <a:ea typeface="Nunito Sans Heavy"/>
                <a:cs typeface="Nunito Sans Heavy"/>
                <a:sym typeface="Nunito Sans Heavy"/>
              </a:rPr>
              <a:t>Carbon Mitigation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pic>
          <p:nvPicPr>
            <p:cNvPr id="3" name="Picture 3"/>
            <p:cNvPicPr>
              <a:picLocks noChangeAspect="1"/>
            </p:cNvPicPr>
            <p:nvPr/>
          </p:nvPicPr>
          <p:blipFill>
            <a:blip r:embed="rId2">
              <a:alphaModFix amt="12000"/>
            </a:blip>
            <a:srcRect t="7842" b="7842"/>
            <a:stretch>
              <a:fillRect/>
            </a:stretch>
          </p:blipFill>
          <p:spPr>
            <a:xfrm>
              <a:off x="0" y="0"/>
              <a:ext cx="24384000" cy="13716000"/>
            </a:xfrm>
            <a:prstGeom prst="rect">
              <a:avLst/>
            </a:prstGeom>
          </p:spPr>
        </p:pic>
      </p:grpSp>
      <p:sp>
        <p:nvSpPr>
          <p:cNvPr id="4" name="Freeform 4"/>
          <p:cNvSpPr/>
          <p:nvPr/>
        </p:nvSpPr>
        <p:spPr>
          <a:xfrm>
            <a:off x="651494" y="1305423"/>
            <a:ext cx="11724758" cy="7676154"/>
          </a:xfrm>
          <a:custGeom>
            <a:avLst/>
            <a:gdLst/>
            <a:ahLst/>
            <a:cxnLst/>
            <a:rect l="l" t="t" r="r" b="b"/>
            <a:pathLst>
              <a:path w="11724758" h="7676154">
                <a:moveTo>
                  <a:pt x="0" y="0"/>
                </a:moveTo>
                <a:lnTo>
                  <a:pt x="11724758" y="0"/>
                </a:lnTo>
                <a:lnTo>
                  <a:pt x="11724758" y="7676154"/>
                </a:lnTo>
                <a:lnTo>
                  <a:pt x="0" y="7676154"/>
                </a:lnTo>
                <a:lnTo>
                  <a:pt x="0" y="0"/>
                </a:lnTo>
                <a:close/>
              </a:path>
            </a:pathLst>
          </a:custGeom>
          <a:blipFill>
            <a:blip r:embed="rId3"/>
            <a:stretch>
              <a:fillRect/>
            </a:stretch>
          </a:blipFill>
        </p:spPr>
        <p:txBody>
          <a:bodyPr/>
          <a:lstStyle/>
          <a:p>
            <a:endParaRPr lang="en-US"/>
          </a:p>
        </p:txBody>
      </p:sp>
      <p:sp>
        <p:nvSpPr>
          <p:cNvPr id="5" name="TextBox 5"/>
          <p:cNvSpPr txBox="1"/>
          <p:nvPr/>
        </p:nvSpPr>
        <p:spPr>
          <a:xfrm>
            <a:off x="544176" y="597481"/>
            <a:ext cx="17519319" cy="707942"/>
          </a:xfrm>
          <a:prstGeom prst="rect">
            <a:avLst/>
          </a:prstGeom>
        </p:spPr>
        <p:txBody>
          <a:bodyPr lIns="0" tIns="0" rIns="0" bIns="0" rtlCol="0" anchor="t">
            <a:spAutoFit/>
          </a:bodyPr>
          <a:lstStyle/>
          <a:p>
            <a:pPr algn="ctr">
              <a:lnSpc>
                <a:spcPts val="5222"/>
              </a:lnSpc>
            </a:pPr>
            <a:r>
              <a:rPr lang="en-US" sz="5497">
                <a:solidFill>
                  <a:srgbClr val="1D3567"/>
                </a:solidFill>
                <a:latin typeface="Nunito Sans Heavy"/>
                <a:ea typeface="Nunito Sans Heavy"/>
                <a:cs typeface="Nunito Sans Heavy"/>
                <a:sym typeface="Nunito Sans Heavy"/>
              </a:rPr>
              <a:t>Growth Opportunities Using Existing Infrastructure</a:t>
            </a:r>
          </a:p>
        </p:txBody>
      </p:sp>
      <p:sp>
        <p:nvSpPr>
          <p:cNvPr id="6" name="TextBox 6"/>
          <p:cNvSpPr txBox="1"/>
          <p:nvPr/>
        </p:nvSpPr>
        <p:spPr>
          <a:xfrm>
            <a:off x="12687104" y="1629771"/>
            <a:ext cx="5376392" cy="8430044"/>
          </a:xfrm>
          <a:prstGeom prst="rect">
            <a:avLst/>
          </a:prstGeom>
        </p:spPr>
        <p:txBody>
          <a:bodyPr lIns="0" tIns="0" rIns="0" bIns="0" rtlCol="0" anchor="t">
            <a:spAutoFit/>
          </a:bodyPr>
          <a:lstStyle/>
          <a:p>
            <a:pPr algn="l">
              <a:lnSpc>
                <a:spcPts val="3383"/>
              </a:lnSpc>
            </a:pPr>
            <a:r>
              <a:rPr lang="en-US" sz="3222">
                <a:solidFill>
                  <a:srgbClr val="1D3567"/>
                </a:solidFill>
                <a:latin typeface="Nunito Sans Bold"/>
                <a:ea typeface="Nunito Sans Bold"/>
                <a:cs typeface="Nunito Sans Bold"/>
                <a:sym typeface="Nunito Sans Bold"/>
              </a:rPr>
              <a:t>As of 2023, the U.S. hydropower development pipeline included:</a:t>
            </a:r>
          </a:p>
          <a:p>
            <a:pPr algn="l">
              <a:lnSpc>
                <a:spcPts val="3383"/>
              </a:lnSpc>
            </a:pPr>
            <a:endParaRPr lang="en-US" sz="3222">
              <a:solidFill>
                <a:srgbClr val="1D3567"/>
              </a:solidFill>
              <a:latin typeface="Nunito Sans Bold"/>
              <a:ea typeface="Nunito Sans Bold"/>
              <a:cs typeface="Nunito Sans Bold"/>
              <a:sym typeface="Nunito Sans Bold"/>
            </a:endParaRPr>
          </a:p>
          <a:p>
            <a:pPr algn="l">
              <a:lnSpc>
                <a:spcPts val="3383"/>
              </a:lnSpc>
            </a:pPr>
            <a:r>
              <a:rPr lang="en-US" sz="3222">
                <a:solidFill>
                  <a:srgbClr val="1D3567"/>
                </a:solidFill>
                <a:latin typeface="Nunito Sans"/>
                <a:ea typeface="Nunito Sans"/>
                <a:cs typeface="Nunito Sans"/>
                <a:sym typeface="Nunito Sans"/>
              </a:rPr>
              <a:t>96 PSH projects with a combined power storage capacity of 91 GW</a:t>
            </a:r>
          </a:p>
          <a:p>
            <a:pPr algn="l">
              <a:lnSpc>
                <a:spcPts val="3383"/>
              </a:lnSpc>
            </a:pPr>
            <a:endParaRPr lang="en-US" sz="3222">
              <a:solidFill>
                <a:srgbClr val="1D3567"/>
              </a:solidFill>
              <a:latin typeface="Nunito Sans"/>
              <a:ea typeface="Nunito Sans"/>
              <a:cs typeface="Nunito Sans"/>
              <a:sym typeface="Nunito Sans"/>
            </a:endParaRPr>
          </a:p>
          <a:p>
            <a:pPr algn="l">
              <a:lnSpc>
                <a:spcPts val="3383"/>
              </a:lnSpc>
            </a:pPr>
            <a:r>
              <a:rPr lang="en-US" sz="3222">
                <a:solidFill>
                  <a:srgbClr val="1D3567"/>
                </a:solidFill>
                <a:latin typeface="Nunito Sans"/>
                <a:ea typeface="Nunito Sans"/>
                <a:cs typeface="Nunito Sans"/>
                <a:sym typeface="Nunito Sans"/>
              </a:rPr>
              <a:t>117 new facilities with a combined capacity of 1.2 GW</a:t>
            </a:r>
          </a:p>
          <a:p>
            <a:pPr algn="l">
              <a:lnSpc>
                <a:spcPts val="2858"/>
              </a:lnSpc>
            </a:pPr>
            <a:endParaRPr lang="en-US" sz="3222">
              <a:solidFill>
                <a:srgbClr val="1D3567"/>
              </a:solidFill>
              <a:latin typeface="Nunito Sans"/>
              <a:ea typeface="Nunito Sans"/>
              <a:cs typeface="Nunito Sans"/>
              <a:sym typeface="Nunito Sans"/>
            </a:endParaRPr>
          </a:p>
          <a:p>
            <a:pPr algn="l">
              <a:lnSpc>
                <a:spcPts val="3383"/>
              </a:lnSpc>
            </a:pPr>
            <a:r>
              <a:rPr lang="en-US" sz="3222">
                <a:solidFill>
                  <a:srgbClr val="1D3567"/>
                </a:solidFill>
                <a:latin typeface="Nunito Sans"/>
                <a:ea typeface="Nunito Sans"/>
                <a:cs typeface="Nunito Sans"/>
                <a:sym typeface="Nunito Sans"/>
              </a:rPr>
              <a:t>23 active upgrade projects, which would increase the capacity of the existing feet by 254 MW</a:t>
            </a:r>
          </a:p>
          <a:p>
            <a:pPr algn="l">
              <a:lnSpc>
                <a:spcPts val="3383"/>
              </a:lnSpc>
            </a:pPr>
            <a:endParaRPr lang="en-US" sz="3222">
              <a:solidFill>
                <a:srgbClr val="1D3567"/>
              </a:solidFill>
              <a:latin typeface="Nunito Sans"/>
              <a:ea typeface="Nunito Sans"/>
              <a:cs typeface="Nunito Sans"/>
              <a:sym typeface="Nunito Sans"/>
            </a:endParaRPr>
          </a:p>
          <a:p>
            <a:pPr algn="l">
              <a:lnSpc>
                <a:spcPts val="1469"/>
              </a:lnSpc>
            </a:pPr>
            <a:endParaRPr lang="en-US" sz="3222">
              <a:solidFill>
                <a:srgbClr val="1D3567"/>
              </a:solidFill>
              <a:latin typeface="Nunito Sans"/>
              <a:ea typeface="Nunito Sans"/>
              <a:cs typeface="Nunito Sans"/>
              <a:sym typeface="Nunito Sans"/>
            </a:endParaRPr>
          </a:p>
          <a:p>
            <a:pPr algn="l">
              <a:lnSpc>
                <a:spcPts val="4013"/>
              </a:lnSpc>
            </a:pPr>
            <a:endParaRPr lang="en-US" sz="3222">
              <a:solidFill>
                <a:srgbClr val="1D3567"/>
              </a:solidFill>
              <a:latin typeface="Nunito Sans"/>
              <a:ea typeface="Nunito Sans"/>
              <a:cs typeface="Nunito Sans"/>
              <a:sym typeface="Nunito Sans"/>
            </a:endParaRPr>
          </a:p>
          <a:p>
            <a:pPr algn="l">
              <a:lnSpc>
                <a:spcPts val="4013"/>
              </a:lnSpc>
            </a:pPr>
            <a:endParaRPr lang="en-US" sz="3222">
              <a:solidFill>
                <a:srgbClr val="1D3567"/>
              </a:solidFill>
              <a:latin typeface="Nunito Sans"/>
              <a:ea typeface="Nunito Sans"/>
              <a:cs typeface="Nunito Sans"/>
              <a:sym typeface="Nunito San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471467" y="-2076364"/>
            <a:ext cx="15304838" cy="15230266"/>
          </a:xfrm>
          <a:custGeom>
            <a:avLst/>
            <a:gdLst/>
            <a:ahLst/>
            <a:cxnLst/>
            <a:rect l="l" t="t" r="r" b="b"/>
            <a:pathLst>
              <a:path w="15304838" h="15230266">
                <a:moveTo>
                  <a:pt x="0" y="0"/>
                </a:moveTo>
                <a:lnTo>
                  <a:pt x="15304838" y="0"/>
                </a:lnTo>
                <a:lnTo>
                  <a:pt x="15304838" y="15230266"/>
                </a:lnTo>
                <a:lnTo>
                  <a:pt x="0" y="15230266"/>
                </a:lnTo>
                <a:lnTo>
                  <a:pt x="0" y="0"/>
                </a:lnTo>
                <a:close/>
              </a:path>
            </a:pathLst>
          </a:custGeom>
          <a:blipFill>
            <a:blip r:embed="rId2"/>
            <a:stretch>
              <a:fillRect t="-244" b="-244"/>
            </a:stretch>
          </a:blipFill>
        </p:spPr>
        <p:txBody>
          <a:bodyPr/>
          <a:lstStyle/>
          <a:p>
            <a:endParaRPr lang="en-US"/>
          </a:p>
        </p:txBody>
      </p:sp>
      <p:grpSp>
        <p:nvGrpSpPr>
          <p:cNvPr id="3" name="Group 3"/>
          <p:cNvGrpSpPr/>
          <p:nvPr/>
        </p:nvGrpSpPr>
        <p:grpSpPr>
          <a:xfrm>
            <a:off x="0" y="0"/>
            <a:ext cx="18288000" cy="10287000"/>
            <a:chOff x="0" y="0"/>
            <a:chExt cx="24384000" cy="13716000"/>
          </a:xfrm>
        </p:grpSpPr>
        <p:pic>
          <p:nvPicPr>
            <p:cNvPr id="4" name="Picture 4"/>
            <p:cNvPicPr>
              <a:picLocks noChangeAspect="1"/>
            </p:cNvPicPr>
            <p:nvPr/>
          </p:nvPicPr>
          <p:blipFill>
            <a:blip r:embed="rId3">
              <a:alphaModFix amt="12000"/>
            </a:blip>
            <a:srcRect t="7842" b="7842"/>
            <a:stretch>
              <a:fillRect/>
            </a:stretch>
          </p:blipFill>
          <p:spPr>
            <a:xfrm>
              <a:off x="0" y="0"/>
              <a:ext cx="24384000" cy="13716000"/>
            </a:xfrm>
            <a:prstGeom prst="rect">
              <a:avLst/>
            </a:prstGeom>
          </p:spPr>
        </p:pic>
      </p:grpSp>
      <p:grpSp>
        <p:nvGrpSpPr>
          <p:cNvPr id="5" name="Group 5"/>
          <p:cNvGrpSpPr>
            <a:grpSpLocks noChangeAspect="1"/>
          </p:cNvGrpSpPr>
          <p:nvPr/>
        </p:nvGrpSpPr>
        <p:grpSpPr>
          <a:xfrm>
            <a:off x="-8416225" y="-417077"/>
            <a:ext cx="12350823" cy="12350774"/>
            <a:chOff x="0" y="0"/>
            <a:chExt cx="6350000" cy="6349975"/>
          </a:xfrm>
        </p:grpSpPr>
        <p:sp>
          <p:nvSpPr>
            <p:cNvPr id="6" name="Freeform 6"/>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38888" r="-38888"/>
              </a:stretch>
            </a:blipFill>
          </p:spPr>
          <p:txBody>
            <a:bodyPr/>
            <a:lstStyle/>
            <a:p>
              <a:endParaRPr lang="en-US"/>
            </a:p>
          </p:txBody>
        </p:sp>
      </p:grpSp>
      <p:sp>
        <p:nvSpPr>
          <p:cNvPr id="7" name="TextBox 7"/>
          <p:cNvSpPr txBox="1"/>
          <p:nvPr/>
        </p:nvSpPr>
        <p:spPr>
          <a:xfrm>
            <a:off x="3934598" y="1808610"/>
            <a:ext cx="8397970" cy="8023225"/>
          </a:xfrm>
          <a:prstGeom prst="rect">
            <a:avLst/>
          </a:prstGeom>
        </p:spPr>
        <p:txBody>
          <a:bodyPr lIns="0" tIns="0" rIns="0" bIns="0" rtlCol="0" anchor="t">
            <a:spAutoFit/>
          </a:bodyPr>
          <a:lstStyle/>
          <a:p>
            <a:pPr marL="1187453" lvl="1" indent="-593726" algn="l">
              <a:lnSpc>
                <a:spcPts val="5225"/>
              </a:lnSpc>
              <a:buFont typeface="Arial"/>
              <a:buChar char="•"/>
            </a:pPr>
            <a:r>
              <a:rPr lang="en-US" sz="5500">
                <a:solidFill>
                  <a:srgbClr val="1D3567"/>
                </a:solidFill>
                <a:latin typeface="Nunito Sans Bold"/>
                <a:ea typeface="Nunito Sans Bold"/>
                <a:cs typeface="Nunito Sans Bold"/>
                <a:sym typeface="Nunito Sans Bold"/>
              </a:rPr>
              <a:t>Lack of federal tax parity for existing hydropower (S.2994, H.R. 6653)</a:t>
            </a:r>
          </a:p>
          <a:p>
            <a:pPr algn="l">
              <a:lnSpc>
                <a:spcPts val="5225"/>
              </a:lnSpc>
            </a:pPr>
            <a:endParaRPr lang="en-US" sz="5500">
              <a:solidFill>
                <a:srgbClr val="1D3567"/>
              </a:solidFill>
              <a:latin typeface="Nunito Sans Bold"/>
              <a:ea typeface="Nunito Sans Bold"/>
              <a:cs typeface="Nunito Sans Bold"/>
              <a:sym typeface="Nunito Sans Bold"/>
            </a:endParaRPr>
          </a:p>
          <a:p>
            <a:pPr marL="1187453" lvl="1" indent="-593726" algn="l">
              <a:lnSpc>
                <a:spcPts val="5225"/>
              </a:lnSpc>
              <a:buFont typeface="Arial"/>
              <a:buChar char="•"/>
            </a:pPr>
            <a:r>
              <a:rPr lang="en-US" sz="5500">
                <a:solidFill>
                  <a:srgbClr val="1D3567"/>
                </a:solidFill>
                <a:latin typeface="Nunito Sans Bold"/>
                <a:ea typeface="Nunito Sans Bold"/>
                <a:cs typeface="Nunito Sans Bold"/>
                <a:sym typeface="Nunito Sans Bold"/>
              </a:rPr>
              <a:t>Antiquated licensing process (S.1521, </a:t>
            </a:r>
          </a:p>
          <a:p>
            <a:pPr algn="l">
              <a:lnSpc>
                <a:spcPts val="5225"/>
              </a:lnSpc>
            </a:pPr>
            <a:r>
              <a:rPr lang="en-US" sz="5500">
                <a:solidFill>
                  <a:srgbClr val="1D3567"/>
                </a:solidFill>
                <a:latin typeface="Nunito Sans Bold"/>
                <a:ea typeface="Nunito Sans Bold"/>
                <a:cs typeface="Nunito Sans Bold"/>
                <a:sym typeface="Nunito Sans Bold"/>
              </a:rPr>
              <a:t>      H.R. 4045) </a:t>
            </a:r>
          </a:p>
          <a:p>
            <a:pPr algn="l">
              <a:lnSpc>
                <a:spcPts val="5225"/>
              </a:lnSpc>
            </a:pPr>
            <a:endParaRPr lang="en-US" sz="5500">
              <a:solidFill>
                <a:srgbClr val="1D3567"/>
              </a:solidFill>
              <a:latin typeface="Nunito Sans Bold"/>
              <a:ea typeface="Nunito Sans Bold"/>
              <a:cs typeface="Nunito Sans Bold"/>
              <a:sym typeface="Nunito Sans Bold"/>
            </a:endParaRPr>
          </a:p>
          <a:p>
            <a:pPr marL="1187453" lvl="1" indent="-593726" algn="l">
              <a:lnSpc>
                <a:spcPts val="5225"/>
              </a:lnSpc>
              <a:buFont typeface="Arial"/>
              <a:buChar char="•"/>
            </a:pPr>
            <a:r>
              <a:rPr lang="en-US" sz="5500">
                <a:solidFill>
                  <a:srgbClr val="1D3567"/>
                </a:solidFill>
                <a:latin typeface="Nunito Sans Bold"/>
                <a:ea typeface="Nunito Sans Bold"/>
                <a:cs typeface="Nunito Sans Bold"/>
                <a:sym typeface="Nunito Sans Bold"/>
              </a:rPr>
              <a:t>Market design </a:t>
            </a:r>
          </a:p>
          <a:p>
            <a:pPr algn="l">
              <a:lnSpc>
                <a:spcPts val="5225"/>
              </a:lnSpc>
            </a:pPr>
            <a:r>
              <a:rPr lang="en-US" sz="5500">
                <a:solidFill>
                  <a:srgbClr val="1D3567"/>
                </a:solidFill>
                <a:latin typeface="Nunito Sans Bold"/>
                <a:ea typeface="Nunito Sans Bold"/>
                <a:cs typeface="Nunito Sans Bold"/>
                <a:sym typeface="Nunito Sans Bold"/>
              </a:rPr>
              <a:t>      failures</a:t>
            </a:r>
          </a:p>
          <a:p>
            <a:pPr algn="l">
              <a:lnSpc>
                <a:spcPts val="5794"/>
              </a:lnSpc>
            </a:pPr>
            <a:endParaRPr lang="en-US" sz="5500">
              <a:solidFill>
                <a:srgbClr val="1D3567"/>
              </a:solidFill>
              <a:latin typeface="Nunito Sans Bold"/>
              <a:ea typeface="Nunito Sans Bold"/>
              <a:cs typeface="Nunito Sans Bold"/>
              <a:sym typeface="Nunito Sans Bold"/>
            </a:endParaRPr>
          </a:p>
        </p:txBody>
      </p:sp>
      <p:sp>
        <p:nvSpPr>
          <p:cNvPr id="8" name="Freeform 8"/>
          <p:cNvSpPr/>
          <p:nvPr/>
        </p:nvSpPr>
        <p:spPr>
          <a:xfrm>
            <a:off x="11064816" y="1028700"/>
            <a:ext cx="7223184" cy="9365555"/>
          </a:xfrm>
          <a:custGeom>
            <a:avLst/>
            <a:gdLst/>
            <a:ahLst/>
            <a:cxnLst/>
            <a:rect l="l" t="t" r="r" b="b"/>
            <a:pathLst>
              <a:path w="7223184" h="9365555">
                <a:moveTo>
                  <a:pt x="0" y="0"/>
                </a:moveTo>
                <a:lnTo>
                  <a:pt x="7223184" y="0"/>
                </a:lnTo>
                <a:lnTo>
                  <a:pt x="7223184" y="9365555"/>
                </a:lnTo>
                <a:lnTo>
                  <a:pt x="0" y="936555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TextBox 9"/>
          <p:cNvSpPr txBox="1"/>
          <p:nvPr/>
        </p:nvSpPr>
        <p:spPr>
          <a:xfrm>
            <a:off x="3023395" y="721321"/>
            <a:ext cx="11457138" cy="767158"/>
          </a:xfrm>
          <a:prstGeom prst="rect">
            <a:avLst/>
          </a:prstGeom>
        </p:spPr>
        <p:txBody>
          <a:bodyPr lIns="0" tIns="0" rIns="0" bIns="0" rtlCol="0" anchor="t">
            <a:spAutoFit/>
          </a:bodyPr>
          <a:lstStyle/>
          <a:p>
            <a:pPr algn="ctr">
              <a:lnSpc>
                <a:spcPts val="5792"/>
              </a:lnSpc>
            </a:pPr>
            <a:r>
              <a:rPr lang="en-US" sz="6097">
                <a:solidFill>
                  <a:srgbClr val="1D3567"/>
                </a:solidFill>
                <a:latin typeface="Nunito Sans Heavy"/>
                <a:ea typeface="Nunito Sans Heavy"/>
                <a:cs typeface="Nunito Sans Heavy"/>
                <a:sym typeface="Nunito Sans Heavy"/>
              </a:rPr>
              <a:t>Current Challenges </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QOMOQUESTION" val="&lt;?xml version=&quot;1.0&quot;?&gt;&#10;&lt;Question xmlns:xsi=&quot;http://www.w3.org/2001/XMLSchema-instance&quot; xmlns:xsd=&quot;http://www.w3.org/2001/XMLSchema&quot;&gt;&#10;  &lt;Timer&gt;30&lt;/Timer&gt;&#10;  &lt;Answer /&gt;&#10;  &lt;Point&gt;10&lt;/Point&gt;&#10;  &lt;ID&gt;737e240b-30bb-4562-8f60-042f568be86b&lt;/ID&gt;&#10;  &lt;No&gt;0&lt;/No&gt;&#10;  &lt;Options&gt;&#10;    &lt;Option&gt;&#10;      &lt;IsCorrect&gt;false&lt;/IsCorrect&gt;&#10;      &lt;ID&gt;1&lt;/ID&gt;&#10;      &lt;Text /&gt;&#10;      &lt;Point&gt;1&lt;/Point&gt;&#10;    &lt;/Option&gt;&#10;    &lt;Option&gt;&#10;      &lt;IsCorrect&gt;false&lt;/IsCorrect&gt;&#10;      &lt;ID&gt;2&lt;/ID&gt;&#10;      &lt;Text /&gt;&#10;      &lt;Point&gt;2&lt;/Point&gt;&#10;    &lt;/Option&gt;&#10;  &lt;/Options&gt;&#10;  &lt;Text /&gt;&#10;  &lt;Type&gt;2&lt;/Type&gt;&#10;  &lt;Mode&gt;0&lt;/Mode&gt;&#10;  &lt;FOption&gt;0&lt;/FOption&gt;&#10;&lt;/Question&gt;"/>
</p:tagLst>
</file>

<file path=ppt/tags/tag10.xml><?xml version="1.0" encoding="utf-8"?>
<p:tagLst xmlns:a="http://schemas.openxmlformats.org/drawingml/2006/main" xmlns:r="http://schemas.openxmlformats.org/officeDocument/2006/relationships" xmlns:p="http://schemas.openxmlformats.org/presentationml/2006/main">
  <p:tag name="_|QOMOQUESTION" val="&lt;?xml version=&quot;1.0&quot;?&gt;&#10;&lt;Question xmlns:xsi=&quot;http://www.w3.org/2001/XMLSchema-instance&quot; xmlns:xsd=&quot;http://www.w3.org/2001/XMLSchema&quot;&gt;&#10;  &lt;Timer&gt;30&lt;/Timer&gt;&#10;  &lt;Answer /&gt;&#10;  &lt;Point&gt;10&lt;/Point&gt;&#10;  &lt;ID&gt;737e240b-30bb-4562-8f60-042f568be86b&lt;/ID&gt;&#10;  &lt;No&gt;0&lt;/No&gt;&#10;  &lt;Options&gt;&#10;    &lt;Option&gt;&#10;      &lt;IsCorrect&gt;false&lt;/IsCorrect&gt;&#10;      &lt;ID&gt;1&lt;/ID&gt;&#10;      &lt;Text /&gt;&#10;      &lt;Point&gt;1&lt;/Point&gt;&#10;    &lt;/Option&gt;&#10;    &lt;Option&gt;&#10;      &lt;IsCorrect&gt;false&lt;/IsCorrect&gt;&#10;      &lt;ID&gt;2&lt;/ID&gt;&#10;      &lt;Text /&gt;&#10;      &lt;Point&gt;2&lt;/Point&gt;&#10;    &lt;/Option&gt;&#10;  &lt;/Options&gt;&#10;  &lt;Text /&gt;&#10;  &lt;Type&gt;2&lt;/Type&gt;&#10;  &lt;Mode&gt;0&lt;/Mode&gt;&#10;  &lt;FOption&gt;0&lt;/FOption&gt;&#10;&lt;/Question&gt;"/>
</p:tagLst>
</file>

<file path=ppt/tags/tag11.xml><?xml version="1.0" encoding="utf-8"?>
<p:tagLst xmlns:a="http://schemas.openxmlformats.org/drawingml/2006/main" xmlns:r="http://schemas.openxmlformats.org/officeDocument/2006/relationships" xmlns:p="http://schemas.openxmlformats.org/presentationml/2006/main">
  <p:tag name="_|QOMOQUESTION" val="&lt;?xml version=&quot;1.0&quot;?&gt;&#10;&lt;Question xmlns:xsi=&quot;http://www.w3.org/2001/XMLSchema-instance&quot; xmlns:xsd=&quot;http://www.w3.org/2001/XMLSchema&quot;&gt;&#10;  &lt;Timer&gt;30&lt;/Timer&gt;&#10;  &lt;Answer /&gt;&#10;  &lt;Point&gt;10&lt;/Point&gt;&#10;  &lt;ID&gt;737e240b-30bb-4562-8f60-042f568be86b&lt;/ID&gt;&#10;  &lt;No&gt;0&lt;/No&gt;&#10;  &lt;Options&gt;&#10;    &lt;Option&gt;&#10;      &lt;IsCorrect&gt;false&lt;/IsCorrect&gt;&#10;      &lt;ID&gt;1&lt;/ID&gt;&#10;      &lt;Text /&gt;&#10;      &lt;Point&gt;1&lt;/Point&gt;&#10;    &lt;/Option&gt;&#10;    &lt;Option&gt;&#10;      &lt;IsCorrect&gt;false&lt;/IsCorrect&gt;&#10;      &lt;ID&gt;2&lt;/ID&gt;&#10;      &lt;Text /&gt;&#10;      &lt;Point&gt;2&lt;/Point&gt;&#10;    &lt;/Option&gt;&#10;  &lt;/Options&gt;&#10;  &lt;Text /&gt;&#10;  &lt;Type&gt;2&lt;/Type&gt;&#10;  &lt;Mode&gt;0&lt;/Mode&gt;&#10;  &lt;FOption&gt;0&lt;/FOption&gt;&#10;&lt;/Question&gt;"/>
</p:tagLst>
</file>

<file path=ppt/tags/tag2.xml><?xml version="1.0" encoding="utf-8"?>
<p:tagLst xmlns:a="http://schemas.openxmlformats.org/drawingml/2006/main" xmlns:r="http://schemas.openxmlformats.org/officeDocument/2006/relationships" xmlns:p="http://schemas.openxmlformats.org/presentationml/2006/main">
  <p:tag name="_|QOMOQUESTION" val="&lt;?xml version=&quot;1.0&quot;?&gt;&#10;&lt;Question xmlns:xsi=&quot;http://www.w3.org/2001/XMLSchema-instance&quot; xmlns:xsd=&quot;http://www.w3.org/2001/XMLSchema&quot;&gt;&#10;  &lt;Timer&gt;30&lt;/Timer&gt;&#10;  &lt;Answer /&gt;&#10;  &lt;Point&gt;10&lt;/Point&gt;&#10;  &lt;ID&gt;737e240b-30bb-4562-8f60-042f568be86b&lt;/ID&gt;&#10;  &lt;No&gt;0&lt;/No&gt;&#10;  &lt;Options&gt;&#10;    &lt;Option&gt;&#10;      &lt;IsCorrect&gt;false&lt;/IsCorrect&gt;&#10;      &lt;ID&gt;1&lt;/ID&gt;&#10;      &lt;Text /&gt;&#10;      &lt;Point&gt;1&lt;/Point&gt;&#10;    &lt;/Option&gt;&#10;    &lt;Option&gt;&#10;      &lt;IsCorrect&gt;false&lt;/IsCorrect&gt;&#10;      &lt;ID&gt;2&lt;/ID&gt;&#10;      &lt;Text /&gt;&#10;      &lt;Point&gt;2&lt;/Point&gt;&#10;    &lt;/Option&gt;&#10;  &lt;/Options&gt;&#10;  &lt;Text /&gt;&#10;  &lt;Type&gt;2&lt;/Type&gt;&#10;  &lt;Mode&gt;0&lt;/Mode&gt;&#10;  &lt;FOption&gt;0&lt;/FOption&gt;&#10;&lt;/Question&gt;"/>
</p:tagLst>
</file>

<file path=ppt/tags/tag3.xml><?xml version="1.0" encoding="utf-8"?>
<p:tagLst xmlns:a="http://schemas.openxmlformats.org/drawingml/2006/main" xmlns:r="http://schemas.openxmlformats.org/officeDocument/2006/relationships" xmlns:p="http://schemas.openxmlformats.org/presentationml/2006/main">
  <p:tag name="_|QOMOQUESTION" val="&lt;?xml version=&quot;1.0&quot;?&gt;&#10;&lt;Question xmlns:xsi=&quot;http://www.w3.org/2001/XMLSchema-instance&quot; xmlns:xsd=&quot;http://www.w3.org/2001/XMLSchema&quot;&gt;&#10;  &lt;Timer&gt;30&lt;/Timer&gt;&#10;  &lt;Answer /&gt;&#10;  &lt;Point&gt;10&lt;/Point&gt;&#10;  &lt;ID&gt;737e240b-30bb-4562-8f60-042f568be86b&lt;/ID&gt;&#10;  &lt;No&gt;0&lt;/No&gt;&#10;  &lt;Options&gt;&#10;    &lt;Option&gt;&#10;      &lt;IsCorrect&gt;false&lt;/IsCorrect&gt;&#10;      &lt;ID&gt;1&lt;/ID&gt;&#10;      &lt;Text /&gt;&#10;      &lt;Point&gt;1&lt;/Point&gt;&#10;    &lt;/Option&gt;&#10;    &lt;Option&gt;&#10;      &lt;IsCorrect&gt;false&lt;/IsCorrect&gt;&#10;      &lt;ID&gt;2&lt;/ID&gt;&#10;      &lt;Text /&gt;&#10;      &lt;Point&gt;2&lt;/Point&gt;&#10;    &lt;/Option&gt;&#10;  &lt;/Options&gt;&#10;  &lt;Text /&gt;&#10;  &lt;Type&gt;2&lt;/Type&gt;&#10;  &lt;Mode&gt;0&lt;/Mode&gt;&#10;  &lt;FOption&gt;0&lt;/FOption&gt;&#10;&lt;/Question&gt;"/>
</p:tagLst>
</file>

<file path=ppt/tags/tag4.xml><?xml version="1.0" encoding="utf-8"?>
<p:tagLst xmlns:a="http://schemas.openxmlformats.org/drawingml/2006/main" xmlns:r="http://schemas.openxmlformats.org/officeDocument/2006/relationships" xmlns:p="http://schemas.openxmlformats.org/presentationml/2006/main">
  <p:tag name="_|QOMOQUESTION" val="&lt;?xml version=&quot;1.0&quot;?&gt;&#10;&lt;Question xmlns:xsi=&quot;http://www.w3.org/2001/XMLSchema-instance&quot; xmlns:xsd=&quot;http://www.w3.org/2001/XMLSchema&quot;&gt;&#10;  &lt;Timer&gt;30&lt;/Timer&gt;&#10;  &lt;Answer /&gt;&#10;  &lt;Point&gt;10&lt;/Point&gt;&#10;  &lt;ID&gt;737e240b-30bb-4562-8f60-042f568be86b&lt;/ID&gt;&#10;  &lt;No&gt;0&lt;/No&gt;&#10;  &lt;Options&gt;&#10;    &lt;Option&gt;&#10;      &lt;IsCorrect&gt;false&lt;/IsCorrect&gt;&#10;      &lt;ID&gt;1&lt;/ID&gt;&#10;      &lt;Text /&gt;&#10;      &lt;Point&gt;1&lt;/Point&gt;&#10;    &lt;/Option&gt;&#10;    &lt;Option&gt;&#10;      &lt;IsCorrect&gt;false&lt;/IsCorrect&gt;&#10;      &lt;ID&gt;2&lt;/ID&gt;&#10;      &lt;Text /&gt;&#10;      &lt;Point&gt;2&lt;/Point&gt;&#10;    &lt;/Option&gt;&#10;  &lt;/Options&gt;&#10;  &lt;Text /&gt;&#10;  &lt;Type&gt;2&lt;/Type&gt;&#10;  &lt;Mode&gt;0&lt;/Mode&gt;&#10;  &lt;FOption&gt;0&lt;/FOption&gt;&#10;&lt;/Question&gt;"/>
</p:tagLst>
</file>

<file path=ppt/tags/tag5.xml><?xml version="1.0" encoding="utf-8"?>
<p:tagLst xmlns:a="http://schemas.openxmlformats.org/drawingml/2006/main" xmlns:r="http://schemas.openxmlformats.org/officeDocument/2006/relationships" xmlns:p="http://schemas.openxmlformats.org/presentationml/2006/main">
  <p:tag name="_|QOMOQUESTION" val="&lt;?xml version=&quot;1.0&quot;?&gt;&#10;&lt;Question xmlns:xsi=&quot;http://www.w3.org/2001/XMLSchema-instance&quot; xmlns:xsd=&quot;http://www.w3.org/2001/XMLSchema&quot;&gt;&#10;  &lt;Timer&gt;30&lt;/Timer&gt;&#10;  &lt;Answer /&gt;&#10;  &lt;Point&gt;10&lt;/Point&gt;&#10;  &lt;ID&gt;15bcb0f3-405e-475e-ab81-fbae360eaf39&lt;/ID&gt;&#10;  &lt;No&gt;0&lt;/No&gt;&#10;  &lt;Options&gt;&#10;    &lt;Option&gt;&#10;      &lt;IsCorrect&gt;false&lt;/IsCorrect&gt;&#10;      &lt;ID&gt;1&lt;/ID&gt;&#10;      &lt;Text /&gt;&#10;      &lt;Point&gt;1&lt;/Point&gt;&#10;    &lt;/Option&gt;&#10;    &lt;Option&gt;&#10;      &lt;IsCorrect&gt;false&lt;/IsCorrect&gt;&#10;      &lt;ID&gt;2&lt;/ID&gt;&#10;      &lt;Text /&gt;&#10;      &lt;Point&gt;2&lt;/Point&gt;&#10;    &lt;/Option&gt;&#10;  &lt;/Options&gt;&#10;  &lt;Text /&gt;&#10;  &lt;Type&gt;2&lt;/Type&gt;&#10;  &lt;Mode&gt;0&lt;/Mode&gt;&#10;  &lt;FOption&gt;0&lt;/FOption&gt;&#10;&lt;/Question&gt;"/>
</p:tagLst>
</file>

<file path=ppt/tags/tag6.xml><?xml version="1.0" encoding="utf-8"?>
<p:tagLst xmlns:a="http://schemas.openxmlformats.org/drawingml/2006/main" xmlns:r="http://schemas.openxmlformats.org/officeDocument/2006/relationships" xmlns:p="http://schemas.openxmlformats.org/presentationml/2006/main">
  <p:tag name="_|QOMOQUESTION" val="&lt;?xml version=&quot;1.0&quot;?&gt;&#10;&lt;Question xmlns:xsi=&quot;http://www.w3.org/2001/XMLSchema-instance&quot; xmlns:xsd=&quot;http://www.w3.org/2001/XMLSchema&quot;&gt;&#10;  &lt;Timer&gt;30&lt;/Timer&gt;&#10;  &lt;Answer /&gt;&#10;  &lt;Point&gt;10&lt;/Point&gt;&#10;  &lt;ID&gt;b36c4f90-3940-4599-afbc-dbabb8825524&lt;/ID&gt;&#10;  &lt;No&gt;0&lt;/No&gt;&#10;  &lt;Options&gt;&#10;    &lt;Option&gt;&#10;      &lt;IsCorrect&gt;false&lt;/IsCorrect&gt;&#10;      &lt;ID&gt;1&lt;/ID&gt;&#10;      &lt;Text /&gt;&#10;      &lt;Point&gt;1&lt;/Point&gt;&#10;    &lt;/Option&gt;&#10;    &lt;Option&gt;&#10;      &lt;IsCorrect&gt;false&lt;/IsCorrect&gt;&#10;      &lt;ID&gt;2&lt;/ID&gt;&#10;      &lt;Text /&gt;&#10;      &lt;Point&gt;2&lt;/Point&gt;&#10;    &lt;/Option&gt;&#10;  &lt;/Options&gt;&#10;  &lt;Text /&gt;&#10;  &lt;Type&gt;2&lt;/Type&gt;&#10;  &lt;Mode&gt;0&lt;/Mode&gt;&#10;  &lt;FOption&gt;0&lt;/FOption&gt;&#10;&lt;/Question&gt;"/>
</p:tagLst>
</file>

<file path=ppt/tags/tag7.xml><?xml version="1.0" encoding="utf-8"?>
<p:tagLst xmlns:a="http://schemas.openxmlformats.org/drawingml/2006/main" xmlns:r="http://schemas.openxmlformats.org/officeDocument/2006/relationships" xmlns:p="http://schemas.openxmlformats.org/presentationml/2006/main">
  <p:tag name="_|QOMOQUESTION" val="&lt;?xml version=&quot;1.0&quot;?&gt;&#10;&lt;Question xmlns:xsi=&quot;http://www.w3.org/2001/XMLSchema-instance&quot; xmlns:xsd=&quot;http://www.w3.org/2001/XMLSchema&quot;&gt;&#10;  &lt;Timer&gt;30&lt;/Timer&gt;&#10;  &lt;Answer /&gt;&#10;  &lt;Point&gt;10&lt;/Point&gt;&#10;  &lt;ID&gt;ae85ce5a-7301-48c9-b622-3f36e9c799b3&lt;/ID&gt;&#10;  &lt;No&gt;0&lt;/No&gt;&#10;  &lt;Options&gt;&#10;    &lt;Option&gt;&#10;      &lt;IsCorrect&gt;false&lt;/IsCorrect&gt;&#10;      &lt;ID&gt;1&lt;/ID&gt;&#10;      &lt;Text /&gt;&#10;      &lt;Point&gt;1&lt;/Point&gt;&#10;    &lt;/Option&gt;&#10;    &lt;Option&gt;&#10;      &lt;IsCorrect&gt;false&lt;/IsCorrect&gt;&#10;      &lt;ID&gt;2&lt;/ID&gt;&#10;      &lt;Text /&gt;&#10;      &lt;Point&gt;2&lt;/Point&gt;&#10;    &lt;/Option&gt;&#10;  &lt;/Options&gt;&#10;  &lt;Text /&gt;&#10;  &lt;Type&gt;2&lt;/Type&gt;&#10;  &lt;Mode&gt;0&lt;/Mode&gt;&#10;  &lt;FOption&gt;0&lt;/FOption&gt;&#10;&lt;/Question&gt;"/>
</p:tagLst>
</file>

<file path=ppt/tags/tag8.xml><?xml version="1.0" encoding="utf-8"?>
<p:tagLst xmlns:a="http://schemas.openxmlformats.org/drawingml/2006/main" xmlns:r="http://schemas.openxmlformats.org/officeDocument/2006/relationships" xmlns:p="http://schemas.openxmlformats.org/presentationml/2006/main">
  <p:tag name="_|QOMOQUESTION" val="&lt;?xml version=&quot;1.0&quot;?&gt;&#10;&lt;Question xmlns:xsi=&quot;http://www.w3.org/2001/XMLSchema-instance&quot; xmlns:xsd=&quot;http://www.w3.org/2001/XMLSchema&quot;&gt;&#10;  &lt;Timer&gt;30&lt;/Timer&gt;&#10;  &lt;Answer /&gt;&#10;  &lt;Point&gt;10&lt;/Point&gt;&#10;  &lt;ID&gt;4e1270ca-b760-4843-b0ef-38eabf1ef639&lt;/ID&gt;&#10;  &lt;No&gt;0&lt;/No&gt;&#10;  &lt;Options&gt;&#10;    &lt;Option&gt;&#10;      &lt;IsCorrect&gt;false&lt;/IsCorrect&gt;&#10;      &lt;ID&gt;1&lt;/ID&gt;&#10;      &lt;Text /&gt;&#10;      &lt;Point&gt;1&lt;/Point&gt;&#10;    &lt;/Option&gt;&#10;    &lt;Option&gt;&#10;      &lt;IsCorrect&gt;false&lt;/IsCorrect&gt;&#10;      &lt;ID&gt;2&lt;/ID&gt;&#10;      &lt;Text /&gt;&#10;      &lt;Point&gt;2&lt;/Point&gt;&#10;    &lt;/Option&gt;&#10;  &lt;/Options&gt;&#10;  &lt;Text /&gt;&#10;  &lt;Type&gt;2&lt;/Type&gt;&#10;  &lt;Mode&gt;0&lt;/Mode&gt;&#10;  &lt;FOption&gt;0&lt;/FOption&gt;&#10;&lt;/Question&gt;"/>
</p:tagLst>
</file>

<file path=ppt/tags/tag9.xml><?xml version="1.0" encoding="utf-8"?>
<p:tagLst xmlns:a="http://schemas.openxmlformats.org/drawingml/2006/main" xmlns:r="http://schemas.openxmlformats.org/officeDocument/2006/relationships" xmlns:p="http://schemas.openxmlformats.org/presentationml/2006/main">
  <p:tag name="_|QOMOQUESTION" val="&lt;?xml version=&quot;1.0&quot;?&gt;&#10;&lt;Question xmlns:xsi=&quot;http://www.w3.org/2001/XMLSchema-instance&quot; xmlns:xsd=&quot;http://www.w3.org/2001/XMLSchema&quot;&gt;&#10;  &lt;Timer&gt;30&lt;/Timer&gt;&#10;  &lt;Answer /&gt;&#10;  &lt;Point&gt;10&lt;/Point&gt;&#10;  &lt;ID&gt;64e317db-92aa-46f4-86ac-804a2d975ed3&lt;/ID&gt;&#10;  &lt;No&gt;0&lt;/No&gt;&#10;  &lt;Options&gt;&#10;    &lt;Option&gt;&#10;      &lt;IsCorrect&gt;false&lt;/IsCorrect&gt;&#10;      &lt;ID&gt;1&lt;/ID&gt;&#10;      &lt;Text /&gt;&#10;      &lt;Point&gt;1&lt;/Point&gt;&#10;    &lt;/Option&gt;&#10;    &lt;Option&gt;&#10;      &lt;IsCorrect&gt;false&lt;/IsCorrect&gt;&#10;      &lt;ID&gt;2&lt;/ID&gt;&#10;      &lt;Text /&gt;&#10;      &lt;Point&gt;2&lt;/Point&gt;&#10;    &lt;/Option&gt;&#10;  &lt;/Options&gt;&#10;  &lt;Text /&gt;&#10;  &lt;Type&gt;2&lt;/Type&gt;&#10;  &lt;Mode&gt;0&lt;/Mode&gt;&#10;  &lt;FOption&gt;0&lt;/FOption&gt;&#10;&lt;/Question&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TotalTime>
  <Words>1457</Words>
  <Application>Microsoft Office PowerPoint</Application>
  <PresentationFormat>Custom</PresentationFormat>
  <Paragraphs>179</Paragraphs>
  <Slides>35</Slides>
  <Notes>4</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35</vt:i4>
      </vt:variant>
    </vt:vector>
  </HeadingPairs>
  <TitlesOfParts>
    <vt:vector size="47" baseType="lpstr">
      <vt:lpstr>Montserrat</vt:lpstr>
      <vt:lpstr>Nunito Sans Bold</vt:lpstr>
      <vt:lpstr>Nunito Sans Heavy</vt:lpstr>
      <vt:lpstr>Nunito Sans</vt:lpstr>
      <vt:lpstr>Franklin Gothic Medium</vt:lpstr>
      <vt:lpstr>Franklin Gothic Book</vt:lpstr>
      <vt:lpstr>Arial</vt:lpstr>
      <vt:lpstr>Rockwell</vt:lpstr>
      <vt:lpstr>Calibri</vt:lpstr>
      <vt:lpstr>Roboto</vt:lpstr>
      <vt:lpstr>Aptos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WPTO and the Uncommon Dialogue</vt:lpstr>
      <vt:lpstr>“Stakeholder Insight Into Hydropower R&amp;D Issues” Funding Opportunity Announcement</vt:lpstr>
      <vt:lpstr>Hydropower Vision and Roadmap</vt:lpstr>
      <vt:lpstr>PowerPoint Presentation</vt:lpstr>
      <vt:lpstr>Hydropower Testing Network (HyTN) </vt:lpstr>
      <vt:lpstr>Pumped Storage Hydropower (PSH) – Project Successes</vt:lpstr>
      <vt:lpstr>HydroWIRES: Future Work and New Priorities</vt:lpstr>
      <vt:lpstr>Carbon Sequestration and Emissions from Reservoirs</vt:lpstr>
      <vt:lpstr>Fish Passage Infrastructure Success</vt:lpstr>
      <vt:lpstr>Fish Tracking and Monitoring</vt:lpstr>
      <vt:lpstr>PowerPoint Presentation</vt:lpstr>
      <vt:lpstr>Environmental Perspective on Hydropower Development and Community Engagement</vt:lpstr>
      <vt:lpstr>Climate Challenge</vt:lpstr>
      <vt:lpstr>Biodiversity Challenge</vt:lpstr>
      <vt:lpstr>Racial Justice Challenge</vt:lpstr>
      <vt:lpstr>The Future of Hydropower Development</vt:lpstr>
      <vt:lpstr>Community Engagement!</vt:lpstr>
      <vt:lpstr>Uncommon Dialogue</vt:lpstr>
      <vt:lpstr>Lessons Learned</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Malcolm Woolf USEA presentation</dc:title>
  <dc:creator>Budd, Hunter</dc:creator>
  <cp:lastModifiedBy>Budd, Hunter</cp:lastModifiedBy>
  <cp:revision>4</cp:revision>
  <dcterms:created xsi:type="dcterms:W3CDTF">2006-08-16T00:00:00Z</dcterms:created>
  <dcterms:modified xsi:type="dcterms:W3CDTF">2024-07-18T13:30:45Z</dcterms:modified>
  <dc:identifier>DAGLIct7NYk</dc:identifier>
</cp:coreProperties>
</file>